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media/image4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media/image108.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10.jpg" ContentType="image/jpg"/>
  <Override PartName="/ppt/media/image116.jpg" ContentType="image/jpg"/>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66" r:id="rId4"/>
    <p:sldMasterId id="2147483684" r:id="rId5"/>
    <p:sldMasterId id="2147483709" r:id="rId6"/>
    <p:sldMasterId id="2147483715" r:id="rId7"/>
    <p:sldMasterId id="2147483729" r:id="rId8"/>
    <p:sldMasterId id="2147483780" r:id="rId9"/>
    <p:sldMasterId id="2147483794" r:id="rId10"/>
    <p:sldMasterId id="2147483807" r:id="rId11"/>
    <p:sldMasterId id="2147483820" r:id="rId12"/>
    <p:sldMasterId id="2147483875" r:id="rId13"/>
    <p:sldMasterId id="2147483936" r:id="rId14"/>
    <p:sldMasterId id="2147483997" r:id="rId15"/>
    <p:sldMasterId id="2147484041" r:id="rId16"/>
    <p:sldMasterId id="2147484053" r:id="rId17"/>
    <p:sldMasterId id="2147484080" r:id="rId18"/>
  </p:sldMasterIdLst>
  <p:notesMasterIdLst>
    <p:notesMasterId r:id="rId80"/>
  </p:notesMasterIdLst>
  <p:sldIdLst>
    <p:sldId id="279" r:id="rId19"/>
    <p:sldId id="280" r:id="rId20"/>
    <p:sldId id="676" r:id="rId21"/>
    <p:sldId id="778" r:id="rId22"/>
    <p:sldId id="779" r:id="rId23"/>
    <p:sldId id="780" r:id="rId24"/>
    <p:sldId id="663" r:id="rId25"/>
    <p:sldId id="704" r:id="rId26"/>
    <p:sldId id="389" r:id="rId27"/>
    <p:sldId id="654" r:id="rId28"/>
    <p:sldId id="655" r:id="rId29"/>
    <p:sldId id="701" r:id="rId30"/>
    <p:sldId id="702" r:id="rId31"/>
    <p:sldId id="703" r:id="rId32"/>
    <p:sldId id="700" r:id="rId33"/>
    <p:sldId id="775" r:id="rId34"/>
    <p:sldId id="776" r:id="rId35"/>
    <p:sldId id="761" r:id="rId36"/>
    <p:sldId id="762" r:id="rId37"/>
    <p:sldId id="758" r:id="rId38"/>
    <p:sldId id="757" r:id="rId39"/>
    <p:sldId id="753" r:id="rId40"/>
    <p:sldId id="754" r:id="rId41"/>
    <p:sldId id="755" r:id="rId42"/>
    <p:sldId id="766" r:id="rId43"/>
    <p:sldId id="767" r:id="rId44"/>
    <p:sldId id="747" r:id="rId45"/>
    <p:sldId id="760" r:id="rId46"/>
    <p:sldId id="777" r:id="rId47"/>
    <p:sldId id="763" r:id="rId48"/>
    <p:sldId id="764" r:id="rId49"/>
    <p:sldId id="765" r:id="rId50"/>
    <p:sldId id="715" r:id="rId51"/>
    <p:sldId id="759" r:id="rId52"/>
    <p:sldId id="716" r:id="rId53"/>
    <p:sldId id="718" r:id="rId54"/>
    <p:sldId id="720" r:id="rId55"/>
    <p:sldId id="721" r:id="rId56"/>
    <p:sldId id="722" r:id="rId57"/>
    <p:sldId id="737" r:id="rId58"/>
    <p:sldId id="736" r:id="rId59"/>
    <p:sldId id="719" r:id="rId60"/>
    <p:sldId id="748" r:id="rId61"/>
    <p:sldId id="769" r:id="rId62"/>
    <p:sldId id="770" r:id="rId63"/>
    <p:sldId id="771" r:id="rId64"/>
    <p:sldId id="772" r:id="rId65"/>
    <p:sldId id="773" r:id="rId66"/>
    <p:sldId id="774" r:id="rId67"/>
    <p:sldId id="781" r:id="rId68"/>
    <p:sldId id="782" r:id="rId69"/>
    <p:sldId id="783" r:id="rId70"/>
    <p:sldId id="784" r:id="rId71"/>
    <p:sldId id="785" r:id="rId72"/>
    <p:sldId id="786" r:id="rId73"/>
    <p:sldId id="787" r:id="rId74"/>
    <p:sldId id="788" r:id="rId75"/>
    <p:sldId id="690" r:id="rId76"/>
    <p:sldId id="691" r:id="rId77"/>
    <p:sldId id="692" r:id="rId78"/>
    <p:sldId id="317"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28E97-B751-43F5-8F2C-A4F93FE4BA4E}" v="19" dt="2022-07-15T20:09:01.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75" autoAdjust="0"/>
    <p:restoredTop sz="78624" autoAdjust="0"/>
  </p:normalViewPr>
  <p:slideViewPr>
    <p:cSldViewPr snapToGrid="0">
      <p:cViewPr varScale="1">
        <p:scale>
          <a:sx n="69" d="100"/>
          <a:sy n="69" d="100"/>
        </p:scale>
        <p:origin x="1306" y="62"/>
      </p:cViewPr>
      <p:guideLst/>
    </p:cSldViewPr>
  </p:slideViewPr>
  <p:outlineViewPr>
    <p:cViewPr>
      <p:scale>
        <a:sx n="33" d="100"/>
        <a:sy n="33" d="100"/>
      </p:scale>
      <p:origin x="0" y="-4762"/>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9" d="100"/>
          <a:sy n="59" d="100"/>
        </p:scale>
        <p:origin x="2528" y="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tableStyles" Target="tableStyles.xml"/><Relationship Id="rId16" Type="http://schemas.openxmlformats.org/officeDocument/2006/relationships/slideMaster" Target="slideMasters/slideMaster14.xml"/><Relationship Id="rId11" Type="http://schemas.openxmlformats.org/officeDocument/2006/relationships/slideMaster" Target="slideMasters/slideMaster9.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3.xml"/><Relationship Id="rId19" Type="http://schemas.openxmlformats.org/officeDocument/2006/relationships/slide" Target="slides/slide1.xml"/><Relationship Id="rId14" Type="http://schemas.openxmlformats.org/officeDocument/2006/relationships/slideMaster" Target="slideMasters/slideMaster12.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6.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Master" Target="slideMasters/slideMaster15.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8.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presProps" Target="presProps.xml"/><Relationship Id="rId86"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Master" Target="slideMasters/slideMaster16.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5.xml"/><Relationship Id="rId71" Type="http://schemas.openxmlformats.org/officeDocument/2006/relationships/slide" Target="slides/slide53.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61" Type="http://schemas.openxmlformats.org/officeDocument/2006/relationships/slide" Target="slides/slide43.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Ann Lee King" userId="dbab7ec2-5444-4d21-afe7-a39974533ddc" providerId="ADAL" clId="{F5D28E97-B751-43F5-8F2C-A4F93FE4BA4E}"/>
    <pc:docChg chg="undo custSel addSld delSld modSld sldOrd addMainMaster delMainMaster">
      <pc:chgData name="Patricia Ann Lee King" userId="dbab7ec2-5444-4d21-afe7-a39974533ddc" providerId="ADAL" clId="{F5D28E97-B751-43F5-8F2C-A4F93FE4BA4E}" dt="2022-07-15T20:13:13.464" v="1018"/>
      <pc:docMkLst>
        <pc:docMk/>
      </pc:docMkLst>
      <pc:sldChg chg="modSp mod">
        <pc:chgData name="Patricia Ann Lee King" userId="dbab7ec2-5444-4d21-afe7-a39974533ddc" providerId="ADAL" clId="{F5D28E97-B751-43F5-8F2C-A4F93FE4BA4E}" dt="2022-07-15T20:04:26.092" v="937" actId="113"/>
        <pc:sldMkLst>
          <pc:docMk/>
          <pc:sldMk cId="793695532" sldId="280"/>
        </pc:sldMkLst>
        <pc:spChg chg="mod">
          <ac:chgData name="Patricia Ann Lee King" userId="dbab7ec2-5444-4d21-afe7-a39974533ddc" providerId="ADAL" clId="{F5D28E97-B751-43F5-8F2C-A4F93FE4BA4E}" dt="2022-07-15T20:04:26.092" v="937" actId="113"/>
          <ac:spMkLst>
            <pc:docMk/>
            <pc:sldMk cId="793695532" sldId="280"/>
            <ac:spMk id="8" creationId="{00000000-0000-0000-0000-000000000000}"/>
          </ac:spMkLst>
        </pc:spChg>
      </pc:sldChg>
      <pc:sldChg chg="add del">
        <pc:chgData name="Patricia Ann Lee King" userId="dbab7ec2-5444-4d21-afe7-a39974533ddc" providerId="ADAL" clId="{F5D28E97-B751-43F5-8F2C-A4F93FE4BA4E}" dt="2022-07-15T18:59:23.019" v="295" actId="2696"/>
        <pc:sldMkLst>
          <pc:docMk/>
          <pc:sldMk cId="411860533" sldId="308"/>
        </pc:sldMkLst>
      </pc:sldChg>
      <pc:sldChg chg="add del">
        <pc:chgData name="Patricia Ann Lee King" userId="dbab7ec2-5444-4d21-afe7-a39974533ddc" providerId="ADAL" clId="{F5D28E97-B751-43F5-8F2C-A4F93FE4BA4E}" dt="2022-07-15T18:59:22.593" v="294"/>
        <pc:sldMkLst>
          <pc:docMk/>
          <pc:sldMk cId="1692357213" sldId="308"/>
        </pc:sldMkLst>
      </pc:sldChg>
      <pc:sldChg chg="addSp delSp modSp del mod modClrScheme chgLayout">
        <pc:chgData name="Patricia Ann Lee King" userId="dbab7ec2-5444-4d21-afe7-a39974533ddc" providerId="ADAL" clId="{F5D28E97-B751-43F5-8F2C-A4F93FE4BA4E}" dt="2022-07-15T18:53:10.554" v="68" actId="47"/>
        <pc:sldMkLst>
          <pc:docMk/>
          <pc:sldMk cId="1992832690" sldId="328"/>
        </pc:sldMkLst>
        <pc:spChg chg="add mod ord">
          <ac:chgData name="Patricia Ann Lee King" userId="dbab7ec2-5444-4d21-afe7-a39974533ddc" providerId="ADAL" clId="{F5D28E97-B751-43F5-8F2C-A4F93FE4BA4E}" dt="2022-07-15T18:52:23.522" v="67" actId="700"/>
          <ac:spMkLst>
            <pc:docMk/>
            <pc:sldMk cId="1992832690" sldId="328"/>
            <ac:spMk id="2" creationId="{FCFD4D3F-10FD-1C1A-D0F2-5652B103B975}"/>
          </ac:spMkLst>
        </pc:spChg>
        <pc:spChg chg="mod ord">
          <ac:chgData name="Patricia Ann Lee King" userId="dbab7ec2-5444-4d21-afe7-a39974533ddc" providerId="ADAL" clId="{F5D28E97-B751-43F5-8F2C-A4F93FE4BA4E}" dt="2022-07-15T18:52:23.522" v="67" actId="700"/>
          <ac:spMkLst>
            <pc:docMk/>
            <pc:sldMk cId="1992832690" sldId="328"/>
            <ac:spMk id="4" creationId="{00000000-0000-0000-0000-000000000000}"/>
          </ac:spMkLst>
        </pc:spChg>
        <pc:spChg chg="del mod ord">
          <ac:chgData name="Patricia Ann Lee King" userId="dbab7ec2-5444-4d21-afe7-a39974533ddc" providerId="ADAL" clId="{F5D28E97-B751-43F5-8F2C-A4F93FE4BA4E}" dt="2022-07-15T18:52:23.522" v="67" actId="700"/>
          <ac:spMkLst>
            <pc:docMk/>
            <pc:sldMk cId="1992832690" sldId="328"/>
            <ac:spMk id="5" creationId="{00000000-0000-0000-0000-000000000000}"/>
          </ac:spMkLst>
        </pc:spChg>
      </pc:sldChg>
      <pc:sldChg chg="modSp add del mod">
        <pc:chgData name="Patricia Ann Lee King" userId="dbab7ec2-5444-4d21-afe7-a39974533ddc" providerId="ADAL" clId="{F5D28E97-B751-43F5-8F2C-A4F93FE4BA4E}" dt="2022-07-15T18:57:34.178" v="103" actId="14100"/>
        <pc:sldMkLst>
          <pc:docMk/>
          <pc:sldMk cId="484050945" sldId="389"/>
        </pc:sldMkLst>
        <pc:spChg chg="mod">
          <ac:chgData name="Patricia Ann Lee King" userId="dbab7ec2-5444-4d21-afe7-a39974533ddc" providerId="ADAL" clId="{F5D28E97-B751-43F5-8F2C-A4F93FE4BA4E}" dt="2022-07-15T18:57:34.178" v="103" actId="14100"/>
          <ac:spMkLst>
            <pc:docMk/>
            <pc:sldMk cId="484050945" sldId="389"/>
            <ac:spMk id="2" creationId="{00000000-0000-0000-0000-000000000000}"/>
          </ac:spMkLst>
        </pc:spChg>
      </pc:sldChg>
      <pc:sldChg chg="modSp add ord">
        <pc:chgData name="Patricia Ann Lee King" userId="dbab7ec2-5444-4d21-afe7-a39974533ddc" providerId="ADAL" clId="{F5D28E97-B751-43F5-8F2C-A4F93FE4BA4E}" dt="2022-07-15T20:07:10.965" v="947"/>
        <pc:sldMkLst>
          <pc:docMk/>
          <pc:sldMk cId="1776627529" sldId="446"/>
        </pc:sldMkLst>
        <pc:spChg chg="mod">
          <ac:chgData name="Patricia Ann Lee King" userId="dbab7ec2-5444-4d21-afe7-a39974533ddc" providerId="ADAL" clId="{F5D28E97-B751-43F5-8F2C-A4F93FE4BA4E}" dt="2022-07-15T20:07:08.141" v="945"/>
          <ac:spMkLst>
            <pc:docMk/>
            <pc:sldMk cId="1776627529" sldId="446"/>
            <ac:spMk id="370" creationId="{00000000-0000-0000-0000-000000000000}"/>
          </ac:spMkLst>
        </pc:spChg>
        <pc:spChg chg="mod">
          <ac:chgData name="Patricia Ann Lee King" userId="dbab7ec2-5444-4d21-afe7-a39974533ddc" providerId="ADAL" clId="{F5D28E97-B751-43F5-8F2C-A4F93FE4BA4E}" dt="2022-07-15T20:07:08.141" v="945"/>
          <ac:spMkLst>
            <pc:docMk/>
            <pc:sldMk cId="1776627529" sldId="446"/>
            <ac:spMk id="371" creationId="{00000000-0000-0000-0000-000000000000}"/>
          </ac:spMkLst>
        </pc:spChg>
      </pc:sldChg>
      <pc:sldChg chg="addSp modSp add mod modClrScheme chgLayout">
        <pc:chgData name="Patricia Ann Lee King" userId="dbab7ec2-5444-4d21-afe7-a39974533ddc" providerId="ADAL" clId="{F5D28E97-B751-43F5-8F2C-A4F93FE4BA4E}" dt="2022-07-15T20:09:33.666" v="1005" actId="20577"/>
        <pc:sldMkLst>
          <pc:docMk/>
          <pc:sldMk cId="4076219051" sldId="550"/>
        </pc:sldMkLst>
        <pc:spChg chg="mod ord">
          <ac:chgData name="Patricia Ann Lee King" userId="dbab7ec2-5444-4d21-afe7-a39974533ddc" providerId="ADAL" clId="{F5D28E97-B751-43F5-8F2C-A4F93FE4BA4E}" dt="2022-07-15T20:08:12.574" v="962" actId="700"/>
          <ac:spMkLst>
            <pc:docMk/>
            <pc:sldMk cId="4076219051" sldId="550"/>
            <ac:spMk id="2" creationId="{01108A4D-54D6-EB48-B4DC-D92AD1231218}"/>
          </ac:spMkLst>
        </pc:spChg>
        <pc:spChg chg="mod ord">
          <ac:chgData name="Patricia Ann Lee King" userId="dbab7ec2-5444-4d21-afe7-a39974533ddc" providerId="ADAL" clId="{F5D28E97-B751-43F5-8F2C-A4F93FE4BA4E}" dt="2022-07-15T20:08:12.574" v="962" actId="700"/>
          <ac:spMkLst>
            <pc:docMk/>
            <pc:sldMk cId="4076219051" sldId="550"/>
            <ac:spMk id="7" creationId="{D065943F-F4FF-DB48-A129-00AFD7657137}"/>
          </ac:spMkLst>
        </pc:spChg>
        <pc:spChg chg="mod ord">
          <ac:chgData name="Patricia Ann Lee King" userId="dbab7ec2-5444-4d21-afe7-a39974533ddc" providerId="ADAL" clId="{F5D28E97-B751-43F5-8F2C-A4F93FE4BA4E}" dt="2022-07-15T20:08:12.574" v="962" actId="700"/>
          <ac:spMkLst>
            <pc:docMk/>
            <pc:sldMk cId="4076219051" sldId="550"/>
            <ac:spMk id="8" creationId="{E699E1DD-EEDD-B640-81ED-230F4930135E}"/>
          </ac:spMkLst>
        </pc:spChg>
        <pc:spChg chg="add mod">
          <ac:chgData name="Patricia Ann Lee King" userId="dbab7ec2-5444-4d21-afe7-a39974533ddc" providerId="ADAL" clId="{F5D28E97-B751-43F5-8F2C-A4F93FE4BA4E}" dt="2022-07-15T20:08:29.365" v="965" actId="571"/>
          <ac:spMkLst>
            <pc:docMk/>
            <pc:sldMk cId="4076219051" sldId="550"/>
            <ac:spMk id="10" creationId="{3393A8C2-4106-3F02-28A3-001D1832B91A}"/>
          </ac:spMkLst>
        </pc:spChg>
        <pc:spChg chg="add mod">
          <ac:chgData name="Patricia Ann Lee King" userId="dbab7ec2-5444-4d21-afe7-a39974533ddc" providerId="ADAL" clId="{F5D28E97-B751-43F5-8F2C-A4F93FE4BA4E}" dt="2022-07-15T20:08:29.365" v="965" actId="571"/>
          <ac:spMkLst>
            <pc:docMk/>
            <pc:sldMk cId="4076219051" sldId="550"/>
            <ac:spMk id="11" creationId="{D2BFCD61-05D5-598D-706A-EAA6EBB86B4B}"/>
          </ac:spMkLst>
        </pc:spChg>
        <pc:spChg chg="mod ord">
          <ac:chgData name="Patricia Ann Lee King" userId="dbab7ec2-5444-4d21-afe7-a39974533ddc" providerId="ADAL" clId="{F5D28E97-B751-43F5-8F2C-A4F93FE4BA4E}" dt="2022-07-15T20:09:33.666" v="1005" actId="20577"/>
          <ac:spMkLst>
            <pc:docMk/>
            <pc:sldMk cId="4076219051" sldId="550"/>
            <ac:spMk id="16" creationId="{00000000-0000-0000-0000-000000000000}"/>
          </ac:spMkLst>
        </pc:spChg>
        <pc:spChg chg="mod">
          <ac:chgData name="Patricia Ann Lee King" userId="dbab7ec2-5444-4d21-afe7-a39974533ddc" providerId="ADAL" clId="{F5D28E97-B751-43F5-8F2C-A4F93FE4BA4E}" dt="2022-07-15T20:08:33.177" v="966" actId="1076"/>
          <ac:spMkLst>
            <pc:docMk/>
            <pc:sldMk cId="4076219051" sldId="550"/>
            <ac:spMk id="23" creationId="{00000000-0000-0000-0000-000000000000}"/>
          </ac:spMkLst>
        </pc:spChg>
        <pc:spChg chg="mod">
          <ac:chgData name="Patricia Ann Lee King" userId="dbab7ec2-5444-4d21-afe7-a39974533ddc" providerId="ADAL" clId="{F5D28E97-B751-43F5-8F2C-A4F93FE4BA4E}" dt="2022-07-15T20:08:36.900" v="967" actId="1076"/>
          <ac:spMkLst>
            <pc:docMk/>
            <pc:sldMk cId="4076219051" sldId="550"/>
            <ac:spMk id="24" creationId="{00000000-0000-0000-0000-000000000000}"/>
          </ac:spMkLst>
        </pc:spChg>
        <pc:picChg chg="mod ord">
          <ac:chgData name="Patricia Ann Lee King" userId="dbab7ec2-5444-4d21-afe7-a39974533ddc" providerId="ADAL" clId="{F5D28E97-B751-43F5-8F2C-A4F93FE4BA4E}" dt="2022-07-15T20:08:41.030" v="969" actId="166"/>
          <ac:picMkLst>
            <pc:docMk/>
            <pc:sldMk cId="4076219051" sldId="550"/>
            <ac:picMk id="22" creationId="{00000000-0000-0000-0000-000000000000}"/>
          </ac:picMkLst>
        </pc:picChg>
      </pc:sldChg>
      <pc:sldChg chg="del">
        <pc:chgData name="Patricia Ann Lee King" userId="dbab7ec2-5444-4d21-afe7-a39974533ddc" providerId="ADAL" clId="{F5D28E97-B751-43F5-8F2C-A4F93FE4BA4E}" dt="2022-07-15T20:05:53.199" v="943" actId="47"/>
        <pc:sldMkLst>
          <pc:docMk/>
          <pc:sldMk cId="1413390658" sldId="566"/>
        </pc:sldMkLst>
      </pc:sldChg>
      <pc:sldChg chg="modSp mod">
        <pc:chgData name="Patricia Ann Lee King" userId="dbab7ec2-5444-4d21-afe7-a39974533ddc" providerId="ADAL" clId="{F5D28E97-B751-43F5-8F2C-A4F93FE4BA4E}" dt="2022-07-15T19:53:57.277" v="833" actId="207"/>
        <pc:sldMkLst>
          <pc:docMk/>
          <pc:sldMk cId="4086021678" sldId="573"/>
        </pc:sldMkLst>
        <pc:spChg chg="mod">
          <ac:chgData name="Patricia Ann Lee King" userId="dbab7ec2-5444-4d21-afe7-a39974533ddc" providerId="ADAL" clId="{F5D28E97-B751-43F5-8F2C-A4F93FE4BA4E}" dt="2022-07-15T19:53:57.277" v="833" actId="207"/>
          <ac:spMkLst>
            <pc:docMk/>
            <pc:sldMk cId="4086021678" sldId="573"/>
            <ac:spMk id="2" creationId="{00000000-0000-0000-0000-000000000000}"/>
          </ac:spMkLst>
        </pc:spChg>
      </pc:sldChg>
      <pc:sldChg chg="modSp mod">
        <pc:chgData name="Patricia Ann Lee King" userId="dbab7ec2-5444-4d21-afe7-a39974533ddc" providerId="ADAL" clId="{F5D28E97-B751-43F5-8F2C-A4F93FE4BA4E}" dt="2022-07-15T19:54:22.426" v="834" actId="207"/>
        <pc:sldMkLst>
          <pc:docMk/>
          <pc:sldMk cId="1246738172" sldId="574"/>
        </pc:sldMkLst>
        <pc:spChg chg="mod">
          <ac:chgData name="Patricia Ann Lee King" userId="dbab7ec2-5444-4d21-afe7-a39974533ddc" providerId="ADAL" clId="{F5D28E97-B751-43F5-8F2C-A4F93FE4BA4E}" dt="2022-07-15T19:54:22.426" v="834" actId="207"/>
          <ac:spMkLst>
            <pc:docMk/>
            <pc:sldMk cId="1246738172" sldId="574"/>
            <ac:spMk id="2" creationId="{00000000-0000-0000-0000-000000000000}"/>
          </ac:spMkLst>
        </pc:spChg>
      </pc:sldChg>
      <pc:sldChg chg="del">
        <pc:chgData name="Patricia Ann Lee King" userId="dbab7ec2-5444-4d21-afe7-a39974533ddc" providerId="ADAL" clId="{F5D28E97-B751-43F5-8F2C-A4F93FE4BA4E}" dt="2022-07-15T19:53:50.543" v="832" actId="47"/>
        <pc:sldMkLst>
          <pc:docMk/>
          <pc:sldMk cId="1422923064" sldId="575"/>
        </pc:sldMkLst>
      </pc:sldChg>
      <pc:sldChg chg="addSp delSp modSp del mod modClrScheme chgLayout">
        <pc:chgData name="Patricia Ann Lee King" userId="dbab7ec2-5444-4d21-afe7-a39974533ddc" providerId="ADAL" clId="{F5D28E97-B751-43F5-8F2C-A4F93FE4BA4E}" dt="2022-07-15T18:51:04.044" v="59" actId="47"/>
        <pc:sldMkLst>
          <pc:docMk/>
          <pc:sldMk cId="4109481659" sldId="578"/>
        </pc:sldMkLst>
        <pc:spChg chg="del mod">
          <ac:chgData name="Patricia Ann Lee King" userId="dbab7ec2-5444-4d21-afe7-a39974533ddc" providerId="ADAL" clId="{F5D28E97-B751-43F5-8F2C-A4F93FE4BA4E}" dt="2022-07-15T18:51:00.171" v="57"/>
          <ac:spMkLst>
            <pc:docMk/>
            <pc:sldMk cId="4109481659" sldId="578"/>
            <ac:spMk id="2" creationId="{00000000-0000-0000-0000-000000000000}"/>
          </ac:spMkLst>
        </pc:spChg>
        <pc:spChg chg="add del mod ord">
          <ac:chgData name="Patricia Ann Lee King" userId="dbab7ec2-5444-4d21-afe7-a39974533ddc" providerId="ADAL" clId="{F5D28E97-B751-43F5-8F2C-A4F93FE4BA4E}" dt="2022-07-15T18:50:32.773" v="48" actId="700"/>
          <ac:spMkLst>
            <pc:docMk/>
            <pc:sldMk cId="4109481659" sldId="578"/>
            <ac:spMk id="3" creationId="{3BBAFE1F-7B88-94D5-5E7F-54A9C306EB6C}"/>
          </ac:spMkLst>
        </pc:spChg>
        <pc:spChg chg="add del mod ord">
          <ac:chgData name="Patricia Ann Lee King" userId="dbab7ec2-5444-4d21-afe7-a39974533ddc" providerId="ADAL" clId="{F5D28E97-B751-43F5-8F2C-A4F93FE4BA4E}" dt="2022-07-15T18:50:32.773" v="48" actId="700"/>
          <ac:spMkLst>
            <pc:docMk/>
            <pc:sldMk cId="4109481659" sldId="578"/>
            <ac:spMk id="4" creationId="{07C8513E-03F7-DE5E-02B0-4EBF32EC35C6}"/>
          </ac:spMkLst>
        </pc:spChg>
      </pc:sldChg>
      <pc:sldChg chg="modSp mod">
        <pc:chgData name="Patricia Ann Lee King" userId="dbab7ec2-5444-4d21-afe7-a39974533ddc" providerId="ADAL" clId="{F5D28E97-B751-43F5-8F2C-A4F93FE4BA4E}" dt="2022-07-15T20:12:26.601" v="1012" actId="20577"/>
        <pc:sldMkLst>
          <pc:docMk/>
          <pc:sldMk cId="1327217841" sldId="580"/>
        </pc:sldMkLst>
        <pc:spChg chg="mod">
          <ac:chgData name="Patricia Ann Lee King" userId="dbab7ec2-5444-4d21-afe7-a39974533ddc" providerId="ADAL" clId="{F5D28E97-B751-43F5-8F2C-A4F93FE4BA4E}" dt="2022-07-15T20:12:26.601" v="1012" actId="20577"/>
          <ac:spMkLst>
            <pc:docMk/>
            <pc:sldMk cId="1327217841" sldId="580"/>
            <ac:spMk id="2" creationId="{00000000-0000-0000-0000-000000000000}"/>
          </ac:spMkLst>
        </pc:spChg>
      </pc:sldChg>
      <pc:sldChg chg="ord">
        <pc:chgData name="Patricia Ann Lee King" userId="dbab7ec2-5444-4d21-afe7-a39974533ddc" providerId="ADAL" clId="{F5D28E97-B751-43F5-8F2C-A4F93FE4BA4E}" dt="2022-07-15T20:13:13.464" v="1018"/>
        <pc:sldMkLst>
          <pc:docMk/>
          <pc:sldMk cId="801667511" sldId="594"/>
        </pc:sldMkLst>
      </pc:sldChg>
      <pc:sldChg chg="del">
        <pc:chgData name="Patricia Ann Lee King" userId="dbab7ec2-5444-4d21-afe7-a39974533ddc" providerId="ADAL" clId="{F5D28E97-B751-43F5-8F2C-A4F93FE4BA4E}" dt="2022-07-15T20:05:53.199" v="943" actId="47"/>
        <pc:sldMkLst>
          <pc:docMk/>
          <pc:sldMk cId="2632656448" sldId="631"/>
        </pc:sldMkLst>
      </pc:sldChg>
      <pc:sldChg chg="ord">
        <pc:chgData name="Patricia Ann Lee King" userId="dbab7ec2-5444-4d21-afe7-a39974533ddc" providerId="ADAL" clId="{F5D28E97-B751-43F5-8F2C-A4F93FE4BA4E}" dt="2022-07-15T20:12:47.792" v="1014"/>
        <pc:sldMkLst>
          <pc:docMk/>
          <pc:sldMk cId="2865844566" sldId="632"/>
        </pc:sldMkLst>
      </pc:sldChg>
      <pc:sldChg chg="modSp mod">
        <pc:chgData name="Patricia Ann Lee King" userId="dbab7ec2-5444-4d21-afe7-a39974533ddc" providerId="ADAL" clId="{F5D28E97-B751-43F5-8F2C-A4F93FE4BA4E}" dt="2022-07-15T18:49:25.308" v="45"/>
        <pc:sldMkLst>
          <pc:docMk/>
          <pc:sldMk cId="805357142" sldId="633"/>
        </pc:sldMkLst>
        <pc:spChg chg="mod">
          <ac:chgData name="Patricia Ann Lee King" userId="dbab7ec2-5444-4d21-afe7-a39974533ddc" providerId="ADAL" clId="{F5D28E97-B751-43F5-8F2C-A4F93FE4BA4E}" dt="2022-07-15T18:49:17.707" v="44"/>
          <ac:spMkLst>
            <pc:docMk/>
            <pc:sldMk cId="805357142" sldId="633"/>
            <ac:spMk id="2" creationId="{00000000-0000-0000-0000-000000000000}"/>
          </ac:spMkLst>
        </pc:spChg>
        <pc:spChg chg="mod">
          <ac:chgData name="Patricia Ann Lee King" userId="dbab7ec2-5444-4d21-afe7-a39974533ddc" providerId="ADAL" clId="{F5D28E97-B751-43F5-8F2C-A4F93FE4BA4E}" dt="2022-07-15T18:49:25.308" v="45"/>
          <ac:spMkLst>
            <pc:docMk/>
            <pc:sldMk cId="805357142" sldId="633"/>
            <ac:spMk id="3" creationId="{00000000-0000-0000-0000-000000000000}"/>
          </ac:spMkLst>
        </pc:spChg>
      </pc:sldChg>
      <pc:sldChg chg="modSp mod">
        <pc:chgData name="Patricia Ann Lee King" userId="dbab7ec2-5444-4d21-afe7-a39974533ddc" providerId="ADAL" clId="{F5D28E97-B751-43F5-8F2C-A4F93FE4BA4E}" dt="2022-07-15T18:35:36.092" v="2" actId="207"/>
        <pc:sldMkLst>
          <pc:docMk/>
          <pc:sldMk cId="3777765512" sldId="656"/>
        </pc:sldMkLst>
        <pc:graphicFrameChg chg="modGraphic">
          <ac:chgData name="Patricia Ann Lee King" userId="dbab7ec2-5444-4d21-afe7-a39974533ddc" providerId="ADAL" clId="{F5D28E97-B751-43F5-8F2C-A4F93FE4BA4E}" dt="2022-07-15T18:35:36.092" v="2" actId="207"/>
          <ac:graphicFrameMkLst>
            <pc:docMk/>
            <pc:sldMk cId="3777765512" sldId="656"/>
            <ac:graphicFrameMk id="7" creationId="{00000000-0000-0000-0000-000000000000}"/>
          </ac:graphicFrameMkLst>
        </pc:graphicFrameChg>
      </pc:sldChg>
      <pc:sldChg chg="ord">
        <pc:chgData name="Patricia Ann Lee King" userId="dbab7ec2-5444-4d21-afe7-a39974533ddc" providerId="ADAL" clId="{F5D28E97-B751-43F5-8F2C-A4F93FE4BA4E}" dt="2022-07-15T20:10:24.582" v="1009"/>
        <pc:sldMkLst>
          <pc:docMk/>
          <pc:sldMk cId="2211455522" sldId="659"/>
        </pc:sldMkLst>
      </pc:sldChg>
      <pc:sldChg chg="modSp mod">
        <pc:chgData name="Patricia Ann Lee King" userId="dbab7ec2-5444-4d21-afe7-a39974533ddc" providerId="ADAL" clId="{F5D28E97-B751-43F5-8F2C-A4F93FE4BA4E}" dt="2022-07-15T20:05:33.577" v="942" actId="2165"/>
        <pc:sldMkLst>
          <pc:docMk/>
          <pc:sldMk cId="3354601899" sldId="662"/>
        </pc:sldMkLst>
        <pc:graphicFrameChg chg="modGraphic">
          <ac:chgData name="Patricia Ann Lee King" userId="dbab7ec2-5444-4d21-afe7-a39974533ddc" providerId="ADAL" clId="{F5D28E97-B751-43F5-8F2C-A4F93FE4BA4E}" dt="2022-07-15T20:05:33.577" v="942" actId="2165"/>
          <ac:graphicFrameMkLst>
            <pc:docMk/>
            <pc:sldMk cId="3354601899" sldId="662"/>
            <ac:graphicFrameMk id="458" creationId="{6B8DD92D-FC61-B8CD-3116-E6D4BC770D0C}"/>
          </ac:graphicFrameMkLst>
        </pc:graphicFrameChg>
      </pc:sldChg>
      <pc:sldChg chg="del">
        <pc:chgData name="Patricia Ann Lee King" userId="dbab7ec2-5444-4d21-afe7-a39974533ddc" providerId="ADAL" clId="{F5D28E97-B751-43F5-8F2C-A4F93FE4BA4E}" dt="2022-07-15T18:59:27.106" v="296" actId="2696"/>
        <pc:sldMkLst>
          <pc:docMk/>
          <pc:sldMk cId="2009619535" sldId="663"/>
        </pc:sldMkLst>
      </pc:sldChg>
      <pc:sldChg chg="addSp delSp modSp add mod">
        <pc:chgData name="Patricia Ann Lee King" userId="dbab7ec2-5444-4d21-afe7-a39974533ddc" providerId="ADAL" clId="{F5D28E97-B751-43F5-8F2C-A4F93FE4BA4E}" dt="2022-07-15T20:07:34.937" v="957" actId="20577"/>
        <pc:sldMkLst>
          <pc:docMk/>
          <pc:sldMk cId="3553873747" sldId="663"/>
        </pc:sldMkLst>
        <pc:spChg chg="mod">
          <ac:chgData name="Patricia Ann Lee King" userId="dbab7ec2-5444-4d21-afe7-a39974533ddc" providerId="ADAL" clId="{F5D28E97-B751-43F5-8F2C-A4F93FE4BA4E}" dt="2022-07-15T20:07:34.937" v="957" actId="20577"/>
          <ac:spMkLst>
            <pc:docMk/>
            <pc:sldMk cId="3553873747" sldId="663"/>
            <ac:spMk id="7" creationId="{00000000-0000-0000-0000-000000000000}"/>
          </ac:spMkLst>
        </pc:spChg>
        <pc:spChg chg="mod">
          <ac:chgData name="Patricia Ann Lee King" userId="dbab7ec2-5444-4d21-afe7-a39974533ddc" providerId="ADAL" clId="{F5D28E97-B751-43F5-8F2C-A4F93FE4BA4E}" dt="2022-07-15T19:56:54.576" v="930" actId="948"/>
          <ac:spMkLst>
            <pc:docMk/>
            <pc:sldMk cId="3553873747" sldId="663"/>
            <ac:spMk id="8" creationId="{00000000-0000-0000-0000-000000000000}"/>
          </ac:spMkLst>
        </pc:spChg>
        <pc:spChg chg="mod">
          <ac:chgData name="Patricia Ann Lee King" userId="dbab7ec2-5444-4d21-afe7-a39974533ddc" providerId="ADAL" clId="{F5D28E97-B751-43F5-8F2C-A4F93FE4BA4E}" dt="2022-07-15T19:56:58.004" v="931" actId="1076"/>
          <ac:spMkLst>
            <pc:docMk/>
            <pc:sldMk cId="3553873747" sldId="663"/>
            <ac:spMk id="12" creationId="{00000000-0000-0000-0000-000000000000}"/>
          </ac:spMkLst>
        </pc:spChg>
        <pc:spChg chg="add del mod">
          <ac:chgData name="Patricia Ann Lee King" userId="dbab7ec2-5444-4d21-afe7-a39974533ddc" providerId="ADAL" clId="{F5D28E97-B751-43F5-8F2C-A4F93FE4BA4E}" dt="2022-07-15T19:55:56.414" v="917" actId="478"/>
          <ac:spMkLst>
            <pc:docMk/>
            <pc:sldMk cId="3553873747" sldId="663"/>
            <ac:spMk id="13" creationId="{79A2CF5A-3AEA-694E-BC8C-7E6BB34A5464}"/>
          </ac:spMkLst>
        </pc:spChg>
        <pc:spChg chg="add del mod">
          <ac:chgData name="Patricia Ann Lee King" userId="dbab7ec2-5444-4d21-afe7-a39974533ddc" providerId="ADAL" clId="{F5D28E97-B751-43F5-8F2C-A4F93FE4BA4E}" dt="2022-07-15T19:55:59.391" v="918" actId="478"/>
          <ac:spMkLst>
            <pc:docMk/>
            <pc:sldMk cId="3553873747" sldId="663"/>
            <ac:spMk id="14" creationId="{947E5ADC-764C-1F07-6F8F-ED1380F152FF}"/>
          </ac:spMkLst>
        </pc:spChg>
        <pc:spChg chg="add mod">
          <ac:chgData name="Patricia Ann Lee King" userId="dbab7ec2-5444-4d21-afe7-a39974533ddc" providerId="ADAL" clId="{F5D28E97-B751-43F5-8F2C-A4F93FE4BA4E}" dt="2022-07-15T19:56:26.728" v="926" actId="1076"/>
          <ac:spMkLst>
            <pc:docMk/>
            <pc:sldMk cId="3553873747" sldId="663"/>
            <ac:spMk id="17" creationId="{F3C915CE-8C42-FF07-B090-B27D3A55B8F4}"/>
          </ac:spMkLst>
        </pc:spChg>
        <pc:spChg chg="add mod">
          <ac:chgData name="Patricia Ann Lee King" userId="dbab7ec2-5444-4d21-afe7-a39974533ddc" providerId="ADAL" clId="{F5D28E97-B751-43F5-8F2C-A4F93FE4BA4E}" dt="2022-07-15T19:56:26.728" v="926" actId="1076"/>
          <ac:spMkLst>
            <pc:docMk/>
            <pc:sldMk cId="3553873747" sldId="663"/>
            <ac:spMk id="18" creationId="{F2BC69FD-A098-E85F-73E9-4265A85D4900}"/>
          </ac:spMkLst>
        </pc:spChg>
        <pc:spChg chg="add mod">
          <ac:chgData name="Patricia Ann Lee King" userId="dbab7ec2-5444-4d21-afe7-a39974533ddc" providerId="ADAL" clId="{F5D28E97-B751-43F5-8F2C-A4F93FE4BA4E}" dt="2022-07-15T19:56:32.520" v="927" actId="1076"/>
          <ac:spMkLst>
            <pc:docMk/>
            <pc:sldMk cId="3553873747" sldId="663"/>
            <ac:spMk id="19" creationId="{AEDF5085-0C19-95B2-8C6C-C2D29E4E0C06}"/>
          </ac:spMkLst>
        </pc:spChg>
        <pc:spChg chg="add mod">
          <ac:chgData name="Patricia Ann Lee King" userId="dbab7ec2-5444-4d21-afe7-a39974533ddc" providerId="ADAL" clId="{F5D28E97-B751-43F5-8F2C-A4F93FE4BA4E}" dt="2022-07-15T19:56:32.520" v="927" actId="1076"/>
          <ac:spMkLst>
            <pc:docMk/>
            <pc:sldMk cId="3553873747" sldId="663"/>
            <ac:spMk id="20" creationId="{8C84F244-A8F7-5185-DEE1-C91A32DFC99F}"/>
          </ac:spMkLst>
        </pc:spChg>
      </pc:sldChg>
      <pc:sldChg chg="del">
        <pc:chgData name="Patricia Ann Lee King" userId="dbab7ec2-5444-4d21-afe7-a39974533ddc" providerId="ADAL" clId="{F5D28E97-B751-43F5-8F2C-A4F93FE4BA4E}" dt="2022-07-15T18:59:03.724" v="290" actId="2696"/>
        <pc:sldMkLst>
          <pc:docMk/>
          <pc:sldMk cId="1891116231" sldId="664"/>
        </pc:sldMkLst>
      </pc:sldChg>
      <pc:sldChg chg="modSp add del mod">
        <pc:chgData name="Patricia Ann Lee King" userId="dbab7ec2-5444-4d21-afe7-a39974533ddc" providerId="ADAL" clId="{F5D28E97-B751-43F5-8F2C-A4F93FE4BA4E}" dt="2022-07-15T19:56:59.664" v="932" actId="47"/>
        <pc:sldMkLst>
          <pc:docMk/>
          <pc:sldMk cId="2008041432" sldId="664"/>
        </pc:sldMkLst>
        <pc:spChg chg="mod">
          <ac:chgData name="Patricia Ann Lee King" userId="dbab7ec2-5444-4d21-afe7-a39974533ddc" providerId="ADAL" clId="{F5D28E97-B751-43F5-8F2C-A4F93FE4BA4E}" dt="2022-07-15T18:59:06.257" v="291"/>
          <ac:spMkLst>
            <pc:docMk/>
            <pc:sldMk cId="2008041432" sldId="664"/>
            <ac:spMk id="7" creationId="{D065943F-F4FF-DB48-A129-00AFD7657137}"/>
          </ac:spMkLst>
        </pc:spChg>
        <pc:spChg chg="mod">
          <ac:chgData name="Patricia Ann Lee King" userId="dbab7ec2-5444-4d21-afe7-a39974533ddc" providerId="ADAL" clId="{F5D28E97-B751-43F5-8F2C-A4F93FE4BA4E}" dt="2022-07-15T18:59:06.257" v="291"/>
          <ac:spMkLst>
            <pc:docMk/>
            <pc:sldMk cId="2008041432" sldId="664"/>
            <ac:spMk id="8" creationId="{E699E1DD-EEDD-B640-81ED-230F4930135E}"/>
          </ac:spMkLst>
        </pc:spChg>
        <pc:spChg chg="mod">
          <ac:chgData name="Patricia Ann Lee King" userId="dbab7ec2-5444-4d21-afe7-a39974533ddc" providerId="ADAL" clId="{F5D28E97-B751-43F5-8F2C-A4F93FE4BA4E}" dt="2022-07-15T19:55:48.759" v="916" actId="1076"/>
          <ac:spMkLst>
            <pc:docMk/>
            <pc:sldMk cId="2008041432" sldId="664"/>
            <ac:spMk id="19" creationId="{00000000-0000-0000-0000-000000000000}"/>
          </ac:spMkLst>
        </pc:spChg>
      </pc:sldChg>
      <pc:sldChg chg="ord">
        <pc:chgData name="Patricia Ann Lee King" userId="dbab7ec2-5444-4d21-afe7-a39974533ddc" providerId="ADAL" clId="{F5D28E97-B751-43F5-8F2C-A4F93FE4BA4E}" dt="2022-07-15T18:51:12.304" v="61"/>
        <pc:sldMkLst>
          <pc:docMk/>
          <pc:sldMk cId="2418101210" sldId="665"/>
        </pc:sldMkLst>
      </pc:sldChg>
      <pc:sldChg chg="ord">
        <pc:chgData name="Patricia Ann Lee King" userId="dbab7ec2-5444-4d21-afe7-a39974533ddc" providerId="ADAL" clId="{F5D28E97-B751-43F5-8F2C-A4F93FE4BA4E}" dt="2022-07-15T18:51:16.547" v="63"/>
        <pc:sldMkLst>
          <pc:docMk/>
          <pc:sldMk cId="101622761" sldId="666"/>
        </pc:sldMkLst>
      </pc:sldChg>
      <pc:sldChg chg="add del">
        <pc:chgData name="Patricia Ann Lee King" userId="dbab7ec2-5444-4d21-afe7-a39974533ddc" providerId="ADAL" clId="{F5D28E97-B751-43F5-8F2C-A4F93FE4BA4E}" dt="2022-07-15T18:52:09.730" v="66"/>
        <pc:sldMkLst>
          <pc:docMk/>
          <pc:sldMk cId="1338154618" sldId="667"/>
        </pc:sldMkLst>
      </pc:sldChg>
      <pc:sldChg chg="del">
        <pc:chgData name="Patricia Ann Lee King" userId="dbab7ec2-5444-4d21-afe7-a39974533ddc" providerId="ADAL" clId="{F5D28E97-B751-43F5-8F2C-A4F93FE4BA4E}" dt="2022-07-15T18:51:55.026" v="64" actId="2696"/>
        <pc:sldMkLst>
          <pc:docMk/>
          <pc:sldMk cId="3899382833" sldId="667"/>
        </pc:sldMkLst>
      </pc:sldChg>
      <pc:sldChg chg="ord">
        <pc:chgData name="Patricia Ann Lee King" userId="dbab7ec2-5444-4d21-afe7-a39974533ddc" providerId="ADAL" clId="{F5D28E97-B751-43F5-8F2C-A4F93FE4BA4E}" dt="2022-07-15T20:13:07.005" v="1016"/>
        <pc:sldMkLst>
          <pc:docMk/>
          <pc:sldMk cId="1272858053" sldId="668"/>
        </pc:sldMkLst>
      </pc:sldChg>
      <pc:sldChg chg="del">
        <pc:chgData name="Patricia Ann Lee King" userId="dbab7ec2-5444-4d21-afe7-a39974533ddc" providerId="ADAL" clId="{F5D28E97-B751-43F5-8F2C-A4F93FE4BA4E}" dt="2022-07-15T20:05:53.199" v="943" actId="47"/>
        <pc:sldMkLst>
          <pc:docMk/>
          <pc:sldMk cId="1102648548" sldId="670"/>
        </pc:sldMkLst>
      </pc:sldChg>
      <pc:sldChg chg="del">
        <pc:chgData name="Patricia Ann Lee King" userId="dbab7ec2-5444-4d21-afe7-a39974533ddc" providerId="ADAL" clId="{F5D28E97-B751-43F5-8F2C-A4F93FE4BA4E}" dt="2022-07-15T20:05:53.199" v="943" actId="47"/>
        <pc:sldMkLst>
          <pc:docMk/>
          <pc:sldMk cId="3458719165" sldId="671"/>
        </pc:sldMkLst>
      </pc:sldChg>
      <pc:sldChg chg="addSp delSp modSp new mod ord modClrScheme chgLayout">
        <pc:chgData name="Patricia Ann Lee King" userId="dbab7ec2-5444-4d21-afe7-a39974533ddc" providerId="ADAL" clId="{F5D28E97-B751-43F5-8F2C-A4F93FE4BA4E}" dt="2022-07-15T18:51:01.384" v="58"/>
        <pc:sldMkLst>
          <pc:docMk/>
          <pc:sldMk cId="3731190025" sldId="675"/>
        </pc:sldMkLst>
        <pc:spChg chg="del mod ord">
          <ac:chgData name="Patricia Ann Lee King" userId="dbab7ec2-5444-4d21-afe7-a39974533ddc" providerId="ADAL" clId="{F5D28E97-B751-43F5-8F2C-A4F93FE4BA4E}" dt="2022-07-15T18:50:43.942" v="50" actId="700"/>
          <ac:spMkLst>
            <pc:docMk/>
            <pc:sldMk cId="3731190025" sldId="675"/>
            <ac:spMk id="2" creationId="{B4FEA75D-78C6-7474-5DA7-5FBD86525E26}"/>
          </ac:spMkLst>
        </pc:spChg>
        <pc:spChg chg="del mod ord">
          <ac:chgData name="Patricia Ann Lee King" userId="dbab7ec2-5444-4d21-afe7-a39974533ddc" providerId="ADAL" clId="{F5D28E97-B751-43F5-8F2C-A4F93FE4BA4E}" dt="2022-07-15T18:50:43.942" v="50" actId="700"/>
          <ac:spMkLst>
            <pc:docMk/>
            <pc:sldMk cId="3731190025" sldId="675"/>
            <ac:spMk id="3" creationId="{75585478-C16A-4DB8-4DFC-20342F4B984C}"/>
          </ac:spMkLst>
        </pc:spChg>
        <pc:spChg chg="add mod ord">
          <ac:chgData name="Patricia Ann Lee King" userId="dbab7ec2-5444-4d21-afe7-a39974533ddc" providerId="ADAL" clId="{F5D28E97-B751-43F5-8F2C-A4F93FE4BA4E}" dt="2022-07-15T18:51:01.384" v="58"/>
          <ac:spMkLst>
            <pc:docMk/>
            <pc:sldMk cId="3731190025" sldId="675"/>
            <ac:spMk id="4" creationId="{24775C0E-5AB3-ED9B-948C-DCDECF784B91}"/>
          </ac:spMkLst>
        </pc:spChg>
        <pc:spChg chg="add mod ord">
          <ac:chgData name="Patricia Ann Lee King" userId="dbab7ec2-5444-4d21-afe7-a39974533ddc" providerId="ADAL" clId="{F5D28E97-B751-43F5-8F2C-A4F93FE4BA4E}" dt="2022-07-15T18:50:43.942" v="50" actId="700"/>
          <ac:spMkLst>
            <pc:docMk/>
            <pc:sldMk cId="3731190025" sldId="675"/>
            <ac:spMk id="5" creationId="{8D5EEE70-B5D7-58A8-706C-68875ADDCE79}"/>
          </ac:spMkLst>
        </pc:spChg>
      </pc:sldChg>
      <pc:sldChg chg="modSp add del mod">
        <pc:chgData name="Patricia Ann Lee King" userId="dbab7ec2-5444-4d21-afe7-a39974533ddc" providerId="ADAL" clId="{F5D28E97-B751-43F5-8F2C-A4F93FE4BA4E}" dt="2022-07-15T18:49:27.335" v="46" actId="47"/>
        <pc:sldMkLst>
          <pc:docMk/>
          <pc:sldMk cId="3873719680" sldId="675"/>
        </pc:sldMkLst>
        <pc:spChg chg="mod">
          <ac:chgData name="Patricia Ann Lee King" userId="dbab7ec2-5444-4d21-afe7-a39974533ddc" providerId="ADAL" clId="{F5D28E97-B751-43F5-8F2C-A4F93FE4BA4E}" dt="2022-07-15T18:43:39.963" v="17" actId="14100"/>
          <ac:spMkLst>
            <pc:docMk/>
            <pc:sldMk cId="3873719680" sldId="675"/>
            <ac:spMk id="2" creationId="{00000000-0000-0000-0000-000000000000}"/>
          </ac:spMkLst>
        </pc:spChg>
        <pc:spChg chg="mod">
          <ac:chgData name="Patricia Ann Lee King" userId="dbab7ec2-5444-4d21-afe7-a39974533ddc" providerId="ADAL" clId="{F5D28E97-B751-43F5-8F2C-A4F93FE4BA4E}" dt="2022-07-15T18:48:26.195" v="43" actId="6549"/>
          <ac:spMkLst>
            <pc:docMk/>
            <pc:sldMk cId="3873719680" sldId="675"/>
            <ac:spMk id="3" creationId="{00000000-0000-0000-0000-000000000000}"/>
          </ac:spMkLst>
        </pc:spChg>
      </pc:sldChg>
      <pc:sldChg chg="delSp modSp add mod">
        <pc:chgData name="Patricia Ann Lee King" userId="dbab7ec2-5444-4d21-afe7-a39974533ddc" providerId="ADAL" clId="{F5D28E97-B751-43F5-8F2C-A4F93FE4BA4E}" dt="2022-07-15T19:57:16.095" v="934" actId="20577"/>
        <pc:sldMkLst>
          <pc:docMk/>
          <pc:sldMk cId="401663921" sldId="676"/>
        </pc:sldMkLst>
        <pc:spChg chg="mod">
          <ac:chgData name="Patricia Ann Lee King" userId="dbab7ec2-5444-4d21-afe7-a39974533ddc" providerId="ADAL" clId="{F5D28E97-B751-43F5-8F2C-A4F93FE4BA4E}" dt="2022-07-15T19:57:16.095" v="934" actId="20577"/>
          <ac:spMkLst>
            <pc:docMk/>
            <pc:sldMk cId="401663921" sldId="676"/>
            <ac:spMk id="2" creationId="{00000000-0000-0000-0000-000000000000}"/>
          </ac:spMkLst>
        </pc:spChg>
        <pc:spChg chg="del mod">
          <ac:chgData name="Patricia Ann Lee King" userId="dbab7ec2-5444-4d21-afe7-a39974533ddc" providerId="ADAL" clId="{F5D28E97-B751-43F5-8F2C-A4F93FE4BA4E}" dt="2022-07-15T18:57:48.658" v="120"/>
          <ac:spMkLst>
            <pc:docMk/>
            <pc:sldMk cId="401663921" sldId="676"/>
            <ac:spMk id="3" creationId="{00000000-0000-0000-0000-000000000000}"/>
          </ac:spMkLst>
        </pc:spChg>
      </pc:sldChg>
      <pc:sldChg chg="modSp add del mod">
        <pc:chgData name="Patricia Ann Lee King" userId="dbab7ec2-5444-4d21-afe7-a39974533ddc" providerId="ADAL" clId="{F5D28E97-B751-43F5-8F2C-A4F93FE4BA4E}" dt="2022-07-15T20:07:25.911" v="948" actId="47"/>
        <pc:sldMkLst>
          <pc:docMk/>
          <pc:sldMk cId="1522224012" sldId="677"/>
        </pc:sldMkLst>
        <pc:spChg chg="mod">
          <ac:chgData name="Patricia Ann Lee King" userId="dbab7ec2-5444-4d21-afe7-a39974533ddc" providerId="ADAL" clId="{F5D28E97-B751-43F5-8F2C-A4F93FE4BA4E}" dt="2022-07-15T19:53:25.197" v="831" actId="20577"/>
          <ac:spMkLst>
            <pc:docMk/>
            <pc:sldMk cId="1522224012" sldId="677"/>
            <ac:spMk id="8" creationId="{00000000-0000-0000-0000-000000000000}"/>
          </ac:spMkLst>
        </pc:spChg>
        <pc:spChg chg="mod">
          <ac:chgData name="Patricia Ann Lee King" userId="dbab7ec2-5444-4d21-afe7-a39974533ddc" providerId="ADAL" clId="{F5D28E97-B751-43F5-8F2C-A4F93FE4BA4E}" dt="2022-07-15T19:53:15.879" v="807" actId="20577"/>
          <ac:spMkLst>
            <pc:docMk/>
            <pc:sldMk cId="1522224012" sldId="677"/>
            <ac:spMk id="9" creationId="{00000000-0000-0000-0000-000000000000}"/>
          </ac:spMkLst>
        </pc:spChg>
      </pc:sldChg>
      <pc:sldChg chg="delSp modSp add del mod ord">
        <pc:chgData name="Patricia Ann Lee King" userId="dbab7ec2-5444-4d21-afe7-a39974533ddc" providerId="ADAL" clId="{F5D28E97-B751-43F5-8F2C-A4F93FE4BA4E}" dt="2022-07-15T20:07:07.856" v="944" actId="47"/>
        <pc:sldMkLst>
          <pc:docMk/>
          <pc:sldMk cId="2960750934" sldId="678"/>
        </pc:sldMkLst>
        <pc:spChg chg="del">
          <ac:chgData name="Patricia Ann Lee King" userId="dbab7ec2-5444-4d21-afe7-a39974533ddc" providerId="ADAL" clId="{F5D28E97-B751-43F5-8F2C-A4F93FE4BA4E}" dt="2022-07-15T19:03:47.819" v="676" actId="478"/>
          <ac:spMkLst>
            <pc:docMk/>
            <pc:sldMk cId="2960750934" sldId="678"/>
            <ac:spMk id="8" creationId="{00000000-0000-0000-0000-000000000000}"/>
          </ac:spMkLst>
        </pc:spChg>
        <pc:spChg chg="mod">
          <ac:chgData name="Patricia Ann Lee King" userId="dbab7ec2-5444-4d21-afe7-a39974533ddc" providerId="ADAL" clId="{F5D28E97-B751-43F5-8F2C-A4F93FE4BA4E}" dt="2022-07-15T19:03:43.484" v="675" actId="20577"/>
          <ac:spMkLst>
            <pc:docMk/>
            <pc:sldMk cId="2960750934" sldId="678"/>
            <ac:spMk id="9" creationId="{00000000-0000-0000-0000-000000000000}"/>
          </ac:spMkLst>
        </pc:spChg>
      </pc:sldChg>
      <pc:sldChg chg="modSp add mod">
        <pc:chgData name="Patricia Ann Lee King" userId="dbab7ec2-5444-4d21-afe7-a39974533ddc" providerId="ADAL" clId="{F5D28E97-B751-43F5-8F2C-A4F93FE4BA4E}" dt="2022-07-15T20:04:37.131" v="941" actId="27636"/>
        <pc:sldMkLst>
          <pc:docMk/>
          <pc:sldMk cId="3866742223" sldId="679"/>
        </pc:sldMkLst>
        <pc:spChg chg="mod">
          <ac:chgData name="Patricia Ann Lee King" userId="dbab7ec2-5444-4d21-afe7-a39974533ddc" providerId="ADAL" clId="{F5D28E97-B751-43F5-8F2C-A4F93FE4BA4E}" dt="2022-07-15T20:04:37.131" v="941" actId="27636"/>
          <ac:spMkLst>
            <pc:docMk/>
            <pc:sldMk cId="3866742223" sldId="679"/>
            <ac:spMk id="4" creationId="{24775C0E-5AB3-ED9B-948C-DCDECF784B91}"/>
          </ac:spMkLst>
        </pc:spChg>
      </pc:sldChg>
      <pc:sldMasterChg chg="add del addSldLayout delSldLayout">
        <pc:chgData name="Patricia Ann Lee King" userId="dbab7ec2-5444-4d21-afe7-a39974533ddc" providerId="ADAL" clId="{F5D28E97-B751-43F5-8F2C-A4F93FE4BA4E}" dt="2022-07-15T18:57:17.665" v="74" actId="47"/>
        <pc:sldMasterMkLst>
          <pc:docMk/>
          <pc:sldMasterMk cId="2073580928" sldId="2147483660"/>
        </pc:sldMasterMkLst>
        <pc:sldLayoutChg chg="add del">
          <pc:chgData name="Patricia Ann Lee King" userId="dbab7ec2-5444-4d21-afe7-a39974533ddc" providerId="ADAL" clId="{F5D28E97-B751-43F5-8F2C-A4F93FE4BA4E}" dt="2022-07-15T18:57:17.665" v="74" actId="47"/>
          <pc:sldLayoutMkLst>
            <pc:docMk/>
            <pc:sldMasterMk cId="2073580928" sldId="2147483660"/>
            <pc:sldLayoutMk cId="3463900851" sldId="2147483661"/>
          </pc:sldLayoutMkLst>
        </pc:sldLayoutChg>
        <pc:sldLayoutChg chg="add del">
          <pc:chgData name="Patricia Ann Lee King" userId="dbab7ec2-5444-4d21-afe7-a39974533ddc" providerId="ADAL" clId="{F5D28E97-B751-43F5-8F2C-A4F93FE4BA4E}" dt="2022-07-15T18:57:17.665" v="74" actId="47"/>
          <pc:sldLayoutMkLst>
            <pc:docMk/>
            <pc:sldMasterMk cId="2073580928" sldId="2147483660"/>
            <pc:sldLayoutMk cId="2267251279" sldId="2147483662"/>
          </pc:sldLayoutMkLst>
        </pc:sldLayoutChg>
        <pc:sldLayoutChg chg="add del">
          <pc:chgData name="Patricia Ann Lee King" userId="dbab7ec2-5444-4d21-afe7-a39974533ddc" providerId="ADAL" clId="{F5D28E97-B751-43F5-8F2C-A4F93FE4BA4E}" dt="2022-07-15T18:57:17.665" v="74" actId="47"/>
          <pc:sldLayoutMkLst>
            <pc:docMk/>
            <pc:sldMasterMk cId="2073580928" sldId="2147483660"/>
            <pc:sldLayoutMk cId="1170446797" sldId="2147483663"/>
          </pc:sldLayoutMkLst>
        </pc:sldLayoutChg>
        <pc:sldLayoutChg chg="add del">
          <pc:chgData name="Patricia Ann Lee King" userId="dbab7ec2-5444-4d21-afe7-a39974533ddc" providerId="ADAL" clId="{F5D28E97-B751-43F5-8F2C-A4F93FE4BA4E}" dt="2022-07-15T18:57:17.665" v="74" actId="47"/>
          <pc:sldLayoutMkLst>
            <pc:docMk/>
            <pc:sldMasterMk cId="2073580928" sldId="2147483660"/>
            <pc:sldLayoutMk cId="3829609587" sldId="2147483664"/>
          </pc:sldLayoutMkLst>
        </pc:sldLayoutChg>
        <pc:sldLayoutChg chg="add del">
          <pc:chgData name="Patricia Ann Lee King" userId="dbab7ec2-5444-4d21-afe7-a39974533ddc" providerId="ADAL" clId="{F5D28E97-B751-43F5-8F2C-A4F93FE4BA4E}" dt="2022-07-15T18:57:17.665" v="74" actId="47"/>
          <pc:sldLayoutMkLst>
            <pc:docMk/>
            <pc:sldMasterMk cId="2073580928" sldId="2147483660"/>
            <pc:sldLayoutMk cId="4281432281" sldId="214748366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7F6-48D0-8EC4-02EDC93E515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7F6-48D0-8EC4-02EDC93E515A}"/>
            </c:ext>
          </c:extLst>
        </c:ser>
        <c:ser>
          <c:idx val="2"/>
          <c:order val="2"/>
          <c:tx>
            <c:strRef>
              <c:f>Sheet1!$D$1</c:f>
              <c:strCache>
                <c:ptCount val="1"/>
                <c:pt idx="0">
                  <c:v>Series 3</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7F6-48D0-8EC4-02EDC93E515A}"/>
            </c:ext>
          </c:extLst>
        </c:ser>
        <c:dLbls>
          <c:showLegendKey val="0"/>
          <c:showVal val="0"/>
          <c:showCatName val="0"/>
          <c:showSerName val="0"/>
          <c:showPercent val="0"/>
          <c:showBubbleSize val="0"/>
        </c:dLbls>
        <c:gapWidth val="335"/>
        <c:axId val="-2082246232"/>
        <c:axId val="-2082249784"/>
      </c:barChart>
      <c:catAx>
        <c:axId val="-2082246232"/>
        <c:scaling>
          <c:orientation val="minMax"/>
        </c:scaling>
        <c:delete val="0"/>
        <c:axPos val="b"/>
        <c:numFmt formatCode="General" sourceLinked="1"/>
        <c:majorTickMark val="none"/>
        <c:minorTickMark val="none"/>
        <c:tickLblPos val="nextTo"/>
        <c:spPr>
          <a:noFill/>
          <a:ln w="9525" cap="flat" cmpd="sng" algn="ctr">
            <a:solidFill>
              <a:schemeClr val="bg1">
                <a:lumMod val="40000"/>
                <a:lumOff val="60000"/>
              </a:schemeClr>
            </a:solidFill>
            <a:round/>
          </a:ln>
          <a:effectLst/>
        </c:spPr>
        <c:txPr>
          <a:bodyPr rot="-6000000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crossAx val="-2082249784"/>
        <c:crosses val="autoZero"/>
        <c:auto val="1"/>
        <c:lblAlgn val="ctr"/>
        <c:lblOffset val="100"/>
        <c:noMultiLvlLbl val="0"/>
      </c:catAx>
      <c:valAx>
        <c:axId val="-2082249784"/>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crossAx val="-2082246232"/>
        <c:crosses val="autoZero"/>
        <c:crossBetween val="between"/>
      </c:valAx>
      <c:spPr>
        <a:noFill/>
        <a:ln>
          <a:noFill/>
        </a:ln>
        <a:effectLst/>
      </c:spPr>
    </c:plotArea>
    <c:legend>
      <c:legendPos val="b"/>
      <c:layout>
        <c:manualLayout>
          <c:xMode val="edge"/>
          <c:yMode val="edge"/>
          <c:x val="0.33603915452597399"/>
          <c:y val="0.94495596093918"/>
          <c:w val="0.32470107903178802"/>
          <c:h val="5.248427305971249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bg2"/>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Providers, nurses, and other staff completing education on the importance of listening to patients, providing respectful care, and addressing implicit bias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'PM Implicit Bias (P,N,S)'!$A$3</c:f>
              <c:strCache>
                <c:ptCount val="1"/>
                <c:pt idx="0">
                  <c:v>Providers </c:v>
                </c:pt>
              </c:strCache>
            </c:strRef>
          </c:tx>
          <c:spPr>
            <a:ln w="38100" cap="rnd">
              <a:solidFill>
                <a:schemeClr val="accent2"/>
              </a:solidFill>
              <a:round/>
            </a:ln>
            <a:effectLst/>
          </c:spPr>
          <c:marker>
            <c:symbol val="none"/>
          </c:marker>
          <c:cat>
            <c:strRef>
              <c:f>'PM Implicit Bias (P,N,S)'!$B$2:$L$2</c:f>
              <c:strCache>
                <c:ptCount val="11"/>
                <c:pt idx="0">
                  <c:v>Baseline Q4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'PM Implicit Bias (P,N,S)'!$B$3:$L$3</c:f>
              <c:numCache>
                <c:formatCode>0%</c:formatCode>
                <c:ptCount val="11"/>
                <c:pt idx="0">
                  <c:v>0.15</c:v>
                </c:pt>
                <c:pt idx="1">
                  <c:v>0.17</c:v>
                </c:pt>
                <c:pt idx="2">
                  <c:v>0.2</c:v>
                </c:pt>
                <c:pt idx="3">
                  <c:v>0.31</c:v>
                </c:pt>
                <c:pt idx="4">
                  <c:v>0.24</c:v>
                </c:pt>
                <c:pt idx="5">
                  <c:v>0.26</c:v>
                </c:pt>
                <c:pt idx="6">
                  <c:v>0.28999999999999998</c:v>
                </c:pt>
                <c:pt idx="7">
                  <c:v>0.38</c:v>
                </c:pt>
                <c:pt idx="8">
                  <c:v>0.41</c:v>
                </c:pt>
                <c:pt idx="9">
                  <c:v>0.4</c:v>
                </c:pt>
                <c:pt idx="10">
                  <c:v>0.43</c:v>
                </c:pt>
              </c:numCache>
            </c:numRef>
          </c:val>
          <c:smooth val="0"/>
          <c:extLst>
            <c:ext xmlns:c16="http://schemas.microsoft.com/office/drawing/2014/chart" uri="{C3380CC4-5D6E-409C-BE32-E72D297353CC}">
              <c16:uniqueId val="{00000000-3905-4F7A-A5D8-4A13BF353C2B}"/>
            </c:ext>
          </c:extLst>
        </c:ser>
        <c:ser>
          <c:idx val="2"/>
          <c:order val="1"/>
          <c:tx>
            <c:strRef>
              <c:f>'PM Implicit Bias (P,N,S)'!$A$4</c:f>
              <c:strCache>
                <c:ptCount val="1"/>
                <c:pt idx="0">
                  <c:v>Nurses</c:v>
                </c:pt>
              </c:strCache>
            </c:strRef>
          </c:tx>
          <c:spPr>
            <a:ln w="38100" cap="rnd">
              <a:solidFill>
                <a:srgbClr val="FF7C80"/>
              </a:solidFill>
              <a:round/>
            </a:ln>
            <a:effectLst/>
          </c:spPr>
          <c:marker>
            <c:symbol val="none"/>
          </c:marker>
          <c:cat>
            <c:strRef>
              <c:f>'PM Implicit Bias (P,N,S)'!$B$2:$L$2</c:f>
              <c:strCache>
                <c:ptCount val="11"/>
                <c:pt idx="0">
                  <c:v>Baseline Q4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'PM Implicit Bias (P,N,S)'!$B$4:$L$4</c:f>
              <c:numCache>
                <c:formatCode>0%</c:formatCode>
                <c:ptCount val="11"/>
                <c:pt idx="0">
                  <c:v>0.27</c:v>
                </c:pt>
                <c:pt idx="1">
                  <c:v>0.31</c:v>
                </c:pt>
                <c:pt idx="2">
                  <c:v>0.36</c:v>
                </c:pt>
                <c:pt idx="3">
                  <c:v>0.45</c:v>
                </c:pt>
                <c:pt idx="4">
                  <c:v>0.41</c:v>
                </c:pt>
                <c:pt idx="5">
                  <c:v>0.43</c:v>
                </c:pt>
                <c:pt idx="6">
                  <c:v>0.51</c:v>
                </c:pt>
                <c:pt idx="7">
                  <c:v>0.59</c:v>
                </c:pt>
                <c:pt idx="8">
                  <c:v>0.67</c:v>
                </c:pt>
                <c:pt idx="9">
                  <c:v>0.64</c:v>
                </c:pt>
                <c:pt idx="10">
                  <c:v>0.66</c:v>
                </c:pt>
              </c:numCache>
            </c:numRef>
          </c:val>
          <c:smooth val="0"/>
          <c:extLst>
            <c:ext xmlns:c16="http://schemas.microsoft.com/office/drawing/2014/chart" uri="{C3380CC4-5D6E-409C-BE32-E72D297353CC}">
              <c16:uniqueId val="{00000001-3905-4F7A-A5D8-4A13BF353C2B}"/>
            </c:ext>
          </c:extLst>
        </c:ser>
        <c:ser>
          <c:idx val="3"/>
          <c:order val="2"/>
          <c:tx>
            <c:strRef>
              <c:f>'PM Implicit Bias (P,N,S)'!$A$5</c:f>
              <c:strCache>
                <c:ptCount val="1"/>
                <c:pt idx="0">
                  <c:v>Other Staff </c:v>
                </c:pt>
              </c:strCache>
            </c:strRef>
          </c:tx>
          <c:spPr>
            <a:ln w="38100" cap="rnd">
              <a:solidFill>
                <a:srgbClr val="6B95FD">
                  <a:lumMod val="75000"/>
                </a:srgbClr>
              </a:solidFill>
              <a:round/>
            </a:ln>
            <a:effectLst/>
          </c:spPr>
          <c:marker>
            <c:symbol val="none"/>
          </c:marker>
          <c:cat>
            <c:strRef>
              <c:f>'PM Implicit Bias (P,N,S)'!$B$2:$L$2</c:f>
              <c:strCache>
                <c:ptCount val="11"/>
                <c:pt idx="0">
                  <c:v>Baseline Q4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'PM Implicit Bias (P,N,S)'!$B$5:$L$5</c:f>
              <c:numCache>
                <c:formatCode>0%</c:formatCode>
                <c:ptCount val="11"/>
                <c:pt idx="0">
                  <c:v>0.22</c:v>
                </c:pt>
                <c:pt idx="1">
                  <c:v>0.21</c:v>
                </c:pt>
                <c:pt idx="2">
                  <c:v>0.28000000000000003</c:v>
                </c:pt>
                <c:pt idx="3">
                  <c:v>0.25</c:v>
                </c:pt>
                <c:pt idx="4">
                  <c:v>0.34</c:v>
                </c:pt>
                <c:pt idx="5">
                  <c:v>0.3</c:v>
                </c:pt>
                <c:pt idx="6">
                  <c:v>0.35</c:v>
                </c:pt>
                <c:pt idx="7">
                  <c:v>0.43</c:v>
                </c:pt>
                <c:pt idx="8">
                  <c:v>0.53</c:v>
                </c:pt>
                <c:pt idx="9">
                  <c:v>0.48</c:v>
                </c:pt>
                <c:pt idx="10">
                  <c:v>0.48</c:v>
                </c:pt>
              </c:numCache>
            </c:numRef>
          </c:val>
          <c:smooth val="0"/>
          <c:extLst>
            <c:ext xmlns:c16="http://schemas.microsoft.com/office/drawing/2014/chart" uri="{C3380CC4-5D6E-409C-BE32-E72D297353CC}">
              <c16:uniqueId val="{00000002-3905-4F7A-A5D8-4A13BF353C2B}"/>
            </c:ext>
          </c:extLst>
        </c:ser>
        <c:ser>
          <c:idx val="0"/>
          <c:order val="3"/>
          <c:tx>
            <c:strRef>
              <c:f>'PM Implicit Bias (P,N,S)'!$A$6</c:f>
              <c:strCache>
                <c:ptCount val="1"/>
                <c:pt idx="0">
                  <c:v>Goal</c:v>
                </c:pt>
              </c:strCache>
            </c:strRef>
          </c:tx>
          <c:spPr>
            <a:ln w="28575" cap="rnd">
              <a:solidFill>
                <a:srgbClr val="FF0000"/>
              </a:solidFill>
              <a:prstDash val="dash"/>
              <a:round/>
            </a:ln>
            <a:effectLst/>
          </c:spPr>
          <c:marker>
            <c:symbol val="none"/>
          </c:marker>
          <c:cat>
            <c:strRef>
              <c:f>'PM Implicit Bias (P,N,S)'!$B$2:$L$2</c:f>
              <c:strCache>
                <c:ptCount val="11"/>
                <c:pt idx="0">
                  <c:v>Baseline Q4 2020</c:v>
                </c:pt>
                <c:pt idx="1">
                  <c:v>Aug-21</c:v>
                </c:pt>
                <c:pt idx="2">
                  <c:v>Sep-21</c:v>
                </c:pt>
                <c:pt idx="3">
                  <c:v>Oct-21</c:v>
                </c:pt>
                <c:pt idx="4">
                  <c:v>Nov-21</c:v>
                </c:pt>
                <c:pt idx="5">
                  <c:v>Dec-21</c:v>
                </c:pt>
                <c:pt idx="6">
                  <c:v>Jan-22</c:v>
                </c:pt>
                <c:pt idx="7">
                  <c:v>Feb-22</c:v>
                </c:pt>
                <c:pt idx="8">
                  <c:v>Mar-22</c:v>
                </c:pt>
                <c:pt idx="9">
                  <c:v>Apr-22</c:v>
                </c:pt>
                <c:pt idx="10">
                  <c:v>May-22</c:v>
                </c:pt>
              </c:strCache>
            </c:strRef>
          </c:cat>
          <c:val>
            <c:numRef>
              <c:f>'PM Implicit Bias (P,N,S)'!$B$6:$L$6</c:f>
              <c:numCache>
                <c:formatCode>0%</c:formatCode>
                <c:ptCount val="11"/>
                <c:pt idx="0">
                  <c:v>0.8</c:v>
                </c:pt>
                <c:pt idx="1">
                  <c:v>0.8</c:v>
                </c:pt>
                <c:pt idx="2">
                  <c:v>0.8</c:v>
                </c:pt>
                <c:pt idx="3">
                  <c:v>0.8</c:v>
                </c:pt>
                <c:pt idx="4">
                  <c:v>0.8</c:v>
                </c:pt>
                <c:pt idx="5">
                  <c:v>0.8</c:v>
                </c:pt>
                <c:pt idx="6">
                  <c:v>0.8</c:v>
                </c:pt>
                <c:pt idx="7">
                  <c:v>0.8</c:v>
                </c:pt>
                <c:pt idx="8">
                  <c:v>0.8</c:v>
                </c:pt>
                <c:pt idx="9">
                  <c:v>0.8</c:v>
                </c:pt>
                <c:pt idx="10">
                  <c:v>0.8</c:v>
                </c:pt>
              </c:numCache>
            </c:numRef>
          </c:val>
          <c:smooth val="0"/>
          <c:extLst>
            <c:ext xmlns:c16="http://schemas.microsoft.com/office/drawing/2014/chart" uri="{C3380CC4-5D6E-409C-BE32-E72D297353CC}">
              <c16:uniqueId val="{00000003-3905-4F7A-A5D8-4A13BF353C2B}"/>
            </c:ext>
          </c:extLst>
        </c:ser>
        <c:dLbls>
          <c:showLegendKey val="0"/>
          <c:showVal val="0"/>
          <c:showCatName val="0"/>
          <c:showSerName val="0"/>
          <c:showPercent val="0"/>
          <c:showBubbleSize val="0"/>
        </c:dLbls>
        <c:smooth val="0"/>
        <c:axId val="928577535"/>
        <c:axId val="928567967"/>
      </c:lineChart>
      <c:catAx>
        <c:axId val="92857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8567967"/>
        <c:crosses val="autoZero"/>
        <c:auto val="1"/>
        <c:lblAlgn val="ctr"/>
        <c:lblOffset val="100"/>
        <c:noMultiLvlLbl val="0"/>
      </c:catAx>
      <c:valAx>
        <c:axId val="92856796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2857753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prstDash val="sysDash"/>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none" strike="noStrike" baseline="0" dirty="0">
                <a:solidFill>
                  <a:schemeClr val="tx1">
                    <a:lumMod val="50000"/>
                  </a:schemeClr>
                </a:solidFill>
                <a:effectLst/>
              </a:rPr>
              <a:t>Standardized SDoH screening tools for delivery admission</a:t>
            </a:r>
          </a:p>
        </c:rich>
      </c:tx>
      <c:layout>
        <c:manualLayout>
          <c:xMode val="edge"/>
          <c:yMode val="edge"/>
          <c:x val="0.17211699072080555"/>
          <c:y val="1.36684311259953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2349642017819"/>
          <c:y val="0.24774013478292845"/>
          <c:w val="0.87197048227694907"/>
          <c:h val="0.41883445233896993"/>
        </c:manualLayout>
      </c:layout>
      <c:barChart>
        <c:barDir val="col"/>
        <c:grouping val="percentStacked"/>
        <c:varyColors val="0"/>
        <c:ser>
          <c:idx val="0"/>
          <c:order val="0"/>
          <c:tx>
            <c:strRef>
              <c:f>'SM 1'!$A$3</c:f>
              <c:strCache>
                <c:ptCount val="1"/>
                <c:pt idx="0">
                  <c:v>In Place</c:v>
                </c:pt>
              </c:strCache>
            </c:strRef>
          </c:tx>
          <c:spPr>
            <a:solidFill>
              <a:srgbClr val="00B050"/>
            </a:solidFill>
            <a:ln>
              <a:noFill/>
            </a:ln>
            <a:effectLst/>
          </c:spPr>
          <c:invertIfNegative val="0"/>
          <c:cat>
            <c:strRef>
              <c:f>'SM 1'!$B$2:$O$2</c:f>
              <c:strCache>
                <c:ptCount val="13"/>
                <c:pt idx="0">
                  <c:v>Baseline Nov. 2020</c:v>
                </c:pt>
                <c:pt idx="1">
                  <c:v>Baseline 2020</c:v>
                </c:pt>
                <c:pt idx="2">
                  <c:v>Aug-21</c:v>
                </c:pt>
                <c:pt idx="3">
                  <c:v>Sep-21</c:v>
                </c:pt>
                <c:pt idx="4">
                  <c:v>Oct-21</c:v>
                </c:pt>
                <c:pt idx="5">
                  <c:v>Nov-21</c:v>
                </c:pt>
                <c:pt idx="6">
                  <c:v>Dec-21</c:v>
                </c:pt>
                <c:pt idx="7">
                  <c:v>Jan-22</c:v>
                </c:pt>
                <c:pt idx="8">
                  <c:v>Feb-22</c:v>
                </c:pt>
                <c:pt idx="9">
                  <c:v>Mar-22</c:v>
                </c:pt>
                <c:pt idx="10">
                  <c:v>Apr-22</c:v>
                </c:pt>
                <c:pt idx="11">
                  <c:v>May-22</c:v>
                </c:pt>
                <c:pt idx="12">
                  <c:v>Jun-22</c:v>
                </c:pt>
              </c:strCache>
            </c:strRef>
          </c:cat>
          <c:val>
            <c:numRef>
              <c:f>'SM 1'!$B$3:$O$3</c:f>
              <c:numCache>
                <c:formatCode>General</c:formatCode>
                <c:ptCount val="13"/>
                <c:pt idx="0">
                  <c:v>19</c:v>
                </c:pt>
                <c:pt idx="1">
                  <c:v>15</c:v>
                </c:pt>
                <c:pt idx="2">
                  <c:v>13</c:v>
                </c:pt>
                <c:pt idx="3">
                  <c:v>20</c:v>
                </c:pt>
                <c:pt idx="4">
                  <c:v>19</c:v>
                </c:pt>
                <c:pt idx="5">
                  <c:v>5</c:v>
                </c:pt>
                <c:pt idx="6">
                  <c:v>20</c:v>
                </c:pt>
                <c:pt idx="7">
                  <c:v>28</c:v>
                </c:pt>
                <c:pt idx="8">
                  <c:v>28</c:v>
                </c:pt>
                <c:pt idx="9">
                  <c:v>33</c:v>
                </c:pt>
                <c:pt idx="10">
                  <c:v>34</c:v>
                </c:pt>
                <c:pt idx="11">
                  <c:v>38</c:v>
                </c:pt>
                <c:pt idx="12">
                  <c:v>44</c:v>
                </c:pt>
              </c:numCache>
            </c:numRef>
          </c:val>
          <c:extLst>
            <c:ext xmlns:c16="http://schemas.microsoft.com/office/drawing/2014/chart" uri="{C3380CC4-5D6E-409C-BE32-E72D297353CC}">
              <c16:uniqueId val="{00000000-B46F-416D-A987-33CB77A99558}"/>
            </c:ext>
          </c:extLst>
        </c:ser>
        <c:ser>
          <c:idx val="1"/>
          <c:order val="1"/>
          <c:tx>
            <c:strRef>
              <c:f>'SM 1'!$A$4</c:f>
              <c:strCache>
                <c:ptCount val="1"/>
                <c:pt idx="0">
                  <c:v>Working on it </c:v>
                </c:pt>
              </c:strCache>
            </c:strRef>
          </c:tx>
          <c:spPr>
            <a:solidFill>
              <a:srgbClr val="FFC000"/>
            </a:solidFill>
            <a:ln>
              <a:noFill/>
            </a:ln>
            <a:effectLst/>
          </c:spPr>
          <c:invertIfNegative val="0"/>
          <c:cat>
            <c:strRef>
              <c:f>'SM 1'!$B$2:$O$2</c:f>
              <c:strCache>
                <c:ptCount val="13"/>
                <c:pt idx="0">
                  <c:v>Baseline Nov. 2020</c:v>
                </c:pt>
                <c:pt idx="1">
                  <c:v>Baseline 2020</c:v>
                </c:pt>
                <c:pt idx="2">
                  <c:v>Aug-21</c:v>
                </c:pt>
                <c:pt idx="3">
                  <c:v>Sep-21</c:v>
                </c:pt>
                <c:pt idx="4">
                  <c:v>Oct-21</c:v>
                </c:pt>
                <c:pt idx="5">
                  <c:v>Nov-21</c:v>
                </c:pt>
                <c:pt idx="6">
                  <c:v>Dec-21</c:v>
                </c:pt>
                <c:pt idx="7">
                  <c:v>Jan-22</c:v>
                </c:pt>
                <c:pt idx="8">
                  <c:v>Feb-22</c:v>
                </c:pt>
                <c:pt idx="9">
                  <c:v>Mar-22</c:v>
                </c:pt>
                <c:pt idx="10">
                  <c:v>Apr-22</c:v>
                </c:pt>
                <c:pt idx="11">
                  <c:v>May-22</c:v>
                </c:pt>
                <c:pt idx="12">
                  <c:v>Jun-22</c:v>
                </c:pt>
              </c:strCache>
            </c:strRef>
          </c:cat>
          <c:val>
            <c:numRef>
              <c:f>'SM 1'!$B$4:$O$4</c:f>
              <c:numCache>
                <c:formatCode>General</c:formatCode>
                <c:ptCount val="13"/>
                <c:pt idx="0">
                  <c:v>17</c:v>
                </c:pt>
                <c:pt idx="1">
                  <c:v>18</c:v>
                </c:pt>
                <c:pt idx="2">
                  <c:v>45</c:v>
                </c:pt>
                <c:pt idx="3">
                  <c:v>54</c:v>
                </c:pt>
                <c:pt idx="4">
                  <c:v>50</c:v>
                </c:pt>
                <c:pt idx="5">
                  <c:v>30</c:v>
                </c:pt>
                <c:pt idx="6">
                  <c:v>70</c:v>
                </c:pt>
                <c:pt idx="7">
                  <c:v>62</c:v>
                </c:pt>
                <c:pt idx="8">
                  <c:v>64</c:v>
                </c:pt>
                <c:pt idx="9">
                  <c:v>62</c:v>
                </c:pt>
                <c:pt idx="10">
                  <c:v>64</c:v>
                </c:pt>
                <c:pt idx="11">
                  <c:v>60</c:v>
                </c:pt>
                <c:pt idx="12">
                  <c:v>56</c:v>
                </c:pt>
              </c:numCache>
            </c:numRef>
          </c:val>
          <c:extLst>
            <c:ext xmlns:c16="http://schemas.microsoft.com/office/drawing/2014/chart" uri="{C3380CC4-5D6E-409C-BE32-E72D297353CC}">
              <c16:uniqueId val="{00000001-B46F-416D-A987-33CB77A99558}"/>
            </c:ext>
          </c:extLst>
        </c:ser>
        <c:ser>
          <c:idx val="2"/>
          <c:order val="2"/>
          <c:tx>
            <c:strRef>
              <c:f>'SM 1'!$A$5</c:f>
              <c:strCache>
                <c:ptCount val="1"/>
                <c:pt idx="0">
                  <c:v>Not Started</c:v>
                </c:pt>
              </c:strCache>
            </c:strRef>
          </c:tx>
          <c:spPr>
            <a:solidFill>
              <a:srgbClr val="FF0000"/>
            </a:solidFill>
            <a:ln>
              <a:noFill/>
            </a:ln>
            <a:effectLst/>
          </c:spPr>
          <c:invertIfNegative val="0"/>
          <c:cat>
            <c:strRef>
              <c:f>'SM 1'!$B$2:$O$2</c:f>
              <c:strCache>
                <c:ptCount val="13"/>
                <c:pt idx="0">
                  <c:v>Baseline Nov. 2020</c:v>
                </c:pt>
                <c:pt idx="1">
                  <c:v>Baseline 2020</c:v>
                </c:pt>
                <c:pt idx="2">
                  <c:v>Aug-21</c:v>
                </c:pt>
                <c:pt idx="3">
                  <c:v>Sep-21</c:v>
                </c:pt>
                <c:pt idx="4">
                  <c:v>Oct-21</c:v>
                </c:pt>
                <c:pt idx="5">
                  <c:v>Nov-21</c:v>
                </c:pt>
                <c:pt idx="6">
                  <c:v>Dec-21</c:v>
                </c:pt>
                <c:pt idx="7">
                  <c:v>Jan-22</c:v>
                </c:pt>
                <c:pt idx="8">
                  <c:v>Feb-22</c:v>
                </c:pt>
                <c:pt idx="9">
                  <c:v>Mar-22</c:v>
                </c:pt>
                <c:pt idx="10">
                  <c:v>Apr-22</c:v>
                </c:pt>
                <c:pt idx="11">
                  <c:v>May-22</c:v>
                </c:pt>
                <c:pt idx="12">
                  <c:v>Jun-22</c:v>
                </c:pt>
              </c:strCache>
            </c:strRef>
          </c:cat>
          <c:val>
            <c:numRef>
              <c:f>'SM 1'!$B$5:$N$5</c:f>
              <c:numCache>
                <c:formatCode>General</c:formatCode>
                <c:ptCount val="12"/>
                <c:pt idx="0">
                  <c:v>64</c:v>
                </c:pt>
                <c:pt idx="1">
                  <c:v>67</c:v>
                </c:pt>
                <c:pt idx="2">
                  <c:v>42</c:v>
                </c:pt>
                <c:pt idx="3">
                  <c:v>27</c:v>
                </c:pt>
                <c:pt idx="4">
                  <c:v>32</c:v>
                </c:pt>
                <c:pt idx="5">
                  <c:v>5</c:v>
                </c:pt>
                <c:pt idx="6">
                  <c:v>10</c:v>
                </c:pt>
                <c:pt idx="7">
                  <c:v>10</c:v>
                </c:pt>
                <c:pt idx="8">
                  <c:v>8</c:v>
                </c:pt>
                <c:pt idx="9">
                  <c:v>5</c:v>
                </c:pt>
                <c:pt idx="10">
                  <c:v>2</c:v>
                </c:pt>
                <c:pt idx="11">
                  <c:v>2</c:v>
                </c:pt>
              </c:numCache>
            </c:numRef>
          </c:val>
          <c:extLst>
            <c:ext xmlns:c16="http://schemas.microsoft.com/office/drawing/2014/chart" uri="{C3380CC4-5D6E-409C-BE32-E72D297353CC}">
              <c16:uniqueId val="{00000002-B46F-416D-A987-33CB77A99558}"/>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1800" b="1" i="0" baseline="0" dirty="0">
                <a:solidFill>
                  <a:schemeClr val="tx1">
                    <a:lumMod val="50000"/>
                  </a:schemeClr>
                </a:solidFill>
                <a:effectLst/>
              </a:rPr>
              <a:t>SDoH community resources mapping tool</a:t>
            </a:r>
            <a:endParaRPr lang="en-US" sz="1800" dirty="0">
              <a:solidFill>
                <a:schemeClr val="tx1">
                  <a:lumMod val="50000"/>
                </a:schemeClr>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US" sz="1000" b="0" dirty="0">
              <a:effectLst/>
            </a:endParaRPr>
          </a:p>
        </c:rich>
      </c:tx>
      <c:layout>
        <c:manualLayout>
          <c:xMode val="edge"/>
          <c:yMode val="edge"/>
          <c:x val="0.19682133268392027"/>
          <c:y val="1.9025859228051865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0.12132003909859147"/>
          <c:y val="0.17131485292544049"/>
          <c:w val="0.85531380232464005"/>
          <c:h val="0.49828419235104932"/>
        </c:manualLayout>
      </c:layout>
      <c:barChart>
        <c:barDir val="col"/>
        <c:grouping val="percentStacked"/>
        <c:varyColors val="0"/>
        <c:ser>
          <c:idx val="0"/>
          <c:order val="0"/>
          <c:tx>
            <c:strRef>
              <c:f>'SM 3'!$A$3</c:f>
              <c:strCache>
                <c:ptCount val="1"/>
                <c:pt idx="0">
                  <c:v>In Place</c:v>
                </c:pt>
              </c:strCache>
            </c:strRef>
          </c:tx>
          <c:spPr>
            <a:solidFill>
              <a:srgbClr val="00B050"/>
            </a:solidFill>
            <a:ln>
              <a:noFill/>
            </a:ln>
            <a:effectLst/>
          </c:spPr>
          <c:invertIfNegative val="0"/>
          <c:cat>
            <c:strRef>
              <c:f>'SM 3'!$B$2:$O$2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3'!$B$3:$O$3</c:f>
              <c:numCache>
                <c:formatCode>General</c:formatCode>
                <c:ptCount val="12"/>
                <c:pt idx="0">
                  <c:v>3</c:v>
                </c:pt>
                <c:pt idx="1">
                  <c:v>0</c:v>
                </c:pt>
                <c:pt idx="2">
                  <c:v>10</c:v>
                </c:pt>
                <c:pt idx="3">
                  <c:v>0</c:v>
                </c:pt>
                <c:pt idx="4">
                  <c:v>6</c:v>
                </c:pt>
                <c:pt idx="5">
                  <c:v>15</c:v>
                </c:pt>
                <c:pt idx="6">
                  <c:v>21</c:v>
                </c:pt>
                <c:pt idx="7">
                  <c:v>15</c:v>
                </c:pt>
                <c:pt idx="8">
                  <c:v>26</c:v>
                </c:pt>
                <c:pt idx="9">
                  <c:v>28</c:v>
                </c:pt>
                <c:pt idx="10">
                  <c:v>27</c:v>
                </c:pt>
                <c:pt idx="11">
                  <c:v>39</c:v>
                </c:pt>
              </c:numCache>
            </c:numRef>
          </c:val>
          <c:extLst>
            <c:ext xmlns:c16="http://schemas.microsoft.com/office/drawing/2014/chart" uri="{C3380CC4-5D6E-409C-BE32-E72D297353CC}">
              <c16:uniqueId val="{00000000-F25A-47C9-904C-ED7124A68B60}"/>
            </c:ext>
          </c:extLst>
        </c:ser>
        <c:ser>
          <c:idx val="1"/>
          <c:order val="1"/>
          <c:tx>
            <c:strRef>
              <c:f>'SM 3'!$A$4</c:f>
              <c:strCache>
                <c:ptCount val="1"/>
                <c:pt idx="0">
                  <c:v>Working on it </c:v>
                </c:pt>
              </c:strCache>
            </c:strRef>
          </c:tx>
          <c:spPr>
            <a:solidFill>
              <a:srgbClr val="FFC000"/>
            </a:solidFill>
            <a:ln>
              <a:noFill/>
            </a:ln>
            <a:effectLst/>
          </c:spPr>
          <c:invertIfNegative val="0"/>
          <c:cat>
            <c:strRef>
              <c:f>'SM 3'!$B$2:$O$2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3'!$B$4:$O$4</c:f>
              <c:numCache>
                <c:formatCode>General</c:formatCode>
                <c:ptCount val="12"/>
                <c:pt idx="0">
                  <c:v>25</c:v>
                </c:pt>
                <c:pt idx="1">
                  <c:v>46</c:v>
                </c:pt>
                <c:pt idx="2">
                  <c:v>49</c:v>
                </c:pt>
                <c:pt idx="3">
                  <c:v>50</c:v>
                </c:pt>
                <c:pt idx="4">
                  <c:v>58</c:v>
                </c:pt>
                <c:pt idx="5">
                  <c:v>56</c:v>
                </c:pt>
                <c:pt idx="6">
                  <c:v>53</c:v>
                </c:pt>
                <c:pt idx="7">
                  <c:v>60</c:v>
                </c:pt>
                <c:pt idx="8">
                  <c:v>55</c:v>
                </c:pt>
                <c:pt idx="9">
                  <c:v>55</c:v>
                </c:pt>
                <c:pt idx="10">
                  <c:v>64</c:v>
                </c:pt>
                <c:pt idx="11">
                  <c:v>56</c:v>
                </c:pt>
              </c:numCache>
            </c:numRef>
          </c:val>
          <c:extLst>
            <c:ext xmlns:c16="http://schemas.microsoft.com/office/drawing/2014/chart" uri="{C3380CC4-5D6E-409C-BE32-E72D297353CC}">
              <c16:uniqueId val="{00000001-F25A-47C9-904C-ED7124A68B60}"/>
            </c:ext>
          </c:extLst>
        </c:ser>
        <c:ser>
          <c:idx val="2"/>
          <c:order val="2"/>
          <c:tx>
            <c:strRef>
              <c:f>'SM 3'!$A$5</c:f>
              <c:strCache>
                <c:ptCount val="1"/>
                <c:pt idx="0">
                  <c:v>Not Started</c:v>
                </c:pt>
              </c:strCache>
            </c:strRef>
          </c:tx>
          <c:spPr>
            <a:solidFill>
              <a:srgbClr val="FF0000"/>
            </a:solidFill>
            <a:ln>
              <a:noFill/>
            </a:ln>
            <a:effectLst/>
          </c:spPr>
          <c:invertIfNegative val="0"/>
          <c:cat>
            <c:strRef>
              <c:f>'SM 3'!$B$2:$O$2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3'!$B$5:$O$5</c:f>
              <c:numCache>
                <c:formatCode>General</c:formatCode>
                <c:ptCount val="12"/>
                <c:pt idx="0">
                  <c:v>72</c:v>
                </c:pt>
                <c:pt idx="1">
                  <c:v>54</c:v>
                </c:pt>
                <c:pt idx="2">
                  <c:v>41</c:v>
                </c:pt>
                <c:pt idx="3">
                  <c:v>50</c:v>
                </c:pt>
                <c:pt idx="4">
                  <c:v>35</c:v>
                </c:pt>
                <c:pt idx="5">
                  <c:v>29</c:v>
                </c:pt>
                <c:pt idx="6">
                  <c:v>26</c:v>
                </c:pt>
                <c:pt idx="7">
                  <c:v>25</c:v>
                </c:pt>
                <c:pt idx="8">
                  <c:v>19</c:v>
                </c:pt>
                <c:pt idx="9">
                  <c:v>17</c:v>
                </c:pt>
                <c:pt idx="10">
                  <c:v>9</c:v>
                </c:pt>
                <c:pt idx="11">
                  <c:v>6</c:v>
                </c:pt>
              </c:numCache>
            </c:numRef>
          </c:val>
          <c:extLst>
            <c:ext xmlns:c16="http://schemas.microsoft.com/office/drawing/2014/chart" uri="{C3380CC4-5D6E-409C-BE32-E72D297353CC}">
              <c16:uniqueId val="{00000002-F25A-47C9-904C-ED7124A68B60}"/>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solidFill>
                  <a:schemeClr val="tx1">
                    <a:lumMod val="50000"/>
                  </a:schemeClr>
                </a:solidFill>
                <a:effectLst/>
              </a:rPr>
              <a:t>Stratified by race/ethnicity and Medicaid status</a:t>
            </a:r>
          </a:p>
        </c:rich>
      </c:tx>
      <c:layout>
        <c:manualLayout>
          <c:xMode val="edge"/>
          <c:yMode val="edge"/>
          <c:x val="0.32764117101736112"/>
          <c:y val="2.123172420826148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'SM 5'!$A$3</c:f>
              <c:strCache>
                <c:ptCount val="1"/>
                <c:pt idx="0">
                  <c:v>In Place</c:v>
                </c:pt>
              </c:strCache>
            </c:strRef>
          </c:tx>
          <c:spPr>
            <a:solidFill>
              <a:srgbClr val="00B050"/>
            </a:solidFill>
            <a:ln>
              <a:noFill/>
            </a:ln>
            <a:effectLst/>
          </c:spPr>
          <c:invertIfNegative val="0"/>
          <c:cat>
            <c:strRef>
              <c:f>'SM 5'!$B$2:$O$2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5'!$B$3:$O$3</c:f>
              <c:numCache>
                <c:formatCode>General</c:formatCode>
                <c:ptCount val="12"/>
                <c:pt idx="0">
                  <c:v>5</c:v>
                </c:pt>
                <c:pt idx="1">
                  <c:v>19</c:v>
                </c:pt>
                <c:pt idx="2">
                  <c:v>17</c:v>
                </c:pt>
                <c:pt idx="3">
                  <c:v>13</c:v>
                </c:pt>
                <c:pt idx="4">
                  <c:v>29</c:v>
                </c:pt>
                <c:pt idx="5">
                  <c:v>29</c:v>
                </c:pt>
                <c:pt idx="6">
                  <c:v>31</c:v>
                </c:pt>
                <c:pt idx="7">
                  <c:v>39</c:v>
                </c:pt>
                <c:pt idx="8">
                  <c:v>44</c:v>
                </c:pt>
                <c:pt idx="9">
                  <c:v>57</c:v>
                </c:pt>
                <c:pt idx="10">
                  <c:v>58</c:v>
                </c:pt>
                <c:pt idx="11">
                  <c:v>59</c:v>
                </c:pt>
              </c:numCache>
            </c:numRef>
          </c:val>
          <c:extLst>
            <c:ext xmlns:c16="http://schemas.microsoft.com/office/drawing/2014/chart" uri="{C3380CC4-5D6E-409C-BE32-E72D297353CC}">
              <c16:uniqueId val="{00000000-B1B9-4FA9-8DAD-FB2DD47B2FCD}"/>
            </c:ext>
          </c:extLst>
        </c:ser>
        <c:ser>
          <c:idx val="1"/>
          <c:order val="1"/>
          <c:tx>
            <c:strRef>
              <c:f>'SM 5'!$A$4</c:f>
              <c:strCache>
                <c:ptCount val="1"/>
                <c:pt idx="0">
                  <c:v>Working on it </c:v>
                </c:pt>
              </c:strCache>
            </c:strRef>
          </c:tx>
          <c:spPr>
            <a:solidFill>
              <a:srgbClr val="FFC000"/>
            </a:solidFill>
            <a:ln>
              <a:noFill/>
            </a:ln>
            <a:effectLst/>
          </c:spPr>
          <c:invertIfNegative val="0"/>
          <c:cat>
            <c:strRef>
              <c:f>'SM 5'!$B$2:$O$2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5'!$B$4:$O$4</c:f>
              <c:numCache>
                <c:formatCode>General</c:formatCode>
                <c:ptCount val="12"/>
                <c:pt idx="0">
                  <c:v>30</c:v>
                </c:pt>
                <c:pt idx="1">
                  <c:v>48</c:v>
                </c:pt>
                <c:pt idx="2">
                  <c:v>68</c:v>
                </c:pt>
                <c:pt idx="3">
                  <c:v>63</c:v>
                </c:pt>
                <c:pt idx="4">
                  <c:v>62</c:v>
                </c:pt>
                <c:pt idx="5">
                  <c:v>63</c:v>
                </c:pt>
                <c:pt idx="6">
                  <c:v>59</c:v>
                </c:pt>
                <c:pt idx="7">
                  <c:v>53</c:v>
                </c:pt>
                <c:pt idx="8">
                  <c:v>53</c:v>
                </c:pt>
                <c:pt idx="9">
                  <c:v>40</c:v>
                </c:pt>
                <c:pt idx="10">
                  <c:v>40</c:v>
                </c:pt>
                <c:pt idx="11">
                  <c:v>38</c:v>
                </c:pt>
              </c:numCache>
            </c:numRef>
          </c:val>
          <c:extLst>
            <c:ext xmlns:c16="http://schemas.microsoft.com/office/drawing/2014/chart" uri="{C3380CC4-5D6E-409C-BE32-E72D297353CC}">
              <c16:uniqueId val="{00000001-B1B9-4FA9-8DAD-FB2DD47B2FCD}"/>
            </c:ext>
          </c:extLst>
        </c:ser>
        <c:ser>
          <c:idx val="2"/>
          <c:order val="2"/>
          <c:tx>
            <c:strRef>
              <c:f>'SM 5'!$A$5</c:f>
              <c:strCache>
                <c:ptCount val="1"/>
                <c:pt idx="0">
                  <c:v>Not Started</c:v>
                </c:pt>
              </c:strCache>
            </c:strRef>
          </c:tx>
          <c:spPr>
            <a:solidFill>
              <a:srgbClr val="FF0000"/>
            </a:solidFill>
            <a:ln>
              <a:noFill/>
            </a:ln>
            <a:effectLst/>
          </c:spPr>
          <c:invertIfNegative val="0"/>
          <c:cat>
            <c:strRef>
              <c:f>'SM 5'!$B$2:$O$2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5'!$B$5:$O$5</c:f>
              <c:numCache>
                <c:formatCode>General</c:formatCode>
                <c:ptCount val="12"/>
                <c:pt idx="0">
                  <c:v>65</c:v>
                </c:pt>
                <c:pt idx="1">
                  <c:v>33</c:v>
                </c:pt>
                <c:pt idx="2">
                  <c:v>15</c:v>
                </c:pt>
                <c:pt idx="3">
                  <c:v>25</c:v>
                </c:pt>
                <c:pt idx="4">
                  <c:v>8</c:v>
                </c:pt>
                <c:pt idx="5">
                  <c:v>7</c:v>
                </c:pt>
                <c:pt idx="6">
                  <c:v>10</c:v>
                </c:pt>
                <c:pt idx="7">
                  <c:v>8</c:v>
                </c:pt>
                <c:pt idx="8">
                  <c:v>3</c:v>
                </c:pt>
                <c:pt idx="9">
                  <c:v>3</c:v>
                </c:pt>
                <c:pt idx="10">
                  <c:v>2</c:v>
                </c:pt>
                <c:pt idx="11">
                  <c:v>3</c:v>
                </c:pt>
              </c:numCache>
            </c:numRef>
          </c:val>
          <c:extLst>
            <c:ext xmlns:c16="http://schemas.microsoft.com/office/drawing/2014/chart" uri="{C3380CC4-5D6E-409C-BE32-E72D297353CC}">
              <c16:uniqueId val="{00000002-B1B9-4FA9-8DAD-FB2DD47B2FCD}"/>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lumMod val="50000"/>
                  </a:schemeClr>
                </a:solidFill>
                <a:effectLst/>
              </a:rPr>
              <a:t>Protocol for improving patient-reported race/ethnicity data</a:t>
            </a:r>
          </a:p>
        </c:rich>
      </c:tx>
      <c:layout>
        <c:manualLayout>
          <c:xMode val="edge"/>
          <c:yMode val="edge"/>
          <c:x val="0.22121871998427384"/>
          <c:y val="8.9933247578087017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34540066219903"/>
          <c:y val="0.2286584685784209"/>
          <c:w val="0.87606734747676196"/>
          <c:h val="0.45709017707628175"/>
        </c:manualLayout>
      </c:layout>
      <c:barChart>
        <c:barDir val="col"/>
        <c:grouping val="percentStacked"/>
        <c:varyColors val="0"/>
        <c:ser>
          <c:idx val="0"/>
          <c:order val="0"/>
          <c:tx>
            <c:strRef>
              <c:f>'SM 6'!$A$3</c:f>
              <c:strCache>
                <c:ptCount val="1"/>
                <c:pt idx="0">
                  <c:v>In Place</c:v>
                </c:pt>
              </c:strCache>
            </c:strRef>
          </c:tx>
          <c:spPr>
            <a:solidFill>
              <a:srgbClr val="00B050"/>
            </a:solidFill>
            <a:ln>
              <a:noFill/>
            </a:ln>
            <a:effectLst/>
          </c:spPr>
          <c:invertIfNegative val="0"/>
          <c:cat>
            <c:strRef>
              <c:f>'SM 6'!$B$2:$O$2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6'!$B$3:$O$3</c:f>
              <c:numCache>
                <c:formatCode>General</c:formatCode>
                <c:ptCount val="12"/>
                <c:pt idx="0">
                  <c:v>5</c:v>
                </c:pt>
                <c:pt idx="1">
                  <c:v>16</c:v>
                </c:pt>
                <c:pt idx="2">
                  <c:v>17</c:v>
                </c:pt>
                <c:pt idx="3">
                  <c:v>25</c:v>
                </c:pt>
                <c:pt idx="4">
                  <c:v>29</c:v>
                </c:pt>
                <c:pt idx="5">
                  <c:v>27</c:v>
                </c:pt>
                <c:pt idx="6">
                  <c:v>36</c:v>
                </c:pt>
                <c:pt idx="7">
                  <c:v>45</c:v>
                </c:pt>
                <c:pt idx="8">
                  <c:v>39</c:v>
                </c:pt>
                <c:pt idx="9">
                  <c:v>51</c:v>
                </c:pt>
                <c:pt idx="10">
                  <c:v>56</c:v>
                </c:pt>
                <c:pt idx="11">
                  <c:v>60</c:v>
                </c:pt>
              </c:numCache>
            </c:numRef>
          </c:val>
          <c:extLst>
            <c:ext xmlns:c16="http://schemas.microsoft.com/office/drawing/2014/chart" uri="{C3380CC4-5D6E-409C-BE32-E72D297353CC}">
              <c16:uniqueId val="{00000000-CDB9-4201-A0A1-EA601ACBED1B}"/>
            </c:ext>
          </c:extLst>
        </c:ser>
        <c:ser>
          <c:idx val="1"/>
          <c:order val="1"/>
          <c:tx>
            <c:strRef>
              <c:f>'SM 6'!$A$4</c:f>
              <c:strCache>
                <c:ptCount val="1"/>
                <c:pt idx="0">
                  <c:v>Working on it </c:v>
                </c:pt>
              </c:strCache>
            </c:strRef>
          </c:tx>
          <c:spPr>
            <a:solidFill>
              <a:srgbClr val="FFC000"/>
            </a:solidFill>
            <a:ln>
              <a:noFill/>
            </a:ln>
            <a:effectLst/>
          </c:spPr>
          <c:invertIfNegative val="0"/>
          <c:cat>
            <c:strRef>
              <c:f>'SM 6'!$B$2:$O$2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6'!$B$4:$O$4</c:f>
              <c:numCache>
                <c:formatCode>General</c:formatCode>
                <c:ptCount val="12"/>
                <c:pt idx="0">
                  <c:v>30</c:v>
                </c:pt>
                <c:pt idx="1">
                  <c:v>39</c:v>
                </c:pt>
                <c:pt idx="2">
                  <c:v>51</c:v>
                </c:pt>
                <c:pt idx="3">
                  <c:v>38</c:v>
                </c:pt>
                <c:pt idx="4">
                  <c:v>56</c:v>
                </c:pt>
                <c:pt idx="5">
                  <c:v>49</c:v>
                </c:pt>
                <c:pt idx="6">
                  <c:v>46</c:v>
                </c:pt>
                <c:pt idx="7">
                  <c:v>37</c:v>
                </c:pt>
                <c:pt idx="8">
                  <c:v>55</c:v>
                </c:pt>
                <c:pt idx="9">
                  <c:v>43</c:v>
                </c:pt>
                <c:pt idx="10">
                  <c:v>38</c:v>
                </c:pt>
                <c:pt idx="11">
                  <c:v>31</c:v>
                </c:pt>
              </c:numCache>
            </c:numRef>
          </c:val>
          <c:extLst>
            <c:ext xmlns:c16="http://schemas.microsoft.com/office/drawing/2014/chart" uri="{C3380CC4-5D6E-409C-BE32-E72D297353CC}">
              <c16:uniqueId val="{00000001-CDB9-4201-A0A1-EA601ACBED1B}"/>
            </c:ext>
          </c:extLst>
        </c:ser>
        <c:ser>
          <c:idx val="2"/>
          <c:order val="2"/>
          <c:tx>
            <c:strRef>
              <c:f>'SM 6'!$A$5</c:f>
              <c:strCache>
                <c:ptCount val="1"/>
                <c:pt idx="0">
                  <c:v>Not Started</c:v>
                </c:pt>
              </c:strCache>
            </c:strRef>
          </c:tx>
          <c:spPr>
            <a:solidFill>
              <a:srgbClr val="FF0000"/>
            </a:solidFill>
            <a:ln>
              <a:noFill/>
            </a:ln>
            <a:effectLst/>
          </c:spPr>
          <c:invertIfNegative val="0"/>
          <c:cat>
            <c:strRef>
              <c:f>'SM 6'!$B$2:$O$2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6'!$B$5:$O$5</c:f>
              <c:numCache>
                <c:formatCode>General</c:formatCode>
                <c:ptCount val="12"/>
                <c:pt idx="0">
                  <c:v>65</c:v>
                </c:pt>
                <c:pt idx="1">
                  <c:v>45</c:v>
                </c:pt>
                <c:pt idx="2">
                  <c:v>32</c:v>
                </c:pt>
                <c:pt idx="3">
                  <c:v>38</c:v>
                </c:pt>
                <c:pt idx="4">
                  <c:v>15</c:v>
                </c:pt>
                <c:pt idx="5">
                  <c:v>24</c:v>
                </c:pt>
                <c:pt idx="6">
                  <c:v>18</c:v>
                </c:pt>
                <c:pt idx="7">
                  <c:v>18</c:v>
                </c:pt>
                <c:pt idx="8">
                  <c:v>14</c:v>
                </c:pt>
                <c:pt idx="9">
                  <c:v>6</c:v>
                </c:pt>
                <c:pt idx="10">
                  <c:v>6</c:v>
                </c:pt>
                <c:pt idx="11">
                  <c:v>10</c:v>
                </c:pt>
              </c:numCache>
            </c:numRef>
          </c:val>
          <c:extLst>
            <c:ext xmlns:c16="http://schemas.microsoft.com/office/drawing/2014/chart" uri="{C3380CC4-5D6E-409C-BE32-E72D297353CC}">
              <c16:uniqueId val="{00000002-CDB9-4201-A0A1-EA601ACBED1B}"/>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lumMod val="50000"/>
                  </a:schemeClr>
                </a:solidFill>
                <a:effectLst/>
              </a:rPr>
              <a:t>Sharing expected respectful care practices with delivery staff and patients (i.e. posting in L&amp;D)</a:t>
            </a: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41324875352971"/>
          <c:y val="0.20933701165444496"/>
          <c:w val="0.85878043855053721"/>
          <c:h val="0.48859094256761809"/>
        </c:manualLayout>
      </c:layout>
      <c:barChart>
        <c:barDir val="col"/>
        <c:grouping val="percentStacked"/>
        <c:varyColors val="0"/>
        <c:ser>
          <c:idx val="0"/>
          <c:order val="0"/>
          <c:tx>
            <c:strRef>
              <c:f>'SM 8'!$A$3</c:f>
              <c:strCache>
                <c:ptCount val="1"/>
                <c:pt idx="0">
                  <c:v>In Place</c:v>
                </c:pt>
              </c:strCache>
            </c:strRef>
          </c:tx>
          <c:spPr>
            <a:solidFill>
              <a:srgbClr val="00B050"/>
            </a:solidFill>
            <a:ln>
              <a:noFill/>
            </a:ln>
            <a:effectLst/>
          </c:spPr>
          <c:invertIfNegative val="0"/>
          <c:cat>
            <c:strRef>
              <c:f>'SM 8'!$B$2:$O$2</c:f>
              <c:strCache>
                <c:ptCount val="12"/>
                <c:pt idx="0">
                  <c:v>Baseline 2020</c:v>
                </c:pt>
                <c:pt idx="1">
                  <c:v>Aug-22</c:v>
                </c:pt>
                <c:pt idx="2">
                  <c:v>Sep-22</c:v>
                </c:pt>
                <c:pt idx="3">
                  <c:v>Oct-22</c:v>
                </c:pt>
                <c:pt idx="4">
                  <c:v>Nov-22</c:v>
                </c:pt>
                <c:pt idx="5">
                  <c:v>Dec-22</c:v>
                </c:pt>
                <c:pt idx="6">
                  <c:v>Jan-22</c:v>
                </c:pt>
                <c:pt idx="7">
                  <c:v>Feb-22</c:v>
                </c:pt>
                <c:pt idx="8">
                  <c:v>Mar-22</c:v>
                </c:pt>
                <c:pt idx="9">
                  <c:v>Apr-22</c:v>
                </c:pt>
                <c:pt idx="10">
                  <c:v>May-22</c:v>
                </c:pt>
                <c:pt idx="11">
                  <c:v>Jun-22</c:v>
                </c:pt>
              </c:strCache>
            </c:strRef>
          </c:cat>
          <c:val>
            <c:numRef>
              <c:f>'SM 8'!$B$3:$O$3</c:f>
              <c:numCache>
                <c:formatCode>General</c:formatCode>
                <c:ptCount val="12"/>
                <c:pt idx="0">
                  <c:v>8</c:v>
                </c:pt>
                <c:pt idx="1">
                  <c:v>13</c:v>
                </c:pt>
                <c:pt idx="2">
                  <c:v>15</c:v>
                </c:pt>
                <c:pt idx="3">
                  <c:v>0</c:v>
                </c:pt>
                <c:pt idx="4">
                  <c:v>8</c:v>
                </c:pt>
                <c:pt idx="5">
                  <c:v>10</c:v>
                </c:pt>
                <c:pt idx="6">
                  <c:v>15</c:v>
                </c:pt>
                <c:pt idx="7">
                  <c:v>28</c:v>
                </c:pt>
                <c:pt idx="8">
                  <c:v>25</c:v>
                </c:pt>
                <c:pt idx="9">
                  <c:v>30</c:v>
                </c:pt>
                <c:pt idx="10">
                  <c:v>38</c:v>
                </c:pt>
                <c:pt idx="11">
                  <c:v>44</c:v>
                </c:pt>
              </c:numCache>
            </c:numRef>
          </c:val>
          <c:extLst>
            <c:ext xmlns:c16="http://schemas.microsoft.com/office/drawing/2014/chart" uri="{C3380CC4-5D6E-409C-BE32-E72D297353CC}">
              <c16:uniqueId val="{00000000-7E17-44DA-9555-4F28F607B8AB}"/>
            </c:ext>
          </c:extLst>
        </c:ser>
        <c:ser>
          <c:idx val="1"/>
          <c:order val="1"/>
          <c:tx>
            <c:strRef>
              <c:f>'SM 8'!$A$4</c:f>
              <c:strCache>
                <c:ptCount val="1"/>
                <c:pt idx="0">
                  <c:v>Working on it </c:v>
                </c:pt>
              </c:strCache>
            </c:strRef>
          </c:tx>
          <c:spPr>
            <a:solidFill>
              <a:srgbClr val="FFC000"/>
            </a:solidFill>
            <a:ln>
              <a:noFill/>
            </a:ln>
            <a:effectLst/>
          </c:spPr>
          <c:invertIfNegative val="0"/>
          <c:cat>
            <c:strRef>
              <c:f>'SM 8'!$B$2:$O$2</c:f>
              <c:strCache>
                <c:ptCount val="12"/>
                <c:pt idx="0">
                  <c:v>Baseline 2020</c:v>
                </c:pt>
                <c:pt idx="1">
                  <c:v>Aug-22</c:v>
                </c:pt>
                <c:pt idx="2">
                  <c:v>Sep-22</c:v>
                </c:pt>
                <c:pt idx="3">
                  <c:v>Oct-22</c:v>
                </c:pt>
                <c:pt idx="4">
                  <c:v>Nov-22</c:v>
                </c:pt>
                <c:pt idx="5">
                  <c:v>Dec-22</c:v>
                </c:pt>
                <c:pt idx="6">
                  <c:v>Jan-22</c:v>
                </c:pt>
                <c:pt idx="7">
                  <c:v>Feb-22</c:v>
                </c:pt>
                <c:pt idx="8">
                  <c:v>Mar-22</c:v>
                </c:pt>
                <c:pt idx="9">
                  <c:v>Apr-22</c:v>
                </c:pt>
                <c:pt idx="10">
                  <c:v>May-22</c:v>
                </c:pt>
                <c:pt idx="11">
                  <c:v>Jun-22</c:v>
                </c:pt>
              </c:strCache>
            </c:strRef>
          </c:cat>
          <c:val>
            <c:numRef>
              <c:f>'SM 8'!$B$4:$O$4</c:f>
              <c:numCache>
                <c:formatCode>General</c:formatCode>
                <c:ptCount val="12"/>
                <c:pt idx="0">
                  <c:v>13</c:v>
                </c:pt>
                <c:pt idx="1">
                  <c:v>32</c:v>
                </c:pt>
                <c:pt idx="2">
                  <c:v>42</c:v>
                </c:pt>
                <c:pt idx="3">
                  <c:v>44</c:v>
                </c:pt>
                <c:pt idx="4">
                  <c:v>48</c:v>
                </c:pt>
                <c:pt idx="5">
                  <c:v>44</c:v>
                </c:pt>
                <c:pt idx="6">
                  <c:v>51</c:v>
                </c:pt>
                <c:pt idx="7">
                  <c:v>55</c:v>
                </c:pt>
                <c:pt idx="8">
                  <c:v>60</c:v>
                </c:pt>
                <c:pt idx="9">
                  <c:v>57</c:v>
                </c:pt>
                <c:pt idx="10">
                  <c:v>49</c:v>
                </c:pt>
                <c:pt idx="11">
                  <c:v>43</c:v>
                </c:pt>
              </c:numCache>
            </c:numRef>
          </c:val>
          <c:extLst>
            <c:ext xmlns:c16="http://schemas.microsoft.com/office/drawing/2014/chart" uri="{C3380CC4-5D6E-409C-BE32-E72D297353CC}">
              <c16:uniqueId val="{00000001-7E17-44DA-9555-4F28F607B8AB}"/>
            </c:ext>
          </c:extLst>
        </c:ser>
        <c:ser>
          <c:idx val="2"/>
          <c:order val="2"/>
          <c:tx>
            <c:strRef>
              <c:f>'SM 8'!$A$5</c:f>
              <c:strCache>
                <c:ptCount val="1"/>
                <c:pt idx="0">
                  <c:v>Not Started</c:v>
                </c:pt>
              </c:strCache>
            </c:strRef>
          </c:tx>
          <c:spPr>
            <a:solidFill>
              <a:srgbClr val="FF0000"/>
            </a:solidFill>
            <a:ln>
              <a:noFill/>
            </a:ln>
            <a:effectLst/>
          </c:spPr>
          <c:invertIfNegative val="0"/>
          <c:cat>
            <c:strRef>
              <c:f>'SM 8'!$B$2:$O$2</c:f>
              <c:strCache>
                <c:ptCount val="12"/>
                <c:pt idx="0">
                  <c:v>Baseline 2020</c:v>
                </c:pt>
                <c:pt idx="1">
                  <c:v>Aug-22</c:v>
                </c:pt>
                <c:pt idx="2">
                  <c:v>Sep-22</c:v>
                </c:pt>
                <c:pt idx="3">
                  <c:v>Oct-22</c:v>
                </c:pt>
                <c:pt idx="4">
                  <c:v>Nov-22</c:v>
                </c:pt>
                <c:pt idx="5">
                  <c:v>Dec-22</c:v>
                </c:pt>
                <c:pt idx="6">
                  <c:v>Jan-22</c:v>
                </c:pt>
                <c:pt idx="7">
                  <c:v>Feb-22</c:v>
                </c:pt>
                <c:pt idx="8">
                  <c:v>Mar-22</c:v>
                </c:pt>
                <c:pt idx="9">
                  <c:v>Apr-22</c:v>
                </c:pt>
                <c:pt idx="10">
                  <c:v>May-22</c:v>
                </c:pt>
                <c:pt idx="11">
                  <c:v>Jun-22</c:v>
                </c:pt>
              </c:strCache>
            </c:strRef>
          </c:cat>
          <c:val>
            <c:numRef>
              <c:f>'SM 8'!$B$5:$O$5</c:f>
              <c:numCache>
                <c:formatCode>General</c:formatCode>
                <c:ptCount val="12"/>
                <c:pt idx="0">
                  <c:v>79</c:v>
                </c:pt>
                <c:pt idx="1">
                  <c:v>55</c:v>
                </c:pt>
                <c:pt idx="2">
                  <c:v>44</c:v>
                </c:pt>
                <c:pt idx="3">
                  <c:v>56</c:v>
                </c:pt>
                <c:pt idx="4">
                  <c:v>44</c:v>
                </c:pt>
                <c:pt idx="5">
                  <c:v>46</c:v>
                </c:pt>
                <c:pt idx="6">
                  <c:v>33</c:v>
                </c:pt>
                <c:pt idx="7">
                  <c:v>17</c:v>
                </c:pt>
                <c:pt idx="8">
                  <c:v>15</c:v>
                </c:pt>
                <c:pt idx="9">
                  <c:v>13</c:v>
                </c:pt>
                <c:pt idx="10">
                  <c:v>13</c:v>
                </c:pt>
                <c:pt idx="11">
                  <c:v>13</c:v>
                </c:pt>
              </c:numCache>
            </c:numRef>
          </c:val>
          <c:extLst>
            <c:ext xmlns:c16="http://schemas.microsoft.com/office/drawing/2014/chart" uri="{C3380CC4-5D6E-409C-BE32-E72D297353CC}">
              <c16:uniqueId val="{00000002-7E17-44DA-9555-4F28F607B8AB}"/>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lumMod val="50000"/>
                  </a:schemeClr>
                </a:solidFill>
                <a:effectLst/>
              </a:rPr>
              <a:t>Engaged patients and/or community members on QI efforts</a:t>
            </a:r>
          </a:p>
        </c:rich>
      </c:tx>
      <c:layout>
        <c:manualLayout>
          <c:xMode val="edge"/>
          <c:yMode val="edge"/>
          <c:x val="0.1161666267342699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23126591018255"/>
          <c:y val="0.22830424001756117"/>
          <c:w val="0.84601459750342978"/>
          <c:h val="0.4472424110454607"/>
        </c:manualLayout>
      </c:layout>
      <c:barChart>
        <c:barDir val="col"/>
        <c:grouping val="percentStacked"/>
        <c:varyColors val="0"/>
        <c:ser>
          <c:idx val="0"/>
          <c:order val="0"/>
          <c:tx>
            <c:strRef>
              <c:f>'SM 7'!$A$3</c:f>
              <c:strCache>
                <c:ptCount val="1"/>
                <c:pt idx="0">
                  <c:v>In Place</c:v>
                </c:pt>
              </c:strCache>
            </c:strRef>
          </c:tx>
          <c:spPr>
            <a:solidFill>
              <a:srgbClr val="00B050"/>
            </a:solidFill>
            <a:ln>
              <a:noFill/>
            </a:ln>
            <a:effectLst/>
          </c:spPr>
          <c:invertIfNegative val="0"/>
          <c:cat>
            <c:strRef>
              <c:f>'SM 7'!$B$2:$O$2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7'!$B$3:$O$3</c:f>
              <c:numCache>
                <c:formatCode>General</c:formatCode>
                <c:ptCount val="12"/>
                <c:pt idx="0">
                  <c:v>5</c:v>
                </c:pt>
                <c:pt idx="1">
                  <c:v>6</c:v>
                </c:pt>
                <c:pt idx="2">
                  <c:v>7</c:v>
                </c:pt>
                <c:pt idx="3">
                  <c:v>0</c:v>
                </c:pt>
                <c:pt idx="4">
                  <c:v>8</c:v>
                </c:pt>
                <c:pt idx="5">
                  <c:v>10</c:v>
                </c:pt>
                <c:pt idx="6">
                  <c:v>10</c:v>
                </c:pt>
                <c:pt idx="7">
                  <c:v>10</c:v>
                </c:pt>
                <c:pt idx="8">
                  <c:v>14</c:v>
                </c:pt>
                <c:pt idx="9">
                  <c:v>19</c:v>
                </c:pt>
                <c:pt idx="10">
                  <c:v>18</c:v>
                </c:pt>
                <c:pt idx="11">
                  <c:v>23</c:v>
                </c:pt>
              </c:numCache>
            </c:numRef>
          </c:val>
          <c:extLst>
            <c:ext xmlns:c16="http://schemas.microsoft.com/office/drawing/2014/chart" uri="{C3380CC4-5D6E-409C-BE32-E72D297353CC}">
              <c16:uniqueId val="{00000000-96AE-4BE1-8DCD-4AF1E753FFA6}"/>
            </c:ext>
          </c:extLst>
        </c:ser>
        <c:ser>
          <c:idx val="1"/>
          <c:order val="1"/>
          <c:tx>
            <c:strRef>
              <c:f>'SM 7'!$A$4</c:f>
              <c:strCache>
                <c:ptCount val="1"/>
                <c:pt idx="0">
                  <c:v>Working on it </c:v>
                </c:pt>
              </c:strCache>
            </c:strRef>
          </c:tx>
          <c:spPr>
            <a:solidFill>
              <a:srgbClr val="FFC000"/>
            </a:solidFill>
            <a:ln>
              <a:noFill/>
            </a:ln>
            <a:effectLst/>
          </c:spPr>
          <c:invertIfNegative val="0"/>
          <c:cat>
            <c:strRef>
              <c:f>'SM 7'!$B$2:$O$2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7'!$B$4:$O$4</c:f>
              <c:numCache>
                <c:formatCode>General</c:formatCode>
                <c:ptCount val="12"/>
                <c:pt idx="0">
                  <c:v>5</c:v>
                </c:pt>
                <c:pt idx="1">
                  <c:v>26</c:v>
                </c:pt>
                <c:pt idx="2">
                  <c:v>39</c:v>
                </c:pt>
                <c:pt idx="3">
                  <c:v>38</c:v>
                </c:pt>
                <c:pt idx="4">
                  <c:v>38</c:v>
                </c:pt>
                <c:pt idx="5">
                  <c:v>41</c:v>
                </c:pt>
                <c:pt idx="6">
                  <c:v>38</c:v>
                </c:pt>
                <c:pt idx="7">
                  <c:v>52</c:v>
                </c:pt>
                <c:pt idx="8">
                  <c:v>44</c:v>
                </c:pt>
                <c:pt idx="9">
                  <c:v>45</c:v>
                </c:pt>
                <c:pt idx="10">
                  <c:v>47</c:v>
                </c:pt>
                <c:pt idx="11">
                  <c:v>41</c:v>
                </c:pt>
              </c:numCache>
            </c:numRef>
          </c:val>
          <c:extLst>
            <c:ext xmlns:c16="http://schemas.microsoft.com/office/drawing/2014/chart" uri="{C3380CC4-5D6E-409C-BE32-E72D297353CC}">
              <c16:uniqueId val="{00000001-96AE-4BE1-8DCD-4AF1E753FFA6}"/>
            </c:ext>
          </c:extLst>
        </c:ser>
        <c:ser>
          <c:idx val="2"/>
          <c:order val="2"/>
          <c:tx>
            <c:strRef>
              <c:f>'SM 7'!$A$5</c:f>
              <c:strCache>
                <c:ptCount val="1"/>
                <c:pt idx="0">
                  <c:v>Not Started</c:v>
                </c:pt>
              </c:strCache>
            </c:strRef>
          </c:tx>
          <c:spPr>
            <a:solidFill>
              <a:srgbClr val="FF0000"/>
            </a:solidFill>
            <a:ln>
              <a:noFill/>
            </a:ln>
            <a:effectLst/>
          </c:spPr>
          <c:invertIfNegative val="0"/>
          <c:cat>
            <c:strRef>
              <c:f>'SM 7'!$B$2:$O$2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7'!$B$5:$O$5</c:f>
              <c:numCache>
                <c:formatCode>General</c:formatCode>
                <c:ptCount val="12"/>
                <c:pt idx="0">
                  <c:v>90</c:v>
                </c:pt>
                <c:pt idx="1">
                  <c:v>68</c:v>
                </c:pt>
                <c:pt idx="2">
                  <c:v>54</c:v>
                </c:pt>
                <c:pt idx="3">
                  <c:v>63</c:v>
                </c:pt>
                <c:pt idx="4">
                  <c:v>54</c:v>
                </c:pt>
                <c:pt idx="5">
                  <c:v>49</c:v>
                </c:pt>
                <c:pt idx="6">
                  <c:v>51</c:v>
                </c:pt>
                <c:pt idx="7">
                  <c:v>38</c:v>
                </c:pt>
                <c:pt idx="8">
                  <c:v>42</c:v>
                </c:pt>
                <c:pt idx="9">
                  <c:v>36</c:v>
                </c:pt>
                <c:pt idx="10">
                  <c:v>35</c:v>
                </c:pt>
                <c:pt idx="11">
                  <c:v>36</c:v>
                </c:pt>
              </c:numCache>
            </c:numRef>
          </c:val>
          <c:extLst>
            <c:ext xmlns:c16="http://schemas.microsoft.com/office/drawing/2014/chart" uri="{C3380CC4-5D6E-409C-BE32-E72D297353CC}">
              <c16:uniqueId val="{00000002-96AE-4BE1-8DCD-4AF1E753FFA6}"/>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none" strike="noStrike" baseline="0" dirty="0">
                <a:solidFill>
                  <a:schemeClr val="tx1">
                    <a:lumMod val="50000"/>
                  </a:schemeClr>
                </a:solidFill>
                <a:effectLst/>
              </a:rPr>
              <a:t>Patient Reported Experience Measure (PREM) patient survey</a:t>
            </a: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74963565639516"/>
          <c:y val="0.22069207732845406"/>
          <c:w val="0.84883846909282812"/>
          <c:h val="0.46429692372004411"/>
        </c:manualLayout>
      </c:layout>
      <c:barChart>
        <c:barDir val="col"/>
        <c:grouping val="percentStacked"/>
        <c:varyColors val="0"/>
        <c:ser>
          <c:idx val="0"/>
          <c:order val="0"/>
          <c:tx>
            <c:strRef>
              <c:f>'SM 9'!$A$3</c:f>
              <c:strCache>
                <c:ptCount val="1"/>
                <c:pt idx="0">
                  <c:v>In Place</c:v>
                </c:pt>
              </c:strCache>
            </c:strRef>
          </c:tx>
          <c:spPr>
            <a:solidFill>
              <a:srgbClr val="00B050"/>
            </a:solidFill>
            <a:ln>
              <a:noFill/>
            </a:ln>
            <a:effectLst/>
          </c:spPr>
          <c:invertIfNegative val="0"/>
          <c:cat>
            <c:strRef>
              <c:f>'SM 9'!$B$2:$O$2</c:f>
              <c:strCache>
                <c:ptCount val="12"/>
                <c:pt idx="0">
                  <c:v>Baseline 2020</c:v>
                </c:pt>
                <c:pt idx="1">
                  <c:v>Aug-22</c:v>
                </c:pt>
                <c:pt idx="2">
                  <c:v>Sep-22</c:v>
                </c:pt>
                <c:pt idx="3">
                  <c:v>Oct-22</c:v>
                </c:pt>
                <c:pt idx="4">
                  <c:v>Nov-22</c:v>
                </c:pt>
                <c:pt idx="5">
                  <c:v>Dec-21</c:v>
                </c:pt>
                <c:pt idx="6">
                  <c:v>Jan-22</c:v>
                </c:pt>
                <c:pt idx="7">
                  <c:v>Feb-22</c:v>
                </c:pt>
                <c:pt idx="8">
                  <c:v>Mar-22</c:v>
                </c:pt>
                <c:pt idx="9">
                  <c:v>Apr-22</c:v>
                </c:pt>
                <c:pt idx="10">
                  <c:v>May-22</c:v>
                </c:pt>
                <c:pt idx="11">
                  <c:v>Jun-22</c:v>
                </c:pt>
              </c:strCache>
            </c:strRef>
          </c:cat>
          <c:val>
            <c:numRef>
              <c:f>'SM 9'!$B$3:$O$3</c:f>
              <c:numCache>
                <c:formatCode>General</c:formatCode>
                <c:ptCount val="12"/>
                <c:pt idx="0" formatCode="@">
                  <c:v>3</c:v>
                </c:pt>
                <c:pt idx="1">
                  <c:v>0</c:v>
                </c:pt>
                <c:pt idx="2">
                  <c:v>0</c:v>
                </c:pt>
                <c:pt idx="3">
                  <c:v>0</c:v>
                </c:pt>
                <c:pt idx="4">
                  <c:v>0</c:v>
                </c:pt>
                <c:pt idx="5">
                  <c:v>0</c:v>
                </c:pt>
                <c:pt idx="6">
                  <c:v>10</c:v>
                </c:pt>
                <c:pt idx="7">
                  <c:v>12</c:v>
                </c:pt>
                <c:pt idx="8">
                  <c:v>14</c:v>
                </c:pt>
                <c:pt idx="9">
                  <c:v>13</c:v>
                </c:pt>
                <c:pt idx="10">
                  <c:v>22</c:v>
                </c:pt>
                <c:pt idx="11">
                  <c:v>33</c:v>
                </c:pt>
              </c:numCache>
            </c:numRef>
          </c:val>
          <c:extLst>
            <c:ext xmlns:c16="http://schemas.microsoft.com/office/drawing/2014/chart" uri="{C3380CC4-5D6E-409C-BE32-E72D297353CC}">
              <c16:uniqueId val="{00000000-1091-4466-B294-F6557D25E02E}"/>
            </c:ext>
          </c:extLst>
        </c:ser>
        <c:ser>
          <c:idx val="1"/>
          <c:order val="1"/>
          <c:tx>
            <c:strRef>
              <c:f>'SM 9'!$A$4</c:f>
              <c:strCache>
                <c:ptCount val="1"/>
                <c:pt idx="0">
                  <c:v>Working on it </c:v>
                </c:pt>
              </c:strCache>
            </c:strRef>
          </c:tx>
          <c:spPr>
            <a:solidFill>
              <a:srgbClr val="FFC000"/>
            </a:solidFill>
            <a:ln>
              <a:noFill/>
            </a:ln>
            <a:effectLst/>
          </c:spPr>
          <c:invertIfNegative val="0"/>
          <c:cat>
            <c:strRef>
              <c:f>'SM 9'!$B$2:$O$2</c:f>
              <c:strCache>
                <c:ptCount val="12"/>
                <c:pt idx="0">
                  <c:v>Baseline 2020</c:v>
                </c:pt>
                <c:pt idx="1">
                  <c:v>Aug-22</c:v>
                </c:pt>
                <c:pt idx="2">
                  <c:v>Sep-22</c:v>
                </c:pt>
                <c:pt idx="3">
                  <c:v>Oct-22</c:v>
                </c:pt>
                <c:pt idx="4">
                  <c:v>Nov-22</c:v>
                </c:pt>
                <c:pt idx="5">
                  <c:v>Dec-21</c:v>
                </c:pt>
                <c:pt idx="6">
                  <c:v>Jan-22</c:v>
                </c:pt>
                <c:pt idx="7">
                  <c:v>Feb-22</c:v>
                </c:pt>
                <c:pt idx="8">
                  <c:v>Mar-22</c:v>
                </c:pt>
                <c:pt idx="9">
                  <c:v>Apr-22</c:v>
                </c:pt>
                <c:pt idx="10">
                  <c:v>May-22</c:v>
                </c:pt>
                <c:pt idx="11">
                  <c:v>Jun-22</c:v>
                </c:pt>
              </c:strCache>
            </c:strRef>
          </c:cat>
          <c:val>
            <c:numRef>
              <c:f>'SM 9'!$B$4:$O$4</c:f>
              <c:numCache>
                <c:formatCode>General</c:formatCode>
                <c:ptCount val="12"/>
                <c:pt idx="0" formatCode="@">
                  <c:v>7</c:v>
                </c:pt>
                <c:pt idx="1">
                  <c:v>15</c:v>
                </c:pt>
                <c:pt idx="2">
                  <c:v>0</c:v>
                </c:pt>
                <c:pt idx="3">
                  <c:v>0</c:v>
                </c:pt>
                <c:pt idx="4">
                  <c:v>0</c:v>
                </c:pt>
                <c:pt idx="5">
                  <c:v>42</c:v>
                </c:pt>
                <c:pt idx="6">
                  <c:v>27</c:v>
                </c:pt>
                <c:pt idx="7">
                  <c:v>45</c:v>
                </c:pt>
                <c:pt idx="8">
                  <c:v>47</c:v>
                </c:pt>
                <c:pt idx="9">
                  <c:v>53</c:v>
                </c:pt>
                <c:pt idx="10">
                  <c:v>49</c:v>
                </c:pt>
                <c:pt idx="11">
                  <c:v>36</c:v>
                </c:pt>
              </c:numCache>
            </c:numRef>
          </c:val>
          <c:extLst>
            <c:ext xmlns:c16="http://schemas.microsoft.com/office/drawing/2014/chart" uri="{C3380CC4-5D6E-409C-BE32-E72D297353CC}">
              <c16:uniqueId val="{00000001-1091-4466-B294-F6557D25E02E}"/>
            </c:ext>
          </c:extLst>
        </c:ser>
        <c:ser>
          <c:idx val="2"/>
          <c:order val="2"/>
          <c:tx>
            <c:strRef>
              <c:f>'SM 9'!$A$5</c:f>
              <c:strCache>
                <c:ptCount val="1"/>
                <c:pt idx="0">
                  <c:v>Not Started</c:v>
                </c:pt>
              </c:strCache>
            </c:strRef>
          </c:tx>
          <c:spPr>
            <a:solidFill>
              <a:srgbClr val="FF0000"/>
            </a:solidFill>
            <a:ln>
              <a:noFill/>
            </a:ln>
            <a:effectLst/>
          </c:spPr>
          <c:invertIfNegative val="0"/>
          <c:cat>
            <c:strRef>
              <c:f>'SM 9'!$B$2:$O$2</c:f>
              <c:strCache>
                <c:ptCount val="12"/>
                <c:pt idx="0">
                  <c:v>Baseline 2020</c:v>
                </c:pt>
                <c:pt idx="1">
                  <c:v>Aug-22</c:v>
                </c:pt>
                <c:pt idx="2">
                  <c:v>Sep-22</c:v>
                </c:pt>
                <c:pt idx="3">
                  <c:v>Oct-22</c:v>
                </c:pt>
                <c:pt idx="4">
                  <c:v>Nov-22</c:v>
                </c:pt>
                <c:pt idx="5">
                  <c:v>Dec-21</c:v>
                </c:pt>
                <c:pt idx="6">
                  <c:v>Jan-22</c:v>
                </c:pt>
                <c:pt idx="7">
                  <c:v>Feb-22</c:v>
                </c:pt>
                <c:pt idx="8">
                  <c:v>Mar-22</c:v>
                </c:pt>
                <c:pt idx="9">
                  <c:v>Apr-22</c:v>
                </c:pt>
                <c:pt idx="10">
                  <c:v>May-22</c:v>
                </c:pt>
                <c:pt idx="11">
                  <c:v>Jun-22</c:v>
                </c:pt>
              </c:strCache>
            </c:strRef>
          </c:cat>
          <c:val>
            <c:numRef>
              <c:f>'SM 9'!$B$5:$O$5</c:f>
              <c:numCache>
                <c:formatCode>General</c:formatCode>
                <c:ptCount val="12"/>
                <c:pt idx="0" formatCode="@">
                  <c:v>90</c:v>
                </c:pt>
                <c:pt idx="1">
                  <c:v>85</c:v>
                </c:pt>
                <c:pt idx="2">
                  <c:v>100</c:v>
                </c:pt>
                <c:pt idx="3">
                  <c:v>100</c:v>
                </c:pt>
                <c:pt idx="4">
                  <c:v>100</c:v>
                </c:pt>
                <c:pt idx="5">
                  <c:v>58</c:v>
                </c:pt>
                <c:pt idx="6">
                  <c:v>53</c:v>
                </c:pt>
                <c:pt idx="7">
                  <c:v>23</c:v>
                </c:pt>
                <c:pt idx="8">
                  <c:v>39</c:v>
                </c:pt>
                <c:pt idx="9">
                  <c:v>34</c:v>
                </c:pt>
                <c:pt idx="10">
                  <c:v>29</c:v>
                </c:pt>
                <c:pt idx="11">
                  <c:v>31</c:v>
                </c:pt>
              </c:numCache>
            </c:numRef>
          </c:val>
          <c:extLst>
            <c:ext xmlns:c16="http://schemas.microsoft.com/office/drawing/2014/chart" uri="{C3380CC4-5D6E-409C-BE32-E72D297353CC}">
              <c16:uniqueId val="{00000002-1091-4466-B294-F6557D25E02E}"/>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none" strike="noStrike" baseline="0" dirty="0">
                <a:solidFill>
                  <a:schemeClr val="tx1">
                    <a:lumMod val="50000"/>
                  </a:schemeClr>
                </a:solidFill>
                <a:effectLst/>
              </a:rPr>
              <a:t>Standardized PP safety patient education, where to call, and early follow-up </a:t>
            </a:r>
          </a:p>
        </c:rich>
      </c:tx>
      <c:layout>
        <c:manualLayout>
          <c:xMode val="edge"/>
          <c:yMode val="edge"/>
          <c:x val="0.1161666666666666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7479578590326"/>
          <c:y val="0.20806358191973956"/>
          <c:w val="0.87825204214096741"/>
          <c:h val="0.41375250072926162"/>
        </c:manualLayout>
      </c:layout>
      <c:barChart>
        <c:barDir val="col"/>
        <c:grouping val="percentStacked"/>
        <c:varyColors val="0"/>
        <c:ser>
          <c:idx val="0"/>
          <c:order val="0"/>
          <c:tx>
            <c:strRef>
              <c:f>'SM 10'!$A$3</c:f>
              <c:strCache>
                <c:ptCount val="1"/>
                <c:pt idx="0">
                  <c:v>In Place</c:v>
                </c:pt>
              </c:strCache>
            </c:strRef>
          </c:tx>
          <c:spPr>
            <a:solidFill>
              <a:srgbClr val="00B050"/>
            </a:solidFill>
            <a:ln>
              <a:noFill/>
            </a:ln>
            <a:effectLst/>
          </c:spPr>
          <c:invertIfNegative val="0"/>
          <c:cat>
            <c:strRef>
              <c:f>'SM 10'!$B$2:$O$2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10'!$B$3:$O$3</c:f>
              <c:numCache>
                <c:formatCode>General</c:formatCode>
                <c:ptCount val="12"/>
                <c:pt idx="0">
                  <c:v>56</c:v>
                </c:pt>
                <c:pt idx="1">
                  <c:v>71</c:v>
                </c:pt>
                <c:pt idx="2">
                  <c:v>66</c:v>
                </c:pt>
                <c:pt idx="3">
                  <c:v>75</c:v>
                </c:pt>
                <c:pt idx="4">
                  <c:v>71</c:v>
                </c:pt>
                <c:pt idx="5">
                  <c:v>68</c:v>
                </c:pt>
                <c:pt idx="6">
                  <c:v>69</c:v>
                </c:pt>
                <c:pt idx="7">
                  <c:v>75</c:v>
                </c:pt>
                <c:pt idx="8">
                  <c:v>77</c:v>
                </c:pt>
                <c:pt idx="9">
                  <c:v>81</c:v>
                </c:pt>
                <c:pt idx="10">
                  <c:v>80</c:v>
                </c:pt>
                <c:pt idx="11">
                  <c:v>77</c:v>
                </c:pt>
              </c:numCache>
            </c:numRef>
          </c:val>
          <c:extLst>
            <c:ext xmlns:c16="http://schemas.microsoft.com/office/drawing/2014/chart" uri="{C3380CC4-5D6E-409C-BE32-E72D297353CC}">
              <c16:uniqueId val="{00000000-78BF-42C7-B4CA-483E77168F30}"/>
            </c:ext>
          </c:extLst>
        </c:ser>
        <c:ser>
          <c:idx val="1"/>
          <c:order val="1"/>
          <c:tx>
            <c:strRef>
              <c:f>'SM 10'!$A$4</c:f>
              <c:strCache>
                <c:ptCount val="1"/>
                <c:pt idx="0">
                  <c:v>Working on it </c:v>
                </c:pt>
              </c:strCache>
            </c:strRef>
          </c:tx>
          <c:spPr>
            <a:solidFill>
              <a:srgbClr val="FFC000"/>
            </a:solidFill>
            <a:ln>
              <a:noFill/>
            </a:ln>
            <a:effectLst/>
          </c:spPr>
          <c:invertIfNegative val="0"/>
          <c:cat>
            <c:strRef>
              <c:f>'SM 10'!$B$2:$O$2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10'!$B$4:$O$4</c:f>
              <c:numCache>
                <c:formatCode>General</c:formatCode>
                <c:ptCount val="12"/>
                <c:pt idx="0">
                  <c:v>10</c:v>
                </c:pt>
                <c:pt idx="1">
                  <c:v>10</c:v>
                </c:pt>
                <c:pt idx="2">
                  <c:v>17</c:v>
                </c:pt>
                <c:pt idx="3">
                  <c:v>14</c:v>
                </c:pt>
                <c:pt idx="4">
                  <c:v>21</c:v>
                </c:pt>
                <c:pt idx="5">
                  <c:v>27</c:v>
                </c:pt>
                <c:pt idx="6">
                  <c:v>23</c:v>
                </c:pt>
                <c:pt idx="7">
                  <c:v>17</c:v>
                </c:pt>
                <c:pt idx="8">
                  <c:v>16</c:v>
                </c:pt>
                <c:pt idx="9">
                  <c:v>17</c:v>
                </c:pt>
                <c:pt idx="10">
                  <c:v>20</c:v>
                </c:pt>
                <c:pt idx="11">
                  <c:v>23</c:v>
                </c:pt>
              </c:numCache>
            </c:numRef>
          </c:val>
          <c:extLst>
            <c:ext xmlns:c16="http://schemas.microsoft.com/office/drawing/2014/chart" uri="{C3380CC4-5D6E-409C-BE32-E72D297353CC}">
              <c16:uniqueId val="{00000001-78BF-42C7-B4CA-483E77168F30}"/>
            </c:ext>
          </c:extLst>
        </c:ser>
        <c:ser>
          <c:idx val="2"/>
          <c:order val="2"/>
          <c:tx>
            <c:strRef>
              <c:f>'SM 10'!$A$5</c:f>
              <c:strCache>
                <c:ptCount val="1"/>
                <c:pt idx="0">
                  <c:v>Not Started</c:v>
                </c:pt>
              </c:strCache>
            </c:strRef>
          </c:tx>
          <c:spPr>
            <a:solidFill>
              <a:srgbClr val="FF0000"/>
            </a:solidFill>
            <a:ln>
              <a:noFill/>
            </a:ln>
            <a:effectLst/>
          </c:spPr>
          <c:invertIfNegative val="0"/>
          <c:cat>
            <c:strRef>
              <c:f>'SM 10'!$B$2:$O$2</c:f>
              <c:strCache>
                <c:ptCount val="12"/>
                <c:pt idx="0">
                  <c:v>Baseline 2020</c:v>
                </c:pt>
                <c:pt idx="1">
                  <c:v>Aug-21</c:v>
                </c:pt>
                <c:pt idx="2">
                  <c:v>Sep-21</c:v>
                </c:pt>
                <c:pt idx="3">
                  <c:v>Oct-21</c:v>
                </c:pt>
                <c:pt idx="4">
                  <c:v>Nov-21</c:v>
                </c:pt>
                <c:pt idx="5">
                  <c:v>Dec-21</c:v>
                </c:pt>
                <c:pt idx="6">
                  <c:v>Jan-22</c:v>
                </c:pt>
                <c:pt idx="7">
                  <c:v>Feb-22</c:v>
                </c:pt>
                <c:pt idx="8">
                  <c:v>Mar-22</c:v>
                </c:pt>
                <c:pt idx="9">
                  <c:v>Apr-22</c:v>
                </c:pt>
                <c:pt idx="10">
                  <c:v>May-22</c:v>
                </c:pt>
                <c:pt idx="11">
                  <c:v>Jun-22</c:v>
                </c:pt>
              </c:strCache>
            </c:strRef>
          </c:cat>
          <c:val>
            <c:numRef>
              <c:f>'SM 10'!$B$5:$O$5</c:f>
              <c:numCache>
                <c:formatCode>General</c:formatCode>
                <c:ptCount val="12"/>
                <c:pt idx="0">
                  <c:v>34</c:v>
                </c:pt>
                <c:pt idx="1">
                  <c:v>19</c:v>
                </c:pt>
                <c:pt idx="2">
                  <c:v>17</c:v>
                </c:pt>
                <c:pt idx="3">
                  <c:v>6</c:v>
                </c:pt>
                <c:pt idx="4">
                  <c:v>8</c:v>
                </c:pt>
                <c:pt idx="5">
                  <c:v>5</c:v>
                </c:pt>
                <c:pt idx="6">
                  <c:v>8</c:v>
                </c:pt>
                <c:pt idx="7">
                  <c:v>8</c:v>
                </c:pt>
                <c:pt idx="8">
                  <c:v>7</c:v>
                </c:pt>
                <c:pt idx="9">
                  <c:v>2</c:v>
                </c:pt>
                <c:pt idx="10">
                  <c:v>0</c:v>
                </c:pt>
                <c:pt idx="11">
                  <c:v>0</c:v>
                </c:pt>
              </c:numCache>
            </c:numRef>
          </c:val>
          <c:extLst>
            <c:ext xmlns:c16="http://schemas.microsoft.com/office/drawing/2014/chart" uri="{C3380CC4-5D6E-409C-BE32-E72D297353CC}">
              <c16:uniqueId val="{00000002-78BF-42C7-B4CA-483E77168F30}"/>
            </c:ext>
          </c:extLst>
        </c:ser>
        <c:dLbls>
          <c:showLegendKey val="0"/>
          <c:showVal val="0"/>
          <c:showCatName val="0"/>
          <c:showSerName val="0"/>
          <c:showPercent val="0"/>
          <c:showBubbleSize val="0"/>
        </c:dLbls>
        <c:gapWidth val="150"/>
        <c:overlap val="100"/>
        <c:axId val="1003852288"/>
        <c:axId val="1003852704"/>
      </c:barChart>
      <c:catAx>
        <c:axId val="100385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50000"/>
                  </a:schemeClr>
                </a:solidFill>
                <a:latin typeface="+mn-lt"/>
                <a:ea typeface="+mn-ea"/>
                <a:cs typeface="+mn-cs"/>
              </a:defRPr>
            </a:pPr>
            <a:endParaRPr lang="en-US"/>
          </a:p>
        </c:txPr>
        <c:crossAx val="1003852704"/>
        <c:crosses val="autoZero"/>
        <c:auto val="1"/>
        <c:lblAlgn val="ctr"/>
        <c:lblOffset val="100"/>
        <c:noMultiLvlLbl val="0"/>
      </c:catAx>
      <c:valAx>
        <c:axId val="10038527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00385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A868A-664D-42B6-A599-58F4180D9CD5}" type="doc">
      <dgm:prSet loTypeId="urn:microsoft.com/office/officeart/2008/layout/PictureStrips" loCatId="list" qsTypeId="urn:microsoft.com/office/officeart/2005/8/quickstyle/simple3" qsCatId="simple" csTypeId="urn:microsoft.com/office/officeart/2005/8/colors/accent3_5" csCatId="accent3" phldr="1"/>
      <dgm:spPr/>
      <dgm:t>
        <a:bodyPr/>
        <a:lstStyle/>
        <a:p>
          <a:endParaRPr lang="en-US"/>
        </a:p>
      </dgm:t>
    </dgm:pt>
    <dgm:pt modelId="{7806FEDF-A619-4F80-A944-A6AFB900500D}">
      <dgm:prSet phldrT="[Text]" custT="1"/>
      <dgm:spPr>
        <a:ln w="38100">
          <a:solidFill>
            <a:schemeClr val="accent2"/>
          </a:solidFill>
        </a:ln>
      </dgm:spPr>
      <dgm:t>
        <a:bodyPr/>
        <a:lstStyle/>
        <a:p>
          <a:r>
            <a:rPr lang="en-US" sz="2000" b="1" dirty="0">
              <a:ln>
                <a:noFill/>
              </a:ln>
              <a:solidFill>
                <a:schemeClr val="tx1">
                  <a:lumMod val="50000"/>
                </a:schemeClr>
              </a:solidFill>
            </a:rPr>
            <a:t>Optimize race/ethnicity data</a:t>
          </a:r>
          <a:r>
            <a:rPr lang="en-US" sz="2000" dirty="0">
              <a:ln>
                <a:noFill/>
              </a:ln>
              <a:solidFill>
                <a:schemeClr val="tx1">
                  <a:lumMod val="50000"/>
                </a:schemeClr>
              </a:solidFill>
            </a:rPr>
            <a:t> collection &amp; review key maternal quality data by race, ethnicity &amp; Medicaid status</a:t>
          </a:r>
        </a:p>
      </dgm:t>
    </dgm:pt>
    <dgm:pt modelId="{86F72BA6-7DE5-43E1-BC7F-A064EE63861B}" type="parTrans" cxnId="{A7D9D694-C8B8-437A-8E2A-E8125F469397}">
      <dgm:prSet/>
      <dgm:spPr/>
      <dgm:t>
        <a:bodyPr/>
        <a:lstStyle/>
        <a:p>
          <a:endParaRPr lang="en-US"/>
        </a:p>
      </dgm:t>
    </dgm:pt>
    <dgm:pt modelId="{7C7F3E4F-3F1C-45D6-B50F-B53180E08D01}" type="sibTrans" cxnId="{A7D9D694-C8B8-437A-8E2A-E8125F469397}">
      <dgm:prSet/>
      <dgm:spPr/>
      <dgm:t>
        <a:bodyPr/>
        <a:lstStyle/>
        <a:p>
          <a:endParaRPr lang="en-US"/>
        </a:p>
      </dgm:t>
    </dgm:pt>
    <dgm:pt modelId="{8BADECEC-2FF8-40F9-8CEC-87662EC9ACD4}">
      <dgm:prSet phldrT="[Text]" custT="1"/>
      <dgm:spPr>
        <a:solidFill>
          <a:schemeClr val="bg1">
            <a:alpha val="40000"/>
          </a:schemeClr>
        </a:solidFill>
        <a:ln w="38100">
          <a:solidFill>
            <a:schemeClr val="accent2"/>
          </a:solidFill>
        </a:ln>
      </dgm:spPr>
      <dgm:t>
        <a:bodyPr/>
        <a:lstStyle/>
        <a:p>
          <a:r>
            <a:rPr lang="en-US" sz="2000" b="1" dirty="0">
              <a:solidFill>
                <a:schemeClr val="tx1">
                  <a:lumMod val="50000"/>
                </a:schemeClr>
              </a:solidFill>
            </a:rPr>
            <a:t>Engage patients and community members </a:t>
          </a:r>
          <a:r>
            <a:rPr lang="en-US" sz="2000" dirty="0">
              <a:solidFill>
                <a:schemeClr val="tx1">
                  <a:lumMod val="50000"/>
                </a:schemeClr>
              </a:solidFill>
            </a:rPr>
            <a:t>for input on quality improvement efforts</a:t>
          </a:r>
        </a:p>
      </dgm:t>
    </dgm:pt>
    <dgm:pt modelId="{4D804546-C693-45EC-852E-E9164F816126}" type="parTrans" cxnId="{F0C010E1-0925-47C2-BC60-F5D7ACA41474}">
      <dgm:prSet/>
      <dgm:spPr/>
      <dgm:t>
        <a:bodyPr/>
        <a:lstStyle/>
        <a:p>
          <a:endParaRPr lang="en-US"/>
        </a:p>
      </dgm:t>
    </dgm:pt>
    <dgm:pt modelId="{30734B9A-4BBF-4E31-AA4B-6CF614EECEFD}" type="sibTrans" cxnId="{F0C010E1-0925-47C2-BC60-F5D7ACA41474}">
      <dgm:prSet/>
      <dgm:spPr/>
      <dgm:t>
        <a:bodyPr/>
        <a:lstStyle/>
        <a:p>
          <a:endParaRPr lang="en-US"/>
        </a:p>
      </dgm:t>
    </dgm:pt>
    <dgm:pt modelId="{06AE8033-DDA0-4D78-B03F-3AD1CD6C2EF0}">
      <dgm:prSet custT="1"/>
      <dgm:spPr>
        <a:noFill/>
        <a:ln w="38100">
          <a:solidFill>
            <a:schemeClr val="accent3"/>
          </a:solidFill>
        </a:ln>
      </dgm:spPr>
      <dgm:t>
        <a:bodyPr/>
        <a:lstStyle/>
        <a:p>
          <a:r>
            <a:rPr lang="en-US" sz="1900" dirty="0">
              <a:solidFill>
                <a:schemeClr val="tx1">
                  <a:lumMod val="50000"/>
                </a:schemeClr>
              </a:solidFill>
            </a:rPr>
            <a:t>Universal </a:t>
          </a:r>
          <a:r>
            <a:rPr lang="en-US" sz="1900" b="1" dirty="0">
              <a:solidFill>
                <a:schemeClr val="tx1">
                  <a:lumMod val="50000"/>
                </a:schemeClr>
              </a:solidFill>
            </a:rPr>
            <a:t>social determinants of health screening</a:t>
          </a:r>
          <a:r>
            <a:rPr lang="en-US" sz="1900" dirty="0">
              <a:solidFill>
                <a:schemeClr val="tx1">
                  <a:lumMod val="50000"/>
                </a:schemeClr>
              </a:solidFill>
            </a:rPr>
            <a:t> tool (prenatal/L&amp;D) with system for linkage to appropriate resources </a:t>
          </a:r>
        </a:p>
      </dgm:t>
    </dgm:pt>
    <dgm:pt modelId="{BCE9A4C6-9B46-40D2-B462-0E76716A75A4}" type="parTrans" cxnId="{5F659E21-5166-47C8-BB35-5AEA57E9EEFB}">
      <dgm:prSet/>
      <dgm:spPr/>
      <dgm:t>
        <a:bodyPr/>
        <a:lstStyle/>
        <a:p>
          <a:endParaRPr lang="en-US"/>
        </a:p>
      </dgm:t>
    </dgm:pt>
    <dgm:pt modelId="{16B03BED-9A88-4CE8-B370-11485C78BCB9}" type="sibTrans" cxnId="{5F659E21-5166-47C8-BB35-5AEA57E9EEFB}">
      <dgm:prSet/>
      <dgm:spPr/>
      <dgm:t>
        <a:bodyPr/>
        <a:lstStyle/>
        <a:p>
          <a:endParaRPr lang="en-US"/>
        </a:p>
      </dgm:t>
    </dgm:pt>
    <dgm:pt modelId="{B6B72146-484E-4F79-BA49-1B269067A153}">
      <dgm:prSet custT="1"/>
      <dgm:spPr>
        <a:noFill/>
        <a:ln w="38100">
          <a:solidFill>
            <a:schemeClr val="accent3"/>
          </a:solidFill>
        </a:ln>
      </dgm:spPr>
      <dgm:t>
        <a:bodyPr/>
        <a:lstStyle/>
        <a:p>
          <a:r>
            <a:rPr lang="en-US" sz="1900" dirty="0">
              <a:solidFill>
                <a:schemeClr val="tx1">
                  <a:lumMod val="50000"/>
                </a:schemeClr>
              </a:solidFill>
            </a:rPr>
            <a:t>Share </a:t>
          </a:r>
          <a:r>
            <a:rPr lang="en-US" sz="1900" b="1" dirty="0">
              <a:solidFill>
                <a:schemeClr val="tx1">
                  <a:lumMod val="50000"/>
                </a:schemeClr>
              </a:solidFill>
            </a:rPr>
            <a:t>respectful care practices </a:t>
          </a:r>
          <a:r>
            <a:rPr lang="en-US" sz="1900" dirty="0">
              <a:solidFill>
                <a:schemeClr val="tx1">
                  <a:lumMod val="50000"/>
                </a:schemeClr>
              </a:solidFill>
            </a:rPr>
            <a:t>on L&amp;D and survey patients before discharge on their care experience (using the PREM) for feedback</a:t>
          </a:r>
        </a:p>
      </dgm:t>
    </dgm:pt>
    <dgm:pt modelId="{ADD461F2-10FF-45CB-AE84-C92D8465A518}" type="parTrans" cxnId="{1DD56503-1C2E-4DBB-98F7-5E85C651D8A1}">
      <dgm:prSet/>
      <dgm:spPr/>
      <dgm:t>
        <a:bodyPr/>
        <a:lstStyle/>
        <a:p>
          <a:endParaRPr lang="en-US"/>
        </a:p>
      </dgm:t>
    </dgm:pt>
    <dgm:pt modelId="{5BBC6221-5249-441E-83CF-AEDA9AE70078}" type="sibTrans" cxnId="{1DD56503-1C2E-4DBB-98F7-5E85C651D8A1}">
      <dgm:prSet/>
      <dgm:spPr/>
      <dgm:t>
        <a:bodyPr/>
        <a:lstStyle/>
        <a:p>
          <a:endParaRPr lang="en-US"/>
        </a:p>
      </dgm:t>
    </dgm:pt>
    <dgm:pt modelId="{145678A4-C9B1-46A8-AB0F-333660A44930}">
      <dgm:prSet custT="1"/>
      <dgm:spPr>
        <a:solidFill>
          <a:schemeClr val="accent2">
            <a:lumMod val="40000"/>
            <a:lumOff val="60000"/>
            <a:alpha val="40000"/>
          </a:schemeClr>
        </a:solidFill>
        <a:ln w="38100">
          <a:solidFill>
            <a:schemeClr val="accent2"/>
          </a:solidFill>
        </a:ln>
      </dgm:spPr>
      <dgm:t>
        <a:bodyPr/>
        <a:lstStyle/>
        <a:p>
          <a:r>
            <a:rPr lang="en-US" sz="1900" b="1" dirty="0">
              <a:solidFill>
                <a:schemeClr val="tx1">
                  <a:lumMod val="50000"/>
                </a:schemeClr>
              </a:solidFill>
            </a:rPr>
            <a:t>Standardize postpartum safety </a:t>
          </a:r>
          <a:r>
            <a:rPr lang="en-US" sz="1900" dirty="0">
              <a:solidFill>
                <a:schemeClr val="tx1">
                  <a:lumMod val="50000"/>
                </a:schemeClr>
              </a:solidFill>
            </a:rPr>
            <a:t>education and schedule early postpartum follow up prior to hospital discharge</a:t>
          </a:r>
        </a:p>
      </dgm:t>
    </dgm:pt>
    <dgm:pt modelId="{0BE838AE-950D-41CB-915F-94F09230C8BA}" type="parTrans" cxnId="{FDCCCA09-1174-46B4-B74B-BA16C49073DF}">
      <dgm:prSet/>
      <dgm:spPr/>
      <dgm:t>
        <a:bodyPr/>
        <a:lstStyle/>
        <a:p>
          <a:endParaRPr lang="en-US"/>
        </a:p>
      </dgm:t>
    </dgm:pt>
    <dgm:pt modelId="{6F49F7C4-2516-4E5A-874B-96D7AB23C2BB}" type="sibTrans" cxnId="{FDCCCA09-1174-46B4-B74B-BA16C49073DF}">
      <dgm:prSet/>
      <dgm:spPr/>
      <dgm:t>
        <a:bodyPr/>
        <a:lstStyle/>
        <a:p>
          <a:endParaRPr lang="en-US"/>
        </a:p>
      </dgm:t>
    </dgm:pt>
    <dgm:pt modelId="{0AA1816D-CC2F-4D69-B6DA-C364AB0244B0}">
      <dgm:prSet custT="1"/>
      <dgm:spPr>
        <a:noFill/>
        <a:ln w="38100">
          <a:solidFill>
            <a:schemeClr val="accent3"/>
          </a:solidFill>
        </a:ln>
      </dgm:spPr>
      <dgm:t>
        <a:bodyPr/>
        <a:lstStyle/>
        <a:p>
          <a:r>
            <a:rPr lang="en-US" sz="2000" b="1" dirty="0">
              <a:solidFill>
                <a:schemeClr val="tx1">
                  <a:lumMod val="50000"/>
                </a:schemeClr>
              </a:solidFill>
            </a:rPr>
            <a:t>Implicit Bias / Respectful Care training </a:t>
          </a:r>
          <a:r>
            <a:rPr lang="en-US" sz="2000" dirty="0">
              <a:solidFill>
                <a:schemeClr val="tx1">
                  <a:lumMod val="50000"/>
                </a:schemeClr>
              </a:solidFill>
            </a:rPr>
            <a:t>for providers, nurses and other staff</a:t>
          </a:r>
        </a:p>
      </dgm:t>
    </dgm:pt>
    <dgm:pt modelId="{988E88B7-D8BF-47C6-8CF7-14EB94081D4C}" type="parTrans" cxnId="{1A1B0F33-FC23-40B2-BC2A-AF7EE23A173D}">
      <dgm:prSet/>
      <dgm:spPr/>
      <dgm:t>
        <a:bodyPr/>
        <a:lstStyle/>
        <a:p>
          <a:endParaRPr lang="en-US"/>
        </a:p>
      </dgm:t>
    </dgm:pt>
    <dgm:pt modelId="{06A61F8F-57F0-4D32-8C10-319FBF89C4F0}" type="sibTrans" cxnId="{1A1B0F33-FC23-40B2-BC2A-AF7EE23A173D}">
      <dgm:prSet/>
      <dgm:spPr/>
      <dgm:t>
        <a:bodyPr/>
        <a:lstStyle/>
        <a:p>
          <a:endParaRPr lang="en-US"/>
        </a:p>
      </dgm:t>
    </dgm:pt>
    <dgm:pt modelId="{5D833600-D27C-4A11-8523-D11586168895}" type="pres">
      <dgm:prSet presAssocID="{F24A868A-664D-42B6-A599-58F4180D9CD5}" presName="Name0" presStyleCnt="0">
        <dgm:presLayoutVars>
          <dgm:dir/>
          <dgm:resizeHandles val="exact"/>
        </dgm:presLayoutVars>
      </dgm:prSet>
      <dgm:spPr/>
      <dgm:t>
        <a:bodyPr/>
        <a:lstStyle/>
        <a:p>
          <a:endParaRPr lang="en-US"/>
        </a:p>
      </dgm:t>
    </dgm:pt>
    <dgm:pt modelId="{D886DD18-ECCC-4014-9E1E-0B83A32A804E}" type="pres">
      <dgm:prSet presAssocID="{7806FEDF-A619-4F80-A944-A6AFB900500D}" presName="composite" presStyleCnt="0"/>
      <dgm:spPr/>
    </dgm:pt>
    <dgm:pt modelId="{59934895-D150-4E33-9DF9-05F4FF77A7AF}" type="pres">
      <dgm:prSet presAssocID="{7806FEDF-A619-4F80-A944-A6AFB900500D}" presName="rect1" presStyleLbl="trAlignAcc1" presStyleIdx="0" presStyleCnt="6">
        <dgm:presLayoutVars>
          <dgm:bulletEnabled val="1"/>
        </dgm:presLayoutVars>
      </dgm:prSet>
      <dgm:spPr/>
      <dgm:t>
        <a:bodyPr/>
        <a:lstStyle/>
        <a:p>
          <a:endParaRPr lang="en-US"/>
        </a:p>
      </dgm:t>
    </dgm:pt>
    <dgm:pt modelId="{CC54DB42-0225-4905-A8D7-EBF99D64265A}" type="pres">
      <dgm:prSet presAssocID="{7806FEDF-A619-4F80-A944-A6AFB900500D}" presName="rect2" presStyleLbl="fgImgPlace1" presStyleIdx="0" presStyleCnt="6" custLinFactNeighborX="1206" custLinFactNeighborY="5625"/>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672B8F3D-6A6F-4CB0-A1AE-FC52093F19D3}" type="pres">
      <dgm:prSet presAssocID="{7C7F3E4F-3F1C-45D6-B50F-B53180E08D01}" presName="sibTrans" presStyleCnt="0"/>
      <dgm:spPr/>
    </dgm:pt>
    <dgm:pt modelId="{22907C8F-2179-483B-BF1D-117B0AC55DD2}" type="pres">
      <dgm:prSet presAssocID="{06AE8033-DDA0-4D78-B03F-3AD1CD6C2EF0}" presName="composite" presStyleCnt="0"/>
      <dgm:spPr/>
    </dgm:pt>
    <dgm:pt modelId="{49AFCCF3-3DDD-486F-B69F-0293F48BA1AE}" type="pres">
      <dgm:prSet presAssocID="{06AE8033-DDA0-4D78-B03F-3AD1CD6C2EF0}" presName="rect1" presStyleLbl="trAlignAcc1" presStyleIdx="1" presStyleCnt="6">
        <dgm:presLayoutVars>
          <dgm:bulletEnabled val="1"/>
        </dgm:presLayoutVars>
      </dgm:prSet>
      <dgm:spPr/>
      <dgm:t>
        <a:bodyPr/>
        <a:lstStyle/>
        <a:p>
          <a:endParaRPr lang="en-US"/>
        </a:p>
      </dgm:t>
    </dgm:pt>
    <dgm:pt modelId="{E836AFA5-6591-4E14-8210-FEC8BF8E79BF}" type="pres">
      <dgm:prSet presAssocID="{06AE8033-DDA0-4D78-B03F-3AD1CD6C2EF0}" presName="rect2" presStyleLbl="fgImgPlace1" presStyleIdx="1" presStyleCnt="6" custScaleX="121667"/>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B17C5BD2-7494-4B92-A7FF-B9EA39D820EC}" type="pres">
      <dgm:prSet presAssocID="{16B03BED-9A88-4CE8-B370-11485C78BCB9}" presName="sibTrans" presStyleCnt="0"/>
      <dgm:spPr/>
    </dgm:pt>
    <dgm:pt modelId="{FD4654B2-1BB2-4EF6-9802-69F8316533F1}" type="pres">
      <dgm:prSet presAssocID="{B6B72146-484E-4F79-BA49-1B269067A153}" presName="composite" presStyleCnt="0"/>
      <dgm:spPr/>
    </dgm:pt>
    <dgm:pt modelId="{E4F7C446-C5AF-419C-B1D8-F6A9C79DD675}" type="pres">
      <dgm:prSet presAssocID="{B6B72146-484E-4F79-BA49-1B269067A153}" presName="rect1" presStyleLbl="trAlignAcc1" presStyleIdx="2" presStyleCnt="6">
        <dgm:presLayoutVars>
          <dgm:bulletEnabled val="1"/>
        </dgm:presLayoutVars>
      </dgm:prSet>
      <dgm:spPr/>
      <dgm:t>
        <a:bodyPr/>
        <a:lstStyle/>
        <a:p>
          <a:endParaRPr lang="en-US"/>
        </a:p>
      </dgm:t>
    </dgm:pt>
    <dgm:pt modelId="{1AF332FF-D205-4E81-886F-B0DEEB2FEE24}" type="pres">
      <dgm:prSet presAssocID="{B6B72146-484E-4F79-BA49-1B269067A153}" presName="rect2" presStyleLbl="fgImgPlace1" presStyleIdx="2" presStyleCnt="6"/>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F64733EB-32F4-4191-9701-005CA1845A25}" type="pres">
      <dgm:prSet presAssocID="{5BBC6221-5249-441E-83CF-AEDA9AE70078}" presName="sibTrans" presStyleCnt="0"/>
      <dgm:spPr/>
    </dgm:pt>
    <dgm:pt modelId="{13CAE0DD-4AEA-4BAA-BC34-C9F3E2199916}" type="pres">
      <dgm:prSet presAssocID="{8BADECEC-2FF8-40F9-8CEC-87662EC9ACD4}" presName="composite" presStyleCnt="0"/>
      <dgm:spPr/>
    </dgm:pt>
    <dgm:pt modelId="{5F77EB86-DC3A-4F49-9C1C-64F45674FB41}" type="pres">
      <dgm:prSet presAssocID="{8BADECEC-2FF8-40F9-8CEC-87662EC9ACD4}" presName="rect1" presStyleLbl="trAlignAcc1" presStyleIdx="3" presStyleCnt="6">
        <dgm:presLayoutVars>
          <dgm:bulletEnabled val="1"/>
        </dgm:presLayoutVars>
      </dgm:prSet>
      <dgm:spPr/>
      <dgm:t>
        <a:bodyPr/>
        <a:lstStyle/>
        <a:p>
          <a:endParaRPr lang="en-US"/>
        </a:p>
      </dgm:t>
    </dgm:pt>
    <dgm:pt modelId="{BC0ECF19-7FFA-4B14-87B4-72F35EE1B4A9}" type="pres">
      <dgm:prSet presAssocID="{8BADECEC-2FF8-40F9-8CEC-87662EC9ACD4}" presName="rect2" presStyleLbl="fgImgPlace1" presStyleIdx="3" presStyleCnt="6" custScaleX="132762" custLinFactNeighborX="-7055"/>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D7B6C416-0962-48BB-9B31-CE0C8770B0A1}" type="pres">
      <dgm:prSet presAssocID="{30734B9A-4BBF-4E31-AA4B-6CF614EECEFD}" presName="sibTrans" presStyleCnt="0"/>
      <dgm:spPr/>
    </dgm:pt>
    <dgm:pt modelId="{0BFC8CBB-0467-4932-96E0-8DBAC61DC7B7}" type="pres">
      <dgm:prSet presAssocID="{145678A4-C9B1-46A8-AB0F-333660A44930}" presName="composite" presStyleCnt="0"/>
      <dgm:spPr/>
    </dgm:pt>
    <dgm:pt modelId="{70187994-DBE7-4A6A-B505-7DE43D8B5E24}" type="pres">
      <dgm:prSet presAssocID="{145678A4-C9B1-46A8-AB0F-333660A44930}" presName="rect1" presStyleLbl="trAlignAcc1" presStyleIdx="4" presStyleCnt="6">
        <dgm:presLayoutVars>
          <dgm:bulletEnabled val="1"/>
        </dgm:presLayoutVars>
      </dgm:prSet>
      <dgm:spPr/>
      <dgm:t>
        <a:bodyPr/>
        <a:lstStyle/>
        <a:p>
          <a:endParaRPr lang="en-US"/>
        </a:p>
      </dgm:t>
    </dgm:pt>
    <dgm:pt modelId="{D00B39CB-6D1C-4FD9-83A3-2EDAA898AC44}" type="pres">
      <dgm:prSet presAssocID="{145678A4-C9B1-46A8-AB0F-333660A44930}" presName="rect2" presStyleLbl="fgImgPlace1" presStyleIdx="4" presStyleCnt="6" custLinFactNeighborX="-4821" custLinFactNeighborY="1607"/>
      <dgm:spPr>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A2C41B84-333C-48FA-A372-0205E14CC92A}" type="pres">
      <dgm:prSet presAssocID="{6F49F7C4-2516-4E5A-874B-96D7AB23C2BB}" presName="sibTrans" presStyleCnt="0"/>
      <dgm:spPr/>
    </dgm:pt>
    <dgm:pt modelId="{7F049475-9840-4F67-AB3A-F7C87BB07D12}" type="pres">
      <dgm:prSet presAssocID="{0AA1816D-CC2F-4D69-B6DA-C364AB0244B0}" presName="composite" presStyleCnt="0"/>
      <dgm:spPr/>
    </dgm:pt>
    <dgm:pt modelId="{197AA65D-CC75-4AFD-8AF6-BE49EB492D3A}" type="pres">
      <dgm:prSet presAssocID="{0AA1816D-CC2F-4D69-B6DA-C364AB0244B0}" presName="rect1" presStyleLbl="trAlignAcc1" presStyleIdx="5" presStyleCnt="6">
        <dgm:presLayoutVars>
          <dgm:bulletEnabled val="1"/>
        </dgm:presLayoutVars>
      </dgm:prSet>
      <dgm:spPr/>
      <dgm:t>
        <a:bodyPr/>
        <a:lstStyle/>
        <a:p>
          <a:endParaRPr lang="en-US"/>
        </a:p>
      </dgm:t>
    </dgm:pt>
    <dgm:pt modelId="{F76C5C29-CF17-47A8-9710-3F8111C8DB01}" type="pres">
      <dgm:prSet presAssocID="{0AA1816D-CC2F-4D69-B6DA-C364AB0244B0}" presName="rect2" presStyleLbl="fgImgPlace1" presStyleIdx="5" presStyleCnt="6" custLinFactNeighborX="10209" custLinFactNeighborY="2269"/>
      <dgm:spPr>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pt>
  </dgm:ptLst>
  <dgm:cxnLst>
    <dgm:cxn modelId="{E5414B87-917E-477E-BF2C-9E01B8ADA961}" type="presOf" srcId="{8BADECEC-2FF8-40F9-8CEC-87662EC9ACD4}" destId="{5F77EB86-DC3A-4F49-9C1C-64F45674FB41}" srcOrd="0" destOrd="0" presId="urn:microsoft.com/office/officeart/2008/layout/PictureStrips"/>
    <dgm:cxn modelId="{5F659E21-5166-47C8-BB35-5AEA57E9EEFB}" srcId="{F24A868A-664D-42B6-A599-58F4180D9CD5}" destId="{06AE8033-DDA0-4D78-B03F-3AD1CD6C2EF0}" srcOrd="1" destOrd="0" parTransId="{BCE9A4C6-9B46-40D2-B462-0E76716A75A4}" sibTransId="{16B03BED-9A88-4CE8-B370-11485C78BCB9}"/>
    <dgm:cxn modelId="{1A1B0F33-FC23-40B2-BC2A-AF7EE23A173D}" srcId="{F24A868A-664D-42B6-A599-58F4180D9CD5}" destId="{0AA1816D-CC2F-4D69-B6DA-C364AB0244B0}" srcOrd="5" destOrd="0" parTransId="{988E88B7-D8BF-47C6-8CF7-14EB94081D4C}" sibTransId="{06A61F8F-57F0-4D32-8C10-319FBF89C4F0}"/>
    <dgm:cxn modelId="{132D1BA2-776C-4BBE-A5EF-439F28F52864}" type="presOf" srcId="{7806FEDF-A619-4F80-A944-A6AFB900500D}" destId="{59934895-D150-4E33-9DF9-05F4FF77A7AF}" srcOrd="0" destOrd="0" presId="urn:microsoft.com/office/officeart/2008/layout/PictureStrips"/>
    <dgm:cxn modelId="{5E7F807A-DAD6-410E-967E-373ADB304855}" type="presOf" srcId="{B6B72146-484E-4F79-BA49-1B269067A153}" destId="{E4F7C446-C5AF-419C-B1D8-F6A9C79DD675}" srcOrd="0" destOrd="0" presId="urn:microsoft.com/office/officeart/2008/layout/PictureStrips"/>
    <dgm:cxn modelId="{741ABDBB-7012-4181-AD12-927D8305C0DE}" type="presOf" srcId="{0AA1816D-CC2F-4D69-B6DA-C364AB0244B0}" destId="{197AA65D-CC75-4AFD-8AF6-BE49EB492D3A}" srcOrd="0" destOrd="0" presId="urn:microsoft.com/office/officeart/2008/layout/PictureStrips"/>
    <dgm:cxn modelId="{C91B8FD6-F9AB-43C1-B548-11F813267C89}" type="presOf" srcId="{F24A868A-664D-42B6-A599-58F4180D9CD5}" destId="{5D833600-D27C-4A11-8523-D11586168895}" srcOrd="0" destOrd="0" presId="urn:microsoft.com/office/officeart/2008/layout/PictureStrips"/>
    <dgm:cxn modelId="{EA9DC5C9-CA4D-49C3-B4E1-1CB19D5960EF}" type="presOf" srcId="{06AE8033-DDA0-4D78-B03F-3AD1CD6C2EF0}" destId="{49AFCCF3-3DDD-486F-B69F-0293F48BA1AE}" srcOrd="0" destOrd="0" presId="urn:microsoft.com/office/officeart/2008/layout/PictureStrips"/>
    <dgm:cxn modelId="{A7D9D694-C8B8-437A-8E2A-E8125F469397}" srcId="{F24A868A-664D-42B6-A599-58F4180D9CD5}" destId="{7806FEDF-A619-4F80-A944-A6AFB900500D}" srcOrd="0" destOrd="0" parTransId="{86F72BA6-7DE5-43E1-BC7F-A064EE63861B}" sibTransId="{7C7F3E4F-3F1C-45D6-B50F-B53180E08D01}"/>
    <dgm:cxn modelId="{F0C010E1-0925-47C2-BC60-F5D7ACA41474}" srcId="{F24A868A-664D-42B6-A599-58F4180D9CD5}" destId="{8BADECEC-2FF8-40F9-8CEC-87662EC9ACD4}" srcOrd="3" destOrd="0" parTransId="{4D804546-C693-45EC-852E-E9164F816126}" sibTransId="{30734B9A-4BBF-4E31-AA4B-6CF614EECEFD}"/>
    <dgm:cxn modelId="{FDCCCA09-1174-46B4-B74B-BA16C49073DF}" srcId="{F24A868A-664D-42B6-A599-58F4180D9CD5}" destId="{145678A4-C9B1-46A8-AB0F-333660A44930}" srcOrd="4" destOrd="0" parTransId="{0BE838AE-950D-41CB-915F-94F09230C8BA}" sibTransId="{6F49F7C4-2516-4E5A-874B-96D7AB23C2BB}"/>
    <dgm:cxn modelId="{57F070A5-5C43-4AA5-8D1A-CFAE1DBF7145}" type="presOf" srcId="{145678A4-C9B1-46A8-AB0F-333660A44930}" destId="{70187994-DBE7-4A6A-B505-7DE43D8B5E24}" srcOrd="0" destOrd="0" presId="urn:microsoft.com/office/officeart/2008/layout/PictureStrips"/>
    <dgm:cxn modelId="{1DD56503-1C2E-4DBB-98F7-5E85C651D8A1}" srcId="{F24A868A-664D-42B6-A599-58F4180D9CD5}" destId="{B6B72146-484E-4F79-BA49-1B269067A153}" srcOrd="2" destOrd="0" parTransId="{ADD461F2-10FF-45CB-AE84-C92D8465A518}" sibTransId="{5BBC6221-5249-441E-83CF-AEDA9AE70078}"/>
    <dgm:cxn modelId="{44B5909C-BC35-4644-B38B-D4538AE89129}" type="presParOf" srcId="{5D833600-D27C-4A11-8523-D11586168895}" destId="{D886DD18-ECCC-4014-9E1E-0B83A32A804E}" srcOrd="0" destOrd="0" presId="urn:microsoft.com/office/officeart/2008/layout/PictureStrips"/>
    <dgm:cxn modelId="{187DC000-AA63-457C-BDEF-0A810F9CED3C}" type="presParOf" srcId="{D886DD18-ECCC-4014-9E1E-0B83A32A804E}" destId="{59934895-D150-4E33-9DF9-05F4FF77A7AF}" srcOrd="0" destOrd="0" presId="urn:microsoft.com/office/officeart/2008/layout/PictureStrips"/>
    <dgm:cxn modelId="{0E29F3B7-273F-45A2-B44C-DBD4E1908882}" type="presParOf" srcId="{D886DD18-ECCC-4014-9E1E-0B83A32A804E}" destId="{CC54DB42-0225-4905-A8D7-EBF99D64265A}" srcOrd="1" destOrd="0" presId="urn:microsoft.com/office/officeart/2008/layout/PictureStrips"/>
    <dgm:cxn modelId="{BC25114B-30FE-4D06-8DAC-A97FB833FD89}" type="presParOf" srcId="{5D833600-D27C-4A11-8523-D11586168895}" destId="{672B8F3D-6A6F-4CB0-A1AE-FC52093F19D3}" srcOrd="1" destOrd="0" presId="urn:microsoft.com/office/officeart/2008/layout/PictureStrips"/>
    <dgm:cxn modelId="{DEA7C34E-31F3-40CF-B1B2-BC8606320899}" type="presParOf" srcId="{5D833600-D27C-4A11-8523-D11586168895}" destId="{22907C8F-2179-483B-BF1D-117B0AC55DD2}" srcOrd="2" destOrd="0" presId="urn:microsoft.com/office/officeart/2008/layout/PictureStrips"/>
    <dgm:cxn modelId="{055F78D7-A16A-40D3-BD62-5292BC0C121A}" type="presParOf" srcId="{22907C8F-2179-483B-BF1D-117B0AC55DD2}" destId="{49AFCCF3-3DDD-486F-B69F-0293F48BA1AE}" srcOrd="0" destOrd="0" presId="urn:microsoft.com/office/officeart/2008/layout/PictureStrips"/>
    <dgm:cxn modelId="{A8B70AF6-40A9-4E4B-8F41-789603EC5B2B}" type="presParOf" srcId="{22907C8F-2179-483B-BF1D-117B0AC55DD2}" destId="{E836AFA5-6591-4E14-8210-FEC8BF8E79BF}" srcOrd="1" destOrd="0" presId="urn:microsoft.com/office/officeart/2008/layout/PictureStrips"/>
    <dgm:cxn modelId="{2F54D05B-F4A8-4F45-8CE2-E73B89F1FBEA}" type="presParOf" srcId="{5D833600-D27C-4A11-8523-D11586168895}" destId="{B17C5BD2-7494-4B92-A7FF-B9EA39D820EC}" srcOrd="3" destOrd="0" presId="urn:microsoft.com/office/officeart/2008/layout/PictureStrips"/>
    <dgm:cxn modelId="{FB9F3956-B97A-48AE-8E7B-712EC9F66C18}" type="presParOf" srcId="{5D833600-D27C-4A11-8523-D11586168895}" destId="{FD4654B2-1BB2-4EF6-9802-69F8316533F1}" srcOrd="4" destOrd="0" presId="urn:microsoft.com/office/officeart/2008/layout/PictureStrips"/>
    <dgm:cxn modelId="{B254E6E1-9021-452A-BFE4-B1256208CECE}" type="presParOf" srcId="{FD4654B2-1BB2-4EF6-9802-69F8316533F1}" destId="{E4F7C446-C5AF-419C-B1D8-F6A9C79DD675}" srcOrd="0" destOrd="0" presId="urn:microsoft.com/office/officeart/2008/layout/PictureStrips"/>
    <dgm:cxn modelId="{85CC5FFC-E957-47B0-8DD3-84AD4F0975F5}" type="presParOf" srcId="{FD4654B2-1BB2-4EF6-9802-69F8316533F1}" destId="{1AF332FF-D205-4E81-886F-B0DEEB2FEE24}" srcOrd="1" destOrd="0" presId="urn:microsoft.com/office/officeart/2008/layout/PictureStrips"/>
    <dgm:cxn modelId="{ED3A76EE-F869-4197-8FBC-E7C6DC453A92}" type="presParOf" srcId="{5D833600-D27C-4A11-8523-D11586168895}" destId="{F64733EB-32F4-4191-9701-005CA1845A25}" srcOrd="5" destOrd="0" presId="urn:microsoft.com/office/officeart/2008/layout/PictureStrips"/>
    <dgm:cxn modelId="{FBDCDAD7-6B34-4E66-9DBA-D9294F960193}" type="presParOf" srcId="{5D833600-D27C-4A11-8523-D11586168895}" destId="{13CAE0DD-4AEA-4BAA-BC34-C9F3E2199916}" srcOrd="6" destOrd="0" presId="urn:microsoft.com/office/officeart/2008/layout/PictureStrips"/>
    <dgm:cxn modelId="{C9C80DE0-2D53-4A29-ABE6-050E1048DEEE}" type="presParOf" srcId="{13CAE0DD-4AEA-4BAA-BC34-C9F3E2199916}" destId="{5F77EB86-DC3A-4F49-9C1C-64F45674FB41}" srcOrd="0" destOrd="0" presId="urn:microsoft.com/office/officeart/2008/layout/PictureStrips"/>
    <dgm:cxn modelId="{29E6F23C-FB86-49AB-B93F-B3959EC0E093}" type="presParOf" srcId="{13CAE0DD-4AEA-4BAA-BC34-C9F3E2199916}" destId="{BC0ECF19-7FFA-4B14-87B4-72F35EE1B4A9}" srcOrd="1" destOrd="0" presId="urn:microsoft.com/office/officeart/2008/layout/PictureStrips"/>
    <dgm:cxn modelId="{8299EFBD-2B2C-4BA4-8F89-1F16635964F7}" type="presParOf" srcId="{5D833600-D27C-4A11-8523-D11586168895}" destId="{D7B6C416-0962-48BB-9B31-CE0C8770B0A1}" srcOrd="7" destOrd="0" presId="urn:microsoft.com/office/officeart/2008/layout/PictureStrips"/>
    <dgm:cxn modelId="{5FFB86C4-E56E-434D-80BC-3BDFCA9F097A}" type="presParOf" srcId="{5D833600-D27C-4A11-8523-D11586168895}" destId="{0BFC8CBB-0467-4932-96E0-8DBAC61DC7B7}" srcOrd="8" destOrd="0" presId="urn:microsoft.com/office/officeart/2008/layout/PictureStrips"/>
    <dgm:cxn modelId="{829012FA-6546-47BF-AEFB-A2906378BB1F}" type="presParOf" srcId="{0BFC8CBB-0467-4932-96E0-8DBAC61DC7B7}" destId="{70187994-DBE7-4A6A-B505-7DE43D8B5E24}" srcOrd="0" destOrd="0" presId="urn:microsoft.com/office/officeart/2008/layout/PictureStrips"/>
    <dgm:cxn modelId="{52FB8FAE-E74E-4E99-99D9-2EFFDD2CC098}" type="presParOf" srcId="{0BFC8CBB-0467-4932-96E0-8DBAC61DC7B7}" destId="{D00B39CB-6D1C-4FD9-83A3-2EDAA898AC44}" srcOrd="1" destOrd="0" presId="urn:microsoft.com/office/officeart/2008/layout/PictureStrips"/>
    <dgm:cxn modelId="{FDCD0F1E-CD77-4E3E-8FC1-52B073D36FE8}" type="presParOf" srcId="{5D833600-D27C-4A11-8523-D11586168895}" destId="{A2C41B84-333C-48FA-A372-0205E14CC92A}" srcOrd="9" destOrd="0" presId="urn:microsoft.com/office/officeart/2008/layout/PictureStrips"/>
    <dgm:cxn modelId="{491FC0F9-3D31-4A11-869F-37015C4430FA}" type="presParOf" srcId="{5D833600-D27C-4A11-8523-D11586168895}" destId="{7F049475-9840-4F67-AB3A-F7C87BB07D12}" srcOrd="10" destOrd="0" presId="urn:microsoft.com/office/officeart/2008/layout/PictureStrips"/>
    <dgm:cxn modelId="{3728E131-7839-4C4B-9E16-3833BDABA5F1}" type="presParOf" srcId="{7F049475-9840-4F67-AB3A-F7C87BB07D12}" destId="{197AA65D-CC75-4AFD-8AF6-BE49EB492D3A}" srcOrd="0" destOrd="0" presId="urn:microsoft.com/office/officeart/2008/layout/PictureStrips"/>
    <dgm:cxn modelId="{846CEB18-5B6E-4557-8DC4-F6015BB02239}" type="presParOf" srcId="{7F049475-9840-4F67-AB3A-F7C87BB07D12}" destId="{F76C5C29-CF17-47A8-9710-3F8111C8DB0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A72C32-8906-4A42-BB54-B8D1B1F1A1C1}"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n-US"/>
        </a:p>
      </dgm:t>
    </dgm:pt>
    <dgm:pt modelId="{D911C9A7-A96A-4F5C-9508-55E85EB8B529}">
      <dgm:prSet phldrT="[Text]"/>
      <dgm:spPr/>
      <dgm:t>
        <a:bodyPr/>
        <a:lstStyle/>
        <a:p>
          <a:r>
            <a:rPr lang="en-US" dirty="0" smtClean="0"/>
            <a:t>Compliance Monitoring</a:t>
          </a:r>
          <a:endParaRPr lang="en-US" dirty="0"/>
        </a:p>
      </dgm:t>
    </dgm:pt>
    <dgm:pt modelId="{317FFBD0-8179-4216-846B-FA962C4FFD0E}" type="parTrans" cxnId="{CD64E329-1F09-473D-A7BA-80A31FD04604}">
      <dgm:prSet/>
      <dgm:spPr/>
      <dgm:t>
        <a:bodyPr/>
        <a:lstStyle/>
        <a:p>
          <a:endParaRPr lang="en-US"/>
        </a:p>
      </dgm:t>
    </dgm:pt>
    <dgm:pt modelId="{88BE0526-7B71-4E1C-8C2A-797AF1FC27F9}" type="sibTrans" cxnId="{CD64E329-1F09-473D-A7BA-80A31FD04604}">
      <dgm:prSet/>
      <dgm:spPr/>
      <dgm:t>
        <a:bodyPr/>
        <a:lstStyle/>
        <a:p>
          <a:endParaRPr lang="en-US"/>
        </a:p>
      </dgm:t>
    </dgm:pt>
    <dgm:pt modelId="{EDDA89B0-1E03-4B12-841C-BB792258AD0F}">
      <dgm:prSet phldrT="[Text]"/>
      <dgm:spPr/>
      <dgm:t>
        <a:bodyPr/>
        <a:lstStyle/>
        <a:p>
          <a:r>
            <a:rPr lang="en-US" dirty="0" smtClean="0"/>
            <a:t>Monitor patient postpartum safety education</a:t>
          </a:r>
          <a:endParaRPr lang="en-US" dirty="0"/>
        </a:p>
      </dgm:t>
    </dgm:pt>
    <dgm:pt modelId="{EE76377F-0F61-4604-AEFB-90BFCD7385AB}" type="parTrans" cxnId="{92840D2C-6DB0-4BA3-9EB0-19CA858DF3AA}">
      <dgm:prSet/>
      <dgm:spPr/>
      <dgm:t>
        <a:bodyPr/>
        <a:lstStyle/>
        <a:p>
          <a:endParaRPr lang="en-US"/>
        </a:p>
      </dgm:t>
    </dgm:pt>
    <dgm:pt modelId="{3E0A9D8E-AD69-4448-A49A-2A3AD3DCB7FF}" type="sibTrans" cxnId="{92840D2C-6DB0-4BA3-9EB0-19CA858DF3AA}">
      <dgm:prSet/>
      <dgm:spPr/>
      <dgm:t>
        <a:bodyPr/>
        <a:lstStyle/>
        <a:p>
          <a:endParaRPr lang="en-US"/>
        </a:p>
      </dgm:t>
    </dgm:pt>
    <dgm:pt modelId="{C978294F-64F9-4C01-B6D0-AB0E78464668}">
      <dgm:prSet phldrT="[Text]"/>
      <dgm:spPr/>
      <dgm:t>
        <a:bodyPr/>
        <a:lstStyle/>
        <a:p>
          <a:r>
            <a:rPr lang="en-US" dirty="0" smtClean="0"/>
            <a:t>Monitor % of patients with early pp visit scheduled prior to d/c</a:t>
          </a:r>
          <a:endParaRPr lang="en-US" dirty="0"/>
        </a:p>
      </dgm:t>
    </dgm:pt>
    <dgm:pt modelId="{17877F82-58E6-4D18-93F7-15D8CF272C3F}" type="parTrans" cxnId="{68F73681-6C08-405E-AD02-74C268DDC2C5}">
      <dgm:prSet/>
      <dgm:spPr/>
      <dgm:t>
        <a:bodyPr/>
        <a:lstStyle/>
        <a:p>
          <a:endParaRPr lang="en-US"/>
        </a:p>
      </dgm:t>
    </dgm:pt>
    <dgm:pt modelId="{8389098C-5A13-4713-8EB0-9901DF217106}" type="sibTrans" cxnId="{68F73681-6C08-405E-AD02-74C268DDC2C5}">
      <dgm:prSet/>
      <dgm:spPr/>
      <dgm:t>
        <a:bodyPr/>
        <a:lstStyle/>
        <a:p>
          <a:endParaRPr lang="en-US"/>
        </a:p>
      </dgm:t>
    </dgm:pt>
    <dgm:pt modelId="{1DC51932-CAC2-41A2-8B19-A31E8A306F12}">
      <dgm:prSet phldrT="[Text]"/>
      <dgm:spPr/>
      <dgm:t>
        <a:bodyPr/>
        <a:lstStyle/>
        <a:p>
          <a:r>
            <a:rPr lang="en-US" smtClean="0"/>
            <a:t>New Hire &amp; Ongoing Education</a:t>
          </a:r>
          <a:endParaRPr lang="en-US" dirty="0"/>
        </a:p>
      </dgm:t>
    </dgm:pt>
    <dgm:pt modelId="{AE28B8FE-D206-40BE-965C-246FD88786CD}" type="parTrans" cxnId="{DD66E18B-3E06-4841-A0F0-C64B8DBE53D3}">
      <dgm:prSet/>
      <dgm:spPr/>
      <dgm:t>
        <a:bodyPr/>
        <a:lstStyle/>
        <a:p>
          <a:endParaRPr lang="en-US"/>
        </a:p>
      </dgm:t>
    </dgm:pt>
    <dgm:pt modelId="{D735D242-BAB1-4083-B609-3B052988A327}" type="sibTrans" cxnId="{DD66E18B-3E06-4841-A0F0-C64B8DBE53D3}">
      <dgm:prSet/>
      <dgm:spPr/>
      <dgm:t>
        <a:bodyPr/>
        <a:lstStyle/>
        <a:p>
          <a:endParaRPr lang="en-US"/>
        </a:p>
      </dgm:t>
    </dgm:pt>
    <dgm:pt modelId="{35136D45-B743-43C2-B777-74E41C4A9F1C}">
      <dgm:prSet phldrT="[Text]"/>
      <dgm:spPr/>
      <dgm:t>
        <a:bodyPr/>
        <a:lstStyle/>
        <a:p>
          <a:r>
            <a:rPr lang="en-US" dirty="0" smtClean="0"/>
            <a:t>Plan for training residents, new providers on maternal health safety check </a:t>
          </a:r>
          <a:endParaRPr lang="en-US" dirty="0"/>
        </a:p>
      </dgm:t>
    </dgm:pt>
    <dgm:pt modelId="{C6C8F9A5-2CD2-45D4-A10F-DA969A553418}" type="parTrans" cxnId="{7F04C126-CA45-439D-B633-0D12F087F8A6}">
      <dgm:prSet/>
      <dgm:spPr/>
      <dgm:t>
        <a:bodyPr/>
        <a:lstStyle/>
        <a:p>
          <a:endParaRPr lang="en-US"/>
        </a:p>
      </dgm:t>
    </dgm:pt>
    <dgm:pt modelId="{42618DD5-CDA4-4042-B4CC-DE57B30ED312}" type="sibTrans" cxnId="{7F04C126-CA45-439D-B633-0D12F087F8A6}">
      <dgm:prSet/>
      <dgm:spPr/>
      <dgm:t>
        <a:bodyPr/>
        <a:lstStyle/>
        <a:p>
          <a:endParaRPr lang="en-US"/>
        </a:p>
      </dgm:t>
    </dgm:pt>
    <dgm:pt modelId="{82FDF032-DD56-4A40-8EFB-8F8CD41FF694}">
      <dgm:prSet phldrT="[Text]"/>
      <dgm:spPr/>
      <dgm:t>
        <a:bodyPr/>
        <a:lstStyle/>
        <a:p>
          <a:r>
            <a:rPr lang="en-US" dirty="0" smtClean="0"/>
            <a:t>Educate new nursing hires on the scheduling process</a:t>
          </a:r>
          <a:endParaRPr lang="en-US" dirty="0"/>
        </a:p>
      </dgm:t>
    </dgm:pt>
    <dgm:pt modelId="{B199FEC3-96B9-4E22-BACE-804770CE158A}" type="parTrans" cxnId="{D4CAAC70-A8EF-417D-B528-CEC105D3021F}">
      <dgm:prSet/>
      <dgm:spPr/>
      <dgm:t>
        <a:bodyPr/>
        <a:lstStyle/>
        <a:p>
          <a:endParaRPr lang="en-US"/>
        </a:p>
      </dgm:t>
    </dgm:pt>
    <dgm:pt modelId="{A0DCCB38-67F8-40E5-9239-302DC048E7D2}" type="sibTrans" cxnId="{D4CAAC70-A8EF-417D-B528-CEC105D3021F}">
      <dgm:prSet/>
      <dgm:spPr/>
      <dgm:t>
        <a:bodyPr/>
        <a:lstStyle/>
        <a:p>
          <a:endParaRPr lang="en-US"/>
        </a:p>
      </dgm:t>
    </dgm:pt>
    <dgm:pt modelId="{353BD35B-143F-4666-809D-4E7DDE8511EB}">
      <dgm:prSet phldrT="[Text]"/>
      <dgm:spPr/>
      <dgm:t>
        <a:bodyPr/>
        <a:lstStyle/>
        <a:p>
          <a:r>
            <a:rPr lang="en-US" dirty="0" smtClean="0"/>
            <a:t>Monitor Scheduling &amp; Provider billing</a:t>
          </a:r>
          <a:endParaRPr lang="en-US" dirty="0"/>
        </a:p>
      </dgm:t>
    </dgm:pt>
    <dgm:pt modelId="{C315F60A-C02E-4F5A-B593-7096FBDD1C71}" type="parTrans" cxnId="{7F5129D3-76AE-4842-9029-F49A49953A7A}">
      <dgm:prSet/>
      <dgm:spPr/>
      <dgm:t>
        <a:bodyPr/>
        <a:lstStyle/>
        <a:p>
          <a:endParaRPr lang="en-US"/>
        </a:p>
      </dgm:t>
    </dgm:pt>
    <dgm:pt modelId="{0B7B69BE-43EA-40F4-AE96-18CDA0358B66}" type="sibTrans" cxnId="{7F5129D3-76AE-4842-9029-F49A49953A7A}">
      <dgm:prSet/>
      <dgm:spPr/>
      <dgm:t>
        <a:bodyPr/>
        <a:lstStyle/>
        <a:p>
          <a:endParaRPr lang="en-US"/>
        </a:p>
      </dgm:t>
    </dgm:pt>
    <dgm:pt modelId="{B50B5170-54DE-44B0-8D27-7264E1DFE6DE}">
      <dgm:prSet phldrT="[Text]"/>
      <dgm:spPr/>
      <dgm:t>
        <a:bodyPr/>
        <a:lstStyle/>
        <a:p>
          <a:r>
            <a:rPr lang="en-US" dirty="0" smtClean="0"/>
            <a:t>Identify potential issues early</a:t>
          </a:r>
          <a:endParaRPr lang="en-US" dirty="0"/>
        </a:p>
      </dgm:t>
    </dgm:pt>
    <dgm:pt modelId="{A1EDE9FB-8537-419A-B336-322D8A3F0080}" type="parTrans" cxnId="{2370E531-EAD7-4CF1-B166-A18B80F74AD5}">
      <dgm:prSet/>
      <dgm:spPr/>
      <dgm:t>
        <a:bodyPr/>
        <a:lstStyle/>
        <a:p>
          <a:endParaRPr lang="en-US"/>
        </a:p>
      </dgm:t>
    </dgm:pt>
    <dgm:pt modelId="{53AA6EBB-5F5B-4205-A666-7E8509132BB8}" type="sibTrans" cxnId="{2370E531-EAD7-4CF1-B166-A18B80F74AD5}">
      <dgm:prSet/>
      <dgm:spPr/>
      <dgm:t>
        <a:bodyPr/>
        <a:lstStyle/>
        <a:p>
          <a:endParaRPr lang="en-US"/>
        </a:p>
      </dgm:t>
    </dgm:pt>
    <dgm:pt modelId="{CFBE733B-30AF-435C-85BF-87B4DD4D26FC}">
      <dgm:prSet phldrT="[Text]"/>
      <dgm:spPr/>
      <dgm:t>
        <a:bodyPr/>
        <a:lstStyle/>
        <a:p>
          <a:r>
            <a:rPr lang="en-US" dirty="0" smtClean="0"/>
            <a:t>Inform ILPQC for help  with troubleshooting</a:t>
          </a:r>
          <a:endParaRPr lang="en-US" dirty="0"/>
        </a:p>
      </dgm:t>
    </dgm:pt>
    <dgm:pt modelId="{7283F799-4B2E-499B-9221-B556663C451A}" type="parTrans" cxnId="{30357EBE-C093-4F74-B40D-ED61591E1B72}">
      <dgm:prSet/>
      <dgm:spPr/>
      <dgm:t>
        <a:bodyPr/>
        <a:lstStyle/>
        <a:p>
          <a:endParaRPr lang="en-US"/>
        </a:p>
      </dgm:t>
    </dgm:pt>
    <dgm:pt modelId="{9D95AEA0-6C0C-45F5-B2B4-8C01F1124042}" type="sibTrans" cxnId="{30357EBE-C093-4F74-B40D-ED61591E1B72}">
      <dgm:prSet/>
      <dgm:spPr/>
      <dgm:t>
        <a:bodyPr/>
        <a:lstStyle/>
        <a:p>
          <a:endParaRPr lang="en-US"/>
        </a:p>
      </dgm:t>
    </dgm:pt>
    <dgm:pt modelId="{EB123697-E7E5-4998-ACFE-7D6CB530D4AE}" type="pres">
      <dgm:prSet presAssocID="{79A72C32-8906-4A42-BB54-B8D1B1F1A1C1}" presName="theList" presStyleCnt="0">
        <dgm:presLayoutVars>
          <dgm:dir/>
          <dgm:animLvl val="lvl"/>
          <dgm:resizeHandles val="exact"/>
        </dgm:presLayoutVars>
      </dgm:prSet>
      <dgm:spPr/>
      <dgm:t>
        <a:bodyPr/>
        <a:lstStyle/>
        <a:p>
          <a:endParaRPr lang="en-US"/>
        </a:p>
      </dgm:t>
    </dgm:pt>
    <dgm:pt modelId="{1B0C946E-E6F5-4229-B57A-CB75442A08C2}" type="pres">
      <dgm:prSet presAssocID="{D911C9A7-A96A-4F5C-9508-55E85EB8B529}" presName="compNode" presStyleCnt="0"/>
      <dgm:spPr/>
    </dgm:pt>
    <dgm:pt modelId="{78D203CD-3F59-454B-83CC-B206048C653F}" type="pres">
      <dgm:prSet presAssocID="{D911C9A7-A96A-4F5C-9508-55E85EB8B529}" presName="aNode" presStyleLbl="bgShp" presStyleIdx="0" presStyleCnt="3"/>
      <dgm:spPr/>
      <dgm:t>
        <a:bodyPr/>
        <a:lstStyle/>
        <a:p>
          <a:endParaRPr lang="en-US"/>
        </a:p>
      </dgm:t>
    </dgm:pt>
    <dgm:pt modelId="{E0E1C3F7-6EA2-4CE1-B9FE-F29E2163178E}" type="pres">
      <dgm:prSet presAssocID="{D911C9A7-A96A-4F5C-9508-55E85EB8B529}" presName="textNode" presStyleLbl="bgShp" presStyleIdx="0" presStyleCnt="3"/>
      <dgm:spPr/>
      <dgm:t>
        <a:bodyPr/>
        <a:lstStyle/>
        <a:p>
          <a:endParaRPr lang="en-US"/>
        </a:p>
      </dgm:t>
    </dgm:pt>
    <dgm:pt modelId="{03A13707-DBF9-4115-AF69-BF7A37EB5FB1}" type="pres">
      <dgm:prSet presAssocID="{D911C9A7-A96A-4F5C-9508-55E85EB8B529}" presName="compChildNode" presStyleCnt="0"/>
      <dgm:spPr/>
    </dgm:pt>
    <dgm:pt modelId="{95506345-B940-4A73-9042-E199BFBAE6F3}" type="pres">
      <dgm:prSet presAssocID="{D911C9A7-A96A-4F5C-9508-55E85EB8B529}" presName="theInnerList" presStyleCnt="0"/>
      <dgm:spPr/>
    </dgm:pt>
    <dgm:pt modelId="{17AE9DC0-73FF-4A8F-BB20-D168D39A51F2}" type="pres">
      <dgm:prSet presAssocID="{EDDA89B0-1E03-4B12-841C-BB792258AD0F}" presName="childNode" presStyleLbl="node1" presStyleIdx="0" presStyleCnt="6">
        <dgm:presLayoutVars>
          <dgm:bulletEnabled val="1"/>
        </dgm:presLayoutVars>
      </dgm:prSet>
      <dgm:spPr/>
      <dgm:t>
        <a:bodyPr/>
        <a:lstStyle/>
        <a:p>
          <a:endParaRPr lang="en-US"/>
        </a:p>
      </dgm:t>
    </dgm:pt>
    <dgm:pt modelId="{C033B603-C61B-4DB1-A4B5-3E5A501D9EE4}" type="pres">
      <dgm:prSet presAssocID="{EDDA89B0-1E03-4B12-841C-BB792258AD0F}" presName="aSpace2" presStyleCnt="0"/>
      <dgm:spPr/>
    </dgm:pt>
    <dgm:pt modelId="{2FECF056-DE56-4C6E-A25B-7EDEE6DF7C3C}" type="pres">
      <dgm:prSet presAssocID="{C978294F-64F9-4C01-B6D0-AB0E78464668}" presName="childNode" presStyleLbl="node1" presStyleIdx="1" presStyleCnt="6">
        <dgm:presLayoutVars>
          <dgm:bulletEnabled val="1"/>
        </dgm:presLayoutVars>
      </dgm:prSet>
      <dgm:spPr/>
      <dgm:t>
        <a:bodyPr/>
        <a:lstStyle/>
        <a:p>
          <a:endParaRPr lang="en-US"/>
        </a:p>
      </dgm:t>
    </dgm:pt>
    <dgm:pt modelId="{62479255-91FE-4C2E-A129-E82544097408}" type="pres">
      <dgm:prSet presAssocID="{D911C9A7-A96A-4F5C-9508-55E85EB8B529}" presName="aSpace" presStyleCnt="0"/>
      <dgm:spPr/>
    </dgm:pt>
    <dgm:pt modelId="{08863CB7-6CD1-42DC-BF66-9B29B403DDDB}" type="pres">
      <dgm:prSet presAssocID="{353BD35B-143F-4666-809D-4E7DDE8511EB}" presName="compNode" presStyleCnt="0"/>
      <dgm:spPr/>
    </dgm:pt>
    <dgm:pt modelId="{30FE1FFB-4545-4F02-8367-841C7926D281}" type="pres">
      <dgm:prSet presAssocID="{353BD35B-143F-4666-809D-4E7DDE8511EB}" presName="aNode" presStyleLbl="bgShp" presStyleIdx="1" presStyleCnt="3"/>
      <dgm:spPr/>
      <dgm:t>
        <a:bodyPr/>
        <a:lstStyle/>
        <a:p>
          <a:endParaRPr lang="en-US"/>
        </a:p>
      </dgm:t>
    </dgm:pt>
    <dgm:pt modelId="{8D711734-2F48-4CF5-B4F6-BCD712AB2999}" type="pres">
      <dgm:prSet presAssocID="{353BD35B-143F-4666-809D-4E7DDE8511EB}" presName="textNode" presStyleLbl="bgShp" presStyleIdx="1" presStyleCnt="3"/>
      <dgm:spPr/>
      <dgm:t>
        <a:bodyPr/>
        <a:lstStyle/>
        <a:p>
          <a:endParaRPr lang="en-US"/>
        </a:p>
      </dgm:t>
    </dgm:pt>
    <dgm:pt modelId="{3BFD3AE6-7CC3-4FF9-8736-C976C2804CC0}" type="pres">
      <dgm:prSet presAssocID="{353BD35B-143F-4666-809D-4E7DDE8511EB}" presName="compChildNode" presStyleCnt="0"/>
      <dgm:spPr/>
    </dgm:pt>
    <dgm:pt modelId="{488C5629-08FC-47E6-9F63-BC6D3D85BD19}" type="pres">
      <dgm:prSet presAssocID="{353BD35B-143F-4666-809D-4E7DDE8511EB}" presName="theInnerList" presStyleCnt="0"/>
      <dgm:spPr/>
    </dgm:pt>
    <dgm:pt modelId="{83CB3FFD-92A1-4CB4-B343-E957D36F8AD3}" type="pres">
      <dgm:prSet presAssocID="{B50B5170-54DE-44B0-8D27-7264E1DFE6DE}" presName="childNode" presStyleLbl="node1" presStyleIdx="2" presStyleCnt="6">
        <dgm:presLayoutVars>
          <dgm:bulletEnabled val="1"/>
        </dgm:presLayoutVars>
      </dgm:prSet>
      <dgm:spPr/>
      <dgm:t>
        <a:bodyPr/>
        <a:lstStyle/>
        <a:p>
          <a:endParaRPr lang="en-US"/>
        </a:p>
      </dgm:t>
    </dgm:pt>
    <dgm:pt modelId="{652D978B-BC5B-4942-AB18-9E069FFFA6D2}" type="pres">
      <dgm:prSet presAssocID="{B50B5170-54DE-44B0-8D27-7264E1DFE6DE}" presName="aSpace2" presStyleCnt="0"/>
      <dgm:spPr/>
    </dgm:pt>
    <dgm:pt modelId="{0239046F-6371-428A-834D-7CB754F6B7E5}" type="pres">
      <dgm:prSet presAssocID="{CFBE733B-30AF-435C-85BF-87B4DD4D26FC}" presName="childNode" presStyleLbl="node1" presStyleIdx="3" presStyleCnt="6">
        <dgm:presLayoutVars>
          <dgm:bulletEnabled val="1"/>
        </dgm:presLayoutVars>
      </dgm:prSet>
      <dgm:spPr/>
      <dgm:t>
        <a:bodyPr/>
        <a:lstStyle/>
        <a:p>
          <a:endParaRPr lang="en-US"/>
        </a:p>
      </dgm:t>
    </dgm:pt>
    <dgm:pt modelId="{9CCE3E5B-4D2F-454F-A24A-2DE383901908}" type="pres">
      <dgm:prSet presAssocID="{353BD35B-143F-4666-809D-4E7DDE8511EB}" presName="aSpace" presStyleCnt="0"/>
      <dgm:spPr/>
    </dgm:pt>
    <dgm:pt modelId="{1E7181BF-26E8-4255-BA58-FBDF93116D7B}" type="pres">
      <dgm:prSet presAssocID="{1DC51932-CAC2-41A2-8B19-A31E8A306F12}" presName="compNode" presStyleCnt="0"/>
      <dgm:spPr/>
    </dgm:pt>
    <dgm:pt modelId="{3A796B34-FCA9-4F3E-AC83-3662799C3E4B}" type="pres">
      <dgm:prSet presAssocID="{1DC51932-CAC2-41A2-8B19-A31E8A306F12}" presName="aNode" presStyleLbl="bgShp" presStyleIdx="2" presStyleCnt="3"/>
      <dgm:spPr/>
      <dgm:t>
        <a:bodyPr/>
        <a:lstStyle/>
        <a:p>
          <a:endParaRPr lang="en-US"/>
        </a:p>
      </dgm:t>
    </dgm:pt>
    <dgm:pt modelId="{2A26E59E-5F1D-42A7-99FB-4E0A8CA32417}" type="pres">
      <dgm:prSet presAssocID="{1DC51932-CAC2-41A2-8B19-A31E8A306F12}" presName="textNode" presStyleLbl="bgShp" presStyleIdx="2" presStyleCnt="3"/>
      <dgm:spPr/>
      <dgm:t>
        <a:bodyPr/>
        <a:lstStyle/>
        <a:p>
          <a:endParaRPr lang="en-US"/>
        </a:p>
      </dgm:t>
    </dgm:pt>
    <dgm:pt modelId="{DAA6DB8B-D3D3-423A-A3D8-C2185055BC4C}" type="pres">
      <dgm:prSet presAssocID="{1DC51932-CAC2-41A2-8B19-A31E8A306F12}" presName="compChildNode" presStyleCnt="0"/>
      <dgm:spPr/>
    </dgm:pt>
    <dgm:pt modelId="{5FA0E52E-FA4A-41A9-A7DD-7B3832678EA1}" type="pres">
      <dgm:prSet presAssocID="{1DC51932-CAC2-41A2-8B19-A31E8A306F12}" presName="theInnerList" presStyleCnt="0"/>
      <dgm:spPr/>
    </dgm:pt>
    <dgm:pt modelId="{94C3E692-EE02-4DEA-B402-98D7FF1DB017}" type="pres">
      <dgm:prSet presAssocID="{35136D45-B743-43C2-B777-74E41C4A9F1C}" presName="childNode" presStyleLbl="node1" presStyleIdx="4" presStyleCnt="6">
        <dgm:presLayoutVars>
          <dgm:bulletEnabled val="1"/>
        </dgm:presLayoutVars>
      </dgm:prSet>
      <dgm:spPr/>
      <dgm:t>
        <a:bodyPr/>
        <a:lstStyle/>
        <a:p>
          <a:endParaRPr lang="en-US"/>
        </a:p>
      </dgm:t>
    </dgm:pt>
    <dgm:pt modelId="{7FCE3DEE-8183-4FC4-838C-DB473332DA9C}" type="pres">
      <dgm:prSet presAssocID="{35136D45-B743-43C2-B777-74E41C4A9F1C}" presName="aSpace2" presStyleCnt="0"/>
      <dgm:spPr/>
    </dgm:pt>
    <dgm:pt modelId="{E47B27BB-A98C-4F86-8F15-FE0EF02DF735}" type="pres">
      <dgm:prSet presAssocID="{82FDF032-DD56-4A40-8EFB-8F8CD41FF694}" presName="childNode" presStyleLbl="node1" presStyleIdx="5" presStyleCnt="6">
        <dgm:presLayoutVars>
          <dgm:bulletEnabled val="1"/>
        </dgm:presLayoutVars>
      </dgm:prSet>
      <dgm:spPr/>
      <dgm:t>
        <a:bodyPr/>
        <a:lstStyle/>
        <a:p>
          <a:endParaRPr lang="en-US"/>
        </a:p>
      </dgm:t>
    </dgm:pt>
  </dgm:ptLst>
  <dgm:cxnLst>
    <dgm:cxn modelId="{92840D2C-6DB0-4BA3-9EB0-19CA858DF3AA}" srcId="{D911C9A7-A96A-4F5C-9508-55E85EB8B529}" destId="{EDDA89B0-1E03-4B12-841C-BB792258AD0F}" srcOrd="0" destOrd="0" parTransId="{EE76377F-0F61-4604-AEFB-90BFCD7385AB}" sibTransId="{3E0A9D8E-AD69-4448-A49A-2A3AD3DCB7FF}"/>
    <dgm:cxn modelId="{0CB12E18-F0C8-4472-9F9C-7D3CFF3BC354}" type="presOf" srcId="{D911C9A7-A96A-4F5C-9508-55E85EB8B529}" destId="{78D203CD-3F59-454B-83CC-B206048C653F}" srcOrd="0" destOrd="0" presId="urn:microsoft.com/office/officeart/2005/8/layout/lProcess2"/>
    <dgm:cxn modelId="{E2424C69-3D72-4237-BECD-1428C214B423}" type="presOf" srcId="{EDDA89B0-1E03-4B12-841C-BB792258AD0F}" destId="{17AE9DC0-73FF-4A8F-BB20-D168D39A51F2}" srcOrd="0" destOrd="0" presId="urn:microsoft.com/office/officeart/2005/8/layout/lProcess2"/>
    <dgm:cxn modelId="{E04F20F9-0767-44FE-906C-1F5E074DDC02}" type="presOf" srcId="{82FDF032-DD56-4A40-8EFB-8F8CD41FF694}" destId="{E47B27BB-A98C-4F86-8F15-FE0EF02DF735}" srcOrd="0" destOrd="0" presId="urn:microsoft.com/office/officeart/2005/8/layout/lProcess2"/>
    <dgm:cxn modelId="{7F5129D3-76AE-4842-9029-F49A49953A7A}" srcId="{79A72C32-8906-4A42-BB54-B8D1B1F1A1C1}" destId="{353BD35B-143F-4666-809D-4E7DDE8511EB}" srcOrd="1" destOrd="0" parTransId="{C315F60A-C02E-4F5A-B593-7096FBDD1C71}" sibTransId="{0B7B69BE-43EA-40F4-AE96-18CDA0358B66}"/>
    <dgm:cxn modelId="{74B0C5F6-D7FD-49BE-97D4-9E2A9A7BE544}" type="presOf" srcId="{79A72C32-8906-4A42-BB54-B8D1B1F1A1C1}" destId="{EB123697-E7E5-4998-ACFE-7D6CB530D4AE}" srcOrd="0" destOrd="0" presId="urn:microsoft.com/office/officeart/2005/8/layout/lProcess2"/>
    <dgm:cxn modelId="{D4CAAC70-A8EF-417D-B528-CEC105D3021F}" srcId="{1DC51932-CAC2-41A2-8B19-A31E8A306F12}" destId="{82FDF032-DD56-4A40-8EFB-8F8CD41FF694}" srcOrd="1" destOrd="0" parTransId="{B199FEC3-96B9-4E22-BACE-804770CE158A}" sibTransId="{A0DCCB38-67F8-40E5-9239-302DC048E7D2}"/>
    <dgm:cxn modelId="{68C48F36-6DCC-4D0D-A825-F3D048CAD183}" type="presOf" srcId="{353BD35B-143F-4666-809D-4E7DDE8511EB}" destId="{30FE1FFB-4545-4F02-8367-841C7926D281}" srcOrd="0" destOrd="0" presId="urn:microsoft.com/office/officeart/2005/8/layout/lProcess2"/>
    <dgm:cxn modelId="{2370E531-EAD7-4CF1-B166-A18B80F74AD5}" srcId="{353BD35B-143F-4666-809D-4E7DDE8511EB}" destId="{B50B5170-54DE-44B0-8D27-7264E1DFE6DE}" srcOrd="0" destOrd="0" parTransId="{A1EDE9FB-8537-419A-B336-322D8A3F0080}" sibTransId="{53AA6EBB-5F5B-4205-A666-7E8509132BB8}"/>
    <dgm:cxn modelId="{30357EBE-C093-4F74-B40D-ED61591E1B72}" srcId="{353BD35B-143F-4666-809D-4E7DDE8511EB}" destId="{CFBE733B-30AF-435C-85BF-87B4DD4D26FC}" srcOrd="1" destOrd="0" parTransId="{7283F799-4B2E-499B-9221-B556663C451A}" sibTransId="{9D95AEA0-6C0C-45F5-B2B4-8C01F1124042}"/>
    <dgm:cxn modelId="{E04848EB-1879-4E36-B772-D7CCAC0B3574}" type="presOf" srcId="{1DC51932-CAC2-41A2-8B19-A31E8A306F12}" destId="{3A796B34-FCA9-4F3E-AC83-3662799C3E4B}" srcOrd="0" destOrd="0" presId="urn:microsoft.com/office/officeart/2005/8/layout/lProcess2"/>
    <dgm:cxn modelId="{48DD042D-EF3D-44B4-AAF6-52A5DFFE7B56}" type="presOf" srcId="{D911C9A7-A96A-4F5C-9508-55E85EB8B529}" destId="{E0E1C3F7-6EA2-4CE1-B9FE-F29E2163178E}" srcOrd="1" destOrd="0" presId="urn:microsoft.com/office/officeart/2005/8/layout/lProcess2"/>
    <dgm:cxn modelId="{7F04C126-CA45-439D-B633-0D12F087F8A6}" srcId="{1DC51932-CAC2-41A2-8B19-A31E8A306F12}" destId="{35136D45-B743-43C2-B777-74E41C4A9F1C}" srcOrd="0" destOrd="0" parTransId="{C6C8F9A5-2CD2-45D4-A10F-DA969A553418}" sibTransId="{42618DD5-CDA4-4042-B4CC-DE57B30ED312}"/>
    <dgm:cxn modelId="{7D6AC5A7-3CA9-4957-AD8F-7E8A7A32FF92}" type="presOf" srcId="{B50B5170-54DE-44B0-8D27-7264E1DFE6DE}" destId="{83CB3FFD-92A1-4CB4-B343-E957D36F8AD3}" srcOrd="0" destOrd="0" presId="urn:microsoft.com/office/officeart/2005/8/layout/lProcess2"/>
    <dgm:cxn modelId="{CD64E329-1F09-473D-A7BA-80A31FD04604}" srcId="{79A72C32-8906-4A42-BB54-B8D1B1F1A1C1}" destId="{D911C9A7-A96A-4F5C-9508-55E85EB8B529}" srcOrd="0" destOrd="0" parTransId="{317FFBD0-8179-4216-846B-FA962C4FFD0E}" sibTransId="{88BE0526-7B71-4E1C-8C2A-797AF1FC27F9}"/>
    <dgm:cxn modelId="{58F6C6D0-7886-476E-8429-3A7284BDC242}" type="presOf" srcId="{CFBE733B-30AF-435C-85BF-87B4DD4D26FC}" destId="{0239046F-6371-428A-834D-7CB754F6B7E5}" srcOrd="0" destOrd="0" presId="urn:microsoft.com/office/officeart/2005/8/layout/lProcess2"/>
    <dgm:cxn modelId="{DD66E18B-3E06-4841-A0F0-C64B8DBE53D3}" srcId="{79A72C32-8906-4A42-BB54-B8D1B1F1A1C1}" destId="{1DC51932-CAC2-41A2-8B19-A31E8A306F12}" srcOrd="2" destOrd="0" parTransId="{AE28B8FE-D206-40BE-965C-246FD88786CD}" sibTransId="{D735D242-BAB1-4083-B609-3B052988A327}"/>
    <dgm:cxn modelId="{68F73681-6C08-405E-AD02-74C268DDC2C5}" srcId="{D911C9A7-A96A-4F5C-9508-55E85EB8B529}" destId="{C978294F-64F9-4C01-B6D0-AB0E78464668}" srcOrd="1" destOrd="0" parTransId="{17877F82-58E6-4D18-93F7-15D8CF272C3F}" sibTransId="{8389098C-5A13-4713-8EB0-9901DF217106}"/>
    <dgm:cxn modelId="{9B99CA31-30FD-4DD3-926A-2721BC8AAE30}" type="presOf" srcId="{1DC51932-CAC2-41A2-8B19-A31E8A306F12}" destId="{2A26E59E-5F1D-42A7-99FB-4E0A8CA32417}" srcOrd="1" destOrd="0" presId="urn:microsoft.com/office/officeart/2005/8/layout/lProcess2"/>
    <dgm:cxn modelId="{0D3B17A6-3C8B-4E55-AB7C-81EAE1751F03}" type="presOf" srcId="{C978294F-64F9-4C01-B6D0-AB0E78464668}" destId="{2FECF056-DE56-4C6E-A25B-7EDEE6DF7C3C}" srcOrd="0" destOrd="0" presId="urn:microsoft.com/office/officeart/2005/8/layout/lProcess2"/>
    <dgm:cxn modelId="{FD9F4F10-E588-42B6-8D87-DFB30FB49F65}" type="presOf" srcId="{35136D45-B743-43C2-B777-74E41C4A9F1C}" destId="{94C3E692-EE02-4DEA-B402-98D7FF1DB017}" srcOrd="0" destOrd="0" presId="urn:microsoft.com/office/officeart/2005/8/layout/lProcess2"/>
    <dgm:cxn modelId="{30AE6103-182A-4683-AA1A-E5E13A7896BA}" type="presOf" srcId="{353BD35B-143F-4666-809D-4E7DDE8511EB}" destId="{8D711734-2F48-4CF5-B4F6-BCD712AB2999}" srcOrd="1" destOrd="0" presId="urn:microsoft.com/office/officeart/2005/8/layout/lProcess2"/>
    <dgm:cxn modelId="{CD532F6D-8655-4CDD-8B83-705FC13C8438}" type="presParOf" srcId="{EB123697-E7E5-4998-ACFE-7D6CB530D4AE}" destId="{1B0C946E-E6F5-4229-B57A-CB75442A08C2}" srcOrd="0" destOrd="0" presId="urn:microsoft.com/office/officeart/2005/8/layout/lProcess2"/>
    <dgm:cxn modelId="{87C364D5-0DAB-4F3E-8949-95CCFB9576A6}" type="presParOf" srcId="{1B0C946E-E6F5-4229-B57A-CB75442A08C2}" destId="{78D203CD-3F59-454B-83CC-B206048C653F}" srcOrd="0" destOrd="0" presId="urn:microsoft.com/office/officeart/2005/8/layout/lProcess2"/>
    <dgm:cxn modelId="{93BF63E2-AC6F-447C-9210-E7E2AD96C8B7}" type="presParOf" srcId="{1B0C946E-E6F5-4229-B57A-CB75442A08C2}" destId="{E0E1C3F7-6EA2-4CE1-B9FE-F29E2163178E}" srcOrd="1" destOrd="0" presId="urn:microsoft.com/office/officeart/2005/8/layout/lProcess2"/>
    <dgm:cxn modelId="{59F4F20C-196F-42F8-9CBA-49B8C7D530E0}" type="presParOf" srcId="{1B0C946E-E6F5-4229-B57A-CB75442A08C2}" destId="{03A13707-DBF9-4115-AF69-BF7A37EB5FB1}" srcOrd="2" destOrd="0" presId="urn:microsoft.com/office/officeart/2005/8/layout/lProcess2"/>
    <dgm:cxn modelId="{6F24D060-49D8-43FB-861A-040F14E24DEC}" type="presParOf" srcId="{03A13707-DBF9-4115-AF69-BF7A37EB5FB1}" destId="{95506345-B940-4A73-9042-E199BFBAE6F3}" srcOrd="0" destOrd="0" presId="urn:microsoft.com/office/officeart/2005/8/layout/lProcess2"/>
    <dgm:cxn modelId="{FA68BC13-DA08-43DD-84BB-7E0B16CEB381}" type="presParOf" srcId="{95506345-B940-4A73-9042-E199BFBAE6F3}" destId="{17AE9DC0-73FF-4A8F-BB20-D168D39A51F2}" srcOrd="0" destOrd="0" presId="urn:microsoft.com/office/officeart/2005/8/layout/lProcess2"/>
    <dgm:cxn modelId="{A197F99A-45A9-4FCA-96FB-BD1E7E580539}" type="presParOf" srcId="{95506345-B940-4A73-9042-E199BFBAE6F3}" destId="{C033B603-C61B-4DB1-A4B5-3E5A501D9EE4}" srcOrd="1" destOrd="0" presId="urn:microsoft.com/office/officeart/2005/8/layout/lProcess2"/>
    <dgm:cxn modelId="{3D50E16E-4564-4D4F-9EE1-C596CE31A582}" type="presParOf" srcId="{95506345-B940-4A73-9042-E199BFBAE6F3}" destId="{2FECF056-DE56-4C6E-A25B-7EDEE6DF7C3C}" srcOrd="2" destOrd="0" presId="urn:microsoft.com/office/officeart/2005/8/layout/lProcess2"/>
    <dgm:cxn modelId="{AAB4B067-2D20-4087-A9DE-7A929E06F998}" type="presParOf" srcId="{EB123697-E7E5-4998-ACFE-7D6CB530D4AE}" destId="{62479255-91FE-4C2E-A129-E82544097408}" srcOrd="1" destOrd="0" presId="urn:microsoft.com/office/officeart/2005/8/layout/lProcess2"/>
    <dgm:cxn modelId="{AE297E03-8793-40E1-9119-13EE367B23B9}" type="presParOf" srcId="{EB123697-E7E5-4998-ACFE-7D6CB530D4AE}" destId="{08863CB7-6CD1-42DC-BF66-9B29B403DDDB}" srcOrd="2" destOrd="0" presId="urn:microsoft.com/office/officeart/2005/8/layout/lProcess2"/>
    <dgm:cxn modelId="{30C66836-AAC1-4CF5-862D-BF9A4F514477}" type="presParOf" srcId="{08863CB7-6CD1-42DC-BF66-9B29B403DDDB}" destId="{30FE1FFB-4545-4F02-8367-841C7926D281}" srcOrd="0" destOrd="0" presId="urn:microsoft.com/office/officeart/2005/8/layout/lProcess2"/>
    <dgm:cxn modelId="{4EC17C29-CAA9-49EC-84BB-BB748D64D921}" type="presParOf" srcId="{08863CB7-6CD1-42DC-BF66-9B29B403DDDB}" destId="{8D711734-2F48-4CF5-B4F6-BCD712AB2999}" srcOrd="1" destOrd="0" presId="urn:microsoft.com/office/officeart/2005/8/layout/lProcess2"/>
    <dgm:cxn modelId="{87AB69C6-C6F2-4F33-A118-0147A3B98BB9}" type="presParOf" srcId="{08863CB7-6CD1-42DC-BF66-9B29B403DDDB}" destId="{3BFD3AE6-7CC3-4FF9-8736-C976C2804CC0}" srcOrd="2" destOrd="0" presId="urn:microsoft.com/office/officeart/2005/8/layout/lProcess2"/>
    <dgm:cxn modelId="{AE0E3D7F-7DBE-47A8-9136-F1C9B2AD24B5}" type="presParOf" srcId="{3BFD3AE6-7CC3-4FF9-8736-C976C2804CC0}" destId="{488C5629-08FC-47E6-9F63-BC6D3D85BD19}" srcOrd="0" destOrd="0" presId="urn:microsoft.com/office/officeart/2005/8/layout/lProcess2"/>
    <dgm:cxn modelId="{0E911710-A26D-415B-A7CC-AB9AF2783800}" type="presParOf" srcId="{488C5629-08FC-47E6-9F63-BC6D3D85BD19}" destId="{83CB3FFD-92A1-4CB4-B343-E957D36F8AD3}" srcOrd="0" destOrd="0" presId="urn:microsoft.com/office/officeart/2005/8/layout/lProcess2"/>
    <dgm:cxn modelId="{66A86BFB-0731-400B-A1F0-8E04DEE657DC}" type="presParOf" srcId="{488C5629-08FC-47E6-9F63-BC6D3D85BD19}" destId="{652D978B-BC5B-4942-AB18-9E069FFFA6D2}" srcOrd="1" destOrd="0" presId="urn:microsoft.com/office/officeart/2005/8/layout/lProcess2"/>
    <dgm:cxn modelId="{0A9778D0-C5F6-497F-AC4A-BA036237D4A1}" type="presParOf" srcId="{488C5629-08FC-47E6-9F63-BC6D3D85BD19}" destId="{0239046F-6371-428A-834D-7CB754F6B7E5}" srcOrd="2" destOrd="0" presId="urn:microsoft.com/office/officeart/2005/8/layout/lProcess2"/>
    <dgm:cxn modelId="{3A9F4111-D48C-4DDF-8742-3A8223C77642}" type="presParOf" srcId="{EB123697-E7E5-4998-ACFE-7D6CB530D4AE}" destId="{9CCE3E5B-4D2F-454F-A24A-2DE383901908}" srcOrd="3" destOrd="0" presId="urn:microsoft.com/office/officeart/2005/8/layout/lProcess2"/>
    <dgm:cxn modelId="{67CF902A-1F50-4F21-A943-78C2E66FAD9D}" type="presParOf" srcId="{EB123697-E7E5-4998-ACFE-7D6CB530D4AE}" destId="{1E7181BF-26E8-4255-BA58-FBDF93116D7B}" srcOrd="4" destOrd="0" presId="urn:microsoft.com/office/officeart/2005/8/layout/lProcess2"/>
    <dgm:cxn modelId="{FE533906-0530-4B95-8686-4A25CF18B204}" type="presParOf" srcId="{1E7181BF-26E8-4255-BA58-FBDF93116D7B}" destId="{3A796B34-FCA9-4F3E-AC83-3662799C3E4B}" srcOrd="0" destOrd="0" presId="urn:microsoft.com/office/officeart/2005/8/layout/lProcess2"/>
    <dgm:cxn modelId="{257F5FF6-8D3A-43EA-A416-FFAB0E20A124}" type="presParOf" srcId="{1E7181BF-26E8-4255-BA58-FBDF93116D7B}" destId="{2A26E59E-5F1D-42A7-99FB-4E0A8CA32417}" srcOrd="1" destOrd="0" presId="urn:microsoft.com/office/officeart/2005/8/layout/lProcess2"/>
    <dgm:cxn modelId="{4B44316A-E636-41A2-AF5E-D27B8DC39AE8}" type="presParOf" srcId="{1E7181BF-26E8-4255-BA58-FBDF93116D7B}" destId="{DAA6DB8B-D3D3-423A-A3D8-C2185055BC4C}" srcOrd="2" destOrd="0" presId="urn:microsoft.com/office/officeart/2005/8/layout/lProcess2"/>
    <dgm:cxn modelId="{58AE942B-681D-4CD3-85F8-5D3F88EF2487}" type="presParOf" srcId="{DAA6DB8B-D3D3-423A-A3D8-C2185055BC4C}" destId="{5FA0E52E-FA4A-41A9-A7DD-7B3832678EA1}" srcOrd="0" destOrd="0" presId="urn:microsoft.com/office/officeart/2005/8/layout/lProcess2"/>
    <dgm:cxn modelId="{CD2D9896-AD3D-428C-B951-7171E1A25D58}" type="presParOf" srcId="{5FA0E52E-FA4A-41A9-A7DD-7B3832678EA1}" destId="{94C3E692-EE02-4DEA-B402-98D7FF1DB017}" srcOrd="0" destOrd="0" presId="urn:microsoft.com/office/officeart/2005/8/layout/lProcess2"/>
    <dgm:cxn modelId="{5EC82EEF-4CEE-4225-80BB-2B74747ACB20}" type="presParOf" srcId="{5FA0E52E-FA4A-41A9-A7DD-7B3832678EA1}" destId="{7FCE3DEE-8183-4FC4-838C-DB473332DA9C}" srcOrd="1" destOrd="0" presId="urn:microsoft.com/office/officeart/2005/8/layout/lProcess2"/>
    <dgm:cxn modelId="{925B2748-365F-40FF-A8BF-2A07571EEFE9}" type="presParOf" srcId="{5FA0E52E-FA4A-41A9-A7DD-7B3832678EA1}" destId="{E47B27BB-A98C-4F86-8F15-FE0EF02DF735}"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586FA9-1EB2-49E3-B3D2-09F996331A57}" type="doc">
      <dgm:prSet loTypeId="urn:microsoft.com/office/officeart/2005/8/layout/cycle8" loCatId="cycle" qsTypeId="urn:microsoft.com/office/officeart/2005/8/quickstyle/simple2" qsCatId="simple" csTypeId="urn:microsoft.com/office/officeart/2005/8/colors/accent0_1" csCatId="mainScheme" phldr="1"/>
      <dgm:spPr/>
    </dgm:pt>
    <dgm:pt modelId="{3AFC79FE-3C05-4299-B1C7-A474128E9124}">
      <dgm:prSet phldrT="[Text]" custT="1"/>
      <dgm:spPr/>
      <dgm:t>
        <a:bodyPr lIns="0" tIns="0" bIns="0" anchor="t"/>
        <a:lstStyle/>
        <a:p>
          <a:pPr algn="l"/>
          <a:endParaRPr lang="en-US" sz="1200" dirty="0" smtClean="0"/>
        </a:p>
        <a:p>
          <a:pPr algn="l"/>
          <a:endParaRPr lang="en-US" sz="1200" dirty="0" smtClean="0"/>
        </a:p>
        <a:p>
          <a:pPr algn="l"/>
          <a:r>
            <a:rPr lang="en-US" sz="1400" dirty="0" smtClean="0"/>
            <a:t>Asked one OB  resident from the large clinic along with one nurse to try the new workflow for one patient during discharge process.  </a:t>
          </a:r>
          <a:endParaRPr lang="en-US" sz="1400" dirty="0"/>
        </a:p>
      </dgm:t>
    </dgm:pt>
    <dgm:pt modelId="{8A8BA1FA-812D-47A3-8809-939A9F5C883E}" type="parTrans" cxnId="{60F31DF0-BCD8-41C9-A19F-67A5C898AE88}">
      <dgm:prSet/>
      <dgm:spPr/>
      <dgm:t>
        <a:bodyPr/>
        <a:lstStyle/>
        <a:p>
          <a:endParaRPr lang="en-US"/>
        </a:p>
      </dgm:t>
    </dgm:pt>
    <dgm:pt modelId="{99BA9F8E-86B1-406F-B832-28CE632D2976}" type="sibTrans" cxnId="{60F31DF0-BCD8-41C9-A19F-67A5C898AE88}">
      <dgm:prSet/>
      <dgm:spPr/>
      <dgm:t>
        <a:bodyPr/>
        <a:lstStyle/>
        <a:p>
          <a:endParaRPr lang="en-US"/>
        </a:p>
      </dgm:t>
    </dgm:pt>
    <dgm:pt modelId="{3E40D49D-DFBB-4D37-AF5D-57B0969EF8B4}">
      <dgm:prSet phldrT="[Text]" custT="1"/>
      <dgm:spPr/>
      <dgm:t>
        <a:bodyPr tIns="274320" bIns="0" anchor="b" anchorCtr="1"/>
        <a:lstStyle/>
        <a:p>
          <a:pPr algn="r"/>
          <a:r>
            <a:rPr lang="en-US" altLang="en-US" sz="1300" dirty="0" smtClean="0">
              <a:latin typeface="+mn-lt"/>
            </a:rPr>
            <a:t>                                                                                                                                                                                        </a:t>
          </a:r>
          <a:r>
            <a:rPr lang="en-US" altLang="en-US" sz="1400" dirty="0" smtClean="0">
              <a:latin typeface="+mn-lt"/>
            </a:rPr>
            <a:t>Identified patient was unclear on who they should schedule an appointment with.  Resident realized opportunity to discuss at discharge visit.</a:t>
          </a:r>
          <a:endParaRPr lang="en-US" sz="1400" dirty="0"/>
        </a:p>
      </dgm:t>
    </dgm:pt>
    <dgm:pt modelId="{BDBE8F23-AE84-460D-8C39-4E9CDC8D49C3}" type="parTrans" cxnId="{E60E39E6-9409-4872-A5E5-727F371F8EC4}">
      <dgm:prSet/>
      <dgm:spPr/>
      <dgm:t>
        <a:bodyPr/>
        <a:lstStyle/>
        <a:p>
          <a:endParaRPr lang="en-US"/>
        </a:p>
      </dgm:t>
    </dgm:pt>
    <dgm:pt modelId="{66735075-2CB7-4956-A8C8-90CF4AFEAF6A}" type="sibTrans" cxnId="{E60E39E6-9409-4872-A5E5-727F371F8EC4}">
      <dgm:prSet/>
      <dgm:spPr/>
      <dgm:t>
        <a:bodyPr/>
        <a:lstStyle/>
        <a:p>
          <a:endParaRPr lang="en-US"/>
        </a:p>
      </dgm:t>
    </dgm:pt>
    <dgm:pt modelId="{9BEE0A2E-9A84-4BE6-863A-A1F00E1398F8}">
      <dgm:prSet phldrT="[Text]" custT="1"/>
      <dgm:spPr/>
      <dgm:t>
        <a:bodyPr anchor="t"/>
        <a:lstStyle/>
        <a:p>
          <a:pPr algn="r"/>
          <a:r>
            <a:rPr lang="en-US" altLang="en-US" sz="1400" dirty="0" smtClean="0">
              <a:latin typeface="+mn-lt"/>
            </a:rPr>
            <a:t>Team will ADAPT implementation approach and add to the OB provider’s role in identifying place of pp follow-up visit.</a:t>
          </a:r>
          <a:endParaRPr lang="en-US" sz="1400" dirty="0">
            <a:latin typeface="+mn-lt"/>
          </a:endParaRPr>
        </a:p>
      </dgm:t>
    </dgm:pt>
    <dgm:pt modelId="{F68E4ED5-F6F2-482E-A116-96857FE6E744}" type="parTrans" cxnId="{13B1AD43-20A5-4F78-AEF1-A5E24288F93E}">
      <dgm:prSet/>
      <dgm:spPr/>
      <dgm:t>
        <a:bodyPr/>
        <a:lstStyle/>
        <a:p>
          <a:endParaRPr lang="en-US"/>
        </a:p>
      </dgm:t>
    </dgm:pt>
    <dgm:pt modelId="{1249F3BD-5C87-4C29-878F-F9C155112297}" type="sibTrans" cxnId="{13B1AD43-20A5-4F78-AEF1-A5E24288F93E}">
      <dgm:prSet/>
      <dgm:spPr/>
      <dgm:t>
        <a:bodyPr/>
        <a:lstStyle/>
        <a:p>
          <a:endParaRPr lang="en-US"/>
        </a:p>
      </dgm:t>
    </dgm:pt>
    <dgm:pt modelId="{558621A5-E518-48A9-9361-E4B4D4243F3F}">
      <dgm:prSet phldrT="[Text]" custT="1"/>
      <dgm:spPr/>
      <dgm:t>
        <a:bodyPr lIns="0" tIns="0" bIns="0" anchor="ctr"/>
        <a:lstStyle/>
        <a:p>
          <a:pPr algn="l"/>
          <a:r>
            <a:rPr lang="en-US" sz="1400" dirty="0" smtClean="0"/>
            <a:t>Team met and                      developed a process flow on current discharge workflow. Identified opportunity to schedule postpartum visit during discharge education.</a:t>
          </a:r>
          <a:endParaRPr lang="en-US" sz="1400" dirty="0"/>
        </a:p>
      </dgm:t>
    </dgm:pt>
    <dgm:pt modelId="{D7B98185-2277-48F0-8021-DFBF46B2D41C}" type="parTrans" cxnId="{F18301E8-F889-4110-B411-A157536FE105}">
      <dgm:prSet/>
      <dgm:spPr/>
      <dgm:t>
        <a:bodyPr/>
        <a:lstStyle/>
        <a:p>
          <a:endParaRPr lang="en-US"/>
        </a:p>
      </dgm:t>
    </dgm:pt>
    <dgm:pt modelId="{681C139E-C7DA-400B-96E8-4EC0C9028125}" type="sibTrans" cxnId="{F18301E8-F889-4110-B411-A157536FE105}">
      <dgm:prSet/>
      <dgm:spPr/>
      <dgm:t>
        <a:bodyPr/>
        <a:lstStyle/>
        <a:p>
          <a:endParaRPr lang="en-US"/>
        </a:p>
      </dgm:t>
    </dgm:pt>
    <dgm:pt modelId="{CC98FFB6-76D1-4D31-9ACE-817CCA05CD3F}" type="pres">
      <dgm:prSet presAssocID="{68586FA9-1EB2-49E3-B3D2-09F996331A57}" presName="compositeShape" presStyleCnt="0">
        <dgm:presLayoutVars>
          <dgm:chMax val="7"/>
          <dgm:dir/>
          <dgm:resizeHandles val="exact"/>
        </dgm:presLayoutVars>
      </dgm:prSet>
      <dgm:spPr/>
    </dgm:pt>
    <dgm:pt modelId="{6E807CAC-7187-4208-905E-0448E9FBF8E2}" type="pres">
      <dgm:prSet presAssocID="{68586FA9-1EB2-49E3-B3D2-09F996331A57}" presName="wedge1" presStyleLbl="node1" presStyleIdx="0" presStyleCnt="4"/>
      <dgm:spPr/>
      <dgm:t>
        <a:bodyPr/>
        <a:lstStyle/>
        <a:p>
          <a:endParaRPr lang="en-US"/>
        </a:p>
      </dgm:t>
    </dgm:pt>
    <dgm:pt modelId="{14CEA9A2-EEB1-495C-8AB7-D11793DC6F1D}" type="pres">
      <dgm:prSet presAssocID="{68586FA9-1EB2-49E3-B3D2-09F996331A57}" presName="dummy1a" presStyleCnt="0"/>
      <dgm:spPr/>
    </dgm:pt>
    <dgm:pt modelId="{7D568904-49BD-43DC-86E6-9C608EA6F178}" type="pres">
      <dgm:prSet presAssocID="{68586FA9-1EB2-49E3-B3D2-09F996331A57}" presName="dummy1b" presStyleCnt="0"/>
      <dgm:spPr/>
    </dgm:pt>
    <dgm:pt modelId="{F38BF5EC-BC68-40AD-BDB0-DFFFBA14DCCF}" type="pres">
      <dgm:prSet presAssocID="{68586FA9-1EB2-49E3-B3D2-09F996331A57}" presName="wedge1Tx" presStyleLbl="node1" presStyleIdx="0" presStyleCnt="4">
        <dgm:presLayoutVars>
          <dgm:chMax val="0"/>
          <dgm:chPref val="0"/>
          <dgm:bulletEnabled val="1"/>
        </dgm:presLayoutVars>
      </dgm:prSet>
      <dgm:spPr/>
      <dgm:t>
        <a:bodyPr/>
        <a:lstStyle/>
        <a:p>
          <a:endParaRPr lang="en-US"/>
        </a:p>
      </dgm:t>
    </dgm:pt>
    <dgm:pt modelId="{AB858124-1126-498A-81A5-E1479F09C610}" type="pres">
      <dgm:prSet presAssocID="{68586FA9-1EB2-49E3-B3D2-09F996331A57}" presName="wedge2" presStyleLbl="node1" presStyleIdx="1" presStyleCnt="4"/>
      <dgm:spPr/>
      <dgm:t>
        <a:bodyPr/>
        <a:lstStyle/>
        <a:p>
          <a:endParaRPr lang="en-US"/>
        </a:p>
      </dgm:t>
    </dgm:pt>
    <dgm:pt modelId="{E0EEF584-31C2-4191-85A0-75786C51FEDA}" type="pres">
      <dgm:prSet presAssocID="{68586FA9-1EB2-49E3-B3D2-09F996331A57}" presName="dummy2a" presStyleCnt="0"/>
      <dgm:spPr/>
    </dgm:pt>
    <dgm:pt modelId="{ED3D8A16-E937-40F3-8F72-FFD06D4A9649}" type="pres">
      <dgm:prSet presAssocID="{68586FA9-1EB2-49E3-B3D2-09F996331A57}" presName="dummy2b" presStyleCnt="0"/>
      <dgm:spPr/>
    </dgm:pt>
    <dgm:pt modelId="{7CA63CC4-6D93-44DB-B64B-F58A6BDA8425}" type="pres">
      <dgm:prSet presAssocID="{68586FA9-1EB2-49E3-B3D2-09F996331A57}" presName="wedge2Tx" presStyleLbl="node1" presStyleIdx="1" presStyleCnt="4">
        <dgm:presLayoutVars>
          <dgm:chMax val="0"/>
          <dgm:chPref val="0"/>
          <dgm:bulletEnabled val="1"/>
        </dgm:presLayoutVars>
      </dgm:prSet>
      <dgm:spPr/>
      <dgm:t>
        <a:bodyPr/>
        <a:lstStyle/>
        <a:p>
          <a:endParaRPr lang="en-US"/>
        </a:p>
      </dgm:t>
    </dgm:pt>
    <dgm:pt modelId="{C87F52D4-7AE2-4552-98A7-9CBD51C6DA24}" type="pres">
      <dgm:prSet presAssocID="{68586FA9-1EB2-49E3-B3D2-09F996331A57}" presName="wedge3" presStyleLbl="node1" presStyleIdx="2" presStyleCnt="4"/>
      <dgm:spPr/>
      <dgm:t>
        <a:bodyPr/>
        <a:lstStyle/>
        <a:p>
          <a:endParaRPr lang="en-US"/>
        </a:p>
      </dgm:t>
    </dgm:pt>
    <dgm:pt modelId="{085A19A4-C736-46D6-867B-3C7D11BA9B14}" type="pres">
      <dgm:prSet presAssocID="{68586FA9-1EB2-49E3-B3D2-09F996331A57}" presName="dummy3a" presStyleCnt="0"/>
      <dgm:spPr/>
    </dgm:pt>
    <dgm:pt modelId="{9B0C31A7-F16E-4512-9D2F-45348CADF03A}" type="pres">
      <dgm:prSet presAssocID="{68586FA9-1EB2-49E3-B3D2-09F996331A57}" presName="dummy3b" presStyleCnt="0"/>
      <dgm:spPr/>
    </dgm:pt>
    <dgm:pt modelId="{DB9A20F9-FE1A-4252-922B-79D74DD8A08F}" type="pres">
      <dgm:prSet presAssocID="{68586FA9-1EB2-49E3-B3D2-09F996331A57}" presName="wedge3Tx" presStyleLbl="node1" presStyleIdx="2" presStyleCnt="4">
        <dgm:presLayoutVars>
          <dgm:chMax val="0"/>
          <dgm:chPref val="0"/>
          <dgm:bulletEnabled val="1"/>
        </dgm:presLayoutVars>
      </dgm:prSet>
      <dgm:spPr/>
      <dgm:t>
        <a:bodyPr/>
        <a:lstStyle/>
        <a:p>
          <a:endParaRPr lang="en-US"/>
        </a:p>
      </dgm:t>
    </dgm:pt>
    <dgm:pt modelId="{568CE43C-1740-4D41-90A9-17A80211DA6D}" type="pres">
      <dgm:prSet presAssocID="{68586FA9-1EB2-49E3-B3D2-09F996331A57}" presName="wedge4" presStyleLbl="node1" presStyleIdx="3" presStyleCnt="4"/>
      <dgm:spPr/>
      <dgm:t>
        <a:bodyPr/>
        <a:lstStyle/>
        <a:p>
          <a:endParaRPr lang="en-US"/>
        </a:p>
      </dgm:t>
    </dgm:pt>
    <dgm:pt modelId="{1101248A-FB56-4197-8ABE-9CC9B2ADDF6D}" type="pres">
      <dgm:prSet presAssocID="{68586FA9-1EB2-49E3-B3D2-09F996331A57}" presName="dummy4a" presStyleCnt="0"/>
      <dgm:spPr/>
    </dgm:pt>
    <dgm:pt modelId="{502B17F7-92CC-43EB-A40B-B88E7629F5D0}" type="pres">
      <dgm:prSet presAssocID="{68586FA9-1EB2-49E3-B3D2-09F996331A57}" presName="dummy4b" presStyleCnt="0"/>
      <dgm:spPr/>
    </dgm:pt>
    <dgm:pt modelId="{181FE55F-5817-49BD-B679-1076BD609FBD}" type="pres">
      <dgm:prSet presAssocID="{68586FA9-1EB2-49E3-B3D2-09F996331A57}" presName="wedge4Tx" presStyleLbl="node1" presStyleIdx="3" presStyleCnt="4">
        <dgm:presLayoutVars>
          <dgm:chMax val="0"/>
          <dgm:chPref val="0"/>
          <dgm:bulletEnabled val="1"/>
        </dgm:presLayoutVars>
      </dgm:prSet>
      <dgm:spPr/>
      <dgm:t>
        <a:bodyPr/>
        <a:lstStyle/>
        <a:p>
          <a:endParaRPr lang="en-US"/>
        </a:p>
      </dgm:t>
    </dgm:pt>
    <dgm:pt modelId="{B39A42EB-0743-4E7B-BF1F-0F539AE5672B}" type="pres">
      <dgm:prSet presAssocID="{681C139E-C7DA-400B-96E8-4EC0C9028125}" presName="arrowWedge1" presStyleLbl="fgSibTrans2D1" presStyleIdx="0" presStyleCnt="4"/>
      <dgm:spPr/>
    </dgm:pt>
    <dgm:pt modelId="{37BFDD5C-0202-467A-B95F-9BFEB8D0355B}" type="pres">
      <dgm:prSet presAssocID="{99BA9F8E-86B1-406F-B832-28CE632D2976}" presName="arrowWedge2" presStyleLbl="fgSibTrans2D1" presStyleIdx="1" presStyleCnt="4"/>
      <dgm:spPr/>
    </dgm:pt>
    <dgm:pt modelId="{4514BF45-2E9D-4711-8816-BC253E63288B}" type="pres">
      <dgm:prSet presAssocID="{66735075-2CB7-4956-A8C8-90CF4AFEAF6A}" presName="arrowWedge3" presStyleLbl="fgSibTrans2D1" presStyleIdx="2" presStyleCnt="4"/>
      <dgm:spPr/>
    </dgm:pt>
    <dgm:pt modelId="{EF04C597-2A4A-4ADA-97B5-503ADEEE7D34}" type="pres">
      <dgm:prSet presAssocID="{1249F3BD-5C87-4C29-878F-F9C155112297}" presName="arrowWedge4" presStyleLbl="fgSibTrans2D1" presStyleIdx="3" presStyleCnt="4"/>
      <dgm:spPr/>
    </dgm:pt>
  </dgm:ptLst>
  <dgm:cxnLst>
    <dgm:cxn modelId="{E104EBC0-A328-4239-A7BC-85806A04045D}" type="presOf" srcId="{68586FA9-1EB2-49E3-B3D2-09F996331A57}" destId="{CC98FFB6-76D1-4D31-9ACE-817CCA05CD3F}" srcOrd="0" destOrd="0" presId="urn:microsoft.com/office/officeart/2005/8/layout/cycle8"/>
    <dgm:cxn modelId="{13B1AD43-20A5-4F78-AEF1-A5E24288F93E}" srcId="{68586FA9-1EB2-49E3-B3D2-09F996331A57}" destId="{9BEE0A2E-9A84-4BE6-863A-A1F00E1398F8}" srcOrd="3" destOrd="0" parTransId="{F68E4ED5-F6F2-482E-A116-96857FE6E744}" sibTransId="{1249F3BD-5C87-4C29-878F-F9C155112297}"/>
    <dgm:cxn modelId="{5DAE70E7-A378-4F6E-A44B-05F206653CC1}" type="presOf" srcId="{9BEE0A2E-9A84-4BE6-863A-A1F00E1398F8}" destId="{568CE43C-1740-4D41-90A9-17A80211DA6D}" srcOrd="0" destOrd="0" presId="urn:microsoft.com/office/officeart/2005/8/layout/cycle8"/>
    <dgm:cxn modelId="{C91D9077-54CD-45EF-805F-AD4F5114C2A5}" type="presOf" srcId="{558621A5-E518-48A9-9361-E4B4D4243F3F}" destId="{6E807CAC-7187-4208-905E-0448E9FBF8E2}" srcOrd="0" destOrd="0" presId="urn:microsoft.com/office/officeart/2005/8/layout/cycle8"/>
    <dgm:cxn modelId="{E60E39E6-9409-4872-A5E5-727F371F8EC4}" srcId="{68586FA9-1EB2-49E3-B3D2-09F996331A57}" destId="{3E40D49D-DFBB-4D37-AF5D-57B0969EF8B4}" srcOrd="2" destOrd="0" parTransId="{BDBE8F23-AE84-460D-8C39-4E9CDC8D49C3}" sibTransId="{66735075-2CB7-4956-A8C8-90CF4AFEAF6A}"/>
    <dgm:cxn modelId="{AC6BA244-886B-4761-93E0-251DDCDE1E35}" type="presOf" srcId="{3E40D49D-DFBB-4D37-AF5D-57B0969EF8B4}" destId="{DB9A20F9-FE1A-4252-922B-79D74DD8A08F}" srcOrd="1" destOrd="0" presId="urn:microsoft.com/office/officeart/2005/8/layout/cycle8"/>
    <dgm:cxn modelId="{60F31DF0-BCD8-41C9-A19F-67A5C898AE88}" srcId="{68586FA9-1EB2-49E3-B3D2-09F996331A57}" destId="{3AFC79FE-3C05-4299-B1C7-A474128E9124}" srcOrd="1" destOrd="0" parTransId="{8A8BA1FA-812D-47A3-8809-939A9F5C883E}" sibTransId="{99BA9F8E-86B1-406F-B832-28CE632D2976}"/>
    <dgm:cxn modelId="{F18301E8-F889-4110-B411-A157536FE105}" srcId="{68586FA9-1EB2-49E3-B3D2-09F996331A57}" destId="{558621A5-E518-48A9-9361-E4B4D4243F3F}" srcOrd="0" destOrd="0" parTransId="{D7B98185-2277-48F0-8021-DFBF46B2D41C}" sibTransId="{681C139E-C7DA-400B-96E8-4EC0C9028125}"/>
    <dgm:cxn modelId="{4E2979E5-C509-4CFA-BAC6-838D691F4160}" type="presOf" srcId="{558621A5-E518-48A9-9361-E4B4D4243F3F}" destId="{F38BF5EC-BC68-40AD-BDB0-DFFFBA14DCCF}" srcOrd="1" destOrd="0" presId="urn:microsoft.com/office/officeart/2005/8/layout/cycle8"/>
    <dgm:cxn modelId="{39412414-93C5-4312-89F7-71351477CD44}" type="presOf" srcId="{3E40D49D-DFBB-4D37-AF5D-57B0969EF8B4}" destId="{C87F52D4-7AE2-4552-98A7-9CBD51C6DA24}" srcOrd="0" destOrd="0" presId="urn:microsoft.com/office/officeart/2005/8/layout/cycle8"/>
    <dgm:cxn modelId="{7E49F3F4-5D33-4A2F-8A36-7DBAF5F193E0}" type="presOf" srcId="{9BEE0A2E-9A84-4BE6-863A-A1F00E1398F8}" destId="{181FE55F-5817-49BD-B679-1076BD609FBD}" srcOrd="1" destOrd="0" presId="urn:microsoft.com/office/officeart/2005/8/layout/cycle8"/>
    <dgm:cxn modelId="{B661F059-84A0-4A74-8D88-FED6ECE7E507}" type="presOf" srcId="{3AFC79FE-3C05-4299-B1C7-A474128E9124}" destId="{AB858124-1126-498A-81A5-E1479F09C610}" srcOrd="0" destOrd="0" presId="urn:microsoft.com/office/officeart/2005/8/layout/cycle8"/>
    <dgm:cxn modelId="{CEF54945-3C14-48F1-9CAC-277348DEF2A5}" type="presOf" srcId="{3AFC79FE-3C05-4299-B1C7-A474128E9124}" destId="{7CA63CC4-6D93-44DB-B64B-F58A6BDA8425}" srcOrd="1" destOrd="0" presId="urn:microsoft.com/office/officeart/2005/8/layout/cycle8"/>
    <dgm:cxn modelId="{3580F35D-CD2C-4FD2-B8C0-4A35EB69832E}" type="presParOf" srcId="{CC98FFB6-76D1-4D31-9ACE-817CCA05CD3F}" destId="{6E807CAC-7187-4208-905E-0448E9FBF8E2}" srcOrd="0" destOrd="0" presId="urn:microsoft.com/office/officeart/2005/8/layout/cycle8"/>
    <dgm:cxn modelId="{6C80496B-CE2A-4E5E-9272-D235601B0EE7}" type="presParOf" srcId="{CC98FFB6-76D1-4D31-9ACE-817CCA05CD3F}" destId="{14CEA9A2-EEB1-495C-8AB7-D11793DC6F1D}" srcOrd="1" destOrd="0" presId="urn:microsoft.com/office/officeart/2005/8/layout/cycle8"/>
    <dgm:cxn modelId="{58ECB3F0-6847-4B3E-A260-19BB97FA148E}" type="presParOf" srcId="{CC98FFB6-76D1-4D31-9ACE-817CCA05CD3F}" destId="{7D568904-49BD-43DC-86E6-9C608EA6F178}" srcOrd="2" destOrd="0" presId="urn:microsoft.com/office/officeart/2005/8/layout/cycle8"/>
    <dgm:cxn modelId="{185F8469-95F1-4362-A13B-B2EAA09FD417}" type="presParOf" srcId="{CC98FFB6-76D1-4D31-9ACE-817CCA05CD3F}" destId="{F38BF5EC-BC68-40AD-BDB0-DFFFBA14DCCF}" srcOrd="3" destOrd="0" presId="urn:microsoft.com/office/officeart/2005/8/layout/cycle8"/>
    <dgm:cxn modelId="{35217ECF-36C0-4557-B4B5-D140A533F106}" type="presParOf" srcId="{CC98FFB6-76D1-4D31-9ACE-817CCA05CD3F}" destId="{AB858124-1126-498A-81A5-E1479F09C610}" srcOrd="4" destOrd="0" presId="urn:microsoft.com/office/officeart/2005/8/layout/cycle8"/>
    <dgm:cxn modelId="{4660D39D-BE99-43E5-9451-6987C644EA14}" type="presParOf" srcId="{CC98FFB6-76D1-4D31-9ACE-817CCA05CD3F}" destId="{E0EEF584-31C2-4191-85A0-75786C51FEDA}" srcOrd="5" destOrd="0" presId="urn:microsoft.com/office/officeart/2005/8/layout/cycle8"/>
    <dgm:cxn modelId="{12E5BB39-0051-45AC-AFA6-984A257FD03B}" type="presParOf" srcId="{CC98FFB6-76D1-4D31-9ACE-817CCA05CD3F}" destId="{ED3D8A16-E937-40F3-8F72-FFD06D4A9649}" srcOrd="6" destOrd="0" presId="urn:microsoft.com/office/officeart/2005/8/layout/cycle8"/>
    <dgm:cxn modelId="{371778B6-3CEF-4B1D-AD37-E3F3DA0E0FB2}" type="presParOf" srcId="{CC98FFB6-76D1-4D31-9ACE-817CCA05CD3F}" destId="{7CA63CC4-6D93-44DB-B64B-F58A6BDA8425}" srcOrd="7" destOrd="0" presId="urn:microsoft.com/office/officeart/2005/8/layout/cycle8"/>
    <dgm:cxn modelId="{59B78BBA-C242-4F6A-AA7F-215A2FE106DB}" type="presParOf" srcId="{CC98FFB6-76D1-4D31-9ACE-817CCA05CD3F}" destId="{C87F52D4-7AE2-4552-98A7-9CBD51C6DA24}" srcOrd="8" destOrd="0" presId="urn:microsoft.com/office/officeart/2005/8/layout/cycle8"/>
    <dgm:cxn modelId="{C5DD5726-0171-484F-99ED-40ADAB0F3422}" type="presParOf" srcId="{CC98FFB6-76D1-4D31-9ACE-817CCA05CD3F}" destId="{085A19A4-C736-46D6-867B-3C7D11BA9B14}" srcOrd="9" destOrd="0" presId="urn:microsoft.com/office/officeart/2005/8/layout/cycle8"/>
    <dgm:cxn modelId="{F653F0BB-EB94-433E-B624-9A10196255CD}" type="presParOf" srcId="{CC98FFB6-76D1-4D31-9ACE-817CCA05CD3F}" destId="{9B0C31A7-F16E-4512-9D2F-45348CADF03A}" srcOrd="10" destOrd="0" presId="urn:microsoft.com/office/officeart/2005/8/layout/cycle8"/>
    <dgm:cxn modelId="{38458E5C-9BF6-49C2-AAA3-39E95A978389}" type="presParOf" srcId="{CC98FFB6-76D1-4D31-9ACE-817CCA05CD3F}" destId="{DB9A20F9-FE1A-4252-922B-79D74DD8A08F}" srcOrd="11" destOrd="0" presId="urn:microsoft.com/office/officeart/2005/8/layout/cycle8"/>
    <dgm:cxn modelId="{FEE10B1D-6D7F-4653-A5A6-46C3B5DF7312}" type="presParOf" srcId="{CC98FFB6-76D1-4D31-9ACE-817CCA05CD3F}" destId="{568CE43C-1740-4D41-90A9-17A80211DA6D}" srcOrd="12" destOrd="0" presId="urn:microsoft.com/office/officeart/2005/8/layout/cycle8"/>
    <dgm:cxn modelId="{64FAAABF-3F13-4D46-9F4B-369BBF5EEFEC}" type="presParOf" srcId="{CC98FFB6-76D1-4D31-9ACE-817CCA05CD3F}" destId="{1101248A-FB56-4197-8ABE-9CC9B2ADDF6D}" srcOrd="13" destOrd="0" presId="urn:microsoft.com/office/officeart/2005/8/layout/cycle8"/>
    <dgm:cxn modelId="{C1040DE6-B013-42E2-A81D-0B14C90677FB}" type="presParOf" srcId="{CC98FFB6-76D1-4D31-9ACE-817CCA05CD3F}" destId="{502B17F7-92CC-43EB-A40B-B88E7629F5D0}" srcOrd="14" destOrd="0" presId="urn:microsoft.com/office/officeart/2005/8/layout/cycle8"/>
    <dgm:cxn modelId="{63B3F7BA-9E7E-4196-A1BE-9DE989819003}" type="presParOf" srcId="{CC98FFB6-76D1-4D31-9ACE-817CCA05CD3F}" destId="{181FE55F-5817-49BD-B679-1076BD609FBD}" srcOrd="15" destOrd="0" presId="urn:microsoft.com/office/officeart/2005/8/layout/cycle8"/>
    <dgm:cxn modelId="{9ECE9667-6830-45A4-8712-E0D7CA272790}" type="presParOf" srcId="{CC98FFB6-76D1-4D31-9ACE-817CCA05CD3F}" destId="{B39A42EB-0743-4E7B-BF1F-0F539AE5672B}" srcOrd="16" destOrd="0" presId="urn:microsoft.com/office/officeart/2005/8/layout/cycle8"/>
    <dgm:cxn modelId="{5C7B9500-B30B-4EE8-AE58-CF7918A0923D}" type="presParOf" srcId="{CC98FFB6-76D1-4D31-9ACE-817CCA05CD3F}" destId="{37BFDD5C-0202-467A-B95F-9BFEB8D0355B}" srcOrd="17" destOrd="0" presId="urn:microsoft.com/office/officeart/2005/8/layout/cycle8"/>
    <dgm:cxn modelId="{EB429D62-58C5-4410-BD75-4855BBD862CB}" type="presParOf" srcId="{CC98FFB6-76D1-4D31-9ACE-817CCA05CD3F}" destId="{4514BF45-2E9D-4711-8816-BC253E63288B}" srcOrd="18" destOrd="0" presId="urn:microsoft.com/office/officeart/2005/8/layout/cycle8"/>
    <dgm:cxn modelId="{91BD6BE8-935B-4F2B-98D9-1CEC1290084D}" type="presParOf" srcId="{CC98FFB6-76D1-4D31-9ACE-817CCA05CD3F}" destId="{EF04C597-2A4A-4ADA-97B5-503ADEEE7D3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53676F-DD47-46AC-8B66-7CF0DE43747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6F757112-7A30-4A9B-96FA-9391B98C8DBB}">
      <dgm:prSet phldrT="[Text]" custT="1"/>
      <dgm:spPr>
        <a:solidFill>
          <a:schemeClr val="tx2"/>
        </a:solidFill>
      </dgm:spPr>
      <dgm:t>
        <a:bodyPr/>
        <a:lstStyle/>
        <a:p>
          <a:r>
            <a:rPr lang="en-US" sz="1400" b="1" dirty="0"/>
            <a:t>Communicate recommendations/ strategy for  early postpartum visit with OB providers</a:t>
          </a:r>
        </a:p>
        <a:p>
          <a:r>
            <a:rPr lang="en-US" sz="1400" b="1" dirty="0"/>
            <a:t>Provided ILPQC OB provider/outpatient care site packet</a:t>
          </a:r>
        </a:p>
      </dgm:t>
    </dgm:pt>
    <dgm:pt modelId="{938AC9C4-77E7-44CD-8B8F-33810B569584}" type="parTrans" cxnId="{FFEAEC52-4ECC-4E39-B753-128CB1FE1AD6}">
      <dgm:prSet/>
      <dgm:spPr/>
      <dgm:t>
        <a:bodyPr/>
        <a:lstStyle/>
        <a:p>
          <a:endParaRPr lang="en-US"/>
        </a:p>
      </dgm:t>
    </dgm:pt>
    <dgm:pt modelId="{368FB78B-9A8A-465D-BF97-5C4DF5AA346D}" type="sibTrans" cxnId="{FFEAEC52-4ECC-4E39-B753-128CB1FE1AD6}">
      <dgm:prSet/>
      <dgm:spPr/>
      <dgm:t>
        <a:bodyPr/>
        <a:lstStyle/>
        <a:p>
          <a:endParaRPr lang="en-US"/>
        </a:p>
      </dgm:t>
    </dgm:pt>
    <dgm:pt modelId="{AC906126-9CC7-47D4-8335-FECEC120FF99}">
      <dgm:prSet phldrT="[Text]" custT="1"/>
      <dgm:spPr>
        <a:solidFill>
          <a:schemeClr val="tx2"/>
        </a:solidFill>
      </dgm:spPr>
      <dgm:t>
        <a:bodyPr/>
        <a:lstStyle/>
        <a:p>
          <a:r>
            <a:rPr lang="en-US" sz="1400" b="1" dirty="0"/>
            <a:t>Worked with discharge patient navigator to facilitate scheduling of early postpartum visits  &amp; universal patient education prior to discharge</a:t>
          </a:r>
        </a:p>
      </dgm:t>
    </dgm:pt>
    <dgm:pt modelId="{5386E201-629F-4794-80E7-FBA003E6E3C7}" type="parTrans" cxnId="{7286949D-6DEB-468C-8525-C337EBC2DEE8}">
      <dgm:prSet/>
      <dgm:spPr/>
      <dgm:t>
        <a:bodyPr/>
        <a:lstStyle/>
        <a:p>
          <a:endParaRPr lang="en-US"/>
        </a:p>
      </dgm:t>
    </dgm:pt>
    <dgm:pt modelId="{59371F48-370F-4391-AECF-4FE999563E00}" type="sibTrans" cxnId="{7286949D-6DEB-468C-8525-C337EBC2DEE8}">
      <dgm:prSet/>
      <dgm:spPr/>
      <dgm:t>
        <a:bodyPr/>
        <a:lstStyle/>
        <a:p>
          <a:endParaRPr lang="en-US"/>
        </a:p>
      </dgm:t>
    </dgm:pt>
    <dgm:pt modelId="{1E237D3C-8EFE-44A3-B387-E770CAF2F579}">
      <dgm:prSet phldrT="[Text]" custT="1"/>
      <dgm:spPr>
        <a:solidFill>
          <a:schemeClr val="tx2"/>
        </a:solidFill>
      </dgm:spPr>
      <dgm:t>
        <a:bodyPr/>
        <a:lstStyle/>
        <a:p>
          <a:r>
            <a:rPr lang="en-US" sz="1800" b="1" dirty="0"/>
            <a:t>Implement standard postpartum education prior to discharge after delivery</a:t>
          </a:r>
        </a:p>
      </dgm:t>
    </dgm:pt>
    <dgm:pt modelId="{372B4DD9-8EF4-4CBB-BBA1-49E9434B205F}" type="parTrans" cxnId="{5B7EAD4E-5354-43C3-B2DF-A66A20C3B91C}">
      <dgm:prSet/>
      <dgm:spPr/>
      <dgm:t>
        <a:bodyPr/>
        <a:lstStyle/>
        <a:p>
          <a:endParaRPr lang="en-US"/>
        </a:p>
      </dgm:t>
    </dgm:pt>
    <dgm:pt modelId="{68BC780E-B84D-4C61-B74A-431A0CBC2A26}" type="sibTrans" cxnId="{5B7EAD4E-5354-43C3-B2DF-A66A20C3B91C}">
      <dgm:prSet/>
      <dgm:spPr/>
      <dgm:t>
        <a:bodyPr/>
        <a:lstStyle/>
        <a:p>
          <a:endParaRPr lang="en-US"/>
        </a:p>
      </dgm:t>
    </dgm:pt>
    <dgm:pt modelId="{703ADC33-6D54-49E6-B13B-A3C6C2AED71E}">
      <dgm:prSet phldrT="[Text]" custT="1"/>
      <dgm:spPr>
        <a:solidFill>
          <a:schemeClr val="tx2"/>
        </a:solidFill>
      </dgm:spPr>
      <dgm:t>
        <a:bodyPr/>
        <a:lstStyle/>
        <a:p>
          <a:r>
            <a:rPr lang="en-US" sz="1800" b="1" dirty="0"/>
            <a:t>Educate all providers and staff on optimizing early postpartum care</a:t>
          </a:r>
        </a:p>
      </dgm:t>
    </dgm:pt>
    <dgm:pt modelId="{B1FF0012-7A44-42AA-AB7D-E90E2B710634}" type="parTrans" cxnId="{796FD876-4B96-41B9-B995-47E5E88D56E4}">
      <dgm:prSet/>
      <dgm:spPr/>
      <dgm:t>
        <a:bodyPr/>
        <a:lstStyle/>
        <a:p>
          <a:endParaRPr lang="en-US"/>
        </a:p>
      </dgm:t>
    </dgm:pt>
    <dgm:pt modelId="{D1068764-6CDA-4FF6-86A8-853F881F1307}" type="sibTrans" cxnId="{796FD876-4B96-41B9-B995-47E5E88D56E4}">
      <dgm:prSet/>
      <dgm:spPr/>
      <dgm:t>
        <a:bodyPr/>
        <a:lstStyle/>
        <a:p>
          <a:endParaRPr lang="en-US"/>
        </a:p>
      </dgm:t>
    </dgm:pt>
    <dgm:pt modelId="{7D15216A-6271-4339-8E70-81A779BFEACB}">
      <dgm:prSet phldrT="[Text]" custT="1"/>
      <dgm:spPr>
        <a:solidFill>
          <a:schemeClr val="tx2"/>
        </a:solidFill>
      </dgm:spPr>
      <dgm:t>
        <a:bodyPr/>
        <a:lstStyle/>
        <a:p>
          <a:r>
            <a:rPr lang="en-US" sz="1400" b="1" dirty="0"/>
            <a:t>Outcome:</a:t>
          </a:r>
        </a:p>
        <a:p>
          <a:r>
            <a:rPr lang="en-US" sz="1400" b="1" dirty="0"/>
            <a:t>Increase the % of women with early postpartum visits within first 2 weeks of delivery</a:t>
          </a:r>
        </a:p>
        <a:p>
          <a:r>
            <a:rPr lang="en-US" sz="1400" b="1" dirty="0"/>
            <a:t>Increase PP education prior to discharge</a:t>
          </a:r>
        </a:p>
      </dgm:t>
    </dgm:pt>
    <dgm:pt modelId="{9C33D549-BD1D-4593-B43D-E7FBCFBE6708}" type="parTrans" cxnId="{9CBCD353-8979-4151-89E1-66F3FE6574A6}">
      <dgm:prSet/>
      <dgm:spPr/>
      <dgm:t>
        <a:bodyPr/>
        <a:lstStyle/>
        <a:p>
          <a:endParaRPr lang="en-US"/>
        </a:p>
      </dgm:t>
    </dgm:pt>
    <dgm:pt modelId="{8385926B-B6FB-4652-8800-0C1DF4DA87AB}" type="sibTrans" cxnId="{9CBCD353-8979-4151-89E1-66F3FE6574A6}">
      <dgm:prSet/>
      <dgm:spPr/>
      <dgm:t>
        <a:bodyPr/>
        <a:lstStyle/>
        <a:p>
          <a:endParaRPr lang="en-US"/>
        </a:p>
      </dgm:t>
    </dgm:pt>
    <dgm:pt modelId="{8ED890E6-BC50-4100-B5DD-CC6C7FB8726C}" type="pres">
      <dgm:prSet presAssocID="{7853676F-DD47-46AC-8B66-7CF0DE437474}" presName="cycle" presStyleCnt="0">
        <dgm:presLayoutVars>
          <dgm:dir/>
          <dgm:resizeHandles val="exact"/>
        </dgm:presLayoutVars>
      </dgm:prSet>
      <dgm:spPr/>
      <dgm:t>
        <a:bodyPr/>
        <a:lstStyle/>
        <a:p>
          <a:endParaRPr lang="en-US"/>
        </a:p>
      </dgm:t>
    </dgm:pt>
    <dgm:pt modelId="{D81C19DF-266E-4D70-A8CA-345CD55DBC8B}" type="pres">
      <dgm:prSet presAssocID="{6F757112-7A30-4A9B-96FA-9391B98C8DBB}" presName="node" presStyleLbl="node1" presStyleIdx="0" presStyleCnt="5" custScaleX="149230" custScaleY="121267" custRadScaleRad="100157" custRadScaleInc="8927">
        <dgm:presLayoutVars>
          <dgm:bulletEnabled val="1"/>
        </dgm:presLayoutVars>
      </dgm:prSet>
      <dgm:spPr/>
      <dgm:t>
        <a:bodyPr/>
        <a:lstStyle/>
        <a:p>
          <a:endParaRPr lang="en-US"/>
        </a:p>
      </dgm:t>
    </dgm:pt>
    <dgm:pt modelId="{093C2B18-DC49-4DDE-BBD3-CE8ABD44826F}" type="pres">
      <dgm:prSet presAssocID="{368FB78B-9A8A-465D-BF97-5C4DF5AA346D}" presName="sibTrans" presStyleLbl="sibTrans2D1" presStyleIdx="0" presStyleCnt="5"/>
      <dgm:spPr/>
      <dgm:t>
        <a:bodyPr/>
        <a:lstStyle/>
        <a:p>
          <a:endParaRPr lang="en-US"/>
        </a:p>
      </dgm:t>
    </dgm:pt>
    <dgm:pt modelId="{5E87D8F7-6878-4656-9E83-05AD5912E1AF}" type="pres">
      <dgm:prSet presAssocID="{368FB78B-9A8A-465D-BF97-5C4DF5AA346D}" presName="connectorText" presStyleLbl="sibTrans2D1" presStyleIdx="0" presStyleCnt="5"/>
      <dgm:spPr/>
      <dgm:t>
        <a:bodyPr/>
        <a:lstStyle/>
        <a:p>
          <a:endParaRPr lang="en-US"/>
        </a:p>
      </dgm:t>
    </dgm:pt>
    <dgm:pt modelId="{CE96A072-E872-4EC0-952D-63AD0EC21B84}" type="pres">
      <dgm:prSet presAssocID="{AC906126-9CC7-47D4-8335-FECEC120FF99}" presName="node" presStyleLbl="node1" presStyleIdx="1" presStyleCnt="5" custScaleX="166716" custScaleY="103927" custRadScaleRad="114468" custRadScaleInc="12408">
        <dgm:presLayoutVars>
          <dgm:bulletEnabled val="1"/>
        </dgm:presLayoutVars>
      </dgm:prSet>
      <dgm:spPr/>
      <dgm:t>
        <a:bodyPr/>
        <a:lstStyle/>
        <a:p>
          <a:endParaRPr lang="en-US"/>
        </a:p>
      </dgm:t>
    </dgm:pt>
    <dgm:pt modelId="{3184270F-5332-419D-AFC5-7FBFB11BA0D4}" type="pres">
      <dgm:prSet presAssocID="{59371F48-370F-4391-AECF-4FE999563E00}" presName="sibTrans" presStyleLbl="sibTrans2D1" presStyleIdx="1" presStyleCnt="5"/>
      <dgm:spPr/>
      <dgm:t>
        <a:bodyPr/>
        <a:lstStyle/>
        <a:p>
          <a:endParaRPr lang="en-US"/>
        </a:p>
      </dgm:t>
    </dgm:pt>
    <dgm:pt modelId="{09CACC94-95DA-490A-B349-8616C4016770}" type="pres">
      <dgm:prSet presAssocID="{59371F48-370F-4391-AECF-4FE999563E00}" presName="connectorText" presStyleLbl="sibTrans2D1" presStyleIdx="1" presStyleCnt="5"/>
      <dgm:spPr/>
      <dgm:t>
        <a:bodyPr/>
        <a:lstStyle/>
        <a:p>
          <a:endParaRPr lang="en-US"/>
        </a:p>
      </dgm:t>
    </dgm:pt>
    <dgm:pt modelId="{AA2B55A6-B232-4A0D-9717-9BD7B342A471}" type="pres">
      <dgm:prSet presAssocID="{1E237D3C-8EFE-44A3-B387-E770CAF2F579}" presName="node" presStyleLbl="node1" presStyleIdx="2" presStyleCnt="5" custScaleX="167183" custScaleY="106864" custRadScaleRad="122513" custRadScaleInc="-33378">
        <dgm:presLayoutVars>
          <dgm:bulletEnabled val="1"/>
        </dgm:presLayoutVars>
      </dgm:prSet>
      <dgm:spPr/>
      <dgm:t>
        <a:bodyPr/>
        <a:lstStyle/>
        <a:p>
          <a:endParaRPr lang="en-US"/>
        </a:p>
      </dgm:t>
    </dgm:pt>
    <dgm:pt modelId="{18ACD5E4-67AF-420D-A541-F896140CDCBD}" type="pres">
      <dgm:prSet presAssocID="{68BC780E-B84D-4C61-B74A-431A0CBC2A26}" presName="sibTrans" presStyleLbl="sibTrans2D1" presStyleIdx="2" presStyleCnt="5"/>
      <dgm:spPr/>
      <dgm:t>
        <a:bodyPr/>
        <a:lstStyle/>
        <a:p>
          <a:endParaRPr lang="en-US"/>
        </a:p>
      </dgm:t>
    </dgm:pt>
    <dgm:pt modelId="{18938CAD-51E7-4C4F-A2D9-3D31721C84F0}" type="pres">
      <dgm:prSet presAssocID="{68BC780E-B84D-4C61-B74A-431A0CBC2A26}" presName="connectorText" presStyleLbl="sibTrans2D1" presStyleIdx="2" presStyleCnt="5"/>
      <dgm:spPr/>
      <dgm:t>
        <a:bodyPr/>
        <a:lstStyle/>
        <a:p>
          <a:endParaRPr lang="en-US"/>
        </a:p>
      </dgm:t>
    </dgm:pt>
    <dgm:pt modelId="{C3DD90A4-A713-4EBC-881A-503AA054C706}" type="pres">
      <dgm:prSet presAssocID="{703ADC33-6D54-49E6-B13B-A3C6C2AED71E}" presName="node" presStyleLbl="node1" presStyleIdx="3" presStyleCnt="5" custScaleX="147126" custScaleY="119924" custRadScaleRad="100232" custRadScaleInc="9753">
        <dgm:presLayoutVars>
          <dgm:bulletEnabled val="1"/>
        </dgm:presLayoutVars>
      </dgm:prSet>
      <dgm:spPr/>
      <dgm:t>
        <a:bodyPr/>
        <a:lstStyle/>
        <a:p>
          <a:endParaRPr lang="en-US"/>
        </a:p>
      </dgm:t>
    </dgm:pt>
    <dgm:pt modelId="{7552719D-B01A-47DE-829D-0BF701ACA86F}" type="pres">
      <dgm:prSet presAssocID="{D1068764-6CDA-4FF6-86A8-853F881F1307}" presName="sibTrans" presStyleLbl="sibTrans2D1" presStyleIdx="3" presStyleCnt="5"/>
      <dgm:spPr/>
      <dgm:t>
        <a:bodyPr/>
        <a:lstStyle/>
        <a:p>
          <a:endParaRPr lang="en-US"/>
        </a:p>
      </dgm:t>
    </dgm:pt>
    <dgm:pt modelId="{A5085064-0AB9-43E5-AB73-4F560C659B8C}" type="pres">
      <dgm:prSet presAssocID="{D1068764-6CDA-4FF6-86A8-853F881F1307}" presName="connectorText" presStyleLbl="sibTrans2D1" presStyleIdx="3" presStyleCnt="5"/>
      <dgm:spPr/>
      <dgm:t>
        <a:bodyPr/>
        <a:lstStyle/>
        <a:p>
          <a:endParaRPr lang="en-US"/>
        </a:p>
      </dgm:t>
    </dgm:pt>
    <dgm:pt modelId="{EA2D2A6F-D286-453D-82A2-62B8865AC00D}" type="pres">
      <dgm:prSet presAssocID="{7D15216A-6271-4339-8E70-81A779BFEACB}" presName="node" presStyleLbl="node1" presStyleIdx="4" presStyleCnt="5" custScaleX="149263" custScaleY="109894" custRadScaleRad="107344" custRadScaleInc="-6362">
        <dgm:presLayoutVars>
          <dgm:bulletEnabled val="1"/>
        </dgm:presLayoutVars>
      </dgm:prSet>
      <dgm:spPr/>
      <dgm:t>
        <a:bodyPr/>
        <a:lstStyle/>
        <a:p>
          <a:endParaRPr lang="en-US"/>
        </a:p>
      </dgm:t>
    </dgm:pt>
    <dgm:pt modelId="{1A24D203-7E4A-4DC6-B52C-5FFCA3B62EE8}" type="pres">
      <dgm:prSet presAssocID="{8385926B-B6FB-4652-8800-0C1DF4DA87AB}" presName="sibTrans" presStyleLbl="sibTrans2D1" presStyleIdx="4" presStyleCnt="5"/>
      <dgm:spPr/>
      <dgm:t>
        <a:bodyPr/>
        <a:lstStyle/>
        <a:p>
          <a:endParaRPr lang="en-US"/>
        </a:p>
      </dgm:t>
    </dgm:pt>
    <dgm:pt modelId="{FC023FD6-225A-441F-97DD-9B5E62636383}" type="pres">
      <dgm:prSet presAssocID="{8385926B-B6FB-4652-8800-0C1DF4DA87AB}" presName="connectorText" presStyleLbl="sibTrans2D1" presStyleIdx="4" presStyleCnt="5"/>
      <dgm:spPr/>
      <dgm:t>
        <a:bodyPr/>
        <a:lstStyle/>
        <a:p>
          <a:endParaRPr lang="en-US"/>
        </a:p>
      </dgm:t>
    </dgm:pt>
  </dgm:ptLst>
  <dgm:cxnLst>
    <dgm:cxn modelId="{7286949D-6DEB-468C-8525-C337EBC2DEE8}" srcId="{7853676F-DD47-46AC-8B66-7CF0DE437474}" destId="{AC906126-9CC7-47D4-8335-FECEC120FF99}" srcOrd="1" destOrd="0" parTransId="{5386E201-629F-4794-80E7-FBA003E6E3C7}" sibTransId="{59371F48-370F-4391-AECF-4FE999563E00}"/>
    <dgm:cxn modelId="{3E059C0F-DDC5-4717-807C-C3DF0C27D63A}" type="presOf" srcId="{AC906126-9CC7-47D4-8335-FECEC120FF99}" destId="{CE96A072-E872-4EC0-952D-63AD0EC21B84}" srcOrd="0" destOrd="0" presId="urn:microsoft.com/office/officeart/2005/8/layout/cycle2"/>
    <dgm:cxn modelId="{56ED6E32-1166-4C0C-9A0E-A964EA156BF3}" type="presOf" srcId="{703ADC33-6D54-49E6-B13B-A3C6C2AED71E}" destId="{C3DD90A4-A713-4EBC-881A-503AA054C706}" srcOrd="0" destOrd="0" presId="urn:microsoft.com/office/officeart/2005/8/layout/cycle2"/>
    <dgm:cxn modelId="{FFEAEC52-4ECC-4E39-B753-128CB1FE1AD6}" srcId="{7853676F-DD47-46AC-8B66-7CF0DE437474}" destId="{6F757112-7A30-4A9B-96FA-9391B98C8DBB}" srcOrd="0" destOrd="0" parTransId="{938AC9C4-77E7-44CD-8B8F-33810B569584}" sibTransId="{368FB78B-9A8A-465D-BF97-5C4DF5AA346D}"/>
    <dgm:cxn modelId="{0F7E642D-6631-435D-BE39-5FD138B9DE33}" type="presOf" srcId="{68BC780E-B84D-4C61-B74A-431A0CBC2A26}" destId="{18ACD5E4-67AF-420D-A541-F896140CDCBD}" srcOrd="0" destOrd="0" presId="urn:microsoft.com/office/officeart/2005/8/layout/cycle2"/>
    <dgm:cxn modelId="{7F6F047F-568F-4A6B-A0A1-5F9A96337A4F}" type="presOf" srcId="{68BC780E-B84D-4C61-B74A-431A0CBC2A26}" destId="{18938CAD-51E7-4C4F-A2D9-3D31721C84F0}" srcOrd="1" destOrd="0" presId="urn:microsoft.com/office/officeart/2005/8/layout/cycle2"/>
    <dgm:cxn modelId="{796FD876-4B96-41B9-B995-47E5E88D56E4}" srcId="{7853676F-DD47-46AC-8B66-7CF0DE437474}" destId="{703ADC33-6D54-49E6-B13B-A3C6C2AED71E}" srcOrd="3" destOrd="0" parTransId="{B1FF0012-7A44-42AA-AB7D-E90E2B710634}" sibTransId="{D1068764-6CDA-4FF6-86A8-853F881F1307}"/>
    <dgm:cxn modelId="{5B7EAD4E-5354-43C3-B2DF-A66A20C3B91C}" srcId="{7853676F-DD47-46AC-8B66-7CF0DE437474}" destId="{1E237D3C-8EFE-44A3-B387-E770CAF2F579}" srcOrd="2" destOrd="0" parTransId="{372B4DD9-8EF4-4CBB-BBA1-49E9434B205F}" sibTransId="{68BC780E-B84D-4C61-B74A-431A0CBC2A26}"/>
    <dgm:cxn modelId="{9CBCD353-8979-4151-89E1-66F3FE6574A6}" srcId="{7853676F-DD47-46AC-8B66-7CF0DE437474}" destId="{7D15216A-6271-4339-8E70-81A779BFEACB}" srcOrd="4" destOrd="0" parTransId="{9C33D549-BD1D-4593-B43D-E7FBCFBE6708}" sibTransId="{8385926B-B6FB-4652-8800-0C1DF4DA87AB}"/>
    <dgm:cxn modelId="{202E4514-E79E-4E57-ABA9-0326ADB7880E}" type="presOf" srcId="{59371F48-370F-4391-AECF-4FE999563E00}" destId="{09CACC94-95DA-490A-B349-8616C4016770}" srcOrd="1" destOrd="0" presId="urn:microsoft.com/office/officeart/2005/8/layout/cycle2"/>
    <dgm:cxn modelId="{4E112184-ECE9-4C4B-9EC1-6C018E6A62F7}" type="presOf" srcId="{59371F48-370F-4391-AECF-4FE999563E00}" destId="{3184270F-5332-419D-AFC5-7FBFB11BA0D4}" srcOrd="0" destOrd="0" presId="urn:microsoft.com/office/officeart/2005/8/layout/cycle2"/>
    <dgm:cxn modelId="{CF6E09E5-6676-47E2-AD03-4BCC6974ECBC}" type="presOf" srcId="{8385926B-B6FB-4652-8800-0C1DF4DA87AB}" destId="{FC023FD6-225A-441F-97DD-9B5E62636383}" srcOrd="1" destOrd="0" presId="urn:microsoft.com/office/officeart/2005/8/layout/cycle2"/>
    <dgm:cxn modelId="{FBFEBDEE-74E2-4243-92D6-05CEAA693C55}" type="presOf" srcId="{7853676F-DD47-46AC-8B66-7CF0DE437474}" destId="{8ED890E6-BC50-4100-B5DD-CC6C7FB8726C}" srcOrd="0" destOrd="0" presId="urn:microsoft.com/office/officeart/2005/8/layout/cycle2"/>
    <dgm:cxn modelId="{5C5398DF-41E7-4466-805E-CED7A5D71AB8}" type="presOf" srcId="{368FB78B-9A8A-465D-BF97-5C4DF5AA346D}" destId="{093C2B18-DC49-4DDE-BBD3-CE8ABD44826F}" srcOrd="0" destOrd="0" presId="urn:microsoft.com/office/officeart/2005/8/layout/cycle2"/>
    <dgm:cxn modelId="{82303BB6-6867-4980-A94D-89E8604BCD57}" type="presOf" srcId="{8385926B-B6FB-4652-8800-0C1DF4DA87AB}" destId="{1A24D203-7E4A-4DC6-B52C-5FFCA3B62EE8}" srcOrd="0" destOrd="0" presId="urn:microsoft.com/office/officeart/2005/8/layout/cycle2"/>
    <dgm:cxn modelId="{256BB17F-D008-4861-BE89-F178C9DD2DA3}" type="presOf" srcId="{1E237D3C-8EFE-44A3-B387-E770CAF2F579}" destId="{AA2B55A6-B232-4A0D-9717-9BD7B342A471}" srcOrd="0" destOrd="0" presId="urn:microsoft.com/office/officeart/2005/8/layout/cycle2"/>
    <dgm:cxn modelId="{AAB96D0D-E32A-404B-AD0E-38A8EF9FCD90}" type="presOf" srcId="{D1068764-6CDA-4FF6-86A8-853F881F1307}" destId="{7552719D-B01A-47DE-829D-0BF701ACA86F}" srcOrd="0" destOrd="0" presId="urn:microsoft.com/office/officeart/2005/8/layout/cycle2"/>
    <dgm:cxn modelId="{504B2FAC-5D39-4045-9A06-A0F4F1D5BAB7}" type="presOf" srcId="{D1068764-6CDA-4FF6-86A8-853F881F1307}" destId="{A5085064-0AB9-43E5-AB73-4F560C659B8C}" srcOrd="1" destOrd="0" presId="urn:microsoft.com/office/officeart/2005/8/layout/cycle2"/>
    <dgm:cxn modelId="{E90521E6-10DA-4E99-8E1F-DD07092FE050}" type="presOf" srcId="{6F757112-7A30-4A9B-96FA-9391B98C8DBB}" destId="{D81C19DF-266E-4D70-A8CA-345CD55DBC8B}" srcOrd="0" destOrd="0" presId="urn:microsoft.com/office/officeart/2005/8/layout/cycle2"/>
    <dgm:cxn modelId="{69AF4798-6583-4331-9426-851B7DEF9F99}" type="presOf" srcId="{368FB78B-9A8A-465D-BF97-5C4DF5AA346D}" destId="{5E87D8F7-6878-4656-9E83-05AD5912E1AF}" srcOrd="1" destOrd="0" presId="urn:microsoft.com/office/officeart/2005/8/layout/cycle2"/>
    <dgm:cxn modelId="{54CBE714-9DC7-4A4F-B7A5-0E3628F51A94}" type="presOf" srcId="{7D15216A-6271-4339-8E70-81A779BFEACB}" destId="{EA2D2A6F-D286-453D-82A2-62B8865AC00D}" srcOrd="0" destOrd="0" presId="urn:microsoft.com/office/officeart/2005/8/layout/cycle2"/>
    <dgm:cxn modelId="{12C1349C-41AD-47D7-ACBA-FB1FA39F2517}" type="presParOf" srcId="{8ED890E6-BC50-4100-B5DD-CC6C7FB8726C}" destId="{D81C19DF-266E-4D70-A8CA-345CD55DBC8B}" srcOrd="0" destOrd="0" presId="urn:microsoft.com/office/officeart/2005/8/layout/cycle2"/>
    <dgm:cxn modelId="{6253F35E-8CD4-4E5D-ABFE-EDEFBA9ECCF3}" type="presParOf" srcId="{8ED890E6-BC50-4100-B5DD-CC6C7FB8726C}" destId="{093C2B18-DC49-4DDE-BBD3-CE8ABD44826F}" srcOrd="1" destOrd="0" presId="urn:microsoft.com/office/officeart/2005/8/layout/cycle2"/>
    <dgm:cxn modelId="{73F1BBA2-C3F7-4431-9F63-127759050ADA}" type="presParOf" srcId="{093C2B18-DC49-4DDE-BBD3-CE8ABD44826F}" destId="{5E87D8F7-6878-4656-9E83-05AD5912E1AF}" srcOrd="0" destOrd="0" presId="urn:microsoft.com/office/officeart/2005/8/layout/cycle2"/>
    <dgm:cxn modelId="{F029E8F2-228E-4808-850B-8BBEF580509B}" type="presParOf" srcId="{8ED890E6-BC50-4100-B5DD-CC6C7FB8726C}" destId="{CE96A072-E872-4EC0-952D-63AD0EC21B84}" srcOrd="2" destOrd="0" presId="urn:microsoft.com/office/officeart/2005/8/layout/cycle2"/>
    <dgm:cxn modelId="{0BDD1778-74C8-441E-9B27-1313B582FE74}" type="presParOf" srcId="{8ED890E6-BC50-4100-B5DD-CC6C7FB8726C}" destId="{3184270F-5332-419D-AFC5-7FBFB11BA0D4}" srcOrd="3" destOrd="0" presId="urn:microsoft.com/office/officeart/2005/8/layout/cycle2"/>
    <dgm:cxn modelId="{2C63097E-A1FD-4E9B-ADAE-DA4A099031E0}" type="presParOf" srcId="{3184270F-5332-419D-AFC5-7FBFB11BA0D4}" destId="{09CACC94-95DA-490A-B349-8616C4016770}" srcOrd="0" destOrd="0" presId="urn:microsoft.com/office/officeart/2005/8/layout/cycle2"/>
    <dgm:cxn modelId="{16445A02-9170-41D5-B6B4-3084D97B64AD}" type="presParOf" srcId="{8ED890E6-BC50-4100-B5DD-CC6C7FB8726C}" destId="{AA2B55A6-B232-4A0D-9717-9BD7B342A471}" srcOrd="4" destOrd="0" presId="urn:microsoft.com/office/officeart/2005/8/layout/cycle2"/>
    <dgm:cxn modelId="{42952984-8943-417A-B835-14FFB9CB0AEC}" type="presParOf" srcId="{8ED890E6-BC50-4100-B5DD-CC6C7FB8726C}" destId="{18ACD5E4-67AF-420D-A541-F896140CDCBD}" srcOrd="5" destOrd="0" presId="urn:microsoft.com/office/officeart/2005/8/layout/cycle2"/>
    <dgm:cxn modelId="{D457FF00-D90C-4585-BA3F-711F8DE3FEB3}" type="presParOf" srcId="{18ACD5E4-67AF-420D-A541-F896140CDCBD}" destId="{18938CAD-51E7-4C4F-A2D9-3D31721C84F0}" srcOrd="0" destOrd="0" presId="urn:microsoft.com/office/officeart/2005/8/layout/cycle2"/>
    <dgm:cxn modelId="{72F9A8B3-0638-4DA1-82BC-48E0FAB9F17D}" type="presParOf" srcId="{8ED890E6-BC50-4100-B5DD-CC6C7FB8726C}" destId="{C3DD90A4-A713-4EBC-881A-503AA054C706}" srcOrd="6" destOrd="0" presId="urn:microsoft.com/office/officeart/2005/8/layout/cycle2"/>
    <dgm:cxn modelId="{2AE4242A-3BA2-478A-AE95-DC7332DF2671}" type="presParOf" srcId="{8ED890E6-BC50-4100-B5DD-CC6C7FB8726C}" destId="{7552719D-B01A-47DE-829D-0BF701ACA86F}" srcOrd="7" destOrd="0" presId="urn:microsoft.com/office/officeart/2005/8/layout/cycle2"/>
    <dgm:cxn modelId="{834629C0-4E00-4CEB-A852-017CDA8A5F29}" type="presParOf" srcId="{7552719D-B01A-47DE-829D-0BF701ACA86F}" destId="{A5085064-0AB9-43E5-AB73-4F560C659B8C}" srcOrd="0" destOrd="0" presId="urn:microsoft.com/office/officeart/2005/8/layout/cycle2"/>
    <dgm:cxn modelId="{AC6C12BF-4255-45A0-A576-D240E50398D8}" type="presParOf" srcId="{8ED890E6-BC50-4100-B5DD-CC6C7FB8726C}" destId="{EA2D2A6F-D286-453D-82A2-62B8865AC00D}" srcOrd="8" destOrd="0" presId="urn:microsoft.com/office/officeart/2005/8/layout/cycle2"/>
    <dgm:cxn modelId="{EFE2991C-EF3F-43A8-B8A8-FF031E019BFF}" type="presParOf" srcId="{8ED890E6-BC50-4100-B5DD-CC6C7FB8726C}" destId="{1A24D203-7E4A-4DC6-B52C-5FFCA3B62EE8}" srcOrd="9" destOrd="0" presId="urn:microsoft.com/office/officeart/2005/8/layout/cycle2"/>
    <dgm:cxn modelId="{B7BC737E-DC6D-46BA-BD4C-52A45AAB26C6}" type="presParOf" srcId="{1A24D203-7E4A-4DC6-B52C-5FFCA3B62EE8}" destId="{FC023FD6-225A-441F-97DD-9B5E62636383}"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34895-D150-4E33-9DF9-05F4FF77A7AF}">
      <dsp:nvSpPr>
        <dsp:cNvPr id="0" name=""/>
        <dsp:cNvSpPr/>
      </dsp:nvSpPr>
      <dsp:spPr>
        <a:xfrm>
          <a:off x="1556143" y="231408"/>
          <a:ext cx="4335200" cy="1354750"/>
        </a:xfrm>
        <a:prstGeom prst="rect">
          <a:avLst/>
        </a:prstGeom>
        <a:solidFill>
          <a:schemeClr val="lt1">
            <a:alpha val="40000"/>
            <a:hueOff val="0"/>
            <a:satOff val="0"/>
            <a:lumOff val="0"/>
            <a:alphaOff val="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ln>
                <a:noFill/>
              </a:ln>
              <a:solidFill>
                <a:schemeClr val="tx1">
                  <a:lumMod val="50000"/>
                </a:schemeClr>
              </a:solidFill>
            </a:rPr>
            <a:t>Optimize race/ethnicity data</a:t>
          </a:r>
          <a:r>
            <a:rPr lang="en-US" sz="2000" kern="1200" dirty="0">
              <a:ln>
                <a:noFill/>
              </a:ln>
              <a:solidFill>
                <a:schemeClr val="tx1">
                  <a:lumMod val="50000"/>
                </a:schemeClr>
              </a:solidFill>
            </a:rPr>
            <a:t> collection &amp; review key maternal quality data by race, ethnicity &amp; Medicaid status</a:t>
          </a:r>
        </a:p>
      </dsp:txBody>
      <dsp:txXfrm>
        <a:off x="1556143" y="231408"/>
        <a:ext cx="4335200" cy="1354750"/>
      </dsp:txXfrm>
    </dsp:sp>
    <dsp:sp modelId="{CC54DB42-0225-4905-A8D7-EBF99D64265A}">
      <dsp:nvSpPr>
        <dsp:cNvPr id="0" name=""/>
        <dsp:cNvSpPr/>
      </dsp:nvSpPr>
      <dsp:spPr>
        <a:xfrm>
          <a:off x="1386947" y="115737"/>
          <a:ext cx="948325" cy="1422487"/>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9AFCCF3-3DDD-486F-B69F-0293F48BA1AE}">
      <dsp:nvSpPr>
        <dsp:cNvPr id="0" name=""/>
        <dsp:cNvSpPr/>
      </dsp:nvSpPr>
      <dsp:spPr>
        <a:xfrm>
          <a:off x="6362954" y="231408"/>
          <a:ext cx="4335200" cy="1354750"/>
        </a:xfrm>
        <a:prstGeom prst="rect">
          <a:avLst/>
        </a:prstGeom>
        <a:no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Universal </a:t>
          </a:r>
          <a:r>
            <a:rPr lang="en-US" sz="1900" b="1" kern="1200" dirty="0">
              <a:solidFill>
                <a:schemeClr val="tx1">
                  <a:lumMod val="50000"/>
                </a:schemeClr>
              </a:solidFill>
            </a:rPr>
            <a:t>social determinants of health screening</a:t>
          </a:r>
          <a:r>
            <a:rPr lang="en-US" sz="1900" kern="1200" dirty="0">
              <a:solidFill>
                <a:schemeClr val="tx1">
                  <a:lumMod val="50000"/>
                </a:schemeClr>
              </a:solidFill>
            </a:rPr>
            <a:t> tool (prenatal/L&amp;D) with system for linkage to appropriate resources </a:t>
          </a:r>
        </a:p>
      </dsp:txBody>
      <dsp:txXfrm>
        <a:off x="6362954" y="231408"/>
        <a:ext cx="4335200" cy="1354750"/>
      </dsp:txXfrm>
    </dsp:sp>
    <dsp:sp modelId="{E836AFA5-6591-4E14-8210-FEC8BF8E79BF}">
      <dsp:nvSpPr>
        <dsp:cNvPr id="0" name=""/>
        <dsp:cNvSpPr/>
      </dsp:nvSpPr>
      <dsp:spPr>
        <a:xfrm>
          <a:off x="6079584" y="35722"/>
          <a:ext cx="1153798" cy="142248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4F7C446-C5AF-419C-B1D8-F6A9C79DD675}">
      <dsp:nvSpPr>
        <dsp:cNvPr id="0" name=""/>
        <dsp:cNvSpPr/>
      </dsp:nvSpPr>
      <dsp:spPr>
        <a:xfrm>
          <a:off x="1529839" y="1936888"/>
          <a:ext cx="4335200" cy="1354750"/>
        </a:xfrm>
        <a:prstGeom prst="rect">
          <a:avLst/>
        </a:prstGeom>
        <a:no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kern="1200" dirty="0">
              <a:solidFill>
                <a:schemeClr val="tx1">
                  <a:lumMod val="50000"/>
                </a:schemeClr>
              </a:solidFill>
            </a:rPr>
            <a:t>Share </a:t>
          </a:r>
          <a:r>
            <a:rPr lang="en-US" sz="1900" b="1" kern="1200" dirty="0">
              <a:solidFill>
                <a:schemeClr val="tx1">
                  <a:lumMod val="50000"/>
                </a:schemeClr>
              </a:solidFill>
            </a:rPr>
            <a:t>respectful care practices </a:t>
          </a:r>
          <a:r>
            <a:rPr lang="en-US" sz="1900" kern="1200" dirty="0">
              <a:solidFill>
                <a:schemeClr val="tx1">
                  <a:lumMod val="50000"/>
                </a:schemeClr>
              </a:solidFill>
            </a:rPr>
            <a:t>on L&amp;D and survey patients before discharge on their care experience (using the PREM) for feedback</a:t>
          </a:r>
        </a:p>
      </dsp:txBody>
      <dsp:txXfrm>
        <a:off x="1529839" y="1936888"/>
        <a:ext cx="4335200" cy="1354750"/>
      </dsp:txXfrm>
    </dsp:sp>
    <dsp:sp modelId="{1AF332FF-D205-4E81-886F-B0DEEB2FEE24}">
      <dsp:nvSpPr>
        <dsp:cNvPr id="0" name=""/>
        <dsp:cNvSpPr/>
      </dsp:nvSpPr>
      <dsp:spPr>
        <a:xfrm>
          <a:off x="1349206" y="1741202"/>
          <a:ext cx="948325" cy="142248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F77EB86-DC3A-4F49-9C1C-64F45674FB41}">
      <dsp:nvSpPr>
        <dsp:cNvPr id="0" name=""/>
        <dsp:cNvSpPr/>
      </dsp:nvSpPr>
      <dsp:spPr>
        <a:xfrm>
          <a:off x="6389258" y="1936888"/>
          <a:ext cx="4335200" cy="1354750"/>
        </a:xfrm>
        <a:prstGeom prst="rect">
          <a:avLst/>
        </a:prstGeom>
        <a:solidFill>
          <a:schemeClr val="bg1">
            <a:alpha val="4000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Engage patients and community members </a:t>
          </a:r>
          <a:r>
            <a:rPr lang="en-US" sz="2000" kern="1200" dirty="0">
              <a:solidFill>
                <a:schemeClr val="tx1">
                  <a:lumMod val="50000"/>
                </a:schemeClr>
              </a:solidFill>
            </a:rPr>
            <a:t>for input on quality improvement efforts</a:t>
          </a:r>
        </a:p>
      </dsp:txBody>
      <dsp:txXfrm>
        <a:off x="6389258" y="1936888"/>
        <a:ext cx="4335200" cy="1354750"/>
      </dsp:txXfrm>
    </dsp:sp>
    <dsp:sp modelId="{BC0ECF19-7FFA-4B14-87B4-72F35EE1B4A9}">
      <dsp:nvSpPr>
        <dsp:cNvPr id="0" name=""/>
        <dsp:cNvSpPr/>
      </dsp:nvSpPr>
      <dsp:spPr>
        <a:xfrm>
          <a:off x="5986376" y="1741202"/>
          <a:ext cx="1259015" cy="1422487"/>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0187994-DBE7-4A6A-B505-7DE43D8B5E24}">
      <dsp:nvSpPr>
        <dsp:cNvPr id="0" name=""/>
        <dsp:cNvSpPr/>
      </dsp:nvSpPr>
      <dsp:spPr>
        <a:xfrm>
          <a:off x="1607512" y="3642368"/>
          <a:ext cx="4335200" cy="1354750"/>
        </a:xfrm>
        <a:prstGeom prst="rect">
          <a:avLst/>
        </a:prstGeom>
        <a:solidFill>
          <a:schemeClr val="accent2">
            <a:lumMod val="40000"/>
            <a:lumOff val="60000"/>
            <a:alpha val="40000"/>
          </a:schemeClr>
        </a:solidFill>
        <a:ln w="3810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2390" rIns="72390" bIns="72390" numCol="1" spcCol="1270" anchor="ctr" anchorCtr="0">
          <a:noAutofit/>
        </a:bodyPr>
        <a:lstStyle/>
        <a:p>
          <a:pPr lvl="0" algn="l" defTabSz="844550">
            <a:lnSpc>
              <a:spcPct val="90000"/>
            </a:lnSpc>
            <a:spcBef>
              <a:spcPct val="0"/>
            </a:spcBef>
            <a:spcAft>
              <a:spcPct val="35000"/>
            </a:spcAft>
          </a:pPr>
          <a:r>
            <a:rPr lang="en-US" sz="1900" b="1" kern="1200" dirty="0">
              <a:solidFill>
                <a:schemeClr val="tx1">
                  <a:lumMod val="50000"/>
                </a:schemeClr>
              </a:solidFill>
            </a:rPr>
            <a:t>Standardize postpartum safety </a:t>
          </a:r>
          <a:r>
            <a:rPr lang="en-US" sz="1900" kern="1200" dirty="0">
              <a:solidFill>
                <a:schemeClr val="tx1">
                  <a:lumMod val="50000"/>
                </a:schemeClr>
              </a:solidFill>
            </a:rPr>
            <a:t>education and schedule early postpartum follow up prior to hospital discharge</a:t>
          </a:r>
        </a:p>
      </dsp:txBody>
      <dsp:txXfrm>
        <a:off x="1607512" y="3642368"/>
        <a:ext cx="4335200" cy="1354750"/>
      </dsp:txXfrm>
    </dsp:sp>
    <dsp:sp modelId="{D00B39CB-6D1C-4FD9-83A3-2EDAA898AC44}">
      <dsp:nvSpPr>
        <dsp:cNvPr id="0" name=""/>
        <dsp:cNvSpPr/>
      </dsp:nvSpPr>
      <dsp:spPr>
        <a:xfrm>
          <a:off x="1381160" y="3469542"/>
          <a:ext cx="948325" cy="1422487"/>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7AA65D-CC75-4AFD-8AF6-BE49EB492D3A}">
      <dsp:nvSpPr>
        <dsp:cNvPr id="0" name=""/>
        <dsp:cNvSpPr/>
      </dsp:nvSpPr>
      <dsp:spPr>
        <a:xfrm>
          <a:off x="6311586" y="3642368"/>
          <a:ext cx="4335200" cy="1354750"/>
        </a:xfrm>
        <a:prstGeom prst="rect">
          <a:avLst/>
        </a:prstGeom>
        <a:noFill/>
        <a:ln w="38100" cap="flat" cmpd="sng" algn="ctr">
          <a:solidFill>
            <a:schemeClr val="accent3"/>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7617" tIns="76200" rIns="76200" bIns="76200" numCol="1" spcCol="1270" anchor="ctr" anchorCtr="0">
          <a:noAutofit/>
        </a:bodyPr>
        <a:lstStyle/>
        <a:p>
          <a:pPr lvl="0" algn="l" defTabSz="889000">
            <a:lnSpc>
              <a:spcPct val="90000"/>
            </a:lnSpc>
            <a:spcBef>
              <a:spcPct val="0"/>
            </a:spcBef>
            <a:spcAft>
              <a:spcPct val="35000"/>
            </a:spcAft>
          </a:pPr>
          <a:r>
            <a:rPr lang="en-US" sz="2000" b="1" kern="1200" dirty="0">
              <a:solidFill>
                <a:schemeClr val="tx1">
                  <a:lumMod val="50000"/>
                </a:schemeClr>
              </a:solidFill>
            </a:rPr>
            <a:t>Implicit Bias / Respectful Care training </a:t>
          </a:r>
          <a:r>
            <a:rPr lang="en-US" sz="2000" kern="1200" dirty="0">
              <a:solidFill>
                <a:schemeClr val="tx1">
                  <a:lumMod val="50000"/>
                </a:schemeClr>
              </a:solidFill>
            </a:rPr>
            <a:t>for providers, nurses and other staff</a:t>
          </a:r>
        </a:p>
      </dsp:txBody>
      <dsp:txXfrm>
        <a:off x="6311586" y="3642368"/>
        <a:ext cx="4335200" cy="1354750"/>
      </dsp:txXfrm>
    </dsp:sp>
    <dsp:sp modelId="{F76C5C29-CF17-47A8-9710-3F8111C8DB01}">
      <dsp:nvSpPr>
        <dsp:cNvPr id="0" name=""/>
        <dsp:cNvSpPr/>
      </dsp:nvSpPr>
      <dsp:spPr>
        <a:xfrm>
          <a:off x="6227767" y="3478959"/>
          <a:ext cx="948325" cy="1422487"/>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203CD-3F59-454B-83CC-B206048C653F}">
      <dsp:nvSpPr>
        <dsp:cNvPr id="0" name=""/>
        <dsp:cNvSpPr/>
      </dsp:nvSpPr>
      <dsp:spPr>
        <a:xfrm>
          <a:off x="1116" y="0"/>
          <a:ext cx="2902148" cy="49593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Compliance Monitoring</a:t>
          </a:r>
          <a:endParaRPr lang="en-US" sz="3000" kern="1200" dirty="0"/>
        </a:p>
      </dsp:txBody>
      <dsp:txXfrm>
        <a:off x="1116" y="0"/>
        <a:ext cx="2902148" cy="1487805"/>
      </dsp:txXfrm>
    </dsp:sp>
    <dsp:sp modelId="{17AE9DC0-73FF-4A8F-BB20-D168D39A51F2}">
      <dsp:nvSpPr>
        <dsp:cNvPr id="0" name=""/>
        <dsp:cNvSpPr/>
      </dsp:nvSpPr>
      <dsp:spPr>
        <a:xfrm>
          <a:off x="291331" y="1489258"/>
          <a:ext cx="2321718" cy="149531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Monitor patient postpartum safety education</a:t>
          </a:r>
          <a:endParaRPr lang="en-US" sz="1900" kern="1200" dirty="0"/>
        </a:p>
      </dsp:txBody>
      <dsp:txXfrm>
        <a:off x="335127" y="1533054"/>
        <a:ext cx="2234126" cy="1407720"/>
      </dsp:txXfrm>
    </dsp:sp>
    <dsp:sp modelId="{2FECF056-DE56-4C6E-A25B-7EDEE6DF7C3C}">
      <dsp:nvSpPr>
        <dsp:cNvPr id="0" name=""/>
        <dsp:cNvSpPr/>
      </dsp:nvSpPr>
      <dsp:spPr>
        <a:xfrm>
          <a:off x="291331" y="3214619"/>
          <a:ext cx="2321718" cy="1495312"/>
        </a:xfrm>
        <a:prstGeom prst="roundRect">
          <a:avLst>
            <a:gd name="adj" fmla="val 10000"/>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Monitor % of patients with early pp visit scheduled prior to d/c</a:t>
          </a:r>
          <a:endParaRPr lang="en-US" sz="1900" kern="1200" dirty="0"/>
        </a:p>
      </dsp:txBody>
      <dsp:txXfrm>
        <a:off x="335127" y="3258415"/>
        <a:ext cx="2234126" cy="1407720"/>
      </dsp:txXfrm>
    </dsp:sp>
    <dsp:sp modelId="{30FE1FFB-4545-4F02-8367-841C7926D281}">
      <dsp:nvSpPr>
        <dsp:cNvPr id="0" name=""/>
        <dsp:cNvSpPr/>
      </dsp:nvSpPr>
      <dsp:spPr>
        <a:xfrm>
          <a:off x="3120925" y="0"/>
          <a:ext cx="2902148" cy="49593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Monitor Scheduling &amp; Provider billing</a:t>
          </a:r>
          <a:endParaRPr lang="en-US" sz="3000" kern="1200" dirty="0"/>
        </a:p>
      </dsp:txBody>
      <dsp:txXfrm>
        <a:off x="3120925" y="0"/>
        <a:ext cx="2902148" cy="1487805"/>
      </dsp:txXfrm>
    </dsp:sp>
    <dsp:sp modelId="{83CB3FFD-92A1-4CB4-B343-E957D36F8AD3}">
      <dsp:nvSpPr>
        <dsp:cNvPr id="0" name=""/>
        <dsp:cNvSpPr/>
      </dsp:nvSpPr>
      <dsp:spPr>
        <a:xfrm>
          <a:off x="3411140" y="1489258"/>
          <a:ext cx="2321718" cy="1495312"/>
        </a:xfrm>
        <a:prstGeom prst="roundRect">
          <a:avLst>
            <a:gd name="adj" fmla="val 10000"/>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Identify potential issues early</a:t>
          </a:r>
          <a:endParaRPr lang="en-US" sz="1900" kern="1200" dirty="0"/>
        </a:p>
      </dsp:txBody>
      <dsp:txXfrm>
        <a:off x="3454936" y="1533054"/>
        <a:ext cx="2234126" cy="1407720"/>
      </dsp:txXfrm>
    </dsp:sp>
    <dsp:sp modelId="{0239046F-6371-428A-834D-7CB754F6B7E5}">
      <dsp:nvSpPr>
        <dsp:cNvPr id="0" name=""/>
        <dsp:cNvSpPr/>
      </dsp:nvSpPr>
      <dsp:spPr>
        <a:xfrm>
          <a:off x="3411140" y="3214619"/>
          <a:ext cx="2321718" cy="1495312"/>
        </a:xfrm>
        <a:prstGeom prst="roundRect">
          <a:avLst>
            <a:gd name="adj" fmla="val 10000"/>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Inform ILPQC for help  with troubleshooting</a:t>
          </a:r>
          <a:endParaRPr lang="en-US" sz="1900" kern="1200" dirty="0"/>
        </a:p>
      </dsp:txBody>
      <dsp:txXfrm>
        <a:off x="3454936" y="3258415"/>
        <a:ext cx="2234126" cy="1407720"/>
      </dsp:txXfrm>
    </dsp:sp>
    <dsp:sp modelId="{3A796B34-FCA9-4F3E-AC83-3662799C3E4B}">
      <dsp:nvSpPr>
        <dsp:cNvPr id="0" name=""/>
        <dsp:cNvSpPr/>
      </dsp:nvSpPr>
      <dsp:spPr>
        <a:xfrm>
          <a:off x="6240735" y="0"/>
          <a:ext cx="2902148" cy="49593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smtClean="0"/>
            <a:t>New Hire &amp; Ongoing Education</a:t>
          </a:r>
          <a:endParaRPr lang="en-US" sz="3000" kern="1200" dirty="0"/>
        </a:p>
      </dsp:txBody>
      <dsp:txXfrm>
        <a:off x="6240735" y="0"/>
        <a:ext cx="2902148" cy="1487805"/>
      </dsp:txXfrm>
    </dsp:sp>
    <dsp:sp modelId="{94C3E692-EE02-4DEA-B402-98D7FF1DB017}">
      <dsp:nvSpPr>
        <dsp:cNvPr id="0" name=""/>
        <dsp:cNvSpPr/>
      </dsp:nvSpPr>
      <dsp:spPr>
        <a:xfrm>
          <a:off x="6530950" y="1489258"/>
          <a:ext cx="2321718" cy="1495312"/>
        </a:xfrm>
        <a:prstGeom prst="roundRect">
          <a:avLst>
            <a:gd name="adj" fmla="val 10000"/>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Plan for training residents, new providers on maternal health safety check </a:t>
          </a:r>
          <a:endParaRPr lang="en-US" sz="1900" kern="1200" dirty="0"/>
        </a:p>
      </dsp:txBody>
      <dsp:txXfrm>
        <a:off x="6574746" y="1533054"/>
        <a:ext cx="2234126" cy="1407720"/>
      </dsp:txXfrm>
    </dsp:sp>
    <dsp:sp modelId="{E47B27BB-A98C-4F86-8F15-FE0EF02DF735}">
      <dsp:nvSpPr>
        <dsp:cNvPr id="0" name=""/>
        <dsp:cNvSpPr/>
      </dsp:nvSpPr>
      <dsp:spPr>
        <a:xfrm>
          <a:off x="6530950" y="3214619"/>
          <a:ext cx="2321718" cy="1495312"/>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Educate new nursing hires on the scheduling process</a:t>
          </a:r>
          <a:endParaRPr lang="en-US" sz="1900" kern="1200" dirty="0"/>
        </a:p>
      </dsp:txBody>
      <dsp:txXfrm>
        <a:off x="6574746" y="3258415"/>
        <a:ext cx="2234126" cy="1407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07CAC-7187-4208-905E-0448E9FBF8E2}">
      <dsp:nvSpPr>
        <dsp:cNvPr id="0" name=""/>
        <dsp:cNvSpPr/>
      </dsp:nvSpPr>
      <dsp:spPr>
        <a:xfrm>
          <a:off x="2515749" y="449006"/>
          <a:ext cx="5952744" cy="5952744"/>
        </a:xfrm>
        <a:prstGeom prst="pie">
          <a:avLst>
            <a:gd name="adj1" fmla="val 16200000"/>
            <a:gd name="adj2" fmla="val 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17780" bIns="0" numCol="1" spcCol="1270" anchor="ctr" anchorCtr="0">
          <a:noAutofit/>
        </a:bodyPr>
        <a:lstStyle/>
        <a:p>
          <a:pPr lvl="0" algn="l" defTabSz="622300">
            <a:lnSpc>
              <a:spcPct val="90000"/>
            </a:lnSpc>
            <a:spcBef>
              <a:spcPct val="0"/>
            </a:spcBef>
            <a:spcAft>
              <a:spcPct val="35000"/>
            </a:spcAft>
          </a:pPr>
          <a:r>
            <a:rPr lang="en-US" sz="1400" kern="1200" dirty="0" smtClean="0"/>
            <a:t>Team met and                      developed a process flow on current discharge workflow. Identified opportunity to schedule postpartum visit during discharge education.</a:t>
          </a:r>
          <a:endParaRPr lang="en-US" sz="1400" kern="1200" dirty="0"/>
        </a:p>
      </dsp:txBody>
      <dsp:txXfrm>
        <a:off x="5675664" y="1682784"/>
        <a:ext cx="2196846" cy="1629918"/>
      </dsp:txXfrm>
    </dsp:sp>
    <dsp:sp modelId="{AB858124-1126-498A-81A5-E1479F09C610}">
      <dsp:nvSpPr>
        <dsp:cNvPr id="0" name=""/>
        <dsp:cNvSpPr/>
      </dsp:nvSpPr>
      <dsp:spPr>
        <a:xfrm>
          <a:off x="2515749" y="648849"/>
          <a:ext cx="5952744" cy="5952744"/>
        </a:xfrm>
        <a:prstGeom prst="pie">
          <a:avLst>
            <a:gd name="adj1" fmla="val 0"/>
            <a:gd name="adj2" fmla="val 540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15240" bIns="0" numCol="1" spcCol="1270" anchor="t" anchorCtr="0">
          <a:noAutofit/>
        </a:bodyPr>
        <a:lstStyle/>
        <a:p>
          <a:pPr lvl="0" algn="l" defTabSz="533400">
            <a:lnSpc>
              <a:spcPct val="90000"/>
            </a:lnSpc>
            <a:spcBef>
              <a:spcPct val="0"/>
            </a:spcBef>
            <a:spcAft>
              <a:spcPct val="35000"/>
            </a:spcAft>
          </a:pPr>
          <a:endParaRPr lang="en-US" sz="1200" kern="1200" dirty="0" smtClean="0"/>
        </a:p>
        <a:p>
          <a:pPr lvl="0" algn="l" defTabSz="533400">
            <a:lnSpc>
              <a:spcPct val="90000"/>
            </a:lnSpc>
            <a:spcBef>
              <a:spcPct val="0"/>
            </a:spcBef>
            <a:spcAft>
              <a:spcPct val="35000"/>
            </a:spcAft>
          </a:pPr>
          <a:endParaRPr lang="en-US" sz="1200" kern="1200" dirty="0" smtClean="0"/>
        </a:p>
        <a:p>
          <a:pPr lvl="0" algn="l" defTabSz="533400">
            <a:lnSpc>
              <a:spcPct val="90000"/>
            </a:lnSpc>
            <a:spcBef>
              <a:spcPct val="0"/>
            </a:spcBef>
            <a:spcAft>
              <a:spcPct val="35000"/>
            </a:spcAft>
          </a:pPr>
          <a:r>
            <a:rPr lang="en-US" sz="1400" kern="1200" dirty="0" smtClean="0"/>
            <a:t>Asked one OB  resident from the large clinic along with one nurse to try the new workflow for one patient during discharge process.  </a:t>
          </a:r>
          <a:endParaRPr lang="en-US" sz="1400" kern="1200" dirty="0"/>
        </a:p>
      </dsp:txBody>
      <dsp:txXfrm>
        <a:off x="5675664" y="3737898"/>
        <a:ext cx="2196846" cy="1629918"/>
      </dsp:txXfrm>
    </dsp:sp>
    <dsp:sp modelId="{C87F52D4-7AE2-4552-98A7-9CBD51C6DA24}">
      <dsp:nvSpPr>
        <dsp:cNvPr id="0" name=""/>
        <dsp:cNvSpPr/>
      </dsp:nvSpPr>
      <dsp:spPr>
        <a:xfrm>
          <a:off x="2315906" y="648849"/>
          <a:ext cx="5952744" cy="5952744"/>
        </a:xfrm>
        <a:prstGeom prst="pie">
          <a:avLst>
            <a:gd name="adj1" fmla="val 5400000"/>
            <a:gd name="adj2" fmla="val 1080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274320" rIns="16510" bIns="0" numCol="1" spcCol="1270" anchor="b" anchorCtr="1">
          <a:noAutofit/>
        </a:bodyPr>
        <a:lstStyle/>
        <a:p>
          <a:pPr lvl="0" algn="r" defTabSz="577850">
            <a:lnSpc>
              <a:spcPct val="90000"/>
            </a:lnSpc>
            <a:spcBef>
              <a:spcPct val="0"/>
            </a:spcBef>
            <a:spcAft>
              <a:spcPct val="35000"/>
            </a:spcAft>
          </a:pPr>
          <a:r>
            <a:rPr lang="en-US" altLang="en-US" sz="1300" kern="1200" dirty="0" smtClean="0">
              <a:latin typeface="+mn-lt"/>
            </a:rPr>
            <a:t>                                                                                                                                                                                        </a:t>
          </a:r>
          <a:r>
            <a:rPr lang="en-US" altLang="en-US" sz="1400" kern="1200" dirty="0" smtClean="0">
              <a:latin typeface="+mn-lt"/>
            </a:rPr>
            <a:t>Identified patient was unclear on who they should schedule an appointment with.  Resident realized opportunity to discuss at discharge visit.</a:t>
          </a:r>
          <a:endParaRPr lang="en-US" sz="1400" kern="1200" dirty="0"/>
        </a:p>
      </dsp:txBody>
      <dsp:txXfrm>
        <a:off x="2911889" y="3737898"/>
        <a:ext cx="2196846" cy="1629918"/>
      </dsp:txXfrm>
    </dsp:sp>
    <dsp:sp modelId="{568CE43C-1740-4D41-90A9-17A80211DA6D}">
      <dsp:nvSpPr>
        <dsp:cNvPr id="0" name=""/>
        <dsp:cNvSpPr/>
      </dsp:nvSpPr>
      <dsp:spPr>
        <a:xfrm>
          <a:off x="2315906" y="449006"/>
          <a:ext cx="5952744" cy="5952744"/>
        </a:xfrm>
        <a:prstGeom prst="pie">
          <a:avLst>
            <a:gd name="adj1" fmla="val 10800000"/>
            <a:gd name="adj2" fmla="val 1620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t" anchorCtr="0">
          <a:noAutofit/>
        </a:bodyPr>
        <a:lstStyle/>
        <a:p>
          <a:pPr lvl="0" algn="r" defTabSz="622300">
            <a:lnSpc>
              <a:spcPct val="90000"/>
            </a:lnSpc>
            <a:spcBef>
              <a:spcPct val="0"/>
            </a:spcBef>
            <a:spcAft>
              <a:spcPct val="35000"/>
            </a:spcAft>
          </a:pPr>
          <a:r>
            <a:rPr lang="en-US" altLang="en-US" sz="1400" kern="1200" dirty="0" smtClean="0">
              <a:latin typeface="+mn-lt"/>
            </a:rPr>
            <a:t>Team will ADAPT implementation approach and add to the OB provider’s role in identifying place of pp follow-up visit.</a:t>
          </a:r>
          <a:endParaRPr lang="en-US" sz="1400" kern="1200" dirty="0">
            <a:latin typeface="+mn-lt"/>
          </a:endParaRPr>
        </a:p>
      </dsp:txBody>
      <dsp:txXfrm>
        <a:off x="2911889" y="1682784"/>
        <a:ext cx="2196846" cy="1629918"/>
      </dsp:txXfrm>
    </dsp:sp>
    <dsp:sp modelId="{B39A42EB-0743-4E7B-BF1F-0F539AE5672B}">
      <dsp:nvSpPr>
        <dsp:cNvPr id="0" name=""/>
        <dsp:cNvSpPr/>
      </dsp:nvSpPr>
      <dsp:spPr>
        <a:xfrm>
          <a:off x="2147245" y="80503"/>
          <a:ext cx="6689750" cy="6689750"/>
        </a:xfrm>
        <a:prstGeom prst="circularArrow">
          <a:avLst>
            <a:gd name="adj1" fmla="val 5085"/>
            <a:gd name="adj2" fmla="val 327528"/>
            <a:gd name="adj3" fmla="val 21272472"/>
            <a:gd name="adj4" fmla="val 162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7BFDD5C-0202-467A-B95F-9BFEB8D0355B}">
      <dsp:nvSpPr>
        <dsp:cNvPr id="0" name=""/>
        <dsp:cNvSpPr/>
      </dsp:nvSpPr>
      <dsp:spPr>
        <a:xfrm>
          <a:off x="2147245" y="280345"/>
          <a:ext cx="6689750" cy="6689750"/>
        </a:xfrm>
        <a:prstGeom prst="circularArrow">
          <a:avLst>
            <a:gd name="adj1" fmla="val 5085"/>
            <a:gd name="adj2" fmla="val 327528"/>
            <a:gd name="adj3" fmla="val 5072472"/>
            <a:gd name="adj4" fmla="val 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514BF45-2E9D-4711-8816-BC253E63288B}">
      <dsp:nvSpPr>
        <dsp:cNvPr id="0" name=""/>
        <dsp:cNvSpPr/>
      </dsp:nvSpPr>
      <dsp:spPr>
        <a:xfrm>
          <a:off x="1947403" y="280345"/>
          <a:ext cx="6689750" cy="6689750"/>
        </a:xfrm>
        <a:prstGeom prst="circularArrow">
          <a:avLst>
            <a:gd name="adj1" fmla="val 5085"/>
            <a:gd name="adj2" fmla="val 327528"/>
            <a:gd name="adj3" fmla="val 10472472"/>
            <a:gd name="adj4" fmla="val 54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F04C597-2A4A-4ADA-97B5-503ADEEE7D34}">
      <dsp:nvSpPr>
        <dsp:cNvPr id="0" name=""/>
        <dsp:cNvSpPr/>
      </dsp:nvSpPr>
      <dsp:spPr>
        <a:xfrm>
          <a:off x="1947403" y="80503"/>
          <a:ext cx="6689750" cy="6689750"/>
        </a:xfrm>
        <a:prstGeom prst="circularArrow">
          <a:avLst>
            <a:gd name="adj1" fmla="val 5085"/>
            <a:gd name="adj2" fmla="val 327528"/>
            <a:gd name="adj3" fmla="val 15872472"/>
            <a:gd name="adj4" fmla="val 108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C19DF-266E-4D70-A8CA-345CD55DBC8B}">
      <dsp:nvSpPr>
        <dsp:cNvPr id="0" name=""/>
        <dsp:cNvSpPr/>
      </dsp:nvSpPr>
      <dsp:spPr>
        <a:xfrm>
          <a:off x="3978738" y="-175531"/>
          <a:ext cx="2553762" cy="2075233"/>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Communicate recommendations/ strategy for  early postpartum visit with OB providers</a:t>
          </a:r>
        </a:p>
        <a:p>
          <a:pPr lvl="0" algn="ctr" defTabSz="622300">
            <a:lnSpc>
              <a:spcPct val="90000"/>
            </a:lnSpc>
            <a:spcBef>
              <a:spcPct val="0"/>
            </a:spcBef>
            <a:spcAft>
              <a:spcPct val="35000"/>
            </a:spcAft>
          </a:pPr>
          <a:r>
            <a:rPr lang="en-US" sz="1400" b="1" kern="1200" dirty="0"/>
            <a:t>Provided ILPQC OB provider/outpatient care site packet</a:t>
          </a:r>
        </a:p>
      </dsp:txBody>
      <dsp:txXfrm>
        <a:off x="4352728" y="128380"/>
        <a:ext cx="1805782" cy="1467411"/>
      </dsp:txXfrm>
    </dsp:sp>
    <dsp:sp modelId="{093C2B18-DC49-4DDE-BBD3-CE8ABD44826F}">
      <dsp:nvSpPr>
        <dsp:cNvPr id="0" name=""/>
        <dsp:cNvSpPr/>
      </dsp:nvSpPr>
      <dsp:spPr>
        <a:xfrm rot="2082887">
          <a:off x="6289550" y="1375141"/>
          <a:ext cx="246858" cy="577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6296141" y="1469566"/>
        <a:ext cx="172801" cy="346537"/>
      </dsp:txXfrm>
    </dsp:sp>
    <dsp:sp modelId="{CE96A072-E872-4EC0-952D-63AD0EC21B84}">
      <dsp:nvSpPr>
        <dsp:cNvPr id="0" name=""/>
        <dsp:cNvSpPr/>
      </dsp:nvSpPr>
      <dsp:spPr>
        <a:xfrm>
          <a:off x="6137801" y="1572325"/>
          <a:ext cx="2852999" cy="1778495"/>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Worked with discharge patient navigator to facilitate scheduling of early postpartum visits  &amp; universal patient education prior to discharge</a:t>
          </a:r>
        </a:p>
      </dsp:txBody>
      <dsp:txXfrm>
        <a:off x="6555613" y="1832780"/>
        <a:ext cx="2017375" cy="1257585"/>
      </dsp:txXfrm>
    </dsp:sp>
    <dsp:sp modelId="{3184270F-5332-419D-AFC5-7FBFB11BA0D4}">
      <dsp:nvSpPr>
        <dsp:cNvPr id="0" name=""/>
        <dsp:cNvSpPr/>
      </dsp:nvSpPr>
      <dsp:spPr>
        <a:xfrm rot="6038115">
          <a:off x="7195881" y="3328378"/>
          <a:ext cx="302841" cy="577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7249691" y="3399244"/>
        <a:ext cx="211989" cy="346537"/>
      </dsp:txXfrm>
    </dsp:sp>
    <dsp:sp modelId="{AA2B55A6-B232-4A0D-9717-9BD7B342A471}">
      <dsp:nvSpPr>
        <dsp:cNvPr id="0" name=""/>
        <dsp:cNvSpPr/>
      </dsp:nvSpPr>
      <dsp:spPr>
        <a:xfrm>
          <a:off x="5692017" y="3899857"/>
          <a:ext cx="2860990" cy="1828756"/>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t>Implement standard postpartum education prior to discharge after delivery</a:t>
          </a:r>
        </a:p>
      </dsp:txBody>
      <dsp:txXfrm>
        <a:off x="6110999" y="4167672"/>
        <a:ext cx="2023026" cy="1293126"/>
      </dsp:txXfrm>
    </dsp:sp>
    <dsp:sp modelId="{18ACD5E4-67AF-420D-A541-F896140CDCBD}">
      <dsp:nvSpPr>
        <dsp:cNvPr id="0" name=""/>
        <dsp:cNvSpPr/>
      </dsp:nvSpPr>
      <dsp:spPr>
        <a:xfrm rot="10879304">
          <a:off x="5171788" y="4484696"/>
          <a:ext cx="368349" cy="577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5282278" y="4601482"/>
        <a:ext cx="257844" cy="346537"/>
      </dsp:txXfrm>
    </dsp:sp>
    <dsp:sp modelId="{C3DD90A4-A713-4EBC-881A-503AA054C706}">
      <dsp:nvSpPr>
        <dsp:cNvPr id="0" name=""/>
        <dsp:cNvSpPr/>
      </dsp:nvSpPr>
      <dsp:spPr>
        <a:xfrm>
          <a:off x="2480881" y="3710060"/>
          <a:ext cx="2517756" cy="2052250"/>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t>Educate all providers and staff on optimizing early postpartum care</a:t>
          </a:r>
        </a:p>
      </dsp:txBody>
      <dsp:txXfrm>
        <a:off x="2849598" y="4010605"/>
        <a:ext cx="1780322" cy="1451160"/>
      </dsp:txXfrm>
    </dsp:sp>
    <dsp:sp modelId="{7552719D-B01A-47DE-829D-0BF701ACA86F}">
      <dsp:nvSpPr>
        <dsp:cNvPr id="0" name=""/>
        <dsp:cNvSpPr/>
      </dsp:nvSpPr>
      <dsp:spPr>
        <a:xfrm rot="14976103">
          <a:off x="3172936" y="3254203"/>
          <a:ext cx="246232" cy="577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222744" y="3404334"/>
        <a:ext cx="172362" cy="346537"/>
      </dsp:txXfrm>
    </dsp:sp>
    <dsp:sp modelId="{EA2D2A6F-D286-453D-82A2-62B8865AC00D}">
      <dsp:nvSpPr>
        <dsp:cNvPr id="0" name=""/>
        <dsp:cNvSpPr/>
      </dsp:nvSpPr>
      <dsp:spPr>
        <a:xfrm>
          <a:off x="1598242" y="1471492"/>
          <a:ext cx="2554327" cy="1880608"/>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t>Outcome:</a:t>
          </a:r>
        </a:p>
        <a:p>
          <a:pPr lvl="0" algn="ctr" defTabSz="622300">
            <a:lnSpc>
              <a:spcPct val="90000"/>
            </a:lnSpc>
            <a:spcBef>
              <a:spcPct val="0"/>
            </a:spcBef>
            <a:spcAft>
              <a:spcPct val="35000"/>
            </a:spcAft>
          </a:pPr>
          <a:r>
            <a:rPr lang="en-US" sz="1400" b="1" kern="1200" dirty="0"/>
            <a:t>Increase the % of women with early postpartum visits within first 2 weeks of delivery</a:t>
          </a:r>
        </a:p>
        <a:p>
          <a:pPr lvl="0" algn="ctr" defTabSz="622300">
            <a:lnSpc>
              <a:spcPct val="90000"/>
            </a:lnSpc>
            <a:spcBef>
              <a:spcPct val="0"/>
            </a:spcBef>
            <a:spcAft>
              <a:spcPct val="35000"/>
            </a:spcAft>
          </a:pPr>
          <a:r>
            <a:rPr lang="en-US" sz="1400" b="1" kern="1200" dirty="0"/>
            <a:t>Increase PP education prior to discharge</a:t>
          </a:r>
        </a:p>
      </dsp:txBody>
      <dsp:txXfrm>
        <a:off x="1972315" y="1746901"/>
        <a:ext cx="1806181" cy="1329790"/>
      </dsp:txXfrm>
    </dsp:sp>
    <dsp:sp modelId="{1A24D203-7E4A-4DC6-B52C-5FFCA3B62EE8}">
      <dsp:nvSpPr>
        <dsp:cNvPr id="0" name=""/>
        <dsp:cNvSpPr/>
      </dsp:nvSpPr>
      <dsp:spPr>
        <a:xfrm rot="19615957">
          <a:off x="3904203" y="1365273"/>
          <a:ext cx="270049" cy="577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p>
      </dsp:txBody>
      <dsp:txXfrm>
        <a:off x="3910764" y="1502887"/>
        <a:ext cx="189034" cy="346537"/>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96F9D-2668-4094-8227-54635571F5D1}"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CC341-821B-413D-A8A4-39E7464FF4B0}" type="slidenum">
              <a:rPr lang="en-US" smtClean="0"/>
              <a:t>‹#›</a:t>
            </a:fld>
            <a:endParaRPr lang="en-US"/>
          </a:p>
        </p:txBody>
      </p:sp>
    </p:spTree>
    <p:extLst>
      <p:ext uri="{BB962C8B-B14F-4D97-AF65-F5344CB8AC3E}">
        <p14:creationId xmlns:p14="http://schemas.microsoft.com/office/powerpoint/2010/main" val="3244333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ournals.lww.com/greenjournal/Fulltext/2018/01000/Timing_and_Risk_Factors_of_Postpartum_Stroke.10.asp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3436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98597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pPr algn="l" rtl="0" fontAlgn="base">
              <a:buFont typeface="Arial" panose="020B0604020202020204" pitchFamily="34" charset="0"/>
              <a:buNone/>
            </a:pPr>
            <a:r>
              <a:rPr lang="en-US" sz="1200" b="0" i="0" dirty="0">
                <a:solidFill>
                  <a:srgbClr val="000000"/>
                </a:solidFill>
                <a:effectLst/>
                <a:latin typeface="Calibri" panose="020F0502020204030204" pitchFamily="34" charset="0"/>
              </a:rPr>
              <a:t>Structure Measures- highlight/congratulate the success in place/working on measures: how to consolidate these</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Implemented standardized social determinants of health screening tools for delivery admission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Implemented affiliated prenatal care sites standardized screening tools for universal social determinants of health screening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Completed ILPQC social determinants of health community resources mapping tool and shared with affiliated outpatient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Incorporating discussion of social determinants of health and discrimination as potential factors in hospital maternal morbidity reviews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Protocol for improving the collection and accuracy of patient-reported race/ethnicity data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Process to review maternal health quality data stratified by race/ethnicity and Medicaid status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Engaged patients and/or community members to provide input on quality improvement efforts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Sharing expected respectful care practices with delivery staff and patients </a:t>
            </a:r>
          </a:p>
          <a:p>
            <a:pPr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Implicit Bias Training (line graph) </a:t>
            </a:r>
          </a:p>
          <a:p>
            <a:endParaRPr lang="en-US" dirty="0"/>
          </a:p>
        </p:txBody>
      </p:sp>
    </p:spTree>
    <p:extLst>
      <p:ext uri="{BB962C8B-B14F-4D97-AF65-F5344CB8AC3E}">
        <p14:creationId xmlns:p14="http://schemas.microsoft.com/office/powerpoint/2010/main" val="649980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Number of birthing people discharged after delivery who received the Patient Reported Experience Measure (PREM) Survey either via QR Code or hospital iPad/tablet/laptop</a:t>
            </a:r>
          </a:p>
          <a:p>
            <a:endParaRPr lang="en-US" dirty="0"/>
          </a:p>
        </p:txBody>
      </p:sp>
    </p:spTree>
    <p:extLst>
      <p:ext uri="{BB962C8B-B14F-4D97-AF65-F5344CB8AC3E}">
        <p14:creationId xmlns:p14="http://schemas.microsoft.com/office/powerpoint/2010/main" val="109637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r>
              <a:rPr lang="en-US" dirty="0"/>
              <a:t>Number of birthing people discharged after delivery who received the Patient Reported Experience Measure (PREM) Survey either via QR Code or hospital iPad/tablet/laptop</a:t>
            </a:r>
          </a:p>
          <a:p>
            <a:endParaRPr lang="en-US" dirty="0"/>
          </a:p>
        </p:txBody>
      </p:sp>
    </p:spTree>
    <p:extLst>
      <p:ext uri="{BB962C8B-B14F-4D97-AF65-F5344CB8AC3E}">
        <p14:creationId xmlns:p14="http://schemas.microsoft.com/office/powerpoint/2010/main" val="3494561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F7994B"/>
              </a:buClr>
              <a:buFont typeface="Arial" panose="020B0604020202020204" pitchFamily="34" charset="0"/>
              <a:buChar char="•"/>
            </a:pPr>
            <a:r>
              <a:rPr lang="en-US" sz="2000" i="1" u="sng" dirty="0" smtClean="0"/>
              <a:t>Key recommendations from MMRC report</a:t>
            </a:r>
          </a:p>
          <a:p>
            <a:pPr marL="742950" lvl="1" indent="-285750">
              <a:buClr>
                <a:srgbClr val="F7994B"/>
              </a:buClr>
              <a:buFont typeface="Arial" panose="020B0604020202020204" pitchFamily="34" charset="0"/>
              <a:buChar char="•"/>
            </a:pPr>
            <a:r>
              <a:rPr lang="en-US" sz="2200" b="1" dirty="0" smtClean="0">
                <a:solidFill>
                  <a:srgbClr val="004990"/>
                </a:solidFill>
              </a:rPr>
              <a:t>Providers should adopt the recommendation from the American College of Obstetricians and Gynecologists (ACOG) for early postpartum visit in addition to traditional 6 week visit</a:t>
            </a:r>
          </a:p>
          <a:p>
            <a:pPr marL="742950" lvl="1" indent="-285750">
              <a:buClr>
                <a:srgbClr val="F7994B"/>
              </a:buClr>
              <a:buFont typeface="Arial" panose="020B0604020202020204" pitchFamily="34" charset="0"/>
              <a:buChar char="•"/>
            </a:pPr>
            <a:r>
              <a:rPr lang="en-US" sz="2000" b="1" kern="1200" dirty="0" smtClean="0">
                <a:solidFill>
                  <a:srgbClr val="004990"/>
                </a:solidFill>
                <a:latin typeface="+mn-lt"/>
                <a:ea typeface="+mn-ea"/>
                <a:cs typeface="+mn-cs"/>
              </a:rPr>
              <a:t>Birthing hospitals should ensure that women are connected with a primary care or obstetrical provider and scheduled for a postpartum visit prior to hospital discharge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430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https://www.riverbender.com/articles/details/illinois-releases-first-maternal-morbidity-and-mortality-report-31421.cfm</a:t>
            </a:r>
          </a:p>
          <a:p>
            <a:endParaRPr lang="en-US" dirty="0" smtClean="0"/>
          </a:p>
          <a:p>
            <a:r>
              <a:rPr lang="en-US" dirty="0" smtClean="0">
                <a:solidFill>
                  <a:srgbClr val="FF0000"/>
                </a:solidFill>
              </a:rPr>
              <a:t>CAN</a:t>
            </a:r>
            <a:r>
              <a:rPr lang="en-US" baseline="0" dirty="0" smtClean="0">
                <a:solidFill>
                  <a:srgbClr val="FF0000"/>
                </a:solidFill>
              </a:rPr>
              <a:t> WE ADD THE % OF PREVENTABLE DEATHS FOR OB CAUSES</a:t>
            </a:r>
          </a:p>
          <a:p>
            <a:r>
              <a:rPr lang="en-US" baseline="0" dirty="0" smtClean="0">
                <a:solidFill>
                  <a:srgbClr val="FF0000"/>
                </a:solidFill>
              </a:rPr>
              <a:t>Also can we add a slide on top causes of death? If there is a slide. </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779195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Suzanne to add citations</a:t>
            </a:r>
          </a:p>
          <a:p>
            <a:r>
              <a:rPr lang="en-US" dirty="0" err="1" smtClean="0"/>
              <a:t>Stuebe</a:t>
            </a:r>
            <a:r>
              <a:rPr lang="en-US" dirty="0" smtClean="0"/>
              <a:t> AM, et. al. Prevalence and risk factors for early, undesired weaning attributed to lactation dysfunction. J </a:t>
            </a:r>
            <a:r>
              <a:rPr lang="en-US" dirty="0" err="1" smtClean="0"/>
              <a:t>Womens</a:t>
            </a:r>
            <a:r>
              <a:rPr lang="en-US" dirty="0" smtClean="0"/>
              <a:t> Health (</a:t>
            </a:r>
            <a:r>
              <a:rPr lang="en-US" dirty="0" err="1" smtClean="0"/>
              <a:t>Larchmt</a:t>
            </a:r>
            <a:r>
              <a:rPr lang="en-US" dirty="0" smtClean="0"/>
              <a:t>) 2014;23:404–12. </a:t>
            </a:r>
          </a:p>
          <a:p>
            <a:r>
              <a:rPr lang="en-US" dirty="0" smtClean="0"/>
              <a:t>Martin A, et. al. Views of women and clinicians on postpartum preparation and recovery. </a:t>
            </a:r>
            <a:r>
              <a:rPr lang="en-US" dirty="0" err="1" smtClean="0"/>
              <a:t>Matern</a:t>
            </a:r>
            <a:r>
              <a:rPr lang="en-US" dirty="0" smtClean="0"/>
              <a:t> Child Health J 2014;18:707–13. 5. </a:t>
            </a:r>
          </a:p>
          <a:p>
            <a:r>
              <a:rPr lang="en-US" dirty="0" smtClean="0"/>
              <a:t>Tully KP, et. al. The fourth trimester: a critical transition period with unmet maternal health needs. Am J </a:t>
            </a:r>
            <a:r>
              <a:rPr lang="en-US" dirty="0" err="1" smtClean="0"/>
              <a:t>Obstet</a:t>
            </a:r>
            <a:r>
              <a:rPr lang="en-US" dirty="0" smtClean="0"/>
              <a:t> </a:t>
            </a:r>
            <a:r>
              <a:rPr lang="en-US" dirty="0" err="1" smtClean="0"/>
              <a:t>Gynecol</a:t>
            </a:r>
            <a:r>
              <a:rPr lang="en-US" dirty="0" smtClean="0"/>
              <a:t> 2017;217:37–41.</a:t>
            </a:r>
          </a:p>
          <a:p>
            <a:r>
              <a:rPr lang="en-US" dirty="0" smtClean="0"/>
              <a:t>Optimizing postpartum care. ACOG Committee Opinion No. 736. American College of Obstetricians and Gynecologists. </a:t>
            </a:r>
            <a:r>
              <a:rPr lang="en-US" dirty="0" err="1" smtClean="0"/>
              <a:t>Obstet</a:t>
            </a:r>
            <a:r>
              <a:rPr lang="en-US" dirty="0" smtClean="0"/>
              <a:t> </a:t>
            </a:r>
            <a:r>
              <a:rPr lang="en-US" dirty="0" err="1" smtClean="0"/>
              <a:t>Gynecol</a:t>
            </a:r>
            <a:r>
              <a:rPr lang="en-US" dirty="0" smtClean="0"/>
              <a:t> 2018;131:e140–50.</a:t>
            </a:r>
          </a:p>
          <a:p>
            <a:r>
              <a:rPr lang="en-US" dirty="0" smtClean="0"/>
              <a:t>. Illinois Maternal Morbidity and Mortality Report. Illinois Department of Public Health. (October 2018)</a:t>
            </a:r>
          </a:p>
          <a:p>
            <a:r>
              <a:rPr lang="en-US" sz="1200" b="0" i="0" kern="1200" dirty="0" smtClean="0">
                <a:solidFill>
                  <a:schemeClr val="tx1"/>
                </a:solidFill>
                <a:effectLst/>
                <a:latin typeface="+mn-lt"/>
                <a:ea typeface="MS PGothic" pitchFamily="34" charset="-128"/>
                <a:cs typeface="MS PGothic" charset="0"/>
              </a:rPr>
              <a:t>Too G , Went T , Boehme AK , Miller EC , </a:t>
            </a:r>
            <a:r>
              <a:rPr lang="en-US" sz="1200" b="0" i="0" kern="1200" dirty="0" err="1" smtClean="0">
                <a:solidFill>
                  <a:schemeClr val="tx1"/>
                </a:solidFill>
                <a:effectLst/>
                <a:latin typeface="+mn-lt"/>
                <a:ea typeface="MS PGothic" pitchFamily="34" charset="-128"/>
                <a:cs typeface="MS PGothic" charset="0"/>
              </a:rPr>
              <a:t>Leffert</a:t>
            </a:r>
            <a:r>
              <a:rPr lang="en-US" sz="1200" b="0" i="0" kern="1200" dirty="0" smtClean="0">
                <a:solidFill>
                  <a:schemeClr val="tx1"/>
                </a:solidFill>
                <a:effectLst/>
                <a:latin typeface="+mn-lt"/>
                <a:ea typeface="MS PGothic" pitchFamily="34" charset="-128"/>
                <a:cs typeface="MS PGothic" charset="0"/>
              </a:rPr>
              <a:t> LR , </a:t>
            </a:r>
            <a:r>
              <a:rPr lang="en-US" sz="1200" b="0" i="0" kern="1200" dirty="0" err="1" smtClean="0">
                <a:solidFill>
                  <a:schemeClr val="tx1"/>
                </a:solidFill>
                <a:effectLst/>
                <a:latin typeface="+mn-lt"/>
                <a:ea typeface="MS PGothic" pitchFamily="34" charset="-128"/>
                <a:cs typeface="MS PGothic" charset="0"/>
              </a:rPr>
              <a:t>Attenello</a:t>
            </a:r>
            <a:r>
              <a:rPr lang="en-US" sz="1200" b="0" i="0" kern="1200" dirty="0" smtClean="0">
                <a:solidFill>
                  <a:schemeClr val="tx1"/>
                </a:solidFill>
                <a:effectLst/>
                <a:latin typeface="+mn-lt"/>
                <a:ea typeface="MS PGothic" pitchFamily="34" charset="-128"/>
                <a:cs typeface="MS PGothic" charset="0"/>
              </a:rPr>
              <a:t> FJ , et al. Timing and Risk Factors of Postpartum Stroke . </a:t>
            </a:r>
            <a:r>
              <a:rPr lang="en-US" sz="1200" b="0" i="0" u="none" strike="noStrike" kern="1200" dirty="0" err="1" smtClean="0">
                <a:solidFill>
                  <a:schemeClr val="tx1"/>
                </a:solidFill>
                <a:effectLst/>
                <a:latin typeface="+mn-lt"/>
                <a:ea typeface="MS PGothic" pitchFamily="34" charset="-128"/>
                <a:cs typeface="MS PGothic" charset="0"/>
                <a:hlinkClick r:id="rId3"/>
              </a:rPr>
              <a:t>Obstet</a:t>
            </a:r>
            <a:r>
              <a:rPr lang="en-US" sz="1200" b="0" i="0" u="none" strike="noStrike" kern="1200" dirty="0" smtClean="0">
                <a:solidFill>
                  <a:schemeClr val="tx1"/>
                </a:solidFill>
                <a:effectLst/>
                <a:latin typeface="+mn-lt"/>
                <a:ea typeface="MS PGothic" pitchFamily="34" charset="-128"/>
                <a:cs typeface="MS PGothic" charset="0"/>
                <a:hlinkClick r:id="rId3"/>
              </a:rPr>
              <a:t> </a:t>
            </a:r>
            <a:r>
              <a:rPr lang="en-US" sz="1200" b="0" i="0" u="none" strike="noStrike" kern="1200" dirty="0" err="1" smtClean="0">
                <a:solidFill>
                  <a:schemeClr val="tx1"/>
                </a:solidFill>
                <a:effectLst/>
                <a:latin typeface="+mn-lt"/>
                <a:ea typeface="MS PGothic" pitchFamily="34" charset="-128"/>
                <a:cs typeface="MS PGothic" charset="0"/>
                <a:hlinkClick r:id="rId3"/>
              </a:rPr>
              <a:t>Gynecol</a:t>
            </a:r>
            <a:r>
              <a:rPr lang="en-US" sz="1200" b="0" i="0" kern="1200" dirty="0" smtClean="0">
                <a:solidFill>
                  <a:schemeClr val="tx1"/>
                </a:solidFill>
                <a:effectLst/>
                <a:latin typeface="+mn-lt"/>
                <a:ea typeface="MS PGothic" pitchFamily="34" charset="-128"/>
                <a:cs typeface="MS PGothic" charset="0"/>
              </a:rPr>
              <a:t> 2018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122562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75145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033179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CC341-821B-413D-A8A4-39E7464FF4B0}" type="slidenum">
              <a:rPr lang="en-US" smtClean="0"/>
              <a:t>29</a:t>
            </a:fld>
            <a:endParaRPr lang="en-US"/>
          </a:p>
        </p:txBody>
      </p:sp>
    </p:spTree>
    <p:extLst>
      <p:ext uri="{BB962C8B-B14F-4D97-AF65-F5344CB8AC3E}">
        <p14:creationId xmlns:p14="http://schemas.microsoft.com/office/powerpoint/2010/main" val="690817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34048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
            </a:r>
            <a:br>
              <a:rPr lang="en-US" sz="1200" b="0" i="0" u="none" strike="noStrike" kern="1200" baseline="0" dirty="0">
                <a:solidFill>
                  <a:schemeClr val="tx1"/>
                </a:solidFill>
                <a:latin typeface="+mn-lt"/>
                <a:ea typeface="MS PGothic" pitchFamily="34" charset="-128"/>
                <a:cs typeface="MS PGothic" charset="0"/>
              </a:rPr>
            </a:b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Add bullet on universal 2 week postpartum visit.  Two things </a:t>
            </a:r>
            <a:r>
              <a:rPr lang="en-US" sz="1200" b="0" i="0" u="none" strike="noStrike" kern="1200" baseline="0" dirty="0" err="1">
                <a:solidFill>
                  <a:schemeClr val="tx1"/>
                </a:solidFill>
                <a:latin typeface="+mn-lt"/>
                <a:ea typeface="MS PGothic" pitchFamily="34" charset="-128"/>
                <a:cs typeface="MS PGothic" charset="0"/>
              </a:rPr>
              <a:t>Saftey</a:t>
            </a:r>
            <a:r>
              <a:rPr lang="en-US" sz="1200" b="0" i="0" u="none" strike="noStrike" kern="1200" baseline="0" dirty="0">
                <a:solidFill>
                  <a:schemeClr val="tx1"/>
                </a:solidFill>
                <a:latin typeface="+mn-lt"/>
                <a:ea typeface="MS PGothic" pitchFamily="34" charset="-128"/>
                <a:cs typeface="MS PGothic" charset="0"/>
              </a:rPr>
              <a:t> education # of participating.  Insert a map of hospitals on where they are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Results</a:t>
            </a:r>
            <a:br>
              <a:rPr lang="en-US" sz="1200" b="0" i="0" u="none" strike="noStrike" kern="1200" baseline="0" dirty="0">
                <a:solidFill>
                  <a:schemeClr val="tx1"/>
                </a:solidFill>
                <a:latin typeface="+mn-lt"/>
                <a:ea typeface="MS PGothic" pitchFamily="34" charset="-128"/>
                <a:cs typeface="MS PGothic" charset="0"/>
              </a:rPr>
            </a:br>
            <a:r>
              <a:rPr lang="en-US" sz="1200" b="0" i="0" u="none" strike="noStrike" kern="1200" baseline="0" dirty="0">
                <a:solidFill>
                  <a:schemeClr val="tx1"/>
                </a:solidFill>
                <a:latin typeface="+mn-lt"/>
                <a:ea typeface="MS PGothic" pitchFamily="34" charset="-128"/>
                <a:cs typeface="MS PGothic" charset="0"/>
              </a:rPr>
              <a:t>14 participating hospitals were diverse by geography, birth volume, and patient mix. All hospitals implemented scheduling universal early postpartum visits before delivery discharge by May 2020. Teams reported </a:t>
            </a:r>
            <a:r>
              <a:rPr lang="en-US" sz="1200" b="1" i="0" u="none" strike="noStrike" kern="1200" baseline="0" dirty="0">
                <a:solidFill>
                  <a:schemeClr val="tx1"/>
                </a:solidFill>
                <a:latin typeface="+mn-lt"/>
                <a:ea typeface="MS PGothic" pitchFamily="34" charset="-128"/>
                <a:cs typeface="MS PGothic" charset="0"/>
              </a:rPr>
              <a:t>90% of providers and nurses received education regarding </a:t>
            </a:r>
            <a:r>
              <a:rPr lang="en-US" sz="1200" b="0" i="0" u="none" strike="noStrike" kern="1200" baseline="0" dirty="0">
                <a:solidFill>
                  <a:schemeClr val="tx1"/>
                </a:solidFill>
                <a:latin typeface="+mn-lt"/>
                <a:ea typeface="MS PGothic" pitchFamily="34" charset="-128"/>
                <a:cs typeface="MS PGothic" charset="0"/>
              </a:rPr>
              <a:t>maternal risk and improving access to care in the postpartum. A sample of 1,940 deliveries across participating hospitals showed an increase of patients with an early postpartum visit scheduled prior to discharge from </a:t>
            </a:r>
            <a:r>
              <a:rPr lang="en-US" sz="1200" b="1" i="0" u="none" strike="noStrike" kern="1200" baseline="0" dirty="0">
                <a:solidFill>
                  <a:schemeClr val="tx1"/>
                </a:solidFill>
                <a:latin typeface="+mn-lt"/>
                <a:ea typeface="MS PGothic" pitchFamily="34" charset="-128"/>
                <a:cs typeface="MS PGothic" charset="0"/>
              </a:rPr>
              <a:t>2% to 80%. Discharge education on postpartum early warning signs increased from 21% to 98% of patients</a:t>
            </a:r>
            <a:r>
              <a:rPr lang="en-US" sz="1200" b="0" i="0" u="none" strike="noStrike" kern="1200" baseline="0" dirty="0">
                <a:solidFill>
                  <a:schemeClr val="tx1"/>
                </a:solidFill>
                <a:latin typeface="+mn-lt"/>
                <a:ea typeface="MS PGothic" pitchFamily="34" charset="-128"/>
                <a:cs typeface="MS PGothic" charset="0"/>
              </a:rPr>
              <a:t>. Hospitals achieved benchmarks on key measures regardless of hospital characteristics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Implementation of </a:t>
            </a:r>
            <a:r>
              <a:rPr lang="en-US" sz="1200" b="1" i="0" u="none" strike="noStrike" kern="1200" baseline="0" dirty="0">
                <a:solidFill>
                  <a:schemeClr val="tx1"/>
                </a:solidFill>
                <a:latin typeface="+mn-lt"/>
                <a:ea typeface="MS PGothic" pitchFamily="34" charset="-128"/>
                <a:cs typeface="MS PGothic" charset="0"/>
              </a:rPr>
              <a:t>universal scheduling of early postpartum visits and postpartum safety patient education before delivery discharge is feasible and can be implemented across diverse hospitals</a:t>
            </a:r>
            <a:r>
              <a:rPr lang="en-US" sz="1200" b="0" i="0" u="none" strike="noStrike" kern="1200" baseline="0" dirty="0">
                <a:solidFill>
                  <a:schemeClr val="tx1"/>
                </a:solidFill>
                <a:latin typeface="+mn-lt"/>
                <a:ea typeface="MS PGothic" pitchFamily="34" charset="-128"/>
                <a:cs typeface="MS PGothic" charset="0"/>
              </a:rPr>
              <a:t>. Future work should focus on the impact of early postpartum maternal health safety checks and improved postpartum education on maternal postpartum outcomes and disparities.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mn-lt"/>
              <a:ea typeface="MS PGothic" pitchFamily="34" charset="-128"/>
              <a:cs typeface="MS PGothic"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S PGothic" pitchFamily="34" charset="-128"/>
                <a:cs typeface="MS PGothic" charset="0"/>
              </a:rPr>
              <a:t>Postpartum safety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030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9399BA-D265-4DD5-B172-CF7BBEF04538}"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459750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33</a:t>
            </a:fld>
            <a:endParaRPr lang="en-US" altLang="en-US"/>
          </a:p>
        </p:txBody>
      </p:sp>
    </p:spTree>
    <p:extLst>
      <p:ext uri="{BB962C8B-B14F-4D97-AF65-F5344CB8AC3E}">
        <p14:creationId xmlns:p14="http://schemas.microsoft.com/office/powerpoint/2010/main" val="247650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285750">
              <a:buClr>
                <a:srgbClr val="F7994B"/>
              </a:buClr>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35</a:t>
            </a:fld>
            <a:endParaRPr lang="en-US" altLang="en-US"/>
          </a:p>
        </p:txBody>
      </p:sp>
    </p:spTree>
    <p:extLst>
      <p:ext uri="{BB962C8B-B14F-4D97-AF65-F5344CB8AC3E}">
        <p14:creationId xmlns:p14="http://schemas.microsoft.com/office/powerpoint/2010/main" val="3434588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899526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8252" indent="-458252" eaLnBrk="1" hangingPunct="1">
              <a:buClr>
                <a:srgbClr val="F58466"/>
              </a:buClr>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38</a:t>
            </a:fld>
            <a:endParaRPr lang="en-US" altLang="en-US"/>
          </a:p>
        </p:txBody>
      </p:sp>
    </p:spTree>
    <p:extLst>
      <p:ext uri="{BB962C8B-B14F-4D97-AF65-F5344CB8AC3E}">
        <p14:creationId xmlns:p14="http://schemas.microsoft.com/office/powerpoint/2010/main" val="1321919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EF61B7-996C-496C-8E2B-84BDEA58A338}" type="slidenum">
              <a:rPr lang="en-US" smtClean="0"/>
              <a:t>39</a:t>
            </a:fld>
            <a:endParaRPr lang="en-US"/>
          </a:p>
        </p:txBody>
      </p:sp>
    </p:spTree>
    <p:extLst>
      <p:ext uri="{BB962C8B-B14F-4D97-AF65-F5344CB8AC3E}">
        <p14:creationId xmlns:p14="http://schemas.microsoft.com/office/powerpoint/2010/main" val="1869542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EF61B7-996C-496C-8E2B-84BDEA58A338}" type="slidenum">
              <a:rPr lang="en-US" smtClean="0"/>
              <a:t>40</a:t>
            </a:fld>
            <a:endParaRPr lang="en-US"/>
          </a:p>
        </p:txBody>
      </p:sp>
    </p:spTree>
    <p:extLst>
      <p:ext uri="{BB962C8B-B14F-4D97-AF65-F5344CB8AC3E}">
        <p14:creationId xmlns:p14="http://schemas.microsoft.com/office/powerpoint/2010/main" val="2381810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BC8628B-D017-4ABD-84D4-3F37B064EA7E}" type="slidenum">
              <a:rPr lang="en-US" altLang="en-US" smtClean="0"/>
              <a:pPr>
                <a:defRPr/>
              </a:pPr>
              <a:t>41</a:t>
            </a:fld>
            <a:endParaRPr lang="en-US" altLang="en-US"/>
          </a:p>
        </p:txBody>
      </p:sp>
    </p:spTree>
    <p:extLst>
      <p:ext uri="{BB962C8B-B14F-4D97-AF65-F5344CB8AC3E}">
        <p14:creationId xmlns:p14="http://schemas.microsoft.com/office/powerpoint/2010/main" val="114073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discharge navigator calls the office for the moms appoint to be followed up in 2 weeks. She is here Tues-Friday. On the other days we notify the patients to call on Monday for a follow up appointment within 2 weeks.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4EF92-E2BC-4DA6-A221-CF2DCE88B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0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00772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117338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D2D14-F0AA-2844-871F-19DB90E80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990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98754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192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1410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Additional support for your birth equity initiative! We want to help you succeed by:</a:t>
            </a:r>
          </a:p>
          <a:p>
            <a:r>
              <a:rPr lang="en-US" dirty="0"/>
              <a:t>Partnering with you to arrange your Key Players meeting.</a:t>
            </a:r>
          </a:p>
          <a:p>
            <a:r>
              <a:rPr lang="en-US" dirty="0"/>
              <a:t>Assist you with who to invite at each hospital for most effective meeting with representative from ILPQC</a:t>
            </a:r>
          </a:p>
          <a:p>
            <a:r>
              <a:rPr lang="en-US" dirty="0"/>
              <a:t>Provide you with a Birth Equity champion from the BE speakers bureau to partner with you to problem solve, overcome  barriers,  and move implementation forward</a:t>
            </a:r>
            <a:endParaRPr dirty="0"/>
          </a:p>
        </p:txBody>
      </p:sp>
    </p:spTree>
    <p:extLst>
      <p:ext uri="{BB962C8B-B14F-4D97-AF65-F5344CB8AC3E}">
        <p14:creationId xmlns:p14="http://schemas.microsoft.com/office/powerpoint/2010/main" val="1026332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63456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a:p>
            <a:r>
              <a:rPr lang="en-US" dirty="0"/>
              <a:t>Optimize race/ethnicity data collection and review key maternal quality data by race, ethnicity and Medicaid status</a:t>
            </a:r>
          </a:p>
          <a:p>
            <a:r>
              <a:rPr lang="en-US" dirty="0"/>
              <a:t>Universal social determinants of health screening tool (prenatal/L&amp;D) with system for linkage to appropriate resources </a:t>
            </a:r>
          </a:p>
          <a:p>
            <a:r>
              <a:rPr lang="en-US" dirty="0"/>
              <a:t>Share respectful care practices on L&amp;D and survey patients before discharge on their care experience (using the PREM tool) for feedback</a:t>
            </a:r>
          </a:p>
          <a:p>
            <a:r>
              <a:rPr lang="en-US" dirty="0"/>
              <a:t>Engage patients and community members for input on quality improvement efforts</a:t>
            </a:r>
          </a:p>
          <a:p>
            <a:r>
              <a:rPr lang="en-US" dirty="0"/>
              <a:t>Standardize postpartum safety education and schedule early postpartum follow up prior to hospital discharge</a:t>
            </a:r>
          </a:p>
          <a:p>
            <a:r>
              <a:rPr lang="en-US" dirty="0"/>
              <a:t>Implicit Bias / Respectful Care training for providers, nurses and other staff</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C8628B-D017-4ABD-84D4-3F37B064EA7E}"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414015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a:xfrm>
            <a:off x="1219200" y="3300413"/>
            <a:ext cx="9753600" cy="2700337"/>
          </a:xfrm>
          <a:prstGeom prst="rect">
            <a:avLst/>
          </a:prstGeom>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21585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7.sv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1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46390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15829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7"/>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C48C62-C3E0-4779-A1BA-3753C7A78F55}" type="datetime1">
              <a:rPr lang="en-US" smtClean="0"/>
              <a:t>8/15/2022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3245322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4B5682-C18A-4AF5-AEA0-0B3AF5998B83}" type="datetime1">
              <a:rPr lang="en-US" smtClean="0"/>
              <a:t>8/15/2022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666560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186"/>
            <a:ext cx="10363200" cy="1500716"/>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C634E2-6322-45F9-AB7F-A21DD9FD0250}" type="datetime1">
              <a:rPr lang="en-US" smtClean="0"/>
              <a:t>8/15/2022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33274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FC1BB8-79CB-4B31-B1C3-855E02C6D138}" type="datetime1">
              <a:rPr lang="en-US" smtClean="0"/>
              <a:t>8/15/2022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4544935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5"/>
            <a:ext cx="5386917"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5935"/>
            <a:ext cx="5386917"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4585"/>
            <a:ext cx="5389033" cy="64134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5935"/>
            <a:ext cx="5389033"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36E99-A762-4AC1-9EC6-54E59BEE8347}" type="datetime1">
              <a:rPr lang="en-US" smtClean="0"/>
              <a:t>8/15/2022</a:t>
            </a:fld>
            <a:endParaRPr lang="en-US"/>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623165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289533-57F2-4967-ACCC-C9755C981E92}" type="datetime1">
              <a:rPr lang="en-US" smtClean="0"/>
              <a:t>8/15/2022</a:t>
            </a:fld>
            <a:endParaRPr lang="en-US"/>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8731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A0657-451F-4A1D-AB0B-E276FA4613B6}" type="datetime1">
              <a:rPr lang="en-US" smtClean="0"/>
              <a:t>8/15/2022</a:t>
            </a:fld>
            <a:endParaRPr lang="en-US"/>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6930138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4"/>
            <a:ext cx="4011084"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05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8C3069-D129-4249-8867-1C9B5141F586}" type="datetime1">
              <a:rPr lang="en-US" smtClean="0"/>
              <a:t>8/15/2022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8442240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2A74C-C2C7-4659-B356-7AC813AC23F7}" type="datetime1">
              <a:rPr lang="en-US" smtClean="0"/>
              <a:t>8/15/2022</a:t>
            </a:fld>
            <a:endParaRPr lang="en-US"/>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5719357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90B49B-2A9B-4B91-BF58-9ECCA201C17D}" type="datetime1">
              <a:rPr lang="en-US" smtClean="0"/>
              <a:t>8/15/2022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913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811708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9"/>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9"/>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1F4994-C0BA-4140-8BBB-F7CD719B62CF}" type="datetime1">
              <a:rPr lang="en-US" smtClean="0"/>
              <a:t>8/15/2022</a:t>
            </a:fld>
            <a:endParaRPr lang="en-US"/>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624420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25A6EEA6-02B4-DC4F-BD4B-FD472F6E7852}"/>
              </a:ext>
            </a:extLst>
          </p:cNvPr>
          <p:cNvSpPr>
            <a:spLocks noGrp="1"/>
          </p:cNvSpPr>
          <p:nvPr>
            <p:ph type="title"/>
          </p:nvPr>
        </p:nvSpPr>
        <p:spPr>
          <a:xfrm>
            <a:off x="838200" y="2689225"/>
            <a:ext cx="10515600" cy="1325563"/>
          </a:xfrm>
        </p:spPr>
        <p:txBody>
          <a:bodyPr>
            <a:normAutofit/>
          </a:bodyPr>
          <a:lstStyle>
            <a:lvl1pPr algn="ctr">
              <a:defRPr sz="48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089665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63860-BE4F-0847-8210-08D095266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BC09B6-7151-0543-A270-360A9A19B16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8987B-2492-AB4F-8D31-1850EDE048FD}"/>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5" name="Footer Placeholder 4">
            <a:extLst>
              <a:ext uri="{FF2B5EF4-FFF2-40B4-BE49-F238E27FC236}">
                <a16:creationId xmlns:a16="http://schemas.microsoft.com/office/drawing/2014/main" id="{FF7616A9-1276-BC42-A7C5-88E7C9F6E6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D74FA-78E5-C147-8A63-132761E467B2}"/>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1195918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3C91-6B9D-7849-B893-5BD7EDF0D5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DE597E-CFCC-0146-A0C6-8EE0B09F83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96E032-3794-6343-B974-87A7A1ECA3CC}"/>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5" name="Footer Placeholder 4">
            <a:extLst>
              <a:ext uri="{FF2B5EF4-FFF2-40B4-BE49-F238E27FC236}">
                <a16:creationId xmlns:a16="http://schemas.microsoft.com/office/drawing/2014/main" id="{63E672DF-921D-E84E-A4B2-8E358013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E6F45-CAB7-1647-91B7-0DDA6C46DB1A}"/>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0549842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58E7-55E4-2C46-8681-1921AF4F0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2E3E-4287-A046-B3AE-8F4BCD6C094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775851-02FB-8548-B88B-D2853597D2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63559-5F1E-9F4A-82D2-89B1A8836F6D}"/>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6" name="Footer Placeholder 5">
            <a:extLst>
              <a:ext uri="{FF2B5EF4-FFF2-40B4-BE49-F238E27FC236}">
                <a16:creationId xmlns:a16="http://schemas.microsoft.com/office/drawing/2014/main" id="{E54603CF-1FC1-A64E-A92B-F0940081D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6819B-859E-0B4F-8746-0DCCB9B97ADA}"/>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9265350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CBDE-52DA-3848-8CCF-1B01925FE2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AD2C25-2D02-FF4D-81AD-0AEA6367A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8BBA7F-3592-5F4E-B5B6-FDA3C293A1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3374C0-B5AA-EF41-B145-6D91F6AC2F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3A1F83-A3CC-AA4E-A897-E3F156E3A3F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E8F59-F298-7245-B305-6F68D9341451}"/>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8" name="Footer Placeholder 7">
            <a:extLst>
              <a:ext uri="{FF2B5EF4-FFF2-40B4-BE49-F238E27FC236}">
                <a16:creationId xmlns:a16="http://schemas.microsoft.com/office/drawing/2014/main" id="{43667DDA-96B3-8A4F-B6D3-3D2262544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77A03-EEC3-F740-8C5F-AEC85A33ACB8}"/>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7539822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5426-0BFF-1648-98A5-6E1BE8EF95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5DC888-3627-5A4D-9254-7F299BEF0782}"/>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4" name="Footer Placeholder 3">
            <a:extLst>
              <a:ext uri="{FF2B5EF4-FFF2-40B4-BE49-F238E27FC236}">
                <a16:creationId xmlns:a16="http://schemas.microsoft.com/office/drawing/2014/main" id="{3A8F903F-C790-5F4C-8DF4-8615CC5922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3FCAC-5D28-F543-B5DB-D554751D7015}"/>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9719753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29FFF-9828-E04E-A488-469D6096F7EB}"/>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3" name="Footer Placeholder 2">
            <a:extLst>
              <a:ext uri="{FF2B5EF4-FFF2-40B4-BE49-F238E27FC236}">
                <a16:creationId xmlns:a16="http://schemas.microsoft.com/office/drawing/2014/main" id="{31E58380-361A-804B-8A5D-0915F75902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AF1D7-B7EC-3546-85C2-31F675241707}"/>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9919975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0069-5EA9-144B-B0CA-F8185BE60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0A990A-1AA6-3944-84E4-7E0565982C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0A0779-51CD-7940-B349-C24AA1AEA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E72A13-E1C1-E945-A527-7BD57B786354}"/>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6" name="Footer Placeholder 5">
            <a:extLst>
              <a:ext uri="{FF2B5EF4-FFF2-40B4-BE49-F238E27FC236}">
                <a16:creationId xmlns:a16="http://schemas.microsoft.com/office/drawing/2014/main" id="{90E6E5C5-02D4-B344-9C8B-F6B46A293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F214F-827A-E64D-A6AE-B19B1DCCE5C0}"/>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189221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276D7-7F40-D147-AE19-94B5EAAA4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858B1C-E554-9047-B0D1-384008F29E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1A05CE-48CD-CA47-AA81-78A3DF43B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954200-9918-3A48-9F31-DE06663ACD47}"/>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6" name="Footer Placeholder 5">
            <a:extLst>
              <a:ext uri="{FF2B5EF4-FFF2-40B4-BE49-F238E27FC236}">
                <a16:creationId xmlns:a16="http://schemas.microsoft.com/office/drawing/2014/main" id="{8D675F09-5856-814D-9EC4-B56163232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04F95C-9954-B847-97DA-CC36CD163524}"/>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2452216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6343435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14E1-407F-9C4B-865D-D9AAA66E5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CD781C-ABCC-3144-9659-D4725268F9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A0E94F-7906-CF48-A498-7954AD2FA54B}"/>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5" name="Footer Placeholder 4">
            <a:extLst>
              <a:ext uri="{FF2B5EF4-FFF2-40B4-BE49-F238E27FC236}">
                <a16:creationId xmlns:a16="http://schemas.microsoft.com/office/drawing/2014/main" id="{B9917387-C5BE-FA48-8BB7-EE4B258BE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1FA78-9286-7642-8522-569F76CF887F}"/>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11949755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C5890-3634-6145-BA79-9241AA7629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61711-E7D5-294C-B817-54527A8E34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AE1CD-E7EB-B54D-83FE-1A70B174AEFC}"/>
              </a:ext>
            </a:extLst>
          </p:cNvPr>
          <p:cNvSpPr>
            <a:spLocks noGrp="1"/>
          </p:cNvSpPr>
          <p:nvPr>
            <p:ph type="dt" sz="half" idx="10"/>
          </p:nvPr>
        </p:nvSpPr>
        <p:spPr/>
        <p:txBody>
          <a:bodyPr/>
          <a:lstStyle/>
          <a:p>
            <a:fld id="{FBB855C3-BFA0-0645-B58F-64AA25CC9B4C}" type="datetimeFigureOut">
              <a:rPr lang="en-US" smtClean="0"/>
              <a:t>8/15/2022</a:t>
            </a:fld>
            <a:endParaRPr lang="en-US"/>
          </a:p>
        </p:txBody>
      </p:sp>
      <p:sp>
        <p:nvSpPr>
          <p:cNvPr id="5" name="Footer Placeholder 4">
            <a:extLst>
              <a:ext uri="{FF2B5EF4-FFF2-40B4-BE49-F238E27FC236}">
                <a16:creationId xmlns:a16="http://schemas.microsoft.com/office/drawing/2014/main" id="{5E2BE965-DBD8-DB42-8835-1F75ADCEE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45434-B2A5-F948-B92F-CCE7EE9BBC85}"/>
              </a:ext>
            </a:extLst>
          </p:cNvPr>
          <p:cNvSpPr>
            <a:spLocks noGrp="1"/>
          </p:cNvSpPr>
          <p:nvPr>
            <p:ph type="sldNum" sz="quarter" idx="12"/>
          </p:nvPr>
        </p:nvSpPr>
        <p:spPr/>
        <p:txBody>
          <a:bodyPr/>
          <a:lstStyle/>
          <a:p>
            <a:fld id="{4EA774FD-95B4-064E-B98F-3100EE321584}" type="slidenum">
              <a:rPr lang="en-US" smtClean="0"/>
              <a:t>‹#›</a:t>
            </a:fld>
            <a:endParaRPr lang="en-US"/>
          </a:p>
        </p:txBody>
      </p:sp>
    </p:spTree>
    <p:extLst>
      <p:ext uri="{BB962C8B-B14F-4D97-AF65-F5344CB8AC3E}">
        <p14:creationId xmlns:p14="http://schemas.microsoft.com/office/powerpoint/2010/main" val="37570323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2"/>
          <p:cNvSpPr>
            <a:spLocks noGrp="1"/>
          </p:cNvSpPr>
          <p:nvPr>
            <p:ph type="body" sz="quarter" idx="10" hasCustomPrompt="1"/>
          </p:nvPr>
        </p:nvSpPr>
        <p:spPr>
          <a:xfrm>
            <a:off x="700619" y="1359436"/>
            <a:ext cx="10768892" cy="4982097"/>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dirty="0"/>
              <a:t>Sample text goes here</a:t>
            </a:r>
          </a:p>
        </p:txBody>
      </p:sp>
    </p:spTree>
    <p:extLst>
      <p:ext uri="{BB962C8B-B14F-4D97-AF65-F5344CB8AC3E}">
        <p14:creationId xmlns:p14="http://schemas.microsoft.com/office/powerpoint/2010/main" val="8586014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Line Title (Logo UR)">
    <p:spTree>
      <p:nvGrpSpPr>
        <p:cNvPr id="1" name=""/>
        <p:cNvGrpSpPr/>
        <p:nvPr/>
      </p:nvGrpSpPr>
      <p:grpSpPr>
        <a:xfrm>
          <a:off x="0" y="0"/>
          <a:ext cx="0" cy="0"/>
          <a:chOff x="0" y="0"/>
          <a:chExt cx="0" cy="0"/>
        </a:xfrm>
      </p:grpSpPr>
      <p:sp>
        <p:nvSpPr>
          <p:cNvPr id="7" name="Text Placeholder 22"/>
          <p:cNvSpPr>
            <a:spLocks noGrp="1"/>
          </p:cNvSpPr>
          <p:nvPr>
            <p:ph type="body" sz="quarter" idx="12" hasCustomPrompt="1"/>
          </p:nvPr>
        </p:nvSpPr>
        <p:spPr>
          <a:xfrm>
            <a:off x="700619" y="339189"/>
            <a:ext cx="9114715" cy="863661"/>
          </a:xfrm>
          <a:prstGeom prst="rect">
            <a:avLst/>
          </a:prstGeom>
        </p:spPr>
        <p:txBody>
          <a:bodyPr anchor="b"/>
          <a:lstStyle>
            <a:lvl1pPr marL="0" indent="0">
              <a:lnSpc>
                <a:spcPts val="2500"/>
              </a:lnSpc>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br>
              <a:rPr lang="en-US" dirty="0"/>
            </a:br>
            <a:r>
              <a:rPr lang="en-US" dirty="0"/>
              <a:t>TWO LINES</a:t>
            </a:r>
          </a:p>
        </p:txBody>
      </p:sp>
      <p:cxnSp>
        <p:nvCxnSpPr>
          <p:cNvPr id="8" name="Straight Connector 7"/>
          <p:cNvCxnSpPr/>
          <p:nvPr userDrawn="1"/>
        </p:nvCxnSpPr>
        <p:spPr>
          <a:xfrm>
            <a:off x="1" y="1440872"/>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9815333" y="5717895"/>
            <a:ext cx="2376668"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2"/>
          <p:cNvSpPr>
            <a:spLocks noGrp="1"/>
          </p:cNvSpPr>
          <p:nvPr>
            <p:ph type="body" sz="quarter" idx="10" hasCustomPrompt="1"/>
          </p:nvPr>
        </p:nvSpPr>
        <p:spPr>
          <a:xfrm>
            <a:off x="700619" y="1774302"/>
            <a:ext cx="10768892" cy="4618032"/>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dirty="0"/>
              <a:t>Sample text goes here</a:t>
            </a:r>
          </a:p>
        </p:txBody>
      </p:sp>
    </p:spTree>
    <p:extLst>
      <p:ext uri="{BB962C8B-B14F-4D97-AF65-F5344CB8AC3E}">
        <p14:creationId xmlns:p14="http://schemas.microsoft.com/office/powerpoint/2010/main" val="30295447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Logo UR)">
    <p:spTree>
      <p:nvGrpSpPr>
        <p:cNvPr id="1" name=""/>
        <p:cNvGrpSpPr/>
        <p:nvPr/>
      </p:nvGrpSpPr>
      <p:grpSpPr>
        <a:xfrm>
          <a:off x="0" y="0"/>
          <a:ext cx="0" cy="0"/>
          <a:chOff x="0" y="0"/>
          <a:chExt cx="0" cy="0"/>
        </a:xfrm>
      </p:grpSpPr>
      <p:sp>
        <p:nvSpPr>
          <p:cNvPr id="20" name="Rectangle 19"/>
          <p:cNvSpPr/>
          <p:nvPr userDrawn="1"/>
        </p:nvSpPr>
        <p:spPr>
          <a:xfrm>
            <a:off x="9815333" y="5810492"/>
            <a:ext cx="2376668" cy="1047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9"/>
          <p:cNvSpPr>
            <a:spLocks noGrp="1"/>
          </p:cNvSpPr>
          <p:nvPr>
            <p:ph type="body" sz="quarter" idx="13" hasCustomPrompt="1"/>
          </p:nvPr>
        </p:nvSpPr>
        <p:spPr>
          <a:xfrm>
            <a:off x="713825" y="1725592"/>
            <a:ext cx="10671352" cy="923204"/>
          </a:xfrm>
          <a:prstGeom prst="rect">
            <a:avLst/>
          </a:prstGeom>
        </p:spPr>
        <p:txBody>
          <a:bodyPr anchor="t"/>
          <a:lstStyle>
            <a:lvl1pPr marL="0" indent="0">
              <a:buNone/>
              <a:defRPr sz="2000" b="1" i="1" baseline="0">
                <a:solidFill>
                  <a:srgbClr val="777777"/>
                </a:solidFill>
                <a:latin typeface="Times New Roman" charset="0"/>
                <a:ea typeface="Times New Roman" charset="0"/>
                <a:cs typeface="Times New Roman" charset="0"/>
              </a:defRPr>
            </a:lvl1pPr>
          </a:lstStyle>
          <a:p>
            <a:pPr lvl="0"/>
            <a:r>
              <a:rPr lang="en-US" dirty="0"/>
              <a:t>18pt Subtitle Copy Here</a:t>
            </a:r>
          </a:p>
        </p:txBody>
      </p:sp>
      <p:sp>
        <p:nvSpPr>
          <p:cNvPr id="8" name="Text Placeholder 22"/>
          <p:cNvSpPr>
            <a:spLocks noGrp="1"/>
          </p:cNvSpPr>
          <p:nvPr>
            <p:ph type="body" sz="quarter" idx="12" hasCustomPrompt="1"/>
          </p:nvPr>
        </p:nvSpPr>
        <p:spPr>
          <a:xfrm>
            <a:off x="700618" y="533967"/>
            <a:ext cx="9114321"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sp>
        <p:nvSpPr>
          <p:cNvPr id="9" name="Text Placeholder 19"/>
          <p:cNvSpPr>
            <a:spLocks noGrp="1"/>
          </p:cNvSpPr>
          <p:nvPr>
            <p:ph type="body" sz="quarter" idx="11" hasCustomPrompt="1"/>
          </p:nvPr>
        </p:nvSpPr>
        <p:spPr>
          <a:xfrm>
            <a:off x="713827" y="1194545"/>
            <a:ext cx="9101507"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cxnSp>
        <p:nvCxnSpPr>
          <p:cNvPr id="10" name="Straight Connector 9"/>
          <p:cNvCxnSpPr/>
          <p:nvPr userDrawn="1"/>
        </p:nvCxnSpPr>
        <p:spPr>
          <a:xfrm>
            <a:off x="802725" y="3194092"/>
            <a:ext cx="4950987"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2" name="Text Placeholder 19"/>
          <p:cNvSpPr>
            <a:spLocks noGrp="1"/>
          </p:cNvSpPr>
          <p:nvPr>
            <p:ph type="body" sz="quarter" idx="16" hasCustomPrompt="1"/>
          </p:nvPr>
        </p:nvSpPr>
        <p:spPr>
          <a:xfrm>
            <a:off x="700618" y="2777677"/>
            <a:ext cx="5053095" cy="335395"/>
          </a:xfrm>
          <a:prstGeom prst="rect">
            <a:avLst/>
          </a:prstGeom>
        </p:spPr>
        <p:txBody>
          <a:bodyP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3" name="Text Placeholder 22"/>
          <p:cNvSpPr>
            <a:spLocks noGrp="1"/>
          </p:cNvSpPr>
          <p:nvPr>
            <p:ph type="body" sz="quarter" idx="17" hasCustomPrompt="1"/>
          </p:nvPr>
        </p:nvSpPr>
        <p:spPr>
          <a:xfrm>
            <a:off x="700618" y="3285113"/>
            <a:ext cx="5053095" cy="2983607"/>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p>
        </p:txBody>
      </p:sp>
      <p:cxnSp>
        <p:nvCxnSpPr>
          <p:cNvPr id="14" name="Straight Connector 13"/>
          <p:cNvCxnSpPr/>
          <p:nvPr userDrawn="1"/>
        </p:nvCxnSpPr>
        <p:spPr>
          <a:xfrm>
            <a:off x="6434191" y="3194092"/>
            <a:ext cx="4950987"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19"/>
          <p:cNvSpPr>
            <a:spLocks noGrp="1"/>
          </p:cNvSpPr>
          <p:nvPr>
            <p:ph type="body" sz="quarter" idx="18" hasCustomPrompt="1"/>
          </p:nvPr>
        </p:nvSpPr>
        <p:spPr>
          <a:xfrm>
            <a:off x="6332083" y="2777677"/>
            <a:ext cx="5053095" cy="335395"/>
          </a:xfrm>
          <a:prstGeom prst="rect">
            <a:avLst/>
          </a:prstGeom>
        </p:spPr>
        <p:txBody>
          <a:bodyP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6" name="Text Placeholder 22"/>
          <p:cNvSpPr>
            <a:spLocks noGrp="1"/>
          </p:cNvSpPr>
          <p:nvPr>
            <p:ph type="body" sz="quarter" idx="19" hasCustomPrompt="1"/>
          </p:nvPr>
        </p:nvSpPr>
        <p:spPr>
          <a:xfrm>
            <a:off x="6332083" y="3285113"/>
            <a:ext cx="5053095" cy="2983607"/>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Body Copy Here</a:t>
            </a:r>
          </a:p>
        </p:txBody>
      </p:sp>
    </p:spTree>
    <p:extLst>
      <p:ext uri="{BB962C8B-B14F-4D97-AF65-F5344CB8AC3E}">
        <p14:creationId xmlns:p14="http://schemas.microsoft.com/office/powerpoint/2010/main" val="29863096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cons Layout (Logo UR)">
    <p:spTree>
      <p:nvGrpSpPr>
        <p:cNvPr id="1" name=""/>
        <p:cNvGrpSpPr/>
        <p:nvPr/>
      </p:nvGrpSpPr>
      <p:grpSpPr>
        <a:xfrm>
          <a:off x="0" y="0"/>
          <a:ext cx="0" cy="0"/>
          <a:chOff x="0" y="0"/>
          <a:chExt cx="0" cy="0"/>
        </a:xfrm>
      </p:grpSpPr>
      <p:sp>
        <p:nvSpPr>
          <p:cNvPr id="11" name="Text Placeholder 19"/>
          <p:cNvSpPr>
            <a:spLocks noGrp="1"/>
          </p:cNvSpPr>
          <p:nvPr>
            <p:ph type="body" sz="quarter" idx="11" hasCustomPrompt="1"/>
          </p:nvPr>
        </p:nvSpPr>
        <p:spPr>
          <a:xfrm>
            <a:off x="713828" y="1194545"/>
            <a:ext cx="4725409"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2" name="Text Placeholder 19"/>
          <p:cNvSpPr>
            <a:spLocks noGrp="1"/>
          </p:cNvSpPr>
          <p:nvPr>
            <p:ph type="body" sz="quarter" idx="14" hasCustomPrompt="1"/>
          </p:nvPr>
        </p:nvSpPr>
        <p:spPr>
          <a:xfrm>
            <a:off x="6480474" y="1194545"/>
            <a:ext cx="4725409" cy="335395"/>
          </a:xfrm>
          <a:prstGeom prst="rect">
            <a:avLst/>
          </a:prstGeom>
        </p:spPr>
        <p:txBody>
          <a:bodyPr anchor="ctr"/>
          <a:lstStyle>
            <a:lvl1pPr marL="0" indent="0">
              <a:buNone/>
              <a:defRPr sz="2000" i="1" baseline="0">
                <a:solidFill>
                  <a:srgbClr val="8C2347"/>
                </a:solidFill>
                <a:latin typeface="Times New Roman" charset="0"/>
                <a:ea typeface="Times New Roman" charset="0"/>
                <a:cs typeface="Times New Roman" charset="0"/>
              </a:defRPr>
            </a:lvl1pPr>
          </a:lstStyle>
          <a:p>
            <a:pPr lvl="0"/>
            <a:r>
              <a:rPr lang="en-US" dirty="0"/>
              <a:t>20pt Title Here</a:t>
            </a:r>
          </a:p>
        </p:txBody>
      </p:sp>
      <p:sp>
        <p:nvSpPr>
          <p:cNvPr id="13" name="Text Placeholder 22"/>
          <p:cNvSpPr>
            <a:spLocks noGrp="1"/>
          </p:cNvSpPr>
          <p:nvPr>
            <p:ph type="body" sz="quarter" idx="12" hasCustomPrompt="1"/>
          </p:nvPr>
        </p:nvSpPr>
        <p:spPr>
          <a:xfrm>
            <a:off x="700619" y="533967"/>
            <a:ext cx="8944952"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28PT TITLE HERE</a:t>
            </a:r>
          </a:p>
        </p:txBody>
      </p:sp>
      <p:cxnSp>
        <p:nvCxnSpPr>
          <p:cNvPr id="14" name="Straight Connector 13"/>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65937" y="2533186"/>
            <a:ext cx="0" cy="3819645"/>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802727" y="1627765"/>
            <a:ext cx="10582451"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7" name="Text Placeholder 19"/>
          <p:cNvSpPr>
            <a:spLocks noGrp="1"/>
          </p:cNvSpPr>
          <p:nvPr>
            <p:ph type="body" sz="quarter" idx="24" hasCustomPrompt="1"/>
          </p:nvPr>
        </p:nvSpPr>
        <p:spPr>
          <a:xfrm>
            <a:off x="1719821" y="2517018"/>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18" name="Text Placeholder 22"/>
          <p:cNvSpPr>
            <a:spLocks noGrp="1"/>
          </p:cNvSpPr>
          <p:nvPr>
            <p:ph type="body" sz="quarter" idx="25" hasCustomPrompt="1"/>
          </p:nvPr>
        </p:nvSpPr>
        <p:spPr>
          <a:xfrm>
            <a:off x="1719822" y="2690441"/>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19" name="Text Placeholder 19"/>
          <p:cNvSpPr>
            <a:spLocks noGrp="1"/>
          </p:cNvSpPr>
          <p:nvPr>
            <p:ph type="body" sz="quarter" idx="26" hasCustomPrompt="1"/>
          </p:nvPr>
        </p:nvSpPr>
        <p:spPr>
          <a:xfrm>
            <a:off x="1719821" y="3351680"/>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0" name="Text Placeholder 22"/>
          <p:cNvSpPr>
            <a:spLocks noGrp="1"/>
          </p:cNvSpPr>
          <p:nvPr>
            <p:ph type="body" sz="quarter" idx="27" hasCustomPrompt="1"/>
          </p:nvPr>
        </p:nvSpPr>
        <p:spPr>
          <a:xfrm>
            <a:off x="1719822" y="3525103"/>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1" name="Text Placeholder 19"/>
          <p:cNvSpPr>
            <a:spLocks noGrp="1"/>
          </p:cNvSpPr>
          <p:nvPr>
            <p:ph type="body" sz="quarter" idx="28" hasCustomPrompt="1"/>
          </p:nvPr>
        </p:nvSpPr>
        <p:spPr>
          <a:xfrm>
            <a:off x="1719821" y="4158796"/>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2" name="Text Placeholder 22"/>
          <p:cNvSpPr>
            <a:spLocks noGrp="1"/>
          </p:cNvSpPr>
          <p:nvPr>
            <p:ph type="body" sz="quarter" idx="29" hasCustomPrompt="1"/>
          </p:nvPr>
        </p:nvSpPr>
        <p:spPr>
          <a:xfrm>
            <a:off x="1719822" y="4332219"/>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3" name="Text Placeholder 19"/>
          <p:cNvSpPr>
            <a:spLocks noGrp="1"/>
          </p:cNvSpPr>
          <p:nvPr>
            <p:ph type="body" sz="quarter" idx="30" hasCustomPrompt="1"/>
          </p:nvPr>
        </p:nvSpPr>
        <p:spPr>
          <a:xfrm>
            <a:off x="1719821" y="4976069"/>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4" name="Text Placeholder 22"/>
          <p:cNvSpPr>
            <a:spLocks noGrp="1"/>
          </p:cNvSpPr>
          <p:nvPr>
            <p:ph type="body" sz="quarter" idx="31" hasCustomPrompt="1"/>
          </p:nvPr>
        </p:nvSpPr>
        <p:spPr>
          <a:xfrm>
            <a:off x="1719822" y="5149492"/>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5" name="Text Placeholder 19"/>
          <p:cNvSpPr>
            <a:spLocks noGrp="1"/>
          </p:cNvSpPr>
          <p:nvPr>
            <p:ph type="body" sz="quarter" idx="32" hasCustomPrompt="1"/>
          </p:nvPr>
        </p:nvSpPr>
        <p:spPr>
          <a:xfrm>
            <a:off x="1719821" y="5843633"/>
            <a:ext cx="3719416" cy="175029"/>
          </a:xfrm>
          <a:prstGeom prst="rect">
            <a:avLst/>
          </a:prstGeom>
        </p:spPr>
        <p:txBody>
          <a:bodyPr anchor="ctr"/>
          <a:lstStyle>
            <a:lvl1pPr marL="0" indent="0">
              <a:buNone/>
              <a:defRPr sz="1200" b="1" i="1" baseline="0">
                <a:solidFill>
                  <a:srgbClr val="8C2347"/>
                </a:solidFill>
                <a:latin typeface="Times New Roman" charset="0"/>
                <a:ea typeface="Times New Roman" charset="0"/>
                <a:cs typeface="Times New Roman" charset="0"/>
              </a:defRPr>
            </a:lvl1pPr>
          </a:lstStyle>
          <a:p>
            <a:pPr lvl="0"/>
            <a:r>
              <a:rPr lang="en-US" dirty="0"/>
              <a:t>12pt Title Here</a:t>
            </a:r>
          </a:p>
        </p:txBody>
      </p:sp>
      <p:sp>
        <p:nvSpPr>
          <p:cNvPr id="26" name="Text Placeholder 22"/>
          <p:cNvSpPr>
            <a:spLocks noGrp="1"/>
          </p:cNvSpPr>
          <p:nvPr>
            <p:ph type="body" sz="quarter" idx="33" hasCustomPrompt="1"/>
          </p:nvPr>
        </p:nvSpPr>
        <p:spPr>
          <a:xfrm>
            <a:off x="1719822" y="6017056"/>
            <a:ext cx="3719415" cy="339359"/>
          </a:xfrm>
          <a:prstGeom prst="rect">
            <a:avLst/>
          </a:prstGeom>
        </p:spPr>
        <p:txBody>
          <a:bodyPr/>
          <a:lstStyle>
            <a:lvl1pPr marL="0" indent="0">
              <a:buNone/>
              <a:defRPr sz="1000" b="0" baseline="0">
                <a:solidFill>
                  <a:srgbClr val="77777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10PT Body Copy Here</a:t>
            </a:r>
            <a:br>
              <a:rPr lang="en-US" dirty="0"/>
            </a:br>
            <a:r>
              <a:rPr lang="en-US" dirty="0"/>
              <a:t>Two Lines</a:t>
            </a:r>
          </a:p>
        </p:txBody>
      </p:sp>
      <p:sp>
        <p:nvSpPr>
          <p:cNvPr id="27" name="Text Placeholder 19"/>
          <p:cNvSpPr>
            <a:spLocks noGrp="1"/>
          </p:cNvSpPr>
          <p:nvPr>
            <p:ph type="body" sz="quarter" idx="34" hasCustomPrompt="1"/>
          </p:nvPr>
        </p:nvSpPr>
        <p:spPr>
          <a:xfrm>
            <a:off x="713828" y="1712536"/>
            <a:ext cx="4725409" cy="634230"/>
          </a:xfrm>
          <a:prstGeom prst="rect">
            <a:avLst/>
          </a:prstGeom>
        </p:spPr>
        <p:txBody>
          <a:bodyPr anchor="t"/>
          <a:lstStyle>
            <a:lvl1pPr marL="0" indent="0">
              <a:buNone/>
              <a:defRPr sz="1800" b="1" i="1" baseline="0">
                <a:solidFill>
                  <a:srgbClr val="777777"/>
                </a:solidFill>
                <a:latin typeface="Times New Roman" charset="0"/>
                <a:ea typeface="Times New Roman" charset="0"/>
                <a:cs typeface="Times New Roman" charset="0"/>
              </a:defRPr>
            </a:lvl1pPr>
          </a:lstStyle>
          <a:p>
            <a:pPr lvl="0"/>
            <a:r>
              <a:rPr lang="en-US" dirty="0"/>
              <a:t>18pt Subtitle Here</a:t>
            </a:r>
            <a:br>
              <a:rPr lang="en-US" dirty="0"/>
            </a:br>
            <a:r>
              <a:rPr lang="en-US" dirty="0"/>
              <a:t>Two Lines</a:t>
            </a:r>
          </a:p>
        </p:txBody>
      </p:sp>
      <p:sp>
        <p:nvSpPr>
          <p:cNvPr id="35" name="Picture Placeholder 36"/>
          <p:cNvSpPr>
            <a:spLocks noGrp="1"/>
          </p:cNvSpPr>
          <p:nvPr>
            <p:ph type="pic" sz="quarter" idx="52" hasCustomPrompt="1"/>
          </p:nvPr>
        </p:nvSpPr>
        <p:spPr>
          <a:xfrm>
            <a:off x="781889" y="2505932"/>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6" name="Picture Placeholder 36"/>
          <p:cNvSpPr>
            <a:spLocks noGrp="1"/>
          </p:cNvSpPr>
          <p:nvPr>
            <p:ph type="pic" sz="quarter" idx="53" hasCustomPrompt="1"/>
          </p:nvPr>
        </p:nvSpPr>
        <p:spPr>
          <a:xfrm>
            <a:off x="781889" y="5774846"/>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7" name="Picture Placeholder 36"/>
          <p:cNvSpPr>
            <a:spLocks noGrp="1"/>
          </p:cNvSpPr>
          <p:nvPr>
            <p:ph type="pic" sz="quarter" idx="54" hasCustomPrompt="1"/>
          </p:nvPr>
        </p:nvSpPr>
        <p:spPr>
          <a:xfrm>
            <a:off x="781889" y="4957617"/>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8" name="Picture Placeholder 36"/>
          <p:cNvSpPr>
            <a:spLocks noGrp="1"/>
          </p:cNvSpPr>
          <p:nvPr>
            <p:ph type="pic" sz="quarter" idx="55" hasCustomPrompt="1"/>
          </p:nvPr>
        </p:nvSpPr>
        <p:spPr>
          <a:xfrm>
            <a:off x="781889" y="4140389"/>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39" name="Picture Placeholder 36"/>
          <p:cNvSpPr>
            <a:spLocks noGrp="1"/>
          </p:cNvSpPr>
          <p:nvPr>
            <p:ph type="pic" sz="quarter" idx="56" hasCustomPrompt="1"/>
          </p:nvPr>
        </p:nvSpPr>
        <p:spPr>
          <a:xfrm>
            <a:off x="781889" y="3323160"/>
            <a:ext cx="768096" cy="576072"/>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3" name="Picture Placeholder 36"/>
          <p:cNvSpPr>
            <a:spLocks noGrp="1"/>
          </p:cNvSpPr>
          <p:nvPr>
            <p:ph type="pic" sz="quarter" idx="48" hasCustomPrompt="1"/>
          </p:nvPr>
        </p:nvSpPr>
        <p:spPr>
          <a:xfrm>
            <a:off x="6449567" y="1787210"/>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4" name="Text Placeholder 19"/>
          <p:cNvSpPr>
            <a:spLocks noGrp="1"/>
          </p:cNvSpPr>
          <p:nvPr>
            <p:ph type="body" sz="quarter" idx="35" hasCustomPrompt="1"/>
          </p:nvPr>
        </p:nvSpPr>
        <p:spPr>
          <a:xfrm>
            <a:off x="7715409" y="1977079"/>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5" name="Text Placeholder 19"/>
          <p:cNvSpPr>
            <a:spLocks noGrp="1"/>
          </p:cNvSpPr>
          <p:nvPr>
            <p:ph type="body" sz="quarter" idx="36" hasCustomPrompt="1"/>
          </p:nvPr>
        </p:nvSpPr>
        <p:spPr>
          <a:xfrm>
            <a:off x="7715409" y="3085006"/>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6" name="Text Placeholder 19"/>
          <p:cNvSpPr>
            <a:spLocks noGrp="1"/>
          </p:cNvSpPr>
          <p:nvPr>
            <p:ph type="body" sz="quarter" idx="37" hasCustomPrompt="1"/>
          </p:nvPr>
        </p:nvSpPr>
        <p:spPr>
          <a:xfrm>
            <a:off x="7715409" y="4177204"/>
            <a:ext cx="3490475"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7" name="Text Placeholder 19"/>
          <p:cNvSpPr>
            <a:spLocks noGrp="1"/>
          </p:cNvSpPr>
          <p:nvPr>
            <p:ph type="body" sz="quarter" idx="38" hasCustomPrompt="1"/>
          </p:nvPr>
        </p:nvSpPr>
        <p:spPr>
          <a:xfrm>
            <a:off x="7715410" y="5206442"/>
            <a:ext cx="3490473" cy="422665"/>
          </a:xfrm>
          <a:prstGeom prst="rect">
            <a:avLst/>
          </a:prstGeom>
        </p:spPr>
        <p:txBody>
          <a:bodyPr anchor="ctr"/>
          <a:lstStyle>
            <a:lvl1pPr marL="0" indent="0">
              <a:buNone/>
              <a:defRPr sz="1800" b="1" i="1" baseline="0">
                <a:solidFill>
                  <a:srgbClr val="8C2347"/>
                </a:solidFill>
                <a:latin typeface="Times New Roman" charset="0"/>
                <a:ea typeface="Times New Roman" charset="0"/>
                <a:cs typeface="Times New Roman" charset="0"/>
              </a:defRPr>
            </a:lvl1pPr>
          </a:lstStyle>
          <a:p>
            <a:pPr lvl="0"/>
            <a:r>
              <a:rPr lang="en-US"/>
              <a:t>18pt Title </a:t>
            </a:r>
            <a:r>
              <a:rPr lang="en-US" dirty="0"/>
              <a:t>Here</a:t>
            </a:r>
          </a:p>
        </p:txBody>
      </p:sp>
      <p:sp>
        <p:nvSpPr>
          <p:cNvPr id="58" name="Picture Placeholder 36"/>
          <p:cNvSpPr>
            <a:spLocks noGrp="1"/>
          </p:cNvSpPr>
          <p:nvPr>
            <p:ph type="pic" sz="quarter" idx="49" hasCustomPrompt="1"/>
          </p:nvPr>
        </p:nvSpPr>
        <p:spPr>
          <a:xfrm>
            <a:off x="6449567" y="2884857"/>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59" name="Picture Placeholder 36"/>
          <p:cNvSpPr>
            <a:spLocks noGrp="1"/>
          </p:cNvSpPr>
          <p:nvPr>
            <p:ph type="pic" sz="quarter" idx="50" hasCustomPrompt="1"/>
          </p:nvPr>
        </p:nvSpPr>
        <p:spPr>
          <a:xfrm>
            <a:off x="6449567" y="3977055"/>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60" name="Picture Placeholder 36"/>
          <p:cNvSpPr>
            <a:spLocks noGrp="1"/>
          </p:cNvSpPr>
          <p:nvPr>
            <p:ph type="pic" sz="quarter" idx="51" hasCustomPrompt="1"/>
          </p:nvPr>
        </p:nvSpPr>
        <p:spPr>
          <a:xfrm>
            <a:off x="6449567" y="5006293"/>
            <a:ext cx="1097280" cy="822960"/>
          </a:xfrm>
          <a:prstGeom prst="ellipse">
            <a:avLst/>
          </a:prstGeom>
          <a:solidFill>
            <a:schemeClr val="bg1"/>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US" sz="300" dirty="0">
                <a:solidFill>
                  <a:schemeClr val="bg1">
                    <a:lumMod val="65000"/>
                  </a:schemeClr>
                </a:solidFill>
              </a:defRPr>
            </a:lvl1pPr>
          </a:lstStyle>
          <a:p>
            <a:pPr marL="0" lvl="0" algn="ctr"/>
            <a:r>
              <a:rPr lang="en-US" dirty="0"/>
              <a:t>ICONS</a:t>
            </a:r>
          </a:p>
        </p:txBody>
      </p:sp>
      <p:sp>
        <p:nvSpPr>
          <p:cNvPr id="69" name="Rectangle 68"/>
          <p:cNvSpPr/>
          <p:nvPr userDrawn="1"/>
        </p:nvSpPr>
        <p:spPr>
          <a:xfrm>
            <a:off x="9815333" y="588865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573521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Slide (Logo 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9842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dirty="0"/>
              <a:t>ICONS</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4"/>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4495389" y="5435398"/>
            <a:ext cx="252439" cy="387072"/>
            <a:chOff x="3598863" y="5751513"/>
            <a:chExt cx="214313" cy="438150"/>
          </a:xfrm>
        </p:grpSpPr>
        <p:sp>
          <p:nvSpPr>
            <p:cNvPr id="8" name="Freeform 333"/>
            <p:cNvSpPr>
              <a:spLocks noEditPoints="1"/>
            </p:cNvSpPr>
            <p:nvPr/>
          </p:nvSpPr>
          <p:spPr bwMode="auto">
            <a:xfrm>
              <a:off x="3667126" y="5834063"/>
              <a:ext cx="82550" cy="80963"/>
            </a:xfrm>
            <a:custGeom>
              <a:avLst/>
              <a:gdLst>
                <a:gd name="T0" fmla="*/ 26 w 52"/>
                <a:gd name="T1" fmla="*/ 51 h 51"/>
                <a:gd name="T2" fmla="*/ 26 w 52"/>
                <a:gd name="T3" fmla="*/ 51 h 51"/>
                <a:gd name="T4" fmla="*/ 32 w 52"/>
                <a:gd name="T5" fmla="*/ 51 h 51"/>
                <a:gd name="T6" fmla="*/ 37 w 52"/>
                <a:gd name="T7" fmla="*/ 49 h 51"/>
                <a:gd name="T8" fmla="*/ 41 w 52"/>
                <a:gd name="T9" fmla="*/ 46 h 51"/>
                <a:gd name="T10" fmla="*/ 44 w 52"/>
                <a:gd name="T11" fmla="*/ 43 h 51"/>
                <a:gd name="T12" fmla="*/ 47 w 52"/>
                <a:gd name="T13" fmla="*/ 40 h 51"/>
                <a:gd name="T14" fmla="*/ 50 w 52"/>
                <a:gd name="T15" fmla="*/ 35 h 51"/>
                <a:gd name="T16" fmla="*/ 52 w 52"/>
                <a:gd name="T17" fmla="*/ 31 h 51"/>
                <a:gd name="T18" fmla="*/ 52 w 52"/>
                <a:gd name="T19" fmla="*/ 26 h 51"/>
                <a:gd name="T20" fmla="*/ 52 w 52"/>
                <a:gd name="T21" fmla="*/ 26 h 51"/>
                <a:gd name="T22" fmla="*/ 52 w 52"/>
                <a:gd name="T23" fmla="*/ 20 h 51"/>
                <a:gd name="T24" fmla="*/ 50 w 52"/>
                <a:gd name="T25" fmla="*/ 15 h 51"/>
                <a:gd name="T26" fmla="*/ 47 w 52"/>
                <a:gd name="T27" fmla="*/ 11 h 51"/>
                <a:gd name="T28" fmla="*/ 44 w 52"/>
                <a:gd name="T29" fmla="*/ 8 h 51"/>
                <a:gd name="T30" fmla="*/ 41 w 52"/>
                <a:gd name="T31" fmla="*/ 5 h 51"/>
                <a:gd name="T32" fmla="*/ 37 w 52"/>
                <a:gd name="T33" fmla="*/ 2 h 51"/>
                <a:gd name="T34" fmla="*/ 32 w 52"/>
                <a:gd name="T35" fmla="*/ 0 h 51"/>
                <a:gd name="T36" fmla="*/ 26 w 52"/>
                <a:gd name="T37" fmla="*/ 0 h 51"/>
                <a:gd name="T38" fmla="*/ 26 w 52"/>
                <a:gd name="T39" fmla="*/ 0 h 51"/>
                <a:gd name="T40" fmla="*/ 21 w 52"/>
                <a:gd name="T41" fmla="*/ 0 h 51"/>
                <a:gd name="T42" fmla="*/ 17 w 52"/>
                <a:gd name="T43" fmla="*/ 2 h 51"/>
                <a:gd name="T44" fmla="*/ 12 w 52"/>
                <a:gd name="T45" fmla="*/ 5 h 51"/>
                <a:gd name="T46" fmla="*/ 7 w 52"/>
                <a:gd name="T47" fmla="*/ 8 h 51"/>
                <a:gd name="T48" fmla="*/ 4 w 52"/>
                <a:gd name="T49" fmla="*/ 11 h 51"/>
                <a:gd name="T50" fmla="*/ 3 w 52"/>
                <a:gd name="T51" fmla="*/ 15 h 51"/>
                <a:gd name="T52" fmla="*/ 1 w 52"/>
                <a:gd name="T53" fmla="*/ 20 h 51"/>
                <a:gd name="T54" fmla="*/ 0 w 52"/>
                <a:gd name="T55" fmla="*/ 26 h 51"/>
                <a:gd name="T56" fmla="*/ 0 w 52"/>
                <a:gd name="T57" fmla="*/ 26 h 51"/>
                <a:gd name="T58" fmla="*/ 1 w 52"/>
                <a:gd name="T59" fmla="*/ 31 h 51"/>
                <a:gd name="T60" fmla="*/ 3 w 52"/>
                <a:gd name="T61" fmla="*/ 35 h 51"/>
                <a:gd name="T62" fmla="*/ 4 w 52"/>
                <a:gd name="T63" fmla="*/ 40 h 51"/>
                <a:gd name="T64" fmla="*/ 7 w 52"/>
                <a:gd name="T65" fmla="*/ 43 h 51"/>
                <a:gd name="T66" fmla="*/ 12 w 52"/>
                <a:gd name="T67" fmla="*/ 46 h 51"/>
                <a:gd name="T68" fmla="*/ 17 w 52"/>
                <a:gd name="T69" fmla="*/ 49 h 51"/>
                <a:gd name="T70" fmla="*/ 21 w 52"/>
                <a:gd name="T71" fmla="*/ 51 h 51"/>
                <a:gd name="T72" fmla="*/ 26 w 52"/>
                <a:gd name="T73" fmla="*/ 51 h 51"/>
                <a:gd name="T74" fmla="*/ 26 w 52"/>
                <a:gd name="T75" fmla="*/ 51 h 51"/>
                <a:gd name="T76" fmla="*/ 9 w 52"/>
                <a:gd name="T77" fmla="*/ 26 h 51"/>
                <a:gd name="T78" fmla="*/ 9 w 52"/>
                <a:gd name="T79" fmla="*/ 26 h 51"/>
                <a:gd name="T80" fmla="*/ 11 w 52"/>
                <a:gd name="T81" fmla="*/ 18 h 51"/>
                <a:gd name="T82" fmla="*/ 14 w 52"/>
                <a:gd name="T83" fmla="*/ 14 h 51"/>
                <a:gd name="T84" fmla="*/ 20 w 52"/>
                <a:gd name="T85" fmla="*/ 11 h 51"/>
                <a:gd name="T86" fmla="*/ 26 w 52"/>
                <a:gd name="T87" fmla="*/ 9 h 51"/>
                <a:gd name="T88" fmla="*/ 26 w 52"/>
                <a:gd name="T89" fmla="*/ 9 h 51"/>
                <a:gd name="T90" fmla="*/ 34 w 52"/>
                <a:gd name="T91" fmla="*/ 11 h 51"/>
                <a:gd name="T92" fmla="*/ 38 w 52"/>
                <a:gd name="T93" fmla="*/ 14 h 51"/>
                <a:gd name="T94" fmla="*/ 41 w 52"/>
                <a:gd name="T95" fmla="*/ 18 h 51"/>
                <a:gd name="T96" fmla="*/ 43 w 52"/>
                <a:gd name="T97" fmla="*/ 26 h 51"/>
                <a:gd name="T98" fmla="*/ 43 w 52"/>
                <a:gd name="T99" fmla="*/ 26 h 51"/>
                <a:gd name="T100" fmla="*/ 41 w 52"/>
                <a:gd name="T101" fmla="*/ 32 h 51"/>
                <a:gd name="T102" fmla="*/ 38 w 52"/>
                <a:gd name="T103" fmla="*/ 37 h 51"/>
                <a:gd name="T104" fmla="*/ 34 w 52"/>
                <a:gd name="T105" fmla="*/ 41 h 51"/>
                <a:gd name="T106" fmla="*/ 26 w 52"/>
                <a:gd name="T107" fmla="*/ 41 h 51"/>
                <a:gd name="T108" fmla="*/ 26 w 52"/>
                <a:gd name="T109" fmla="*/ 41 h 51"/>
                <a:gd name="T110" fmla="*/ 20 w 52"/>
                <a:gd name="T111" fmla="*/ 41 h 51"/>
                <a:gd name="T112" fmla="*/ 14 w 52"/>
                <a:gd name="T113" fmla="*/ 37 h 51"/>
                <a:gd name="T114" fmla="*/ 11 w 52"/>
                <a:gd name="T115" fmla="*/ 32 h 51"/>
                <a:gd name="T116" fmla="*/ 9 w 52"/>
                <a:gd name="T117" fmla="*/ 26 h 51"/>
                <a:gd name="T118" fmla="*/ 9 w 52"/>
                <a:gd name="T119"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 h="51">
                  <a:moveTo>
                    <a:pt x="26" y="51"/>
                  </a:moveTo>
                  <a:lnTo>
                    <a:pt x="26" y="51"/>
                  </a:lnTo>
                  <a:lnTo>
                    <a:pt x="32" y="51"/>
                  </a:lnTo>
                  <a:lnTo>
                    <a:pt x="37" y="49"/>
                  </a:lnTo>
                  <a:lnTo>
                    <a:pt x="41" y="46"/>
                  </a:lnTo>
                  <a:lnTo>
                    <a:pt x="44" y="43"/>
                  </a:lnTo>
                  <a:lnTo>
                    <a:pt x="47" y="40"/>
                  </a:lnTo>
                  <a:lnTo>
                    <a:pt x="50" y="35"/>
                  </a:lnTo>
                  <a:lnTo>
                    <a:pt x="52" y="31"/>
                  </a:lnTo>
                  <a:lnTo>
                    <a:pt x="52" y="26"/>
                  </a:lnTo>
                  <a:lnTo>
                    <a:pt x="52" y="26"/>
                  </a:lnTo>
                  <a:lnTo>
                    <a:pt x="52" y="20"/>
                  </a:lnTo>
                  <a:lnTo>
                    <a:pt x="50" y="15"/>
                  </a:lnTo>
                  <a:lnTo>
                    <a:pt x="47" y="11"/>
                  </a:lnTo>
                  <a:lnTo>
                    <a:pt x="44" y="8"/>
                  </a:lnTo>
                  <a:lnTo>
                    <a:pt x="41" y="5"/>
                  </a:lnTo>
                  <a:lnTo>
                    <a:pt x="37" y="2"/>
                  </a:lnTo>
                  <a:lnTo>
                    <a:pt x="32" y="0"/>
                  </a:lnTo>
                  <a:lnTo>
                    <a:pt x="26" y="0"/>
                  </a:lnTo>
                  <a:lnTo>
                    <a:pt x="26" y="0"/>
                  </a:lnTo>
                  <a:lnTo>
                    <a:pt x="21" y="0"/>
                  </a:lnTo>
                  <a:lnTo>
                    <a:pt x="17" y="2"/>
                  </a:lnTo>
                  <a:lnTo>
                    <a:pt x="12" y="5"/>
                  </a:lnTo>
                  <a:lnTo>
                    <a:pt x="7" y="8"/>
                  </a:lnTo>
                  <a:lnTo>
                    <a:pt x="4" y="11"/>
                  </a:lnTo>
                  <a:lnTo>
                    <a:pt x="3" y="15"/>
                  </a:lnTo>
                  <a:lnTo>
                    <a:pt x="1" y="20"/>
                  </a:lnTo>
                  <a:lnTo>
                    <a:pt x="0" y="26"/>
                  </a:lnTo>
                  <a:lnTo>
                    <a:pt x="0" y="26"/>
                  </a:lnTo>
                  <a:lnTo>
                    <a:pt x="1" y="31"/>
                  </a:lnTo>
                  <a:lnTo>
                    <a:pt x="3" y="35"/>
                  </a:lnTo>
                  <a:lnTo>
                    <a:pt x="4" y="40"/>
                  </a:lnTo>
                  <a:lnTo>
                    <a:pt x="7" y="43"/>
                  </a:lnTo>
                  <a:lnTo>
                    <a:pt x="12" y="46"/>
                  </a:lnTo>
                  <a:lnTo>
                    <a:pt x="17" y="49"/>
                  </a:lnTo>
                  <a:lnTo>
                    <a:pt x="21" y="51"/>
                  </a:lnTo>
                  <a:lnTo>
                    <a:pt x="26" y="51"/>
                  </a:lnTo>
                  <a:lnTo>
                    <a:pt x="26" y="51"/>
                  </a:lnTo>
                  <a:close/>
                  <a:moveTo>
                    <a:pt x="9" y="26"/>
                  </a:moveTo>
                  <a:lnTo>
                    <a:pt x="9" y="26"/>
                  </a:lnTo>
                  <a:lnTo>
                    <a:pt x="11" y="18"/>
                  </a:lnTo>
                  <a:lnTo>
                    <a:pt x="14" y="14"/>
                  </a:lnTo>
                  <a:lnTo>
                    <a:pt x="20" y="11"/>
                  </a:lnTo>
                  <a:lnTo>
                    <a:pt x="26" y="9"/>
                  </a:lnTo>
                  <a:lnTo>
                    <a:pt x="26" y="9"/>
                  </a:lnTo>
                  <a:lnTo>
                    <a:pt x="34" y="11"/>
                  </a:lnTo>
                  <a:lnTo>
                    <a:pt x="38" y="14"/>
                  </a:lnTo>
                  <a:lnTo>
                    <a:pt x="41" y="18"/>
                  </a:lnTo>
                  <a:lnTo>
                    <a:pt x="43" y="26"/>
                  </a:lnTo>
                  <a:lnTo>
                    <a:pt x="43" y="26"/>
                  </a:lnTo>
                  <a:lnTo>
                    <a:pt x="41" y="32"/>
                  </a:lnTo>
                  <a:lnTo>
                    <a:pt x="38" y="37"/>
                  </a:lnTo>
                  <a:lnTo>
                    <a:pt x="34" y="41"/>
                  </a:lnTo>
                  <a:lnTo>
                    <a:pt x="26" y="41"/>
                  </a:lnTo>
                  <a:lnTo>
                    <a:pt x="26" y="41"/>
                  </a:lnTo>
                  <a:lnTo>
                    <a:pt x="20" y="41"/>
                  </a:lnTo>
                  <a:lnTo>
                    <a:pt x="14" y="37"/>
                  </a:lnTo>
                  <a:lnTo>
                    <a:pt x="11" y="32"/>
                  </a:lnTo>
                  <a:lnTo>
                    <a:pt x="9" y="26"/>
                  </a:lnTo>
                  <a:lnTo>
                    <a:pt x="9" y="2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334"/>
            <p:cNvSpPr>
              <a:spLocks noEditPoints="1"/>
            </p:cNvSpPr>
            <p:nvPr/>
          </p:nvSpPr>
          <p:spPr bwMode="auto">
            <a:xfrm>
              <a:off x="3616326" y="5935663"/>
              <a:ext cx="187325" cy="254000"/>
            </a:xfrm>
            <a:custGeom>
              <a:avLst/>
              <a:gdLst>
                <a:gd name="T0" fmla="*/ 16 w 118"/>
                <a:gd name="T1" fmla="*/ 0 h 160"/>
                <a:gd name="T2" fmla="*/ 10 w 118"/>
                <a:gd name="T3" fmla="*/ 2 h 160"/>
                <a:gd name="T4" fmla="*/ 1 w 118"/>
                <a:gd name="T5" fmla="*/ 11 h 160"/>
                <a:gd name="T6" fmla="*/ 0 w 118"/>
                <a:gd name="T7" fmla="*/ 74 h 160"/>
                <a:gd name="T8" fmla="*/ 1 w 118"/>
                <a:gd name="T9" fmla="*/ 82 h 160"/>
                <a:gd name="T10" fmla="*/ 10 w 118"/>
                <a:gd name="T11" fmla="*/ 91 h 160"/>
                <a:gd name="T12" fmla="*/ 26 w 118"/>
                <a:gd name="T13" fmla="*/ 91 h 160"/>
                <a:gd name="T14" fmla="*/ 26 w 118"/>
                <a:gd name="T15" fmla="*/ 151 h 160"/>
                <a:gd name="T16" fmla="*/ 30 w 118"/>
                <a:gd name="T17" fmla="*/ 157 h 160"/>
                <a:gd name="T18" fmla="*/ 44 w 118"/>
                <a:gd name="T19" fmla="*/ 160 h 160"/>
                <a:gd name="T20" fmla="*/ 52 w 118"/>
                <a:gd name="T21" fmla="*/ 160 h 160"/>
                <a:gd name="T22" fmla="*/ 58 w 118"/>
                <a:gd name="T23" fmla="*/ 157 h 160"/>
                <a:gd name="T24" fmla="*/ 59 w 118"/>
                <a:gd name="T25" fmla="*/ 158 h 160"/>
                <a:gd name="T26" fmla="*/ 73 w 118"/>
                <a:gd name="T27" fmla="*/ 160 h 160"/>
                <a:gd name="T28" fmla="*/ 81 w 118"/>
                <a:gd name="T29" fmla="*/ 160 h 160"/>
                <a:gd name="T30" fmla="*/ 90 w 118"/>
                <a:gd name="T31" fmla="*/ 155 h 160"/>
                <a:gd name="T32" fmla="*/ 92 w 118"/>
                <a:gd name="T33" fmla="*/ 91 h 160"/>
                <a:gd name="T34" fmla="*/ 99 w 118"/>
                <a:gd name="T35" fmla="*/ 91 h 160"/>
                <a:gd name="T36" fmla="*/ 111 w 118"/>
                <a:gd name="T37" fmla="*/ 86 h 160"/>
                <a:gd name="T38" fmla="*/ 118 w 118"/>
                <a:gd name="T39" fmla="*/ 74 h 160"/>
                <a:gd name="T40" fmla="*/ 118 w 118"/>
                <a:gd name="T41" fmla="*/ 17 h 160"/>
                <a:gd name="T42" fmla="*/ 111 w 118"/>
                <a:gd name="T43" fmla="*/ 5 h 160"/>
                <a:gd name="T44" fmla="*/ 99 w 118"/>
                <a:gd name="T45" fmla="*/ 0 h 160"/>
                <a:gd name="T46" fmla="*/ 82 w 118"/>
                <a:gd name="T47" fmla="*/ 36 h 160"/>
                <a:gd name="T48" fmla="*/ 79 w 118"/>
                <a:gd name="T49" fmla="*/ 152 h 160"/>
                <a:gd name="T50" fmla="*/ 70 w 118"/>
                <a:gd name="T51" fmla="*/ 154 h 160"/>
                <a:gd name="T52" fmla="*/ 62 w 118"/>
                <a:gd name="T53" fmla="*/ 149 h 160"/>
                <a:gd name="T54" fmla="*/ 55 w 118"/>
                <a:gd name="T55" fmla="*/ 88 h 160"/>
                <a:gd name="T56" fmla="*/ 52 w 118"/>
                <a:gd name="T57" fmla="*/ 151 h 160"/>
                <a:gd name="T58" fmla="*/ 44 w 118"/>
                <a:gd name="T59" fmla="*/ 151 h 160"/>
                <a:gd name="T60" fmla="*/ 38 w 118"/>
                <a:gd name="T61" fmla="*/ 151 h 160"/>
                <a:gd name="T62" fmla="*/ 35 w 118"/>
                <a:gd name="T63" fmla="*/ 36 h 160"/>
                <a:gd name="T64" fmla="*/ 26 w 118"/>
                <a:gd name="T65" fmla="*/ 83 h 160"/>
                <a:gd name="T66" fmla="*/ 16 w 118"/>
                <a:gd name="T67" fmla="*/ 83 h 160"/>
                <a:gd name="T68" fmla="*/ 10 w 118"/>
                <a:gd name="T69" fmla="*/ 80 h 160"/>
                <a:gd name="T70" fmla="*/ 9 w 118"/>
                <a:gd name="T71" fmla="*/ 74 h 160"/>
                <a:gd name="T72" fmla="*/ 9 w 118"/>
                <a:gd name="T73" fmla="*/ 17 h 160"/>
                <a:gd name="T74" fmla="*/ 10 w 118"/>
                <a:gd name="T75" fmla="*/ 11 h 160"/>
                <a:gd name="T76" fmla="*/ 16 w 118"/>
                <a:gd name="T77" fmla="*/ 10 h 160"/>
                <a:gd name="T78" fmla="*/ 99 w 118"/>
                <a:gd name="T79" fmla="*/ 10 h 160"/>
                <a:gd name="T80" fmla="*/ 105 w 118"/>
                <a:gd name="T81" fmla="*/ 11 h 160"/>
                <a:gd name="T82" fmla="*/ 108 w 118"/>
                <a:gd name="T83" fmla="*/ 17 h 160"/>
                <a:gd name="T84" fmla="*/ 108 w 118"/>
                <a:gd name="T85" fmla="*/ 74 h 160"/>
                <a:gd name="T86" fmla="*/ 105 w 118"/>
                <a:gd name="T87" fmla="*/ 80 h 160"/>
                <a:gd name="T88" fmla="*/ 99 w 118"/>
                <a:gd name="T89" fmla="*/ 83 h 160"/>
                <a:gd name="T90" fmla="*/ 92 w 118"/>
                <a:gd name="T91" fmla="*/ 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60">
                  <a:moveTo>
                    <a:pt x="99" y="0"/>
                  </a:moveTo>
                  <a:lnTo>
                    <a:pt x="16" y="0"/>
                  </a:lnTo>
                  <a:lnTo>
                    <a:pt x="16" y="0"/>
                  </a:lnTo>
                  <a:lnTo>
                    <a:pt x="10" y="2"/>
                  </a:lnTo>
                  <a:lnTo>
                    <a:pt x="4" y="5"/>
                  </a:lnTo>
                  <a:lnTo>
                    <a:pt x="1" y="11"/>
                  </a:lnTo>
                  <a:lnTo>
                    <a:pt x="0" y="17"/>
                  </a:lnTo>
                  <a:lnTo>
                    <a:pt x="0" y="74"/>
                  </a:lnTo>
                  <a:lnTo>
                    <a:pt x="0" y="74"/>
                  </a:lnTo>
                  <a:lnTo>
                    <a:pt x="1" y="82"/>
                  </a:lnTo>
                  <a:lnTo>
                    <a:pt x="4" y="86"/>
                  </a:lnTo>
                  <a:lnTo>
                    <a:pt x="10" y="91"/>
                  </a:lnTo>
                  <a:lnTo>
                    <a:pt x="16" y="91"/>
                  </a:lnTo>
                  <a:lnTo>
                    <a:pt x="26" y="91"/>
                  </a:lnTo>
                  <a:lnTo>
                    <a:pt x="26" y="151"/>
                  </a:lnTo>
                  <a:lnTo>
                    <a:pt x="26" y="151"/>
                  </a:lnTo>
                  <a:lnTo>
                    <a:pt x="27" y="154"/>
                  </a:lnTo>
                  <a:lnTo>
                    <a:pt x="30" y="157"/>
                  </a:lnTo>
                  <a:lnTo>
                    <a:pt x="36" y="160"/>
                  </a:lnTo>
                  <a:lnTo>
                    <a:pt x="44" y="160"/>
                  </a:lnTo>
                  <a:lnTo>
                    <a:pt x="44" y="160"/>
                  </a:lnTo>
                  <a:lnTo>
                    <a:pt x="52" y="160"/>
                  </a:lnTo>
                  <a:lnTo>
                    <a:pt x="58" y="158"/>
                  </a:lnTo>
                  <a:lnTo>
                    <a:pt x="58" y="157"/>
                  </a:lnTo>
                  <a:lnTo>
                    <a:pt x="59" y="158"/>
                  </a:lnTo>
                  <a:lnTo>
                    <a:pt x="59" y="158"/>
                  </a:lnTo>
                  <a:lnTo>
                    <a:pt x="66" y="160"/>
                  </a:lnTo>
                  <a:lnTo>
                    <a:pt x="73" y="160"/>
                  </a:lnTo>
                  <a:lnTo>
                    <a:pt x="73" y="160"/>
                  </a:lnTo>
                  <a:lnTo>
                    <a:pt x="81" y="160"/>
                  </a:lnTo>
                  <a:lnTo>
                    <a:pt x="85" y="158"/>
                  </a:lnTo>
                  <a:lnTo>
                    <a:pt x="90" y="155"/>
                  </a:lnTo>
                  <a:lnTo>
                    <a:pt x="92" y="151"/>
                  </a:lnTo>
                  <a:lnTo>
                    <a:pt x="92" y="91"/>
                  </a:lnTo>
                  <a:lnTo>
                    <a:pt x="99" y="91"/>
                  </a:lnTo>
                  <a:lnTo>
                    <a:pt x="99" y="91"/>
                  </a:lnTo>
                  <a:lnTo>
                    <a:pt x="107" y="91"/>
                  </a:lnTo>
                  <a:lnTo>
                    <a:pt x="111" y="86"/>
                  </a:lnTo>
                  <a:lnTo>
                    <a:pt x="116" y="82"/>
                  </a:lnTo>
                  <a:lnTo>
                    <a:pt x="118" y="74"/>
                  </a:lnTo>
                  <a:lnTo>
                    <a:pt x="118" y="17"/>
                  </a:lnTo>
                  <a:lnTo>
                    <a:pt x="118" y="17"/>
                  </a:lnTo>
                  <a:lnTo>
                    <a:pt x="116" y="11"/>
                  </a:lnTo>
                  <a:lnTo>
                    <a:pt x="111" y="5"/>
                  </a:lnTo>
                  <a:lnTo>
                    <a:pt x="107" y="2"/>
                  </a:lnTo>
                  <a:lnTo>
                    <a:pt x="99" y="0"/>
                  </a:lnTo>
                  <a:lnTo>
                    <a:pt x="99" y="0"/>
                  </a:lnTo>
                  <a:close/>
                  <a:moveTo>
                    <a:pt x="82" y="36"/>
                  </a:moveTo>
                  <a:lnTo>
                    <a:pt x="82" y="141"/>
                  </a:lnTo>
                  <a:lnTo>
                    <a:pt x="79" y="152"/>
                  </a:lnTo>
                  <a:lnTo>
                    <a:pt x="79" y="152"/>
                  </a:lnTo>
                  <a:lnTo>
                    <a:pt x="70" y="154"/>
                  </a:lnTo>
                  <a:lnTo>
                    <a:pt x="62" y="152"/>
                  </a:lnTo>
                  <a:lnTo>
                    <a:pt x="62" y="149"/>
                  </a:lnTo>
                  <a:lnTo>
                    <a:pt x="62" y="88"/>
                  </a:lnTo>
                  <a:lnTo>
                    <a:pt x="55" y="88"/>
                  </a:lnTo>
                  <a:lnTo>
                    <a:pt x="55" y="149"/>
                  </a:lnTo>
                  <a:lnTo>
                    <a:pt x="52" y="151"/>
                  </a:lnTo>
                  <a:lnTo>
                    <a:pt x="52" y="151"/>
                  </a:lnTo>
                  <a:lnTo>
                    <a:pt x="44" y="151"/>
                  </a:lnTo>
                  <a:lnTo>
                    <a:pt x="44" y="151"/>
                  </a:lnTo>
                  <a:lnTo>
                    <a:pt x="38" y="151"/>
                  </a:lnTo>
                  <a:lnTo>
                    <a:pt x="35" y="141"/>
                  </a:lnTo>
                  <a:lnTo>
                    <a:pt x="35" y="36"/>
                  </a:lnTo>
                  <a:lnTo>
                    <a:pt x="26" y="36"/>
                  </a:lnTo>
                  <a:lnTo>
                    <a:pt x="26" y="83"/>
                  </a:lnTo>
                  <a:lnTo>
                    <a:pt x="16" y="83"/>
                  </a:lnTo>
                  <a:lnTo>
                    <a:pt x="16" y="83"/>
                  </a:lnTo>
                  <a:lnTo>
                    <a:pt x="13" y="82"/>
                  </a:lnTo>
                  <a:lnTo>
                    <a:pt x="10" y="80"/>
                  </a:lnTo>
                  <a:lnTo>
                    <a:pt x="9" y="77"/>
                  </a:lnTo>
                  <a:lnTo>
                    <a:pt x="9" y="74"/>
                  </a:lnTo>
                  <a:lnTo>
                    <a:pt x="9" y="17"/>
                  </a:lnTo>
                  <a:lnTo>
                    <a:pt x="9" y="17"/>
                  </a:lnTo>
                  <a:lnTo>
                    <a:pt x="9" y="14"/>
                  </a:lnTo>
                  <a:lnTo>
                    <a:pt x="10" y="11"/>
                  </a:lnTo>
                  <a:lnTo>
                    <a:pt x="13" y="10"/>
                  </a:lnTo>
                  <a:lnTo>
                    <a:pt x="16" y="10"/>
                  </a:lnTo>
                  <a:lnTo>
                    <a:pt x="99" y="10"/>
                  </a:lnTo>
                  <a:lnTo>
                    <a:pt x="99" y="10"/>
                  </a:lnTo>
                  <a:lnTo>
                    <a:pt x="104" y="10"/>
                  </a:lnTo>
                  <a:lnTo>
                    <a:pt x="105" y="11"/>
                  </a:lnTo>
                  <a:lnTo>
                    <a:pt x="108" y="14"/>
                  </a:lnTo>
                  <a:lnTo>
                    <a:pt x="108" y="17"/>
                  </a:lnTo>
                  <a:lnTo>
                    <a:pt x="108" y="74"/>
                  </a:lnTo>
                  <a:lnTo>
                    <a:pt x="108" y="74"/>
                  </a:lnTo>
                  <a:lnTo>
                    <a:pt x="108" y="77"/>
                  </a:lnTo>
                  <a:lnTo>
                    <a:pt x="105" y="80"/>
                  </a:lnTo>
                  <a:lnTo>
                    <a:pt x="104" y="82"/>
                  </a:lnTo>
                  <a:lnTo>
                    <a:pt x="99" y="83"/>
                  </a:lnTo>
                  <a:lnTo>
                    <a:pt x="92" y="83"/>
                  </a:lnTo>
                  <a:lnTo>
                    <a:pt x="92" y="36"/>
                  </a:lnTo>
                  <a:lnTo>
                    <a:pt x="82" y="3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335"/>
            <p:cNvSpPr>
              <a:spLocks/>
            </p:cNvSpPr>
            <p:nvPr/>
          </p:nvSpPr>
          <p:spPr bwMode="auto">
            <a:xfrm>
              <a:off x="3703638" y="5751513"/>
              <a:ext cx="11113" cy="53975"/>
            </a:xfrm>
            <a:custGeom>
              <a:avLst/>
              <a:gdLst>
                <a:gd name="T0" fmla="*/ 3 w 7"/>
                <a:gd name="T1" fmla="*/ 34 h 34"/>
                <a:gd name="T2" fmla="*/ 3 w 7"/>
                <a:gd name="T3" fmla="*/ 34 h 34"/>
                <a:gd name="T4" fmla="*/ 6 w 7"/>
                <a:gd name="T5" fmla="*/ 32 h 34"/>
                <a:gd name="T6" fmla="*/ 7 w 7"/>
                <a:gd name="T7" fmla="*/ 31 h 34"/>
                <a:gd name="T8" fmla="*/ 7 w 7"/>
                <a:gd name="T9" fmla="*/ 5 h 34"/>
                <a:gd name="T10" fmla="*/ 7 w 7"/>
                <a:gd name="T11" fmla="*/ 5 h 34"/>
                <a:gd name="T12" fmla="*/ 6 w 7"/>
                <a:gd name="T13" fmla="*/ 2 h 34"/>
                <a:gd name="T14" fmla="*/ 3 w 7"/>
                <a:gd name="T15" fmla="*/ 0 h 34"/>
                <a:gd name="T16" fmla="*/ 3 w 7"/>
                <a:gd name="T17" fmla="*/ 0 h 34"/>
                <a:gd name="T18" fmla="*/ 1 w 7"/>
                <a:gd name="T19" fmla="*/ 2 h 34"/>
                <a:gd name="T20" fmla="*/ 0 w 7"/>
                <a:gd name="T21" fmla="*/ 5 h 34"/>
                <a:gd name="T22" fmla="*/ 0 w 7"/>
                <a:gd name="T23" fmla="*/ 31 h 34"/>
                <a:gd name="T24" fmla="*/ 0 w 7"/>
                <a:gd name="T25" fmla="*/ 31 h 34"/>
                <a:gd name="T26" fmla="*/ 1 w 7"/>
                <a:gd name="T27" fmla="*/ 32 h 34"/>
                <a:gd name="T28" fmla="*/ 3 w 7"/>
                <a:gd name="T29" fmla="*/ 34 h 34"/>
                <a:gd name="T30" fmla="*/ 3 w 7"/>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34">
                  <a:moveTo>
                    <a:pt x="3" y="34"/>
                  </a:moveTo>
                  <a:lnTo>
                    <a:pt x="3" y="34"/>
                  </a:lnTo>
                  <a:lnTo>
                    <a:pt x="6" y="32"/>
                  </a:lnTo>
                  <a:lnTo>
                    <a:pt x="7" y="31"/>
                  </a:lnTo>
                  <a:lnTo>
                    <a:pt x="7" y="5"/>
                  </a:lnTo>
                  <a:lnTo>
                    <a:pt x="7" y="5"/>
                  </a:lnTo>
                  <a:lnTo>
                    <a:pt x="6" y="2"/>
                  </a:lnTo>
                  <a:lnTo>
                    <a:pt x="3" y="0"/>
                  </a:lnTo>
                  <a:lnTo>
                    <a:pt x="3" y="0"/>
                  </a:lnTo>
                  <a:lnTo>
                    <a:pt x="1" y="2"/>
                  </a:lnTo>
                  <a:lnTo>
                    <a:pt x="0" y="5"/>
                  </a:lnTo>
                  <a:lnTo>
                    <a:pt x="0" y="31"/>
                  </a:lnTo>
                  <a:lnTo>
                    <a:pt x="0" y="31"/>
                  </a:lnTo>
                  <a:lnTo>
                    <a:pt x="1" y="32"/>
                  </a:lnTo>
                  <a:lnTo>
                    <a:pt x="3" y="34"/>
                  </a:lnTo>
                  <a:lnTo>
                    <a:pt x="3" y="3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336"/>
            <p:cNvSpPr>
              <a:spLocks/>
            </p:cNvSpPr>
            <p:nvPr/>
          </p:nvSpPr>
          <p:spPr bwMode="auto">
            <a:xfrm>
              <a:off x="3654426" y="5783263"/>
              <a:ext cx="22225" cy="31750"/>
            </a:xfrm>
            <a:custGeom>
              <a:avLst/>
              <a:gdLst>
                <a:gd name="T0" fmla="*/ 8 w 14"/>
                <a:gd name="T1" fmla="*/ 18 h 20"/>
                <a:gd name="T2" fmla="*/ 8 w 14"/>
                <a:gd name="T3" fmla="*/ 18 h 20"/>
                <a:gd name="T4" fmla="*/ 11 w 14"/>
                <a:gd name="T5" fmla="*/ 20 h 20"/>
                <a:gd name="T6" fmla="*/ 11 w 14"/>
                <a:gd name="T7" fmla="*/ 20 h 20"/>
                <a:gd name="T8" fmla="*/ 12 w 14"/>
                <a:gd name="T9" fmla="*/ 18 h 20"/>
                <a:gd name="T10" fmla="*/ 12 w 14"/>
                <a:gd name="T11" fmla="*/ 18 h 20"/>
                <a:gd name="T12" fmla="*/ 14 w 14"/>
                <a:gd name="T13" fmla="*/ 17 h 20"/>
                <a:gd name="T14" fmla="*/ 14 w 14"/>
                <a:gd name="T15" fmla="*/ 17 h 20"/>
                <a:gd name="T16" fmla="*/ 14 w 14"/>
                <a:gd name="T17" fmla="*/ 14 h 20"/>
                <a:gd name="T18" fmla="*/ 6 w 14"/>
                <a:gd name="T19" fmla="*/ 1 h 20"/>
                <a:gd name="T20" fmla="*/ 6 w 14"/>
                <a:gd name="T21" fmla="*/ 1 h 20"/>
                <a:gd name="T22" fmla="*/ 6 w 14"/>
                <a:gd name="T23" fmla="*/ 1 h 20"/>
                <a:gd name="T24" fmla="*/ 3 w 14"/>
                <a:gd name="T25" fmla="*/ 0 h 20"/>
                <a:gd name="T26" fmla="*/ 3 w 14"/>
                <a:gd name="T27" fmla="*/ 0 h 20"/>
                <a:gd name="T28" fmla="*/ 0 w 14"/>
                <a:gd name="T29" fmla="*/ 1 h 20"/>
                <a:gd name="T30" fmla="*/ 0 w 14"/>
                <a:gd name="T31" fmla="*/ 1 h 20"/>
                <a:gd name="T32" fmla="*/ 0 w 14"/>
                <a:gd name="T33" fmla="*/ 3 h 20"/>
                <a:gd name="T34" fmla="*/ 0 w 14"/>
                <a:gd name="T35" fmla="*/ 6 h 20"/>
                <a:gd name="T36" fmla="*/ 8 w 14"/>
                <a:gd name="T3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20">
                  <a:moveTo>
                    <a:pt x="8" y="18"/>
                  </a:moveTo>
                  <a:lnTo>
                    <a:pt x="8" y="18"/>
                  </a:lnTo>
                  <a:lnTo>
                    <a:pt x="11" y="20"/>
                  </a:lnTo>
                  <a:lnTo>
                    <a:pt x="11" y="20"/>
                  </a:lnTo>
                  <a:lnTo>
                    <a:pt x="12" y="18"/>
                  </a:lnTo>
                  <a:lnTo>
                    <a:pt x="12" y="18"/>
                  </a:lnTo>
                  <a:lnTo>
                    <a:pt x="14" y="17"/>
                  </a:lnTo>
                  <a:lnTo>
                    <a:pt x="14" y="17"/>
                  </a:lnTo>
                  <a:lnTo>
                    <a:pt x="14" y="14"/>
                  </a:lnTo>
                  <a:lnTo>
                    <a:pt x="6" y="1"/>
                  </a:lnTo>
                  <a:lnTo>
                    <a:pt x="6" y="1"/>
                  </a:lnTo>
                  <a:lnTo>
                    <a:pt x="6" y="1"/>
                  </a:lnTo>
                  <a:lnTo>
                    <a:pt x="3" y="0"/>
                  </a:lnTo>
                  <a:lnTo>
                    <a:pt x="3" y="0"/>
                  </a:lnTo>
                  <a:lnTo>
                    <a:pt x="0" y="1"/>
                  </a:lnTo>
                  <a:lnTo>
                    <a:pt x="0" y="1"/>
                  </a:lnTo>
                  <a:lnTo>
                    <a:pt x="0" y="3"/>
                  </a:lnTo>
                  <a:lnTo>
                    <a:pt x="0" y="6"/>
                  </a:lnTo>
                  <a:lnTo>
                    <a:pt x="8" y="1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337"/>
            <p:cNvSpPr>
              <a:spLocks/>
            </p:cNvSpPr>
            <p:nvPr/>
          </p:nvSpPr>
          <p:spPr bwMode="auto">
            <a:xfrm>
              <a:off x="3600451" y="5807075"/>
              <a:ext cx="49213" cy="31750"/>
            </a:xfrm>
            <a:custGeom>
              <a:avLst/>
              <a:gdLst>
                <a:gd name="T0" fmla="*/ 2 w 31"/>
                <a:gd name="T1" fmla="*/ 6 h 20"/>
                <a:gd name="T2" fmla="*/ 26 w 31"/>
                <a:gd name="T3" fmla="*/ 20 h 20"/>
                <a:gd name="T4" fmla="*/ 26 w 31"/>
                <a:gd name="T5" fmla="*/ 20 h 20"/>
                <a:gd name="T6" fmla="*/ 28 w 31"/>
                <a:gd name="T7" fmla="*/ 20 h 20"/>
                <a:gd name="T8" fmla="*/ 28 w 31"/>
                <a:gd name="T9" fmla="*/ 20 h 20"/>
                <a:gd name="T10" fmla="*/ 30 w 31"/>
                <a:gd name="T11" fmla="*/ 20 h 20"/>
                <a:gd name="T12" fmla="*/ 31 w 31"/>
                <a:gd name="T13" fmla="*/ 19 h 20"/>
                <a:gd name="T14" fmla="*/ 31 w 31"/>
                <a:gd name="T15" fmla="*/ 19 h 20"/>
                <a:gd name="T16" fmla="*/ 31 w 31"/>
                <a:gd name="T17" fmla="*/ 16 h 20"/>
                <a:gd name="T18" fmla="*/ 30 w 31"/>
                <a:gd name="T19" fmla="*/ 14 h 20"/>
                <a:gd name="T20" fmla="*/ 7 w 31"/>
                <a:gd name="T21" fmla="*/ 0 h 20"/>
                <a:gd name="T22" fmla="*/ 7 w 31"/>
                <a:gd name="T23" fmla="*/ 0 h 20"/>
                <a:gd name="T24" fmla="*/ 3 w 31"/>
                <a:gd name="T25" fmla="*/ 0 h 20"/>
                <a:gd name="T26" fmla="*/ 3 w 31"/>
                <a:gd name="T27" fmla="*/ 0 h 20"/>
                <a:gd name="T28" fmla="*/ 2 w 31"/>
                <a:gd name="T29" fmla="*/ 2 h 20"/>
                <a:gd name="T30" fmla="*/ 2 w 31"/>
                <a:gd name="T31" fmla="*/ 2 h 20"/>
                <a:gd name="T32" fmla="*/ 0 w 31"/>
                <a:gd name="T33" fmla="*/ 5 h 20"/>
                <a:gd name="T34" fmla="*/ 2 w 31"/>
                <a:gd name="T35" fmla="*/ 6 h 20"/>
                <a:gd name="T36" fmla="*/ 2 w 31"/>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20">
                  <a:moveTo>
                    <a:pt x="2" y="6"/>
                  </a:moveTo>
                  <a:lnTo>
                    <a:pt x="26" y="20"/>
                  </a:lnTo>
                  <a:lnTo>
                    <a:pt x="26" y="20"/>
                  </a:lnTo>
                  <a:lnTo>
                    <a:pt x="28" y="20"/>
                  </a:lnTo>
                  <a:lnTo>
                    <a:pt x="28" y="20"/>
                  </a:lnTo>
                  <a:lnTo>
                    <a:pt x="30" y="20"/>
                  </a:lnTo>
                  <a:lnTo>
                    <a:pt x="31" y="19"/>
                  </a:lnTo>
                  <a:lnTo>
                    <a:pt x="31" y="19"/>
                  </a:lnTo>
                  <a:lnTo>
                    <a:pt x="31" y="16"/>
                  </a:lnTo>
                  <a:lnTo>
                    <a:pt x="30" y="14"/>
                  </a:lnTo>
                  <a:lnTo>
                    <a:pt x="7" y="0"/>
                  </a:lnTo>
                  <a:lnTo>
                    <a:pt x="7" y="0"/>
                  </a:lnTo>
                  <a:lnTo>
                    <a:pt x="3" y="0"/>
                  </a:lnTo>
                  <a:lnTo>
                    <a:pt x="3" y="0"/>
                  </a:lnTo>
                  <a:lnTo>
                    <a:pt x="2" y="2"/>
                  </a:lnTo>
                  <a:lnTo>
                    <a:pt x="2" y="2"/>
                  </a:lnTo>
                  <a:lnTo>
                    <a:pt x="0" y="5"/>
                  </a:lnTo>
                  <a:lnTo>
                    <a:pt x="2" y="6"/>
                  </a:lnTo>
                  <a:lnTo>
                    <a:pt x="2"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338"/>
            <p:cNvSpPr>
              <a:spLocks/>
            </p:cNvSpPr>
            <p:nvPr/>
          </p:nvSpPr>
          <p:spPr bwMode="auto">
            <a:xfrm>
              <a:off x="3598863" y="5862638"/>
              <a:ext cx="38100" cy="12700"/>
            </a:xfrm>
            <a:custGeom>
              <a:avLst/>
              <a:gdLst>
                <a:gd name="T0" fmla="*/ 24 w 24"/>
                <a:gd name="T1" fmla="*/ 5 h 8"/>
                <a:gd name="T2" fmla="*/ 24 w 24"/>
                <a:gd name="T3" fmla="*/ 5 h 8"/>
                <a:gd name="T4" fmla="*/ 24 w 24"/>
                <a:gd name="T5" fmla="*/ 2 h 8"/>
                <a:gd name="T6" fmla="*/ 21 w 24"/>
                <a:gd name="T7" fmla="*/ 0 h 8"/>
                <a:gd name="T8" fmla="*/ 4 w 24"/>
                <a:gd name="T9" fmla="*/ 0 h 8"/>
                <a:gd name="T10" fmla="*/ 4 w 24"/>
                <a:gd name="T11" fmla="*/ 0 h 8"/>
                <a:gd name="T12" fmla="*/ 1 w 24"/>
                <a:gd name="T13" fmla="*/ 2 h 8"/>
                <a:gd name="T14" fmla="*/ 0 w 24"/>
                <a:gd name="T15" fmla="*/ 5 h 8"/>
                <a:gd name="T16" fmla="*/ 0 w 24"/>
                <a:gd name="T17" fmla="*/ 5 h 8"/>
                <a:gd name="T18" fmla="*/ 1 w 24"/>
                <a:gd name="T19" fmla="*/ 7 h 8"/>
                <a:gd name="T20" fmla="*/ 4 w 24"/>
                <a:gd name="T21" fmla="*/ 8 h 8"/>
                <a:gd name="T22" fmla="*/ 21 w 24"/>
                <a:gd name="T23" fmla="*/ 8 h 8"/>
                <a:gd name="T24" fmla="*/ 21 w 24"/>
                <a:gd name="T25" fmla="*/ 8 h 8"/>
                <a:gd name="T26" fmla="*/ 24 w 24"/>
                <a:gd name="T27" fmla="*/ 7 h 8"/>
                <a:gd name="T28" fmla="*/ 24 w 24"/>
                <a:gd name="T29" fmla="*/ 5 h 8"/>
                <a:gd name="T30" fmla="*/ 24 w 24"/>
                <a:gd name="T3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8">
                  <a:moveTo>
                    <a:pt x="24" y="5"/>
                  </a:moveTo>
                  <a:lnTo>
                    <a:pt x="24" y="5"/>
                  </a:lnTo>
                  <a:lnTo>
                    <a:pt x="24" y="2"/>
                  </a:lnTo>
                  <a:lnTo>
                    <a:pt x="21" y="0"/>
                  </a:lnTo>
                  <a:lnTo>
                    <a:pt x="4" y="0"/>
                  </a:lnTo>
                  <a:lnTo>
                    <a:pt x="4" y="0"/>
                  </a:lnTo>
                  <a:lnTo>
                    <a:pt x="1" y="2"/>
                  </a:lnTo>
                  <a:lnTo>
                    <a:pt x="0" y="5"/>
                  </a:lnTo>
                  <a:lnTo>
                    <a:pt x="0" y="5"/>
                  </a:lnTo>
                  <a:lnTo>
                    <a:pt x="1" y="7"/>
                  </a:lnTo>
                  <a:lnTo>
                    <a:pt x="4" y="8"/>
                  </a:lnTo>
                  <a:lnTo>
                    <a:pt x="21" y="8"/>
                  </a:lnTo>
                  <a:lnTo>
                    <a:pt x="21" y="8"/>
                  </a:lnTo>
                  <a:lnTo>
                    <a:pt x="24" y="7"/>
                  </a:lnTo>
                  <a:lnTo>
                    <a:pt x="24" y="5"/>
                  </a:lnTo>
                  <a:lnTo>
                    <a:pt x="24" y="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39"/>
            <p:cNvSpPr>
              <a:spLocks/>
            </p:cNvSpPr>
            <p:nvPr/>
          </p:nvSpPr>
          <p:spPr bwMode="auto">
            <a:xfrm>
              <a:off x="3773488" y="5868988"/>
              <a:ext cx="39688" cy="11113"/>
            </a:xfrm>
            <a:custGeom>
              <a:avLst/>
              <a:gdLst>
                <a:gd name="T0" fmla="*/ 22 w 25"/>
                <a:gd name="T1" fmla="*/ 0 h 7"/>
                <a:gd name="T2" fmla="*/ 5 w 25"/>
                <a:gd name="T3" fmla="*/ 0 h 7"/>
                <a:gd name="T4" fmla="*/ 5 w 25"/>
                <a:gd name="T5" fmla="*/ 0 h 7"/>
                <a:gd name="T6" fmla="*/ 2 w 25"/>
                <a:gd name="T7" fmla="*/ 1 h 7"/>
                <a:gd name="T8" fmla="*/ 0 w 25"/>
                <a:gd name="T9" fmla="*/ 3 h 7"/>
                <a:gd name="T10" fmla="*/ 0 w 25"/>
                <a:gd name="T11" fmla="*/ 3 h 7"/>
                <a:gd name="T12" fmla="*/ 2 w 25"/>
                <a:gd name="T13" fmla="*/ 6 h 7"/>
                <a:gd name="T14" fmla="*/ 5 w 25"/>
                <a:gd name="T15" fmla="*/ 7 h 7"/>
                <a:gd name="T16" fmla="*/ 22 w 25"/>
                <a:gd name="T17" fmla="*/ 7 h 7"/>
                <a:gd name="T18" fmla="*/ 22 w 25"/>
                <a:gd name="T19" fmla="*/ 7 h 7"/>
                <a:gd name="T20" fmla="*/ 25 w 25"/>
                <a:gd name="T21" fmla="*/ 6 h 7"/>
                <a:gd name="T22" fmla="*/ 25 w 25"/>
                <a:gd name="T23" fmla="*/ 3 h 7"/>
                <a:gd name="T24" fmla="*/ 25 w 25"/>
                <a:gd name="T25" fmla="*/ 3 h 7"/>
                <a:gd name="T26" fmla="*/ 25 w 25"/>
                <a:gd name="T27" fmla="*/ 1 h 7"/>
                <a:gd name="T28" fmla="*/ 22 w 25"/>
                <a:gd name="T29" fmla="*/ 0 h 7"/>
                <a:gd name="T30" fmla="*/ 22 w 25"/>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7">
                  <a:moveTo>
                    <a:pt x="22" y="0"/>
                  </a:moveTo>
                  <a:lnTo>
                    <a:pt x="5" y="0"/>
                  </a:lnTo>
                  <a:lnTo>
                    <a:pt x="5" y="0"/>
                  </a:lnTo>
                  <a:lnTo>
                    <a:pt x="2" y="1"/>
                  </a:lnTo>
                  <a:lnTo>
                    <a:pt x="0" y="3"/>
                  </a:lnTo>
                  <a:lnTo>
                    <a:pt x="0" y="3"/>
                  </a:lnTo>
                  <a:lnTo>
                    <a:pt x="2" y="6"/>
                  </a:lnTo>
                  <a:lnTo>
                    <a:pt x="5" y="7"/>
                  </a:lnTo>
                  <a:lnTo>
                    <a:pt x="22" y="7"/>
                  </a:lnTo>
                  <a:lnTo>
                    <a:pt x="22" y="7"/>
                  </a:lnTo>
                  <a:lnTo>
                    <a:pt x="25" y="6"/>
                  </a:lnTo>
                  <a:lnTo>
                    <a:pt x="25" y="3"/>
                  </a:lnTo>
                  <a:lnTo>
                    <a:pt x="25" y="3"/>
                  </a:lnTo>
                  <a:lnTo>
                    <a:pt x="25" y="1"/>
                  </a:lnTo>
                  <a:lnTo>
                    <a:pt x="22" y="0"/>
                  </a:lnTo>
                  <a:lnTo>
                    <a:pt x="2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340"/>
            <p:cNvSpPr>
              <a:spLocks/>
            </p:cNvSpPr>
            <p:nvPr/>
          </p:nvSpPr>
          <p:spPr bwMode="auto">
            <a:xfrm>
              <a:off x="3767138" y="5811838"/>
              <a:ext cx="46038" cy="31750"/>
            </a:xfrm>
            <a:custGeom>
              <a:avLst/>
              <a:gdLst>
                <a:gd name="T0" fmla="*/ 3 w 29"/>
                <a:gd name="T1" fmla="*/ 20 h 20"/>
                <a:gd name="T2" fmla="*/ 3 w 29"/>
                <a:gd name="T3" fmla="*/ 20 h 20"/>
                <a:gd name="T4" fmla="*/ 4 w 29"/>
                <a:gd name="T5" fmla="*/ 19 h 20"/>
                <a:gd name="T6" fmla="*/ 27 w 29"/>
                <a:gd name="T7" fmla="*/ 6 h 20"/>
                <a:gd name="T8" fmla="*/ 27 w 29"/>
                <a:gd name="T9" fmla="*/ 6 h 20"/>
                <a:gd name="T10" fmla="*/ 29 w 29"/>
                <a:gd name="T11" fmla="*/ 3 h 20"/>
                <a:gd name="T12" fmla="*/ 29 w 29"/>
                <a:gd name="T13" fmla="*/ 2 h 20"/>
                <a:gd name="T14" fmla="*/ 29 w 29"/>
                <a:gd name="T15" fmla="*/ 2 h 20"/>
                <a:gd name="T16" fmla="*/ 27 w 29"/>
                <a:gd name="T17" fmla="*/ 0 h 20"/>
                <a:gd name="T18" fmla="*/ 27 w 29"/>
                <a:gd name="T19" fmla="*/ 0 h 20"/>
                <a:gd name="T20" fmla="*/ 24 w 29"/>
                <a:gd name="T21" fmla="*/ 0 h 20"/>
                <a:gd name="T22" fmla="*/ 1 w 29"/>
                <a:gd name="T23" fmla="*/ 13 h 20"/>
                <a:gd name="T24" fmla="*/ 1 w 29"/>
                <a:gd name="T25" fmla="*/ 13 h 20"/>
                <a:gd name="T26" fmla="*/ 0 w 29"/>
                <a:gd name="T27" fmla="*/ 16 h 20"/>
                <a:gd name="T28" fmla="*/ 0 w 29"/>
                <a:gd name="T29" fmla="*/ 17 h 20"/>
                <a:gd name="T30" fmla="*/ 0 w 29"/>
                <a:gd name="T31" fmla="*/ 17 h 20"/>
                <a:gd name="T32" fmla="*/ 1 w 29"/>
                <a:gd name="T33" fmla="*/ 19 h 20"/>
                <a:gd name="T34" fmla="*/ 3 w 29"/>
                <a:gd name="T35" fmla="*/ 20 h 20"/>
                <a:gd name="T36" fmla="*/ 3 w 29"/>
                <a:gd name="T3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0">
                  <a:moveTo>
                    <a:pt x="3" y="20"/>
                  </a:moveTo>
                  <a:lnTo>
                    <a:pt x="3" y="20"/>
                  </a:lnTo>
                  <a:lnTo>
                    <a:pt x="4" y="19"/>
                  </a:lnTo>
                  <a:lnTo>
                    <a:pt x="27" y="6"/>
                  </a:lnTo>
                  <a:lnTo>
                    <a:pt x="27" y="6"/>
                  </a:lnTo>
                  <a:lnTo>
                    <a:pt x="29" y="3"/>
                  </a:lnTo>
                  <a:lnTo>
                    <a:pt x="29" y="2"/>
                  </a:lnTo>
                  <a:lnTo>
                    <a:pt x="29" y="2"/>
                  </a:lnTo>
                  <a:lnTo>
                    <a:pt x="27" y="0"/>
                  </a:lnTo>
                  <a:lnTo>
                    <a:pt x="27" y="0"/>
                  </a:lnTo>
                  <a:lnTo>
                    <a:pt x="24" y="0"/>
                  </a:lnTo>
                  <a:lnTo>
                    <a:pt x="1" y="13"/>
                  </a:lnTo>
                  <a:lnTo>
                    <a:pt x="1" y="13"/>
                  </a:lnTo>
                  <a:lnTo>
                    <a:pt x="0" y="16"/>
                  </a:lnTo>
                  <a:lnTo>
                    <a:pt x="0" y="17"/>
                  </a:lnTo>
                  <a:lnTo>
                    <a:pt x="0" y="17"/>
                  </a:lnTo>
                  <a:lnTo>
                    <a:pt x="1" y="19"/>
                  </a:lnTo>
                  <a:lnTo>
                    <a:pt x="3" y="20"/>
                  </a:lnTo>
                  <a:lnTo>
                    <a:pt x="3"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41"/>
            <p:cNvSpPr>
              <a:spLocks/>
            </p:cNvSpPr>
            <p:nvPr/>
          </p:nvSpPr>
          <p:spPr bwMode="auto">
            <a:xfrm>
              <a:off x="3740151" y="5784850"/>
              <a:ext cx="22225" cy="30163"/>
            </a:xfrm>
            <a:custGeom>
              <a:avLst/>
              <a:gdLst>
                <a:gd name="T0" fmla="*/ 1 w 14"/>
                <a:gd name="T1" fmla="*/ 19 h 19"/>
                <a:gd name="T2" fmla="*/ 1 w 14"/>
                <a:gd name="T3" fmla="*/ 19 h 19"/>
                <a:gd name="T4" fmla="*/ 3 w 14"/>
                <a:gd name="T5" fmla="*/ 19 h 19"/>
                <a:gd name="T6" fmla="*/ 3 w 14"/>
                <a:gd name="T7" fmla="*/ 19 h 19"/>
                <a:gd name="T8" fmla="*/ 4 w 14"/>
                <a:gd name="T9" fmla="*/ 19 h 19"/>
                <a:gd name="T10" fmla="*/ 6 w 14"/>
                <a:gd name="T11" fmla="*/ 17 h 19"/>
                <a:gd name="T12" fmla="*/ 14 w 14"/>
                <a:gd name="T13" fmla="*/ 5 h 19"/>
                <a:gd name="T14" fmla="*/ 14 w 14"/>
                <a:gd name="T15" fmla="*/ 5 h 19"/>
                <a:gd name="T16" fmla="*/ 14 w 14"/>
                <a:gd name="T17" fmla="*/ 2 h 19"/>
                <a:gd name="T18" fmla="*/ 14 w 14"/>
                <a:gd name="T19" fmla="*/ 2 h 19"/>
                <a:gd name="T20" fmla="*/ 12 w 14"/>
                <a:gd name="T21" fmla="*/ 0 h 19"/>
                <a:gd name="T22" fmla="*/ 12 w 14"/>
                <a:gd name="T23" fmla="*/ 0 h 19"/>
                <a:gd name="T24" fmla="*/ 11 w 14"/>
                <a:gd name="T25" fmla="*/ 0 h 19"/>
                <a:gd name="T26" fmla="*/ 11 w 14"/>
                <a:gd name="T27" fmla="*/ 0 h 19"/>
                <a:gd name="T28" fmla="*/ 7 w 14"/>
                <a:gd name="T29" fmla="*/ 2 h 19"/>
                <a:gd name="T30" fmla="*/ 0 w 14"/>
                <a:gd name="T31" fmla="*/ 14 h 19"/>
                <a:gd name="T32" fmla="*/ 0 w 14"/>
                <a:gd name="T33" fmla="*/ 14 h 19"/>
                <a:gd name="T34" fmla="*/ 0 w 14"/>
                <a:gd name="T35" fmla="*/ 17 h 19"/>
                <a:gd name="T36" fmla="*/ 1 w 14"/>
                <a:gd name="T37" fmla="*/ 19 h 19"/>
                <a:gd name="T38" fmla="*/ 1 w 14"/>
                <a:gd name="T3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9">
                  <a:moveTo>
                    <a:pt x="1" y="19"/>
                  </a:moveTo>
                  <a:lnTo>
                    <a:pt x="1" y="19"/>
                  </a:lnTo>
                  <a:lnTo>
                    <a:pt x="3" y="19"/>
                  </a:lnTo>
                  <a:lnTo>
                    <a:pt x="3" y="19"/>
                  </a:lnTo>
                  <a:lnTo>
                    <a:pt x="4" y="19"/>
                  </a:lnTo>
                  <a:lnTo>
                    <a:pt x="6" y="17"/>
                  </a:lnTo>
                  <a:lnTo>
                    <a:pt x="14" y="5"/>
                  </a:lnTo>
                  <a:lnTo>
                    <a:pt x="14" y="5"/>
                  </a:lnTo>
                  <a:lnTo>
                    <a:pt x="14" y="2"/>
                  </a:lnTo>
                  <a:lnTo>
                    <a:pt x="14" y="2"/>
                  </a:lnTo>
                  <a:lnTo>
                    <a:pt x="12" y="0"/>
                  </a:lnTo>
                  <a:lnTo>
                    <a:pt x="12" y="0"/>
                  </a:lnTo>
                  <a:lnTo>
                    <a:pt x="11" y="0"/>
                  </a:lnTo>
                  <a:lnTo>
                    <a:pt x="11" y="0"/>
                  </a:lnTo>
                  <a:lnTo>
                    <a:pt x="7" y="2"/>
                  </a:lnTo>
                  <a:lnTo>
                    <a:pt x="0" y="14"/>
                  </a:lnTo>
                  <a:lnTo>
                    <a:pt x="0" y="14"/>
                  </a:lnTo>
                  <a:lnTo>
                    <a:pt x="0" y="17"/>
                  </a:lnTo>
                  <a:lnTo>
                    <a:pt x="1" y="19"/>
                  </a:lnTo>
                  <a:lnTo>
                    <a:pt x="1" y="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0" name="Freeform 342"/>
          <p:cNvSpPr>
            <a:spLocks noEditPoints="1"/>
          </p:cNvSpPr>
          <p:nvPr userDrawn="1"/>
        </p:nvSpPr>
        <p:spPr bwMode="auto">
          <a:xfrm>
            <a:off x="6286764" y="5492897"/>
            <a:ext cx="420731" cy="270670"/>
          </a:xfrm>
          <a:custGeom>
            <a:avLst/>
            <a:gdLst>
              <a:gd name="T0" fmla="*/ 205 w 225"/>
              <a:gd name="T1" fmla="*/ 20 h 193"/>
              <a:gd name="T2" fmla="*/ 133 w 225"/>
              <a:gd name="T3" fmla="*/ 5 h 193"/>
              <a:gd name="T4" fmla="*/ 69 w 225"/>
              <a:gd name="T5" fmla="*/ 0 h 193"/>
              <a:gd name="T6" fmla="*/ 12 w 225"/>
              <a:gd name="T7" fmla="*/ 29 h 193"/>
              <a:gd name="T8" fmla="*/ 12 w 225"/>
              <a:gd name="T9" fmla="*/ 101 h 193"/>
              <a:gd name="T10" fmla="*/ 23 w 225"/>
              <a:gd name="T11" fmla="*/ 137 h 193"/>
              <a:gd name="T12" fmla="*/ 46 w 225"/>
              <a:gd name="T13" fmla="*/ 160 h 193"/>
              <a:gd name="T14" fmla="*/ 64 w 225"/>
              <a:gd name="T15" fmla="*/ 177 h 193"/>
              <a:gd name="T16" fmla="*/ 90 w 225"/>
              <a:gd name="T17" fmla="*/ 190 h 193"/>
              <a:gd name="T18" fmla="*/ 119 w 225"/>
              <a:gd name="T19" fmla="*/ 193 h 193"/>
              <a:gd name="T20" fmla="*/ 142 w 225"/>
              <a:gd name="T21" fmla="*/ 181 h 193"/>
              <a:gd name="T22" fmla="*/ 167 w 225"/>
              <a:gd name="T23" fmla="*/ 164 h 193"/>
              <a:gd name="T24" fmla="*/ 185 w 225"/>
              <a:gd name="T25" fmla="*/ 146 h 193"/>
              <a:gd name="T26" fmla="*/ 202 w 225"/>
              <a:gd name="T27" fmla="*/ 123 h 193"/>
              <a:gd name="T28" fmla="*/ 225 w 225"/>
              <a:gd name="T29" fmla="*/ 66 h 193"/>
              <a:gd name="T30" fmla="*/ 174 w 225"/>
              <a:gd name="T31" fmla="*/ 141 h 193"/>
              <a:gd name="T32" fmla="*/ 174 w 225"/>
              <a:gd name="T33" fmla="*/ 154 h 193"/>
              <a:gd name="T34" fmla="*/ 136 w 225"/>
              <a:gd name="T35" fmla="*/ 131 h 193"/>
              <a:gd name="T36" fmla="*/ 156 w 225"/>
              <a:gd name="T37" fmla="*/ 160 h 193"/>
              <a:gd name="T38" fmla="*/ 153 w 225"/>
              <a:gd name="T39" fmla="*/ 173 h 193"/>
              <a:gd name="T40" fmla="*/ 115 w 225"/>
              <a:gd name="T41" fmla="*/ 149 h 193"/>
              <a:gd name="T42" fmla="*/ 133 w 225"/>
              <a:gd name="T43" fmla="*/ 173 h 193"/>
              <a:gd name="T44" fmla="*/ 124 w 225"/>
              <a:gd name="T45" fmla="*/ 186 h 193"/>
              <a:gd name="T46" fmla="*/ 118 w 225"/>
              <a:gd name="T47" fmla="*/ 172 h 193"/>
              <a:gd name="T48" fmla="*/ 105 w 225"/>
              <a:gd name="T49" fmla="*/ 146 h 193"/>
              <a:gd name="T50" fmla="*/ 84 w 225"/>
              <a:gd name="T51" fmla="*/ 123 h 193"/>
              <a:gd name="T52" fmla="*/ 64 w 225"/>
              <a:gd name="T53" fmla="*/ 106 h 193"/>
              <a:gd name="T54" fmla="*/ 26 w 225"/>
              <a:gd name="T55" fmla="*/ 106 h 193"/>
              <a:gd name="T56" fmla="*/ 13 w 225"/>
              <a:gd name="T57" fmla="*/ 45 h 193"/>
              <a:gd name="T58" fmla="*/ 69 w 225"/>
              <a:gd name="T59" fmla="*/ 10 h 193"/>
              <a:gd name="T60" fmla="*/ 70 w 225"/>
              <a:gd name="T61" fmla="*/ 57 h 193"/>
              <a:gd name="T62" fmla="*/ 66 w 225"/>
              <a:gd name="T63" fmla="*/ 83 h 193"/>
              <a:gd name="T64" fmla="*/ 98 w 225"/>
              <a:gd name="T65" fmla="*/ 95 h 193"/>
              <a:gd name="T66" fmla="*/ 135 w 225"/>
              <a:gd name="T67" fmla="*/ 69 h 193"/>
              <a:gd name="T68" fmla="*/ 194 w 225"/>
              <a:gd name="T69" fmla="*/ 134 h 193"/>
              <a:gd name="T70" fmla="*/ 158 w 225"/>
              <a:gd name="T71" fmla="*/ 114 h 193"/>
              <a:gd name="T72" fmla="*/ 46 w 225"/>
              <a:gd name="T73" fmla="*/ 112 h 193"/>
              <a:gd name="T74" fmla="*/ 61 w 225"/>
              <a:gd name="T75" fmla="*/ 114 h 193"/>
              <a:gd name="T76" fmla="*/ 43 w 225"/>
              <a:gd name="T77" fmla="*/ 138 h 193"/>
              <a:gd name="T78" fmla="*/ 30 w 225"/>
              <a:gd name="T79" fmla="*/ 129 h 193"/>
              <a:gd name="T80" fmla="*/ 67 w 225"/>
              <a:gd name="T81" fmla="*/ 127 h 193"/>
              <a:gd name="T82" fmla="*/ 79 w 225"/>
              <a:gd name="T83" fmla="*/ 135 h 193"/>
              <a:gd name="T84" fmla="*/ 58 w 225"/>
              <a:gd name="T85" fmla="*/ 155 h 193"/>
              <a:gd name="T86" fmla="*/ 49 w 225"/>
              <a:gd name="T87" fmla="*/ 147 h 193"/>
              <a:gd name="T88" fmla="*/ 86 w 225"/>
              <a:gd name="T89" fmla="*/ 146 h 193"/>
              <a:gd name="T90" fmla="*/ 98 w 225"/>
              <a:gd name="T91" fmla="*/ 154 h 193"/>
              <a:gd name="T92" fmla="*/ 79 w 225"/>
              <a:gd name="T93" fmla="*/ 173 h 193"/>
              <a:gd name="T94" fmla="*/ 69 w 225"/>
              <a:gd name="T95" fmla="*/ 166 h 193"/>
              <a:gd name="T96" fmla="*/ 119 w 225"/>
              <a:gd name="T97" fmla="*/ 65 h 193"/>
              <a:gd name="T98" fmla="*/ 76 w 225"/>
              <a:gd name="T99" fmla="*/ 85 h 193"/>
              <a:gd name="T100" fmla="*/ 116 w 225"/>
              <a:gd name="T101" fmla="*/ 26 h 193"/>
              <a:gd name="T102" fmla="*/ 181 w 225"/>
              <a:gd name="T103" fmla="*/ 14 h 193"/>
              <a:gd name="T104" fmla="*/ 217 w 225"/>
              <a:gd name="T105" fmla="*/ 66 h 193"/>
              <a:gd name="T106" fmla="*/ 144 w 225"/>
              <a:gd name="T107" fmla="*/ 65 h 193"/>
              <a:gd name="T108" fmla="*/ 105 w 225"/>
              <a:gd name="T109" fmla="*/ 169 h 193"/>
              <a:gd name="T110" fmla="*/ 105 w 225"/>
              <a:gd name="T111" fmla="*/ 184 h 193"/>
              <a:gd name="T112" fmla="*/ 93 w 225"/>
              <a:gd name="T113" fmla="*/ 17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5" h="193">
                <a:moveTo>
                  <a:pt x="225" y="66"/>
                </a:moveTo>
                <a:lnTo>
                  <a:pt x="225" y="66"/>
                </a:lnTo>
                <a:lnTo>
                  <a:pt x="223" y="52"/>
                </a:lnTo>
                <a:lnTo>
                  <a:pt x="220" y="40"/>
                </a:lnTo>
                <a:lnTo>
                  <a:pt x="214" y="29"/>
                </a:lnTo>
                <a:lnTo>
                  <a:pt x="205" y="20"/>
                </a:lnTo>
                <a:lnTo>
                  <a:pt x="205" y="20"/>
                </a:lnTo>
                <a:lnTo>
                  <a:pt x="196" y="11"/>
                </a:lnTo>
                <a:lnTo>
                  <a:pt x="184" y="6"/>
                </a:lnTo>
                <a:lnTo>
                  <a:pt x="171" y="2"/>
                </a:lnTo>
                <a:lnTo>
                  <a:pt x="158" y="0"/>
                </a:lnTo>
                <a:lnTo>
                  <a:pt x="158" y="0"/>
                </a:lnTo>
                <a:lnTo>
                  <a:pt x="145" y="2"/>
                </a:lnTo>
                <a:lnTo>
                  <a:pt x="133" y="5"/>
                </a:lnTo>
                <a:lnTo>
                  <a:pt x="122" y="10"/>
                </a:lnTo>
                <a:lnTo>
                  <a:pt x="113" y="17"/>
                </a:lnTo>
                <a:lnTo>
                  <a:pt x="113" y="17"/>
                </a:lnTo>
                <a:lnTo>
                  <a:pt x="102" y="10"/>
                </a:lnTo>
                <a:lnTo>
                  <a:pt x="92" y="5"/>
                </a:lnTo>
                <a:lnTo>
                  <a:pt x="81" y="2"/>
                </a:lnTo>
                <a:lnTo>
                  <a:pt x="69" y="0"/>
                </a:lnTo>
                <a:lnTo>
                  <a:pt x="69" y="0"/>
                </a:lnTo>
                <a:lnTo>
                  <a:pt x="55" y="2"/>
                </a:lnTo>
                <a:lnTo>
                  <a:pt x="43" y="6"/>
                </a:lnTo>
                <a:lnTo>
                  <a:pt x="30" y="11"/>
                </a:lnTo>
                <a:lnTo>
                  <a:pt x="20" y="20"/>
                </a:lnTo>
                <a:lnTo>
                  <a:pt x="20" y="20"/>
                </a:lnTo>
                <a:lnTo>
                  <a:pt x="12" y="29"/>
                </a:lnTo>
                <a:lnTo>
                  <a:pt x="6" y="40"/>
                </a:lnTo>
                <a:lnTo>
                  <a:pt x="1" y="52"/>
                </a:lnTo>
                <a:lnTo>
                  <a:pt x="0" y="66"/>
                </a:lnTo>
                <a:lnTo>
                  <a:pt x="0" y="66"/>
                </a:lnTo>
                <a:lnTo>
                  <a:pt x="1" y="78"/>
                </a:lnTo>
                <a:lnTo>
                  <a:pt x="6" y="91"/>
                </a:lnTo>
                <a:lnTo>
                  <a:pt x="12" y="101"/>
                </a:lnTo>
                <a:lnTo>
                  <a:pt x="20" y="112"/>
                </a:lnTo>
                <a:lnTo>
                  <a:pt x="27" y="118"/>
                </a:lnTo>
                <a:lnTo>
                  <a:pt x="27" y="118"/>
                </a:lnTo>
                <a:lnTo>
                  <a:pt x="23" y="123"/>
                </a:lnTo>
                <a:lnTo>
                  <a:pt x="23" y="129"/>
                </a:lnTo>
                <a:lnTo>
                  <a:pt x="23" y="129"/>
                </a:lnTo>
                <a:lnTo>
                  <a:pt x="23" y="137"/>
                </a:lnTo>
                <a:lnTo>
                  <a:pt x="27" y="141"/>
                </a:lnTo>
                <a:lnTo>
                  <a:pt x="27" y="141"/>
                </a:lnTo>
                <a:lnTo>
                  <a:pt x="33" y="146"/>
                </a:lnTo>
                <a:lnTo>
                  <a:pt x="41" y="146"/>
                </a:lnTo>
                <a:lnTo>
                  <a:pt x="41" y="146"/>
                </a:lnTo>
                <a:lnTo>
                  <a:pt x="41" y="154"/>
                </a:lnTo>
                <a:lnTo>
                  <a:pt x="46" y="160"/>
                </a:lnTo>
                <a:lnTo>
                  <a:pt x="46" y="160"/>
                </a:lnTo>
                <a:lnTo>
                  <a:pt x="52" y="163"/>
                </a:lnTo>
                <a:lnTo>
                  <a:pt x="59" y="164"/>
                </a:lnTo>
                <a:lnTo>
                  <a:pt x="59" y="164"/>
                </a:lnTo>
                <a:lnTo>
                  <a:pt x="61" y="172"/>
                </a:lnTo>
                <a:lnTo>
                  <a:pt x="64" y="177"/>
                </a:lnTo>
                <a:lnTo>
                  <a:pt x="64" y="177"/>
                </a:lnTo>
                <a:lnTo>
                  <a:pt x="69" y="180"/>
                </a:lnTo>
                <a:lnTo>
                  <a:pt x="73" y="181"/>
                </a:lnTo>
                <a:lnTo>
                  <a:pt x="79" y="181"/>
                </a:lnTo>
                <a:lnTo>
                  <a:pt x="84" y="181"/>
                </a:lnTo>
                <a:lnTo>
                  <a:pt x="84" y="181"/>
                </a:lnTo>
                <a:lnTo>
                  <a:pt x="86" y="186"/>
                </a:lnTo>
                <a:lnTo>
                  <a:pt x="90" y="190"/>
                </a:lnTo>
                <a:lnTo>
                  <a:pt x="95" y="193"/>
                </a:lnTo>
                <a:lnTo>
                  <a:pt x="101" y="193"/>
                </a:lnTo>
                <a:lnTo>
                  <a:pt x="101" y="193"/>
                </a:lnTo>
                <a:lnTo>
                  <a:pt x="107" y="193"/>
                </a:lnTo>
                <a:lnTo>
                  <a:pt x="113" y="190"/>
                </a:lnTo>
                <a:lnTo>
                  <a:pt x="113" y="190"/>
                </a:lnTo>
                <a:lnTo>
                  <a:pt x="119" y="193"/>
                </a:lnTo>
                <a:lnTo>
                  <a:pt x="125" y="193"/>
                </a:lnTo>
                <a:lnTo>
                  <a:pt x="131" y="193"/>
                </a:lnTo>
                <a:lnTo>
                  <a:pt x="138" y="189"/>
                </a:lnTo>
                <a:lnTo>
                  <a:pt x="138" y="189"/>
                </a:lnTo>
                <a:lnTo>
                  <a:pt x="141" y="186"/>
                </a:lnTo>
                <a:lnTo>
                  <a:pt x="142" y="181"/>
                </a:lnTo>
                <a:lnTo>
                  <a:pt x="142" y="181"/>
                </a:lnTo>
                <a:lnTo>
                  <a:pt x="147" y="181"/>
                </a:lnTo>
                <a:lnTo>
                  <a:pt x="151" y="181"/>
                </a:lnTo>
                <a:lnTo>
                  <a:pt x="158" y="180"/>
                </a:lnTo>
                <a:lnTo>
                  <a:pt x="162" y="177"/>
                </a:lnTo>
                <a:lnTo>
                  <a:pt x="162" y="177"/>
                </a:lnTo>
                <a:lnTo>
                  <a:pt x="165" y="172"/>
                </a:lnTo>
                <a:lnTo>
                  <a:pt x="167" y="164"/>
                </a:lnTo>
                <a:lnTo>
                  <a:pt x="167" y="164"/>
                </a:lnTo>
                <a:lnTo>
                  <a:pt x="174" y="163"/>
                </a:lnTo>
                <a:lnTo>
                  <a:pt x="181" y="160"/>
                </a:lnTo>
                <a:lnTo>
                  <a:pt x="181" y="160"/>
                </a:lnTo>
                <a:lnTo>
                  <a:pt x="184" y="154"/>
                </a:lnTo>
                <a:lnTo>
                  <a:pt x="185" y="146"/>
                </a:lnTo>
                <a:lnTo>
                  <a:pt x="185" y="146"/>
                </a:lnTo>
                <a:lnTo>
                  <a:pt x="193" y="146"/>
                </a:lnTo>
                <a:lnTo>
                  <a:pt x="199" y="141"/>
                </a:lnTo>
                <a:lnTo>
                  <a:pt x="199" y="141"/>
                </a:lnTo>
                <a:lnTo>
                  <a:pt x="202" y="137"/>
                </a:lnTo>
                <a:lnTo>
                  <a:pt x="204" y="129"/>
                </a:lnTo>
                <a:lnTo>
                  <a:pt x="204" y="129"/>
                </a:lnTo>
                <a:lnTo>
                  <a:pt x="202" y="123"/>
                </a:lnTo>
                <a:lnTo>
                  <a:pt x="199" y="118"/>
                </a:lnTo>
                <a:lnTo>
                  <a:pt x="205" y="112"/>
                </a:lnTo>
                <a:lnTo>
                  <a:pt x="205" y="112"/>
                </a:lnTo>
                <a:lnTo>
                  <a:pt x="214" y="101"/>
                </a:lnTo>
                <a:lnTo>
                  <a:pt x="220" y="91"/>
                </a:lnTo>
                <a:lnTo>
                  <a:pt x="223" y="78"/>
                </a:lnTo>
                <a:lnTo>
                  <a:pt x="225" y="66"/>
                </a:lnTo>
                <a:lnTo>
                  <a:pt x="225" y="66"/>
                </a:lnTo>
                <a:close/>
                <a:moveTo>
                  <a:pt x="151" y="114"/>
                </a:moveTo>
                <a:lnTo>
                  <a:pt x="151" y="114"/>
                </a:lnTo>
                <a:lnTo>
                  <a:pt x="150" y="117"/>
                </a:lnTo>
                <a:lnTo>
                  <a:pt x="150" y="117"/>
                </a:lnTo>
                <a:lnTo>
                  <a:pt x="151" y="120"/>
                </a:lnTo>
                <a:lnTo>
                  <a:pt x="174" y="141"/>
                </a:lnTo>
                <a:lnTo>
                  <a:pt x="174" y="141"/>
                </a:lnTo>
                <a:lnTo>
                  <a:pt x="176" y="144"/>
                </a:lnTo>
                <a:lnTo>
                  <a:pt x="176" y="147"/>
                </a:lnTo>
                <a:lnTo>
                  <a:pt x="176" y="147"/>
                </a:lnTo>
                <a:lnTo>
                  <a:pt x="176" y="150"/>
                </a:lnTo>
                <a:lnTo>
                  <a:pt x="174" y="154"/>
                </a:lnTo>
                <a:lnTo>
                  <a:pt x="174" y="154"/>
                </a:lnTo>
                <a:lnTo>
                  <a:pt x="171" y="155"/>
                </a:lnTo>
                <a:lnTo>
                  <a:pt x="168" y="155"/>
                </a:lnTo>
                <a:lnTo>
                  <a:pt x="164" y="155"/>
                </a:lnTo>
                <a:lnTo>
                  <a:pt x="162" y="154"/>
                </a:lnTo>
                <a:lnTo>
                  <a:pt x="139" y="132"/>
                </a:lnTo>
                <a:lnTo>
                  <a:pt x="139" y="132"/>
                </a:lnTo>
                <a:lnTo>
                  <a:pt x="136" y="131"/>
                </a:lnTo>
                <a:lnTo>
                  <a:pt x="133" y="132"/>
                </a:lnTo>
                <a:lnTo>
                  <a:pt x="133" y="132"/>
                </a:lnTo>
                <a:lnTo>
                  <a:pt x="131" y="135"/>
                </a:lnTo>
                <a:lnTo>
                  <a:pt x="131" y="135"/>
                </a:lnTo>
                <a:lnTo>
                  <a:pt x="133" y="138"/>
                </a:lnTo>
                <a:lnTo>
                  <a:pt x="156" y="160"/>
                </a:lnTo>
                <a:lnTo>
                  <a:pt x="156" y="160"/>
                </a:lnTo>
                <a:lnTo>
                  <a:pt x="158" y="163"/>
                </a:lnTo>
                <a:lnTo>
                  <a:pt x="158" y="166"/>
                </a:lnTo>
                <a:lnTo>
                  <a:pt x="158" y="166"/>
                </a:lnTo>
                <a:lnTo>
                  <a:pt x="158" y="169"/>
                </a:lnTo>
                <a:lnTo>
                  <a:pt x="156" y="172"/>
                </a:lnTo>
                <a:lnTo>
                  <a:pt x="156" y="172"/>
                </a:lnTo>
                <a:lnTo>
                  <a:pt x="153" y="173"/>
                </a:lnTo>
                <a:lnTo>
                  <a:pt x="150" y="173"/>
                </a:lnTo>
                <a:lnTo>
                  <a:pt x="145" y="173"/>
                </a:lnTo>
                <a:lnTo>
                  <a:pt x="142" y="172"/>
                </a:lnTo>
                <a:lnTo>
                  <a:pt x="121" y="149"/>
                </a:lnTo>
                <a:lnTo>
                  <a:pt x="121" y="149"/>
                </a:lnTo>
                <a:lnTo>
                  <a:pt x="118" y="147"/>
                </a:lnTo>
                <a:lnTo>
                  <a:pt x="115" y="149"/>
                </a:lnTo>
                <a:lnTo>
                  <a:pt x="115" y="149"/>
                </a:lnTo>
                <a:lnTo>
                  <a:pt x="113" y="152"/>
                </a:lnTo>
                <a:lnTo>
                  <a:pt x="113" y="152"/>
                </a:lnTo>
                <a:lnTo>
                  <a:pt x="115" y="155"/>
                </a:lnTo>
                <a:lnTo>
                  <a:pt x="131" y="172"/>
                </a:lnTo>
                <a:lnTo>
                  <a:pt x="131" y="172"/>
                </a:lnTo>
                <a:lnTo>
                  <a:pt x="133" y="173"/>
                </a:lnTo>
                <a:lnTo>
                  <a:pt x="133" y="177"/>
                </a:lnTo>
                <a:lnTo>
                  <a:pt x="133" y="177"/>
                </a:lnTo>
                <a:lnTo>
                  <a:pt x="133" y="181"/>
                </a:lnTo>
                <a:lnTo>
                  <a:pt x="131" y="183"/>
                </a:lnTo>
                <a:lnTo>
                  <a:pt x="131" y="183"/>
                </a:lnTo>
                <a:lnTo>
                  <a:pt x="128" y="186"/>
                </a:lnTo>
                <a:lnTo>
                  <a:pt x="124" y="186"/>
                </a:lnTo>
                <a:lnTo>
                  <a:pt x="121" y="186"/>
                </a:lnTo>
                <a:lnTo>
                  <a:pt x="118" y="183"/>
                </a:lnTo>
                <a:lnTo>
                  <a:pt x="118" y="183"/>
                </a:lnTo>
                <a:lnTo>
                  <a:pt x="118" y="183"/>
                </a:lnTo>
                <a:lnTo>
                  <a:pt x="119" y="177"/>
                </a:lnTo>
                <a:lnTo>
                  <a:pt x="119" y="177"/>
                </a:lnTo>
                <a:lnTo>
                  <a:pt x="118" y="172"/>
                </a:lnTo>
                <a:lnTo>
                  <a:pt x="115" y="167"/>
                </a:lnTo>
                <a:lnTo>
                  <a:pt x="110" y="163"/>
                </a:lnTo>
                <a:lnTo>
                  <a:pt x="105" y="161"/>
                </a:lnTo>
                <a:lnTo>
                  <a:pt x="105" y="161"/>
                </a:lnTo>
                <a:lnTo>
                  <a:pt x="107" y="155"/>
                </a:lnTo>
                <a:lnTo>
                  <a:pt x="107" y="150"/>
                </a:lnTo>
                <a:lnTo>
                  <a:pt x="105" y="146"/>
                </a:lnTo>
                <a:lnTo>
                  <a:pt x="102" y="141"/>
                </a:lnTo>
                <a:lnTo>
                  <a:pt x="102" y="141"/>
                </a:lnTo>
                <a:lnTo>
                  <a:pt x="96" y="137"/>
                </a:lnTo>
                <a:lnTo>
                  <a:pt x="89" y="137"/>
                </a:lnTo>
                <a:lnTo>
                  <a:pt x="89" y="137"/>
                </a:lnTo>
                <a:lnTo>
                  <a:pt x="87" y="129"/>
                </a:lnTo>
                <a:lnTo>
                  <a:pt x="84" y="123"/>
                </a:lnTo>
                <a:lnTo>
                  <a:pt x="84" y="123"/>
                </a:lnTo>
                <a:lnTo>
                  <a:pt x="78" y="120"/>
                </a:lnTo>
                <a:lnTo>
                  <a:pt x="70" y="118"/>
                </a:lnTo>
                <a:lnTo>
                  <a:pt x="70" y="118"/>
                </a:lnTo>
                <a:lnTo>
                  <a:pt x="69" y="112"/>
                </a:lnTo>
                <a:lnTo>
                  <a:pt x="64" y="106"/>
                </a:lnTo>
                <a:lnTo>
                  <a:pt x="64" y="106"/>
                </a:lnTo>
                <a:lnTo>
                  <a:pt x="59" y="101"/>
                </a:lnTo>
                <a:lnTo>
                  <a:pt x="52" y="100"/>
                </a:lnTo>
                <a:lnTo>
                  <a:pt x="46" y="101"/>
                </a:lnTo>
                <a:lnTo>
                  <a:pt x="40" y="106"/>
                </a:lnTo>
                <a:lnTo>
                  <a:pt x="33" y="112"/>
                </a:lnTo>
                <a:lnTo>
                  <a:pt x="26" y="106"/>
                </a:lnTo>
                <a:lnTo>
                  <a:pt x="26" y="106"/>
                </a:lnTo>
                <a:lnTo>
                  <a:pt x="20" y="97"/>
                </a:lnTo>
                <a:lnTo>
                  <a:pt x="13" y="88"/>
                </a:lnTo>
                <a:lnTo>
                  <a:pt x="10" y="77"/>
                </a:lnTo>
                <a:lnTo>
                  <a:pt x="9" y="66"/>
                </a:lnTo>
                <a:lnTo>
                  <a:pt x="9" y="66"/>
                </a:lnTo>
                <a:lnTo>
                  <a:pt x="10" y="54"/>
                </a:lnTo>
                <a:lnTo>
                  <a:pt x="13" y="45"/>
                </a:lnTo>
                <a:lnTo>
                  <a:pt x="20" y="34"/>
                </a:lnTo>
                <a:lnTo>
                  <a:pt x="26" y="26"/>
                </a:lnTo>
                <a:lnTo>
                  <a:pt x="26" y="26"/>
                </a:lnTo>
                <a:lnTo>
                  <a:pt x="35" y="19"/>
                </a:lnTo>
                <a:lnTo>
                  <a:pt x="46" y="14"/>
                </a:lnTo>
                <a:lnTo>
                  <a:pt x="56" y="11"/>
                </a:lnTo>
                <a:lnTo>
                  <a:pt x="69" y="10"/>
                </a:lnTo>
                <a:lnTo>
                  <a:pt x="69" y="10"/>
                </a:lnTo>
                <a:lnTo>
                  <a:pt x="78" y="10"/>
                </a:lnTo>
                <a:lnTo>
                  <a:pt x="89" y="13"/>
                </a:lnTo>
                <a:lnTo>
                  <a:pt x="98" y="17"/>
                </a:lnTo>
                <a:lnTo>
                  <a:pt x="107" y="23"/>
                </a:lnTo>
                <a:lnTo>
                  <a:pt x="70" y="57"/>
                </a:lnTo>
                <a:lnTo>
                  <a:pt x="70" y="57"/>
                </a:lnTo>
                <a:lnTo>
                  <a:pt x="67" y="60"/>
                </a:lnTo>
                <a:lnTo>
                  <a:pt x="66" y="65"/>
                </a:lnTo>
                <a:lnTo>
                  <a:pt x="64" y="69"/>
                </a:lnTo>
                <a:lnTo>
                  <a:pt x="64" y="74"/>
                </a:lnTo>
                <a:lnTo>
                  <a:pt x="64" y="74"/>
                </a:lnTo>
                <a:lnTo>
                  <a:pt x="64" y="78"/>
                </a:lnTo>
                <a:lnTo>
                  <a:pt x="66" y="83"/>
                </a:lnTo>
                <a:lnTo>
                  <a:pt x="67" y="86"/>
                </a:lnTo>
                <a:lnTo>
                  <a:pt x="70" y="91"/>
                </a:lnTo>
                <a:lnTo>
                  <a:pt x="70" y="91"/>
                </a:lnTo>
                <a:lnTo>
                  <a:pt x="75" y="94"/>
                </a:lnTo>
                <a:lnTo>
                  <a:pt x="79" y="95"/>
                </a:lnTo>
                <a:lnTo>
                  <a:pt x="89" y="97"/>
                </a:lnTo>
                <a:lnTo>
                  <a:pt x="98" y="95"/>
                </a:lnTo>
                <a:lnTo>
                  <a:pt x="102" y="94"/>
                </a:lnTo>
                <a:lnTo>
                  <a:pt x="105" y="91"/>
                </a:lnTo>
                <a:lnTo>
                  <a:pt x="125" y="71"/>
                </a:lnTo>
                <a:lnTo>
                  <a:pt x="125" y="71"/>
                </a:lnTo>
                <a:lnTo>
                  <a:pt x="128" y="69"/>
                </a:lnTo>
                <a:lnTo>
                  <a:pt x="131" y="69"/>
                </a:lnTo>
                <a:lnTo>
                  <a:pt x="135" y="69"/>
                </a:lnTo>
                <a:lnTo>
                  <a:pt x="138" y="71"/>
                </a:lnTo>
                <a:lnTo>
                  <a:pt x="193" y="124"/>
                </a:lnTo>
                <a:lnTo>
                  <a:pt x="193" y="124"/>
                </a:lnTo>
                <a:lnTo>
                  <a:pt x="194" y="126"/>
                </a:lnTo>
                <a:lnTo>
                  <a:pt x="194" y="129"/>
                </a:lnTo>
                <a:lnTo>
                  <a:pt x="194" y="129"/>
                </a:lnTo>
                <a:lnTo>
                  <a:pt x="194" y="134"/>
                </a:lnTo>
                <a:lnTo>
                  <a:pt x="193" y="135"/>
                </a:lnTo>
                <a:lnTo>
                  <a:pt x="193" y="135"/>
                </a:lnTo>
                <a:lnTo>
                  <a:pt x="190" y="137"/>
                </a:lnTo>
                <a:lnTo>
                  <a:pt x="187" y="138"/>
                </a:lnTo>
                <a:lnTo>
                  <a:pt x="184" y="137"/>
                </a:lnTo>
                <a:lnTo>
                  <a:pt x="181" y="135"/>
                </a:lnTo>
                <a:lnTo>
                  <a:pt x="158" y="114"/>
                </a:lnTo>
                <a:lnTo>
                  <a:pt x="158" y="114"/>
                </a:lnTo>
                <a:lnTo>
                  <a:pt x="154" y="112"/>
                </a:lnTo>
                <a:lnTo>
                  <a:pt x="151" y="114"/>
                </a:lnTo>
                <a:lnTo>
                  <a:pt x="151" y="114"/>
                </a:lnTo>
                <a:close/>
                <a:moveTo>
                  <a:pt x="33" y="124"/>
                </a:moveTo>
                <a:lnTo>
                  <a:pt x="46" y="112"/>
                </a:lnTo>
                <a:lnTo>
                  <a:pt x="46" y="112"/>
                </a:lnTo>
                <a:lnTo>
                  <a:pt x="49" y="109"/>
                </a:lnTo>
                <a:lnTo>
                  <a:pt x="52" y="109"/>
                </a:lnTo>
                <a:lnTo>
                  <a:pt x="52" y="109"/>
                </a:lnTo>
                <a:lnTo>
                  <a:pt x="56" y="109"/>
                </a:lnTo>
                <a:lnTo>
                  <a:pt x="58" y="112"/>
                </a:lnTo>
                <a:lnTo>
                  <a:pt x="58" y="112"/>
                </a:lnTo>
                <a:lnTo>
                  <a:pt x="61" y="114"/>
                </a:lnTo>
                <a:lnTo>
                  <a:pt x="61" y="117"/>
                </a:lnTo>
                <a:lnTo>
                  <a:pt x="61" y="117"/>
                </a:lnTo>
                <a:lnTo>
                  <a:pt x="61" y="121"/>
                </a:lnTo>
                <a:lnTo>
                  <a:pt x="58" y="123"/>
                </a:lnTo>
                <a:lnTo>
                  <a:pt x="46" y="135"/>
                </a:lnTo>
                <a:lnTo>
                  <a:pt x="46" y="135"/>
                </a:lnTo>
                <a:lnTo>
                  <a:pt x="43" y="138"/>
                </a:lnTo>
                <a:lnTo>
                  <a:pt x="40" y="138"/>
                </a:lnTo>
                <a:lnTo>
                  <a:pt x="36" y="138"/>
                </a:lnTo>
                <a:lnTo>
                  <a:pt x="33" y="135"/>
                </a:lnTo>
                <a:lnTo>
                  <a:pt x="33" y="135"/>
                </a:lnTo>
                <a:lnTo>
                  <a:pt x="32" y="134"/>
                </a:lnTo>
                <a:lnTo>
                  <a:pt x="30" y="129"/>
                </a:lnTo>
                <a:lnTo>
                  <a:pt x="30" y="129"/>
                </a:lnTo>
                <a:lnTo>
                  <a:pt x="32" y="126"/>
                </a:lnTo>
                <a:lnTo>
                  <a:pt x="33" y="124"/>
                </a:lnTo>
                <a:lnTo>
                  <a:pt x="33" y="124"/>
                </a:lnTo>
                <a:close/>
                <a:moveTo>
                  <a:pt x="52" y="141"/>
                </a:moveTo>
                <a:lnTo>
                  <a:pt x="64" y="129"/>
                </a:lnTo>
                <a:lnTo>
                  <a:pt x="64" y="129"/>
                </a:lnTo>
                <a:lnTo>
                  <a:pt x="67" y="127"/>
                </a:lnTo>
                <a:lnTo>
                  <a:pt x="72" y="127"/>
                </a:lnTo>
                <a:lnTo>
                  <a:pt x="72" y="127"/>
                </a:lnTo>
                <a:lnTo>
                  <a:pt x="75" y="127"/>
                </a:lnTo>
                <a:lnTo>
                  <a:pt x="78" y="129"/>
                </a:lnTo>
                <a:lnTo>
                  <a:pt x="78" y="129"/>
                </a:lnTo>
                <a:lnTo>
                  <a:pt x="79" y="132"/>
                </a:lnTo>
                <a:lnTo>
                  <a:pt x="79" y="135"/>
                </a:lnTo>
                <a:lnTo>
                  <a:pt x="79" y="135"/>
                </a:lnTo>
                <a:lnTo>
                  <a:pt x="79" y="138"/>
                </a:lnTo>
                <a:lnTo>
                  <a:pt x="78" y="141"/>
                </a:lnTo>
                <a:lnTo>
                  <a:pt x="64" y="154"/>
                </a:lnTo>
                <a:lnTo>
                  <a:pt x="64" y="154"/>
                </a:lnTo>
                <a:lnTo>
                  <a:pt x="61" y="155"/>
                </a:lnTo>
                <a:lnTo>
                  <a:pt x="58" y="155"/>
                </a:lnTo>
                <a:lnTo>
                  <a:pt x="55" y="155"/>
                </a:lnTo>
                <a:lnTo>
                  <a:pt x="52" y="154"/>
                </a:lnTo>
                <a:lnTo>
                  <a:pt x="52" y="154"/>
                </a:lnTo>
                <a:lnTo>
                  <a:pt x="52" y="154"/>
                </a:lnTo>
                <a:lnTo>
                  <a:pt x="50" y="150"/>
                </a:lnTo>
                <a:lnTo>
                  <a:pt x="49" y="147"/>
                </a:lnTo>
                <a:lnTo>
                  <a:pt x="49" y="147"/>
                </a:lnTo>
                <a:lnTo>
                  <a:pt x="50" y="144"/>
                </a:lnTo>
                <a:lnTo>
                  <a:pt x="52" y="141"/>
                </a:lnTo>
                <a:lnTo>
                  <a:pt x="52" y="141"/>
                </a:lnTo>
                <a:close/>
                <a:moveTo>
                  <a:pt x="70" y="160"/>
                </a:moveTo>
                <a:lnTo>
                  <a:pt x="84" y="147"/>
                </a:lnTo>
                <a:lnTo>
                  <a:pt x="84" y="147"/>
                </a:lnTo>
                <a:lnTo>
                  <a:pt x="86" y="146"/>
                </a:lnTo>
                <a:lnTo>
                  <a:pt x="90" y="144"/>
                </a:lnTo>
                <a:lnTo>
                  <a:pt x="90" y="144"/>
                </a:lnTo>
                <a:lnTo>
                  <a:pt x="93" y="146"/>
                </a:lnTo>
                <a:lnTo>
                  <a:pt x="96" y="147"/>
                </a:lnTo>
                <a:lnTo>
                  <a:pt x="96" y="147"/>
                </a:lnTo>
                <a:lnTo>
                  <a:pt x="98" y="150"/>
                </a:lnTo>
                <a:lnTo>
                  <a:pt x="98" y="154"/>
                </a:lnTo>
                <a:lnTo>
                  <a:pt x="98" y="154"/>
                </a:lnTo>
                <a:lnTo>
                  <a:pt x="98" y="157"/>
                </a:lnTo>
                <a:lnTo>
                  <a:pt x="96" y="158"/>
                </a:lnTo>
                <a:lnTo>
                  <a:pt x="82" y="172"/>
                </a:lnTo>
                <a:lnTo>
                  <a:pt x="82" y="172"/>
                </a:lnTo>
                <a:lnTo>
                  <a:pt x="82" y="172"/>
                </a:lnTo>
                <a:lnTo>
                  <a:pt x="79" y="173"/>
                </a:lnTo>
                <a:lnTo>
                  <a:pt x="76" y="173"/>
                </a:lnTo>
                <a:lnTo>
                  <a:pt x="73" y="173"/>
                </a:lnTo>
                <a:lnTo>
                  <a:pt x="70" y="172"/>
                </a:lnTo>
                <a:lnTo>
                  <a:pt x="70" y="172"/>
                </a:lnTo>
                <a:lnTo>
                  <a:pt x="69" y="169"/>
                </a:lnTo>
                <a:lnTo>
                  <a:pt x="69" y="166"/>
                </a:lnTo>
                <a:lnTo>
                  <a:pt x="69" y="166"/>
                </a:lnTo>
                <a:lnTo>
                  <a:pt x="69" y="163"/>
                </a:lnTo>
                <a:lnTo>
                  <a:pt x="70" y="160"/>
                </a:lnTo>
                <a:lnTo>
                  <a:pt x="70" y="160"/>
                </a:lnTo>
                <a:close/>
                <a:moveTo>
                  <a:pt x="131" y="60"/>
                </a:moveTo>
                <a:lnTo>
                  <a:pt x="131" y="60"/>
                </a:lnTo>
                <a:lnTo>
                  <a:pt x="125" y="62"/>
                </a:lnTo>
                <a:lnTo>
                  <a:pt x="119" y="65"/>
                </a:lnTo>
                <a:lnTo>
                  <a:pt x="99" y="85"/>
                </a:lnTo>
                <a:lnTo>
                  <a:pt x="99" y="85"/>
                </a:lnTo>
                <a:lnTo>
                  <a:pt x="95" y="88"/>
                </a:lnTo>
                <a:lnTo>
                  <a:pt x="89" y="89"/>
                </a:lnTo>
                <a:lnTo>
                  <a:pt x="82" y="88"/>
                </a:lnTo>
                <a:lnTo>
                  <a:pt x="76" y="85"/>
                </a:lnTo>
                <a:lnTo>
                  <a:pt x="76" y="85"/>
                </a:lnTo>
                <a:lnTo>
                  <a:pt x="73" y="80"/>
                </a:lnTo>
                <a:lnTo>
                  <a:pt x="72" y="74"/>
                </a:lnTo>
                <a:lnTo>
                  <a:pt x="72" y="74"/>
                </a:lnTo>
                <a:lnTo>
                  <a:pt x="73" y="68"/>
                </a:lnTo>
                <a:lnTo>
                  <a:pt x="76" y="63"/>
                </a:lnTo>
                <a:lnTo>
                  <a:pt x="116" y="26"/>
                </a:lnTo>
                <a:lnTo>
                  <a:pt x="116" y="26"/>
                </a:lnTo>
                <a:lnTo>
                  <a:pt x="125" y="19"/>
                </a:lnTo>
                <a:lnTo>
                  <a:pt x="135" y="14"/>
                </a:lnTo>
                <a:lnTo>
                  <a:pt x="147" y="11"/>
                </a:lnTo>
                <a:lnTo>
                  <a:pt x="158" y="10"/>
                </a:lnTo>
                <a:lnTo>
                  <a:pt x="158" y="10"/>
                </a:lnTo>
                <a:lnTo>
                  <a:pt x="170" y="11"/>
                </a:lnTo>
                <a:lnTo>
                  <a:pt x="181" y="14"/>
                </a:lnTo>
                <a:lnTo>
                  <a:pt x="191" y="19"/>
                </a:lnTo>
                <a:lnTo>
                  <a:pt x="199" y="26"/>
                </a:lnTo>
                <a:lnTo>
                  <a:pt x="199" y="26"/>
                </a:lnTo>
                <a:lnTo>
                  <a:pt x="207" y="34"/>
                </a:lnTo>
                <a:lnTo>
                  <a:pt x="213" y="45"/>
                </a:lnTo>
                <a:lnTo>
                  <a:pt x="216" y="54"/>
                </a:lnTo>
                <a:lnTo>
                  <a:pt x="217" y="66"/>
                </a:lnTo>
                <a:lnTo>
                  <a:pt x="217" y="66"/>
                </a:lnTo>
                <a:lnTo>
                  <a:pt x="216" y="77"/>
                </a:lnTo>
                <a:lnTo>
                  <a:pt x="213" y="88"/>
                </a:lnTo>
                <a:lnTo>
                  <a:pt x="207" y="97"/>
                </a:lnTo>
                <a:lnTo>
                  <a:pt x="199" y="106"/>
                </a:lnTo>
                <a:lnTo>
                  <a:pt x="193" y="112"/>
                </a:lnTo>
                <a:lnTo>
                  <a:pt x="144" y="65"/>
                </a:lnTo>
                <a:lnTo>
                  <a:pt x="144" y="65"/>
                </a:lnTo>
                <a:lnTo>
                  <a:pt x="138" y="62"/>
                </a:lnTo>
                <a:lnTo>
                  <a:pt x="131" y="60"/>
                </a:lnTo>
                <a:lnTo>
                  <a:pt x="131" y="60"/>
                </a:lnTo>
                <a:close/>
                <a:moveTo>
                  <a:pt x="101" y="169"/>
                </a:moveTo>
                <a:lnTo>
                  <a:pt x="101" y="169"/>
                </a:lnTo>
                <a:lnTo>
                  <a:pt x="105" y="169"/>
                </a:lnTo>
                <a:lnTo>
                  <a:pt x="107" y="172"/>
                </a:lnTo>
                <a:lnTo>
                  <a:pt x="110" y="173"/>
                </a:lnTo>
                <a:lnTo>
                  <a:pt x="110" y="177"/>
                </a:lnTo>
                <a:lnTo>
                  <a:pt x="110" y="177"/>
                </a:lnTo>
                <a:lnTo>
                  <a:pt x="110" y="181"/>
                </a:lnTo>
                <a:lnTo>
                  <a:pt x="107" y="183"/>
                </a:lnTo>
                <a:lnTo>
                  <a:pt x="105" y="184"/>
                </a:lnTo>
                <a:lnTo>
                  <a:pt x="101" y="186"/>
                </a:lnTo>
                <a:lnTo>
                  <a:pt x="101" y="186"/>
                </a:lnTo>
                <a:lnTo>
                  <a:pt x="98" y="184"/>
                </a:lnTo>
                <a:lnTo>
                  <a:pt x="95" y="183"/>
                </a:lnTo>
                <a:lnTo>
                  <a:pt x="93" y="181"/>
                </a:lnTo>
                <a:lnTo>
                  <a:pt x="93" y="177"/>
                </a:lnTo>
                <a:lnTo>
                  <a:pt x="93" y="177"/>
                </a:lnTo>
                <a:lnTo>
                  <a:pt x="93" y="173"/>
                </a:lnTo>
                <a:lnTo>
                  <a:pt x="95" y="172"/>
                </a:lnTo>
                <a:lnTo>
                  <a:pt x="98" y="169"/>
                </a:lnTo>
                <a:lnTo>
                  <a:pt x="101" y="169"/>
                </a:lnTo>
                <a:lnTo>
                  <a:pt x="101" y="1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1" name="Group 20"/>
          <p:cNvGrpSpPr/>
          <p:nvPr userDrawn="1"/>
        </p:nvGrpSpPr>
        <p:grpSpPr>
          <a:xfrm>
            <a:off x="7169363" y="5478873"/>
            <a:ext cx="495528" cy="302926"/>
            <a:chOff x="5868988" y="5800725"/>
            <a:chExt cx="420688" cy="342900"/>
          </a:xfrm>
        </p:grpSpPr>
        <p:sp>
          <p:nvSpPr>
            <p:cNvPr id="22" name="Freeform 343"/>
            <p:cNvSpPr>
              <a:spLocks noEditPoints="1"/>
            </p:cNvSpPr>
            <p:nvPr/>
          </p:nvSpPr>
          <p:spPr bwMode="auto">
            <a:xfrm>
              <a:off x="5911851" y="5800725"/>
              <a:ext cx="104775" cy="103188"/>
            </a:xfrm>
            <a:custGeom>
              <a:avLst/>
              <a:gdLst>
                <a:gd name="T0" fmla="*/ 32 w 66"/>
                <a:gd name="T1" fmla="*/ 65 h 65"/>
                <a:gd name="T2" fmla="*/ 46 w 66"/>
                <a:gd name="T3" fmla="*/ 62 h 65"/>
                <a:gd name="T4" fmla="*/ 57 w 66"/>
                <a:gd name="T5" fmla="*/ 56 h 65"/>
                <a:gd name="T6" fmla="*/ 63 w 66"/>
                <a:gd name="T7" fmla="*/ 46 h 65"/>
                <a:gd name="T8" fmla="*/ 66 w 66"/>
                <a:gd name="T9" fmla="*/ 33 h 65"/>
                <a:gd name="T10" fmla="*/ 66 w 66"/>
                <a:gd name="T11" fmla="*/ 26 h 65"/>
                <a:gd name="T12" fmla="*/ 60 w 66"/>
                <a:gd name="T13" fmla="*/ 13 h 65"/>
                <a:gd name="T14" fmla="*/ 51 w 66"/>
                <a:gd name="T15" fmla="*/ 6 h 65"/>
                <a:gd name="T16" fmla="*/ 40 w 66"/>
                <a:gd name="T17" fmla="*/ 0 h 65"/>
                <a:gd name="T18" fmla="*/ 32 w 66"/>
                <a:gd name="T19" fmla="*/ 0 h 65"/>
                <a:gd name="T20" fmla="*/ 20 w 66"/>
                <a:gd name="T21" fmla="*/ 3 h 65"/>
                <a:gd name="T22" fmla="*/ 9 w 66"/>
                <a:gd name="T23" fmla="*/ 9 h 65"/>
                <a:gd name="T24" fmla="*/ 2 w 66"/>
                <a:gd name="T25" fmla="*/ 20 h 65"/>
                <a:gd name="T26" fmla="*/ 0 w 66"/>
                <a:gd name="T27" fmla="*/ 33 h 65"/>
                <a:gd name="T28" fmla="*/ 0 w 66"/>
                <a:gd name="T29" fmla="*/ 39 h 65"/>
                <a:gd name="T30" fmla="*/ 5 w 66"/>
                <a:gd name="T31" fmla="*/ 52 h 65"/>
                <a:gd name="T32" fmla="*/ 14 w 66"/>
                <a:gd name="T33" fmla="*/ 59 h 65"/>
                <a:gd name="T34" fmla="*/ 26 w 66"/>
                <a:gd name="T35" fmla="*/ 65 h 65"/>
                <a:gd name="T36" fmla="*/ 32 w 66"/>
                <a:gd name="T37" fmla="*/ 65 h 65"/>
                <a:gd name="T38" fmla="*/ 32 w 66"/>
                <a:gd name="T39" fmla="*/ 7 h 65"/>
                <a:gd name="T40" fmla="*/ 43 w 66"/>
                <a:gd name="T41" fmla="*/ 10 h 65"/>
                <a:gd name="T42" fmla="*/ 51 w 66"/>
                <a:gd name="T43" fmla="*/ 15 h 65"/>
                <a:gd name="T44" fmla="*/ 55 w 66"/>
                <a:gd name="T45" fmla="*/ 23 h 65"/>
                <a:gd name="T46" fmla="*/ 57 w 66"/>
                <a:gd name="T47" fmla="*/ 33 h 65"/>
                <a:gd name="T48" fmla="*/ 57 w 66"/>
                <a:gd name="T49" fmla="*/ 38 h 65"/>
                <a:gd name="T50" fmla="*/ 54 w 66"/>
                <a:gd name="T51" fmla="*/ 47 h 65"/>
                <a:gd name="T52" fmla="*/ 46 w 66"/>
                <a:gd name="T53" fmla="*/ 53 h 65"/>
                <a:gd name="T54" fmla="*/ 39 w 66"/>
                <a:gd name="T55" fmla="*/ 56 h 65"/>
                <a:gd name="T56" fmla="*/ 32 w 66"/>
                <a:gd name="T57" fmla="*/ 58 h 65"/>
                <a:gd name="T58" fmla="*/ 23 w 66"/>
                <a:gd name="T59" fmla="*/ 55 h 65"/>
                <a:gd name="T60" fmla="*/ 16 w 66"/>
                <a:gd name="T61" fmla="*/ 50 h 65"/>
                <a:gd name="T62" fmla="*/ 9 w 66"/>
                <a:gd name="T63" fmla="*/ 43 h 65"/>
                <a:gd name="T64" fmla="*/ 8 w 66"/>
                <a:gd name="T65" fmla="*/ 33 h 65"/>
                <a:gd name="T66" fmla="*/ 8 w 66"/>
                <a:gd name="T67" fmla="*/ 27 h 65"/>
                <a:gd name="T68" fmla="*/ 13 w 66"/>
                <a:gd name="T69" fmla="*/ 20 h 65"/>
                <a:gd name="T70" fmla="*/ 19 w 66"/>
                <a:gd name="T71" fmla="*/ 12 h 65"/>
                <a:gd name="T72" fmla="*/ 28 w 66"/>
                <a:gd name="T73" fmla="*/ 9 h 65"/>
                <a:gd name="T74" fmla="*/ 32 w 66"/>
                <a:gd name="T7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5">
                  <a:moveTo>
                    <a:pt x="32" y="65"/>
                  </a:moveTo>
                  <a:lnTo>
                    <a:pt x="32" y="65"/>
                  </a:lnTo>
                  <a:lnTo>
                    <a:pt x="40" y="65"/>
                  </a:lnTo>
                  <a:lnTo>
                    <a:pt x="46" y="62"/>
                  </a:lnTo>
                  <a:lnTo>
                    <a:pt x="51" y="59"/>
                  </a:lnTo>
                  <a:lnTo>
                    <a:pt x="57" y="56"/>
                  </a:lnTo>
                  <a:lnTo>
                    <a:pt x="60" y="52"/>
                  </a:lnTo>
                  <a:lnTo>
                    <a:pt x="63" y="46"/>
                  </a:lnTo>
                  <a:lnTo>
                    <a:pt x="66" y="39"/>
                  </a:lnTo>
                  <a:lnTo>
                    <a:pt x="66" y="33"/>
                  </a:lnTo>
                  <a:lnTo>
                    <a:pt x="66" y="33"/>
                  </a:lnTo>
                  <a:lnTo>
                    <a:pt x="66" y="26"/>
                  </a:lnTo>
                  <a:lnTo>
                    <a:pt x="63" y="20"/>
                  </a:lnTo>
                  <a:lnTo>
                    <a:pt x="60" y="13"/>
                  </a:lnTo>
                  <a:lnTo>
                    <a:pt x="57" y="9"/>
                  </a:lnTo>
                  <a:lnTo>
                    <a:pt x="51" y="6"/>
                  </a:lnTo>
                  <a:lnTo>
                    <a:pt x="46" y="3"/>
                  </a:lnTo>
                  <a:lnTo>
                    <a:pt x="40" y="0"/>
                  </a:lnTo>
                  <a:lnTo>
                    <a:pt x="32" y="0"/>
                  </a:lnTo>
                  <a:lnTo>
                    <a:pt x="32" y="0"/>
                  </a:lnTo>
                  <a:lnTo>
                    <a:pt x="26" y="0"/>
                  </a:lnTo>
                  <a:lnTo>
                    <a:pt x="20" y="3"/>
                  </a:lnTo>
                  <a:lnTo>
                    <a:pt x="14" y="6"/>
                  </a:lnTo>
                  <a:lnTo>
                    <a:pt x="9" y="9"/>
                  </a:lnTo>
                  <a:lnTo>
                    <a:pt x="5" y="13"/>
                  </a:lnTo>
                  <a:lnTo>
                    <a:pt x="2" y="20"/>
                  </a:lnTo>
                  <a:lnTo>
                    <a:pt x="0" y="26"/>
                  </a:lnTo>
                  <a:lnTo>
                    <a:pt x="0" y="33"/>
                  </a:lnTo>
                  <a:lnTo>
                    <a:pt x="0" y="33"/>
                  </a:lnTo>
                  <a:lnTo>
                    <a:pt x="0" y="39"/>
                  </a:lnTo>
                  <a:lnTo>
                    <a:pt x="2" y="46"/>
                  </a:lnTo>
                  <a:lnTo>
                    <a:pt x="5" y="52"/>
                  </a:lnTo>
                  <a:lnTo>
                    <a:pt x="9" y="56"/>
                  </a:lnTo>
                  <a:lnTo>
                    <a:pt x="14" y="59"/>
                  </a:lnTo>
                  <a:lnTo>
                    <a:pt x="20" y="62"/>
                  </a:lnTo>
                  <a:lnTo>
                    <a:pt x="26" y="65"/>
                  </a:lnTo>
                  <a:lnTo>
                    <a:pt x="32" y="65"/>
                  </a:lnTo>
                  <a:lnTo>
                    <a:pt x="32" y="65"/>
                  </a:lnTo>
                  <a:close/>
                  <a:moveTo>
                    <a:pt x="32" y="7"/>
                  </a:moveTo>
                  <a:lnTo>
                    <a:pt x="32" y="7"/>
                  </a:lnTo>
                  <a:lnTo>
                    <a:pt x="39" y="9"/>
                  </a:lnTo>
                  <a:lnTo>
                    <a:pt x="43" y="10"/>
                  </a:lnTo>
                  <a:lnTo>
                    <a:pt x="46" y="12"/>
                  </a:lnTo>
                  <a:lnTo>
                    <a:pt x="51" y="15"/>
                  </a:lnTo>
                  <a:lnTo>
                    <a:pt x="54" y="20"/>
                  </a:lnTo>
                  <a:lnTo>
                    <a:pt x="55" y="23"/>
                  </a:lnTo>
                  <a:lnTo>
                    <a:pt x="57" y="27"/>
                  </a:lnTo>
                  <a:lnTo>
                    <a:pt x="57" y="33"/>
                  </a:lnTo>
                  <a:lnTo>
                    <a:pt x="57" y="33"/>
                  </a:lnTo>
                  <a:lnTo>
                    <a:pt x="57" y="38"/>
                  </a:lnTo>
                  <a:lnTo>
                    <a:pt x="55" y="43"/>
                  </a:lnTo>
                  <a:lnTo>
                    <a:pt x="54" y="47"/>
                  </a:lnTo>
                  <a:lnTo>
                    <a:pt x="51" y="50"/>
                  </a:lnTo>
                  <a:lnTo>
                    <a:pt x="46" y="53"/>
                  </a:lnTo>
                  <a:lnTo>
                    <a:pt x="43" y="55"/>
                  </a:lnTo>
                  <a:lnTo>
                    <a:pt x="39" y="56"/>
                  </a:lnTo>
                  <a:lnTo>
                    <a:pt x="32" y="58"/>
                  </a:lnTo>
                  <a:lnTo>
                    <a:pt x="32" y="58"/>
                  </a:lnTo>
                  <a:lnTo>
                    <a:pt x="28" y="56"/>
                  </a:lnTo>
                  <a:lnTo>
                    <a:pt x="23" y="55"/>
                  </a:lnTo>
                  <a:lnTo>
                    <a:pt x="19" y="53"/>
                  </a:lnTo>
                  <a:lnTo>
                    <a:pt x="16" y="50"/>
                  </a:lnTo>
                  <a:lnTo>
                    <a:pt x="13" y="47"/>
                  </a:lnTo>
                  <a:lnTo>
                    <a:pt x="9" y="43"/>
                  </a:lnTo>
                  <a:lnTo>
                    <a:pt x="8" y="38"/>
                  </a:lnTo>
                  <a:lnTo>
                    <a:pt x="8" y="33"/>
                  </a:lnTo>
                  <a:lnTo>
                    <a:pt x="8" y="33"/>
                  </a:lnTo>
                  <a:lnTo>
                    <a:pt x="8" y="27"/>
                  </a:lnTo>
                  <a:lnTo>
                    <a:pt x="9" y="23"/>
                  </a:lnTo>
                  <a:lnTo>
                    <a:pt x="13" y="20"/>
                  </a:lnTo>
                  <a:lnTo>
                    <a:pt x="16" y="15"/>
                  </a:lnTo>
                  <a:lnTo>
                    <a:pt x="19" y="12"/>
                  </a:lnTo>
                  <a:lnTo>
                    <a:pt x="23" y="10"/>
                  </a:lnTo>
                  <a:lnTo>
                    <a:pt x="28" y="9"/>
                  </a:lnTo>
                  <a:lnTo>
                    <a:pt x="32" y="7"/>
                  </a:lnTo>
                  <a:lnTo>
                    <a:pt x="32" y="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344"/>
            <p:cNvSpPr>
              <a:spLocks noEditPoints="1"/>
            </p:cNvSpPr>
            <p:nvPr/>
          </p:nvSpPr>
          <p:spPr bwMode="auto">
            <a:xfrm>
              <a:off x="5868988" y="5926138"/>
              <a:ext cx="192088" cy="117475"/>
            </a:xfrm>
            <a:custGeom>
              <a:avLst/>
              <a:gdLst>
                <a:gd name="T0" fmla="*/ 116 w 121"/>
                <a:gd name="T1" fmla="*/ 74 h 74"/>
                <a:gd name="T2" fmla="*/ 119 w 121"/>
                <a:gd name="T3" fmla="*/ 72 h 74"/>
                <a:gd name="T4" fmla="*/ 121 w 121"/>
                <a:gd name="T5" fmla="*/ 23 h 74"/>
                <a:gd name="T6" fmla="*/ 119 w 121"/>
                <a:gd name="T7" fmla="*/ 19 h 74"/>
                <a:gd name="T8" fmla="*/ 113 w 121"/>
                <a:gd name="T9" fmla="*/ 6 h 74"/>
                <a:gd name="T10" fmla="*/ 101 w 121"/>
                <a:gd name="T11" fmla="*/ 0 h 74"/>
                <a:gd name="T12" fmla="*/ 73 w 121"/>
                <a:gd name="T13" fmla="*/ 0 h 74"/>
                <a:gd name="T14" fmla="*/ 72 w 121"/>
                <a:gd name="T15" fmla="*/ 0 h 74"/>
                <a:gd name="T16" fmla="*/ 59 w 121"/>
                <a:gd name="T17" fmla="*/ 19 h 74"/>
                <a:gd name="T18" fmla="*/ 50 w 121"/>
                <a:gd name="T19" fmla="*/ 2 h 74"/>
                <a:gd name="T20" fmla="*/ 47 w 121"/>
                <a:gd name="T21" fmla="*/ 0 h 74"/>
                <a:gd name="T22" fmla="*/ 23 w 121"/>
                <a:gd name="T23" fmla="*/ 0 h 74"/>
                <a:gd name="T24" fmla="*/ 14 w 121"/>
                <a:gd name="T25" fmla="*/ 2 h 74"/>
                <a:gd name="T26" fmla="*/ 1 w 121"/>
                <a:gd name="T27" fmla="*/ 14 h 74"/>
                <a:gd name="T28" fmla="*/ 0 w 121"/>
                <a:gd name="T29" fmla="*/ 23 h 74"/>
                <a:gd name="T30" fmla="*/ 0 w 121"/>
                <a:gd name="T31" fmla="*/ 69 h 74"/>
                <a:gd name="T32" fmla="*/ 4 w 121"/>
                <a:gd name="T33" fmla="*/ 74 h 74"/>
                <a:gd name="T34" fmla="*/ 7 w 121"/>
                <a:gd name="T35" fmla="*/ 23 h 74"/>
                <a:gd name="T36" fmla="*/ 9 w 121"/>
                <a:gd name="T37" fmla="*/ 17 h 74"/>
                <a:gd name="T38" fmla="*/ 17 w 121"/>
                <a:gd name="T39" fmla="*/ 9 h 74"/>
                <a:gd name="T40" fmla="*/ 44 w 121"/>
                <a:gd name="T41" fmla="*/ 8 h 74"/>
                <a:gd name="T42" fmla="*/ 56 w 121"/>
                <a:gd name="T43" fmla="*/ 29 h 74"/>
                <a:gd name="T44" fmla="*/ 58 w 121"/>
                <a:gd name="T45" fmla="*/ 31 h 74"/>
                <a:gd name="T46" fmla="*/ 58 w 121"/>
                <a:gd name="T47" fmla="*/ 31 h 74"/>
                <a:gd name="T48" fmla="*/ 59 w 121"/>
                <a:gd name="T49" fmla="*/ 31 h 74"/>
                <a:gd name="T50" fmla="*/ 59 w 121"/>
                <a:gd name="T51" fmla="*/ 31 h 74"/>
                <a:gd name="T52" fmla="*/ 63 w 121"/>
                <a:gd name="T53" fmla="*/ 31 h 74"/>
                <a:gd name="T54" fmla="*/ 63 w 121"/>
                <a:gd name="T55" fmla="*/ 31 h 74"/>
                <a:gd name="T56" fmla="*/ 76 w 121"/>
                <a:gd name="T57" fmla="*/ 8 h 74"/>
                <a:gd name="T58" fmla="*/ 96 w 121"/>
                <a:gd name="T59" fmla="*/ 8 h 74"/>
                <a:gd name="T60" fmla="*/ 107 w 121"/>
                <a:gd name="T61" fmla="*/ 13 h 74"/>
                <a:gd name="T62" fmla="*/ 112 w 121"/>
                <a:gd name="T63" fmla="*/ 23 h 74"/>
                <a:gd name="T64" fmla="*/ 7 w 121"/>
                <a:gd name="T6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74">
                  <a:moveTo>
                    <a:pt x="4" y="74"/>
                  </a:moveTo>
                  <a:lnTo>
                    <a:pt x="116" y="74"/>
                  </a:lnTo>
                  <a:lnTo>
                    <a:pt x="116" y="74"/>
                  </a:lnTo>
                  <a:lnTo>
                    <a:pt x="119" y="72"/>
                  </a:lnTo>
                  <a:lnTo>
                    <a:pt x="121" y="69"/>
                  </a:lnTo>
                  <a:lnTo>
                    <a:pt x="121" y="23"/>
                  </a:lnTo>
                  <a:lnTo>
                    <a:pt x="121" y="23"/>
                  </a:lnTo>
                  <a:lnTo>
                    <a:pt x="119" y="19"/>
                  </a:lnTo>
                  <a:lnTo>
                    <a:pt x="119" y="14"/>
                  </a:lnTo>
                  <a:lnTo>
                    <a:pt x="113" y="6"/>
                  </a:lnTo>
                  <a:lnTo>
                    <a:pt x="105" y="2"/>
                  </a:lnTo>
                  <a:lnTo>
                    <a:pt x="101" y="0"/>
                  </a:lnTo>
                  <a:lnTo>
                    <a:pt x="96" y="0"/>
                  </a:lnTo>
                  <a:lnTo>
                    <a:pt x="73" y="0"/>
                  </a:lnTo>
                  <a:lnTo>
                    <a:pt x="73" y="0"/>
                  </a:lnTo>
                  <a:lnTo>
                    <a:pt x="72" y="0"/>
                  </a:lnTo>
                  <a:lnTo>
                    <a:pt x="70" y="2"/>
                  </a:lnTo>
                  <a:lnTo>
                    <a:pt x="59" y="19"/>
                  </a:lnTo>
                  <a:lnTo>
                    <a:pt x="50" y="2"/>
                  </a:lnTo>
                  <a:lnTo>
                    <a:pt x="50" y="2"/>
                  </a:lnTo>
                  <a:lnTo>
                    <a:pt x="49" y="0"/>
                  </a:lnTo>
                  <a:lnTo>
                    <a:pt x="47" y="0"/>
                  </a:lnTo>
                  <a:lnTo>
                    <a:pt x="23" y="0"/>
                  </a:lnTo>
                  <a:lnTo>
                    <a:pt x="23" y="0"/>
                  </a:lnTo>
                  <a:lnTo>
                    <a:pt x="18" y="0"/>
                  </a:lnTo>
                  <a:lnTo>
                    <a:pt x="14" y="2"/>
                  </a:lnTo>
                  <a:lnTo>
                    <a:pt x="6" y="6"/>
                  </a:lnTo>
                  <a:lnTo>
                    <a:pt x="1" y="14"/>
                  </a:lnTo>
                  <a:lnTo>
                    <a:pt x="0" y="19"/>
                  </a:lnTo>
                  <a:lnTo>
                    <a:pt x="0" y="23"/>
                  </a:lnTo>
                  <a:lnTo>
                    <a:pt x="0" y="69"/>
                  </a:lnTo>
                  <a:lnTo>
                    <a:pt x="0" y="69"/>
                  </a:lnTo>
                  <a:lnTo>
                    <a:pt x="1" y="72"/>
                  </a:lnTo>
                  <a:lnTo>
                    <a:pt x="4" y="74"/>
                  </a:lnTo>
                  <a:lnTo>
                    <a:pt x="4" y="74"/>
                  </a:lnTo>
                  <a:close/>
                  <a:moveTo>
                    <a:pt x="7" y="23"/>
                  </a:moveTo>
                  <a:lnTo>
                    <a:pt x="7" y="23"/>
                  </a:lnTo>
                  <a:lnTo>
                    <a:pt x="9" y="17"/>
                  </a:lnTo>
                  <a:lnTo>
                    <a:pt x="12" y="13"/>
                  </a:lnTo>
                  <a:lnTo>
                    <a:pt x="17" y="9"/>
                  </a:lnTo>
                  <a:lnTo>
                    <a:pt x="23" y="8"/>
                  </a:lnTo>
                  <a:lnTo>
                    <a:pt x="44" y="8"/>
                  </a:lnTo>
                  <a:lnTo>
                    <a:pt x="56" y="29"/>
                  </a:lnTo>
                  <a:lnTo>
                    <a:pt x="56" y="29"/>
                  </a:lnTo>
                  <a:lnTo>
                    <a:pt x="58" y="31"/>
                  </a:lnTo>
                  <a:lnTo>
                    <a:pt x="58" y="31"/>
                  </a:lnTo>
                  <a:lnTo>
                    <a:pt x="58" y="31"/>
                  </a:lnTo>
                  <a:lnTo>
                    <a:pt x="58" y="31"/>
                  </a:lnTo>
                  <a:lnTo>
                    <a:pt x="59" y="31"/>
                  </a:lnTo>
                  <a:lnTo>
                    <a:pt x="59" y="31"/>
                  </a:lnTo>
                  <a:lnTo>
                    <a:pt x="59" y="31"/>
                  </a:lnTo>
                  <a:lnTo>
                    <a:pt x="59" y="31"/>
                  </a:lnTo>
                  <a:lnTo>
                    <a:pt x="63" y="31"/>
                  </a:lnTo>
                  <a:lnTo>
                    <a:pt x="63" y="31"/>
                  </a:lnTo>
                  <a:lnTo>
                    <a:pt x="63" y="31"/>
                  </a:lnTo>
                  <a:lnTo>
                    <a:pt x="63" y="31"/>
                  </a:lnTo>
                  <a:lnTo>
                    <a:pt x="64" y="29"/>
                  </a:lnTo>
                  <a:lnTo>
                    <a:pt x="76" y="8"/>
                  </a:lnTo>
                  <a:lnTo>
                    <a:pt x="96" y="8"/>
                  </a:lnTo>
                  <a:lnTo>
                    <a:pt x="96" y="8"/>
                  </a:lnTo>
                  <a:lnTo>
                    <a:pt x="102" y="9"/>
                  </a:lnTo>
                  <a:lnTo>
                    <a:pt x="107" y="13"/>
                  </a:lnTo>
                  <a:lnTo>
                    <a:pt x="112" y="17"/>
                  </a:lnTo>
                  <a:lnTo>
                    <a:pt x="112" y="23"/>
                  </a:lnTo>
                  <a:lnTo>
                    <a:pt x="112" y="65"/>
                  </a:lnTo>
                  <a:lnTo>
                    <a:pt x="7" y="65"/>
                  </a:lnTo>
                  <a:lnTo>
                    <a:pt x="7" y="2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345"/>
            <p:cNvSpPr>
              <a:spLocks noEditPoints="1"/>
            </p:cNvSpPr>
            <p:nvPr/>
          </p:nvSpPr>
          <p:spPr bwMode="auto">
            <a:xfrm>
              <a:off x="5868988" y="6026150"/>
              <a:ext cx="420688" cy="117475"/>
            </a:xfrm>
            <a:custGeom>
              <a:avLst/>
              <a:gdLst>
                <a:gd name="T0" fmla="*/ 219 w 265"/>
                <a:gd name="T1" fmla="*/ 0 h 74"/>
                <a:gd name="T2" fmla="*/ 216 w 265"/>
                <a:gd name="T3" fmla="*/ 0 h 74"/>
                <a:gd name="T4" fmla="*/ 205 w 265"/>
                <a:gd name="T5" fmla="*/ 18 h 74"/>
                <a:gd name="T6" fmla="*/ 196 w 265"/>
                <a:gd name="T7" fmla="*/ 2 h 74"/>
                <a:gd name="T8" fmla="*/ 191 w 265"/>
                <a:gd name="T9" fmla="*/ 0 h 74"/>
                <a:gd name="T10" fmla="*/ 168 w 265"/>
                <a:gd name="T11" fmla="*/ 0 h 74"/>
                <a:gd name="T12" fmla="*/ 159 w 265"/>
                <a:gd name="T13" fmla="*/ 2 h 74"/>
                <a:gd name="T14" fmla="*/ 147 w 265"/>
                <a:gd name="T15" fmla="*/ 14 h 74"/>
                <a:gd name="T16" fmla="*/ 144 w 265"/>
                <a:gd name="T17" fmla="*/ 23 h 74"/>
                <a:gd name="T18" fmla="*/ 4 w 265"/>
                <a:gd name="T19" fmla="*/ 38 h 74"/>
                <a:gd name="T20" fmla="*/ 1 w 265"/>
                <a:gd name="T21" fmla="*/ 38 h 74"/>
                <a:gd name="T22" fmla="*/ 0 w 265"/>
                <a:gd name="T23" fmla="*/ 41 h 74"/>
                <a:gd name="T24" fmla="*/ 4 w 265"/>
                <a:gd name="T25" fmla="*/ 46 h 74"/>
                <a:gd name="T26" fmla="*/ 144 w 265"/>
                <a:gd name="T27" fmla="*/ 69 h 74"/>
                <a:gd name="T28" fmla="*/ 145 w 265"/>
                <a:gd name="T29" fmla="*/ 72 h 74"/>
                <a:gd name="T30" fmla="*/ 262 w 265"/>
                <a:gd name="T31" fmla="*/ 74 h 74"/>
                <a:gd name="T32" fmla="*/ 265 w 265"/>
                <a:gd name="T33" fmla="*/ 72 h 74"/>
                <a:gd name="T34" fmla="*/ 265 w 265"/>
                <a:gd name="T35" fmla="*/ 23 h 74"/>
                <a:gd name="T36" fmla="*/ 265 w 265"/>
                <a:gd name="T37" fmla="*/ 18 h 74"/>
                <a:gd name="T38" fmla="*/ 259 w 265"/>
                <a:gd name="T39" fmla="*/ 8 h 74"/>
                <a:gd name="T40" fmla="*/ 246 w 265"/>
                <a:gd name="T41" fmla="*/ 0 h 74"/>
                <a:gd name="T42" fmla="*/ 242 w 265"/>
                <a:gd name="T43" fmla="*/ 0 h 74"/>
                <a:gd name="T44" fmla="*/ 153 w 265"/>
                <a:gd name="T45" fmla="*/ 64 h 74"/>
                <a:gd name="T46" fmla="*/ 153 w 265"/>
                <a:gd name="T47" fmla="*/ 23 h 74"/>
                <a:gd name="T48" fmla="*/ 158 w 265"/>
                <a:gd name="T49" fmla="*/ 12 h 74"/>
                <a:gd name="T50" fmla="*/ 168 w 265"/>
                <a:gd name="T51" fmla="*/ 8 h 74"/>
                <a:gd name="T52" fmla="*/ 202 w 265"/>
                <a:gd name="T53" fmla="*/ 29 h 74"/>
                <a:gd name="T54" fmla="*/ 204 w 265"/>
                <a:gd name="T55" fmla="*/ 31 h 74"/>
                <a:gd name="T56" fmla="*/ 207 w 265"/>
                <a:gd name="T57" fmla="*/ 31 h 74"/>
                <a:gd name="T58" fmla="*/ 220 w 265"/>
                <a:gd name="T59" fmla="*/ 8 h 74"/>
                <a:gd name="T60" fmla="*/ 242 w 265"/>
                <a:gd name="T61" fmla="*/ 8 h 74"/>
                <a:gd name="T62" fmla="*/ 253 w 265"/>
                <a:gd name="T63" fmla="*/ 12 h 74"/>
                <a:gd name="T64" fmla="*/ 257 w 265"/>
                <a:gd name="T65" fmla="*/ 2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5" h="74">
                  <a:moveTo>
                    <a:pt x="242" y="0"/>
                  </a:moveTo>
                  <a:lnTo>
                    <a:pt x="219" y="0"/>
                  </a:lnTo>
                  <a:lnTo>
                    <a:pt x="219" y="0"/>
                  </a:lnTo>
                  <a:lnTo>
                    <a:pt x="216" y="0"/>
                  </a:lnTo>
                  <a:lnTo>
                    <a:pt x="214" y="2"/>
                  </a:lnTo>
                  <a:lnTo>
                    <a:pt x="205" y="18"/>
                  </a:lnTo>
                  <a:lnTo>
                    <a:pt x="196" y="2"/>
                  </a:lnTo>
                  <a:lnTo>
                    <a:pt x="196" y="2"/>
                  </a:lnTo>
                  <a:lnTo>
                    <a:pt x="194" y="0"/>
                  </a:lnTo>
                  <a:lnTo>
                    <a:pt x="191" y="0"/>
                  </a:lnTo>
                  <a:lnTo>
                    <a:pt x="168" y="0"/>
                  </a:lnTo>
                  <a:lnTo>
                    <a:pt x="168" y="0"/>
                  </a:lnTo>
                  <a:lnTo>
                    <a:pt x="162" y="0"/>
                  </a:lnTo>
                  <a:lnTo>
                    <a:pt x="159" y="2"/>
                  </a:lnTo>
                  <a:lnTo>
                    <a:pt x="151" y="8"/>
                  </a:lnTo>
                  <a:lnTo>
                    <a:pt x="147" y="14"/>
                  </a:lnTo>
                  <a:lnTo>
                    <a:pt x="145" y="18"/>
                  </a:lnTo>
                  <a:lnTo>
                    <a:pt x="144" y="23"/>
                  </a:lnTo>
                  <a:lnTo>
                    <a:pt x="144" y="38"/>
                  </a:lnTo>
                  <a:lnTo>
                    <a:pt x="4" y="38"/>
                  </a:lnTo>
                  <a:lnTo>
                    <a:pt x="4" y="38"/>
                  </a:lnTo>
                  <a:lnTo>
                    <a:pt x="1" y="38"/>
                  </a:lnTo>
                  <a:lnTo>
                    <a:pt x="0" y="41"/>
                  </a:lnTo>
                  <a:lnTo>
                    <a:pt x="0" y="41"/>
                  </a:lnTo>
                  <a:lnTo>
                    <a:pt x="1" y="45"/>
                  </a:lnTo>
                  <a:lnTo>
                    <a:pt x="4" y="46"/>
                  </a:lnTo>
                  <a:lnTo>
                    <a:pt x="144" y="46"/>
                  </a:lnTo>
                  <a:lnTo>
                    <a:pt x="144" y="69"/>
                  </a:lnTo>
                  <a:lnTo>
                    <a:pt x="144" y="69"/>
                  </a:lnTo>
                  <a:lnTo>
                    <a:pt x="145" y="72"/>
                  </a:lnTo>
                  <a:lnTo>
                    <a:pt x="148" y="74"/>
                  </a:lnTo>
                  <a:lnTo>
                    <a:pt x="262" y="74"/>
                  </a:lnTo>
                  <a:lnTo>
                    <a:pt x="262" y="74"/>
                  </a:lnTo>
                  <a:lnTo>
                    <a:pt x="265" y="72"/>
                  </a:lnTo>
                  <a:lnTo>
                    <a:pt x="265" y="69"/>
                  </a:lnTo>
                  <a:lnTo>
                    <a:pt x="265" y="23"/>
                  </a:lnTo>
                  <a:lnTo>
                    <a:pt x="265" y="23"/>
                  </a:lnTo>
                  <a:lnTo>
                    <a:pt x="265" y="18"/>
                  </a:lnTo>
                  <a:lnTo>
                    <a:pt x="263" y="14"/>
                  </a:lnTo>
                  <a:lnTo>
                    <a:pt x="259" y="8"/>
                  </a:lnTo>
                  <a:lnTo>
                    <a:pt x="251" y="2"/>
                  </a:lnTo>
                  <a:lnTo>
                    <a:pt x="246" y="0"/>
                  </a:lnTo>
                  <a:lnTo>
                    <a:pt x="242" y="0"/>
                  </a:lnTo>
                  <a:lnTo>
                    <a:pt x="242" y="0"/>
                  </a:lnTo>
                  <a:close/>
                  <a:moveTo>
                    <a:pt x="257" y="64"/>
                  </a:moveTo>
                  <a:lnTo>
                    <a:pt x="153" y="64"/>
                  </a:lnTo>
                  <a:lnTo>
                    <a:pt x="153" y="23"/>
                  </a:lnTo>
                  <a:lnTo>
                    <a:pt x="153" y="23"/>
                  </a:lnTo>
                  <a:lnTo>
                    <a:pt x="154" y="17"/>
                  </a:lnTo>
                  <a:lnTo>
                    <a:pt x="158" y="12"/>
                  </a:lnTo>
                  <a:lnTo>
                    <a:pt x="162" y="9"/>
                  </a:lnTo>
                  <a:lnTo>
                    <a:pt x="168" y="8"/>
                  </a:lnTo>
                  <a:lnTo>
                    <a:pt x="190" y="8"/>
                  </a:lnTo>
                  <a:lnTo>
                    <a:pt x="202" y="29"/>
                  </a:lnTo>
                  <a:lnTo>
                    <a:pt x="202" y="29"/>
                  </a:lnTo>
                  <a:lnTo>
                    <a:pt x="204" y="31"/>
                  </a:lnTo>
                  <a:lnTo>
                    <a:pt x="204" y="31"/>
                  </a:lnTo>
                  <a:lnTo>
                    <a:pt x="207" y="31"/>
                  </a:lnTo>
                  <a:lnTo>
                    <a:pt x="208" y="29"/>
                  </a:lnTo>
                  <a:lnTo>
                    <a:pt x="220" y="8"/>
                  </a:lnTo>
                  <a:lnTo>
                    <a:pt x="242" y="8"/>
                  </a:lnTo>
                  <a:lnTo>
                    <a:pt x="242" y="8"/>
                  </a:lnTo>
                  <a:lnTo>
                    <a:pt x="248" y="9"/>
                  </a:lnTo>
                  <a:lnTo>
                    <a:pt x="253" y="12"/>
                  </a:lnTo>
                  <a:lnTo>
                    <a:pt x="256" y="17"/>
                  </a:lnTo>
                  <a:lnTo>
                    <a:pt x="257" y="23"/>
                  </a:lnTo>
                  <a:lnTo>
                    <a:pt x="257"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346"/>
            <p:cNvSpPr>
              <a:spLocks noEditPoints="1"/>
            </p:cNvSpPr>
            <p:nvPr/>
          </p:nvSpPr>
          <p:spPr bwMode="auto">
            <a:xfrm>
              <a:off x="6140451" y="5903913"/>
              <a:ext cx="107950" cy="104775"/>
            </a:xfrm>
            <a:custGeom>
              <a:avLst/>
              <a:gdLst>
                <a:gd name="T0" fmla="*/ 34 w 68"/>
                <a:gd name="T1" fmla="*/ 66 h 66"/>
                <a:gd name="T2" fmla="*/ 46 w 68"/>
                <a:gd name="T3" fmla="*/ 63 h 66"/>
                <a:gd name="T4" fmla="*/ 57 w 68"/>
                <a:gd name="T5" fmla="*/ 57 h 66"/>
                <a:gd name="T6" fmla="*/ 65 w 68"/>
                <a:gd name="T7" fmla="*/ 46 h 66"/>
                <a:gd name="T8" fmla="*/ 68 w 68"/>
                <a:gd name="T9" fmla="*/ 33 h 66"/>
                <a:gd name="T10" fmla="*/ 66 w 68"/>
                <a:gd name="T11" fmla="*/ 27 h 66"/>
                <a:gd name="T12" fmla="*/ 62 w 68"/>
                <a:gd name="T13" fmla="*/ 14 h 66"/>
                <a:gd name="T14" fmla="*/ 52 w 68"/>
                <a:gd name="T15" fmla="*/ 5 h 66"/>
                <a:gd name="T16" fmla="*/ 40 w 68"/>
                <a:gd name="T17" fmla="*/ 0 h 66"/>
                <a:gd name="T18" fmla="*/ 34 w 68"/>
                <a:gd name="T19" fmla="*/ 0 h 66"/>
                <a:gd name="T20" fmla="*/ 22 w 68"/>
                <a:gd name="T21" fmla="*/ 2 h 66"/>
                <a:gd name="T22" fmla="*/ 11 w 68"/>
                <a:gd name="T23" fmla="*/ 10 h 66"/>
                <a:gd name="T24" fmla="*/ 3 w 68"/>
                <a:gd name="T25" fmla="*/ 20 h 66"/>
                <a:gd name="T26" fmla="*/ 0 w 68"/>
                <a:gd name="T27" fmla="*/ 33 h 66"/>
                <a:gd name="T28" fmla="*/ 2 w 68"/>
                <a:gd name="T29" fmla="*/ 40 h 66"/>
                <a:gd name="T30" fmla="*/ 6 w 68"/>
                <a:gd name="T31" fmla="*/ 51 h 66"/>
                <a:gd name="T32" fmla="*/ 16 w 68"/>
                <a:gd name="T33" fmla="*/ 60 h 66"/>
                <a:gd name="T34" fmla="*/ 28 w 68"/>
                <a:gd name="T35" fmla="*/ 65 h 66"/>
                <a:gd name="T36" fmla="*/ 34 w 68"/>
                <a:gd name="T37" fmla="*/ 66 h 66"/>
                <a:gd name="T38" fmla="*/ 34 w 68"/>
                <a:gd name="T39" fmla="*/ 8 h 66"/>
                <a:gd name="T40" fmla="*/ 43 w 68"/>
                <a:gd name="T41" fmla="*/ 10 h 66"/>
                <a:gd name="T42" fmla="*/ 51 w 68"/>
                <a:gd name="T43" fmla="*/ 16 h 66"/>
                <a:gd name="T44" fmla="*/ 57 w 68"/>
                <a:gd name="T45" fmla="*/ 23 h 66"/>
                <a:gd name="T46" fmla="*/ 59 w 68"/>
                <a:gd name="T47" fmla="*/ 33 h 66"/>
                <a:gd name="T48" fmla="*/ 59 w 68"/>
                <a:gd name="T49" fmla="*/ 37 h 66"/>
                <a:gd name="T50" fmla="*/ 54 w 68"/>
                <a:gd name="T51" fmla="*/ 46 h 66"/>
                <a:gd name="T52" fmla="*/ 48 w 68"/>
                <a:gd name="T53" fmla="*/ 54 h 66"/>
                <a:gd name="T54" fmla="*/ 39 w 68"/>
                <a:gd name="T55" fmla="*/ 57 h 66"/>
                <a:gd name="T56" fmla="*/ 34 w 68"/>
                <a:gd name="T57" fmla="*/ 57 h 66"/>
                <a:gd name="T58" fmla="*/ 25 w 68"/>
                <a:gd name="T59" fmla="*/ 56 h 66"/>
                <a:gd name="T60" fmla="*/ 17 w 68"/>
                <a:gd name="T61" fmla="*/ 51 h 66"/>
                <a:gd name="T62" fmla="*/ 11 w 68"/>
                <a:gd name="T63" fmla="*/ 43 h 66"/>
                <a:gd name="T64" fmla="*/ 10 w 68"/>
                <a:gd name="T65" fmla="*/ 33 h 66"/>
                <a:gd name="T66" fmla="*/ 10 w 68"/>
                <a:gd name="T67" fmla="*/ 28 h 66"/>
                <a:gd name="T68" fmla="*/ 14 w 68"/>
                <a:gd name="T69" fmla="*/ 19 h 66"/>
                <a:gd name="T70" fmla="*/ 20 w 68"/>
                <a:gd name="T71" fmla="*/ 13 h 66"/>
                <a:gd name="T72" fmla="*/ 29 w 68"/>
                <a:gd name="T73" fmla="*/ 8 h 66"/>
                <a:gd name="T74" fmla="*/ 34 w 68"/>
                <a:gd name="T75"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66">
                  <a:moveTo>
                    <a:pt x="34" y="66"/>
                  </a:moveTo>
                  <a:lnTo>
                    <a:pt x="34" y="66"/>
                  </a:lnTo>
                  <a:lnTo>
                    <a:pt x="40" y="65"/>
                  </a:lnTo>
                  <a:lnTo>
                    <a:pt x="46" y="63"/>
                  </a:lnTo>
                  <a:lnTo>
                    <a:pt x="52" y="60"/>
                  </a:lnTo>
                  <a:lnTo>
                    <a:pt x="57" y="57"/>
                  </a:lnTo>
                  <a:lnTo>
                    <a:pt x="62" y="51"/>
                  </a:lnTo>
                  <a:lnTo>
                    <a:pt x="65" y="46"/>
                  </a:lnTo>
                  <a:lnTo>
                    <a:pt x="66" y="40"/>
                  </a:lnTo>
                  <a:lnTo>
                    <a:pt x="68" y="33"/>
                  </a:lnTo>
                  <a:lnTo>
                    <a:pt x="68" y="33"/>
                  </a:lnTo>
                  <a:lnTo>
                    <a:pt x="66" y="27"/>
                  </a:lnTo>
                  <a:lnTo>
                    <a:pt x="65" y="20"/>
                  </a:lnTo>
                  <a:lnTo>
                    <a:pt x="62" y="14"/>
                  </a:lnTo>
                  <a:lnTo>
                    <a:pt x="57" y="10"/>
                  </a:lnTo>
                  <a:lnTo>
                    <a:pt x="52" y="5"/>
                  </a:lnTo>
                  <a:lnTo>
                    <a:pt x="46" y="2"/>
                  </a:lnTo>
                  <a:lnTo>
                    <a:pt x="40" y="0"/>
                  </a:lnTo>
                  <a:lnTo>
                    <a:pt x="34" y="0"/>
                  </a:lnTo>
                  <a:lnTo>
                    <a:pt x="34" y="0"/>
                  </a:lnTo>
                  <a:lnTo>
                    <a:pt x="28" y="0"/>
                  </a:lnTo>
                  <a:lnTo>
                    <a:pt x="22" y="2"/>
                  </a:lnTo>
                  <a:lnTo>
                    <a:pt x="16" y="5"/>
                  </a:lnTo>
                  <a:lnTo>
                    <a:pt x="11" y="10"/>
                  </a:lnTo>
                  <a:lnTo>
                    <a:pt x="6" y="14"/>
                  </a:lnTo>
                  <a:lnTo>
                    <a:pt x="3" y="20"/>
                  </a:lnTo>
                  <a:lnTo>
                    <a:pt x="2" y="27"/>
                  </a:lnTo>
                  <a:lnTo>
                    <a:pt x="0" y="33"/>
                  </a:lnTo>
                  <a:lnTo>
                    <a:pt x="0" y="33"/>
                  </a:lnTo>
                  <a:lnTo>
                    <a:pt x="2" y="40"/>
                  </a:lnTo>
                  <a:lnTo>
                    <a:pt x="3" y="46"/>
                  </a:lnTo>
                  <a:lnTo>
                    <a:pt x="6" y="51"/>
                  </a:lnTo>
                  <a:lnTo>
                    <a:pt x="11" y="57"/>
                  </a:lnTo>
                  <a:lnTo>
                    <a:pt x="16" y="60"/>
                  </a:lnTo>
                  <a:lnTo>
                    <a:pt x="22" y="63"/>
                  </a:lnTo>
                  <a:lnTo>
                    <a:pt x="28" y="65"/>
                  </a:lnTo>
                  <a:lnTo>
                    <a:pt x="34" y="66"/>
                  </a:lnTo>
                  <a:lnTo>
                    <a:pt x="34" y="66"/>
                  </a:lnTo>
                  <a:close/>
                  <a:moveTo>
                    <a:pt x="34" y="8"/>
                  </a:moveTo>
                  <a:lnTo>
                    <a:pt x="34" y="8"/>
                  </a:lnTo>
                  <a:lnTo>
                    <a:pt x="39" y="8"/>
                  </a:lnTo>
                  <a:lnTo>
                    <a:pt x="43" y="10"/>
                  </a:lnTo>
                  <a:lnTo>
                    <a:pt x="48" y="13"/>
                  </a:lnTo>
                  <a:lnTo>
                    <a:pt x="51" y="16"/>
                  </a:lnTo>
                  <a:lnTo>
                    <a:pt x="54" y="19"/>
                  </a:lnTo>
                  <a:lnTo>
                    <a:pt x="57" y="23"/>
                  </a:lnTo>
                  <a:lnTo>
                    <a:pt x="59" y="28"/>
                  </a:lnTo>
                  <a:lnTo>
                    <a:pt x="59" y="33"/>
                  </a:lnTo>
                  <a:lnTo>
                    <a:pt x="59" y="33"/>
                  </a:lnTo>
                  <a:lnTo>
                    <a:pt x="59" y="37"/>
                  </a:lnTo>
                  <a:lnTo>
                    <a:pt x="57" y="43"/>
                  </a:lnTo>
                  <a:lnTo>
                    <a:pt x="54" y="46"/>
                  </a:lnTo>
                  <a:lnTo>
                    <a:pt x="51" y="51"/>
                  </a:lnTo>
                  <a:lnTo>
                    <a:pt x="48" y="54"/>
                  </a:lnTo>
                  <a:lnTo>
                    <a:pt x="43" y="56"/>
                  </a:lnTo>
                  <a:lnTo>
                    <a:pt x="39" y="57"/>
                  </a:lnTo>
                  <a:lnTo>
                    <a:pt x="34" y="57"/>
                  </a:lnTo>
                  <a:lnTo>
                    <a:pt x="34" y="57"/>
                  </a:lnTo>
                  <a:lnTo>
                    <a:pt x="29" y="57"/>
                  </a:lnTo>
                  <a:lnTo>
                    <a:pt x="25" y="56"/>
                  </a:lnTo>
                  <a:lnTo>
                    <a:pt x="20" y="54"/>
                  </a:lnTo>
                  <a:lnTo>
                    <a:pt x="17" y="51"/>
                  </a:lnTo>
                  <a:lnTo>
                    <a:pt x="14" y="46"/>
                  </a:lnTo>
                  <a:lnTo>
                    <a:pt x="11" y="43"/>
                  </a:lnTo>
                  <a:lnTo>
                    <a:pt x="10" y="37"/>
                  </a:lnTo>
                  <a:lnTo>
                    <a:pt x="10" y="33"/>
                  </a:lnTo>
                  <a:lnTo>
                    <a:pt x="10" y="33"/>
                  </a:lnTo>
                  <a:lnTo>
                    <a:pt x="10" y="28"/>
                  </a:lnTo>
                  <a:lnTo>
                    <a:pt x="11" y="23"/>
                  </a:lnTo>
                  <a:lnTo>
                    <a:pt x="14" y="19"/>
                  </a:lnTo>
                  <a:lnTo>
                    <a:pt x="17" y="16"/>
                  </a:lnTo>
                  <a:lnTo>
                    <a:pt x="20" y="13"/>
                  </a:lnTo>
                  <a:lnTo>
                    <a:pt x="25" y="10"/>
                  </a:lnTo>
                  <a:lnTo>
                    <a:pt x="29" y="8"/>
                  </a:lnTo>
                  <a:lnTo>
                    <a:pt x="34" y="8"/>
                  </a:lnTo>
                  <a:lnTo>
                    <a:pt x="3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6" name="Group 25"/>
          <p:cNvGrpSpPr/>
          <p:nvPr userDrawn="1"/>
        </p:nvGrpSpPr>
        <p:grpSpPr>
          <a:xfrm>
            <a:off x="8106189" y="5431191"/>
            <a:ext cx="430080" cy="396889"/>
            <a:chOff x="6664326" y="5746750"/>
            <a:chExt cx="365125" cy="449263"/>
          </a:xfrm>
        </p:grpSpPr>
        <p:sp>
          <p:nvSpPr>
            <p:cNvPr id="27" name="Freeform 347"/>
            <p:cNvSpPr>
              <a:spLocks noEditPoints="1"/>
            </p:cNvSpPr>
            <p:nvPr/>
          </p:nvSpPr>
          <p:spPr bwMode="auto">
            <a:xfrm>
              <a:off x="6727826" y="5846763"/>
              <a:ext cx="301625" cy="349250"/>
            </a:xfrm>
            <a:custGeom>
              <a:avLst/>
              <a:gdLst>
                <a:gd name="T0" fmla="*/ 184 w 190"/>
                <a:gd name="T1" fmla="*/ 41 h 220"/>
                <a:gd name="T2" fmla="*/ 144 w 190"/>
                <a:gd name="T3" fmla="*/ 38 h 220"/>
                <a:gd name="T4" fmla="*/ 135 w 190"/>
                <a:gd name="T5" fmla="*/ 1 h 220"/>
                <a:gd name="T6" fmla="*/ 96 w 190"/>
                <a:gd name="T7" fmla="*/ 0 h 220"/>
                <a:gd name="T8" fmla="*/ 40 w 190"/>
                <a:gd name="T9" fmla="*/ 33 h 220"/>
                <a:gd name="T10" fmla="*/ 36 w 190"/>
                <a:gd name="T11" fmla="*/ 87 h 220"/>
                <a:gd name="T12" fmla="*/ 47 w 190"/>
                <a:gd name="T13" fmla="*/ 99 h 220"/>
                <a:gd name="T14" fmla="*/ 63 w 190"/>
                <a:gd name="T15" fmla="*/ 95 h 220"/>
                <a:gd name="T16" fmla="*/ 66 w 190"/>
                <a:gd name="T17" fmla="*/ 55 h 220"/>
                <a:gd name="T18" fmla="*/ 82 w 190"/>
                <a:gd name="T19" fmla="*/ 98 h 220"/>
                <a:gd name="T20" fmla="*/ 59 w 190"/>
                <a:gd name="T21" fmla="*/ 135 h 220"/>
                <a:gd name="T22" fmla="*/ 55 w 190"/>
                <a:gd name="T23" fmla="*/ 138 h 220"/>
                <a:gd name="T24" fmla="*/ 12 w 190"/>
                <a:gd name="T25" fmla="*/ 130 h 220"/>
                <a:gd name="T26" fmla="*/ 3 w 190"/>
                <a:gd name="T27" fmla="*/ 138 h 220"/>
                <a:gd name="T28" fmla="*/ 0 w 190"/>
                <a:gd name="T29" fmla="*/ 150 h 220"/>
                <a:gd name="T30" fmla="*/ 6 w 190"/>
                <a:gd name="T31" fmla="*/ 161 h 220"/>
                <a:gd name="T32" fmla="*/ 66 w 190"/>
                <a:gd name="T33" fmla="*/ 176 h 220"/>
                <a:gd name="T34" fmla="*/ 105 w 190"/>
                <a:gd name="T35" fmla="*/ 128 h 220"/>
                <a:gd name="T36" fmla="*/ 141 w 190"/>
                <a:gd name="T37" fmla="*/ 154 h 220"/>
                <a:gd name="T38" fmla="*/ 135 w 190"/>
                <a:gd name="T39" fmla="*/ 202 h 220"/>
                <a:gd name="T40" fmla="*/ 138 w 190"/>
                <a:gd name="T41" fmla="*/ 213 h 220"/>
                <a:gd name="T42" fmla="*/ 147 w 190"/>
                <a:gd name="T43" fmla="*/ 220 h 220"/>
                <a:gd name="T44" fmla="*/ 161 w 190"/>
                <a:gd name="T45" fmla="*/ 219 h 220"/>
                <a:gd name="T46" fmla="*/ 168 w 190"/>
                <a:gd name="T47" fmla="*/ 210 h 220"/>
                <a:gd name="T48" fmla="*/ 177 w 190"/>
                <a:gd name="T49" fmla="*/ 138 h 220"/>
                <a:gd name="T50" fmla="*/ 144 w 190"/>
                <a:gd name="T51" fmla="*/ 105 h 220"/>
                <a:gd name="T52" fmla="*/ 184 w 190"/>
                <a:gd name="T53" fmla="*/ 66 h 220"/>
                <a:gd name="T54" fmla="*/ 190 w 190"/>
                <a:gd name="T55" fmla="*/ 52 h 220"/>
                <a:gd name="T56" fmla="*/ 98 w 190"/>
                <a:gd name="T57" fmla="*/ 125 h 220"/>
                <a:gd name="T58" fmla="*/ 64 w 190"/>
                <a:gd name="T59" fmla="*/ 167 h 220"/>
                <a:gd name="T60" fmla="*/ 12 w 190"/>
                <a:gd name="T61" fmla="*/ 154 h 220"/>
                <a:gd name="T62" fmla="*/ 9 w 190"/>
                <a:gd name="T63" fmla="*/ 145 h 220"/>
                <a:gd name="T64" fmla="*/ 17 w 190"/>
                <a:gd name="T65" fmla="*/ 138 h 220"/>
                <a:gd name="T66" fmla="*/ 64 w 190"/>
                <a:gd name="T67" fmla="*/ 142 h 220"/>
                <a:gd name="T68" fmla="*/ 167 w 190"/>
                <a:gd name="T69" fmla="*/ 138 h 220"/>
                <a:gd name="T70" fmla="*/ 159 w 190"/>
                <a:gd name="T71" fmla="*/ 208 h 220"/>
                <a:gd name="T72" fmla="*/ 150 w 190"/>
                <a:gd name="T73" fmla="*/ 211 h 220"/>
                <a:gd name="T74" fmla="*/ 142 w 190"/>
                <a:gd name="T75" fmla="*/ 203 h 220"/>
                <a:gd name="T76" fmla="*/ 148 w 190"/>
                <a:gd name="T77" fmla="*/ 153 h 220"/>
                <a:gd name="T78" fmla="*/ 90 w 190"/>
                <a:gd name="T79" fmla="*/ 98 h 220"/>
                <a:gd name="T80" fmla="*/ 89 w 190"/>
                <a:gd name="T81" fmla="*/ 35 h 220"/>
                <a:gd name="T82" fmla="*/ 86 w 190"/>
                <a:gd name="T83" fmla="*/ 33 h 220"/>
                <a:gd name="T84" fmla="*/ 59 w 190"/>
                <a:gd name="T85" fmla="*/ 49 h 220"/>
                <a:gd name="T86" fmla="*/ 59 w 190"/>
                <a:gd name="T87" fmla="*/ 49 h 220"/>
                <a:gd name="T88" fmla="*/ 55 w 190"/>
                <a:gd name="T89" fmla="*/ 90 h 220"/>
                <a:gd name="T90" fmla="*/ 46 w 190"/>
                <a:gd name="T91" fmla="*/ 89 h 220"/>
                <a:gd name="T92" fmla="*/ 44 w 190"/>
                <a:gd name="T93" fmla="*/ 44 h 220"/>
                <a:gd name="T94" fmla="*/ 92 w 190"/>
                <a:gd name="T95" fmla="*/ 10 h 220"/>
                <a:gd name="T96" fmla="*/ 130 w 190"/>
                <a:gd name="T97" fmla="*/ 9 h 220"/>
                <a:gd name="T98" fmla="*/ 135 w 190"/>
                <a:gd name="T99" fmla="*/ 104 h 220"/>
                <a:gd name="T100" fmla="*/ 181 w 190"/>
                <a:gd name="T101" fmla="*/ 56 h 220"/>
                <a:gd name="T102" fmla="*/ 174 w 190"/>
                <a:gd name="T103" fmla="*/ 46 h 220"/>
                <a:gd name="T104" fmla="*/ 181 w 190"/>
                <a:gd name="T105" fmla="*/ 5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220">
                  <a:moveTo>
                    <a:pt x="190" y="52"/>
                  </a:moveTo>
                  <a:lnTo>
                    <a:pt x="188" y="49"/>
                  </a:lnTo>
                  <a:lnTo>
                    <a:pt x="187" y="44"/>
                  </a:lnTo>
                  <a:lnTo>
                    <a:pt x="185" y="43"/>
                  </a:lnTo>
                  <a:lnTo>
                    <a:pt x="184" y="41"/>
                  </a:lnTo>
                  <a:lnTo>
                    <a:pt x="182" y="40"/>
                  </a:lnTo>
                  <a:lnTo>
                    <a:pt x="181" y="40"/>
                  </a:lnTo>
                  <a:lnTo>
                    <a:pt x="179" y="38"/>
                  </a:lnTo>
                  <a:lnTo>
                    <a:pt x="176" y="38"/>
                  </a:lnTo>
                  <a:lnTo>
                    <a:pt x="144" y="38"/>
                  </a:lnTo>
                  <a:lnTo>
                    <a:pt x="144" y="15"/>
                  </a:lnTo>
                  <a:lnTo>
                    <a:pt x="144" y="15"/>
                  </a:lnTo>
                  <a:lnTo>
                    <a:pt x="142" y="9"/>
                  </a:lnTo>
                  <a:lnTo>
                    <a:pt x="139" y="4"/>
                  </a:lnTo>
                  <a:lnTo>
                    <a:pt x="135" y="1"/>
                  </a:lnTo>
                  <a:lnTo>
                    <a:pt x="128" y="0"/>
                  </a:lnTo>
                  <a:lnTo>
                    <a:pt x="128" y="0"/>
                  </a:lnTo>
                  <a:lnTo>
                    <a:pt x="128" y="0"/>
                  </a:lnTo>
                  <a:lnTo>
                    <a:pt x="96" y="0"/>
                  </a:lnTo>
                  <a:lnTo>
                    <a:pt x="96" y="0"/>
                  </a:lnTo>
                  <a:lnTo>
                    <a:pt x="92" y="1"/>
                  </a:lnTo>
                  <a:lnTo>
                    <a:pt x="87" y="3"/>
                  </a:lnTo>
                  <a:lnTo>
                    <a:pt x="43" y="30"/>
                  </a:lnTo>
                  <a:lnTo>
                    <a:pt x="43" y="30"/>
                  </a:lnTo>
                  <a:lnTo>
                    <a:pt x="40" y="33"/>
                  </a:lnTo>
                  <a:lnTo>
                    <a:pt x="38" y="36"/>
                  </a:lnTo>
                  <a:lnTo>
                    <a:pt x="36" y="41"/>
                  </a:lnTo>
                  <a:lnTo>
                    <a:pt x="36" y="46"/>
                  </a:lnTo>
                  <a:lnTo>
                    <a:pt x="36" y="86"/>
                  </a:lnTo>
                  <a:lnTo>
                    <a:pt x="36" y="87"/>
                  </a:lnTo>
                  <a:lnTo>
                    <a:pt x="38" y="92"/>
                  </a:lnTo>
                  <a:lnTo>
                    <a:pt x="40" y="93"/>
                  </a:lnTo>
                  <a:lnTo>
                    <a:pt x="41" y="96"/>
                  </a:lnTo>
                  <a:lnTo>
                    <a:pt x="43" y="98"/>
                  </a:lnTo>
                  <a:lnTo>
                    <a:pt x="47" y="99"/>
                  </a:lnTo>
                  <a:lnTo>
                    <a:pt x="49" y="101"/>
                  </a:lnTo>
                  <a:lnTo>
                    <a:pt x="53" y="99"/>
                  </a:lnTo>
                  <a:lnTo>
                    <a:pt x="58" y="99"/>
                  </a:lnTo>
                  <a:lnTo>
                    <a:pt x="59" y="98"/>
                  </a:lnTo>
                  <a:lnTo>
                    <a:pt x="63" y="95"/>
                  </a:lnTo>
                  <a:lnTo>
                    <a:pt x="64" y="93"/>
                  </a:lnTo>
                  <a:lnTo>
                    <a:pt x="64" y="92"/>
                  </a:lnTo>
                  <a:lnTo>
                    <a:pt x="66" y="89"/>
                  </a:lnTo>
                  <a:lnTo>
                    <a:pt x="66" y="87"/>
                  </a:lnTo>
                  <a:lnTo>
                    <a:pt x="66" y="55"/>
                  </a:lnTo>
                  <a:lnTo>
                    <a:pt x="66" y="55"/>
                  </a:lnTo>
                  <a:lnTo>
                    <a:pt x="67" y="52"/>
                  </a:lnTo>
                  <a:lnTo>
                    <a:pt x="82" y="44"/>
                  </a:lnTo>
                  <a:lnTo>
                    <a:pt x="82" y="98"/>
                  </a:lnTo>
                  <a:lnTo>
                    <a:pt x="82" y="98"/>
                  </a:lnTo>
                  <a:lnTo>
                    <a:pt x="81" y="101"/>
                  </a:lnTo>
                  <a:lnTo>
                    <a:pt x="81" y="101"/>
                  </a:lnTo>
                  <a:lnTo>
                    <a:pt x="81" y="101"/>
                  </a:lnTo>
                  <a:lnTo>
                    <a:pt x="81" y="102"/>
                  </a:lnTo>
                  <a:lnTo>
                    <a:pt x="59" y="135"/>
                  </a:lnTo>
                  <a:lnTo>
                    <a:pt x="59" y="136"/>
                  </a:lnTo>
                  <a:lnTo>
                    <a:pt x="59" y="136"/>
                  </a:lnTo>
                  <a:lnTo>
                    <a:pt x="58" y="138"/>
                  </a:lnTo>
                  <a:lnTo>
                    <a:pt x="55" y="138"/>
                  </a:lnTo>
                  <a:lnTo>
                    <a:pt x="55" y="138"/>
                  </a:lnTo>
                  <a:lnTo>
                    <a:pt x="53" y="138"/>
                  </a:lnTo>
                  <a:lnTo>
                    <a:pt x="21" y="130"/>
                  </a:lnTo>
                  <a:lnTo>
                    <a:pt x="18" y="130"/>
                  </a:lnTo>
                  <a:lnTo>
                    <a:pt x="15" y="130"/>
                  </a:lnTo>
                  <a:lnTo>
                    <a:pt x="12" y="130"/>
                  </a:lnTo>
                  <a:lnTo>
                    <a:pt x="10" y="131"/>
                  </a:lnTo>
                  <a:lnTo>
                    <a:pt x="7" y="131"/>
                  </a:lnTo>
                  <a:lnTo>
                    <a:pt x="6" y="133"/>
                  </a:lnTo>
                  <a:lnTo>
                    <a:pt x="4" y="135"/>
                  </a:lnTo>
                  <a:lnTo>
                    <a:pt x="3" y="138"/>
                  </a:lnTo>
                  <a:lnTo>
                    <a:pt x="1" y="139"/>
                  </a:lnTo>
                  <a:lnTo>
                    <a:pt x="1" y="141"/>
                  </a:lnTo>
                  <a:lnTo>
                    <a:pt x="0" y="144"/>
                  </a:lnTo>
                  <a:lnTo>
                    <a:pt x="0" y="145"/>
                  </a:lnTo>
                  <a:lnTo>
                    <a:pt x="0" y="150"/>
                  </a:lnTo>
                  <a:lnTo>
                    <a:pt x="1" y="153"/>
                  </a:lnTo>
                  <a:lnTo>
                    <a:pt x="1" y="154"/>
                  </a:lnTo>
                  <a:lnTo>
                    <a:pt x="3" y="156"/>
                  </a:lnTo>
                  <a:lnTo>
                    <a:pt x="4" y="159"/>
                  </a:lnTo>
                  <a:lnTo>
                    <a:pt x="6" y="161"/>
                  </a:lnTo>
                  <a:lnTo>
                    <a:pt x="7" y="162"/>
                  </a:lnTo>
                  <a:lnTo>
                    <a:pt x="12" y="164"/>
                  </a:lnTo>
                  <a:lnTo>
                    <a:pt x="59" y="174"/>
                  </a:lnTo>
                  <a:lnTo>
                    <a:pt x="59" y="174"/>
                  </a:lnTo>
                  <a:lnTo>
                    <a:pt x="66" y="176"/>
                  </a:lnTo>
                  <a:lnTo>
                    <a:pt x="70" y="174"/>
                  </a:lnTo>
                  <a:lnTo>
                    <a:pt x="76" y="171"/>
                  </a:lnTo>
                  <a:lnTo>
                    <a:pt x="79" y="167"/>
                  </a:lnTo>
                  <a:lnTo>
                    <a:pt x="105" y="130"/>
                  </a:lnTo>
                  <a:lnTo>
                    <a:pt x="105" y="128"/>
                  </a:lnTo>
                  <a:lnTo>
                    <a:pt x="105" y="128"/>
                  </a:lnTo>
                  <a:lnTo>
                    <a:pt x="108" y="128"/>
                  </a:lnTo>
                  <a:lnTo>
                    <a:pt x="108" y="128"/>
                  </a:lnTo>
                  <a:lnTo>
                    <a:pt x="110" y="128"/>
                  </a:lnTo>
                  <a:lnTo>
                    <a:pt x="141" y="154"/>
                  </a:lnTo>
                  <a:lnTo>
                    <a:pt x="141" y="154"/>
                  </a:lnTo>
                  <a:lnTo>
                    <a:pt x="141" y="156"/>
                  </a:lnTo>
                  <a:lnTo>
                    <a:pt x="141" y="158"/>
                  </a:lnTo>
                  <a:lnTo>
                    <a:pt x="135" y="200"/>
                  </a:lnTo>
                  <a:lnTo>
                    <a:pt x="135" y="202"/>
                  </a:lnTo>
                  <a:lnTo>
                    <a:pt x="135" y="205"/>
                  </a:lnTo>
                  <a:lnTo>
                    <a:pt x="135" y="207"/>
                  </a:lnTo>
                  <a:lnTo>
                    <a:pt x="136" y="210"/>
                  </a:lnTo>
                  <a:lnTo>
                    <a:pt x="136" y="211"/>
                  </a:lnTo>
                  <a:lnTo>
                    <a:pt x="138" y="213"/>
                  </a:lnTo>
                  <a:lnTo>
                    <a:pt x="139" y="216"/>
                  </a:lnTo>
                  <a:lnTo>
                    <a:pt x="141" y="217"/>
                  </a:lnTo>
                  <a:lnTo>
                    <a:pt x="144" y="217"/>
                  </a:lnTo>
                  <a:lnTo>
                    <a:pt x="145" y="219"/>
                  </a:lnTo>
                  <a:lnTo>
                    <a:pt x="147" y="220"/>
                  </a:lnTo>
                  <a:lnTo>
                    <a:pt x="150" y="220"/>
                  </a:lnTo>
                  <a:lnTo>
                    <a:pt x="151" y="220"/>
                  </a:lnTo>
                  <a:lnTo>
                    <a:pt x="153" y="220"/>
                  </a:lnTo>
                  <a:lnTo>
                    <a:pt x="156" y="220"/>
                  </a:lnTo>
                  <a:lnTo>
                    <a:pt x="161" y="219"/>
                  </a:lnTo>
                  <a:lnTo>
                    <a:pt x="162" y="217"/>
                  </a:lnTo>
                  <a:lnTo>
                    <a:pt x="164" y="216"/>
                  </a:lnTo>
                  <a:lnTo>
                    <a:pt x="165" y="214"/>
                  </a:lnTo>
                  <a:lnTo>
                    <a:pt x="167" y="211"/>
                  </a:lnTo>
                  <a:lnTo>
                    <a:pt x="168" y="210"/>
                  </a:lnTo>
                  <a:lnTo>
                    <a:pt x="168" y="208"/>
                  </a:lnTo>
                  <a:lnTo>
                    <a:pt x="177" y="148"/>
                  </a:lnTo>
                  <a:lnTo>
                    <a:pt x="177" y="148"/>
                  </a:lnTo>
                  <a:lnTo>
                    <a:pt x="179" y="144"/>
                  </a:lnTo>
                  <a:lnTo>
                    <a:pt x="177" y="138"/>
                  </a:lnTo>
                  <a:lnTo>
                    <a:pt x="174" y="133"/>
                  </a:lnTo>
                  <a:lnTo>
                    <a:pt x="170" y="130"/>
                  </a:lnTo>
                  <a:lnTo>
                    <a:pt x="145" y="107"/>
                  </a:lnTo>
                  <a:lnTo>
                    <a:pt x="144" y="107"/>
                  </a:lnTo>
                  <a:lnTo>
                    <a:pt x="144" y="105"/>
                  </a:lnTo>
                  <a:lnTo>
                    <a:pt x="144" y="67"/>
                  </a:lnTo>
                  <a:lnTo>
                    <a:pt x="174" y="67"/>
                  </a:lnTo>
                  <a:lnTo>
                    <a:pt x="179" y="67"/>
                  </a:lnTo>
                  <a:lnTo>
                    <a:pt x="181" y="66"/>
                  </a:lnTo>
                  <a:lnTo>
                    <a:pt x="184" y="66"/>
                  </a:lnTo>
                  <a:lnTo>
                    <a:pt x="185" y="64"/>
                  </a:lnTo>
                  <a:lnTo>
                    <a:pt x="187" y="63"/>
                  </a:lnTo>
                  <a:lnTo>
                    <a:pt x="188" y="61"/>
                  </a:lnTo>
                  <a:lnTo>
                    <a:pt x="190" y="56"/>
                  </a:lnTo>
                  <a:lnTo>
                    <a:pt x="190" y="52"/>
                  </a:lnTo>
                  <a:lnTo>
                    <a:pt x="190" y="52"/>
                  </a:lnTo>
                  <a:lnTo>
                    <a:pt x="190" y="52"/>
                  </a:lnTo>
                  <a:close/>
                  <a:moveTo>
                    <a:pt x="99" y="124"/>
                  </a:moveTo>
                  <a:lnTo>
                    <a:pt x="99" y="124"/>
                  </a:lnTo>
                  <a:lnTo>
                    <a:pt x="98" y="125"/>
                  </a:lnTo>
                  <a:lnTo>
                    <a:pt x="75" y="161"/>
                  </a:lnTo>
                  <a:lnTo>
                    <a:pt x="73" y="162"/>
                  </a:lnTo>
                  <a:lnTo>
                    <a:pt x="73" y="162"/>
                  </a:lnTo>
                  <a:lnTo>
                    <a:pt x="70" y="165"/>
                  </a:lnTo>
                  <a:lnTo>
                    <a:pt x="64" y="167"/>
                  </a:lnTo>
                  <a:lnTo>
                    <a:pt x="64" y="167"/>
                  </a:lnTo>
                  <a:lnTo>
                    <a:pt x="61" y="167"/>
                  </a:lnTo>
                  <a:lnTo>
                    <a:pt x="15" y="156"/>
                  </a:lnTo>
                  <a:lnTo>
                    <a:pt x="15" y="156"/>
                  </a:lnTo>
                  <a:lnTo>
                    <a:pt x="12" y="154"/>
                  </a:lnTo>
                  <a:lnTo>
                    <a:pt x="12" y="154"/>
                  </a:lnTo>
                  <a:lnTo>
                    <a:pt x="10" y="151"/>
                  </a:lnTo>
                  <a:lnTo>
                    <a:pt x="9" y="150"/>
                  </a:lnTo>
                  <a:lnTo>
                    <a:pt x="9" y="147"/>
                  </a:lnTo>
                  <a:lnTo>
                    <a:pt x="9" y="145"/>
                  </a:lnTo>
                  <a:lnTo>
                    <a:pt x="9" y="144"/>
                  </a:lnTo>
                  <a:lnTo>
                    <a:pt x="10" y="142"/>
                  </a:lnTo>
                  <a:lnTo>
                    <a:pt x="12" y="139"/>
                  </a:lnTo>
                  <a:lnTo>
                    <a:pt x="13" y="138"/>
                  </a:lnTo>
                  <a:lnTo>
                    <a:pt x="17" y="138"/>
                  </a:lnTo>
                  <a:lnTo>
                    <a:pt x="18" y="138"/>
                  </a:lnTo>
                  <a:lnTo>
                    <a:pt x="53" y="145"/>
                  </a:lnTo>
                  <a:lnTo>
                    <a:pt x="53" y="145"/>
                  </a:lnTo>
                  <a:lnTo>
                    <a:pt x="59" y="145"/>
                  </a:lnTo>
                  <a:lnTo>
                    <a:pt x="64" y="142"/>
                  </a:lnTo>
                  <a:lnTo>
                    <a:pt x="87" y="108"/>
                  </a:lnTo>
                  <a:lnTo>
                    <a:pt x="101" y="121"/>
                  </a:lnTo>
                  <a:lnTo>
                    <a:pt x="99" y="124"/>
                  </a:lnTo>
                  <a:close/>
                  <a:moveTo>
                    <a:pt x="167" y="138"/>
                  </a:moveTo>
                  <a:lnTo>
                    <a:pt x="167" y="138"/>
                  </a:lnTo>
                  <a:lnTo>
                    <a:pt x="170" y="142"/>
                  </a:lnTo>
                  <a:lnTo>
                    <a:pt x="170" y="147"/>
                  </a:lnTo>
                  <a:lnTo>
                    <a:pt x="161" y="203"/>
                  </a:lnTo>
                  <a:lnTo>
                    <a:pt x="161" y="205"/>
                  </a:lnTo>
                  <a:lnTo>
                    <a:pt x="159" y="208"/>
                  </a:lnTo>
                  <a:lnTo>
                    <a:pt x="158" y="211"/>
                  </a:lnTo>
                  <a:lnTo>
                    <a:pt x="156" y="211"/>
                  </a:lnTo>
                  <a:lnTo>
                    <a:pt x="153" y="213"/>
                  </a:lnTo>
                  <a:lnTo>
                    <a:pt x="151" y="213"/>
                  </a:lnTo>
                  <a:lnTo>
                    <a:pt x="150" y="211"/>
                  </a:lnTo>
                  <a:lnTo>
                    <a:pt x="147" y="211"/>
                  </a:lnTo>
                  <a:lnTo>
                    <a:pt x="145" y="210"/>
                  </a:lnTo>
                  <a:lnTo>
                    <a:pt x="144" y="208"/>
                  </a:lnTo>
                  <a:lnTo>
                    <a:pt x="144" y="205"/>
                  </a:lnTo>
                  <a:lnTo>
                    <a:pt x="142" y="203"/>
                  </a:lnTo>
                  <a:lnTo>
                    <a:pt x="144" y="202"/>
                  </a:lnTo>
                  <a:lnTo>
                    <a:pt x="150" y="159"/>
                  </a:lnTo>
                  <a:lnTo>
                    <a:pt x="150" y="158"/>
                  </a:lnTo>
                  <a:lnTo>
                    <a:pt x="150" y="158"/>
                  </a:lnTo>
                  <a:lnTo>
                    <a:pt x="148" y="153"/>
                  </a:lnTo>
                  <a:lnTo>
                    <a:pt x="147" y="148"/>
                  </a:lnTo>
                  <a:lnTo>
                    <a:pt x="90" y="101"/>
                  </a:lnTo>
                  <a:lnTo>
                    <a:pt x="90" y="99"/>
                  </a:lnTo>
                  <a:lnTo>
                    <a:pt x="90" y="99"/>
                  </a:lnTo>
                  <a:lnTo>
                    <a:pt x="90" y="98"/>
                  </a:lnTo>
                  <a:lnTo>
                    <a:pt x="90" y="38"/>
                  </a:lnTo>
                  <a:lnTo>
                    <a:pt x="90" y="36"/>
                  </a:lnTo>
                  <a:lnTo>
                    <a:pt x="90" y="35"/>
                  </a:lnTo>
                  <a:lnTo>
                    <a:pt x="89" y="35"/>
                  </a:lnTo>
                  <a:lnTo>
                    <a:pt x="89" y="35"/>
                  </a:lnTo>
                  <a:lnTo>
                    <a:pt x="89" y="35"/>
                  </a:lnTo>
                  <a:lnTo>
                    <a:pt x="89" y="33"/>
                  </a:lnTo>
                  <a:lnTo>
                    <a:pt x="87" y="33"/>
                  </a:lnTo>
                  <a:lnTo>
                    <a:pt x="86" y="33"/>
                  </a:lnTo>
                  <a:lnTo>
                    <a:pt x="86" y="33"/>
                  </a:lnTo>
                  <a:lnTo>
                    <a:pt x="66" y="43"/>
                  </a:lnTo>
                  <a:lnTo>
                    <a:pt x="64" y="43"/>
                  </a:lnTo>
                  <a:lnTo>
                    <a:pt x="64" y="44"/>
                  </a:lnTo>
                  <a:lnTo>
                    <a:pt x="64" y="44"/>
                  </a:lnTo>
                  <a:lnTo>
                    <a:pt x="59" y="49"/>
                  </a:lnTo>
                  <a:lnTo>
                    <a:pt x="59" y="49"/>
                  </a:lnTo>
                  <a:lnTo>
                    <a:pt x="59" y="49"/>
                  </a:lnTo>
                  <a:lnTo>
                    <a:pt x="59" y="49"/>
                  </a:lnTo>
                  <a:lnTo>
                    <a:pt x="59" y="49"/>
                  </a:lnTo>
                  <a:lnTo>
                    <a:pt x="59" y="49"/>
                  </a:lnTo>
                  <a:lnTo>
                    <a:pt x="58" y="55"/>
                  </a:lnTo>
                  <a:lnTo>
                    <a:pt x="58" y="86"/>
                  </a:lnTo>
                  <a:lnTo>
                    <a:pt x="58" y="87"/>
                  </a:lnTo>
                  <a:lnTo>
                    <a:pt x="56" y="89"/>
                  </a:lnTo>
                  <a:lnTo>
                    <a:pt x="55" y="90"/>
                  </a:lnTo>
                  <a:lnTo>
                    <a:pt x="53" y="92"/>
                  </a:lnTo>
                  <a:lnTo>
                    <a:pt x="52" y="92"/>
                  </a:lnTo>
                  <a:lnTo>
                    <a:pt x="50" y="92"/>
                  </a:lnTo>
                  <a:lnTo>
                    <a:pt x="47" y="90"/>
                  </a:lnTo>
                  <a:lnTo>
                    <a:pt x="46" y="89"/>
                  </a:lnTo>
                  <a:lnTo>
                    <a:pt x="46" y="89"/>
                  </a:lnTo>
                  <a:lnTo>
                    <a:pt x="44" y="87"/>
                  </a:lnTo>
                  <a:lnTo>
                    <a:pt x="44" y="46"/>
                  </a:lnTo>
                  <a:lnTo>
                    <a:pt x="44" y="44"/>
                  </a:lnTo>
                  <a:lnTo>
                    <a:pt x="44" y="44"/>
                  </a:lnTo>
                  <a:lnTo>
                    <a:pt x="44" y="44"/>
                  </a:lnTo>
                  <a:lnTo>
                    <a:pt x="46" y="40"/>
                  </a:lnTo>
                  <a:lnTo>
                    <a:pt x="47" y="36"/>
                  </a:lnTo>
                  <a:lnTo>
                    <a:pt x="92" y="10"/>
                  </a:lnTo>
                  <a:lnTo>
                    <a:pt x="92" y="10"/>
                  </a:lnTo>
                  <a:lnTo>
                    <a:pt x="96" y="9"/>
                  </a:lnTo>
                  <a:lnTo>
                    <a:pt x="128" y="9"/>
                  </a:lnTo>
                  <a:lnTo>
                    <a:pt x="130" y="9"/>
                  </a:lnTo>
                  <a:lnTo>
                    <a:pt x="130" y="9"/>
                  </a:lnTo>
                  <a:lnTo>
                    <a:pt x="130" y="9"/>
                  </a:lnTo>
                  <a:lnTo>
                    <a:pt x="133" y="10"/>
                  </a:lnTo>
                  <a:lnTo>
                    <a:pt x="135" y="15"/>
                  </a:lnTo>
                  <a:lnTo>
                    <a:pt x="135" y="102"/>
                  </a:lnTo>
                  <a:lnTo>
                    <a:pt x="135" y="104"/>
                  </a:lnTo>
                  <a:lnTo>
                    <a:pt x="135" y="104"/>
                  </a:lnTo>
                  <a:lnTo>
                    <a:pt x="136" y="110"/>
                  </a:lnTo>
                  <a:lnTo>
                    <a:pt x="139" y="115"/>
                  </a:lnTo>
                  <a:lnTo>
                    <a:pt x="167" y="138"/>
                  </a:lnTo>
                  <a:close/>
                  <a:moveTo>
                    <a:pt x="181" y="55"/>
                  </a:moveTo>
                  <a:lnTo>
                    <a:pt x="181" y="56"/>
                  </a:lnTo>
                  <a:lnTo>
                    <a:pt x="177" y="58"/>
                  </a:lnTo>
                  <a:lnTo>
                    <a:pt x="176" y="59"/>
                  </a:lnTo>
                  <a:lnTo>
                    <a:pt x="144" y="59"/>
                  </a:lnTo>
                  <a:lnTo>
                    <a:pt x="144" y="46"/>
                  </a:lnTo>
                  <a:lnTo>
                    <a:pt x="174" y="46"/>
                  </a:lnTo>
                  <a:lnTo>
                    <a:pt x="177" y="47"/>
                  </a:lnTo>
                  <a:lnTo>
                    <a:pt x="179" y="49"/>
                  </a:lnTo>
                  <a:lnTo>
                    <a:pt x="181" y="50"/>
                  </a:lnTo>
                  <a:lnTo>
                    <a:pt x="181" y="53"/>
                  </a:lnTo>
                  <a:lnTo>
                    <a:pt x="181" y="5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348"/>
            <p:cNvSpPr>
              <a:spLocks noEditPoints="1"/>
            </p:cNvSpPr>
            <p:nvPr/>
          </p:nvSpPr>
          <p:spPr bwMode="auto">
            <a:xfrm>
              <a:off x="6861176" y="5746750"/>
              <a:ext cx="82550" cy="82550"/>
            </a:xfrm>
            <a:custGeom>
              <a:avLst/>
              <a:gdLst>
                <a:gd name="T0" fmla="*/ 26 w 52"/>
                <a:gd name="T1" fmla="*/ 52 h 52"/>
                <a:gd name="T2" fmla="*/ 26 w 52"/>
                <a:gd name="T3" fmla="*/ 52 h 52"/>
                <a:gd name="T4" fmla="*/ 31 w 52"/>
                <a:gd name="T5" fmla="*/ 50 h 52"/>
                <a:gd name="T6" fmla="*/ 35 w 52"/>
                <a:gd name="T7" fmla="*/ 49 h 52"/>
                <a:gd name="T8" fmla="*/ 40 w 52"/>
                <a:gd name="T9" fmla="*/ 47 h 52"/>
                <a:gd name="T10" fmla="*/ 44 w 52"/>
                <a:gd name="T11" fmla="*/ 44 h 52"/>
                <a:gd name="T12" fmla="*/ 47 w 52"/>
                <a:gd name="T13" fmla="*/ 40 h 52"/>
                <a:gd name="T14" fmla="*/ 49 w 52"/>
                <a:gd name="T15" fmla="*/ 35 h 52"/>
                <a:gd name="T16" fmla="*/ 51 w 52"/>
                <a:gd name="T17" fmla="*/ 31 h 52"/>
                <a:gd name="T18" fmla="*/ 52 w 52"/>
                <a:gd name="T19" fmla="*/ 26 h 52"/>
                <a:gd name="T20" fmla="*/ 52 w 52"/>
                <a:gd name="T21" fmla="*/ 26 h 52"/>
                <a:gd name="T22" fmla="*/ 51 w 52"/>
                <a:gd name="T23" fmla="*/ 20 h 52"/>
                <a:gd name="T24" fmla="*/ 49 w 52"/>
                <a:gd name="T25" fmla="*/ 15 h 52"/>
                <a:gd name="T26" fmla="*/ 47 w 52"/>
                <a:gd name="T27" fmla="*/ 11 h 52"/>
                <a:gd name="T28" fmla="*/ 44 w 52"/>
                <a:gd name="T29" fmla="*/ 8 h 52"/>
                <a:gd name="T30" fmla="*/ 40 w 52"/>
                <a:gd name="T31" fmla="*/ 5 h 52"/>
                <a:gd name="T32" fmla="*/ 35 w 52"/>
                <a:gd name="T33" fmla="*/ 1 h 52"/>
                <a:gd name="T34" fmla="*/ 31 w 52"/>
                <a:gd name="T35" fmla="*/ 0 h 52"/>
                <a:gd name="T36" fmla="*/ 26 w 52"/>
                <a:gd name="T37" fmla="*/ 0 h 52"/>
                <a:gd name="T38" fmla="*/ 26 w 52"/>
                <a:gd name="T39" fmla="*/ 0 h 52"/>
                <a:gd name="T40" fmla="*/ 21 w 52"/>
                <a:gd name="T41" fmla="*/ 0 h 52"/>
                <a:gd name="T42" fmla="*/ 15 w 52"/>
                <a:gd name="T43" fmla="*/ 1 h 52"/>
                <a:gd name="T44" fmla="*/ 12 w 52"/>
                <a:gd name="T45" fmla="*/ 5 h 52"/>
                <a:gd name="T46" fmla="*/ 8 w 52"/>
                <a:gd name="T47" fmla="*/ 8 h 52"/>
                <a:gd name="T48" fmla="*/ 5 w 52"/>
                <a:gd name="T49" fmla="*/ 11 h 52"/>
                <a:gd name="T50" fmla="*/ 3 w 52"/>
                <a:gd name="T51" fmla="*/ 15 h 52"/>
                <a:gd name="T52" fmla="*/ 2 w 52"/>
                <a:gd name="T53" fmla="*/ 20 h 52"/>
                <a:gd name="T54" fmla="*/ 0 w 52"/>
                <a:gd name="T55" fmla="*/ 26 h 52"/>
                <a:gd name="T56" fmla="*/ 0 w 52"/>
                <a:gd name="T57" fmla="*/ 26 h 52"/>
                <a:gd name="T58" fmla="*/ 2 w 52"/>
                <a:gd name="T59" fmla="*/ 31 h 52"/>
                <a:gd name="T60" fmla="*/ 3 w 52"/>
                <a:gd name="T61" fmla="*/ 35 h 52"/>
                <a:gd name="T62" fmla="*/ 5 w 52"/>
                <a:gd name="T63" fmla="*/ 40 h 52"/>
                <a:gd name="T64" fmla="*/ 8 w 52"/>
                <a:gd name="T65" fmla="*/ 44 h 52"/>
                <a:gd name="T66" fmla="*/ 12 w 52"/>
                <a:gd name="T67" fmla="*/ 47 h 52"/>
                <a:gd name="T68" fmla="*/ 15 w 52"/>
                <a:gd name="T69" fmla="*/ 49 h 52"/>
                <a:gd name="T70" fmla="*/ 21 w 52"/>
                <a:gd name="T71" fmla="*/ 50 h 52"/>
                <a:gd name="T72" fmla="*/ 26 w 52"/>
                <a:gd name="T73" fmla="*/ 52 h 52"/>
                <a:gd name="T74" fmla="*/ 26 w 52"/>
                <a:gd name="T75" fmla="*/ 52 h 52"/>
                <a:gd name="T76" fmla="*/ 26 w 52"/>
                <a:gd name="T77" fmla="*/ 8 h 52"/>
                <a:gd name="T78" fmla="*/ 26 w 52"/>
                <a:gd name="T79" fmla="*/ 8 h 52"/>
                <a:gd name="T80" fmla="*/ 32 w 52"/>
                <a:gd name="T81" fmla="*/ 9 h 52"/>
                <a:gd name="T82" fmla="*/ 38 w 52"/>
                <a:gd name="T83" fmla="*/ 14 h 52"/>
                <a:gd name="T84" fmla="*/ 41 w 52"/>
                <a:gd name="T85" fmla="*/ 18 h 52"/>
                <a:gd name="T86" fmla="*/ 43 w 52"/>
                <a:gd name="T87" fmla="*/ 26 h 52"/>
                <a:gd name="T88" fmla="*/ 43 w 52"/>
                <a:gd name="T89" fmla="*/ 26 h 52"/>
                <a:gd name="T90" fmla="*/ 41 w 52"/>
                <a:gd name="T91" fmla="*/ 32 h 52"/>
                <a:gd name="T92" fmla="*/ 38 w 52"/>
                <a:gd name="T93" fmla="*/ 38 h 52"/>
                <a:gd name="T94" fmla="*/ 32 w 52"/>
                <a:gd name="T95" fmla="*/ 41 h 52"/>
                <a:gd name="T96" fmla="*/ 26 w 52"/>
                <a:gd name="T97" fmla="*/ 43 h 52"/>
                <a:gd name="T98" fmla="*/ 26 w 52"/>
                <a:gd name="T99" fmla="*/ 43 h 52"/>
                <a:gd name="T100" fmla="*/ 20 w 52"/>
                <a:gd name="T101" fmla="*/ 41 h 52"/>
                <a:gd name="T102" fmla="*/ 14 w 52"/>
                <a:gd name="T103" fmla="*/ 38 h 52"/>
                <a:gd name="T104" fmla="*/ 11 w 52"/>
                <a:gd name="T105" fmla="*/ 32 h 52"/>
                <a:gd name="T106" fmla="*/ 9 w 52"/>
                <a:gd name="T107" fmla="*/ 26 h 52"/>
                <a:gd name="T108" fmla="*/ 9 w 52"/>
                <a:gd name="T109" fmla="*/ 26 h 52"/>
                <a:gd name="T110" fmla="*/ 11 w 52"/>
                <a:gd name="T111" fmla="*/ 18 h 52"/>
                <a:gd name="T112" fmla="*/ 14 w 52"/>
                <a:gd name="T113" fmla="*/ 14 h 52"/>
                <a:gd name="T114" fmla="*/ 20 w 52"/>
                <a:gd name="T115" fmla="*/ 9 h 52"/>
                <a:gd name="T116" fmla="*/ 26 w 52"/>
                <a:gd name="T117" fmla="*/ 8 h 52"/>
                <a:gd name="T118" fmla="*/ 26 w 52"/>
                <a:gd name="T119"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 h="52">
                  <a:moveTo>
                    <a:pt x="26" y="52"/>
                  </a:moveTo>
                  <a:lnTo>
                    <a:pt x="26" y="52"/>
                  </a:lnTo>
                  <a:lnTo>
                    <a:pt x="31" y="50"/>
                  </a:lnTo>
                  <a:lnTo>
                    <a:pt x="35" y="49"/>
                  </a:lnTo>
                  <a:lnTo>
                    <a:pt x="40" y="47"/>
                  </a:lnTo>
                  <a:lnTo>
                    <a:pt x="44" y="44"/>
                  </a:lnTo>
                  <a:lnTo>
                    <a:pt x="47" y="40"/>
                  </a:lnTo>
                  <a:lnTo>
                    <a:pt x="49" y="35"/>
                  </a:lnTo>
                  <a:lnTo>
                    <a:pt x="51" y="31"/>
                  </a:lnTo>
                  <a:lnTo>
                    <a:pt x="52" y="26"/>
                  </a:lnTo>
                  <a:lnTo>
                    <a:pt x="52" y="26"/>
                  </a:lnTo>
                  <a:lnTo>
                    <a:pt x="51" y="20"/>
                  </a:lnTo>
                  <a:lnTo>
                    <a:pt x="49" y="15"/>
                  </a:lnTo>
                  <a:lnTo>
                    <a:pt x="47" y="11"/>
                  </a:lnTo>
                  <a:lnTo>
                    <a:pt x="44" y="8"/>
                  </a:lnTo>
                  <a:lnTo>
                    <a:pt x="40" y="5"/>
                  </a:lnTo>
                  <a:lnTo>
                    <a:pt x="35" y="1"/>
                  </a:lnTo>
                  <a:lnTo>
                    <a:pt x="31" y="0"/>
                  </a:lnTo>
                  <a:lnTo>
                    <a:pt x="26" y="0"/>
                  </a:lnTo>
                  <a:lnTo>
                    <a:pt x="26" y="0"/>
                  </a:lnTo>
                  <a:lnTo>
                    <a:pt x="21" y="0"/>
                  </a:lnTo>
                  <a:lnTo>
                    <a:pt x="15" y="1"/>
                  </a:lnTo>
                  <a:lnTo>
                    <a:pt x="12" y="5"/>
                  </a:lnTo>
                  <a:lnTo>
                    <a:pt x="8" y="8"/>
                  </a:lnTo>
                  <a:lnTo>
                    <a:pt x="5" y="11"/>
                  </a:lnTo>
                  <a:lnTo>
                    <a:pt x="3" y="15"/>
                  </a:lnTo>
                  <a:lnTo>
                    <a:pt x="2" y="20"/>
                  </a:lnTo>
                  <a:lnTo>
                    <a:pt x="0" y="26"/>
                  </a:lnTo>
                  <a:lnTo>
                    <a:pt x="0" y="26"/>
                  </a:lnTo>
                  <a:lnTo>
                    <a:pt x="2" y="31"/>
                  </a:lnTo>
                  <a:lnTo>
                    <a:pt x="3" y="35"/>
                  </a:lnTo>
                  <a:lnTo>
                    <a:pt x="5" y="40"/>
                  </a:lnTo>
                  <a:lnTo>
                    <a:pt x="8" y="44"/>
                  </a:lnTo>
                  <a:lnTo>
                    <a:pt x="12" y="47"/>
                  </a:lnTo>
                  <a:lnTo>
                    <a:pt x="15" y="49"/>
                  </a:lnTo>
                  <a:lnTo>
                    <a:pt x="21" y="50"/>
                  </a:lnTo>
                  <a:lnTo>
                    <a:pt x="26" y="52"/>
                  </a:lnTo>
                  <a:lnTo>
                    <a:pt x="26" y="52"/>
                  </a:lnTo>
                  <a:close/>
                  <a:moveTo>
                    <a:pt x="26" y="8"/>
                  </a:moveTo>
                  <a:lnTo>
                    <a:pt x="26" y="8"/>
                  </a:lnTo>
                  <a:lnTo>
                    <a:pt x="32" y="9"/>
                  </a:lnTo>
                  <a:lnTo>
                    <a:pt x="38" y="14"/>
                  </a:lnTo>
                  <a:lnTo>
                    <a:pt x="41" y="18"/>
                  </a:lnTo>
                  <a:lnTo>
                    <a:pt x="43" y="26"/>
                  </a:lnTo>
                  <a:lnTo>
                    <a:pt x="43" y="26"/>
                  </a:lnTo>
                  <a:lnTo>
                    <a:pt x="41" y="32"/>
                  </a:lnTo>
                  <a:lnTo>
                    <a:pt x="38" y="38"/>
                  </a:lnTo>
                  <a:lnTo>
                    <a:pt x="32" y="41"/>
                  </a:lnTo>
                  <a:lnTo>
                    <a:pt x="26" y="43"/>
                  </a:lnTo>
                  <a:lnTo>
                    <a:pt x="26" y="43"/>
                  </a:lnTo>
                  <a:lnTo>
                    <a:pt x="20" y="41"/>
                  </a:lnTo>
                  <a:lnTo>
                    <a:pt x="14" y="38"/>
                  </a:lnTo>
                  <a:lnTo>
                    <a:pt x="11" y="32"/>
                  </a:lnTo>
                  <a:lnTo>
                    <a:pt x="9" y="26"/>
                  </a:lnTo>
                  <a:lnTo>
                    <a:pt x="9" y="26"/>
                  </a:lnTo>
                  <a:lnTo>
                    <a:pt x="11" y="18"/>
                  </a:lnTo>
                  <a:lnTo>
                    <a:pt x="14" y="14"/>
                  </a:lnTo>
                  <a:lnTo>
                    <a:pt x="20" y="9"/>
                  </a:lnTo>
                  <a:lnTo>
                    <a:pt x="26" y="8"/>
                  </a:lnTo>
                  <a:lnTo>
                    <a:pt x="26"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349"/>
            <p:cNvSpPr>
              <a:spLocks/>
            </p:cNvSpPr>
            <p:nvPr/>
          </p:nvSpPr>
          <p:spPr bwMode="auto">
            <a:xfrm>
              <a:off x="6664326" y="5853113"/>
              <a:ext cx="115888" cy="12700"/>
            </a:xfrm>
            <a:custGeom>
              <a:avLst/>
              <a:gdLst>
                <a:gd name="T0" fmla="*/ 4 w 73"/>
                <a:gd name="T1" fmla="*/ 8 h 8"/>
                <a:gd name="T2" fmla="*/ 69 w 73"/>
                <a:gd name="T3" fmla="*/ 8 h 8"/>
                <a:gd name="T4" fmla="*/ 69 w 73"/>
                <a:gd name="T5" fmla="*/ 8 h 8"/>
                <a:gd name="T6" fmla="*/ 72 w 73"/>
                <a:gd name="T7" fmla="*/ 6 h 8"/>
                <a:gd name="T8" fmla="*/ 73 w 73"/>
                <a:gd name="T9" fmla="*/ 3 h 8"/>
                <a:gd name="T10" fmla="*/ 73 w 73"/>
                <a:gd name="T11" fmla="*/ 3 h 8"/>
                <a:gd name="T12" fmla="*/ 72 w 73"/>
                <a:gd name="T13" fmla="*/ 0 h 8"/>
                <a:gd name="T14" fmla="*/ 69 w 73"/>
                <a:gd name="T15" fmla="*/ 0 h 8"/>
                <a:gd name="T16" fmla="*/ 4 w 73"/>
                <a:gd name="T17" fmla="*/ 0 h 8"/>
                <a:gd name="T18" fmla="*/ 4 w 73"/>
                <a:gd name="T19" fmla="*/ 0 h 8"/>
                <a:gd name="T20" fmla="*/ 1 w 73"/>
                <a:gd name="T21" fmla="*/ 0 h 8"/>
                <a:gd name="T22" fmla="*/ 0 w 73"/>
                <a:gd name="T23" fmla="*/ 3 h 8"/>
                <a:gd name="T24" fmla="*/ 0 w 73"/>
                <a:gd name="T25" fmla="*/ 3 h 8"/>
                <a:gd name="T26" fmla="*/ 1 w 73"/>
                <a:gd name="T27" fmla="*/ 6 h 8"/>
                <a:gd name="T28" fmla="*/ 4 w 73"/>
                <a:gd name="T29" fmla="*/ 8 h 8"/>
                <a:gd name="T30" fmla="*/ 4 w 73"/>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 h="8">
                  <a:moveTo>
                    <a:pt x="4" y="8"/>
                  </a:moveTo>
                  <a:lnTo>
                    <a:pt x="69" y="8"/>
                  </a:lnTo>
                  <a:lnTo>
                    <a:pt x="69" y="8"/>
                  </a:lnTo>
                  <a:lnTo>
                    <a:pt x="72" y="6"/>
                  </a:lnTo>
                  <a:lnTo>
                    <a:pt x="73" y="3"/>
                  </a:lnTo>
                  <a:lnTo>
                    <a:pt x="73" y="3"/>
                  </a:lnTo>
                  <a:lnTo>
                    <a:pt x="72" y="0"/>
                  </a:lnTo>
                  <a:lnTo>
                    <a:pt x="69" y="0"/>
                  </a:lnTo>
                  <a:lnTo>
                    <a:pt x="4" y="0"/>
                  </a:lnTo>
                  <a:lnTo>
                    <a:pt x="4" y="0"/>
                  </a:lnTo>
                  <a:lnTo>
                    <a:pt x="1" y="0"/>
                  </a:lnTo>
                  <a:lnTo>
                    <a:pt x="0" y="3"/>
                  </a:lnTo>
                  <a:lnTo>
                    <a:pt x="0" y="3"/>
                  </a:lnTo>
                  <a:lnTo>
                    <a:pt x="1" y="6"/>
                  </a:lnTo>
                  <a:lnTo>
                    <a:pt x="4" y="8"/>
                  </a:lnTo>
                  <a:lnTo>
                    <a:pt x="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350"/>
            <p:cNvSpPr>
              <a:spLocks/>
            </p:cNvSpPr>
            <p:nvPr/>
          </p:nvSpPr>
          <p:spPr bwMode="auto">
            <a:xfrm>
              <a:off x="6664326" y="5903913"/>
              <a:ext cx="95250" cy="12700"/>
            </a:xfrm>
            <a:custGeom>
              <a:avLst/>
              <a:gdLst>
                <a:gd name="T0" fmla="*/ 4 w 60"/>
                <a:gd name="T1" fmla="*/ 8 h 8"/>
                <a:gd name="T2" fmla="*/ 55 w 60"/>
                <a:gd name="T3" fmla="*/ 8 h 8"/>
                <a:gd name="T4" fmla="*/ 55 w 60"/>
                <a:gd name="T5" fmla="*/ 8 h 8"/>
                <a:gd name="T6" fmla="*/ 58 w 60"/>
                <a:gd name="T7" fmla="*/ 7 h 8"/>
                <a:gd name="T8" fmla="*/ 60 w 60"/>
                <a:gd name="T9" fmla="*/ 5 h 8"/>
                <a:gd name="T10" fmla="*/ 60 w 60"/>
                <a:gd name="T11" fmla="*/ 5 h 8"/>
                <a:gd name="T12" fmla="*/ 58 w 60"/>
                <a:gd name="T13" fmla="*/ 2 h 8"/>
                <a:gd name="T14" fmla="*/ 55 w 60"/>
                <a:gd name="T15" fmla="*/ 0 h 8"/>
                <a:gd name="T16" fmla="*/ 4 w 60"/>
                <a:gd name="T17" fmla="*/ 0 h 8"/>
                <a:gd name="T18" fmla="*/ 4 w 60"/>
                <a:gd name="T19" fmla="*/ 0 h 8"/>
                <a:gd name="T20" fmla="*/ 1 w 60"/>
                <a:gd name="T21" fmla="*/ 2 h 8"/>
                <a:gd name="T22" fmla="*/ 0 w 60"/>
                <a:gd name="T23" fmla="*/ 5 h 8"/>
                <a:gd name="T24" fmla="*/ 0 w 60"/>
                <a:gd name="T25" fmla="*/ 5 h 8"/>
                <a:gd name="T26" fmla="*/ 1 w 60"/>
                <a:gd name="T27" fmla="*/ 7 h 8"/>
                <a:gd name="T28" fmla="*/ 4 w 60"/>
                <a:gd name="T29" fmla="*/ 8 h 8"/>
                <a:gd name="T30" fmla="*/ 4 w 60"/>
                <a:gd name="T3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
                  <a:moveTo>
                    <a:pt x="4" y="8"/>
                  </a:moveTo>
                  <a:lnTo>
                    <a:pt x="55" y="8"/>
                  </a:lnTo>
                  <a:lnTo>
                    <a:pt x="55" y="8"/>
                  </a:lnTo>
                  <a:lnTo>
                    <a:pt x="58" y="7"/>
                  </a:lnTo>
                  <a:lnTo>
                    <a:pt x="60" y="5"/>
                  </a:lnTo>
                  <a:lnTo>
                    <a:pt x="60" y="5"/>
                  </a:lnTo>
                  <a:lnTo>
                    <a:pt x="58" y="2"/>
                  </a:lnTo>
                  <a:lnTo>
                    <a:pt x="55" y="0"/>
                  </a:lnTo>
                  <a:lnTo>
                    <a:pt x="4" y="0"/>
                  </a:lnTo>
                  <a:lnTo>
                    <a:pt x="4" y="0"/>
                  </a:lnTo>
                  <a:lnTo>
                    <a:pt x="1" y="2"/>
                  </a:lnTo>
                  <a:lnTo>
                    <a:pt x="0" y="5"/>
                  </a:lnTo>
                  <a:lnTo>
                    <a:pt x="0" y="5"/>
                  </a:lnTo>
                  <a:lnTo>
                    <a:pt x="1" y="7"/>
                  </a:lnTo>
                  <a:lnTo>
                    <a:pt x="4" y="8"/>
                  </a:lnTo>
                  <a:lnTo>
                    <a:pt x="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351"/>
            <p:cNvSpPr>
              <a:spLocks/>
            </p:cNvSpPr>
            <p:nvPr/>
          </p:nvSpPr>
          <p:spPr bwMode="auto">
            <a:xfrm>
              <a:off x="6664326" y="5957888"/>
              <a:ext cx="95250" cy="12700"/>
            </a:xfrm>
            <a:custGeom>
              <a:avLst/>
              <a:gdLst>
                <a:gd name="T0" fmla="*/ 60 w 60"/>
                <a:gd name="T1" fmla="*/ 3 h 8"/>
                <a:gd name="T2" fmla="*/ 60 w 60"/>
                <a:gd name="T3" fmla="*/ 3 h 8"/>
                <a:gd name="T4" fmla="*/ 58 w 60"/>
                <a:gd name="T5" fmla="*/ 0 h 8"/>
                <a:gd name="T6" fmla="*/ 55 w 60"/>
                <a:gd name="T7" fmla="*/ 0 h 8"/>
                <a:gd name="T8" fmla="*/ 4 w 60"/>
                <a:gd name="T9" fmla="*/ 0 h 8"/>
                <a:gd name="T10" fmla="*/ 4 w 60"/>
                <a:gd name="T11" fmla="*/ 0 h 8"/>
                <a:gd name="T12" fmla="*/ 1 w 60"/>
                <a:gd name="T13" fmla="*/ 0 h 8"/>
                <a:gd name="T14" fmla="*/ 0 w 60"/>
                <a:gd name="T15" fmla="*/ 3 h 8"/>
                <a:gd name="T16" fmla="*/ 0 w 60"/>
                <a:gd name="T17" fmla="*/ 3 h 8"/>
                <a:gd name="T18" fmla="*/ 1 w 60"/>
                <a:gd name="T19" fmla="*/ 6 h 8"/>
                <a:gd name="T20" fmla="*/ 4 w 60"/>
                <a:gd name="T21" fmla="*/ 8 h 8"/>
                <a:gd name="T22" fmla="*/ 55 w 60"/>
                <a:gd name="T23" fmla="*/ 8 h 8"/>
                <a:gd name="T24" fmla="*/ 55 w 60"/>
                <a:gd name="T25" fmla="*/ 8 h 8"/>
                <a:gd name="T26" fmla="*/ 58 w 60"/>
                <a:gd name="T27" fmla="*/ 6 h 8"/>
                <a:gd name="T28" fmla="*/ 60 w 60"/>
                <a:gd name="T29" fmla="*/ 3 h 8"/>
                <a:gd name="T30" fmla="*/ 60 w 60"/>
                <a:gd name="T3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8">
                  <a:moveTo>
                    <a:pt x="60" y="3"/>
                  </a:moveTo>
                  <a:lnTo>
                    <a:pt x="60" y="3"/>
                  </a:lnTo>
                  <a:lnTo>
                    <a:pt x="58" y="0"/>
                  </a:lnTo>
                  <a:lnTo>
                    <a:pt x="55" y="0"/>
                  </a:lnTo>
                  <a:lnTo>
                    <a:pt x="4" y="0"/>
                  </a:lnTo>
                  <a:lnTo>
                    <a:pt x="4" y="0"/>
                  </a:lnTo>
                  <a:lnTo>
                    <a:pt x="1" y="0"/>
                  </a:lnTo>
                  <a:lnTo>
                    <a:pt x="0" y="3"/>
                  </a:lnTo>
                  <a:lnTo>
                    <a:pt x="0" y="3"/>
                  </a:lnTo>
                  <a:lnTo>
                    <a:pt x="1" y="6"/>
                  </a:lnTo>
                  <a:lnTo>
                    <a:pt x="4" y="8"/>
                  </a:lnTo>
                  <a:lnTo>
                    <a:pt x="55" y="8"/>
                  </a:lnTo>
                  <a:lnTo>
                    <a:pt x="55" y="8"/>
                  </a:lnTo>
                  <a:lnTo>
                    <a:pt x="58" y="6"/>
                  </a:lnTo>
                  <a:lnTo>
                    <a:pt x="60" y="3"/>
                  </a:lnTo>
                  <a:lnTo>
                    <a:pt x="60"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 name="Group 31"/>
          <p:cNvGrpSpPr/>
          <p:nvPr userDrawn="1"/>
        </p:nvGrpSpPr>
        <p:grpSpPr>
          <a:xfrm>
            <a:off x="5318150" y="5463447"/>
            <a:ext cx="452519" cy="332377"/>
            <a:chOff x="4297363" y="5783263"/>
            <a:chExt cx="384175" cy="376238"/>
          </a:xfrm>
        </p:grpSpPr>
        <p:sp>
          <p:nvSpPr>
            <p:cNvPr id="33" name="Freeform 352"/>
            <p:cNvSpPr>
              <a:spLocks noEditPoints="1"/>
            </p:cNvSpPr>
            <p:nvPr/>
          </p:nvSpPr>
          <p:spPr bwMode="auto">
            <a:xfrm>
              <a:off x="4297363" y="5783263"/>
              <a:ext cx="384175" cy="376238"/>
            </a:xfrm>
            <a:custGeom>
              <a:avLst/>
              <a:gdLst>
                <a:gd name="T0" fmla="*/ 222 w 242"/>
                <a:gd name="T1" fmla="*/ 32 h 237"/>
                <a:gd name="T2" fmla="*/ 182 w 242"/>
                <a:gd name="T3" fmla="*/ 6 h 237"/>
                <a:gd name="T4" fmla="*/ 133 w 242"/>
                <a:gd name="T5" fmla="*/ 0 h 237"/>
                <a:gd name="T6" fmla="*/ 78 w 242"/>
                <a:gd name="T7" fmla="*/ 14 h 237"/>
                <a:gd name="T8" fmla="*/ 56 w 242"/>
                <a:gd name="T9" fmla="*/ 50 h 237"/>
                <a:gd name="T10" fmla="*/ 33 w 242"/>
                <a:gd name="T11" fmla="*/ 70 h 237"/>
                <a:gd name="T12" fmla="*/ 27 w 242"/>
                <a:gd name="T13" fmla="*/ 96 h 237"/>
                <a:gd name="T14" fmla="*/ 4 w 242"/>
                <a:gd name="T15" fmla="*/ 122 h 237"/>
                <a:gd name="T16" fmla="*/ 4 w 242"/>
                <a:gd name="T17" fmla="*/ 150 h 237"/>
                <a:gd name="T18" fmla="*/ 1 w 242"/>
                <a:gd name="T19" fmla="*/ 176 h 237"/>
                <a:gd name="T20" fmla="*/ 10 w 242"/>
                <a:gd name="T21" fmla="*/ 198 h 237"/>
                <a:gd name="T22" fmla="*/ 38 w 242"/>
                <a:gd name="T23" fmla="*/ 211 h 237"/>
                <a:gd name="T24" fmla="*/ 38 w 242"/>
                <a:gd name="T25" fmla="*/ 236 h 237"/>
                <a:gd name="T26" fmla="*/ 52 w 242"/>
                <a:gd name="T27" fmla="*/ 237 h 237"/>
                <a:gd name="T28" fmla="*/ 219 w 242"/>
                <a:gd name="T29" fmla="*/ 231 h 237"/>
                <a:gd name="T30" fmla="*/ 211 w 242"/>
                <a:gd name="T31" fmla="*/ 175 h 237"/>
                <a:gd name="T32" fmla="*/ 239 w 242"/>
                <a:gd name="T33" fmla="*/ 110 h 237"/>
                <a:gd name="T34" fmla="*/ 240 w 242"/>
                <a:gd name="T35" fmla="*/ 66 h 237"/>
                <a:gd name="T36" fmla="*/ 49 w 242"/>
                <a:gd name="T37" fmla="*/ 228 h 237"/>
                <a:gd name="T38" fmla="*/ 46 w 242"/>
                <a:gd name="T39" fmla="*/ 202 h 237"/>
                <a:gd name="T40" fmla="*/ 23 w 242"/>
                <a:gd name="T41" fmla="*/ 202 h 237"/>
                <a:gd name="T42" fmla="*/ 20 w 242"/>
                <a:gd name="T43" fmla="*/ 182 h 237"/>
                <a:gd name="T44" fmla="*/ 21 w 242"/>
                <a:gd name="T45" fmla="*/ 171 h 237"/>
                <a:gd name="T46" fmla="*/ 9 w 242"/>
                <a:gd name="T47" fmla="*/ 168 h 237"/>
                <a:gd name="T48" fmla="*/ 14 w 242"/>
                <a:gd name="T49" fmla="*/ 136 h 237"/>
                <a:gd name="T50" fmla="*/ 27 w 242"/>
                <a:gd name="T51" fmla="*/ 106 h 237"/>
                <a:gd name="T52" fmla="*/ 23 w 242"/>
                <a:gd name="T53" fmla="*/ 145 h 237"/>
                <a:gd name="T54" fmla="*/ 35 w 242"/>
                <a:gd name="T55" fmla="*/ 159 h 237"/>
                <a:gd name="T56" fmla="*/ 37 w 242"/>
                <a:gd name="T57" fmla="*/ 190 h 237"/>
                <a:gd name="T58" fmla="*/ 56 w 242"/>
                <a:gd name="T59" fmla="*/ 201 h 237"/>
                <a:gd name="T60" fmla="*/ 75 w 242"/>
                <a:gd name="T61" fmla="*/ 204 h 237"/>
                <a:gd name="T62" fmla="*/ 113 w 242"/>
                <a:gd name="T63" fmla="*/ 227 h 237"/>
                <a:gd name="T64" fmla="*/ 82 w 242"/>
                <a:gd name="T65" fmla="*/ 228 h 237"/>
                <a:gd name="T66" fmla="*/ 81 w 242"/>
                <a:gd name="T67" fmla="*/ 191 h 237"/>
                <a:gd name="T68" fmla="*/ 50 w 242"/>
                <a:gd name="T69" fmla="*/ 191 h 237"/>
                <a:gd name="T70" fmla="*/ 46 w 242"/>
                <a:gd name="T71" fmla="*/ 161 h 237"/>
                <a:gd name="T72" fmla="*/ 49 w 242"/>
                <a:gd name="T73" fmla="*/ 153 h 237"/>
                <a:gd name="T74" fmla="*/ 32 w 242"/>
                <a:gd name="T75" fmla="*/ 148 h 237"/>
                <a:gd name="T76" fmla="*/ 38 w 242"/>
                <a:gd name="T77" fmla="*/ 110 h 237"/>
                <a:gd name="T78" fmla="*/ 55 w 242"/>
                <a:gd name="T79" fmla="*/ 63 h 237"/>
                <a:gd name="T80" fmla="*/ 58 w 242"/>
                <a:gd name="T81" fmla="*/ 76 h 237"/>
                <a:gd name="T82" fmla="*/ 50 w 242"/>
                <a:gd name="T83" fmla="*/ 124 h 237"/>
                <a:gd name="T84" fmla="*/ 67 w 242"/>
                <a:gd name="T85" fmla="*/ 138 h 237"/>
                <a:gd name="T86" fmla="*/ 72 w 242"/>
                <a:gd name="T87" fmla="*/ 181 h 237"/>
                <a:gd name="T88" fmla="*/ 96 w 242"/>
                <a:gd name="T89" fmla="*/ 188 h 237"/>
                <a:gd name="T90" fmla="*/ 233 w 242"/>
                <a:gd name="T91" fmla="*/ 92 h 237"/>
                <a:gd name="T92" fmla="*/ 217 w 242"/>
                <a:gd name="T93" fmla="*/ 136 h 237"/>
                <a:gd name="T94" fmla="*/ 202 w 242"/>
                <a:gd name="T95" fmla="*/ 198 h 237"/>
                <a:gd name="T96" fmla="*/ 125 w 242"/>
                <a:gd name="T97" fmla="*/ 217 h 237"/>
                <a:gd name="T98" fmla="*/ 130 w 242"/>
                <a:gd name="T99" fmla="*/ 178 h 237"/>
                <a:gd name="T100" fmla="*/ 142 w 242"/>
                <a:gd name="T101" fmla="*/ 162 h 237"/>
                <a:gd name="T102" fmla="*/ 113 w 242"/>
                <a:gd name="T103" fmla="*/ 176 h 237"/>
                <a:gd name="T104" fmla="*/ 81 w 242"/>
                <a:gd name="T105" fmla="*/ 178 h 237"/>
                <a:gd name="T106" fmla="*/ 76 w 242"/>
                <a:gd name="T107" fmla="*/ 136 h 237"/>
                <a:gd name="T108" fmla="*/ 81 w 242"/>
                <a:gd name="T109" fmla="*/ 129 h 237"/>
                <a:gd name="T110" fmla="*/ 59 w 242"/>
                <a:gd name="T111" fmla="*/ 124 h 237"/>
                <a:gd name="T112" fmla="*/ 66 w 242"/>
                <a:gd name="T113" fmla="*/ 90 h 237"/>
                <a:gd name="T114" fmla="*/ 67 w 242"/>
                <a:gd name="T115" fmla="*/ 43 h 237"/>
                <a:gd name="T116" fmla="*/ 90 w 242"/>
                <a:gd name="T117" fmla="*/ 18 h 237"/>
                <a:gd name="T118" fmla="*/ 159 w 242"/>
                <a:gd name="T119" fmla="*/ 9 h 237"/>
                <a:gd name="T120" fmla="*/ 213 w 242"/>
                <a:gd name="T121" fmla="*/ 35 h 237"/>
                <a:gd name="T122" fmla="*/ 233 w 242"/>
                <a:gd name="T123" fmla="*/ 9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37">
                  <a:moveTo>
                    <a:pt x="240" y="66"/>
                  </a:moveTo>
                  <a:lnTo>
                    <a:pt x="240" y="66"/>
                  </a:lnTo>
                  <a:lnTo>
                    <a:pt x="237" y="57"/>
                  </a:lnTo>
                  <a:lnTo>
                    <a:pt x="233" y="47"/>
                  </a:lnTo>
                  <a:lnTo>
                    <a:pt x="228" y="38"/>
                  </a:lnTo>
                  <a:lnTo>
                    <a:pt x="222" y="32"/>
                  </a:lnTo>
                  <a:lnTo>
                    <a:pt x="216" y="24"/>
                  </a:lnTo>
                  <a:lnTo>
                    <a:pt x="208" y="18"/>
                  </a:lnTo>
                  <a:lnTo>
                    <a:pt x="200" y="14"/>
                  </a:lnTo>
                  <a:lnTo>
                    <a:pt x="191" y="9"/>
                  </a:lnTo>
                  <a:lnTo>
                    <a:pt x="191" y="9"/>
                  </a:lnTo>
                  <a:lnTo>
                    <a:pt x="182" y="6"/>
                  </a:lnTo>
                  <a:lnTo>
                    <a:pt x="173" y="3"/>
                  </a:lnTo>
                  <a:lnTo>
                    <a:pt x="153" y="0"/>
                  </a:lnTo>
                  <a:lnTo>
                    <a:pt x="153" y="0"/>
                  </a:lnTo>
                  <a:lnTo>
                    <a:pt x="151" y="0"/>
                  </a:lnTo>
                  <a:lnTo>
                    <a:pt x="133" y="0"/>
                  </a:lnTo>
                  <a:lnTo>
                    <a:pt x="133" y="0"/>
                  </a:lnTo>
                  <a:lnTo>
                    <a:pt x="118" y="1"/>
                  </a:lnTo>
                  <a:lnTo>
                    <a:pt x="118" y="1"/>
                  </a:lnTo>
                  <a:lnTo>
                    <a:pt x="107" y="3"/>
                  </a:lnTo>
                  <a:lnTo>
                    <a:pt x="98" y="4"/>
                  </a:lnTo>
                  <a:lnTo>
                    <a:pt x="87" y="9"/>
                  </a:lnTo>
                  <a:lnTo>
                    <a:pt x="78" y="14"/>
                  </a:lnTo>
                  <a:lnTo>
                    <a:pt x="78" y="14"/>
                  </a:lnTo>
                  <a:lnTo>
                    <a:pt x="69" y="21"/>
                  </a:lnTo>
                  <a:lnTo>
                    <a:pt x="63" y="29"/>
                  </a:lnTo>
                  <a:lnTo>
                    <a:pt x="58" y="40"/>
                  </a:lnTo>
                  <a:lnTo>
                    <a:pt x="56" y="50"/>
                  </a:lnTo>
                  <a:lnTo>
                    <a:pt x="56" y="50"/>
                  </a:lnTo>
                  <a:lnTo>
                    <a:pt x="55" y="52"/>
                  </a:lnTo>
                  <a:lnTo>
                    <a:pt x="53" y="54"/>
                  </a:lnTo>
                  <a:lnTo>
                    <a:pt x="53" y="54"/>
                  </a:lnTo>
                  <a:lnTo>
                    <a:pt x="46" y="58"/>
                  </a:lnTo>
                  <a:lnTo>
                    <a:pt x="40" y="63"/>
                  </a:lnTo>
                  <a:lnTo>
                    <a:pt x="33" y="70"/>
                  </a:lnTo>
                  <a:lnTo>
                    <a:pt x="30" y="78"/>
                  </a:lnTo>
                  <a:lnTo>
                    <a:pt x="30" y="78"/>
                  </a:lnTo>
                  <a:lnTo>
                    <a:pt x="27" y="86"/>
                  </a:lnTo>
                  <a:lnTo>
                    <a:pt x="27" y="95"/>
                  </a:lnTo>
                  <a:lnTo>
                    <a:pt x="27" y="95"/>
                  </a:lnTo>
                  <a:lnTo>
                    <a:pt x="27" y="96"/>
                  </a:lnTo>
                  <a:lnTo>
                    <a:pt x="26" y="98"/>
                  </a:lnTo>
                  <a:lnTo>
                    <a:pt x="26" y="98"/>
                  </a:lnTo>
                  <a:lnTo>
                    <a:pt x="18" y="103"/>
                  </a:lnTo>
                  <a:lnTo>
                    <a:pt x="12" y="107"/>
                  </a:lnTo>
                  <a:lnTo>
                    <a:pt x="7" y="115"/>
                  </a:lnTo>
                  <a:lnTo>
                    <a:pt x="4" y="122"/>
                  </a:lnTo>
                  <a:lnTo>
                    <a:pt x="4" y="122"/>
                  </a:lnTo>
                  <a:lnTo>
                    <a:pt x="4" y="130"/>
                  </a:lnTo>
                  <a:lnTo>
                    <a:pt x="4" y="139"/>
                  </a:lnTo>
                  <a:lnTo>
                    <a:pt x="4" y="139"/>
                  </a:lnTo>
                  <a:lnTo>
                    <a:pt x="4" y="144"/>
                  </a:lnTo>
                  <a:lnTo>
                    <a:pt x="4" y="150"/>
                  </a:lnTo>
                  <a:lnTo>
                    <a:pt x="4" y="150"/>
                  </a:lnTo>
                  <a:lnTo>
                    <a:pt x="0" y="168"/>
                  </a:lnTo>
                  <a:lnTo>
                    <a:pt x="0" y="168"/>
                  </a:lnTo>
                  <a:lnTo>
                    <a:pt x="0" y="173"/>
                  </a:lnTo>
                  <a:lnTo>
                    <a:pt x="0" y="173"/>
                  </a:lnTo>
                  <a:lnTo>
                    <a:pt x="1" y="176"/>
                  </a:lnTo>
                  <a:lnTo>
                    <a:pt x="4" y="178"/>
                  </a:lnTo>
                  <a:lnTo>
                    <a:pt x="7" y="179"/>
                  </a:lnTo>
                  <a:lnTo>
                    <a:pt x="10" y="181"/>
                  </a:lnTo>
                  <a:lnTo>
                    <a:pt x="10" y="181"/>
                  </a:lnTo>
                  <a:lnTo>
                    <a:pt x="10" y="198"/>
                  </a:lnTo>
                  <a:lnTo>
                    <a:pt x="10" y="198"/>
                  </a:lnTo>
                  <a:lnTo>
                    <a:pt x="12" y="204"/>
                  </a:lnTo>
                  <a:lnTo>
                    <a:pt x="15" y="208"/>
                  </a:lnTo>
                  <a:lnTo>
                    <a:pt x="20" y="211"/>
                  </a:lnTo>
                  <a:lnTo>
                    <a:pt x="26" y="211"/>
                  </a:lnTo>
                  <a:lnTo>
                    <a:pt x="26" y="211"/>
                  </a:lnTo>
                  <a:lnTo>
                    <a:pt x="38" y="211"/>
                  </a:lnTo>
                  <a:lnTo>
                    <a:pt x="38" y="211"/>
                  </a:lnTo>
                  <a:lnTo>
                    <a:pt x="40" y="220"/>
                  </a:lnTo>
                  <a:lnTo>
                    <a:pt x="40" y="225"/>
                  </a:lnTo>
                  <a:lnTo>
                    <a:pt x="38" y="231"/>
                  </a:lnTo>
                  <a:lnTo>
                    <a:pt x="38" y="231"/>
                  </a:lnTo>
                  <a:lnTo>
                    <a:pt x="38" y="236"/>
                  </a:lnTo>
                  <a:lnTo>
                    <a:pt x="38" y="236"/>
                  </a:lnTo>
                  <a:lnTo>
                    <a:pt x="40" y="237"/>
                  </a:lnTo>
                  <a:lnTo>
                    <a:pt x="41" y="237"/>
                  </a:lnTo>
                  <a:lnTo>
                    <a:pt x="41" y="237"/>
                  </a:lnTo>
                  <a:lnTo>
                    <a:pt x="52" y="237"/>
                  </a:lnTo>
                  <a:lnTo>
                    <a:pt x="52" y="237"/>
                  </a:lnTo>
                  <a:lnTo>
                    <a:pt x="214" y="237"/>
                  </a:lnTo>
                  <a:lnTo>
                    <a:pt x="214" y="237"/>
                  </a:lnTo>
                  <a:lnTo>
                    <a:pt x="217" y="237"/>
                  </a:lnTo>
                  <a:lnTo>
                    <a:pt x="219" y="236"/>
                  </a:lnTo>
                  <a:lnTo>
                    <a:pt x="219" y="234"/>
                  </a:lnTo>
                  <a:lnTo>
                    <a:pt x="219" y="231"/>
                  </a:lnTo>
                  <a:lnTo>
                    <a:pt x="219" y="231"/>
                  </a:lnTo>
                  <a:lnTo>
                    <a:pt x="214" y="214"/>
                  </a:lnTo>
                  <a:lnTo>
                    <a:pt x="211" y="196"/>
                  </a:lnTo>
                  <a:lnTo>
                    <a:pt x="211" y="196"/>
                  </a:lnTo>
                  <a:lnTo>
                    <a:pt x="211" y="185"/>
                  </a:lnTo>
                  <a:lnTo>
                    <a:pt x="211" y="175"/>
                  </a:lnTo>
                  <a:lnTo>
                    <a:pt x="214" y="164"/>
                  </a:lnTo>
                  <a:lnTo>
                    <a:pt x="219" y="153"/>
                  </a:lnTo>
                  <a:lnTo>
                    <a:pt x="219" y="153"/>
                  </a:lnTo>
                  <a:lnTo>
                    <a:pt x="233" y="126"/>
                  </a:lnTo>
                  <a:lnTo>
                    <a:pt x="233" y="126"/>
                  </a:lnTo>
                  <a:lnTo>
                    <a:pt x="239" y="110"/>
                  </a:lnTo>
                  <a:lnTo>
                    <a:pt x="242" y="93"/>
                  </a:lnTo>
                  <a:lnTo>
                    <a:pt x="242" y="93"/>
                  </a:lnTo>
                  <a:lnTo>
                    <a:pt x="242" y="92"/>
                  </a:lnTo>
                  <a:lnTo>
                    <a:pt x="242" y="80"/>
                  </a:lnTo>
                  <a:lnTo>
                    <a:pt x="242" y="80"/>
                  </a:lnTo>
                  <a:lnTo>
                    <a:pt x="240" y="66"/>
                  </a:lnTo>
                  <a:lnTo>
                    <a:pt x="240" y="66"/>
                  </a:lnTo>
                  <a:close/>
                  <a:moveTo>
                    <a:pt x="73" y="227"/>
                  </a:moveTo>
                  <a:lnTo>
                    <a:pt x="73" y="227"/>
                  </a:lnTo>
                  <a:lnTo>
                    <a:pt x="72" y="228"/>
                  </a:lnTo>
                  <a:lnTo>
                    <a:pt x="72" y="228"/>
                  </a:lnTo>
                  <a:lnTo>
                    <a:pt x="49" y="228"/>
                  </a:lnTo>
                  <a:lnTo>
                    <a:pt x="49" y="228"/>
                  </a:lnTo>
                  <a:lnTo>
                    <a:pt x="49" y="217"/>
                  </a:lnTo>
                  <a:lnTo>
                    <a:pt x="49" y="217"/>
                  </a:lnTo>
                  <a:lnTo>
                    <a:pt x="46" y="205"/>
                  </a:lnTo>
                  <a:lnTo>
                    <a:pt x="46" y="205"/>
                  </a:lnTo>
                  <a:lnTo>
                    <a:pt x="46" y="202"/>
                  </a:lnTo>
                  <a:lnTo>
                    <a:pt x="44" y="201"/>
                  </a:lnTo>
                  <a:lnTo>
                    <a:pt x="40" y="201"/>
                  </a:lnTo>
                  <a:lnTo>
                    <a:pt x="40" y="201"/>
                  </a:lnTo>
                  <a:lnTo>
                    <a:pt x="26" y="204"/>
                  </a:lnTo>
                  <a:lnTo>
                    <a:pt x="26" y="204"/>
                  </a:lnTo>
                  <a:lnTo>
                    <a:pt x="23" y="202"/>
                  </a:lnTo>
                  <a:lnTo>
                    <a:pt x="21" y="202"/>
                  </a:lnTo>
                  <a:lnTo>
                    <a:pt x="20" y="199"/>
                  </a:lnTo>
                  <a:lnTo>
                    <a:pt x="20" y="198"/>
                  </a:lnTo>
                  <a:lnTo>
                    <a:pt x="20" y="198"/>
                  </a:lnTo>
                  <a:lnTo>
                    <a:pt x="20" y="182"/>
                  </a:lnTo>
                  <a:lnTo>
                    <a:pt x="20" y="182"/>
                  </a:lnTo>
                  <a:lnTo>
                    <a:pt x="21" y="179"/>
                  </a:lnTo>
                  <a:lnTo>
                    <a:pt x="21" y="179"/>
                  </a:lnTo>
                  <a:lnTo>
                    <a:pt x="23" y="176"/>
                  </a:lnTo>
                  <a:lnTo>
                    <a:pt x="23" y="175"/>
                  </a:lnTo>
                  <a:lnTo>
                    <a:pt x="23" y="175"/>
                  </a:lnTo>
                  <a:lnTo>
                    <a:pt x="21" y="171"/>
                  </a:lnTo>
                  <a:lnTo>
                    <a:pt x="18" y="171"/>
                  </a:lnTo>
                  <a:lnTo>
                    <a:pt x="18" y="171"/>
                  </a:lnTo>
                  <a:lnTo>
                    <a:pt x="12" y="171"/>
                  </a:lnTo>
                  <a:lnTo>
                    <a:pt x="12" y="171"/>
                  </a:lnTo>
                  <a:lnTo>
                    <a:pt x="9" y="171"/>
                  </a:lnTo>
                  <a:lnTo>
                    <a:pt x="9" y="168"/>
                  </a:lnTo>
                  <a:lnTo>
                    <a:pt x="9" y="168"/>
                  </a:lnTo>
                  <a:lnTo>
                    <a:pt x="12" y="155"/>
                  </a:lnTo>
                  <a:lnTo>
                    <a:pt x="12" y="155"/>
                  </a:lnTo>
                  <a:lnTo>
                    <a:pt x="14" y="145"/>
                  </a:lnTo>
                  <a:lnTo>
                    <a:pt x="14" y="136"/>
                  </a:lnTo>
                  <a:lnTo>
                    <a:pt x="14" y="136"/>
                  </a:lnTo>
                  <a:lnTo>
                    <a:pt x="12" y="127"/>
                  </a:lnTo>
                  <a:lnTo>
                    <a:pt x="15" y="119"/>
                  </a:lnTo>
                  <a:lnTo>
                    <a:pt x="20" y="113"/>
                  </a:lnTo>
                  <a:lnTo>
                    <a:pt x="26" y="107"/>
                  </a:lnTo>
                  <a:lnTo>
                    <a:pt x="26" y="107"/>
                  </a:lnTo>
                  <a:lnTo>
                    <a:pt x="27" y="106"/>
                  </a:lnTo>
                  <a:lnTo>
                    <a:pt x="27" y="106"/>
                  </a:lnTo>
                  <a:lnTo>
                    <a:pt x="29" y="110"/>
                  </a:lnTo>
                  <a:lnTo>
                    <a:pt x="29" y="115"/>
                  </a:lnTo>
                  <a:lnTo>
                    <a:pt x="27" y="122"/>
                  </a:lnTo>
                  <a:lnTo>
                    <a:pt x="27" y="122"/>
                  </a:lnTo>
                  <a:lnTo>
                    <a:pt x="23" y="145"/>
                  </a:lnTo>
                  <a:lnTo>
                    <a:pt x="23" y="145"/>
                  </a:lnTo>
                  <a:lnTo>
                    <a:pt x="23" y="150"/>
                  </a:lnTo>
                  <a:lnTo>
                    <a:pt x="26" y="155"/>
                  </a:lnTo>
                  <a:lnTo>
                    <a:pt x="29" y="158"/>
                  </a:lnTo>
                  <a:lnTo>
                    <a:pt x="35" y="159"/>
                  </a:lnTo>
                  <a:lnTo>
                    <a:pt x="35" y="159"/>
                  </a:lnTo>
                  <a:lnTo>
                    <a:pt x="37" y="159"/>
                  </a:lnTo>
                  <a:lnTo>
                    <a:pt x="37" y="162"/>
                  </a:lnTo>
                  <a:lnTo>
                    <a:pt x="37" y="162"/>
                  </a:lnTo>
                  <a:lnTo>
                    <a:pt x="37" y="184"/>
                  </a:lnTo>
                  <a:lnTo>
                    <a:pt x="37" y="184"/>
                  </a:lnTo>
                  <a:lnTo>
                    <a:pt x="37" y="190"/>
                  </a:lnTo>
                  <a:lnTo>
                    <a:pt x="40" y="193"/>
                  </a:lnTo>
                  <a:lnTo>
                    <a:pt x="43" y="198"/>
                  </a:lnTo>
                  <a:lnTo>
                    <a:pt x="47" y="199"/>
                  </a:lnTo>
                  <a:lnTo>
                    <a:pt x="47" y="199"/>
                  </a:lnTo>
                  <a:lnTo>
                    <a:pt x="52" y="201"/>
                  </a:lnTo>
                  <a:lnTo>
                    <a:pt x="56" y="201"/>
                  </a:lnTo>
                  <a:lnTo>
                    <a:pt x="66" y="201"/>
                  </a:lnTo>
                  <a:lnTo>
                    <a:pt x="66" y="201"/>
                  </a:lnTo>
                  <a:lnTo>
                    <a:pt x="73" y="199"/>
                  </a:lnTo>
                  <a:lnTo>
                    <a:pt x="73" y="199"/>
                  </a:lnTo>
                  <a:lnTo>
                    <a:pt x="75" y="204"/>
                  </a:lnTo>
                  <a:lnTo>
                    <a:pt x="75" y="204"/>
                  </a:lnTo>
                  <a:lnTo>
                    <a:pt x="75" y="216"/>
                  </a:lnTo>
                  <a:lnTo>
                    <a:pt x="73" y="227"/>
                  </a:lnTo>
                  <a:lnTo>
                    <a:pt x="73" y="227"/>
                  </a:lnTo>
                  <a:close/>
                  <a:moveTo>
                    <a:pt x="116" y="210"/>
                  </a:moveTo>
                  <a:lnTo>
                    <a:pt x="116" y="210"/>
                  </a:lnTo>
                  <a:lnTo>
                    <a:pt x="113" y="227"/>
                  </a:lnTo>
                  <a:lnTo>
                    <a:pt x="113" y="227"/>
                  </a:lnTo>
                  <a:lnTo>
                    <a:pt x="112" y="228"/>
                  </a:lnTo>
                  <a:lnTo>
                    <a:pt x="112" y="228"/>
                  </a:lnTo>
                  <a:lnTo>
                    <a:pt x="84" y="228"/>
                  </a:lnTo>
                  <a:lnTo>
                    <a:pt x="84" y="228"/>
                  </a:lnTo>
                  <a:lnTo>
                    <a:pt x="82" y="228"/>
                  </a:lnTo>
                  <a:lnTo>
                    <a:pt x="82" y="228"/>
                  </a:lnTo>
                  <a:lnTo>
                    <a:pt x="84" y="217"/>
                  </a:lnTo>
                  <a:lnTo>
                    <a:pt x="84" y="217"/>
                  </a:lnTo>
                  <a:lnTo>
                    <a:pt x="84" y="205"/>
                  </a:lnTo>
                  <a:lnTo>
                    <a:pt x="81" y="191"/>
                  </a:lnTo>
                  <a:lnTo>
                    <a:pt x="81" y="191"/>
                  </a:lnTo>
                  <a:lnTo>
                    <a:pt x="78" y="190"/>
                  </a:lnTo>
                  <a:lnTo>
                    <a:pt x="75" y="188"/>
                  </a:lnTo>
                  <a:lnTo>
                    <a:pt x="75" y="188"/>
                  </a:lnTo>
                  <a:lnTo>
                    <a:pt x="58" y="191"/>
                  </a:lnTo>
                  <a:lnTo>
                    <a:pt x="58" y="191"/>
                  </a:lnTo>
                  <a:lnTo>
                    <a:pt x="50" y="191"/>
                  </a:lnTo>
                  <a:lnTo>
                    <a:pt x="50" y="191"/>
                  </a:lnTo>
                  <a:lnTo>
                    <a:pt x="47" y="188"/>
                  </a:lnTo>
                  <a:lnTo>
                    <a:pt x="46" y="184"/>
                  </a:lnTo>
                  <a:lnTo>
                    <a:pt x="46" y="184"/>
                  </a:lnTo>
                  <a:lnTo>
                    <a:pt x="46" y="161"/>
                  </a:lnTo>
                  <a:lnTo>
                    <a:pt x="46" y="161"/>
                  </a:lnTo>
                  <a:lnTo>
                    <a:pt x="46" y="159"/>
                  </a:lnTo>
                  <a:lnTo>
                    <a:pt x="47" y="158"/>
                  </a:lnTo>
                  <a:lnTo>
                    <a:pt x="47" y="158"/>
                  </a:lnTo>
                  <a:lnTo>
                    <a:pt x="49" y="156"/>
                  </a:lnTo>
                  <a:lnTo>
                    <a:pt x="49" y="153"/>
                  </a:lnTo>
                  <a:lnTo>
                    <a:pt x="49" y="153"/>
                  </a:lnTo>
                  <a:lnTo>
                    <a:pt x="47" y="150"/>
                  </a:lnTo>
                  <a:lnTo>
                    <a:pt x="44" y="150"/>
                  </a:lnTo>
                  <a:lnTo>
                    <a:pt x="44" y="150"/>
                  </a:lnTo>
                  <a:lnTo>
                    <a:pt x="37" y="150"/>
                  </a:lnTo>
                  <a:lnTo>
                    <a:pt x="37" y="150"/>
                  </a:lnTo>
                  <a:lnTo>
                    <a:pt x="32" y="148"/>
                  </a:lnTo>
                  <a:lnTo>
                    <a:pt x="32" y="144"/>
                  </a:lnTo>
                  <a:lnTo>
                    <a:pt x="32" y="144"/>
                  </a:lnTo>
                  <a:lnTo>
                    <a:pt x="38" y="119"/>
                  </a:lnTo>
                  <a:lnTo>
                    <a:pt x="38" y="119"/>
                  </a:lnTo>
                  <a:lnTo>
                    <a:pt x="38" y="115"/>
                  </a:lnTo>
                  <a:lnTo>
                    <a:pt x="38" y="110"/>
                  </a:lnTo>
                  <a:lnTo>
                    <a:pt x="37" y="103"/>
                  </a:lnTo>
                  <a:lnTo>
                    <a:pt x="37" y="103"/>
                  </a:lnTo>
                  <a:lnTo>
                    <a:pt x="37" y="90"/>
                  </a:lnTo>
                  <a:lnTo>
                    <a:pt x="40" y="80"/>
                  </a:lnTo>
                  <a:lnTo>
                    <a:pt x="46" y="70"/>
                  </a:lnTo>
                  <a:lnTo>
                    <a:pt x="55" y="63"/>
                  </a:lnTo>
                  <a:lnTo>
                    <a:pt x="55" y="63"/>
                  </a:lnTo>
                  <a:lnTo>
                    <a:pt x="56" y="63"/>
                  </a:lnTo>
                  <a:lnTo>
                    <a:pt x="56" y="63"/>
                  </a:lnTo>
                  <a:lnTo>
                    <a:pt x="56" y="69"/>
                  </a:lnTo>
                  <a:lnTo>
                    <a:pt x="58" y="76"/>
                  </a:lnTo>
                  <a:lnTo>
                    <a:pt x="58" y="76"/>
                  </a:lnTo>
                  <a:lnTo>
                    <a:pt x="58" y="83"/>
                  </a:lnTo>
                  <a:lnTo>
                    <a:pt x="56" y="89"/>
                  </a:lnTo>
                  <a:lnTo>
                    <a:pt x="56" y="89"/>
                  </a:lnTo>
                  <a:lnTo>
                    <a:pt x="50" y="118"/>
                  </a:lnTo>
                  <a:lnTo>
                    <a:pt x="50" y="118"/>
                  </a:lnTo>
                  <a:lnTo>
                    <a:pt x="50" y="124"/>
                  </a:lnTo>
                  <a:lnTo>
                    <a:pt x="52" y="129"/>
                  </a:lnTo>
                  <a:lnTo>
                    <a:pt x="56" y="133"/>
                  </a:lnTo>
                  <a:lnTo>
                    <a:pt x="63" y="135"/>
                  </a:lnTo>
                  <a:lnTo>
                    <a:pt x="63" y="135"/>
                  </a:lnTo>
                  <a:lnTo>
                    <a:pt x="67" y="135"/>
                  </a:lnTo>
                  <a:lnTo>
                    <a:pt x="67" y="138"/>
                  </a:lnTo>
                  <a:lnTo>
                    <a:pt x="67" y="138"/>
                  </a:lnTo>
                  <a:lnTo>
                    <a:pt x="67" y="168"/>
                  </a:lnTo>
                  <a:lnTo>
                    <a:pt x="67" y="168"/>
                  </a:lnTo>
                  <a:lnTo>
                    <a:pt x="67" y="173"/>
                  </a:lnTo>
                  <a:lnTo>
                    <a:pt x="69" y="178"/>
                  </a:lnTo>
                  <a:lnTo>
                    <a:pt x="72" y="181"/>
                  </a:lnTo>
                  <a:lnTo>
                    <a:pt x="76" y="184"/>
                  </a:lnTo>
                  <a:lnTo>
                    <a:pt x="76" y="184"/>
                  </a:lnTo>
                  <a:lnTo>
                    <a:pt x="81" y="187"/>
                  </a:lnTo>
                  <a:lnTo>
                    <a:pt x="86" y="188"/>
                  </a:lnTo>
                  <a:lnTo>
                    <a:pt x="96" y="188"/>
                  </a:lnTo>
                  <a:lnTo>
                    <a:pt x="96" y="188"/>
                  </a:lnTo>
                  <a:lnTo>
                    <a:pt x="113" y="185"/>
                  </a:lnTo>
                  <a:lnTo>
                    <a:pt x="113" y="185"/>
                  </a:lnTo>
                  <a:lnTo>
                    <a:pt x="116" y="198"/>
                  </a:lnTo>
                  <a:lnTo>
                    <a:pt x="116" y="210"/>
                  </a:lnTo>
                  <a:lnTo>
                    <a:pt x="116" y="210"/>
                  </a:lnTo>
                  <a:close/>
                  <a:moveTo>
                    <a:pt x="233" y="92"/>
                  </a:moveTo>
                  <a:lnTo>
                    <a:pt x="233" y="92"/>
                  </a:lnTo>
                  <a:lnTo>
                    <a:pt x="231" y="103"/>
                  </a:lnTo>
                  <a:lnTo>
                    <a:pt x="228" y="115"/>
                  </a:lnTo>
                  <a:lnTo>
                    <a:pt x="223" y="126"/>
                  </a:lnTo>
                  <a:lnTo>
                    <a:pt x="217" y="136"/>
                  </a:lnTo>
                  <a:lnTo>
                    <a:pt x="217" y="136"/>
                  </a:lnTo>
                  <a:lnTo>
                    <a:pt x="210" y="152"/>
                  </a:lnTo>
                  <a:lnTo>
                    <a:pt x="204" y="168"/>
                  </a:lnTo>
                  <a:lnTo>
                    <a:pt x="204" y="168"/>
                  </a:lnTo>
                  <a:lnTo>
                    <a:pt x="202" y="178"/>
                  </a:lnTo>
                  <a:lnTo>
                    <a:pt x="202" y="188"/>
                  </a:lnTo>
                  <a:lnTo>
                    <a:pt x="202" y="198"/>
                  </a:lnTo>
                  <a:lnTo>
                    <a:pt x="204" y="208"/>
                  </a:lnTo>
                  <a:lnTo>
                    <a:pt x="204" y="208"/>
                  </a:lnTo>
                  <a:lnTo>
                    <a:pt x="210" y="228"/>
                  </a:lnTo>
                  <a:lnTo>
                    <a:pt x="124" y="228"/>
                  </a:lnTo>
                  <a:lnTo>
                    <a:pt x="124" y="228"/>
                  </a:lnTo>
                  <a:lnTo>
                    <a:pt x="125" y="217"/>
                  </a:lnTo>
                  <a:lnTo>
                    <a:pt x="125" y="205"/>
                  </a:lnTo>
                  <a:lnTo>
                    <a:pt x="125" y="205"/>
                  </a:lnTo>
                  <a:lnTo>
                    <a:pt x="124" y="193"/>
                  </a:lnTo>
                  <a:lnTo>
                    <a:pt x="122" y="181"/>
                  </a:lnTo>
                  <a:lnTo>
                    <a:pt x="122" y="181"/>
                  </a:lnTo>
                  <a:lnTo>
                    <a:pt x="130" y="178"/>
                  </a:lnTo>
                  <a:lnTo>
                    <a:pt x="130" y="178"/>
                  </a:lnTo>
                  <a:lnTo>
                    <a:pt x="142" y="170"/>
                  </a:lnTo>
                  <a:lnTo>
                    <a:pt x="142" y="170"/>
                  </a:lnTo>
                  <a:lnTo>
                    <a:pt x="144" y="167"/>
                  </a:lnTo>
                  <a:lnTo>
                    <a:pt x="142" y="162"/>
                  </a:lnTo>
                  <a:lnTo>
                    <a:pt x="142" y="162"/>
                  </a:lnTo>
                  <a:lnTo>
                    <a:pt x="139" y="162"/>
                  </a:lnTo>
                  <a:lnTo>
                    <a:pt x="136" y="162"/>
                  </a:lnTo>
                  <a:lnTo>
                    <a:pt x="136" y="162"/>
                  </a:lnTo>
                  <a:lnTo>
                    <a:pt x="128" y="168"/>
                  </a:lnTo>
                  <a:lnTo>
                    <a:pt x="121" y="171"/>
                  </a:lnTo>
                  <a:lnTo>
                    <a:pt x="113" y="176"/>
                  </a:lnTo>
                  <a:lnTo>
                    <a:pt x="104" y="178"/>
                  </a:lnTo>
                  <a:lnTo>
                    <a:pt x="104" y="178"/>
                  </a:lnTo>
                  <a:lnTo>
                    <a:pt x="90" y="179"/>
                  </a:lnTo>
                  <a:lnTo>
                    <a:pt x="90" y="179"/>
                  </a:lnTo>
                  <a:lnTo>
                    <a:pt x="86" y="179"/>
                  </a:lnTo>
                  <a:lnTo>
                    <a:pt x="81" y="178"/>
                  </a:lnTo>
                  <a:lnTo>
                    <a:pt x="81" y="178"/>
                  </a:lnTo>
                  <a:lnTo>
                    <a:pt x="78" y="173"/>
                  </a:lnTo>
                  <a:lnTo>
                    <a:pt x="76" y="168"/>
                  </a:lnTo>
                  <a:lnTo>
                    <a:pt x="76" y="168"/>
                  </a:lnTo>
                  <a:lnTo>
                    <a:pt x="76" y="136"/>
                  </a:lnTo>
                  <a:lnTo>
                    <a:pt x="76" y="136"/>
                  </a:lnTo>
                  <a:lnTo>
                    <a:pt x="76" y="135"/>
                  </a:lnTo>
                  <a:lnTo>
                    <a:pt x="78" y="133"/>
                  </a:lnTo>
                  <a:lnTo>
                    <a:pt x="78" y="133"/>
                  </a:lnTo>
                  <a:lnTo>
                    <a:pt x="81" y="132"/>
                  </a:lnTo>
                  <a:lnTo>
                    <a:pt x="81" y="129"/>
                  </a:lnTo>
                  <a:lnTo>
                    <a:pt x="81" y="129"/>
                  </a:lnTo>
                  <a:lnTo>
                    <a:pt x="79" y="127"/>
                  </a:lnTo>
                  <a:lnTo>
                    <a:pt x="76" y="126"/>
                  </a:lnTo>
                  <a:lnTo>
                    <a:pt x="76" y="126"/>
                  </a:lnTo>
                  <a:lnTo>
                    <a:pt x="64" y="126"/>
                  </a:lnTo>
                  <a:lnTo>
                    <a:pt x="64" y="126"/>
                  </a:lnTo>
                  <a:lnTo>
                    <a:pt x="59" y="124"/>
                  </a:lnTo>
                  <a:lnTo>
                    <a:pt x="59" y="124"/>
                  </a:lnTo>
                  <a:lnTo>
                    <a:pt x="59" y="121"/>
                  </a:lnTo>
                  <a:lnTo>
                    <a:pt x="58" y="119"/>
                  </a:lnTo>
                  <a:lnTo>
                    <a:pt x="58" y="119"/>
                  </a:lnTo>
                  <a:lnTo>
                    <a:pt x="66" y="90"/>
                  </a:lnTo>
                  <a:lnTo>
                    <a:pt x="66" y="90"/>
                  </a:lnTo>
                  <a:lnTo>
                    <a:pt x="67" y="80"/>
                  </a:lnTo>
                  <a:lnTo>
                    <a:pt x="67" y="80"/>
                  </a:lnTo>
                  <a:lnTo>
                    <a:pt x="66" y="67"/>
                  </a:lnTo>
                  <a:lnTo>
                    <a:pt x="66" y="67"/>
                  </a:lnTo>
                  <a:lnTo>
                    <a:pt x="64" y="55"/>
                  </a:lnTo>
                  <a:lnTo>
                    <a:pt x="67" y="43"/>
                  </a:lnTo>
                  <a:lnTo>
                    <a:pt x="67" y="43"/>
                  </a:lnTo>
                  <a:lnTo>
                    <a:pt x="70" y="35"/>
                  </a:lnTo>
                  <a:lnTo>
                    <a:pt x="75" y="27"/>
                  </a:lnTo>
                  <a:lnTo>
                    <a:pt x="82" y="23"/>
                  </a:lnTo>
                  <a:lnTo>
                    <a:pt x="90" y="18"/>
                  </a:lnTo>
                  <a:lnTo>
                    <a:pt x="90" y="18"/>
                  </a:lnTo>
                  <a:lnTo>
                    <a:pt x="98" y="14"/>
                  </a:lnTo>
                  <a:lnTo>
                    <a:pt x="105" y="12"/>
                  </a:lnTo>
                  <a:lnTo>
                    <a:pt x="122" y="9"/>
                  </a:lnTo>
                  <a:lnTo>
                    <a:pt x="122" y="9"/>
                  </a:lnTo>
                  <a:lnTo>
                    <a:pt x="141" y="8"/>
                  </a:lnTo>
                  <a:lnTo>
                    <a:pt x="159" y="9"/>
                  </a:lnTo>
                  <a:lnTo>
                    <a:pt x="159" y="9"/>
                  </a:lnTo>
                  <a:lnTo>
                    <a:pt x="176" y="12"/>
                  </a:lnTo>
                  <a:lnTo>
                    <a:pt x="193" y="20"/>
                  </a:lnTo>
                  <a:lnTo>
                    <a:pt x="199" y="23"/>
                  </a:lnTo>
                  <a:lnTo>
                    <a:pt x="207" y="29"/>
                  </a:lnTo>
                  <a:lnTo>
                    <a:pt x="213" y="35"/>
                  </a:lnTo>
                  <a:lnTo>
                    <a:pt x="219" y="41"/>
                  </a:lnTo>
                  <a:lnTo>
                    <a:pt x="219" y="41"/>
                  </a:lnTo>
                  <a:lnTo>
                    <a:pt x="227" y="54"/>
                  </a:lnTo>
                  <a:lnTo>
                    <a:pt x="231" y="66"/>
                  </a:lnTo>
                  <a:lnTo>
                    <a:pt x="233" y="78"/>
                  </a:lnTo>
                  <a:lnTo>
                    <a:pt x="233" y="92"/>
                  </a:lnTo>
                  <a:lnTo>
                    <a:pt x="233"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53"/>
            <p:cNvSpPr>
              <a:spLocks/>
            </p:cNvSpPr>
            <p:nvPr/>
          </p:nvSpPr>
          <p:spPr bwMode="auto">
            <a:xfrm>
              <a:off x="4481513" y="5903913"/>
              <a:ext cx="22225" cy="20638"/>
            </a:xfrm>
            <a:custGeom>
              <a:avLst/>
              <a:gdLst>
                <a:gd name="T0" fmla="*/ 8 w 14"/>
                <a:gd name="T1" fmla="*/ 0 h 13"/>
                <a:gd name="T2" fmla="*/ 8 w 14"/>
                <a:gd name="T3" fmla="*/ 0 h 13"/>
                <a:gd name="T4" fmla="*/ 5 w 14"/>
                <a:gd name="T5" fmla="*/ 0 h 13"/>
                <a:gd name="T6" fmla="*/ 3 w 14"/>
                <a:gd name="T7" fmla="*/ 2 h 13"/>
                <a:gd name="T8" fmla="*/ 2 w 14"/>
                <a:gd name="T9" fmla="*/ 4 h 13"/>
                <a:gd name="T10" fmla="*/ 0 w 14"/>
                <a:gd name="T11" fmla="*/ 7 h 13"/>
                <a:gd name="T12" fmla="*/ 0 w 14"/>
                <a:gd name="T13" fmla="*/ 7 h 13"/>
                <a:gd name="T14" fmla="*/ 2 w 14"/>
                <a:gd name="T15" fmla="*/ 10 h 13"/>
                <a:gd name="T16" fmla="*/ 2 w 14"/>
                <a:gd name="T17" fmla="*/ 11 h 13"/>
                <a:gd name="T18" fmla="*/ 5 w 14"/>
                <a:gd name="T19" fmla="*/ 13 h 13"/>
                <a:gd name="T20" fmla="*/ 8 w 14"/>
                <a:gd name="T21" fmla="*/ 13 h 13"/>
                <a:gd name="T22" fmla="*/ 8 w 14"/>
                <a:gd name="T23" fmla="*/ 13 h 13"/>
                <a:gd name="T24" fmla="*/ 9 w 14"/>
                <a:gd name="T25" fmla="*/ 13 h 13"/>
                <a:gd name="T26" fmla="*/ 12 w 14"/>
                <a:gd name="T27" fmla="*/ 11 h 13"/>
                <a:gd name="T28" fmla="*/ 14 w 14"/>
                <a:gd name="T29" fmla="*/ 10 h 13"/>
                <a:gd name="T30" fmla="*/ 14 w 14"/>
                <a:gd name="T31" fmla="*/ 7 h 13"/>
                <a:gd name="T32" fmla="*/ 14 w 14"/>
                <a:gd name="T33" fmla="*/ 7 h 13"/>
                <a:gd name="T34" fmla="*/ 14 w 14"/>
                <a:gd name="T35" fmla="*/ 4 h 13"/>
                <a:gd name="T36" fmla="*/ 12 w 14"/>
                <a:gd name="T37" fmla="*/ 2 h 13"/>
                <a:gd name="T38" fmla="*/ 9 w 14"/>
                <a:gd name="T39" fmla="*/ 0 h 13"/>
                <a:gd name="T40" fmla="*/ 8 w 14"/>
                <a:gd name="T41" fmla="*/ 0 h 13"/>
                <a:gd name="T42" fmla="*/ 8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8" y="0"/>
                  </a:moveTo>
                  <a:lnTo>
                    <a:pt x="8" y="0"/>
                  </a:lnTo>
                  <a:lnTo>
                    <a:pt x="5" y="0"/>
                  </a:lnTo>
                  <a:lnTo>
                    <a:pt x="3" y="2"/>
                  </a:lnTo>
                  <a:lnTo>
                    <a:pt x="2" y="4"/>
                  </a:lnTo>
                  <a:lnTo>
                    <a:pt x="0" y="7"/>
                  </a:lnTo>
                  <a:lnTo>
                    <a:pt x="0" y="7"/>
                  </a:lnTo>
                  <a:lnTo>
                    <a:pt x="2" y="10"/>
                  </a:lnTo>
                  <a:lnTo>
                    <a:pt x="2" y="11"/>
                  </a:lnTo>
                  <a:lnTo>
                    <a:pt x="5" y="13"/>
                  </a:lnTo>
                  <a:lnTo>
                    <a:pt x="8" y="13"/>
                  </a:lnTo>
                  <a:lnTo>
                    <a:pt x="8" y="13"/>
                  </a:lnTo>
                  <a:lnTo>
                    <a:pt x="9" y="13"/>
                  </a:lnTo>
                  <a:lnTo>
                    <a:pt x="12" y="11"/>
                  </a:lnTo>
                  <a:lnTo>
                    <a:pt x="14" y="10"/>
                  </a:lnTo>
                  <a:lnTo>
                    <a:pt x="14" y="7"/>
                  </a:lnTo>
                  <a:lnTo>
                    <a:pt x="14" y="7"/>
                  </a:lnTo>
                  <a:lnTo>
                    <a:pt x="14" y="4"/>
                  </a:lnTo>
                  <a:lnTo>
                    <a:pt x="12" y="2"/>
                  </a:lnTo>
                  <a:lnTo>
                    <a:pt x="9" y="0"/>
                  </a:lnTo>
                  <a:lnTo>
                    <a:pt x="8" y="0"/>
                  </a:lnTo>
                  <a:lnTo>
                    <a:pt x="8"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354"/>
            <p:cNvSpPr>
              <a:spLocks/>
            </p:cNvSpPr>
            <p:nvPr/>
          </p:nvSpPr>
          <p:spPr bwMode="auto">
            <a:xfrm>
              <a:off x="4525963" y="5903913"/>
              <a:ext cx="22225" cy="20638"/>
            </a:xfrm>
            <a:custGeom>
              <a:avLst/>
              <a:gdLst>
                <a:gd name="T0" fmla="*/ 6 w 14"/>
                <a:gd name="T1" fmla="*/ 0 h 13"/>
                <a:gd name="T2" fmla="*/ 6 w 14"/>
                <a:gd name="T3" fmla="*/ 0 h 13"/>
                <a:gd name="T4" fmla="*/ 4 w 14"/>
                <a:gd name="T5" fmla="*/ 0 h 13"/>
                <a:gd name="T6" fmla="*/ 1 w 14"/>
                <a:gd name="T7" fmla="*/ 2 h 13"/>
                <a:gd name="T8" fmla="*/ 0 w 14"/>
                <a:gd name="T9" fmla="*/ 4 h 13"/>
                <a:gd name="T10" fmla="*/ 0 w 14"/>
                <a:gd name="T11" fmla="*/ 7 h 13"/>
                <a:gd name="T12" fmla="*/ 0 w 14"/>
                <a:gd name="T13" fmla="*/ 7 h 13"/>
                <a:gd name="T14" fmla="*/ 0 w 14"/>
                <a:gd name="T15" fmla="*/ 10 h 13"/>
                <a:gd name="T16" fmla="*/ 1 w 14"/>
                <a:gd name="T17" fmla="*/ 11 h 13"/>
                <a:gd name="T18" fmla="*/ 3 w 14"/>
                <a:gd name="T19" fmla="*/ 13 h 13"/>
                <a:gd name="T20" fmla="*/ 6 w 14"/>
                <a:gd name="T21" fmla="*/ 13 h 13"/>
                <a:gd name="T22" fmla="*/ 6 w 14"/>
                <a:gd name="T23" fmla="*/ 13 h 13"/>
                <a:gd name="T24" fmla="*/ 9 w 14"/>
                <a:gd name="T25" fmla="*/ 13 h 13"/>
                <a:gd name="T26" fmla="*/ 11 w 14"/>
                <a:gd name="T27" fmla="*/ 11 h 13"/>
                <a:gd name="T28" fmla="*/ 12 w 14"/>
                <a:gd name="T29" fmla="*/ 10 h 13"/>
                <a:gd name="T30" fmla="*/ 14 w 14"/>
                <a:gd name="T31" fmla="*/ 7 h 13"/>
                <a:gd name="T32" fmla="*/ 14 w 14"/>
                <a:gd name="T33" fmla="*/ 7 h 13"/>
                <a:gd name="T34" fmla="*/ 12 w 14"/>
                <a:gd name="T35" fmla="*/ 4 h 13"/>
                <a:gd name="T36" fmla="*/ 11 w 14"/>
                <a:gd name="T37" fmla="*/ 2 h 13"/>
                <a:gd name="T38" fmla="*/ 9 w 14"/>
                <a:gd name="T39" fmla="*/ 0 h 13"/>
                <a:gd name="T40" fmla="*/ 6 w 14"/>
                <a:gd name="T41" fmla="*/ 0 h 13"/>
                <a:gd name="T42" fmla="*/ 6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6" y="0"/>
                  </a:moveTo>
                  <a:lnTo>
                    <a:pt x="6" y="0"/>
                  </a:lnTo>
                  <a:lnTo>
                    <a:pt x="4" y="0"/>
                  </a:lnTo>
                  <a:lnTo>
                    <a:pt x="1" y="2"/>
                  </a:lnTo>
                  <a:lnTo>
                    <a:pt x="0" y="4"/>
                  </a:lnTo>
                  <a:lnTo>
                    <a:pt x="0" y="7"/>
                  </a:lnTo>
                  <a:lnTo>
                    <a:pt x="0" y="7"/>
                  </a:lnTo>
                  <a:lnTo>
                    <a:pt x="0" y="10"/>
                  </a:lnTo>
                  <a:lnTo>
                    <a:pt x="1" y="11"/>
                  </a:lnTo>
                  <a:lnTo>
                    <a:pt x="3" y="13"/>
                  </a:lnTo>
                  <a:lnTo>
                    <a:pt x="6" y="13"/>
                  </a:lnTo>
                  <a:lnTo>
                    <a:pt x="6" y="13"/>
                  </a:lnTo>
                  <a:lnTo>
                    <a:pt x="9" y="13"/>
                  </a:lnTo>
                  <a:lnTo>
                    <a:pt x="11" y="11"/>
                  </a:lnTo>
                  <a:lnTo>
                    <a:pt x="12" y="10"/>
                  </a:lnTo>
                  <a:lnTo>
                    <a:pt x="14" y="7"/>
                  </a:lnTo>
                  <a:lnTo>
                    <a:pt x="14" y="7"/>
                  </a:lnTo>
                  <a:lnTo>
                    <a:pt x="12" y="4"/>
                  </a:lnTo>
                  <a:lnTo>
                    <a:pt x="11" y="2"/>
                  </a:lnTo>
                  <a:lnTo>
                    <a:pt x="9" y="0"/>
                  </a:lnTo>
                  <a:lnTo>
                    <a:pt x="6" y="0"/>
                  </a:lnTo>
                  <a:lnTo>
                    <a:pt x="6"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355"/>
            <p:cNvSpPr>
              <a:spLocks/>
            </p:cNvSpPr>
            <p:nvPr/>
          </p:nvSpPr>
          <p:spPr bwMode="auto">
            <a:xfrm>
              <a:off x="4567238" y="5903913"/>
              <a:ext cx="22225" cy="20638"/>
            </a:xfrm>
            <a:custGeom>
              <a:avLst/>
              <a:gdLst>
                <a:gd name="T0" fmla="*/ 7 w 14"/>
                <a:gd name="T1" fmla="*/ 0 h 13"/>
                <a:gd name="T2" fmla="*/ 7 w 14"/>
                <a:gd name="T3" fmla="*/ 0 h 13"/>
                <a:gd name="T4" fmla="*/ 4 w 14"/>
                <a:gd name="T5" fmla="*/ 0 h 13"/>
                <a:gd name="T6" fmla="*/ 3 w 14"/>
                <a:gd name="T7" fmla="*/ 2 h 13"/>
                <a:gd name="T8" fmla="*/ 1 w 14"/>
                <a:gd name="T9" fmla="*/ 4 h 13"/>
                <a:gd name="T10" fmla="*/ 0 w 14"/>
                <a:gd name="T11" fmla="*/ 7 h 13"/>
                <a:gd name="T12" fmla="*/ 0 w 14"/>
                <a:gd name="T13" fmla="*/ 7 h 13"/>
                <a:gd name="T14" fmla="*/ 1 w 14"/>
                <a:gd name="T15" fmla="*/ 10 h 13"/>
                <a:gd name="T16" fmla="*/ 3 w 14"/>
                <a:gd name="T17" fmla="*/ 11 h 13"/>
                <a:gd name="T18" fmla="*/ 4 w 14"/>
                <a:gd name="T19" fmla="*/ 13 h 13"/>
                <a:gd name="T20" fmla="*/ 7 w 14"/>
                <a:gd name="T21" fmla="*/ 13 h 13"/>
                <a:gd name="T22" fmla="*/ 7 w 14"/>
                <a:gd name="T23" fmla="*/ 13 h 13"/>
                <a:gd name="T24" fmla="*/ 9 w 14"/>
                <a:gd name="T25" fmla="*/ 13 h 13"/>
                <a:gd name="T26" fmla="*/ 12 w 14"/>
                <a:gd name="T27" fmla="*/ 11 h 13"/>
                <a:gd name="T28" fmla="*/ 14 w 14"/>
                <a:gd name="T29" fmla="*/ 10 h 13"/>
                <a:gd name="T30" fmla="*/ 14 w 14"/>
                <a:gd name="T31" fmla="*/ 7 h 13"/>
                <a:gd name="T32" fmla="*/ 14 w 14"/>
                <a:gd name="T33" fmla="*/ 7 h 13"/>
                <a:gd name="T34" fmla="*/ 14 w 14"/>
                <a:gd name="T35" fmla="*/ 4 h 13"/>
                <a:gd name="T36" fmla="*/ 12 w 14"/>
                <a:gd name="T37" fmla="*/ 2 h 13"/>
                <a:gd name="T38" fmla="*/ 9 w 14"/>
                <a:gd name="T39" fmla="*/ 0 h 13"/>
                <a:gd name="T40" fmla="*/ 7 w 14"/>
                <a:gd name="T41" fmla="*/ 0 h 13"/>
                <a:gd name="T42" fmla="*/ 7 w 14"/>
                <a:gd name="T4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3">
                  <a:moveTo>
                    <a:pt x="7" y="0"/>
                  </a:moveTo>
                  <a:lnTo>
                    <a:pt x="7" y="0"/>
                  </a:lnTo>
                  <a:lnTo>
                    <a:pt x="4" y="0"/>
                  </a:lnTo>
                  <a:lnTo>
                    <a:pt x="3" y="2"/>
                  </a:lnTo>
                  <a:lnTo>
                    <a:pt x="1" y="4"/>
                  </a:lnTo>
                  <a:lnTo>
                    <a:pt x="0" y="7"/>
                  </a:lnTo>
                  <a:lnTo>
                    <a:pt x="0" y="7"/>
                  </a:lnTo>
                  <a:lnTo>
                    <a:pt x="1" y="10"/>
                  </a:lnTo>
                  <a:lnTo>
                    <a:pt x="3" y="11"/>
                  </a:lnTo>
                  <a:lnTo>
                    <a:pt x="4" y="13"/>
                  </a:lnTo>
                  <a:lnTo>
                    <a:pt x="7" y="13"/>
                  </a:lnTo>
                  <a:lnTo>
                    <a:pt x="7" y="13"/>
                  </a:lnTo>
                  <a:lnTo>
                    <a:pt x="9" y="13"/>
                  </a:lnTo>
                  <a:lnTo>
                    <a:pt x="12" y="11"/>
                  </a:lnTo>
                  <a:lnTo>
                    <a:pt x="14" y="10"/>
                  </a:lnTo>
                  <a:lnTo>
                    <a:pt x="14" y="7"/>
                  </a:lnTo>
                  <a:lnTo>
                    <a:pt x="14" y="7"/>
                  </a:lnTo>
                  <a:lnTo>
                    <a:pt x="14" y="4"/>
                  </a:lnTo>
                  <a:lnTo>
                    <a:pt x="12" y="2"/>
                  </a:lnTo>
                  <a:lnTo>
                    <a:pt x="9" y="0"/>
                  </a:lnTo>
                  <a:lnTo>
                    <a:pt x="7" y="0"/>
                  </a:lnTo>
                  <a:lnTo>
                    <a:pt x="7"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7" name="Group 36"/>
          <p:cNvGrpSpPr/>
          <p:nvPr userDrawn="1"/>
        </p:nvGrpSpPr>
        <p:grpSpPr>
          <a:xfrm>
            <a:off x="9897566" y="5428386"/>
            <a:ext cx="532925" cy="402499"/>
            <a:chOff x="8185151" y="5743575"/>
            <a:chExt cx="452438" cy="455613"/>
          </a:xfrm>
        </p:grpSpPr>
        <p:sp>
          <p:nvSpPr>
            <p:cNvPr id="38" name="Freeform 356"/>
            <p:cNvSpPr>
              <a:spLocks noEditPoints="1"/>
            </p:cNvSpPr>
            <p:nvPr/>
          </p:nvSpPr>
          <p:spPr bwMode="auto">
            <a:xfrm>
              <a:off x="8418513" y="5988050"/>
              <a:ext cx="141288" cy="211138"/>
            </a:xfrm>
            <a:custGeom>
              <a:avLst/>
              <a:gdLst>
                <a:gd name="T0" fmla="*/ 72 w 89"/>
                <a:gd name="T1" fmla="*/ 0 h 133"/>
                <a:gd name="T2" fmla="*/ 56 w 89"/>
                <a:gd name="T3" fmla="*/ 4 h 133"/>
                <a:gd name="T4" fmla="*/ 44 w 89"/>
                <a:gd name="T5" fmla="*/ 16 h 133"/>
                <a:gd name="T6" fmla="*/ 26 w 89"/>
                <a:gd name="T7" fmla="*/ 0 h 133"/>
                <a:gd name="T8" fmla="*/ 12 w 89"/>
                <a:gd name="T9" fmla="*/ 1 h 133"/>
                <a:gd name="T10" fmla="*/ 0 w 89"/>
                <a:gd name="T11" fmla="*/ 21 h 133"/>
                <a:gd name="T12" fmla="*/ 0 w 89"/>
                <a:gd name="T13" fmla="*/ 58 h 133"/>
                <a:gd name="T14" fmla="*/ 3 w 89"/>
                <a:gd name="T15" fmla="*/ 67 h 133"/>
                <a:gd name="T16" fmla="*/ 15 w 89"/>
                <a:gd name="T17" fmla="*/ 73 h 133"/>
                <a:gd name="T18" fmla="*/ 15 w 89"/>
                <a:gd name="T19" fmla="*/ 116 h 133"/>
                <a:gd name="T20" fmla="*/ 15 w 89"/>
                <a:gd name="T21" fmla="*/ 121 h 133"/>
                <a:gd name="T22" fmla="*/ 26 w 89"/>
                <a:gd name="T23" fmla="*/ 133 h 133"/>
                <a:gd name="T24" fmla="*/ 44 w 89"/>
                <a:gd name="T25" fmla="*/ 128 h 133"/>
                <a:gd name="T26" fmla="*/ 64 w 89"/>
                <a:gd name="T27" fmla="*/ 133 h 133"/>
                <a:gd name="T28" fmla="*/ 72 w 89"/>
                <a:gd name="T29" fmla="*/ 125 h 133"/>
                <a:gd name="T30" fmla="*/ 75 w 89"/>
                <a:gd name="T31" fmla="*/ 113 h 133"/>
                <a:gd name="T32" fmla="*/ 75 w 89"/>
                <a:gd name="T33" fmla="*/ 73 h 133"/>
                <a:gd name="T34" fmla="*/ 89 w 89"/>
                <a:gd name="T35" fmla="*/ 62 h 133"/>
                <a:gd name="T36" fmla="*/ 89 w 89"/>
                <a:gd name="T37" fmla="*/ 19 h 133"/>
                <a:gd name="T38" fmla="*/ 86 w 89"/>
                <a:gd name="T39" fmla="*/ 9 h 133"/>
                <a:gd name="T40" fmla="*/ 78 w 89"/>
                <a:gd name="T41" fmla="*/ 1 h 133"/>
                <a:gd name="T42" fmla="*/ 69 w 89"/>
                <a:gd name="T43" fmla="*/ 64 h 133"/>
                <a:gd name="T44" fmla="*/ 64 w 89"/>
                <a:gd name="T45" fmla="*/ 73 h 133"/>
                <a:gd name="T46" fmla="*/ 64 w 89"/>
                <a:gd name="T47" fmla="*/ 116 h 133"/>
                <a:gd name="T48" fmla="*/ 61 w 89"/>
                <a:gd name="T49" fmla="*/ 122 h 133"/>
                <a:gd name="T50" fmla="*/ 53 w 89"/>
                <a:gd name="T51" fmla="*/ 122 h 133"/>
                <a:gd name="T52" fmla="*/ 50 w 89"/>
                <a:gd name="T53" fmla="*/ 119 h 133"/>
                <a:gd name="T54" fmla="*/ 50 w 89"/>
                <a:gd name="T55" fmla="*/ 88 h 133"/>
                <a:gd name="T56" fmla="*/ 46 w 89"/>
                <a:gd name="T57" fmla="*/ 84 h 133"/>
                <a:gd name="T58" fmla="*/ 41 w 89"/>
                <a:gd name="T59" fmla="*/ 85 h 133"/>
                <a:gd name="T60" fmla="*/ 40 w 89"/>
                <a:gd name="T61" fmla="*/ 116 h 133"/>
                <a:gd name="T62" fmla="*/ 38 w 89"/>
                <a:gd name="T63" fmla="*/ 121 h 133"/>
                <a:gd name="T64" fmla="*/ 32 w 89"/>
                <a:gd name="T65" fmla="*/ 124 h 133"/>
                <a:gd name="T66" fmla="*/ 27 w 89"/>
                <a:gd name="T67" fmla="*/ 121 h 133"/>
                <a:gd name="T68" fmla="*/ 26 w 89"/>
                <a:gd name="T69" fmla="*/ 116 h 133"/>
                <a:gd name="T70" fmla="*/ 26 w 89"/>
                <a:gd name="T71" fmla="*/ 70 h 133"/>
                <a:gd name="T72" fmla="*/ 24 w 89"/>
                <a:gd name="T73" fmla="*/ 65 h 133"/>
                <a:gd name="T74" fmla="*/ 18 w 89"/>
                <a:gd name="T75" fmla="*/ 64 h 133"/>
                <a:gd name="T76" fmla="*/ 12 w 89"/>
                <a:gd name="T77" fmla="*/ 62 h 133"/>
                <a:gd name="T78" fmla="*/ 10 w 89"/>
                <a:gd name="T79" fmla="*/ 19 h 133"/>
                <a:gd name="T80" fmla="*/ 14 w 89"/>
                <a:gd name="T81" fmla="*/ 12 h 133"/>
                <a:gd name="T82" fmla="*/ 21 w 89"/>
                <a:gd name="T83" fmla="*/ 9 h 133"/>
                <a:gd name="T84" fmla="*/ 41 w 89"/>
                <a:gd name="T85" fmla="*/ 27 h 133"/>
                <a:gd name="T86" fmla="*/ 44 w 89"/>
                <a:gd name="T87" fmla="*/ 29 h 133"/>
                <a:gd name="T88" fmla="*/ 49 w 89"/>
                <a:gd name="T89" fmla="*/ 27 h 133"/>
                <a:gd name="T90" fmla="*/ 67 w 89"/>
                <a:gd name="T91" fmla="*/ 9 h 133"/>
                <a:gd name="T92" fmla="*/ 73 w 89"/>
                <a:gd name="T93" fmla="*/ 10 h 133"/>
                <a:gd name="T94" fmla="*/ 79 w 89"/>
                <a:gd name="T95" fmla="*/ 19 h 133"/>
                <a:gd name="T96" fmla="*/ 79 w 89"/>
                <a:gd name="T97" fmla="*/ 58 h 133"/>
                <a:gd name="T98" fmla="*/ 73 w 89"/>
                <a:gd name="T99"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33">
                  <a:moveTo>
                    <a:pt x="78" y="1"/>
                  </a:moveTo>
                  <a:lnTo>
                    <a:pt x="78" y="1"/>
                  </a:lnTo>
                  <a:lnTo>
                    <a:pt x="72" y="0"/>
                  </a:lnTo>
                  <a:lnTo>
                    <a:pt x="67" y="0"/>
                  </a:lnTo>
                  <a:lnTo>
                    <a:pt x="61" y="1"/>
                  </a:lnTo>
                  <a:lnTo>
                    <a:pt x="56" y="4"/>
                  </a:lnTo>
                  <a:lnTo>
                    <a:pt x="56" y="4"/>
                  </a:lnTo>
                  <a:lnTo>
                    <a:pt x="44" y="16"/>
                  </a:lnTo>
                  <a:lnTo>
                    <a:pt x="44" y="16"/>
                  </a:lnTo>
                  <a:lnTo>
                    <a:pt x="30" y="3"/>
                  </a:lnTo>
                  <a:lnTo>
                    <a:pt x="30" y="3"/>
                  </a:lnTo>
                  <a:lnTo>
                    <a:pt x="26" y="0"/>
                  </a:lnTo>
                  <a:lnTo>
                    <a:pt x="21" y="0"/>
                  </a:lnTo>
                  <a:lnTo>
                    <a:pt x="21" y="0"/>
                  </a:lnTo>
                  <a:lnTo>
                    <a:pt x="12" y="1"/>
                  </a:lnTo>
                  <a:lnTo>
                    <a:pt x="6" y="6"/>
                  </a:lnTo>
                  <a:lnTo>
                    <a:pt x="1" y="12"/>
                  </a:lnTo>
                  <a:lnTo>
                    <a:pt x="0" y="21"/>
                  </a:lnTo>
                  <a:lnTo>
                    <a:pt x="0" y="21"/>
                  </a:lnTo>
                  <a:lnTo>
                    <a:pt x="0" y="58"/>
                  </a:lnTo>
                  <a:lnTo>
                    <a:pt x="0" y="58"/>
                  </a:lnTo>
                  <a:lnTo>
                    <a:pt x="1" y="61"/>
                  </a:lnTo>
                  <a:lnTo>
                    <a:pt x="1" y="61"/>
                  </a:lnTo>
                  <a:lnTo>
                    <a:pt x="3" y="67"/>
                  </a:lnTo>
                  <a:lnTo>
                    <a:pt x="6" y="70"/>
                  </a:lnTo>
                  <a:lnTo>
                    <a:pt x="10" y="73"/>
                  </a:lnTo>
                  <a:lnTo>
                    <a:pt x="15" y="73"/>
                  </a:lnTo>
                  <a:lnTo>
                    <a:pt x="15" y="76"/>
                  </a:lnTo>
                  <a:lnTo>
                    <a:pt x="15" y="76"/>
                  </a:lnTo>
                  <a:lnTo>
                    <a:pt x="15" y="116"/>
                  </a:lnTo>
                  <a:lnTo>
                    <a:pt x="15" y="116"/>
                  </a:lnTo>
                  <a:lnTo>
                    <a:pt x="15" y="121"/>
                  </a:lnTo>
                  <a:lnTo>
                    <a:pt x="15" y="121"/>
                  </a:lnTo>
                  <a:lnTo>
                    <a:pt x="17" y="124"/>
                  </a:lnTo>
                  <a:lnTo>
                    <a:pt x="20" y="128"/>
                  </a:lnTo>
                  <a:lnTo>
                    <a:pt x="26" y="133"/>
                  </a:lnTo>
                  <a:lnTo>
                    <a:pt x="40" y="133"/>
                  </a:lnTo>
                  <a:lnTo>
                    <a:pt x="40" y="133"/>
                  </a:lnTo>
                  <a:lnTo>
                    <a:pt x="44" y="128"/>
                  </a:lnTo>
                  <a:lnTo>
                    <a:pt x="44" y="128"/>
                  </a:lnTo>
                  <a:lnTo>
                    <a:pt x="50" y="133"/>
                  </a:lnTo>
                  <a:lnTo>
                    <a:pt x="64" y="133"/>
                  </a:lnTo>
                  <a:lnTo>
                    <a:pt x="64" y="133"/>
                  </a:lnTo>
                  <a:lnTo>
                    <a:pt x="69" y="130"/>
                  </a:lnTo>
                  <a:lnTo>
                    <a:pt x="72" y="125"/>
                  </a:lnTo>
                  <a:lnTo>
                    <a:pt x="75" y="119"/>
                  </a:lnTo>
                  <a:lnTo>
                    <a:pt x="75" y="113"/>
                  </a:lnTo>
                  <a:lnTo>
                    <a:pt x="75" y="113"/>
                  </a:lnTo>
                  <a:lnTo>
                    <a:pt x="75" y="78"/>
                  </a:lnTo>
                  <a:lnTo>
                    <a:pt x="75" y="73"/>
                  </a:lnTo>
                  <a:lnTo>
                    <a:pt x="75" y="73"/>
                  </a:lnTo>
                  <a:lnTo>
                    <a:pt x="81" y="72"/>
                  </a:lnTo>
                  <a:lnTo>
                    <a:pt x="86" y="69"/>
                  </a:lnTo>
                  <a:lnTo>
                    <a:pt x="89" y="62"/>
                  </a:lnTo>
                  <a:lnTo>
                    <a:pt x="89" y="56"/>
                  </a:lnTo>
                  <a:lnTo>
                    <a:pt x="89" y="56"/>
                  </a:lnTo>
                  <a:lnTo>
                    <a:pt x="89" y="19"/>
                  </a:lnTo>
                  <a:lnTo>
                    <a:pt x="89" y="19"/>
                  </a:lnTo>
                  <a:lnTo>
                    <a:pt x="89" y="13"/>
                  </a:lnTo>
                  <a:lnTo>
                    <a:pt x="86" y="9"/>
                  </a:lnTo>
                  <a:lnTo>
                    <a:pt x="83" y="4"/>
                  </a:lnTo>
                  <a:lnTo>
                    <a:pt x="78" y="1"/>
                  </a:lnTo>
                  <a:lnTo>
                    <a:pt x="78" y="1"/>
                  </a:lnTo>
                  <a:close/>
                  <a:moveTo>
                    <a:pt x="73" y="64"/>
                  </a:moveTo>
                  <a:lnTo>
                    <a:pt x="73" y="64"/>
                  </a:lnTo>
                  <a:lnTo>
                    <a:pt x="69" y="64"/>
                  </a:lnTo>
                  <a:lnTo>
                    <a:pt x="66" y="65"/>
                  </a:lnTo>
                  <a:lnTo>
                    <a:pt x="64" y="69"/>
                  </a:lnTo>
                  <a:lnTo>
                    <a:pt x="64" y="73"/>
                  </a:lnTo>
                  <a:lnTo>
                    <a:pt x="64" y="73"/>
                  </a:lnTo>
                  <a:lnTo>
                    <a:pt x="64" y="116"/>
                  </a:lnTo>
                  <a:lnTo>
                    <a:pt x="64" y="116"/>
                  </a:lnTo>
                  <a:lnTo>
                    <a:pt x="64" y="121"/>
                  </a:lnTo>
                  <a:lnTo>
                    <a:pt x="63" y="122"/>
                  </a:lnTo>
                  <a:lnTo>
                    <a:pt x="61" y="122"/>
                  </a:lnTo>
                  <a:lnTo>
                    <a:pt x="61" y="122"/>
                  </a:lnTo>
                  <a:lnTo>
                    <a:pt x="56" y="124"/>
                  </a:lnTo>
                  <a:lnTo>
                    <a:pt x="53" y="122"/>
                  </a:lnTo>
                  <a:lnTo>
                    <a:pt x="52" y="121"/>
                  </a:lnTo>
                  <a:lnTo>
                    <a:pt x="52" y="121"/>
                  </a:lnTo>
                  <a:lnTo>
                    <a:pt x="50" y="119"/>
                  </a:lnTo>
                  <a:lnTo>
                    <a:pt x="50" y="116"/>
                  </a:lnTo>
                  <a:lnTo>
                    <a:pt x="50" y="116"/>
                  </a:lnTo>
                  <a:lnTo>
                    <a:pt x="50" y="88"/>
                  </a:lnTo>
                  <a:lnTo>
                    <a:pt x="50" y="88"/>
                  </a:lnTo>
                  <a:lnTo>
                    <a:pt x="49" y="85"/>
                  </a:lnTo>
                  <a:lnTo>
                    <a:pt x="46" y="84"/>
                  </a:lnTo>
                  <a:lnTo>
                    <a:pt x="46" y="84"/>
                  </a:lnTo>
                  <a:lnTo>
                    <a:pt x="43" y="84"/>
                  </a:lnTo>
                  <a:lnTo>
                    <a:pt x="41" y="85"/>
                  </a:lnTo>
                  <a:lnTo>
                    <a:pt x="40" y="88"/>
                  </a:lnTo>
                  <a:lnTo>
                    <a:pt x="40" y="88"/>
                  </a:lnTo>
                  <a:lnTo>
                    <a:pt x="40" y="116"/>
                  </a:lnTo>
                  <a:lnTo>
                    <a:pt x="40" y="116"/>
                  </a:lnTo>
                  <a:lnTo>
                    <a:pt x="40" y="119"/>
                  </a:lnTo>
                  <a:lnTo>
                    <a:pt x="38" y="121"/>
                  </a:lnTo>
                  <a:lnTo>
                    <a:pt x="37" y="122"/>
                  </a:lnTo>
                  <a:lnTo>
                    <a:pt x="37" y="122"/>
                  </a:lnTo>
                  <a:lnTo>
                    <a:pt x="32" y="124"/>
                  </a:lnTo>
                  <a:lnTo>
                    <a:pt x="29" y="122"/>
                  </a:lnTo>
                  <a:lnTo>
                    <a:pt x="27" y="121"/>
                  </a:lnTo>
                  <a:lnTo>
                    <a:pt x="27" y="121"/>
                  </a:lnTo>
                  <a:lnTo>
                    <a:pt x="26" y="119"/>
                  </a:lnTo>
                  <a:lnTo>
                    <a:pt x="26" y="116"/>
                  </a:lnTo>
                  <a:lnTo>
                    <a:pt x="26" y="116"/>
                  </a:lnTo>
                  <a:lnTo>
                    <a:pt x="26" y="93"/>
                  </a:lnTo>
                  <a:lnTo>
                    <a:pt x="26" y="93"/>
                  </a:lnTo>
                  <a:lnTo>
                    <a:pt x="26" y="70"/>
                  </a:lnTo>
                  <a:lnTo>
                    <a:pt x="26" y="70"/>
                  </a:lnTo>
                  <a:lnTo>
                    <a:pt x="24" y="67"/>
                  </a:lnTo>
                  <a:lnTo>
                    <a:pt x="24" y="65"/>
                  </a:lnTo>
                  <a:lnTo>
                    <a:pt x="21" y="64"/>
                  </a:lnTo>
                  <a:lnTo>
                    <a:pt x="18" y="64"/>
                  </a:lnTo>
                  <a:lnTo>
                    <a:pt x="18" y="64"/>
                  </a:lnTo>
                  <a:lnTo>
                    <a:pt x="17" y="64"/>
                  </a:lnTo>
                  <a:lnTo>
                    <a:pt x="17" y="64"/>
                  </a:lnTo>
                  <a:lnTo>
                    <a:pt x="12" y="62"/>
                  </a:lnTo>
                  <a:lnTo>
                    <a:pt x="10" y="58"/>
                  </a:lnTo>
                  <a:lnTo>
                    <a:pt x="10" y="58"/>
                  </a:lnTo>
                  <a:lnTo>
                    <a:pt x="10" y="19"/>
                  </a:lnTo>
                  <a:lnTo>
                    <a:pt x="10" y="19"/>
                  </a:lnTo>
                  <a:lnTo>
                    <a:pt x="12" y="15"/>
                  </a:lnTo>
                  <a:lnTo>
                    <a:pt x="14" y="12"/>
                  </a:lnTo>
                  <a:lnTo>
                    <a:pt x="17" y="10"/>
                  </a:lnTo>
                  <a:lnTo>
                    <a:pt x="21" y="9"/>
                  </a:lnTo>
                  <a:lnTo>
                    <a:pt x="21" y="9"/>
                  </a:lnTo>
                  <a:lnTo>
                    <a:pt x="24" y="10"/>
                  </a:lnTo>
                  <a:lnTo>
                    <a:pt x="24" y="10"/>
                  </a:lnTo>
                  <a:lnTo>
                    <a:pt x="41" y="27"/>
                  </a:lnTo>
                  <a:lnTo>
                    <a:pt x="41" y="27"/>
                  </a:lnTo>
                  <a:lnTo>
                    <a:pt x="43" y="29"/>
                  </a:lnTo>
                  <a:lnTo>
                    <a:pt x="44" y="29"/>
                  </a:lnTo>
                  <a:lnTo>
                    <a:pt x="47" y="29"/>
                  </a:lnTo>
                  <a:lnTo>
                    <a:pt x="49" y="27"/>
                  </a:lnTo>
                  <a:lnTo>
                    <a:pt x="49" y="27"/>
                  </a:lnTo>
                  <a:lnTo>
                    <a:pt x="64" y="12"/>
                  </a:lnTo>
                  <a:lnTo>
                    <a:pt x="64" y="12"/>
                  </a:lnTo>
                  <a:lnTo>
                    <a:pt x="67" y="9"/>
                  </a:lnTo>
                  <a:lnTo>
                    <a:pt x="70" y="9"/>
                  </a:lnTo>
                  <a:lnTo>
                    <a:pt x="70" y="9"/>
                  </a:lnTo>
                  <a:lnTo>
                    <a:pt x="73" y="10"/>
                  </a:lnTo>
                  <a:lnTo>
                    <a:pt x="76" y="13"/>
                  </a:lnTo>
                  <a:lnTo>
                    <a:pt x="79" y="16"/>
                  </a:lnTo>
                  <a:lnTo>
                    <a:pt x="79" y="19"/>
                  </a:lnTo>
                  <a:lnTo>
                    <a:pt x="79" y="19"/>
                  </a:lnTo>
                  <a:lnTo>
                    <a:pt x="79" y="58"/>
                  </a:lnTo>
                  <a:lnTo>
                    <a:pt x="79" y="58"/>
                  </a:lnTo>
                  <a:lnTo>
                    <a:pt x="78" y="62"/>
                  </a:lnTo>
                  <a:lnTo>
                    <a:pt x="76" y="64"/>
                  </a:lnTo>
                  <a:lnTo>
                    <a:pt x="73" y="64"/>
                  </a:lnTo>
                  <a:lnTo>
                    <a:pt x="73"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57"/>
            <p:cNvSpPr>
              <a:spLocks noEditPoints="1"/>
            </p:cNvSpPr>
            <p:nvPr/>
          </p:nvSpPr>
          <p:spPr bwMode="auto">
            <a:xfrm>
              <a:off x="8262938" y="5988050"/>
              <a:ext cx="141288" cy="211138"/>
            </a:xfrm>
            <a:custGeom>
              <a:avLst/>
              <a:gdLst>
                <a:gd name="T0" fmla="*/ 86 w 89"/>
                <a:gd name="T1" fmla="*/ 9 h 133"/>
                <a:gd name="T2" fmla="*/ 69 w 89"/>
                <a:gd name="T3" fmla="*/ 0 h 133"/>
                <a:gd name="T4" fmla="*/ 58 w 89"/>
                <a:gd name="T5" fmla="*/ 3 h 133"/>
                <a:gd name="T6" fmla="*/ 44 w 89"/>
                <a:gd name="T7" fmla="*/ 16 h 133"/>
                <a:gd name="T8" fmla="*/ 26 w 89"/>
                <a:gd name="T9" fmla="*/ 0 h 133"/>
                <a:gd name="T10" fmla="*/ 12 w 89"/>
                <a:gd name="T11" fmla="*/ 1 h 133"/>
                <a:gd name="T12" fmla="*/ 0 w 89"/>
                <a:gd name="T13" fmla="*/ 18 h 133"/>
                <a:gd name="T14" fmla="*/ 0 w 89"/>
                <a:gd name="T15" fmla="*/ 59 h 133"/>
                <a:gd name="T16" fmla="*/ 7 w 89"/>
                <a:gd name="T17" fmla="*/ 72 h 133"/>
                <a:gd name="T18" fmla="*/ 15 w 89"/>
                <a:gd name="T19" fmla="*/ 73 h 133"/>
                <a:gd name="T20" fmla="*/ 15 w 89"/>
                <a:gd name="T21" fmla="*/ 78 h 133"/>
                <a:gd name="T22" fmla="*/ 17 w 89"/>
                <a:gd name="T23" fmla="*/ 124 h 133"/>
                <a:gd name="T24" fmla="*/ 26 w 89"/>
                <a:gd name="T25" fmla="*/ 133 h 133"/>
                <a:gd name="T26" fmla="*/ 43 w 89"/>
                <a:gd name="T27" fmla="*/ 130 h 133"/>
                <a:gd name="T28" fmla="*/ 46 w 89"/>
                <a:gd name="T29" fmla="*/ 130 h 133"/>
                <a:gd name="T30" fmla="*/ 63 w 89"/>
                <a:gd name="T31" fmla="*/ 133 h 133"/>
                <a:gd name="T32" fmla="*/ 73 w 89"/>
                <a:gd name="T33" fmla="*/ 121 h 133"/>
                <a:gd name="T34" fmla="*/ 73 w 89"/>
                <a:gd name="T35" fmla="*/ 76 h 133"/>
                <a:gd name="T36" fmla="*/ 76 w 89"/>
                <a:gd name="T37" fmla="*/ 73 h 133"/>
                <a:gd name="T38" fmla="*/ 86 w 89"/>
                <a:gd name="T39" fmla="*/ 69 h 133"/>
                <a:gd name="T40" fmla="*/ 89 w 89"/>
                <a:gd name="T41" fmla="*/ 58 h 133"/>
                <a:gd name="T42" fmla="*/ 89 w 89"/>
                <a:gd name="T43" fmla="*/ 15 h 133"/>
                <a:gd name="T44" fmla="*/ 73 w 89"/>
                <a:gd name="T45" fmla="*/ 64 h 133"/>
                <a:gd name="T46" fmla="*/ 64 w 89"/>
                <a:gd name="T47" fmla="*/ 67 h 133"/>
                <a:gd name="T48" fmla="*/ 64 w 89"/>
                <a:gd name="T49" fmla="*/ 114 h 133"/>
                <a:gd name="T50" fmla="*/ 63 w 89"/>
                <a:gd name="T51" fmla="*/ 121 h 133"/>
                <a:gd name="T52" fmla="*/ 56 w 89"/>
                <a:gd name="T53" fmla="*/ 122 h 133"/>
                <a:gd name="T54" fmla="*/ 50 w 89"/>
                <a:gd name="T55" fmla="*/ 121 h 133"/>
                <a:gd name="T56" fmla="*/ 49 w 89"/>
                <a:gd name="T57" fmla="*/ 116 h 133"/>
                <a:gd name="T58" fmla="*/ 47 w 89"/>
                <a:gd name="T59" fmla="*/ 85 h 133"/>
                <a:gd name="T60" fmla="*/ 44 w 89"/>
                <a:gd name="T61" fmla="*/ 84 h 133"/>
                <a:gd name="T62" fmla="*/ 40 w 89"/>
                <a:gd name="T63" fmla="*/ 88 h 133"/>
                <a:gd name="T64" fmla="*/ 40 w 89"/>
                <a:gd name="T65" fmla="*/ 119 h 133"/>
                <a:gd name="T66" fmla="*/ 36 w 89"/>
                <a:gd name="T67" fmla="*/ 122 h 133"/>
                <a:gd name="T68" fmla="*/ 27 w 89"/>
                <a:gd name="T69" fmla="*/ 122 h 133"/>
                <a:gd name="T70" fmla="*/ 24 w 89"/>
                <a:gd name="T71" fmla="*/ 118 h 133"/>
                <a:gd name="T72" fmla="*/ 24 w 89"/>
                <a:gd name="T73" fmla="*/ 72 h 133"/>
                <a:gd name="T74" fmla="*/ 23 w 89"/>
                <a:gd name="T75" fmla="*/ 65 h 133"/>
                <a:gd name="T76" fmla="*/ 17 w 89"/>
                <a:gd name="T77" fmla="*/ 64 h 133"/>
                <a:gd name="T78" fmla="*/ 12 w 89"/>
                <a:gd name="T79" fmla="*/ 62 h 133"/>
                <a:gd name="T80" fmla="*/ 10 w 89"/>
                <a:gd name="T81" fmla="*/ 58 h 133"/>
                <a:gd name="T82" fmla="*/ 10 w 89"/>
                <a:gd name="T83" fmla="*/ 16 h 133"/>
                <a:gd name="T84" fmla="*/ 18 w 89"/>
                <a:gd name="T85" fmla="*/ 9 h 133"/>
                <a:gd name="T86" fmla="*/ 24 w 89"/>
                <a:gd name="T87" fmla="*/ 12 h 133"/>
                <a:gd name="T88" fmla="*/ 40 w 89"/>
                <a:gd name="T89" fmla="*/ 27 h 133"/>
                <a:gd name="T90" fmla="*/ 47 w 89"/>
                <a:gd name="T91" fmla="*/ 29 h 133"/>
                <a:gd name="T92" fmla="*/ 64 w 89"/>
                <a:gd name="T93" fmla="*/ 12 h 133"/>
                <a:gd name="T94" fmla="*/ 73 w 89"/>
                <a:gd name="T95" fmla="*/ 10 h 133"/>
                <a:gd name="T96" fmla="*/ 79 w 89"/>
                <a:gd name="T97" fmla="*/ 19 h 133"/>
                <a:gd name="T98" fmla="*/ 79 w 89"/>
                <a:gd name="T99" fmla="*/ 58 h 133"/>
                <a:gd name="T100" fmla="*/ 73 w 89"/>
                <a:gd name="T101"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 h="133">
                  <a:moveTo>
                    <a:pt x="89" y="15"/>
                  </a:moveTo>
                  <a:lnTo>
                    <a:pt x="89" y="15"/>
                  </a:lnTo>
                  <a:lnTo>
                    <a:pt x="86" y="9"/>
                  </a:lnTo>
                  <a:lnTo>
                    <a:pt x="81" y="4"/>
                  </a:lnTo>
                  <a:lnTo>
                    <a:pt x="75" y="1"/>
                  </a:lnTo>
                  <a:lnTo>
                    <a:pt x="69" y="0"/>
                  </a:lnTo>
                  <a:lnTo>
                    <a:pt x="69" y="0"/>
                  </a:lnTo>
                  <a:lnTo>
                    <a:pt x="63" y="0"/>
                  </a:lnTo>
                  <a:lnTo>
                    <a:pt x="58" y="3"/>
                  </a:lnTo>
                  <a:lnTo>
                    <a:pt x="58" y="3"/>
                  </a:lnTo>
                  <a:lnTo>
                    <a:pt x="44" y="16"/>
                  </a:lnTo>
                  <a:lnTo>
                    <a:pt x="44" y="16"/>
                  </a:lnTo>
                  <a:lnTo>
                    <a:pt x="30" y="3"/>
                  </a:lnTo>
                  <a:lnTo>
                    <a:pt x="30" y="3"/>
                  </a:lnTo>
                  <a:lnTo>
                    <a:pt x="26" y="0"/>
                  </a:lnTo>
                  <a:lnTo>
                    <a:pt x="21" y="0"/>
                  </a:lnTo>
                  <a:lnTo>
                    <a:pt x="21" y="0"/>
                  </a:lnTo>
                  <a:lnTo>
                    <a:pt x="12" y="1"/>
                  </a:lnTo>
                  <a:lnTo>
                    <a:pt x="6" y="4"/>
                  </a:lnTo>
                  <a:lnTo>
                    <a:pt x="1" y="10"/>
                  </a:lnTo>
                  <a:lnTo>
                    <a:pt x="0" y="18"/>
                  </a:lnTo>
                  <a:lnTo>
                    <a:pt x="0" y="18"/>
                  </a:lnTo>
                  <a:lnTo>
                    <a:pt x="0" y="59"/>
                  </a:lnTo>
                  <a:lnTo>
                    <a:pt x="0" y="59"/>
                  </a:lnTo>
                  <a:lnTo>
                    <a:pt x="1" y="64"/>
                  </a:lnTo>
                  <a:lnTo>
                    <a:pt x="4" y="69"/>
                  </a:lnTo>
                  <a:lnTo>
                    <a:pt x="7" y="72"/>
                  </a:lnTo>
                  <a:lnTo>
                    <a:pt x="12" y="73"/>
                  </a:lnTo>
                  <a:lnTo>
                    <a:pt x="12" y="73"/>
                  </a:lnTo>
                  <a:lnTo>
                    <a:pt x="15" y="73"/>
                  </a:lnTo>
                  <a:lnTo>
                    <a:pt x="15" y="73"/>
                  </a:lnTo>
                  <a:lnTo>
                    <a:pt x="15" y="78"/>
                  </a:lnTo>
                  <a:lnTo>
                    <a:pt x="15" y="78"/>
                  </a:lnTo>
                  <a:lnTo>
                    <a:pt x="15" y="118"/>
                  </a:lnTo>
                  <a:lnTo>
                    <a:pt x="15" y="118"/>
                  </a:lnTo>
                  <a:lnTo>
                    <a:pt x="17" y="124"/>
                  </a:lnTo>
                  <a:lnTo>
                    <a:pt x="20" y="130"/>
                  </a:lnTo>
                  <a:lnTo>
                    <a:pt x="20" y="130"/>
                  </a:lnTo>
                  <a:lnTo>
                    <a:pt x="26" y="133"/>
                  </a:lnTo>
                  <a:lnTo>
                    <a:pt x="38" y="133"/>
                  </a:lnTo>
                  <a:lnTo>
                    <a:pt x="38" y="133"/>
                  </a:lnTo>
                  <a:lnTo>
                    <a:pt x="43" y="130"/>
                  </a:lnTo>
                  <a:lnTo>
                    <a:pt x="43" y="130"/>
                  </a:lnTo>
                  <a:lnTo>
                    <a:pt x="46" y="130"/>
                  </a:lnTo>
                  <a:lnTo>
                    <a:pt x="46" y="130"/>
                  </a:lnTo>
                  <a:lnTo>
                    <a:pt x="50" y="133"/>
                  </a:lnTo>
                  <a:lnTo>
                    <a:pt x="63" y="133"/>
                  </a:lnTo>
                  <a:lnTo>
                    <a:pt x="63" y="133"/>
                  </a:lnTo>
                  <a:lnTo>
                    <a:pt x="69" y="130"/>
                  </a:lnTo>
                  <a:lnTo>
                    <a:pt x="72" y="125"/>
                  </a:lnTo>
                  <a:lnTo>
                    <a:pt x="73" y="121"/>
                  </a:lnTo>
                  <a:lnTo>
                    <a:pt x="73" y="114"/>
                  </a:lnTo>
                  <a:lnTo>
                    <a:pt x="73" y="114"/>
                  </a:lnTo>
                  <a:lnTo>
                    <a:pt x="73" y="76"/>
                  </a:lnTo>
                  <a:lnTo>
                    <a:pt x="73" y="76"/>
                  </a:lnTo>
                  <a:lnTo>
                    <a:pt x="75" y="75"/>
                  </a:lnTo>
                  <a:lnTo>
                    <a:pt x="76" y="73"/>
                  </a:lnTo>
                  <a:lnTo>
                    <a:pt x="76" y="73"/>
                  </a:lnTo>
                  <a:lnTo>
                    <a:pt x="81" y="72"/>
                  </a:lnTo>
                  <a:lnTo>
                    <a:pt x="86" y="69"/>
                  </a:lnTo>
                  <a:lnTo>
                    <a:pt x="87" y="64"/>
                  </a:lnTo>
                  <a:lnTo>
                    <a:pt x="89" y="58"/>
                  </a:lnTo>
                  <a:lnTo>
                    <a:pt x="89" y="58"/>
                  </a:lnTo>
                  <a:lnTo>
                    <a:pt x="89" y="19"/>
                  </a:lnTo>
                  <a:lnTo>
                    <a:pt x="89" y="19"/>
                  </a:lnTo>
                  <a:lnTo>
                    <a:pt x="89" y="15"/>
                  </a:lnTo>
                  <a:lnTo>
                    <a:pt x="89" y="15"/>
                  </a:lnTo>
                  <a:close/>
                  <a:moveTo>
                    <a:pt x="73" y="64"/>
                  </a:moveTo>
                  <a:lnTo>
                    <a:pt x="73" y="64"/>
                  </a:lnTo>
                  <a:lnTo>
                    <a:pt x="69" y="64"/>
                  </a:lnTo>
                  <a:lnTo>
                    <a:pt x="66" y="65"/>
                  </a:lnTo>
                  <a:lnTo>
                    <a:pt x="64" y="67"/>
                  </a:lnTo>
                  <a:lnTo>
                    <a:pt x="64" y="73"/>
                  </a:lnTo>
                  <a:lnTo>
                    <a:pt x="64" y="73"/>
                  </a:lnTo>
                  <a:lnTo>
                    <a:pt x="64" y="114"/>
                  </a:lnTo>
                  <a:lnTo>
                    <a:pt x="64" y="114"/>
                  </a:lnTo>
                  <a:lnTo>
                    <a:pt x="64" y="119"/>
                  </a:lnTo>
                  <a:lnTo>
                    <a:pt x="63" y="121"/>
                  </a:lnTo>
                  <a:lnTo>
                    <a:pt x="61" y="122"/>
                  </a:lnTo>
                  <a:lnTo>
                    <a:pt x="61" y="122"/>
                  </a:lnTo>
                  <a:lnTo>
                    <a:pt x="56" y="122"/>
                  </a:lnTo>
                  <a:lnTo>
                    <a:pt x="52" y="122"/>
                  </a:lnTo>
                  <a:lnTo>
                    <a:pt x="52" y="122"/>
                  </a:lnTo>
                  <a:lnTo>
                    <a:pt x="50" y="121"/>
                  </a:lnTo>
                  <a:lnTo>
                    <a:pt x="49" y="119"/>
                  </a:lnTo>
                  <a:lnTo>
                    <a:pt x="49" y="116"/>
                  </a:lnTo>
                  <a:lnTo>
                    <a:pt x="49" y="116"/>
                  </a:lnTo>
                  <a:lnTo>
                    <a:pt x="49" y="88"/>
                  </a:lnTo>
                  <a:lnTo>
                    <a:pt x="49" y="88"/>
                  </a:lnTo>
                  <a:lnTo>
                    <a:pt x="47" y="85"/>
                  </a:lnTo>
                  <a:lnTo>
                    <a:pt x="46" y="84"/>
                  </a:lnTo>
                  <a:lnTo>
                    <a:pt x="44" y="84"/>
                  </a:lnTo>
                  <a:lnTo>
                    <a:pt x="44" y="84"/>
                  </a:lnTo>
                  <a:lnTo>
                    <a:pt x="41" y="85"/>
                  </a:lnTo>
                  <a:lnTo>
                    <a:pt x="40" y="88"/>
                  </a:lnTo>
                  <a:lnTo>
                    <a:pt x="40" y="88"/>
                  </a:lnTo>
                  <a:lnTo>
                    <a:pt x="40" y="116"/>
                  </a:lnTo>
                  <a:lnTo>
                    <a:pt x="40" y="116"/>
                  </a:lnTo>
                  <a:lnTo>
                    <a:pt x="40" y="119"/>
                  </a:lnTo>
                  <a:lnTo>
                    <a:pt x="38" y="121"/>
                  </a:lnTo>
                  <a:lnTo>
                    <a:pt x="36" y="122"/>
                  </a:lnTo>
                  <a:lnTo>
                    <a:pt x="36" y="122"/>
                  </a:lnTo>
                  <a:lnTo>
                    <a:pt x="32" y="124"/>
                  </a:lnTo>
                  <a:lnTo>
                    <a:pt x="27" y="122"/>
                  </a:lnTo>
                  <a:lnTo>
                    <a:pt x="27" y="122"/>
                  </a:lnTo>
                  <a:lnTo>
                    <a:pt x="26" y="119"/>
                  </a:lnTo>
                  <a:lnTo>
                    <a:pt x="24" y="118"/>
                  </a:lnTo>
                  <a:lnTo>
                    <a:pt x="24" y="118"/>
                  </a:lnTo>
                  <a:lnTo>
                    <a:pt x="24" y="93"/>
                  </a:lnTo>
                  <a:lnTo>
                    <a:pt x="24" y="93"/>
                  </a:lnTo>
                  <a:lnTo>
                    <a:pt x="24" y="72"/>
                  </a:lnTo>
                  <a:lnTo>
                    <a:pt x="24" y="72"/>
                  </a:lnTo>
                  <a:lnTo>
                    <a:pt x="24" y="67"/>
                  </a:lnTo>
                  <a:lnTo>
                    <a:pt x="23" y="65"/>
                  </a:lnTo>
                  <a:lnTo>
                    <a:pt x="21" y="64"/>
                  </a:lnTo>
                  <a:lnTo>
                    <a:pt x="17" y="64"/>
                  </a:lnTo>
                  <a:lnTo>
                    <a:pt x="17" y="64"/>
                  </a:lnTo>
                  <a:lnTo>
                    <a:pt x="15" y="64"/>
                  </a:lnTo>
                  <a:lnTo>
                    <a:pt x="15" y="64"/>
                  </a:lnTo>
                  <a:lnTo>
                    <a:pt x="12" y="62"/>
                  </a:lnTo>
                  <a:lnTo>
                    <a:pt x="10" y="61"/>
                  </a:lnTo>
                  <a:lnTo>
                    <a:pt x="10" y="58"/>
                  </a:lnTo>
                  <a:lnTo>
                    <a:pt x="10" y="58"/>
                  </a:lnTo>
                  <a:lnTo>
                    <a:pt x="10" y="19"/>
                  </a:lnTo>
                  <a:lnTo>
                    <a:pt x="10" y="19"/>
                  </a:lnTo>
                  <a:lnTo>
                    <a:pt x="10" y="16"/>
                  </a:lnTo>
                  <a:lnTo>
                    <a:pt x="12" y="13"/>
                  </a:lnTo>
                  <a:lnTo>
                    <a:pt x="15" y="10"/>
                  </a:lnTo>
                  <a:lnTo>
                    <a:pt x="18" y="9"/>
                  </a:lnTo>
                  <a:lnTo>
                    <a:pt x="18" y="9"/>
                  </a:lnTo>
                  <a:lnTo>
                    <a:pt x="21" y="9"/>
                  </a:lnTo>
                  <a:lnTo>
                    <a:pt x="24" y="12"/>
                  </a:lnTo>
                  <a:lnTo>
                    <a:pt x="24" y="12"/>
                  </a:lnTo>
                  <a:lnTo>
                    <a:pt x="40" y="27"/>
                  </a:lnTo>
                  <a:lnTo>
                    <a:pt x="40" y="27"/>
                  </a:lnTo>
                  <a:lnTo>
                    <a:pt x="43" y="29"/>
                  </a:lnTo>
                  <a:lnTo>
                    <a:pt x="44" y="29"/>
                  </a:lnTo>
                  <a:lnTo>
                    <a:pt x="47" y="29"/>
                  </a:lnTo>
                  <a:lnTo>
                    <a:pt x="49" y="27"/>
                  </a:lnTo>
                  <a:lnTo>
                    <a:pt x="49" y="27"/>
                  </a:lnTo>
                  <a:lnTo>
                    <a:pt x="64" y="12"/>
                  </a:lnTo>
                  <a:lnTo>
                    <a:pt x="64" y="12"/>
                  </a:lnTo>
                  <a:lnTo>
                    <a:pt x="67" y="9"/>
                  </a:lnTo>
                  <a:lnTo>
                    <a:pt x="73" y="10"/>
                  </a:lnTo>
                  <a:lnTo>
                    <a:pt x="73" y="10"/>
                  </a:lnTo>
                  <a:lnTo>
                    <a:pt x="78" y="13"/>
                  </a:lnTo>
                  <a:lnTo>
                    <a:pt x="79" y="19"/>
                  </a:lnTo>
                  <a:lnTo>
                    <a:pt x="79" y="19"/>
                  </a:lnTo>
                  <a:lnTo>
                    <a:pt x="79" y="58"/>
                  </a:lnTo>
                  <a:lnTo>
                    <a:pt x="79" y="58"/>
                  </a:lnTo>
                  <a:lnTo>
                    <a:pt x="78" y="62"/>
                  </a:lnTo>
                  <a:lnTo>
                    <a:pt x="73" y="64"/>
                  </a:lnTo>
                  <a:lnTo>
                    <a:pt x="73" y="6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358"/>
            <p:cNvSpPr>
              <a:spLocks/>
            </p:cNvSpPr>
            <p:nvPr/>
          </p:nvSpPr>
          <p:spPr bwMode="auto">
            <a:xfrm>
              <a:off x="8185151" y="5940425"/>
              <a:ext cx="77788" cy="212725"/>
            </a:xfrm>
            <a:custGeom>
              <a:avLst/>
              <a:gdLst>
                <a:gd name="T0" fmla="*/ 44 w 49"/>
                <a:gd name="T1" fmla="*/ 103 h 134"/>
                <a:gd name="T2" fmla="*/ 39 w 49"/>
                <a:gd name="T3" fmla="*/ 108 h 134"/>
                <a:gd name="T4" fmla="*/ 39 w 49"/>
                <a:gd name="T5" fmla="*/ 117 h 134"/>
                <a:gd name="T6" fmla="*/ 38 w 49"/>
                <a:gd name="T7" fmla="*/ 120 h 134"/>
                <a:gd name="T8" fmla="*/ 35 w 49"/>
                <a:gd name="T9" fmla="*/ 123 h 134"/>
                <a:gd name="T10" fmla="*/ 32 w 49"/>
                <a:gd name="T11" fmla="*/ 123 h 134"/>
                <a:gd name="T12" fmla="*/ 26 w 49"/>
                <a:gd name="T13" fmla="*/ 121 h 134"/>
                <a:gd name="T14" fmla="*/ 24 w 49"/>
                <a:gd name="T15" fmla="*/ 117 h 134"/>
                <a:gd name="T16" fmla="*/ 24 w 49"/>
                <a:gd name="T17" fmla="*/ 74 h 134"/>
                <a:gd name="T18" fmla="*/ 24 w 49"/>
                <a:gd name="T19" fmla="*/ 69 h 134"/>
                <a:gd name="T20" fmla="*/ 21 w 49"/>
                <a:gd name="T21" fmla="*/ 65 h 134"/>
                <a:gd name="T22" fmla="*/ 15 w 49"/>
                <a:gd name="T23" fmla="*/ 63 h 134"/>
                <a:gd name="T24" fmla="*/ 9 w 49"/>
                <a:gd name="T25" fmla="*/ 59 h 134"/>
                <a:gd name="T26" fmla="*/ 9 w 49"/>
                <a:gd name="T27" fmla="*/ 19 h 134"/>
                <a:gd name="T28" fmla="*/ 10 w 49"/>
                <a:gd name="T29" fmla="*/ 14 h 134"/>
                <a:gd name="T30" fmla="*/ 15 w 49"/>
                <a:gd name="T31" fmla="*/ 11 h 134"/>
                <a:gd name="T32" fmla="*/ 24 w 49"/>
                <a:gd name="T33" fmla="*/ 13 h 134"/>
                <a:gd name="T34" fmla="*/ 39 w 49"/>
                <a:gd name="T35" fmla="*/ 27 h 134"/>
                <a:gd name="T36" fmla="*/ 44 w 49"/>
                <a:gd name="T37" fmla="*/ 30 h 134"/>
                <a:gd name="T38" fmla="*/ 47 w 49"/>
                <a:gd name="T39" fmla="*/ 28 h 134"/>
                <a:gd name="T40" fmla="*/ 49 w 49"/>
                <a:gd name="T41" fmla="*/ 25 h 134"/>
                <a:gd name="T42" fmla="*/ 47 w 49"/>
                <a:gd name="T43" fmla="*/ 20 h 134"/>
                <a:gd name="T44" fmla="*/ 29 w 49"/>
                <a:gd name="T45" fmla="*/ 2 h 134"/>
                <a:gd name="T46" fmla="*/ 26 w 49"/>
                <a:gd name="T47" fmla="*/ 0 h 134"/>
                <a:gd name="T48" fmla="*/ 12 w 49"/>
                <a:gd name="T49" fmla="*/ 0 h 134"/>
                <a:gd name="T50" fmla="*/ 7 w 49"/>
                <a:gd name="T51" fmla="*/ 4 h 134"/>
                <a:gd name="T52" fmla="*/ 0 w 49"/>
                <a:gd name="T53" fmla="*/ 16 h 134"/>
                <a:gd name="T54" fmla="*/ 0 w 49"/>
                <a:gd name="T55" fmla="*/ 62 h 134"/>
                <a:gd name="T56" fmla="*/ 6 w 49"/>
                <a:gd name="T57" fmla="*/ 71 h 134"/>
                <a:gd name="T58" fmla="*/ 9 w 49"/>
                <a:gd name="T59" fmla="*/ 72 h 134"/>
                <a:gd name="T60" fmla="*/ 15 w 49"/>
                <a:gd name="T61" fmla="*/ 74 h 134"/>
                <a:gd name="T62" fmla="*/ 15 w 49"/>
                <a:gd name="T63" fmla="*/ 115 h 134"/>
                <a:gd name="T64" fmla="*/ 18 w 49"/>
                <a:gd name="T65" fmla="*/ 128 h 134"/>
                <a:gd name="T66" fmla="*/ 32 w 49"/>
                <a:gd name="T67" fmla="*/ 134 h 134"/>
                <a:gd name="T68" fmla="*/ 35 w 49"/>
                <a:gd name="T69" fmla="*/ 132 h 134"/>
                <a:gd name="T70" fmla="*/ 39 w 49"/>
                <a:gd name="T71" fmla="*/ 132 h 134"/>
                <a:gd name="T72" fmla="*/ 47 w 49"/>
                <a:gd name="T73" fmla="*/ 126 h 134"/>
                <a:gd name="T74" fmla="*/ 49 w 49"/>
                <a:gd name="T75" fmla="*/ 121 h 134"/>
                <a:gd name="T76" fmla="*/ 49 w 49"/>
                <a:gd name="T77" fmla="*/ 108 h 134"/>
                <a:gd name="T78" fmla="*/ 44 w 49"/>
                <a:gd name="T79" fmla="*/ 10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134">
                  <a:moveTo>
                    <a:pt x="44" y="103"/>
                  </a:moveTo>
                  <a:lnTo>
                    <a:pt x="44" y="103"/>
                  </a:lnTo>
                  <a:lnTo>
                    <a:pt x="41" y="105"/>
                  </a:lnTo>
                  <a:lnTo>
                    <a:pt x="39" y="108"/>
                  </a:lnTo>
                  <a:lnTo>
                    <a:pt x="39" y="108"/>
                  </a:lnTo>
                  <a:lnTo>
                    <a:pt x="39" y="117"/>
                  </a:lnTo>
                  <a:lnTo>
                    <a:pt x="39" y="117"/>
                  </a:lnTo>
                  <a:lnTo>
                    <a:pt x="38" y="120"/>
                  </a:lnTo>
                  <a:lnTo>
                    <a:pt x="38" y="121"/>
                  </a:lnTo>
                  <a:lnTo>
                    <a:pt x="35" y="123"/>
                  </a:lnTo>
                  <a:lnTo>
                    <a:pt x="32" y="123"/>
                  </a:lnTo>
                  <a:lnTo>
                    <a:pt x="32" y="123"/>
                  </a:lnTo>
                  <a:lnTo>
                    <a:pt x="29" y="123"/>
                  </a:lnTo>
                  <a:lnTo>
                    <a:pt x="26" y="121"/>
                  </a:lnTo>
                  <a:lnTo>
                    <a:pt x="24" y="120"/>
                  </a:lnTo>
                  <a:lnTo>
                    <a:pt x="24" y="117"/>
                  </a:lnTo>
                  <a:lnTo>
                    <a:pt x="24" y="117"/>
                  </a:lnTo>
                  <a:lnTo>
                    <a:pt x="24" y="74"/>
                  </a:lnTo>
                  <a:lnTo>
                    <a:pt x="24" y="74"/>
                  </a:lnTo>
                  <a:lnTo>
                    <a:pt x="24" y="69"/>
                  </a:lnTo>
                  <a:lnTo>
                    <a:pt x="23" y="66"/>
                  </a:lnTo>
                  <a:lnTo>
                    <a:pt x="21" y="65"/>
                  </a:lnTo>
                  <a:lnTo>
                    <a:pt x="15" y="63"/>
                  </a:lnTo>
                  <a:lnTo>
                    <a:pt x="15" y="63"/>
                  </a:lnTo>
                  <a:lnTo>
                    <a:pt x="10" y="63"/>
                  </a:lnTo>
                  <a:lnTo>
                    <a:pt x="9" y="59"/>
                  </a:lnTo>
                  <a:lnTo>
                    <a:pt x="9" y="59"/>
                  </a:lnTo>
                  <a:lnTo>
                    <a:pt x="9" y="19"/>
                  </a:lnTo>
                  <a:lnTo>
                    <a:pt x="9" y="19"/>
                  </a:lnTo>
                  <a:lnTo>
                    <a:pt x="10" y="14"/>
                  </a:lnTo>
                  <a:lnTo>
                    <a:pt x="15" y="11"/>
                  </a:lnTo>
                  <a:lnTo>
                    <a:pt x="15" y="11"/>
                  </a:lnTo>
                  <a:lnTo>
                    <a:pt x="20" y="10"/>
                  </a:lnTo>
                  <a:lnTo>
                    <a:pt x="24" y="13"/>
                  </a:lnTo>
                  <a:lnTo>
                    <a:pt x="24" y="13"/>
                  </a:lnTo>
                  <a:lnTo>
                    <a:pt x="39" y="27"/>
                  </a:lnTo>
                  <a:lnTo>
                    <a:pt x="39" y="27"/>
                  </a:lnTo>
                  <a:lnTo>
                    <a:pt x="44" y="30"/>
                  </a:lnTo>
                  <a:lnTo>
                    <a:pt x="46" y="30"/>
                  </a:lnTo>
                  <a:lnTo>
                    <a:pt x="47" y="28"/>
                  </a:lnTo>
                  <a:lnTo>
                    <a:pt x="47" y="28"/>
                  </a:lnTo>
                  <a:lnTo>
                    <a:pt x="49" y="25"/>
                  </a:lnTo>
                  <a:lnTo>
                    <a:pt x="47" y="20"/>
                  </a:lnTo>
                  <a:lnTo>
                    <a:pt x="47" y="20"/>
                  </a:lnTo>
                  <a:lnTo>
                    <a:pt x="29" y="2"/>
                  </a:lnTo>
                  <a:lnTo>
                    <a:pt x="29" y="2"/>
                  </a:lnTo>
                  <a:lnTo>
                    <a:pt x="26" y="0"/>
                  </a:lnTo>
                  <a:lnTo>
                    <a:pt x="26" y="0"/>
                  </a:lnTo>
                  <a:lnTo>
                    <a:pt x="17" y="0"/>
                  </a:lnTo>
                  <a:lnTo>
                    <a:pt x="12" y="0"/>
                  </a:lnTo>
                  <a:lnTo>
                    <a:pt x="7" y="4"/>
                  </a:lnTo>
                  <a:lnTo>
                    <a:pt x="7" y="4"/>
                  </a:lnTo>
                  <a:lnTo>
                    <a:pt x="3" y="10"/>
                  </a:lnTo>
                  <a:lnTo>
                    <a:pt x="0" y="16"/>
                  </a:lnTo>
                  <a:lnTo>
                    <a:pt x="0" y="62"/>
                  </a:lnTo>
                  <a:lnTo>
                    <a:pt x="0" y="62"/>
                  </a:lnTo>
                  <a:lnTo>
                    <a:pt x="3" y="68"/>
                  </a:lnTo>
                  <a:lnTo>
                    <a:pt x="6" y="71"/>
                  </a:lnTo>
                  <a:lnTo>
                    <a:pt x="9" y="72"/>
                  </a:lnTo>
                  <a:lnTo>
                    <a:pt x="9" y="72"/>
                  </a:lnTo>
                  <a:lnTo>
                    <a:pt x="15" y="74"/>
                  </a:lnTo>
                  <a:lnTo>
                    <a:pt x="15" y="74"/>
                  </a:lnTo>
                  <a:lnTo>
                    <a:pt x="15" y="115"/>
                  </a:lnTo>
                  <a:lnTo>
                    <a:pt x="15" y="115"/>
                  </a:lnTo>
                  <a:lnTo>
                    <a:pt x="15" y="123"/>
                  </a:lnTo>
                  <a:lnTo>
                    <a:pt x="18" y="128"/>
                  </a:lnTo>
                  <a:lnTo>
                    <a:pt x="24" y="132"/>
                  </a:lnTo>
                  <a:lnTo>
                    <a:pt x="32" y="134"/>
                  </a:lnTo>
                  <a:lnTo>
                    <a:pt x="32" y="134"/>
                  </a:lnTo>
                  <a:lnTo>
                    <a:pt x="35" y="132"/>
                  </a:lnTo>
                  <a:lnTo>
                    <a:pt x="35" y="132"/>
                  </a:lnTo>
                  <a:lnTo>
                    <a:pt x="39" y="132"/>
                  </a:lnTo>
                  <a:lnTo>
                    <a:pt x="44" y="129"/>
                  </a:lnTo>
                  <a:lnTo>
                    <a:pt x="47" y="126"/>
                  </a:lnTo>
                  <a:lnTo>
                    <a:pt x="49" y="121"/>
                  </a:lnTo>
                  <a:lnTo>
                    <a:pt x="49" y="121"/>
                  </a:lnTo>
                  <a:lnTo>
                    <a:pt x="49" y="108"/>
                  </a:lnTo>
                  <a:lnTo>
                    <a:pt x="49" y="108"/>
                  </a:lnTo>
                  <a:lnTo>
                    <a:pt x="47" y="105"/>
                  </a:lnTo>
                  <a:lnTo>
                    <a:pt x="44" y="103"/>
                  </a:lnTo>
                  <a:lnTo>
                    <a:pt x="44"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Freeform 359"/>
            <p:cNvSpPr>
              <a:spLocks/>
            </p:cNvSpPr>
            <p:nvPr/>
          </p:nvSpPr>
          <p:spPr bwMode="auto">
            <a:xfrm>
              <a:off x="8559801" y="5940425"/>
              <a:ext cx="77788" cy="209550"/>
            </a:xfrm>
            <a:custGeom>
              <a:avLst/>
              <a:gdLst>
                <a:gd name="T0" fmla="*/ 43 w 49"/>
                <a:gd name="T1" fmla="*/ 5 h 132"/>
                <a:gd name="T2" fmla="*/ 35 w 49"/>
                <a:gd name="T3" fmla="*/ 0 h 132"/>
                <a:gd name="T4" fmla="*/ 26 w 49"/>
                <a:gd name="T5" fmla="*/ 0 h 132"/>
                <a:gd name="T6" fmla="*/ 21 w 49"/>
                <a:gd name="T7" fmla="*/ 2 h 132"/>
                <a:gd name="T8" fmla="*/ 3 w 49"/>
                <a:gd name="T9" fmla="*/ 20 h 132"/>
                <a:gd name="T10" fmla="*/ 1 w 49"/>
                <a:gd name="T11" fmla="*/ 23 h 132"/>
                <a:gd name="T12" fmla="*/ 3 w 49"/>
                <a:gd name="T13" fmla="*/ 28 h 132"/>
                <a:gd name="T14" fmla="*/ 6 w 49"/>
                <a:gd name="T15" fmla="*/ 30 h 132"/>
                <a:gd name="T16" fmla="*/ 9 w 49"/>
                <a:gd name="T17" fmla="*/ 28 h 132"/>
                <a:gd name="T18" fmla="*/ 26 w 49"/>
                <a:gd name="T19" fmla="*/ 11 h 132"/>
                <a:gd name="T20" fmla="*/ 29 w 49"/>
                <a:gd name="T21" fmla="*/ 10 h 132"/>
                <a:gd name="T22" fmla="*/ 36 w 49"/>
                <a:gd name="T23" fmla="*/ 13 h 132"/>
                <a:gd name="T24" fmla="*/ 39 w 49"/>
                <a:gd name="T25" fmla="*/ 20 h 132"/>
                <a:gd name="T26" fmla="*/ 39 w 49"/>
                <a:gd name="T27" fmla="*/ 54 h 132"/>
                <a:gd name="T28" fmla="*/ 39 w 49"/>
                <a:gd name="T29" fmla="*/ 60 h 132"/>
                <a:gd name="T30" fmla="*/ 36 w 49"/>
                <a:gd name="T31" fmla="*/ 63 h 132"/>
                <a:gd name="T32" fmla="*/ 30 w 49"/>
                <a:gd name="T33" fmla="*/ 63 h 132"/>
                <a:gd name="T34" fmla="*/ 26 w 49"/>
                <a:gd name="T35" fmla="*/ 69 h 132"/>
                <a:gd name="T36" fmla="*/ 26 w 49"/>
                <a:gd name="T37" fmla="*/ 80 h 132"/>
                <a:gd name="T38" fmla="*/ 26 w 49"/>
                <a:gd name="T39" fmla="*/ 117 h 132"/>
                <a:gd name="T40" fmla="*/ 24 w 49"/>
                <a:gd name="T41" fmla="*/ 120 h 132"/>
                <a:gd name="T42" fmla="*/ 21 w 49"/>
                <a:gd name="T43" fmla="*/ 123 h 132"/>
                <a:gd name="T44" fmla="*/ 18 w 49"/>
                <a:gd name="T45" fmla="*/ 123 h 132"/>
                <a:gd name="T46" fmla="*/ 17 w 49"/>
                <a:gd name="T47" fmla="*/ 123 h 132"/>
                <a:gd name="T48" fmla="*/ 10 w 49"/>
                <a:gd name="T49" fmla="*/ 117 h 132"/>
                <a:gd name="T50" fmla="*/ 10 w 49"/>
                <a:gd name="T51" fmla="*/ 108 h 132"/>
                <a:gd name="T52" fmla="*/ 9 w 49"/>
                <a:gd name="T53" fmla="*/ 105 h 132"/>
                <a:gd name="T54" fmla="*/ 4 w 49"/>
                <a:gd name="T55" fmla="*/ 103 h 132"/>
                <a:gd name="T56" fmla="*/ 0 w 49"/>
                <a:gd name="T57" fmla="*/ 109 h 132"/>
                <a:gd name="T58" fmla="*/ 0 w 49"/>
                <a:gd name="T59" fmla="*/ 118 h 132"/>
                <a:gd name="T60" fmla="*/ 1 w 49"/>
                <a:gd name="T61" fmla="*/ 125 h 132"/>
                <a:gd name="T62" fmla="*/ 9 w 49"/>
                <a:gd name="T63" fmla="*/ 131 h 132"/>
                <a:gd name="T64" fmla="*/ 13 w 49"/>
                <a:gd name="T65" fmla="*/ 132 h 132"/>
                <a:gd name="T66" fmla="*/ 20 w 49"/>
                <a:gd name="T67" fmla="*/ 132 h 132"/>
                <a:gd name="T68" fmla="*/ 30 w 49"/>
                <a:gd name="T69" fmla="*/ 129 h 132"/>
                <a:gd name="T70" fmla="*/ 35 w 49"/>
                <a:gd name="T71" fmla="*/ 117 h 132"/>
                <a:gd name="T72" fmla="*/ 35 w 49"/>
                <a:gd name="T73" fmla="*/ 77 h 132"/>
                <a:gd name="T74" fmla="*/ 35 w 49"/>
                <a:gd name="T75" fmla="*/ 74 h 132"/>
                <a:gd name="T76" fmla="*/ 39 w 49"/>
                <a:gd name="T77" fmla="*/ 72 h 132"/>
                <a:gd name="T78" fmla="*/ 47 w 49"/>
                <a:gd name="T79" fmla="*/ 68 h 132"/>
                <a:gd name="T80" fmla="*/ 49 w 49"/>
                <a:gd name="T81" fmla="*/ 14 h 132"/>
                <a:gd name="T82" fmla="*/ 46 w 49"/>
                <a:gd name="T83" fmla="*/ 10 h 132"/>
                <a:gd name="T84" fmla="*/ 43 w 49"/>
                <a:gd name="T85" fmla="*/ 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132">
                  <a:moveTo>
                    <a:pt x="43" y="5"/>
                  </a:moveTo>
                  <a:lnTo>
                    <a:pt x="43" y="5"/>
                  </a:lnTo>
                  <a:lnTo>
                    <a:pt x="38" y="2"/>
                  </a:lnTo>
                  <a:lnTo>
                    <a:pt x="35" y="0"/>
                  </a:lnTo>
                  <a:lnTo>
                    <a:pt x="26" y="0"/>
                  </a:lnTo>
                  <a:lnTo>
                    <a:pt x="26" y="0"/>
                  </a:lnTo>
                  <a:lnTo>
                    <a:pt x="21" y="2"/>
                  </a:lnTo>
                  <a:lnTo>
                    <a:pt x="21" y="2"/>
                  </a:lnTo>
                  <a:lnTo>
                    <a:pt x="3" y="20"/>
                  </a:lnTo>
                  <a:lnTo>
                    <a:pt x="3" y="20"/>
                  </a:lnTo>
                  <a:lnTo>
                    <a:pt x="1" y="23"/>
                  </a:lnTo>
                  <a:lnTo>
                    <a:pt x="1" y="23"/>
                  </a:lnTo>
                  <a:lnTo>
                    <a:pt x="1" y="27"/>
                  </a:lnTo>
                  <a:lnTo>
                    <a:pt x="3" y="28"/>
                  </a:lnTo>
                  <a:lnTo>
                    <a:pt x="3" y="28"/>
                  </a:lnTo>
                  <a:lnTo>
                    <a:pt x="6" y="30"/>
                  </a:lnTo>
                  <a:lnTo>
                    <a:pt x="9" y="28"/>
                  </a:lnTo>
                  <a:lnTo>
                    <a:pt x="9" y="28"/>
                  </a:lnTo>
                  <a:lnTo>
                    <a:pt x="26" y="11"/>
                  </a:lnTo>
                  <a:lnTo>
                    <a:pt x="26" y="11"/>
                  </a:lnTo>
                  <a:lnTo>
                    <a:pt x="29" y="10"/>
                  </a:lnTo>
                  <a:lnTo>
                    <a:pt x="29" y="10"/>
                  </a:lnTo>
                  <a:lnTo>
                    <a:pt x="33" y="11"/>
                  </a:lnTo>
                  <a:lnTo>
                    <a:pt x="36" y="13"/>
                  </a:lnTo>
                  <a:lnTo>
                    <a:pt x="39" y="16"/>
                  </a:lnTo>
                  <a:lnTo>
                    <a:pt x="39" y="20"/>
                  </a:lnTo>
                  <a:lnTo>
                    <a:pt x="39" y="20"/>
                  </a:lnTo>
                  <a:lnTo>
                    <a:pt x="39" y="54"/>
                  </a:lnTo>
                  <a:lnTo>
                    <a:pt x="39" y="54"/>
                  </a:lnTo>
                  <a:lnTo>
                    <a:pt x="39" y="60"/>
                  </a:lnTo>
                  <a:lnTo>
                    <a:pt x="38" y="62"/>
                  </a:lnTo>
                  <a:lnTo>
                    <a:pt x="36" y="63"/>
                  </a:lnTo>
                  <a:lnTo>
                    <a:pt x="30" y="63"/>
                  </a:lnTo>
                  <a:lnTo>
                    <a:pt x="30" y="63"/>
                  </a:lnTo>
                  <a:lnTo>
                    <a:pt x="26" y="65"/>
                  </a:lnTo>
                  <a:lnTo>
                    <a:pt x="26" y="69"/>
                  </a:lnTo>
                  <a:lnTo>
                    <a:pt x="26" y="69"/>
                  </a:lnTo>
                  <a:lnTo>
                    <a:pt x="26" y="80"/>
                  </a:lnTo>
                  <a:lnTo>
                    <a:pt x="26" y="80"/>
                  </a:lnTo>
                  <a:lnTo>
                    <a:pt x="26" y="117"/>
                  </a:lnTo>
                  <a:lnTo>
                    <a:pt x="26" y="117"/>
                  </a:lnTo>
                  <a:lnTo>
                    <a:pt x="24" y="120"/>
                  </a:lnTo>
                  <a:lnTo>
                    <a:pt x="24" y="121"/>
                  </a:lnTo>
                  <a:lnTo>
                    <a:pt x="21" y="123"/>
                  </a:lnTo>
                  <a:lnTo>
                    <a:pt x="18" y="123"/>
                  </a:lnTo>
                  <a:lnTo>
                    <a:pt x="18" y="123"/>
                  </a:lnTo>
                  <a:lnTo>
                    <a:pt x="17" y="123"/>
                  </a:lnTo>
                  <a:lnTo>
                    <a:pt x="17" y="123"/>
                  </a:lnTo>
                  <a:lnTo>
                    <a:pt x="12" y="121"/>
                  </a:lnTo>
                  <a:lnTo>
                    <a:pt x="10" y="117"/>
                  </a:lnTo>
                  <a:lnTo>
                    <a:pt x="10" y="117"/>
                  </a:lnTo>
                  <a:lnTo>
                    <a:pt x="10" y="108"/>
                  </a:lnTo>
                  <a:lnTo>
                    <a:pt x="10" y="108"/>
                  </a:lnTo>
                  <a:lnTo>
                    <a:pt x="9" y="105"/>
                  </a:lnTo>
                  <a:lnTo>
                    <a:pt x="4" y="103"/>
                  </a:lnTo>
                  <a:lnTo>
                    <a:pt x="4" y="103"/>
                  </a:lnTo>
                  <a:lnTo>
                    <a:pt x="1" y="105"/>
                  </a:lnTo>
                  <a:lnTo>
                    <a:pt x="0" y="109"/>
                  </a:lnTo>
                  <a:lnTo>
                    <a:pt x="0" y="109"/>
                  </a:lnTo>
                  <a:lnTo>
                    <a:pt x="0" y="118"/>
                  </a:lnTo>
                  <a:lnTo>
                    <a:pt x="0" y="118"/>
                  </a:lnTo>
                  <a:lnTo>
                    <a:pt x="1" y="125"/>
                  </a:lnTo>
                  <a:lnTo>
                    <a:pt x="4" y="128"/>
                  </a:lnTo>
                  <a:lnTo>
                    <a:pt x="9" y="131"/>
                  </a:lnTo>
                  <a:lnTo>
                    <a:pt x="13" y="132"/>
                  </a:lnTo>
                  <a:lnTo>
                    <a:pt x="13" y="132"/>
                  </a:lnTo>
                  <a:lnTo>
                    <a:pt x="20" y="132"/>
                  </a:lnTo>
                  <a:lnTo>
                    <a:pt x="20" y="132"/>
                  </a:lnTo>
                  <a:lnTo>
                    <a:pt x="26" y="132"/>
                  </a:lnTo>
                  <a:lnTo>
                    <a:pt x="30" y="129"/>
                  </a:lnTo>
                  <a:lnTo>
                    <a:pt x="33" y="123"/>
                  </a:lnTo>
                  <a:lnTo>
                    <a:pt x="35" y="117"/>
                  </a:lnTo>
                  <a:lnTo>
                    <a:pt x="35" y="117"/>
                  </a:lnTo>
                  <a:lnTo>
                    <a:pt x="35" y="77"/>
                  </a:lnTo>
                  <a:lnTo>
                    <a:pt x="35" y="77"/>
                  </a:lnTo>
                  <a:lnTo>
                    <a:pt x="35" y="74"/>
                  </a:lnTo>
                  <a:lnTo>
                    <a:pt x="35" y="74"/>
                  </a:lnTo>
                  <a:lnTo>
                    <a:pt x="39" y="72"/>
                  </a:lnTo>
                  <a:lnTo>
                    <a:pt x="44" y="71"/>
                  </a:lnTo>
                  <a:lnTo>
                    <a:pt x="47" y="68"/>
                  </a:lnTo>
                  <a:lnTo>
                    <a:pt x="49" y="63"/>
                  </a:lnTo>
                  <a:lnTo>
                    <a:pt x="49" y="14"/>
                  </a:lnTo>
                  <a:lnTo>
                    <a:pt x="49" y="14"/>
                  </a:lnTo>
                  <a:lnTo>
                    <a:pt x="46" y="10"/>
                  </a:lnTo>
                  <a:lnTo>
                    <a:pt x="43" y="5"/>
                  </a:lnTo>
                  <a:lnTo>
                    <a:pt x="43" y="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Freeform 360"/>
            <p:cNvSpPr>
              <a:spLocks noEditPoints="1"/>
            </p:cNvSpPr>
            <p:nvPr/>
          </p:nvSpPr>
          <p:spPr bwMode="auto">
            <a:xfrm>
              <a:off x="8372476" y="5743575"/>
              <a:ext cx="77788" cy="77788"/>
            </a:xfrm>
            <a:custGeom>
              <a:avLst/>
              <a:gdLst>
                <a:gd name="T0" fmla="*/ 17 w 49"/>
                <a:gd name="T1" fmla="*/ 48 h 49"/>
                <a:gd name="T2" fmla="*/ 17 w 49"/>
                <a:gd name="T3" fmla="*/ 48 h 49"/>
                <a:gd name="T4" fmla="*/ 24 w 49"/>
                <a:gd name="T5" fmla="*/ 49 h 49"/>
                <a:gd name="T6" fmla="*/ 32 w 49"/>
                <a:gd name="T7" fmla="*/ 49 h 49"/>
                <a:gd name="T8" fmla="*/ 39 w 49"/>
                <a:gd name="T9" fmla="*/ 45 h 49"/>
                <a:gd name="T10" fmla="*/ 46 w 49"/>
                <a:gd name="T11" fmla="*/ 39 h 49"/>
                <a:gd name="T12" fmla="*/ 46 w 49"/>
                <a:gd name="T13" fmla="*/ 39 h 49"/>
                <a:gd name="T14" fmla="*/ 49 w 49"/>
                <a:gd name="T15" fmla="*/ 33 h 49"/>
                <a:gd name="T16" fmla="*/ 49 w 49"/>
                <a:gd name="T17" fmla="*/ 25 h 49"/>
                <a:gd name="T18" fmla="*/ 47 w 49"/>
                <a:gd name="T19" fmla="*/ 17 h 49"/>
                <a:gd name="T20" fmla="*/ 44 w 49"/>
                <a:gd name="T21" fmla="*/ 10 h 49"/>
                <a:gd name="T22" fmla="*/ 44 w 49"/>
                <a:gd name="T23" fmla="*/ 10 h 49"/>
                <a:gd name="T24" fmla="*/ 41 w 49"/>
                <a:gd name="T25" fmla="*/ 7 h 49"/>
                <a:gd name="T26" fmla="*/ 36 w 49"/>
                <a:gd name="T27" fmla="*/ 3 h 49"/>
                <a:gd name="T28" fmla="*/ 29 w 49"/>
                <a:gd name="T29" fmla="*/ 0 h 49"/>
                <a:gd name="T30" fmla="*/ 21 w 49"/>
                <a:gd name="T31" fmla="*/ 0 h 49"/>
                <a:gd name="T32" fmla="*/ 21 w 49"/>
                <a:gd name="T33" fmla="*/ 0 h 49"/>
                <a:gd name="T34" fmla="*/ 18 w 49"/>
                <a:gd name="T35" fmla="*/ 2 h 49"/>
                <a:gd name="T36" fmla="*/ 18 w 49"/>
                <a:gd name="T37" fmla="*/ 2 h 49"/>
                <a:gd name="T38" fmla="*/ 12 w 49"/>
                <a:gd name="T39" fmla="*/ 5 h 49"/>
                <a:gd name="T40" fmla="*/ 6 w 49"/>
                <a:gd name="T41" fmla="*/ 10 h 49"/>
                <a:gd name="T42" fmla="*/ 1 w 49"/>
                <a:gd name="T43" fmla="*/ 16 h 49"/>
                <a:gd name="T44" fmla="*/ 0 w 49"/>
                <a:gd name="T45" fmla="*/ 23 h 49"/>
                <a:gd name="T46" fmla="*/ 0 w 49"/>
                <a:gd name="T47" fmla="*/ 23 h 49"/>
                <a:gd name="T48" fmla="*/ 1 w 49"/>
                <a:gd name="T49" fmla="*/ 33 h 49"/>
                <a:gd name="T50" fmla="*/ 4 w 49"/>
                <a:gd name="T51" fmla="*/ 39 h 49"/>
                <a:gd name="T52" fmla="*/ 9 w 49"/>
                <a:gd name="T53" fmla="*/ 45 h 49"/>
                <a:gd name="T54" fmla="*/ 17 w 49"/>
                <a:gd name="T55" fmla="*/ 48 h 49"/>
                <a:gd name="T56" fmla="*/ 17 w 49"/>
                <a:gd name="T57" fmla="*/ 48 h 49"/>
                <a:gd name="T58" fmla="*/ 24 w 49"/>
                <a:gd name="T59" fmla="*/ 11 h 49"/>
                <a:gd name="T60" fmla="*/ 24 w 49"/>
                <a:gd name="T61" fmla="*/ 11 h 49"/>
                <a:gd name="T62" fmla="*/ 30 w 49"/>
                <a:gd name="T63" fmla="*/ 11 h 49"/>
                <a:gd name="T64" fmla="*/ 35 w 49"/>
                <a:gd name="T65" fmla="*/ 14 h 49"/>
                <a:gd name="T66" fmla="*/ 38 w 49"/>
                <a:gd name="T67" fmla="*/ 20 h 49"/>
                <a:gd name="T68" fmla="*/ 39 w 49"/>
                <a:gd name="T69" fmla="*/ 25 h 49"/>
                <a:gd name="T70" fmla="*/ 39 w 49"/>
                <a:gd name="T71" fmla="*/ 25 h 49"/>
                <a:gd name="T72" fmla="*/ 38 w 49"/>
                <a:gd name="T73" fmla="*/ 31 h 49"/>
                <a:gd name="T74" fmla="*/ 35 w 49"/>
                <a:gd name="T75" fmla="*/ 36 h 49"/>
                <a:gd name="T76" fmla="*/ 30 w 49"/>
                <a:gd name="T77" fmla="*/ 39 h 49"/>
                <a:gd name="T78" fmla="*/ 24 w 49"/>
                <a:gd name="T79" fmla="*/ 40 h 49"/>
                <a:gd name="T80" fmla="*/ 24 w 49"/>
                <a:gd name="T81" fmla="*/ 40 h 49"/>
                <a:gd name="T82" fmla="*/ 20 w 49"/>
                <a:gd name="T83" fmla="*/ 39 h 49"/>
                <a:gd name="T84" fmla="*/ 13 w 49"/>
                <a:gd name="T85" fmla="*/ 36 h 49"/>
                <a:gd name="T86" fmla="*/ 10 w 49"/>
                <a:gd name="T87" fmla="*/ 31 h 49"/>
                <a:gd name="T88" fmla="*/ 10 w 49"/>
                <a:gd name="T89" fmla="*/ 25 h 49"/>
                <a:gd name="T90" fmla="*/ 10 w 49"/>
                <a:gd name="T91" fmla="*/ 25 h 49"/>
                <a:gd name="T92" fmla="*/ 10 w 49"/>
                <a:gd name="T93" fmla="*/ 20 h 49"/>
                <a:gd name="T94" fmla="*/ 13 w 49"/>
                <a:gd name="T95" fmla="*/ 14 h 49"/>
                <a:gd name="T96" fmla="*/ 20 w 49"/>
                <a:gd name="T97" fmla="*/ 11 h 49"/>
                <a:gd name="T98" fmla="*/ 24 w 49"/>
                <a:gd name="T99" fmla="*/ 11 h 49"/>
                <a:gd name="T100" fmla="*/ 24 w 49"/>
                <a:gd name="T101"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 h="49">
                  <a:moveTo>
                    <a:pt x="17" y="48"/>
                  </a:moveTo>
                  <a:lnTo>
                    <a:pt x="17" y="48"/>
                  </a:lnTo>
                  <a:lnTo>
                    <a:pt x="24" y="49"/>
                  </a:lnTo>
                  <a:lnTo>
                    <a:pt x="32" y="49"/>
                  </a:lnTo>
                  <a:lnTo>
                    <a:pt x="39" y="45"/>
                  </a:lnTo>
                  <a:lnTo>
                    <a:pt x="46" y="39"/>
                  </a:lnTo>
                  <a:lnTo>
                    <a:pt x="46" y="39"/>
                  </a:lnTo>
                  <a:lnTo>
                    <a:pt x="49" y="33"/>
                  </a:lnTo>
                  <a:lnTo>
                    <a:pt x="49" y="25"/>
                  </a:lnTo>
                  <a:lnTo>
                    <a:pt x="47" y="17"/>
                  </a:lnTo>
                  <a:lnTo>
                    <a:pt x="44" y="10"/>
                  </a:lnTo>
                  <a:lnTo>
                    <a:pt x="44" y="10"/>
                  </a:lnTo>
                  <a:lnTo>
                    <a:pt x="41" y="7"/>
                  </a:lnTo>
                  <a:lnTo>
                    <a:pt x="36" y="3"/>
                  </a:lnTo>
                  <a:lnTo>
                    <a:pt x="29" y="0"/>
                  </a:lnTo>
                  <a:lnTo>
                    <a:pt x="21" y="0"/>
                  </a:lnTo>
                  <a:lnTo>
                    <a:pt x="21" y="0"/>
                  </a:lnTo>
                  <a:lnTo>
                    <a:pt x="18" y="2"/>
                  </a:lnTo>
                  <a:lnTo>
                    <a:pt x="18" y="2"/>
                  </a:lnTo>
                  <a:lnTo>
                    <a:pt x="12" y="5"/>
                  </a:lnTo>
                  <a:lnTo>
                    <a:pt x="6" y="10"/>
                  </a:lnTo>
                  <a:lnTo>
                    <a:pt x="1" y="16"/>
                  </a:lnTo>
                  <a:lnTo>
                    <a:pt x="0" y="23"/>
                  </a:lnTo>
                  <a:lnTo>
                    <a:pt x="0" y="23"/>
                  </a:lnTo>
                  <a:lnTo>
                    <a:pt x="1" y="33"/>
                  </a:lnTo>
                  <a:lnTo>
                    <a:pt x="4" y="39"/>
                  </a:lnTo>
                  <a:lnTo>
                    <a:pt x="9" y="45"/>
                  </a:lnTo>
                  <a:lnTo>
                    <a:pt x="17" y="48"/>
                  </a:lnTo>
                  <a:lnTo>
                    <a:pt x="17" y="48"/>
                  </a:lnTo>
                  <a:close/>
                  <a:moveTo>
                    <a:pt x="24" y="11"/>
                  </a:moveTo>
                  <a:lnTo>
                    <a:pt x="24" y="11"/>
                  </a:lnTo>
                  <a:lnTo>
                    <a:pt x="30" y="11"/>
                  </a:lnTo>
                  <a:lnTo>
                    <a:pt x="35" y="14"/>
                  </a:lnTo>
                  <a:lnTo>
                    <a:pt x="38" y="20"/>
                  </a:lnTo>
                  <a:lnTo>
                    <a:pt x="39" y="25"/>
                  </a:lnTo>
                  <a:lnTo>
                    <a:pt x="39" y="25"/>
                  </a:lnTo>
                  <a:lnTo>
                    <a:pt x="38" y="31"/>
                  </a:lnTo>
                  <a:lnTo>
                    <a:pt x="35" y="36"/>
                  </a:lnTo>
                  <a:lnTo>
                    <a:pt x="30" y="39"/>
                  </a:lnTo>
                  <a:lnTo>
                    <a:pt x="24" y="40"/>
                  </a:lnTo>
                  <a:lnTo>
                    <a:pt x="24" y="40"/>
                  </a:lnTo>
                  <a:lnTo>
                    <a:pt x="20" y="39"/>
                  </a:lnTo>
                  <a:lnTo>
                    <a:pt x="13" y="36"/>
                  </a:lnTo>
                  <a:lnTo>
                    <a:pt x="10" y="31"/>
                  </a:lnTo>
                  <a:lnTo>
                    <a:pt x="10" y="25"/>
                  </a:lnTo>
                  <a:lnTo>
                    <a:pt x="10" y="25"/>
                  </a:lnTo>
                  <a:lnTo>
                    <a:pt x="10" y="20"/>
                  </a:lnTo>
                  <a:lnTo>
                    <a:pt x="13" y="14"/>
                  </a:lnTo>
                  <a:lnTo>
                    <a:pt x="20" y="11"/>
                  </a:lnTo>
                  <a:lnTo>
                    <a:pt x="24" y="11"/>
                  </a:lnTo>
                  <a:lnTo>
                    <a:pt x="24"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Freeform 361"/>
            <p:cNvSpPr>
              <a:spLocks noEditPoints="1"/>
            </p:cNvSpPr>
            <p:nvPr/>
          </p:nvSpPr>
          <p:spPr bwMode="auto">
            <a:xfrm>
              <a:off x="8372476" y="5853113"/>
              <a:ext cx="77788" cy="77788"/>
            </a:xfrm>
            <a:custGeom>
              <a:avLst/>
              <a:gdLst>
                <a:gd name="T0" fmla="*/ 49 w 49"/>
                <a:gd name="T1" fmla="*/ 25 h 49"/>
                <a:gd name="T2" fmla="*/ 49 w 49"/>
                <a:gd name="T3" fmla="*/ 25 h 49"/>
                <a:gd name="T4" fmla="*/ 49 w 49"/>
                <a:gd name="T5" fmla="*/ 20 h 49"/>
                <a:gd name="T6" fmla="*/ 47 w 49"/>
                <a:gd name="T7" fmla="*/ 16 h 49"/>
                <a:gd name="T8" fmla="*/ 43 w 49"/>
                <a:gd name="T9" fmla="*/ 8 h 49"/>
                <a:gd name="T10" fmla="*/ 35 w 49"/>
                <a:gd name="T11" fmla="*/ 2 h 49"/>
                <a:gd name="T12" fmla="*/ 30 w 49"/>
                <a:gd name="T13" fmla="*/ 2 h 49"/>
                <a:gd name="T14" fmla="*/ 24 w 49"/>
                <a:gd name="T15" fmla="*/ 0 h 49"/>
                <a:gd name="T16" fmla="*/ 24 w 49"/>
                <a:gd name="T17" fmla="*/ 0 h 49"/>
                <a:gd name="T18" fmla="*/ 20 w 49"/>
                <a:gd name="T19" fmla="*/ 0 h 49"/>
                <a:gd name="T20" fmla="*/ 15 w 49"/>
                <a:gd name="T21" fmla="*/ 2 h 49"/>
                <a:gd name="T22" fmla="*/ 10 w 49"/>
                <a:gd name="T23" fmla="*/ 5 h 49"/>
                <a:gd name="T24" fmla="*/ 7 w 49"/>
                <a:gd name="T25" fmla="*/ 8 h 49"/>
                <a:gd name="T26" fmla="*/ 4 w 49"/>
                <a:gd name="T27" fmla="*/ 11 h 49"/>
                <a:gd name="T28" fmla="*/ 1 w 49"/>
                <a:gd name="T29" fmla="*/ 16 h 49"/>
                <a:gd name="T30" fmla="*/ 1 w 49"/>
                <a:gd name="T31" fmla="*/ 20 h 49"/>
                <a:gd name="T32" fmla="*/ 0 w 49"/>
                <a:gd name="T33" fmla="*/ 25 h 49"/>
                <a:gd name="T34" fmla="*/ 0 w 49"/>
                <a:gd name="T35" fmla="*/ 25 h 49"/>
                <a:gd name="T36" fmla="*/ 1 w 49"/>
                <a:gd name="T37" fmla="*/ 31 h 49"/>
                <a:gd name="T38" fmla="*/ 1 w 49"/>
                <a:gd name="T39" fmla="*/ 36 h 49"/>
                <a:gd name="T40" fmla="*/ 4 w 49"/>
                <a:gd name="T41" fmla="*/ 39 h 49"/>
                <a:gd name="T42" fmla="*/ 7 w 49"/>
                <a:gd name="T43" fmla="*/ 43 h 49"/>
                <a:gd name="T44" fmla="*/ 10 w 49"/>
                <a:gd name="T45" fmla="*/ 46 h 49"/>
                <a:gd name="T46" fmla="*/ 15 w 49"/>
                <a:gd name="T47" fmla="*/ 48 h 49"/>
                <a:gd name="T48" fmla="*/ 20 w 49"/>
                <a:gd name="T49" fmla="*/ 49 h 49"/>
                <a:gd name="T50" fmla="*/ 24 w 49"/>
                <a:gd name="T51" fmla="*/ 49 h 49"/>
                <a:gd name="T52" fmla="*/ 24 w 49"/>
                <a:gd name="T53" fmla="*/ 49 h 49"/>
                <a:gd name="T54" fmla="*/ 30 w 49"/>
                <a:gd name="T55" fmla="*/ 49 h 49"/>
                <a:gd name="T56" fmla="*/ 35 w 49"/>
                <a:gd name="T57" fmla="*/ 48 h 49"/>
                <a:gd name="T58" fmla="*/ 38 w 49"/>
                <a:gd name="T59" fmla="*/ 46 h 49"/>
                <a:gd name="T60" fmla="*/ 43 w 49"/>
                <a:gd name="T61" fmla="*/ 43 h 49"/>
                <a:gd name="T62" fmla="*/ 46 w 49"/>
                <a:gd name="T63" fmla="*/ 39 h 49"/>
                <a:gd name="T64" fmla="*/ 47 w 49"/>
                <a:gd name="T65" fmla="*/ 36 h 49"/>
                <a:gd name="T66" fmla="*/ 49 w 49"/>
                <a:gd name="T67" fmla="*/ 29 h 49"/>
                <a:gd name="T68" fmla="*/ 49 w 49"/>
                <a:gd name="T69" fmla="*/ 25 h 49"/>
                <a:gd name="T70" fmla="*/ 49 w 49"/>
                <a:gd name="T71" fmla="*/ 25 h 49"/>
                <a:gd name="T72" fmla="*/ 24 w 49"/>
                <a:gd name="T73" fmla="*/ 40 h 49"/>
                <a:gd name="T74" fmla="*/ 24 w 49"/>
                <a:gd name="T75" fmla="*/ 40 h 49"/>
                <a:gd name="T76" fmla="*/ 18 w 49"/>
                <a:gd name="T77" fmla="*/ 39 h 49"/>
                <a:gd name="T78" fmla="*/ 13 w 49"/>
                <a:gd name="T79" fmla="*/ 36 h 49"/>
                <a:gd name="T80" fmla="*/ 10 w 49"/>
                <a:gd name="T81" fmla="*/ 31 h 49"/>
                <a:gd name="T82" fmla="*/ 10 w 49"/>
                <a:gd name="T83" fmla="*/ 25 h 49"/>
                <a:gd name="T84" fmla="*/ 10 w 49"/>
                <a:gd name="T85" fmla="*/ 25 h 49"/>
                <a:gd name="T86" fmla="*/ 10 w 49"/>
                <a:gd name="T87" fmla="*/ 19 h 49"/>
                <a:gd name="T88" fmla="*/ 15 w 49"/>
                <a:gd name="T89" fmla="*/ 14 h 49"/>
                <a:gd name="T90" fmla="*/ 20 w 49"/>
                <a:gd name="T91" fmla="*/ 11 h 49"/>
                <a:gd name="T92" fmla="*/ 24 w 49"/>
                <a:gd name="T93" fmla="*/ 11 h 49"/>
                <a:gd name="T94" fmla="*/ 24 w 49"/>
                <a:gd name="T95" fmla="*/ 11 h 49"/>
                <a:gd name="T96" fmla="*/ 30 w 49"/>
                <a:gd name="T97" fmla="*/ 11 h 49"/>
                <a:gd name="T98" fmla="*/ 35 w 49"/>
                <a:gd name="T99" fmla="*/ 16 h 49"/>
                <a:gd name="T100" fmla="*/ 38 w 49"/>
                <a:gd name="T101" fmla="*/ 20 h 49"/>
                <a:gd name="T102" fmla="*/ 39 w 49"/>
                <a:gd name="T103" fmla="*/ 25 h 49"/>
                <a:gd name="T104" fmla="*/ 39 w 49"/>
                <a:gd name="T105" fmla="*/ 25 h 49"/>
                <a:gd name="T106" fmla="*/ 38 w 49"/>
                <a:gd name="T107" fmla="*/ 31 h 49"/>
                <a:gd name="T108" fmla="*/ 35 w 49"/>
                <a:gd name="T109" fmla="*/ 36 h 49"/>
                <a:gd name="T110" fmla="*/ 30 w 49"/>
                <a:gd name="T111" fmla="*/ 39 h 49"/>
                <a:gd name="T112" fmla="*/ 24 w 49"/>
                <a:gd name="T113" fmla="*/ 40 h 49"/>
                <a:gd name="T114" fmla="*/ 24 w 49"/>
                <a:gd name="T11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49" y="25"/>
                  </a:moveTo>
                  <a:lnTo>
                    <a:pt x="49" y="25"/>
                  </a:lnTo>
                  <a:lnTo>
                    <a:pt x="49" y="20"/>
                  </a:lnTo>
                  <a:lnTo>
                    <a:pt x="47" y="16"/>
                  </a:lnTo>
                  <a:lnTo>
                    <a:pt x="43" y="8"/>
                  </a:lnTo>
                  <a:lnTo>
                    <a:pt x="35" y="2"/>
                  </a:lnTo>
                  <a:lnTo>
                    <a:pt x="30" y="2"/>
                  </a:lnTo>
                  <a:lnTo>
                    <a:pt x="24" y="0"/>
                  </a:lnTo>
                  <a:lnTo>
                    <a:pt x="24" y="0"/>
                  </a:lnTo>
                  <a:lnTo>
                    <a:pt x="20" y="0"/>
                  </a:lnTo>
                  <a:lnTo>
                    <a:pt x="15" y="2"/>
                  </a:lnTo>
                  <a:lnTo>
                    <a:pt x="10" y="5"/>
                  </a:lnTo>
                  <a:lnTo>
                    <a:pt x="7" y="8"/>
                  </a:lnTo>
                  <a:lnTo>
                    <a:pt x="4" y="11"/>
                  </a:lnTo>
                  <a:lnTo>
                    <a:pt x="1" y="16"/>
                  </a:lnTo>
                  <a:lnTo>
                    <a:pt x="1" y="20"/>
                  </a:lnTo>
                  <a:lnTo>
                    <a:pt x="0" y="25"/>
                  </a:lnTo>
                  <a:lnTo>
                    <a:pt x="0" y="25"/>
                  </a:lnTo>
                  <a:lnTo>
                    <a:pt x="1" y="31"/>
                  </a:lnTo>
                  <a:lnTo>
                    <a:pt x="1" y="36"/>
                  </a:lnTo>
                  <a:lnTo>
                    <a:pt x="4" y="39"/>
                  </a:lnTo>
                  <a:lnTo>
                    <a:pt x="7" y="43"/>
                  </a:lnTo>
                  <a:lnTo>
                    <a:pt x="10" y="46"/>
                  </a:lnTo>
                  <a:lnTo>
                    <a:pt x="15" y="48"/>
                  </a:lnTo>
                  <a:lnTo>
                    <a:pt x="20" y="49"/>
                  </a:lnTo>
                  <a:lnTo>
                    <a:pt x="24" y="49"/>
                  </a:lnTo>
                  <a:lnTo>
                    <a:pt x="24" y="49"/>
                  </a:lnTo>
                  <a:lnTo>
                    <a:pt x="30" y="49"/>
                  </a:lnTo>
                  <a:lnTo>
                    <a:pt x="35" y="48"/>
                  </a:lnTo>
                  <a:lnTo>
                    <a:pt x="38" y="46"/>
                  </a:lnTo>
                  <a:lnTo>
                    <a:pt x="43" y="43"/>
                  </a:lnTo>
                  <a:lnTo>
                    <a:pt x="46" y="39"/>
                  </a:lnTo>
                  <a:lnTo>
                    <a:pt x="47" y="36"/>
                  </a:lnTo>
                  <a:lnTo>
                    <a:pt x="49" y="29"/>
                  </a:lnTo>
                  <a:lnTo>
                    <a:pt x="49" y="25"/>
                  </a:lnTo>
                  <a:lnTo>
                    <a:pt x="49" y="25"/>
                  </a:lnTo>
                  <a:close/>
                  <a:moveTo>
                    <a:pt x="24" y="40"/>
                  </a:moveTo>
                  <a:lnTo>
                    <a:pt x="24" y="40"/>
                  </a:lnTo>
                  <a:lnTo>
                    <a:pt x="18" y="39"/>
                  </a:lnTo>
                  <a:lnTo>
                    <a:pt x="13" y="36"/>
                  </a:lnTo>
                  <a:lnTo>
                    <a:pt x="10" y="31"/>
                  </a:lnTo>
                  <a:lnTo>
                    <a:pt x="10" y="25"/>
                  </a:lnTo>
                  <a:lnTo>
                    <a:pt x="10" y="25"/>
                  </a:lnTo>
                  <a:lnTo>
                    <a:pt x="10" y="19"/>
                  </a:lnTo>
                  <a:lnTo>
                    <a:pt x="15" y="14"/>
                  </a:lnTo>
                  <a:lnTo>
                    <a:pt x="20" y="11"/>
                  </a:lnTo>
                  <a:lnTo>
                    <a:pt x="24" y="11"/>
                  </a:lnTo>
                  <a:lnTo>
                    <a:pt x="24" y="11"/>
                  </a:lnTo>
                  <a:lnTo>
                    <a:pt x="30" y="11"/>
                  </a:lnTo>
                  <a:lnTo>
                    <a:pt x="35" y="16"/>
                  </a:lnTo>
                  <a:lnTo>
                    <a:pt x="38" y="20"/>
                  </a:lnTo>
                  <a:lnTo>
                    <a:pt x="39" y="25"/>
                  </a:lnTo>
                  <a:lnTo>
                    <a:pt x="39" y="25"/>
                  </a:lnTo>
                  <a:lnTo>
                    <a:pt x="38" y="31"/>
                  </a:lnTo>
                  <a:lnTo>
                    <a:pt x="35" y="36"/>
                  </a:lnTo>
                  <a:lnTo>
                    <a:pt x="30" y="39"/>
                  </a:lnTo>
                  <a:lnTo>
                    <a:pt x="24" y="40"/>
                  </a:lnTo>
                  <a:lnTo>
                    <a:pt x="24" y="4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Freeform 362"/>
            <p:cNvSpPr>
              <a:spLocks noEditPoints="1"/>
            </p:cNvSpPr>
            <p:nvPr/>
          </p:nvSpPr>
          <p:spPr bwMode="auto">
            <a:xfrm>
              <a:off x="8529638" y="5853113"/>
              <a:ext cx="77788" cy="77788"/>
            </a:xfrm>
            <a:custGeom>
              <a:avLst/>
              <a:gdLst>
                <a:gd name="T0" fmla="*/ 25 w 49"/>
                <a:gd name="T1" fmla="*/ 49 h 49"/>
                <a:gd name="T2" fmla="*/ 25 w 49"/>
                <a:gd name="T3" fmla="*/ 49 h 49"/>
                <a:gd name="T4" fmla="*/ 29 w 49"/>
                <a:gd name="T5" fmla="*/ 49 h 49"/>
                <a:gd name="T6" fmla="*/ 34 w 49"/>
                <a:gd name="T7" fmla="*/ 48 h 49"/>
                <a:gd name="T8" fmla="*/ 39 w 49"/>
                <a:gd name="T9" fmla="*/ 46 h 49"/>
                <a:gd name="T10" fmla="*/ 42 w 49"/>
                <a:gd name="T11" fmla="*/ 43 h 49"/>
                <a:gd name="T12" fmla="*/ 45 w 49"/>
                <a:gd name="T13" fmla="*/ 39 h 49"/>
                <a:gd name="T14" fmla="*/ 46 w 49"/>
                <a:gd name="T15" fmla="*/ 36 h 49"/>
                <a:gd name="T16" fmla="*/ 48 w 49"/>
                <a:gd name="T17" fmla="*/ 31 h 49"/>
                <a:gd name="T18" fmla="*/ 49 w 49"/>
                <a:gd name="T19" fmla="*/ 25 h 49"/>
                <a:gd name="T20" fmla="*/ 49 w 49"/>
                <a:gd name="T21" fmla="*/ 25 h 49"/>
                <a:gd name="T22" fmla="*/ 48 w 49"/>
                <a:gd name="T23" fmla="*/ 20 h 49"/>
                <a:gd name="T24" fmla="*/ 46 w 49"/>
                <a:gd name="T25" fmla="*/ 16 h 49"/>
                <a:gd name="T26" fmla="*/ 45 w 49"/>
                <a:gd name="T27" fmla="*/ 11 h 49"/>
                <a:gd name="T28" fmla="*/ 42 w 49"/>
                <a:gd name="T29" fmla="*/ 8 h 49"/>
                <a:gd name="T30" fmla="*/ 39 w 49"/>
                <a:gd name="T31" fmla="*/ 5 h 49"/>
                <a:gd name="T32" fmla="*/ 34 w 49"/>
                <a:gd name="T33" fmla="*/ 2 h 49"/>
                <a:gd name="T34" fmla="*/ 29 w 49"/>
                <a:gd name="T35" fmla="*/ 2 h 49"/>
                <a:gd name="T36" fmla="*/ 25 w 49"/>
                <a:gd name="T37" fmla="*/ 0 h 49"/>
                <a:gd name="T38" fmla="*/ 25 w 49"/>
                <a:gd name="T39" fmla="*/ 0 h 49"/>
                <a:gd name="T40" fmla="*/ 19 w 49"/>
                <a:gd name="T41" fmla="*/ 0 h 49"/>
                <a:gd name="T42" fmla="*/ 14 w 49"/>
                <a:gd name="T43" fmla="*/ 2 h 49"/>
                <a:gd name="T44" fmla="*/ 6 w 49"/>
                <a:gd name="T45" fmla="*/ 8 h 49"/>
                <a:gd name="T46" fmla="*/ 2 w 49"/>
                <a:gd name="T47" fmla="*/ 16 h 49"/>
                <a:gd name="T48" fmla="*/ 0 w 49"/>
                <a:gd name="T49" fmla="*/ 20 h 49"/>
                <a:gd name="T50" fmla="*/ 0 w 49"/>
                <a:gd name="T51" fmla="*/ 25 h 49"/>
                <a:gd name="T52" fmla="*/ 0 w 49"/>
                <a:gd name="T53" fmla="*/ 25 h 49"/>
                <a:gd name="T54" fmla="*/ 0 w 49"/>
                <a:gd name="T55" fmla="*/ 29 h 49"/>
                <a:gd name="T56" fmla="*/ 2 w 49"/>
                <a:gd name="T57" fmla="*/ 34 h 49"/>
                <a:gd name="T58" fmla="*/ 3 w 49"/>
                <a:gd name="T59" fmla="*/ 39 h 49"/>
                <a:gd name="T60" fmla="*/ 6 w 49"/>
                <a:gd name="T61" fmla="*/ 43 h 49"/>
                <a:gd name="T62" fmla="*/ 11 w 49"/>
                <a:gd name="T63" fmla="*/ 46 h 49"/>
                <a:gd name="T64" fmla="*/ 14 w 49"/>
                <a:gd name="T65" fmla="*/ 48 h 49"/>
                <a:gd name="T66" fmla="*/ 19 w 49"/>
                <a:gd name="T67" fmla="*/ 49 h 49"/>
                <a:gd name="T68" fmla="*/ 25 w 49"/>
                <a:gd name="T69" fmla="*/ 49 h 49"/>
                <a:gd name="T70" fmla="*/ 25 w 49"/>
                <a:gd name="T71" fmla="*/ 49 h 49"/>
                <a:gd name="T72" fmla="*/ 25 w 49"/>
                <a:gd name="T73" fmla="*/ 11 h 49"/>
                <a:gd name="T74" fmla="*/ 25 w 49"/>
                <a:gd name="T75" fmla="*/ 11 h 49"/>
                <a:gd name="T76" fmla="*/ 29 w 49"/>
                <a:gd name="T77" fmla="*/ 11 h 49"/>
                <a:gd name="T78" fmla="*/ 34 w 49"/>
                <a:gd name="T79" fmla="*/ 14 h 49"/>
                <a:gd name="T80" fmla="*/ 37 w 49"/>
                <a:gd name="T81" fmla="*/ 20 h 49"/>
                <a:gd name="T82" fmla="*/ 39 w 49"/>
                <a:gd name="T83" fmla="*/ 25 h 49"/>
                <a:gd name="T84" fmla="*/ 39 w 49"/>
                <a:gd name="T85" fmla="*/ 25 h 49"/>
                <a:gd name="T86" fmla="*/ 39 w 49"/>
                <a:gd name="T87" fmla="*/ 31 h 49"/>
                <a:gd name="T88" fmla="*/ 34 w 49"/>
                <a:gd name="T89" fmla="*/ 36 h 49"/>
                <a:gd name="T90" fmla="*/ 29 w 49"/>
                <a:gd name="T91" fmla="*/ 39 h 49"/>
                <a:gd name="T92" fmla="*/ 25 w 49"/>
                <a:gd name="T93" fmla="*/ 40 h 49"/>
                <a:gd name="T94" fmla="*/ 25 w 49"/>
                <a:gd name="T95" fmla="*/ 40 h 49"/>
                <a:gd name="T96" fmla="*/ 19 w 49"/>
                <a:gd name="T97" fmla="*/ 39 h 49"/>
                <a:gd name="T98" fmla="*/ 14 w 49"/>
                <a:gd name="T99" fmla="*/ 36 h 49"/>
                <a:gd name="T100" fmla="*/ 11 w 49"/>
                <a:gd name="T101" fmla="*/ 31 h 49"/>
                <a:gd name="T102" fmla="*/ 9 w 49"/>
                <a:gd name="T103" fmla="*/ 25 h 49"/>
                <a:gd name="T104" fmla="*/ 9 w 49"/>
                <a:gd name="T105" fmla="*/ 25 h 49"/>
                <a:gd name="T106" fmla="*/ 11 w 49"/>
                <a:gd name="T107" fmla="*/ 20 h 49"/>
                <a:gd name="T108" fmla="*/ 14 w 49"/>
                <a:gd name="T109" fmla="*/ 16 h 49"/>
                <a:gd name="T110" fmla="*/ 19 w 49"/>
                <a:gd name="T111" fmla="*/ 11 h 49"/>
                <a:gd name="T112" fmla="*/ 25 w 49"/>
                <a:gd name="T113" fmla="*/ 11 h 49"/>
                <a:gd name="T114" fmla="*/ 25 w 49"/>
                <a:gd name="T115"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25" y="49"/>
                  </a:moveTo>
                  <a:lnTo>
                    <a:pt x="25" y="49"/>
                  </a:lnTo>
                  <a:lnTo>
                    <a:pt x="29" y="49"/>
                  </a:lnTo>
                  <a:lnTo>
                    <a:pt x="34" y="48"/>
                  </a:lnTo>
                  <a:lnTo>
                    <a:pt x="39" y="46"/>
                  </a:lnTo>
                  <a:lnTo>
                    <a:pt x="42" y="43"/>
                  </a:lnTo>
                  <a:lnTo>
                    <a:pt x="45" y="39"/>
                  </a:lnTo>
                  <a:lnTo>
                    <a:pt x="46" y="36"/>
                  </a:lnTo>
                  <a:lnTo>
                    <a:pt x="48" y="31"/>
                  </a:lnTo>
                  <a:lnTo>
                    <a:pt x="49" y="25"/>
                  </a:lnTo>
                  <a:lnTo>
                    <a:pt x="49" y="25"/>
                  </a:lnTo>
                  <a:lnTo>
                    <a:pt x="48" y="20"/>
                  </a:lnTo>
                  <a:lnTo>
                    <a:pt x="46" y="16"/>
                  </a:lnTo>
                  <a:lnTo>
                    <a:pt x="45" y="11"/>
                  </a:lnTo>
                  <a:lnTo>
                    <a:pt x="42" y="8"/>
                  </a:lnTo>
                  <a:lnTo>
                    <a:pt x="39" y="5"/>
                  </a:lnTo>
                  <a:lnTo>
                    <a:pt x="34" y="2"/>
                  </a:lnTo>
                  <a:lnTo>
                    <a:pt x="29" y="2"/>
                  </a:lnTo>
                  <a:lnTo>
                    <a:pt x="25" y="0"/>
                  </a:lnTo>
                  <a:lnTo>
                    <a:pt x="25" y="0"/>
                  </a:lnTo>
                  <a:lnTo>
                    <a:pt x="19" y="0"/>
                  </a:lnTo>
                  <a:lnTo>
                    <a:pt x="14" y="2"/>
                  </a:lnTo>
                  <a:lnTo>
                    <a:pt x="6" y="8"/>
                  </a:lnTo>
                  <a:lnTo>
                    <a:pt x="2" y="16"/>
                  </a:lnTo>
                  <a:lnTo>
                    <a:pt x="0" y="20"/>
                  </a:lnTo>
                  <a:lnTo>
                    <a:pt x="0" y="25"/>
                  </a:lnTo>
                  <a:lnTo>
                    <a:pt x="0" y="25"/>
                  </a:lnTo>
                  <a:lnTo>
                    <a:pt x="0" y="29"/>
                  </a:lnTo>
                  <a:lnTo>
                    <a:pt x="2" y="34"/>
                  </a:lnTo>
                  <a:lnTo>
                    <a:pt x="3" y="39"/>
                  </a:lnTo>
                  <a:lnTo>
                    <a:pt x="6" y="43"/>
                  </a:lnTo>
                  <a:lnTo>
                    <a:pt x="11" y="46"/>
                  </a:lnTo>
                  <a:lnTo>
                    <a:pt x="14" y="48"/>
                  </a:lnTo>
                  <a:lnTo>
                    <a:pt x="19" y="49"/>
                  </a:lnTo>
                  <a:lnTo>
                    <a:pt x="25" y="49"/>
                  </a:lnTo>
                  <a:lnTo>
                    <a:pt x="25" y="49"/>
                  </a:lnTo>
                  <a:close/>
                  <a:moveTo>
                    <a:pt x="25" y="11"/>
                  </a:moveTo>
                  <a:lnTo>
                    <a:pt x="25" y="11"/>
                  </a:lnTo>
                  <a:lnTo>
                    <a:pt x="29" y="11"/>
                  </a:lnTo>
                  <a:lnTo>
                    <a:pt x="34" y="14"/>
                  </a:lnTo>
                  <a:lnTo>
                    <a:pt x="37" y="20"/>
                  </a:lnTo>
                  <a:lnTo>
                    <a:pt x="39" y="25"/>
                  </a:lnTo>
                  <a:lnTo>
                    <a:pt x="39" y="25"/>
                  </a:lnTo>
                  <a:lnTo>
                    <a:pt x="39" y="31"/>
                  </a:lnTo>
                  <a:lnTo>
                    <a:pt x="34" y="36"/>
                  </a:lnTo>
                  <a:lnTo>
                    <a:pt x="29" y="39"/>
                  </a:lnTo>
                  <a:lnTo>
                    <a:pt x="25" y="40"/>
                  </a:lnTo>
                  <a:lnTo>
                    <a:pt x="25" y="40"/>
                  </a:lnTo>
                  <a:lnTo>
                    <a:pt x="19" y="39"/>
                  </a:lnTo>
                  <a:lnTo>
                    <a:pt x="14" y="36"/>
                  </a:lnTo>
                  <a:lnTo>
                    <a:pt x="11" y="31"/>
                  </a:lnTo>
                  <a:lnTo>
                    <a:pt x="9" y="25"/>
                  </a:lnTo>
                  <a:lnTo>
                    <a:pt x="9" y="25"/>
                  </a:lnTo>
                  <a:lnTo>
                    <a:pt x="11" y="20"/>
                  </a:lnTo>
                  <a:lnTo>
                    <a:pt x="14" y="16"/>
                  </a:lnTo>
                  <a:lnTo>
                    <a:pt x="19" y="11"/>
                  </a:lnTo>
                  <a:lnTo>
                    <a:pt x="25" y="11"/>
                  </a:lnTo>
                  <a:lnTo>
                    <a:pt x="25"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Freeform 363"/>
            <p:cNvSpPr>
              <a:spLocks noEditPoints="1"/>
            </p:cNvSpPr>
            <p:nvPr/>
          </p:nvSpPr>
          <p:spPr bwMode="auto">
            <a:xfrm>
              <a:off x="8216901" y="5853113"/>
              <a:ext cx="77788" cy="77788"/>
            </a:xfrm>
            <a:custGeom>
              <a:avLst/>
              <a:gdLst>
                <a:gd name="T0" fmla="*/ 24 w 49"/>
                <a:gd name="T1" fmla="*/ 49 h 49"/>
                <a:gd name="T2" fmla="*/ 24 w 49"/>
                <a:gd name="T3" fmla="*/ 49 h 49"/>
                <a:gd name="T4" fmla="*/ 29 w 49"/>
                <a:gd name="T5" fmla="*/ 49 h 49"/>
                <a:gd name="T6" fmla="*/ 33 w 49"/>
                <a:gd name="T7" fmla="*/ 48 h 49"/>
                <a:gd name="T8" fmla="*/ 38 w 49"/>
                <a:gd name="T9" fmla="*/ 46 h 49"/>
                <a:gd name="T10" fmla="*/ 41 w 49"/>
                <a:gd name="T11" fmla="*/ 43 h 49"/>
                <a:gd name="T12" fmla="*/ 44 w 49"/>
                <a:gd name="T13" fmla="*/ 39 h 49"/>
                <a:gd name="T14" fmla="*/ 47 w 49"/>
                <a:gd name="T15" fmla="*/ 36 h 49"/>
                <a:gd name="T16" fmla="*/ 49 w 49"/>
                <a:gd name="T17" fmla="*/ 31 h 49"/>
                <a:gd name="T18" fmla="*/ 49 w 49"/>
                <a:gd name="T19" fmla="*/ 25 h 49"/>
                <a:gd name="T20" fmla="*/ 49 w 49"/>
                <a:gd name="T21" fmla="*/ 25 h 49"/>
                <a:gd name="T22" fmla="*/ 49 w 49"/>
                <a:gd name="T23" fmla="*/ 20 h 49"/>
                <a:gd name="T24" fmla="*/ 47 w 49"/>
                <a:gd name="T25" fmla="*/ 16 h 49"/>
                <a:gd name="T26" fmla="*/ 44 w 49"/>
                <a:gd name="T27" fmla="*/ 11 h 49"/>
                <a:gd name="T28" fmla="*/ 41 w 49"/>
                <a:gd name="T29" fmla="*/ 8 h 49"/>
                <a:gd name="T30" fmla="*/ 38 w 49"/>
                <a:gd name="T31" fmla="*/ 5 h 49"/>
                <a:gd name="T32" fmla="*/ 33 w 49"/>
                <a:gd name="T33" fmla="*/ 2 h 49"/>
                <a:gd name="T34" fmla="*/ 29 w 49"/>
                <a:gd name="T35" fmla="*/ 0 h 49"/>
                <a:gd name="T36" fmla="*/ 24 w 49"/>
                <a:gd name="T37" fmla="*/ 0 h 49"/>
                <a:gd name="T38" fmla="*/ 24 w 49"/>
                <a:gd name="T39" fmla="*/ 0 h 49"/>
                <a:gd name="T40" fmla="*/ 19 w 49"/>
                <a:gd name="T41" fmla="*/ 2 h 49"/>
                <a:gd name="T42" fmla="*/ 15 w 49"/>
                <a:gd name="T43" fmla="*/ 2 h 49"/>
                <a:gd name="T44" fmla="*/ 6 w 49"/>
                <a:gd name="T45" fmla="*/ 8 h 49"/>
                <a:gd name="T46" fmla="*/ 3 w 49"/>
                <a:gd name="T47" fmla="*/ 11 h 49"/>
                <a:gd name="T48" fmla="*/ 1 w 49"/>
                <a:gd name="T49" fmla="*/ 16 h 49"/>
                <a:gd name="T50" fmla="*/ 0 w 49"/>
                <a:gd name="T51" fmla="*/ 20 h 49"/>
                <a:gd name="T52" fmla="*/ 0 w 49"/>
                <a:gd name="T53" fmla="*/ 25 h 49"/>
                <a:gd name="T54" fmla="*/ 0 w 49"/>
                <a:gd name="T55" fmla="*/ 25 h 49"/>
                <a:gd name="T56" fmla="*/ 0 w 49"/>
                <a:gd name="T57" fmla="*/ 31 h 49"/>
                <a:gd name="T58" fmla="*/ 1 w 49"/>
                <a:gd name="T59" fmla="*/ 36 h 49"/>
                <a:gd name="T60" fmla="*/ 7 w 49"/>
                <a:gd name="T61" fmla="*/ 43 h 49"/>
                <a:gd name="T62" fmla="*/ 15 w 49"/>
                <a:gd name="T63" fmla="*/ 48 h 49"/>
                <a:gd name="T64" fmla="*/ 19 w 49"/>
                <a:gd name="T65" fmla="*/ 49 h 49"/>
                <a:gd name="T66" fmla="*/ 24 w 49"/>
                <a:gd name="T67" fmla="*/ 49 h 49"/>
                <a:gd name="T68" fmla="*/ 24 w 49"/>
                <a:gd name="T69" fmla="*/ 49 h 49"/>
                <a:gd name="T70" fmla="*/ 24 w 49"/>
                <a:gd name="T71" fmla="*/ 11 h 49"/>
                <a:gd name="T72" fmla="*/ 24 w 49"/>
                <a:gd name="T73" fmla="*/ 11 h 49"/>
                <a:gd name="T74" fmla="*/ 30 w 49"/>
                <a:gd name="T75" fmla="*/ 11 h 49"/>
                <a:gd name="T76" fmla="*/ 35 w 49"/>
                <a:gd name="T77" fmla="*/ 16 h 49"/>
                <a:gd name="T78" fmla="*/ 38 w 49"/>
                <a:gd name="T79" fmla="*/ 20 h 49"/>
                <a:gd name="T80" fmla="*/ 39 w 49"/>
                <a:gd name="T81" fmla="*/ 25 h 49"/>
                <a:gd name="T82" fmla="*/ 39 w 49"/>
                <a:gd name="T83" fmla="*/ 25 h 49"/>
                <a:gd name="T84" fmla="*/ 38 w 49"/>
                <a:gd name="T85" fmla="*/ 31 h 49"/>
                <a:gd name="T86" fmla="*/ 35 w 49"/>
                <a:gd name="T87" fmla="*/ 36 h 49"/>
                <a:gd name="T88" fmla="*/ 30 w 49"/>
                <a:gd name="T89" fmla="*/ 39 h 49"/>
                <a:gd name="T90" fmla="*/ 24 w 49"/>
                <a:gd name="T91" fmla="*/ 40 h 49"/>
                <a:gd name="T92" fmla="*/ 24 w 49"/>
                <a:gd name="T93" fmla="*/ 40 h 49"/>
                <a:gd name="T94" fmla="*/ 18 w 49"/>
                <a:gd name="T95" fmla="*/ 39 h 49"/>
                <a:gd name="T96" fmla="*/ 13 w 49"/>
                <a:gd name="T97" fmla="*/ 36 h 49"/>
                <a:gd name="T98" fmla="*/ 10 w 49"/>
                <a:gd name="T99" fmla="*/ 31 h 49"/>
                <a:gd name="T100" fmla="*/ 9 w 49"/>
                <a:gd name="T101" fmla="*/ 25 h 49"/>
                <a:gd name="T102" fmla="*/ 9 w 49"/>
                <a:gd name="T103" fmla="*/ 25 h 49"/>
                <a:gd name="T104" fmla="*/ 10 w 49"/>
                <a:gd name="T105" fmla="*/ 20 h 49"/>
                <a:gd name="T106" fmla="*/ 13 w 49"/>
                <a:gd name="T107" fmla="*/ 14 h 49"/>
                <a:gd name="T108" fmla="*/ 18 w 49"/>
                <a:gd name="T109" fmla="*/ 11 h 49"/>
                <a:gd name="T110" fmla="*/ 24 w 49"/>
                <a:gd name="T111" fmla="*/ 11 h 49"/>
                <a:gd name="T112" fmla="*/ 24 w 49"/>
                <a:gd name="T113"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 h="49">
                  <a:moveTo>
                    <a:pt x="24" y="49"/>
                  </a:moveTo>
                  <a:lnTo>
                    <a:pt x="24" y="49"/>
                  </a:lnTo>
                  <a:lnTo>
                    <a:pt x="29" y="49"/>
                  </a:lnTo>
                  <a:lnTo>
                    <a:pt x="33" y="48"/>
                  </a:lnTo>
                  <a:lnTo>
                    <a:pt x="38" y="46"/>
                  </a:lnTo>
                  <a:lnTo>
                    <a:pt x="41" y="43"/>
                  </a:lnTo>
                  <a:lnTo>
                    <a:pt x="44" y="39"/>
                  </a:lnTo>
                  <a:lnTo>
                    <a:pt x="47" y="36"/>
                  </a:lnTo>
                  <a:lnTo>
                    <a:pt x="49" y="31"/>
                  </a:lnTo>
                  <a:lnTo>
                    <a:pt x="49" y="25"/>
                  </a:lnTo>
                  <a:lnTo>
                    <a:pt x="49" y="25"/>
                  </a:lnTo>
                  <a:lnTo>
                    <a:pt x="49" y="20"/>
                  </a:lnTo>
                  <a:lnTo>
                    <a:pt x="47" y="16"/>
                  </a:lnTo>
                  <a:lnTo>
                    <a:pt x="44" y="11"/>
                  </a:lnTo>
                  <a:lnTo>
                    <a:pt x="41" y="8"/>
                  </a:lnTo>
                  <a:lnTo>
                    <a:pt x="38" y="5"/>
                  </a:lnTo>
                  <a:lnTo>
                    <a:pt x="33" y="2"/>
                  </a:lnTo>
                  <a:lnTo>
                    <a:pt x="29" y="0"/>
                  </a:lnTo>
                  <a:lnTo>
                    <a:pt x="24" y="0"/>
                  </a:lnTo>
                  <a:lnTo>
                    <a:pt x="24" y="0"/>
                  </a:lnTo>
                  <a:lnTo>
                    <a:pt x="19" y="2"/>
                  </a:lnTo>
                  <a:lnTo>
                    <a:pt x="15" y="2"/>
                  </a:lnTo>
                  <a:lnTo>
                    <a:pt x="6" y="8"/>
                  </a:lnTo>
                  <a:lnTo>
                    <a:pt x="3" y="11"/>
                  </a:lnTo>
                  <a:lnTo>
                    <a:pt x="1" y="16"/>
                  </a:lnTo>
                  <a:lnTo>
                    <a:pt x="0" y="20"/>
                  </a:lnTo>
                  <a:lnTo>
                    <a:pt x="0" y="25"/>
                  </a:lnTo>
                  <a:lnTo>
                    <a:pt x="0" y="25"/>
                  </a:lnTo>
                  <a:lnTo>
                    <a:pt x="0" y="31"/>
                  </a:lnTo>
                  <a:lnTo>
                    <a:pt x="1" y="36"/>
                  </a:lnTo>
                  <a:lnTo>
                    <a:pt x="7" y="43"/>
                  </a:lnTo>
                  <a:lnTo>
                    <a:pt x="15" y="48"/>
                  </a:lnTo>
                  <a:lnTo>
                    <a:pt x="19" y="49"/>
                  </a:lnTo>
                  <a:lnTo>
                    <a:pt x="24" y="49"/>
                  </a:lnTo>
                  <a:lnTo>
                    <a:pt x="24" y="49"/>
                  </a:lnTo>
                  <a:close/>
                  <a:moveTo>
                    <a:pt x="24" y="11"/>
                  </a:moveTo>
                  <a:lnTo>
                    <a:pt x="24" y="11"/>
                  </a:lnTo>
                  <a:lnTo>
                    <a:pt x="30" y="11"/>
                  </a:lnTo>
                  <a:lnTo>
                    <a:pt x="35" y="16"/>
                  </a:lnTo>
                  <a:lnTo>
                    <a:pt x="38" y="20"/>
                  </a:lnTo>
                  <a:lnTo>
                    <a:pt x="39" y="25"/>
                  </a:lnTo>
                  <a:lnTo>
                    <a:pt x="39" y="25"/>
                  </a:lnTo>
                  <a:lnTo>
                    <a:pt x="38" y="31"/>
                  </a:lnTo>
                  <a:lnTo>
                    <a:pt x="35" y="36"/>
                  </a:lnTo>
                  <a:lnTo>
                    <a:pt x="30" y="39"/>
                  </a:lnTo>
                  <a:lnTo>
                    <a:pt x="24" y="40"/>
                  </a:lnTo>
                  <a:lnTo>
                    <a:pt x="24" y="40"/>
                  </a:lnTo>
                  <a:lnTo>
                    <a:pt x="18" y="39"/>
                  </a:lnTo>
                  <a:lnTo>
                    <a:pt x="13" y="36"/>
                  </a:lnTo>
                  <a:lnTo>
                    <a:pt x="10" y="31"/>
                  </a:lnTo>
                  <a:lnTo>
                    <a:pt x="9" y="25"/>
                  </a:lnTo>
                  <a:lnTo>
                    <a:pt x="9" y="25"/>
                  </a:lnTo>
                  <a:lnTo>
                    <a:pt x="10" y="20"/>
                  </a:lnTo>
                  <a:lnTo>
                    <a:pt x="13" y="14"/>
                  </a:lnTo>
                  <a:lnTo>
                    <a:pt x="18" y="11"/>
                  </a:lnTo>
                  <a:lnTo>
                    <a:pt x="24" y="11"/>
                  </a:lnTo>
                  <a:lnTo>
                    <a:pt x="24" y="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Freeform 364"/>
            <p:cNvSpPr>
              <a:spLocks noEditPoints="1"/>
            </p:cNvSpPr>
            <p:nvPr/>
          </p:nvSpPr>
          <p:spPr bwMode="auto">
            <a:xfrm>
              <a:off x="8294688" y="5910263"/>
              <a:ext cx="77788" cy="77788"/>
            </a:xfrm>
            <a:custGeom>
              <a:avLst/>
              <a:gdLst>
                <a:gd name="T0" fmla="*/ 24 w 49"/>
                <a:gd name="T1" fmla="*/ 49 h 49"/>
                <a:gd name="T2" fmla="*/ 24 w 49"/>
                <a:gd name="T3" fmla="*/ 49 h 49"/>
                <a:gd name="T4" fmla="*/ 29 w 49"/>
                <a:gd name="T5" fmla="*/ 49 h 49"/>
                <a:gd name="T6" fmla="*/ 33 w 49"/>
                <a:gd name="T7" fmla="*/ 47 h 49"/>
                <a:gd name="T8" fmla="*/ 41 w 49"/>
                <a:gd name="T9" fmla="*/ 41 h 49"/>
                <a:gd name="T10" fmla="*/ 44 w 49"/>
                <a:gd name="T11" fmla="*/ 38 h 49"/>
                <a:gd name="T12" fmla="*/ 47 w 49"/>
                <a:gd name="T13" fmla="*/ 33 h 49"/>
                <a:gd name="T14" fmla="*/ 49 w 49"/>
                <a:gd name="T15" fmla="*/ 29 h 49"/>
                <a:gd name="T16" fmla="*/ 49 w 49"/>
                <a:gd name="T17" fmla="*/ 24 h 49"/>
                <a:gd name="T18" fmla="*/ 49 w 49"/>
                <a:gd name="T19" fmla="*/ 24 h 49"/>
                <a:gd name="T20" fmla="*/ 49 w 49"/>
                <a:gd name="T21" fmla="*/ 19 h 49"/>
                <a:gd name="T22" fmla="*/ 47 w 49"/>
                <a:gd name="T23" fmla="*/ 15 h 49"/>
                <a:gd name="T24" fmla="*/ 44 w 49"/>
                <a:gd name="T25" fmla="*/ 10 h 49"/>
                <a:gd name="T26" fmla="*/ 43 w 49"/>
                <a:gd name="T27" fmla="*/ 6 h 49"/>
                <a:gd name="T28" fmla="*/ 38 w 49"/>
                <a:gd name="T29" fmla="*/ 4 h 49"/>
                <a:gd name="T30" fmla="*/ 33 w 49"/>
                <a:gd name="T31" fmla="*/ 1 h 49"/>
                <a:gd name="T32" fmla="*/ 29 w 49"/>
                <a:gd name="T33" fmla="*/ 0 h 49"/>
                <a:gd name="T34" fmla="*/ 24 w 49"/>
                <a:gd name="T35" fmla="*/ 0 h 49"/>
                <a:gd name="T36" fmla="*/ 24 w 49"/>
                <a:gd name="T37" fmla="*/ 0 h 49"/>
                <a:gd name="T38" fmla="*/ 20 w 49"/>
                <a:gd name="T39" fmla="*/ 0 h 49"/>
                <a:gd name="T40" fmla="*/ 15 w 49"/>
                <a:gd name="T41" fmla="*/ 1 h 49"/>
                <a:gd name="T42" fmla="*/ 10 w 49"/>
                <a:gd name="T43" fmla="*/ 4 h 49"/>
                <a:gd name="T44" fmla="*/ 7 w 49"/>
                <a:gd name="T45" fmla="*/ 6 h 49"/>
                <a:gd name="T46" fmla="*/ 4 w 49"/>
                <a:gd name="T47" fmla="*/ 10 h 49"/>
                <a:gd name="T48" fmla="*/ 1 w 49"/>
                <a:gd name="T49" fmla="*/ 15 h 49"/>
                <a:gd name="T50" fmla="*/ 0 w 49"/>
                <a:gd name="T51" fmla="*/ 19 h 49"/>
                <a:gd name="T52" fmla="*/ 0 w 49"/>
                <a:gd name="T53" fmla="*/ 24 h 49"/>
                <a:gd name="T54" fmla="*/ 0 w 49"/>
                <a:gd name="T55" fmla="*/ 24 h 49"/>
                <a:gd name="T56" fmla="*/ 0 w 49"/>
                <a:gd name="T57" fmla="*/ 29 h 49"/>
                <a:gd name="T58" fmla="*/ 1 w 49"/>
                <a:gd name="T59" fmla="*/ 33 h 49"/>
                <a:gd name="T60" fmla="*/ 4 w 49"/>
                <a:gd name="T61" fmla="*/ 38 h 49"/>
                <a:gd name="T62" fmla="*/ 7 w 49"/>
                <a:gd name="T63" fmla="*/ 41 h 49"/>
                <a:gd name="T64" fmla="*/ 10 w 49"/>
                <a:gd name="T65" fmla="*/ 44 h 49"/>
                <a:gd name="T66" fmla="*/ 15 w 49"/>
                <a:gd name="T67" fmla="*/ 47 h 49"/>
                <a:gd name="T68" fmla="*/ 20 w 49"/>
                <a:gd name="T69" fmla="*/ 49 h 49"/>
                <a:gd name="T70" fmla="*/ 24 w 49"/>
                <a:gd name="T71" fmla="*/ 49 h 49"/>
                <a:gd name="T72" fmla="*/ 24 w 49"/>
                <a:gd name="T73" fmla="*/ 49 h 49"/>
                <a:gd name="T74" fmla="*/ 24 w 49"/>
                <a:gd name="T75" fmla="*/ 9 h 49"/>
                <a:gd name="T76" fmla="*/ 24 w 49"/>
                <a:gd name="T77" fmla="*/ 9 h 49"/>
                <a:gd name="T78" fmla="*/ 30 w 49"/>
                <a:gd name="T79" fmla="*/ 10 h 49"/>
                <a:gd name="T80" fmla="*/ 35 w 49"/>
                <a:gd name="T81" fmla="*/ 13 h 49"/>
                <a:gd name="T82" fmla="*/ 38 w 49"/>
                <a:gd name="T83" fmla="*/ 18 h 49"/>
                <a:gd name="T84" fmla="*/ 39 w 49"/>
                <a:gd name="T85" fmla="*/ 24 h 49"/>
                <a:gd name="T86" fmla="*/ 39 w 49"/>
                <a:gd name="T87" fmla="*/ 24 h 49"/>
                <a:gd name="T88" fmla="*/ 38 w 49"/>
                <a:gd name="T89" fmla="*/ 30 h 49"/>
                <a:gd name="T90" fmla="*/ 35 w 49"/>
                <a:gd name="T91" fmla="*/ 35 h 49"/>
                <a:gd name="T92" fmla="*/ 30 w 49"/>
                <a:gd name="T93" fmla="*/ 38 h 49"/>
                <a:gd name="T94" fmla="*/ 24 w 49"/>
                <a:gd name="T95" fmla="*/ 38 h 49"/>
                <a:gd name="T96" fmla="*/ 24 w 49"/>
                <a:gd name="T97" fmla="*/ 38 h 49"/>
                <a:gd name="T98" fmla="*/ 18 w 49"/>
                <a:gd name="T99" fmla="*/ 38 h 49"/>
                <a:gd name="T100" fmla="*/ 13 w 49"/>
                <a:gd name="T101" fmla="*/ 35 h 49"/>
                <a:gd name="T102" fmla="*/ 10 w 49"/>
                <a:gd name="T103" fmla="*/ 30 h 49"/>
                <a:gd name="T104" fmla="*/ 9 w 49"/>
                <a:gd name="T105" fmla="*/ 24 h 49"/>
                <a:gd name="T106" fmla="*/ 9 w 49"/>
                <a:gd name="T107" fmla="*/ 24 h 49"/>
                <a:gd name="T108" fmla="*/ 10 w 49"/>
                <a:gd name="T109" fmla="*/ 18 h 49"/>
                <a:gd name="T110" fmla="*/ 13 w 49"/>
                <a:gd name="T111" fmla="*/ 13 h 49"/>
                <a:gd name="T112" fmla="*/ 18 w 49"/>
                <a:gd name="T113" fmla="*/ 10 h 49"/>
                <a:gd name="T114" fmla="*/ 24 w 49"/>
                <a:gd name="T115" fmla="*/ 9 h 49"/>
                <a:gd name="T116" fmla="*/ 24 w 49"/>
                <a:gd name="T117"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49">
                  <a:moveTo>
                    <a:pt x="24" y="49"/>
                  </a:moveTo>
                  <a:lnTo>
                    <a:pt x="24" y="49"/>
                  </a:lnTo>
                  <a:lnTo>
                    <a:pt x="29" y="49"/>
                  </a:lnTo>
                  <a:lnTo>
                    <a:pt x="33" y="47"/>
                  </a:lnTo>
                  <a:lnTo>
                    <a:pt x="41" y="41"/>
                  </a:lnTo>
                  <a:lnTo>
                    <a:pt x="44" y="38"/>
                  </a:lnTo>
                  <a:lnTo>
                    <a:pt x="47" y="33"/>
                  </a:lnTo>
                  <a:lnTo>
                    <a:pt x="49" y="29"/>
                  </a:lnTo>
                  <a:lnTo>
                    <a:pt x="49" y="24"/>
                  </a:lnTo>
                  <a:lnTo>
                    <a:pt x="49" y="24"/>
                  </a:lnTo>
                  <a:lnTo>
                    <a:pt x="49" y="19"/>
                  </a:lnTo>
                  <a:lnTo>
                    <a:pt x="47" y="15"/>
                  </a:lnTo>
                  <a:lnTo>
                    <a:pt x="44" y="10"/>
                  </a:lnTo>
                  <a:lnTo>
                    <a:pt x="43" y="6"/>
                  </a:lnTo>
                  <a:lnTo>
                    <a:pt x="38" y="4"/>
                  </a:lnTo>
                  <a:lnTo>
                    <a:pt x="33" y="1"/>
                  </a:lnTo>
                  <a:lnTo>
                    <a:pt x="29" y="0"/>
                  </a:lnTo>
                  <a:lnTo>
                    <a:pt x="24" y="0"/>
                  </a:lnTo>
                  <a:lnTo>
                    <a:pt x="24" y="0"/>
                  </a:lnTo>
                  <a:lnTo>
                    <a:pt x="20" y="0"/>
                  </a:lnTo>
                  <a:lnTo>
                    <a:pt x="15" y="1"/>
                  </a:lnTo>
                  <a:lnTo>
                    <a:pt x="10" y="4"/>
                  </a:lnTo>
                  <a:lnTo>
                    <a:pt x="7" y="6"/>
                  </a:lnTo>
                  <a:lnTo>
                    <a:pt x="4" y="10"/>
                  </a:lnTo>
                  <a:lnTo>
                    <a:pt x="1" y="15"/>
                  </a:lnTo>
                  <a:lnTo>
                    <a:pt x="0" y="19"/>
                  </a:lnTo>
                  <a:lnTo>
                    <a:pt x="0" y="24"/>
                  </a:lnTo>
                  <a:lnTo>
                    <a:pt x="0" y="24"/>
                  </a:lnTo>
                  <a:lnTo>
                    <a:pt x="0" y="29"/>
                  </a:lnTo>
                  <a:lnTo>
                    <a:pt x="1" y="33"/>
                  </a:lnTo>
                  <a:lnTo>
                    <a:pt x="4" y="38"/>
                  </a:lnTo>
                  <a:lnTo>
                    <a:pt x="7" y="41"/>
                  </a:lnTo>
                  <a:lnTo>
                    <a:pt x="10" y="44"/>
                  </a:lnTo>
                  <a:lnTo>
                    <a:pt x="15" y="47"/>
                  </a:lnTo>
                  <a:lnTo>
                    <a:pt x="20" y="49"/>
                  </a:lnTo>
                  <a:lnTo>
                    <a:pt x="24" y="49"/>
                  </a:lnTo>
                  <a:lnTo>
                    <a:pt x="24" y="49"/>
                  </a:lnTo>
                  <a:close/>
                  <a:moveTo>
                    <a:pt x="24" y="9"/>
                  </a:moveTo>
                  <a:lnTo>
                    <a:pt x="24" y="9"/>
                  </a:lnTo>
                  <a:lnTo>
                    <a:pt x="30" y="10"/>
                  </a:lnTo>
                  <a:lnTo>
                    <a:pt x="35" y="13"/>
                  </a:lnTo>
                  <a:lnTo>
                    <a:pt x="38" y="18"/>
                  </a:lnTo>
                  <a:lnTo>
                    <a:pt x="39" y="24"/>
                  </a:lnTo>
                  <a:lnTo>
                    <a:pt x="39" y="24"/>
                  </a:lnTo>
                  <a:lnTo>
                    <a:pt x="38" y="30"/>
                  </a:lnTo>
                  <a:lnTo>
                    <a:pt x="35" y="35"/>
                  </a:lnTo>
                  <a:lnTo>
                    <a:pt x="30" y="38"/>
                  </a:lnTo>
                  <a:lnTo>
                    <a:pt x="24" y="38"/>
                  </a:lnTo>
                  <a:lnTo>
                    <a:pt x="24" y="38"/>
                  </a:lnTo>
                  <a:lnTo>
                    <a:pt x="18" y="38"/>
                  </a:lnTo>
                  <a:lnTo>
                    <a:pt x="13" y="35"/>
                  </a:lnTo>
                  <a:lnTo>
                    <a:pt x="10" y="30"/>
                  </a:lnTo>
                  <a:lnTo>
                    <a:pt x="9" y="24"/>
                  </a:lnTo>
                  <a:lnTo>
                    <a:pt x="9" y="24"/>
                  </a:lnTo>
                  <a:lnTo>
                    <a:pt x="10" y="18"/>
                  </a:lnTo>
                  <a:lnTo>
                    <a:pt x="13" y="13"/>
                  </a:lnTo>
                  <a:lnTo>
                    <a:pt x="18"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Freeform 365"/>
            <p:cNvSpPr>
              <a:spLocks noEditPoints="1"/>
            </p:cNvSpPr>
            <p:nvPr/>
          </p:nvSpPr>
          <p:spPr bwMode="auto">
            <a:xfrm>
              <a:off x="8450263" y="5910263"/>
              <a:ext cx="79375" cy="77788"/>
            </a:xfrm>
            <a:custGeom>
              <a:avLst/>
              <a:gdLst>
                <a:gd name="T0" fmla="*/ 24 w 50"/>
                <a:gd name="T1" fmla="*/ 49 h 49"/>
                <a:gd name="T2" fmla="*/ 24 w 50"/>
                <a:gd name="T3" fmla="*/ 49 h 49"/>
                <a:gd name="T4" fmla="*/ 30 w 50"/>
                <a:gd name="T5" fmla="*/ 49 h 49"/>
                <a:gd name="T6" fmla="*/ 35 w 50"/>
                <a:gd name="T7" fmla="*/ 47 h 49"/>
                <a:gd name="T8" fmla="*/ 38 w 50"/>
                <a:gd name="T9" fmla="*/ 44 h 49"/>
                <a:gd name="T10" fmla="*/ 43 w 50"/>
                <a:gd name="T11" fmla="*/ 41 h 49"/>
                <a:gd name="T12" fmla="*/ 46 w 50"/>
                <a:gd name="T13" fmla="*/ 38 h 49"/>
                <a:gd name="T14" fmla="*/ 47 w 50"/>
                <a:gd name="T15" fmla="*/ 33 h 49"/>
                <a:gd name="T16" fmla="*/ 49 w 50"/>
                <a:gd name="T17" fmla="*/ 29 h 49"/>
                <a:gd name="T18" fmla="*/ 50 w 50"/>
                <a:gd name="T19" fmla="*/ 24 h 49"/>
                <a:gd name="T20" fmla="*/ 50 w 50"/>
                <a:gd name="T21" fmla="*/ 24 h 49"/>
                <a:gd name="T22" fmla="*/ 49 w 50"/>
                <a:gd name="T23" fmla="*/ 19 h 49"/>
                <a:gd name="T24" fmla="*/ 47 w 50"/>
                <a:gd name="T25" fmla="*/ 15 h 49"/>
                <a:gd name="T26" fmla="*/ 43 w 50"/>
                <a:gd name="T27" fmla="*/ 6 h 49"/>
                <a:gd name="T28" fmla="*/ 35 w 50"/>
                <a:gd name="T29" fmla="*/ 1 h 49"/>
                <a:gd name="T30" fmla="*/ 30 w 50"/>
                <a:gd name="T31" fmla="*/ 0 h 49"/>
                <a:gd name="T32" fmla="*/ 26 w 50"/>
                <a:gd name="T33" fmla="*/ 0 h 49"/>
                <a:gd name="T34" fmla="*/ 26 w 50"/>
                <a:gd name="T35" fmla="*/ 0 h 49"/>
                <a:gd name="T36" fmla="*/ 20 w 50"/>
                <a:gd name="T37" fmla="*/ 0 h 49"/>
                <a:gd name="T38" fmla="*/ 15 w 50"/>
                <a:gd name="T39" fmla="*/ 1 h 49"/>
                <a:gd name="T40" fmla="*/ 10 w 50"/>
                <a:gd name="T41" fmla="*/ 3 h 49"/>
                <a:gd name="T42" fmla="*/ 7 w 50"/>
                <a:gd name="T43" fmla="*/ 6 h 49"/>
                <a:gd name="T44" fmla="*/ 4 w 50"/>
                <a:gd name="T45" fmla="*/ 10 h 49"/>
                <a:gd name="T46" fmla="*/ 3 w 50"/>
                <a:gd name="T47" fmla="*/ 13 h 49"/>
                <a:gd name="T48" fmla="*/ 1 w 50"/>
                <a:gd name="T49" fmla="*/ 18 h 49"/>
                <a:gd name="T50" fmla="*/ 0 w 50"/>
                <a:gd name="T51" fmla="*/ 24 h 49"/>
                <a:gd name="T52" fmla="*/ 0 w 50"/>
                <a:gd name="T53" fmla="*/ 24 h 49"/>
                <a:gd name="T54" fmla="*/ 1 w 50"/>
                <a:gd name="T55" fmla="*/ 29 h 49"/>
                <a:gd name="T56" fmla="*/ 3 w 50"/>
                <a:gd name="T57" fmla="*/ 33 h 49"/>
                <a:gd name="T58" fmla="*/ 4 w 50"/>
                <a:gd name="T59" fmla="*/ 38 h 49"/>
                <a:gd name="T60" fmla="*/ 7 w 50"/>
                <a:gd name="T61" fmla="*/ 41 h 49"/>
                <a:gd name="T62" fmla="*/ 10 w 50"/>
                <a:gd name="T63" fmla="*/ 44 h 49"/>
                <a:gd name="T64" fmla="*/ 15 w 50"/>
                <a:gd name="T65" fmla="*/ 47 h 49"/>
                <a:gd name="T66" fmla="*/ 20 w 50"/>
                <a:gd name="T67" fmla="*/ 49 h 49"/>
                <a:gd name="T68" fmla="*/ 24 w 50"/>
                <a:gd name="T69" fmla="*/ 49 h 49"/>
                <a:gd name="T70" fmla="*/ 24 w 50"/>
                <a:gd name="T71" fmla="*/ 49 h 49"/>
                <a:gd name="T72" fmla="*/ 24 w 50"/>
                <a:gd name="T73" fmla="*/ 9 h 49"/>
                <a:gd name="T74" fmla="*/ 24 w 50"/>
                <a:gd name="T75" fmla="*/ 9 h 49"/>
                <a:gd name="T76" fmla="*/ 30 w 50"/>
                <a:gd name="T77" fmla="*/ 10 h 49"/>
                <a:gd name="T78" fmla="*/ 35 w 50"/>
                <a:gd name="T79" fmla="*/ 13 h 49"/>
                <a:gd name="T80" fmla="*/ 38 w 50"/>
                <a:gd name="T81" fmla="*/ 18 h 49"/>
                <a:gd name="T82" fmla="*/ 40 w 50"/>
                <a:gd name="T83" fmla="*/ 24 h 49"/>
                <a:gd name="T84" fmla="*/ 40 w 50"/>
                <a:gd name="T85" fmla="*/ 24 h 49"/>
                <a:gd name="T86" fmla="*/ 38 w 50"/>
                <a:gd name="T87" fmla="*/ 30 h 49"/>
                <a:gd name="T88" fmla="*/ 35 w 50"/>
                <a:gd name="T89" fmla="*/ 35 h 49"/>
                <a:gd name="T90" fmla="*/ 30 w 50"/>
                <a:gd name="T91" fmla="*/ 38 h 49"/>
                <a:gd name="T92" fmla="*/ 24 w 50"/>
                <a:gd name="T93" fmla="*/ 38 h 49"/>
                <a:gd name="T94" fmla="*/ 24 w 50"/>
                <a:gd name="T95" fmla="*/ 38 h 49"/>
                <a:gd name="T96" fmla="*/ 20 w 50"/>
                <a:gd name="T97" fmla="*/ 38 h 49"/>
                <a:gd name="T98" fmla="*/ 15 w 50"/>
                <a:gd name="T99" fmla="*/ 35 h 49"/>
                <a:gd name="T100" fmla="*/ 12 w 50"/>
                <a:gd name="T101" fmla="*/ 30 h 49"/>
                <a:gd name="T102" fmla="*/ 10 w 50"/>
                <a:gd name="T103" fmla="*/ 24 h 49"/>
                <a:gd name="T104" fmla="*/ 10 w 50"/>
                <a:gd name="T105" fmla="*/ 24 h 49"/>
                <a:gd name="T106" fmla="*/ 12 w 50"/>
                <a:gd name="T107" fmla="*/ 18 h 49"/>
                <a:gd name="T108" fmla="*/ 15 w 50"/>
                <a:gd name="T109" fmla="*/ 13 h 49"/>
                <a:gd name="T110" fmla="*/ 20 w 50"/>
                <a:gd name="T111" fmla="*/ 10 h 49"/>
                <a:gd name="T112" fmla="*/ 24 w 50"/>
                <a:gd name="T113" fmla="*/ 9 h 49"/>
                <a:gd name="T114" fmla="*/ 24 w 50"/>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9">
                  <a:moveTo>
                    <a:pt x="24" y="49"/>
                  </a:moveTo>
                  <a:lnTo>
                    <a:pt x="24" y="49"/>
                  </a:lnTo>
                  <a:lnTo>
                    <a:pt x="30" y="49"/>
                  </a:lnTo>
                  <a:lnTo>
                    <a:pt x="35" y="47"/>
                  </a:lnTo>
                  <a:lnTo>
                    <a:pt x="38" y="44"/>
                  </a:lnTo>
                  <a:lnTo>
                    <a:pt x="43" y="41"/>
                  </a:lnTo>
                  <a:lnTo>
                    <a:pt x="46" y="38"/>
                  </a:lnTo>
                  <a:lnTo>
                    <a:pt x="47" y="33"/>
                  </a:lnTo>
                  <a:lnTo>
                    <a:pt x="49" y="29"/>
                  </a:lnTo>
                  <a:lnTo>
                    <a:pt x="50" y="24"/>
                  </a:lnTo>
                  <a:lnTo>
                    <a:pt x="50" y="24"/>
                  </a:lnTo>
                  <a:lnTo>
                    <a:pt x="49" y="19"/>
                  </a:lnTo>
                  <a:lnTo>
                    <a:pt x="47" y="15"/>
                  </a:lnTo>
                  <a:lnTo>
                    <a:pt x="43" y="6"/>
                  </a:lnTo>
                  <a:lnTo>
                    <a:pt x="35" y="1"/>
                  </a:lnTo>
                  <a:lnTo>
                    <a:pt x="30" y="0"/>
                  </a:lnTo>
                  <a:lnTo>
                    <a:pt x="26" y="0"/>
                  </a:lnTo>
                  <a:lnTo>
                    <a:pt x="26" y="0"/>
                  </a:lnTo>
                  <a:lnTo>
                    <a:pt x="20" y="0"/>
                  </a:lnTo>
                  <a:lnTo>
                    <a:pt x="15" y="1"/>
                  </a:lnTo>
                  <a:lnTo>
                    <a:pt x="10" y="3"/>
                  </a:lnTo>
                  <a:lnTo>
                    <a:pt x="7" y="6"/>
                  </a:lnTo>
                  <a:lnTo>
                    <a:pt x="4" y="10"/>
                  </a:lnTo>
                  <a:lnTo>
                    <a:pt x="3" y="13"/>
                  </a:lnTo>
                  <a:lnTo>
                    <a:pt x="1" y="18"/>
                  </a:lnTo>
                  <a:lnTo>
                    <a:pt x="0" y="24"/>
                  </a:lnTo>
                  <a:lnTo>
                    <a:pt x="0" y="24"/>
                  </a:lnTo>
                  <a:lnTo>
                    <a:pt x="1" y="29"/>
                  </a:lnTo>
                  <a:lnTo>
                    <a:pt x="3" y="33"/>
                  </a:lnTo>
                  <a:lnTo>
                    <a:pt x="4" y="38"/>
                  </a:lnTo>
                  <a:lnTo>
                    <a:pt x="7" y="41"/>
                  </a:lnTo>
                  <a:lnTo>
                    <a:pt x="10" y="44"/>
                  </a:lnTo>
                  <a:lnTo>
                    <a:pt x="15" y="47"/>
                  </a:lnTo>
                  <a:lnTo>
                    <a:pt x="20" y="49"/>
                  </a:lnTo>
                  <a:lnTo>
                    <a:pt x="24" y="49"/>
                  </a:lnTo>
                  <a:lnTo>
                    <a:pt x="24" y="49"/>
                  </a:lnTo>
                  <a:close/>
                  <a:moveTo>
                    <a:pt x="24" y="9"/>
                  </a:moveTo>
                  <a:lnTo>
                    <a:pt x="24" y="9"/>
                  </a:lnTo>
                  <a:lnTo>
                    <a:pt x="30" y="10"/>
                  </a:lnTo>
                  <a:lnTo>
                    <a:pt x="35" y="13"/>
                  </a:lnTo>
                  <a:lnTo>
                    <a:pt x="38" y="18"/>
                  </a:lnTo>
                  <a:lnTo>
                    <a:pt x="40" y="24"/>
                  </a:lnTo>
                  <a:lnTo>
                    <a:pt x="40" y="24"/>
                  </a:lnTo>
                  <a:lnTo>
                    <a:pt x="38" y="30"/>
                  </a:lnTo>
                  <a:lnTo>
                    <a:pt x="35" y="35"/>
                  </a:lnTo>
                  <a:lnTo>
                    <a:pt x="30" y="38"/>
                  </a:lnTo>
                  <a:lnTo>
                    <a:pt x="24" y="38"/>
                  </a:lnTo>
                  <a:lnTo>
                    <a:pt x="24" y="38"/>
                  </a:lnTo>
                  <a:lnTo>
                    <a:pt x="20" y="38"/>
                  </a:lnTo>
                  <a:lnTo>
                    <a:pt x="15" y="35"/>
                  </a:lnTo>
                  <a:lnTo>
                    <a:pt x="12" y="30"/>
                  </a:lnTo>
                  <a:lnTo>
                    <a:pt x="10" y="24"/>
                  </a:lnTo>
                  <a:lnTo>
                    <a:pt x="10" y="24"/>
                  </a:lnTo>
                  <a:lnTo>
                    <a:pt x="12" y="18"/>
                  </a:lnTo>
                  <a:lnTo>
                    <a:pt x="15"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Freeform 366"/>
            <p:cNvSpPr>
              <a:spLocks noEditPoints="1"/>
            </p:cNvSpPr>
            <p:nvPr/>
          </p:nvSpPr>
          <p:spPr bwMode="auto">
            <a:xfrm>
              <a:off x="8294688" y="5800725"/>
              <a:ext cx="77788" cy="77788"/>
            </a:xfrm>
            <a:custGeom>
              <a:avLst/>
              <a:gdLst>
                <a:gd name="T0" fmla="*/ 24 w 49"/>
                <a:gd name="T1" fmla="*/ 49 h 49"/>
                <a:gd name="T2" fmla="*/ 24 w 49"/>
                <a:gd name="T3" fmla="*/ 49 h 49"/>
                <a:gd name="T4" fmla="*/ 29 w 49"/>
                <a:gd name="T5" fmla="*/ 49 h 49"/>
                <a:gd name="T6" fmla="*/ 33 w 49"/>
                <a:gd name="T7" fmla="*/ 47 h 49"/>
                <a:gd name="T8" fmla="*/ 38 w 49"/>
                <a:gd name="T9" fmla="*/ 44 h 49"/>
                <a:gd name="T10" fmla="*/ 41 w 49"/>
                <a:gd name="T11" fmla="*/ 41 h 49"/>
                <a:gd name="T12" fmla="*/ 44 w 49"/>
                <a:gd name="T13" fmla="*/ 38 h 49"/>
                <a:gd name="T14" fmla="*/ 47 w 49"/>
                <a:gd name="T15" fmla="*/ 33 h 49"/>
                <a:gd name="T16" fmla="*/ 49 w 49"/>
                <a:gd name="T17" fmla="*/ 29 h 49"/>
                <a:gd name="T18" fmla="*/ 49 w 49"/>
                <a:gd name="T19" fmla="*/ 24 h 49"/>
                <a:gd name="T20" fmla="*/ 49 w 49"/>
                <a:gd name="T21" fmla="*/ 24 h 49"/>
                <a:gd name="T22" fmla="*/ 49 w 49"/>
                <a:gd name="T23" fmla="*/ 20 h 49"/>
                <a:gd name="T24" fmla="*/ 47 w 49"/>
                <a:gd name="T25" fmla="*/ 15 h 49"/>
                <a:gd name="T26" fmla="*/ 44 w 49"/>
                <a:gd name="T27" fmla="*/ 10 h 49"/>
                <a:gd name="T28" fmla="*/ 41 w 49"/>
                <a:gd name="T29" fmla="*/ 6 h 49"/>
                <a:gd name="T30" fmla="*/ 38 w 49"/>
                <a:gd name="T31" fmla="*/ 3 h 49"/>
                <a:gd name="T32" fmla="*/ 33 w 49"/>
                <a:gd name="T33" fmla="*/ 1 h 49"/>
                <a:gd name="T34" fmla="*/ 29 w 49"/>
                <a:gd name="T35" fmla="*/ 0 h 49"/>
                <a:gd name="T36" fmla="*/ 24 w 49"/>
                <a:gd name="T37" fmla="*/ 0 h 49"/>
                <a:gd name="T38" fmla="*/ 24 w 49"/>
                <a:gd name="T39" fmla="*/ 0 h 49"/>
                <a:gd name="T40" fmla="*/ 20 w 49"/>
                <a:gd name="T41" fmla="*/ 0 h 49"/>
                <a:gd name="T42" fmla="*/ 15 w 49"/>
                <a:gd name="T43" fmla="*/ 1 h 49"/>
                <a:gd name="T44" fmla="*/ 10 w 49"/>
                <a:gd name="T45" fmla="*/ 3 h 49"/>
                <a:gd name="T46" fmla="*/ 7 w 49"/>
                <a:gd name="T47" fmla="*/ 6 h 49"/>
                <a:gd name="T48" fmla="*/ 4 w 49"/>
                <a:gd name="T49" fmla="*/ 10 h 49"/>
                <a:gd name="T50" fmla="*/ 1 w 49"/>
                <a:gd name="T51" fmla="*/ 15 h 49"/>
                <a:gd name="T52" fmla="*/ 0 w 49"/>
                <a:gd name="T53" fmla="*/ 20 h 49"/>
                <a:gd name="T54" fmla="*/ 0 w 49"/>
                <a:gd name="T55" fmla="*/ 24 h 49"/>
                <a:gd name="T56" fmla="*/ 0 w 49"/>
                <a:gd name="T57" fmla="*/ 24 h 49"/>
                <a:gd name="T58" fmla="*/ 0 w 49"/>
                <a:gd name="T59" fmla="*/ 29 h 49"/>
                <a:gd name="T60" fmla="*/ 1 w 49"/>
                <a:gd name="T61" fmla="*/ 33 h 49"/>
                <a:gd name="T62" fmla="*/ 7 w 49"/>
                <a:gd name="T63" fmla="*/ 41 h 49"/>
                <a:gd name="T64" fmla="*/ 15 w 49"/>
                <a:gd name="T65" fmla="*/ 47 h 49"/>
                <a:gd name="T66" fmla="*/ 20 w 49"/>
                <a:gd name="T67" fmla="*/ 49 h 49"/>
                <a:gd name="T68" fmla="*/ 24 w 49"/>
                <a:gd name="T69" fmla="*/ 49 h 49"/>
                <a:gd name="T70" fmla="*/ 24 w 49"/>
                <a:gd name="T71" fmla="*/ 49 h 49"/>
                <a:gd name="T72" fmla="*/ 24 w 49"/>
                <a:gd name="T73" fmla="*/ 9 h 49"/>
                <a:gd name="T74" fmla="*/ 24 w 49"/>
                <a:gd name="T75" fmla="*/ 9 h 49"/>
                <a:gd name="T76" fmla="*/ 30 w 49"/>
                <a:gd name="T77" fmla="*/ 10 h 49"/>
                <a:gd name="T78" fmla="*/ 35 w 49"/>
                <a:gd name="T79" fmla="*/ 13 h 49"/>
                <a:gd name="T80" fmla="*/ 38 w 49"/>
                <a:gd name="T81" fmla="*/ 18 h 49"/>
                <a:gd name="T82" fmla="*/ 39 w 49"/>
                <a:gd name="T83" fmla="*/ 24 h 49"/>
                <a:gd name="T84" fmla="*/ 39 w 49"/>
                <a:gd name="T85" fmla="*/ 24 h 49"/>
                <a:gd name="T86" fmla="*/ 38 w 49"/>
                <a:gd name="T87" fmla="*/ 30 h 49"/>
                <a:gd name="T88" fmla="*/ 35 w 49"/>
                <a:gd name="T89" fmla="*/ 35 h 49"/>
                <a:gd name="T90" fmla="*/ 30 w 49"/>
                <a:gd name="T91" fmla="*/ 38 h 49"/>
                <a:gd name="T92" fmla="*/ 24 w 49"/>
                <a:gd name="T93" fmla="*/ 38 h 49"/>
                <a:gd name="T94" fmla="*/ 24 w 49"/>
                <a:gd name="T95" fmla="*/ 38 h 49"/>
                <a:gd name="T96" fmla="*/ 18 w 49"/>
                <a:gd name="T97" fmla="*/ 38 h 49"/>
                <a:gd name="T98" fmla="*/ 13 w 49"/>
                <a:gd name="T99" fmla="*/ 35 h 49"/>
                <a:gd name="T100" fmla="*/ 10 w 49"/>
                <a:gd name="T101" fmla="*/ 29 h 49"/>
                <a:gd name="T102" fmla="*/ 9 w 49"/>
                <a:gd name="T103" fmla="*/ 24 h 49"/>
                <a:gd name="T104" fmla="*/ 9 w 49"/>
                <a:gd name="T105" fmla="*/ 24 h 49"/>
                <a:gd name="T106" fmla="*/ 10 w 49"/>
                <a:gd name="T107" fmla="*/ 18 h 49"/>
                <a:gd name="T108" fmla="*/ 13 w 49"/>
                <a:gd name="T109" fmla="*/ 13 h 49"/>
                <a:gd name="T110" fmla="*/ 20 w 49"/>
                <a:gd name="T111" fmla="*/ 10 h 49"/>
                <a:gd name="T112" fmla="*/ 24 w 49"/>
                <a:gd name="T113" fmla="*/ 9 h 49"/>
                <a:gd name="T114" fmla="*/ 24 w 49"/>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 h="49">
                  <a:moveTo>
                    <a:pt x="24" y="49"/>
                  </a:moveTo>
                  <a:lnTo>
                    <a:pt x="24" y="49"/>
                  </a:lnTo>
                  <a:lnTo>
                    <a:pt x="29" y="49"/>
                  </a:lnTo>
                  <a:lnTo>
                    <a:pt x="33" y="47"/>
                  </a:lnTo>
                  <a:lnTo>
                    <a:pt x="38" y="44"/>
                  </a:lnTo>
                  <a:lnTo>
                    <a:pt x="41" y="41"/>
                  </a:lnTo>
                  <a:lnTo>
                    <a:pt x="44" y="38"/>
                  </a:lnTo>
                  <a:lnTo>
                    <a:pt x="47" y="33"/>
                  </a:lnTo>
                  <a:lnTo>
                    <a:pt x="49" y="29"/>
                  </a:lnTo>
                  <a:lnTo>
                    <a:pt x="49" y="24"/>
                  </a:lnTo>
                  <a:lnTo>
                    <a:pt x="49" y="24"/>
                  </a:lnTo>
                  <a:lnTo>
                    <a:pt x="49" y="20"/>
                  </a:lnTo>
                  <a:lnTo>
                    <a:pt x="47" y="15"/>
                  </a:lnTo>
                  <a:lnTo>
                    <a:pt x="44" y="10"/>
                  </a:lnTo>
                  <a:lnTo>
                    <a:pt x="41" y="6"/>
                  </a:lnTo>
                  <a:lnTo>
                    <a:pt x="38" y="3"/>
                  </a:lnTo>
                  <a:lnTo>
                    <a:pt x="33" y="1"/>
                  </a:lnTo>
                  <a:lnTo>
                    <a:pt x="29" y="0"/>
                  </a:lnTo>
                  <a:lnTo>
                    <a:pt x="24" y="0"/>
                  </a:lnTo>
                  <a:lnTo>
                    <a:pt x="24" y="0"/>
                  </a:lnTo>
                  <a:lnTo>
                    <a:pt x="20" y="0"/>
                  </a:lnTo>
                  <a:lnTo>
                    <a:pt x="15" y="1"/>
                  </a:lnTo>
                  <a:lnTo>
                    <a:pt x="10" y="3"/>
                  </a:lnTo>
                  <a:lnTo>
                    <a:pt x="7" y="6"/>
                  </a:lnTo>
                  <a:lnTo>
                    <a:pt x="4" y="10"/>
                  </a:lnTo>
                  <a:lnTo>
                    <a:pt x="1" y="15"/>
                  </a:lnTo>
                  <a:lnTo>
                    <a:pt x="0" y="20"/>
                  </a:lnTo>
                  <a:lnTo>
                    <a:pt x="0" y="24"/>
                  </a:lnTo>
                  <a:lnTo>
                    <a:pt x="0" y="24"/>
                  </a:lnTo>
                  <a:lnTo>
                    <a:pt x="0" y="29"/>
                  </a:lnTo>
                  <a:lnTo>
                    <a:pt x="1" y="33"/>
                  </a:lnTo>
                  <a:lnTo>
                    <a:pt x="7" y="41"/>
                  </a:lnTo>
                  <a:lnTo>
                    <a:pt x="15" y="47"/>
                  </a:lnTo>
                  <a:lnTo>
                    <a:pt x="20" y="49"/>
                  </a:lnTo>
                  <a:lnTo>
                    <a:pt x="24" y="49"/>
                  </a:lnTo>
                  <a:lnTo>
                    <a:pt x="24" y="49"/>
                  </a:lnTo>
                  <a:close/>
                  <a:moveTo>
                    <a:pt x="24" y="9"/>
                  </a:moveTo>
                  <a:lnTo>
                    <a:pt x="24" y="9"/>
                  </a:lnTo>
                  <a:lnTo>
                    <a:pt x="30" y="10"/>
                  </a:lnTo>
                  <a:lnTo>
                    <a:pt x="35" y="13"/>
                  </a:lnTo>
                  <a:lnTo>
                    <a:pt x="38" y="18"/>
                  </a:lnTo>
                  <a:lnTo>
                    <a:pt x="39" y="24"/>
                  </a:lnTo>
                  <a:lnTo>
                    <a:pt x="39" y="24"/>
                  </a:lnTo>
                  <a:lnTo>
                    <a:pt x="38" y="30"/>
                  </a:lnTo>
                  <a:lnTo>
                    <a:pt x="35" y="35"/>
                  </a:lnTo>
                  <a:lnTo>
                    <a:pt x="30" y="38"/>
                  </a:lnTo>
                  <a:lnTo>
                    <a:pt x="24" y="38"/>
                  </a:lnTo>
                  <a:lnTo>
                    <a:pt x="24" y="38"/>
                  </a:lnTo>
                  <a:lnTo>
                    <a:pt x="18" y="38"/>
                  </a:lnTo>
                  <a:lnTo>
                    <a:pt x="13" y="35"/>
                  </a:lnTo>
                  <a:lnTo>
                    <a:pt x="10" y="29"/>
                  </a:lnTo>
                  <a:lnTo>
                    <a:pt x="9" y="24"/>
                  </a:lnTo>
                  <a:lnTo>
                    <a:pt x="9" y="24"/>
                  </a:lnTo>
                  <a:lnTo>
                    <a:pt x="10" y="18"/>
                  </a:lnTo>
                  <a:lnTo>
                    <a:pt x="13"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Freeform 367"/>
            <p:cNvSpPr>
              <a:spLocks noEditPoints="1"/>
            </p:cNvSpPr>
            <p:nvPr/>
          </p:nvSpPr>
          <p:spPr bwMode="auto">
            <a:xfrm>
              <a:off x="8450263" y="5800725"/>
              <a:ext cx="79375" cy="77788"/>
            </a:xfrm>
            <a:custGeom>
              <a:avLst/>
              <a:gdLst>
                <a:gd name="T0" fmla="*/ 24 w 50"/>
                <a:gd name="T1" fmla="*/ 49 h 49"/>
                <a:gd name="T2" fmla="*/ 24 w 50"/>
                <a:gd name="T3" fmla="*/ 49 h 49"/>
                <a:gd name="T4" fmla="*/ 30 w 50"/>
                <a:gd name="T5" fmla="*/ 49 h 49"/>
                <a:gd name="T6" fmla="*/ 35 w 50"/>
                <a:gd name="T7" fmla="*/ 47 h 49"/>
                <a:gd name="T8" fmla="*/ 38 w 50"/>
                <a:gd name="T9" fmla="*/ 44 h 49"/>
                <a:gd name="T10" fmla="*/ 43 w 50"/>
                <a:gd name="T11" fmla="*/ 41 h 49"/>
                <a:gd name="T12" fmla="*/ 46 w 50"/>
                <a:gd name="T13" fmla="*/ 38 h 49"/>
                <a:gd name="T14" fmla="*/ 47 w 50"/>
                <a:gd name="T15" fmla="*/ 33 h 49"/>
                <a:gd name="T16" fmla="*/ 49 w 50"/>
                <a:gd name="T17" fmla="*/ 29 h 49"/>
                <a:gd name="T18" fmla="*/ 50 w 50"/>
                <a:gd name="T19" fmla="*/ 24 h 49"/>
                <a:gd name="T20" fmla="*/ 50 w 50"/>
                <a:gd name="T21" fmla="*/ 24 h 49"/>
                <a:gd name="T22" fmla="*/ 49 w 50"/>
                <a:gd name="T23" fmla="*/ 20 h 49"/>
                <a:gd name="T24" fmla="*/ 47 w 50"/>
                <a:gd name="T25" fmla="*/ 13 h 49"/>
                <a:gd name="T26" fmla="*/ 46 w 50"/>
                <a:gd name="T27" fmla="*/ 10 h 49"/>
                <a:gd name="T28" fmla="*/ 43 w 50"/>
                <a:gd name="T29" fmla="*/ 6 h 49"/>
                <a:gd name="T30" fmla="*/ 38 w 50"/>
                <a:gd name="T31" fmla="*/ 3 h 49"/>
                <a:gd name="T32" fmla="*/ 35 w 50"/>
                <a:gd name="T33" fmla="*/ 1 h 49"/>
                <a:gd name="T34" fmla="*/ 30 w 50"/>
                <a:gd name="T35" fmla="*/ 0 h 49"/>
                <a:gd name="T36" fmla="*/ 24 w 50"/>
                <a:gd name="T37" fmla="*/ 0 h 49"/>
                <a:gd name="T38" fmla="*/ 24 w 50"/>
                <a:gd name="T39" fmla="*/ 0 h 49"/>
                <a:gd name="T40" fmla="*/ 20 w 50"/>
                <a:gd name="T41" fmla="*/ 0 h 49"/>
                <a:gd name="T42" fmla="*/ 15 w 50"/>
                <a:gd name="T43" fmla="*/ 1 h 49"/>
                <a:gd name="T44" fmla="*/ 10 w 50"/>
                <a:gd name="T45" fmla="*/ 3 h 49"/>
                <a:gd name="T46" fmla="*/ 7 w 50"/>
                <a:gd name="T47" fmla="*/ 6 h 49"/>
                <a:gd name="T48" fmla="*/ 4 w 50"/>
                <a:gd name="T49" fmla="*/ 10 h 49"/>
                <a:gd name="T50" fmla="*/ 3 w 50"/>
                <a:gd name="T51" fmla="*/ 15 h 49"/>
                <a:gd name="T52" fmla="*/ 1 w 50"/>
                <a:gd name="T53" fmla="*/ 20 h 49"/>
                <a:gd name="T54" fmla="*/ 0 w 50"/>
                <a:gd name="T55" fmla="*/ 24 h 49"/>
                <a:gd name="T56" fmla="*/ 0 w 50"/>
                <a:gd name="T57" fmla="*/ 24 h 49"/>
                <a:gd name="T58" fmla="*/ 1 w 50"/>
                <a:gd name="T59" fmla="*/ 29 h 49"/>
                <a:gd name="T60" fmla="*/ 3 w 50"/>
                <a:gd name="T61" fmla="*/ 33 h 49"/>
                <a:gd name="T62" fmla="*/ 7 w 50"/>
                <a:gd name="T63" fmla="*/ 41 h 49"/>
                <a:gd name="T64" fmla="*/ 15 w 50"/>
                <a:gd name="T65" fmla="*/ 47 h 49"/>
                <a:gd name="T66" fmla="*/ 20 w 50"/>
                <a:gd name="T67" fmla="*/ 49 h 49"/>
                <a:gd name="T68" fmla="*/ 24 w 50"/>
                <a:gd name="T69" fmla="*/ 49 h 49"/>
                <a:gd name="T70" fmla="*/ 24 w 50"/>
                <a:gd name="T71" fmla="*/ 49 h 49"/>
                <a:gd name="T72" fmla="*/ 24 w 50"/>
                <a:gd name="T73" fmla="*/ 9 h 49"/>
                <a:gd name="T74" fmla="*/ 24 w 50"/>
                <a:gd name="T75" fmla="*/ 9 h 49"/>
                <a:gd name="T76" fmla="*/ 30 w 50"/>
                <a:gd name="T77" fmla="*/ 10 h 49"/>
                <a:gd name="T78" fmla="*/ 35 w 50"/>
                <a:gd name="T79" fmla="*/ 13 h 49"/>
                <a:gd name="T80" fmla="*/ 38 w 50"/>
                <a:gd name="T81" fmla="*/ 18 h 49"/>
                <a:gd name="T82" fmla="*/ 40 w 50"/>
                <a:gd name="T83" fmla="*/ 24 h 49"/>
                <a:gd name="T84" fmla="*/ 40 w 50"/>
                <a:gd name="T85" fmla="*/ 24 h 49"/>
                <a:gd name="T86" fmla="*/ 38 w 50"/>
                <a:gd name="T87" fmla="*/ 30 h 49"/>
                <a:gd name="T88" fmla="*/ 35 w 50"/>
                <a:gd name="T89" fmla="*/ 35 h 49"/>
                <a:gd name="T90" fmla="*/ 30 w 50"/>
                <a:gd name="T91" fmla="*/ 38 h 49"/>
                <a:gd name="T92" fmla="*/ 24 w 50"/>
                <a:gd name="T93" fmla="*/ 38 h 49"/>
                <a:gd name="T94" fmla="*/ 24 w 50"/>
                <a:gd name="T95" fmla="*/ 38 h 49"/>
                <a:gd name="T96" fmla="*/ 20 w 50"/>
                <a:gd name="T97" fmla="*/ 38 h 49"/>
                <a:gd name="T98" fmla="*/ 15 w 50"/>
                <a:gd name="T99" fmla="*/ 35 h 49"/>
                <a:gd name="T100" fmla="*/ 12 w 50"/>
                <a:gd name="T101" fmla="*/ 29 h 49"/>
                <a:gd name="T102" fmla="*/ 10 w 50"/>
                <a:gd name="T103" fmla="*/ 24 h 49"/>
                <a:gd name="T104" fmla="*/ 10 w 50"/>
                <a:gd name="T105" fmla="*/ 24 h 49"/>
                <a:gd name="T106" fmla="*/ 12 w 50"/>
                <a:gd name="T107" fmla="*/ 18 h 49"/>
                <a:gd name="T108" fmla="*/ 15 w 50"/>
                <a:gd name="T109" fmla="*/ 13 h 49"/>
                <a:gd name="T110" fmla="*/ 20 w 50"/>
                <a:gd name="T111" fmla="*/ 10 h 49"/>
                <a:gd name="T112" fmla="*/ 24 w 50"/>
                <a:gd name="T113" fmla="*/ 9 h 49"/>
                <a:gd name="T114" fmla="*/ 24 w 50"/>
                <a:gd name="T11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 h="49">
                  <a:moveTo>
                    <a:pt x="24" y="49"/>
                  </a:moveTo>
                  <a:lnTo>
                    <a:pt x="24" y="49"/>
                  </a:lnTo>
                  <a:lnTo>
                    <a:pt x="30" y="49"/>
                  </a:lnTo>
                  <a:lnTo>
                    <a:pt x="35" y="47"/>
                  </a:lnTo>
                  <a:lnTo>
                    <a:pt x="38" y="44"/>
                  </a:lnTo>
                  <a:lnTo>
                    <a:pt x="43" y="41"/>
                  </a:lnTo>
                  <a:lnTo>
                    <a:pt x="46" y="38"/>
                  </a:lnTo>
                  <a:lnTo>
                    <a:pt x="47" y="33"/>
                  </a:lnTo>
                  <a:lnTo>
                    <a:pt x="49" y="29"/>
                  </a:lnTo>
                  <a:lnTo>
                    <a:pt x="50" y="24"/>
                  </a:lnTo>
                  <a:lnTo>
                    <a:pt x="50" y="24"/>
                  </a:lnTo>
                  <a:lnTo>
                    <a:pt x="49" y="20"/>
                  </a:lnTo>
                  <a:lnTo>
                    <a:pt x="47" y="13"/>
                  </a:lnTo>
                  <a:lnTo>
                    <a:pt x="46" y="10"/>
                  </a:lnTo>
                  <a:lnTo>
                    <a:pt x="43" y="6"/>
                  </a:lnTo>
                  <a:lnTo>
                    <a:pt x="38" y="3"/>
                  </a:lnTo>
                  <a:lnTo>
                    <a:pt x="35" y="1"/>
                  </a:lnTo>
                  <a:lnTo>
                    <a:pt x="30" y="0"/>
                  </a:lnTo>
                  <a:lnTo>
                    <a:pt x="24" y="0"/>
                  </a:lnTo>
                  <a:lnTo>
                    <a:pt x="24" y="0"/>
                  </a:lnTo>
                  <a:lnTo>
                    <a:pt x="20" y="0"/>
                  </a:lnTo>
                  <a:lnTo>
                    <a:pt x="15" y="1"/>
                  </a:lnTo>
                  <a:lnTo>
                    <a:pt x="10" y="3"/>
                  </a:lnTo>
                  <a:lnTo>
                    <a:pt x="7" y="6"/>
                  </a:lnTo>
                  <a:lnTo>
                    <a:pt x="4" y="10"/>
                  </a:lnTo>
                  <a:lnTo>
                    <a:pt x="3" y="15"/>
                  </a:lnTo>
                  <a:lnTo>
                    <a:pt x="1" y="20"/>
                  </a:lnTo>
                  <a:lnTo>
                    <a:pt x="0" y="24"/>
                  </a:lnTo>
                  <a:lnTo>
                    <a:pt x="0" y="24"/>
                  </a:lnTo>
                  <a:lnTo>
                    <a:pt x="1" y="29"/>
                  </a:lnTo>
                  <a:lnTo>
                    <a:pt x="3" y="33"/>
                  </a:lnTo>
                  <a:lnTo>
                    <a:pt x="7" y="41"/>
                  </a:lnTo>
                  <a:lnTo>
                    <a:pt x="15" y="47"/>
                  </a:lnTo>
                  <a:lnTo>
                    <a:pt x="20" y="49"/>
                  </a:lnTo>
                  <a:lnTo>
                    <a:pt x="24" y="49"/>
                  </a:lnTo>
                  <a:lnTo>
                    <a:pt x="24" y="49"/>
                  </a:lnTo>
                  <a:close/>
                  <a:moveTo>
                    <a:pt x="24" y="9"/>
                  </a:moveTo>
                  <a:lnTo>
                    <a:pt x="24" y="9"/>
                  </a:lnTo>
                  <a:lnTo>
                    <a:pt x="30" y="10"/>
                  </a:lnTo>
                  <a:lnTo>
                    <a:pt x="35" y="13"/>
                  </a:lnTo>
                  <a:lnTo>
                    <a:pt x="38" y="18"/>
                  </a:lnTo>
                  <a:lnTo>
                    <a:pt x="40" y="24"/>
                  </a:lnTo>
                  <a:lnTo>
                    <a:pt x="40" y="24"/>
                  </a:lnTo>
                  <a:lnTo>
                    <a:pt x="38" y="30"/>
                  </a:lnTo>
                  <a:lnTo>
                    <a:pt x="35" y="35"/>
                  </a:lnTo>
                  <a:lnTo>
                    <a:pt x="30" y="38"/>
                  </a:lnTo>
                  <a:lnTo>
                    <a:pt x="24" y="38"/>
                  </a:lnTo>
                  <a:lnTo>
                    <a:pt x="24" y="38"/>
                  </a:lnTo>
                  <a:lnTo>
                    <a:pt x="20" y="38"/>
                  </a:lnTo>
                  <a:lnTo>
                    <a:pt x="15" y="35"/>
                  </a:lnTo>
                  <a:lnTo>
                    <a:pt x="12" y="29"/>
                  </a:lnTo>
                  <a:lnTo>
                    <a:pt x="10" y="24"/>
                  </a:lnTo>
                  <a:lnTo>
                    <a:pt x="10" y="24"/>
                  </a:lnTo>
                  <a:lnTo>
                    <a:pt x="12" y="18"/>
                  </a:lnTo>
                  <a:lnTo>
                    <a:pt x="15" y="13"/>
                  </a:lnTo>
                  <a:lnTo>
                    <a:pt x="20" y="10"/>
                  </a:lnTo>
                  <a:lnTo>
                    <a:pt x="24" y="9"/>
                  </a:lnTo>
                  <a:lnTo>
                    <a:pt x="2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50" name="Freeform 368"/>
          <p:cNvSpPr>
            <a:spLocks noEditPoints="1"/>
          </p:cNvSpPr>
          <p:nvPr userDrawn="1"/>
        </p:nvSpPr>
        <p:spPr bwMode="auto">
          <a:xfrm>
            <a:off x="8988788" y="5491496"/>
            <a:ext cx="473088" cy="274877"/>
          </a:xfrm>
          <a:custGeom>
            <a:avLst/>
            <a:gdLst>
              <a:gd name="T0" fmla="*/ 250 w 253"/>
              <a:gd name="T1" fmla="*/ 15 h 196"/>
              <a:gd name="T2" fmla="*/ 201 w 253"/>
              <a:gd name="T3" fmla="*/ 30 h 196"/>
              <a:gd name="T4" fmla="*/ 182 w 253"/>
              <a:gd name="T5" fmla="*/ 35 h 196"/>
              <a:gd name="T6" fmla="*/ 135 w 253"/>
              <a:gd name="T7" fmla="*/ 26 h 196"/>
              <a:gd name="T8" fmla="*/ 98 w 253"/>
              <a:gd name="T9" fmla="*/ 18 h 196"/>
              <a:gd name="T10" fmla="*/ 57 w 253"/>
              <a:gd name="T11" fmla="*/ 29 h 196"/>
              <a:gd name="T12" fmla="*/ 0 w 253"/>
              <a:gd name="T13" fmla="*/ 0 h 196"/>
              <a:gd name="T14" fmla="*/ 0 w 253"/>
              <a:gd name="T15" fmla="*/ 98 h 196"/>
              <a:gd name="T16" fmla="*/ 20 w 253"/>
              <a:gd name="T17" fmla="*/ 107 h 196"/>
              <a:gd name="T18" fmla="*/ 30 w 253"/>
              <a:gd name="T19" fmla="*/ 141 h 196"/>
              <a:gd name="T20" fmla="*/ 49 w 253"/>
              <a:gd name="T21" fmla="*/ 158 h 196"/>
              <a:gd name="T22" fmla="*/ 70 w 253"/>
              <a:gd name="T23" fmla="*/ 173 h 196"/>
              <a:gd name="T24" fmla="*/ 92 w 253"/>
              <a:gd name="T25" fmla="*/ 190 h 196"/>
              <a:gd name="T26" fmla="*/ 116 w 253"/>
              <a:gd name="T27" fmla="*/ 194 h 196"/>
              <a:gd name="T28" fmla="*/ 142 w 253"/>
              <a:gd name="T29" fmla="*/ 187 h 196"/>
              <a:gd name="T30" fmla="*/ 176 w 253"/>
              <a:gd name="T31" fmla="*/ 179 h 196"/>
              <a:gd name="T32" fmla="*/ 196 w 253"/>
              <a:gd name="T33" fmla="*/ 168 h 196"/>
              <a:gd name="T34" fmla="*/ 219 w 253"/>
              <a:gd name="T35" fmla="*/ 147 h 196"/>
              <a:gd name="T36" fmla="*/ 227 w 253"/>
              <a:gd name="T37" fmla="*/ 118 h 196"/>
              <a:gd name="T38" fmla="*/ 240 w 253"/>
              <a:gd name="T39" fmla="*/ 118 h 196"/>
              <a:gd name="T40" fmla="*/ 240 w 253"/>
              <a:gd name="T41" fmla="*/ 109 h 196"/>
              <a:gd name="T42" fmla="*/ 40 w 253"/>
              <a:gd name="T43" fmla="*/ 141 h 196"/>
              <a:gd name="T44" fmla="*/ 58 w 253"/>
              <a:gd name="T45" fmla="*/ 136 h 196"/>
              <a:gd name="T46" fmla="*/ 73 w 253"/>
              <a:gd name="T47" fmla="*/ 161 h 196"/>
              <a:gd name="T48" fmla="*/ 60 w 253"/>
              <a:gd name="T49" fmla="*/ 151 h 196"/>
              <a:gd name="T50" fmla="*/ 86 w 253"/>
              <a:gd name="T51" fmla="*/ 142 h 196"/>
              <a:gd name="T52" fmla="*/ 93 w 253"/>
              <a:gd name="T53" fmla="*/ 176 h 196"/>
              <a:gd name="T54" fmla="*/ 80 w 253"/>
              <a:gd name="T55" fmla="*/ 167 h 196"/>
              <a:gd name="T56" fmla="*/ 113 w 253"/>
              <a:gd name="T57" fmla="*/ 151 h 196"/>
              <a:gd name="T58" fmla="*/ 107 w 253"/>
              <a:gd name="T59" fmla="*/ 162 h 196"/>
              <a:gd name="T60" fmla="*/ 106 w 253"/>
              <a:gd name="T61" fmla="*/ 188 h 196"/>
              <a:gd name="T62" fmla="*/ 118 w 253"/>
              <a:gd name="T63" fmla="*/ 164 h 196"/>
              <a:gd name="T64" fmla="*/ 213 w 253"/>
              <a:gd name="T65" fmla="*/ 139 h 196"/>
              <a:gd name="T66" fmla="*/ 168 w 253"/>
              <a:gd name="T67" fmla="*/ 132 h 196"/>
              <a:gd name="T68" fmla="*/ 187 w 253"/>
              <a:gd name="T69" fmla="*/ 150 h 196"/>
              <a:gd name="T70" fmla="*/ 187 w 253"/>
              <a:gd name="T71" fmla="*/ 162 h 196"/>
              <a:gd name="T72" fmla="*/ 147 w 253"/>
              <a:gd name="T73" fmla="*/ 148 h 196"/>
              <a:gd name="T74" fmla="*/ 171 w 253"/>
              <a:gd name="T75" fmla="*/ 170 h 196"/>
              <a:gd name="T76" fmla="*/ 141 w 253"/>
              <a:gd name="T77" fmla="*/ 171 h 196"/>
              <a:gd name="T78" fmla="*/ 138 w 253"/>
              <a:gd name="T79" fmla="*/ 181 h 196"/>
              <a:gd name="T80" fmla="*/ 130 w 253"/>
              <a:gd name="T81" fmla="*/ 167 h 196"/>
              <a:gd name="T82" fmla="*/ 121 w 253"/>
              <a:gd name="T83" fmla="*/ 155 h 196"/>
              <a:gd name="T84" fmla="*/ 101 w 253"/>
              <a:gd name="T85" fmla="*/ 136 h 196"/>
              <a:gd name="T86" fmla="*/ 73 w 253"/>
              <a:gd name="T87" fmla="*/ 130 h 196"/>
              <a:gd name="T88" fmla="*/ 37 w 253"/>
              <a:gd name="T89" fmla="*/ 118 h 196"/>
              <a:gd name="T90" fmla="*/ 24 w 253"/>
              <a:gd name="T91" fmla="*/ 98 h 196"/>
              <a:gd name="T92" fmla="*/ 81 w 253"/>
              <a:gd name="T93" fmla="*/ 35 h 196"/>
              <a:gd name="T94" fmla="*/ 121 w 253"/>
              <a:gd name="T95" fmla="*/ 32 h 196"/>
              <a:gd name="T96" fmla="*/ 73 w 253"/>
              <a:gd name="T97" fmla="*/ 49 h 196"/>
              <a:gd name="T98" fmla="*/ 98 w 253"/>
              <a:gd name="T99" fmla="*/ 76 h 196"/>
              <a:gd name="T100" fmla="*/ 129 w 253"/>
              <a:gd name="T101" fmla="*/ 75 h 196"/>
              <a:gd name="T102" fmla="*/ 168 w 253"/>
              <a:gd name="T103" fmla="*/ 109 h 196"/>
              <a:gd name="T104" fmla="*/ 216 w 253"/>
              <a:gd name="T105" fmla="*/ 121 h 196"/>
              <a:gd name="T106" fmla="*/ 179 w 253"/>
              <a:gd name="T107" fmla="*/ 96 h 196"/>
              <a:gd name="T108" fmla="*/ 167 w 253"/>
              <a:gd name="T109" fmla="*/ 92 h 196"/>
              <a:gd name="T110" fmla="*/ 139 w 253"/>
              <a:gd name="T111" fmla="*/ 73 h 196"/>
              <a:gd name="T112" fmla="*/ 112 w 253"/>
              <a:gd name="T113" fmla="*/ 66 h 196"/>
              <a:gd name="T114" fmla="*/ 83 w 253"/>
              <a:gd name="T115" fmla="*/ 52 h 196"/>
              <a:gd name="T116" fmla="*/ 148 w 253"/>
              <a:gd name="T117" fmla="*/ 30 h 196"/>
              <a:gd name="T118" fmla="*/ 199 w 253"/>
              <a:gd name="T119" fmla="*/ 4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3" h="196">
                <a:moveTo>
                  <a:pt x="240" y="109"/>
                </a:moveTo>
                <a:lnTo>
                  <a:pt x="240" y="109"/>
                </a:lnTo>
                <a:lnTo>
                  <a:pt x="205" y="38"/>
                </a:lnTo>
                <a:lnTo>
                  <a:pt x="205" y="38"/>
                </a:lnTo>
                <a:lnTo>
                  <a:pt x="214" y="34"/>
                </a:lnTo>
                <a:lnTo>
                  <a:pt x="214" y="34"/>
                </a:lnTo>
                <a:lnTo>
                  <a:pt x="250" y="15"/>
                </a:lnTo>
                <a:lnTo>
                  <a:pt x="250" y="15"/>
                </a:lnTo>
                <a:lnTo>
                  <a:pt x="251" y="14"/>
                </a:lnTo>
                <a:lnTo>
                  <a:pt x="251" y="14"/>
                </a:lnTo>
                <a:lnTo>
                  <a:pt x="253" y="4"/>
                </a:lnTo>
                <a:lnTo>
                  <a:pt x="253" y="4"/>
                </a:lnTo>
                <a:lnTo>
                  <a:pt x="248" y="6"/>
                </a:lnTo>
                <a:lnTo>
                  <a:pt x="248" y="6"/>
                </a:lnTo>
                <a:lnTo>
                  <a:pt x="201" y="30"/>
                </a:lnTo>
                <a:lnTo>
                  <a:pt x="201" y="30"/>
                </a:lnTo>
                <a:lnTo>
                  <a:pt x="196" y="32"/>
                </a:lnTo>
                <a:lnTo>
                  <a:pt x="196" y="35"/>
                </a:lnTo>
                <a:lnTo>
                  <a:pt x="196" y="37"/>
                </a:lnTo>
                <a:lnTo>
                  <a:pt x="196" y="37"/>
                </a:lnTo>
                <a:lnTo>
                  <a:pt x="191" y="38"/>
                </a:lnTo>
                <a:lnTo>
                  <a:pt x="188" y="37"/>
                </a:lnTo>
                <a:lnTo>
                  <a:pt x="182" y="35"/>
                </a:lnTo>
                <a:lnTo>
                  <a:pt x="182" y="35"/>
                </a:lnTo>
                <a:lnTo>
                  <a:pt x="168" y="27"/>
                </a:lnTo>
                <a:lnTo>
                  <a:pt x="168" y="27"/>
                </a:lnTo>
                <a:lnTo>
                  <a:pt x="158" y="23"/>
                </a:lnTo>
                <a:lnTo>
                  <a:pt x="153" y="23"/>
                </a:lnTo>
                <a:lnTo>
                  <a:pt x="147" y="23"/>
                </a:lnTo>
                <a:lnTo>
                  <a:pt x="147" y="23"/>
                </a:lnTo>
                <a:lnTo>
                  <a:pt x="135" y="26"/>
                </a:lnTo>
                <a:lnTo>
                  <a:pt x="135" y="26"/>
                </a:lnTo>
                <a:lnTo>
                  <a:pt x="132" y="26"/>
                </a:lnTo>
                <a:lnTo>
                  <a:pt x="130" y="26"/>
                </a:lnTo>
                <a:lnTo>
                  <a:pt x="130" y="26"/>
                </a:lnTo>
                <a:lnTo>
                  <a:pt x="121" y="21"/>
                </a:lnTo>
                <a:lnTo>
                  <a:pt x="121" y="21"/>
                </a:lnTo>
                <a:lnTo>
                  <a:pt x="113" y="18"/>
                </a:lnTo>
                <a:lnTo>
                  <a:pt x="106" y="18"/>
                </a:lnTo>
                <a:lnTo>
                  <a:pt x="98" y="18"/>
                </a:lnTo>
                <a:lnTo>
                  <a:pt x="90" y="21"/>
                </a:lnTo>
                <a:lnTo>
                  <a:pt x="90" y="21"/>
                </a:lnTo>
                <a:lnTo>
                  <a:pt x="75" y="27"/>
                </a:lnTo>
                <a:lnTo>
                  <a:pt x="75" y="27"/>
                </a:lnTo>
                <a:lnTo>
                  <a:pt x="67" y="30"/>
                </a:lnTo>
                <a:lnTo>
                  <a:pt x="58" y="30"/>
                </a:lnTo>
                <a:lnTo>
                  <a:pt x="58" y="30"/>
                </a:lnTo>
                <a:lnTo>
                  <a:pt x="57" y="29"/>
                </a:lnTo>
                <a:lnTo>
                  <a:pt x="57" y="29"/>
                </a:lnTo>
                <a:lnTo>
                  <a:pt x="52" y="26"/>
                </a:lnTo>
                <a:lnTo>
                  <a:pt x="52" y="26"/>
                </a:lnTo>
                <a:lnTo>
                  <a:pt x="3" y="1"/>
                </a:lnTo>
                <a:lnTo>
                  <a:pt x="3" y="1"/>
                </a:lnTo>
                <a:lnTo>
                  <a:pt x="1" y="0"/>
                </a:lnTo>
                <a:lnTo>
                  <a:pt x="0" y="0"/>
                </a:lnTo>
                <a:lnTo>
                  <a:pt x="0" y="0"/>
                </a:lnTo>
                <a:lnTo>
                  <a:pt x="0" y="9"/>
                </a:lnTo>
                <a:lnTo>
                  <a:pt x="0" y="9"/>
                </a:lnTo>
                <a:lnTo>
                  <a:pt x="46" y="34"/>
                </a:lnTo>
                <a:lnTo>
                  <a:pt x="46" y="34"/>
                </a:lnTo>
                <a:lnTo>
                  <a:pt x="11" y="104"/>
                </a:lnTo>
                <a:lnTo>
                  <a:pt x="11" y="104"/>
                </a:lnTo>
                <a:lnTo>
                  <a:pt x="0" y="98"/>
                </a:lnTo>
                <a:lnTo>
                  <a:pt x="0" y="98"/>
                </a:lnTo>
                <a:lnTo>
                  <a:pt x="0" y="109"/>
                </a:lnTo>
                <a:lnTo>
                  <a:pt x="0" y="109"/>
                </a:lnTo>
                <a:lnTo>
                  <a:pt x="11" y="113"/>
                </a:lnTo>
                <a:lnTo>
                  <a:pt x="11" y="113"/>
                </a:lnTo>
                <a:lnTo>
                  <a:pt x="14" y="113"/>
                </a:lnTo>
                <a:lnTo>
                  <a:pt x="17" y="110"/>
                </a:lnTo>
                <a:lnTo>
                  <a:pt x="17" y="110"/>
                </a:lnTo>
                <a:lnTo>
                  <a:pt x="20" y="107"/>
                </a:lnTo>
                <a:lnTo>
                  <a:pt x="20" y="107"/>
                </a:lnTo>
                <a:lnTo>
                  <a:pt x="24" y="112"/>
                </a:lnTo>
                <a:lnTo>
                  <a:pt x="27" y="118"/>
                </a:lnTo>
                <a:lnTo>
                  <a:pt x="27" y="118"/>
                </a:lnTo>
                <a:lnTo>
                  <a:pt x="34" y="132"/>
                </a:lnTo>
                <a:lnTo>
                  <a:pt x="34" y="132"/>
                </a:lnTo>
                <a:lnTo>
                  <a:pt x="32" y="135"/>
                </a:lnTo>
                <a:lnTo>
                  <a:pt x="30" y="141"/>
                </a:lnTo>
                <a:lnTo>
                  <a:pt x="32" y="145"/>
                </a:lnTo>
                <a:lnTo>
                  <a:pt x="34" y="150"/>
                </a:lnTo>
                <a:lnTo>
                  <a:pt x="34" y="150"/>
                </a:lnTo>
                <a:lnTo>
                  <a:pt x="37" y="153"/>
                </a:lnTo>
                <a:lnTo>
                  <a:pt x="40" y="156"/>
                </a:lnTo>
                <a:lnTo>
                  <a:pt x="44" y="158"/>
                </a:lnTo>
                <a:lnTo>
                  <a:pt x="49" y="158"/>
                </a:lnTo>
                <a:lnTo>
                  <a:pt x="49" y="158"/>
                </a:lnTo>
                <a:lnTo>
                  <a:pt x="53" y="164"/>
                </a:lnTo>
                <a:lnTo>
                  <a:pt x="53" y="164"/>
                </a:lnTo>
                <a:lnTo>
                  <a:pt x="60" y="170"/>
                </a:lnTo>
                <a:lnTo>
                  <a:pt x="64" y="171"/>
                </a:lnTo>
                <a:lnTo>
                  <a:pt x="69" y="171"/>
                </a:lnTo>
                <a:lnTo>
                  <a:pt x="69" y="171"/>
                </a:lnTo>
                <a:lnTo>
                  <a:pt x="70" y="171"/>
                </a:lnTo>
                <a:lnTo>
                  <a:pt x="70" y="173"/>
                </a:lnTo>
                <a:lnTo>
                  <a:pt x="70" y="173"/>
                </a:lnTo>
                <a:lnTo>
                  <a:pt x="76" y="181"/>
                </a:lnTo>
                <a:lnTo>
                  <a:pt x="81" y="184"/>
                </a:lnTo>
                <a:lnTo>
                  <a:pt x="86" y="185"/>
                </a:lnTo>
                <a:lnTo>
                  <a:pt x="86" y="185"/>
                </a:lnTo>
                <a:lnTo>
                  <a:pt x="89" y="187"/>
                </a:lnTo>
                <a:lnTo>
                  <a:pt x="92" y="190"/>
                </a:lnTo>
                <a:lnTo>
                  <a:pt x="92" y="190"/>
                </a:lnTo>
                <a:lnTo>
                  <a:pt x="93" y="193"/>
                </a:lnTo>
                <a:lnTo>
                  <a:pt x="96" y="194"/>
                </a:lnTo>
                <a:lnTo>
                  <a:pt x="103" y="196"/>
                </a:lnTo>
                <a:lnTo>
                  <a:pt x="103" y="196"/>
                </a:lnTo>
                <a:lnTo>
                  <a:pt x="106" y="196"/>
                </a:lnTo>
                <a:lnTo>
                  <a:pt x="109" y="196"/>
                </a:lnTo>
                <a:lnTo>
                  <a:pt x="109" y="196"/>
                </a:lnTo>
                <a:lnTo>
                  <a:pt x="116" y="194"/>
                </a:lnTo>
                <a:lnTo>
                  <a:pt x="116" y="194"/>
                </a:lnTo>
                <a:lnTo>
                  <a:pt x="119" y="194"/>
                </a:lnTo>
                <a:lnTo>
                  <a:pt x="119" y="194"/>
                </a:lnTo>
                <a:lnTo>
                  <a:pt x="127" y="194"/>
                </a:lnTo>
                <a:lnTo>
                  <a:pt x="133" y="194"/>
                </a:lnTo>
                <a:lnTo>
                  <a:pt x="139" y="191"/>
                </a:lnTo>
                <a:lnTo>
                  <a:pt x="142" y="187"/>
                </a:lnTo>
                <a:lnTo>
                  <a:pt x="142" y="187"/>
                </a:lnTo>
                <a:lnTo>
                  <a:pt x="145" y="184"/>
                </a:lnTo>
                <a:lnTo>
                  <a:pt x="145" y="184"/>
                </a:lnTo>
                <a:lnTo>
                  <a:pt x="152" y="185"/>
                </a:lnTo>
                <a:lnTo>
                  <a:pt x="159" y="187"/>
                </a:lnTo>
                <a:lnTo>
                  <a:pt x="159" y="187"/>
                </a:lnTo>
                <a:lnTo>
                  <a:pt x="165" y="185"/>
                </a:lnTo>
                <a:lnTo>
                  <a:pt x="171" y="184"/>
                </a:lnTo>
                <a:lnTo>
                  <a:pt x="176" y="179"/>
                </a:lnTo>
                <a:lnTo>
                  <a:pt x="179" y="174"/>
                </a:lnTo>
                <a:lnTo>
                  <a:pt x="179" y="174"/>
                </a:lnTo>
                <a:lnTo>
                  <a:pt x="182" y="173"/>
                </a:lnTo>
                <a:lnTo>
                  <a:pt x="182" y="173"/>
                </a:lnTo>
                <a:lnTo>
                  <a:pt x="187" y="171"/>
                </a:lnTo>
                <a:lnTo>
                  <a:pt x="191" y="170"/>
                </a:lnTo>
                <a:lnTo>
                  <a:pt x="191" y="170"/>
                </a:lnTo>
                <a:lnTo>
                  <a:pt x="196" y="168"/>
                </a:lnTo>
                <a:lnTo>
                  <a:pt x="199" y="164"/>
                </a:lnTo>
                <a:lnTo>
                  <a:pt x="201" y="161"/>
                </a:lnTo>
                <a:lnTo>
                  <a:pt x="202" y="155"/>
                </a:lnTo>
                <a:lnTo>
                  <a:pt x="202" y="155"/>
                </a:lnTo>
                <a:lnTo>
                  <a:pt x="210" y="153"/>
                </a:lnTo>
                <a:lnTo>
                  <a:pt x="214" y="151"/>
                </a:lnTo>
                <a:lnTo>
                  <a:pt x="214" y="151"/>
                </a:lnTo>
                <a:lnTo>
                  <a:pt x="219" y="147"/>
                </a:lnTo>
                <a:lnTo>
                  <a:pt x="222" y="141"/>
                </a:lnTo>
                <a:lnTo>
                  <a:pt x="224" y="135"/>
                </a:lnTo>
                <a:lnTo>
                  <a:pt x="224" y="128"/>
                </a:lnTo>
                <a:lnTo>
                  <a:pt x="224" y="128"/>
                </a:lnTo>
                <a:lnTo>
                  <a:pt x="224" y="127"/>
                </a:lnTo>
                <a:lnTo>
                  <a:pt x="224" y="127"/>
                </a:lnTo>
                <a:lnTo>
                  <a:pt x="227" y="118"/>
                </a:lnTo>
                <a:lnTo>
                  <a:pt x="227" y="118"/>
                </a:lnTo>
                <a:lnTo>
                  <a:pt x="230" y="115"/>
                </a:lnTo>
                <a:lnTo>
                  <a:pt x="233" y="112"/>
                </a:lnTo>
                <a:lnTo>
                  <a:pt x="233" y="112"/>
                </a:lnTo>
                <a:lnTo>
                  <a:pt x="234" y="116"/>
                </a:lnTo>
                <a:lnTo>
                  <a:pt x="234" y="116"/>
                </a:lnTo>
                <a:lnTo>
                  <a:pt x="237" y="118"/>
                </a:lnTo>
                <a:lnTo>
                  <a:pt x="240" y="118"/>
                </a:lnTo>
                <a:lnTo>
                  <a:pt x="240" y="118"/>
                </a:lnTo>
                <a:lnTo>
                  <a:pt x="251" y="113"/>
                </a:lnTo>
                <a:lnTo>
                  <a:pt x="251" y="113"/>
                </a:lnTo>
                <a:lnTo>
                  <a:pt x="251" y="112"/>
                </a:lnTo>
                <a:lnTo>
                  <a:pt x="251" y="112"/>
                </a:lnTo>
                <a:lnTo>
                  <a:pt x="253" y="102"/>
                </a:lnTo>
                <a:lnTo>
                  <a:pt x="253" y="102"/>
                </a:lnTo>
                <a:lnTo>
                  <a:pt x="240" y="109"/>
                </a:lnTo>
                <a:lnTo>
                  <a:pt x="240" y="109"/>
                </a:lnTo>
                <a:close/>
                <a:moveTo>
                  <a:pt x="52" y="147"/>
                </a:moveTo>
                <a:lnTo>
                  <a:pt x="52" y="147"/>
                </a:lnTo>
                <a:lnTo>
                  <a:pt x="49" y="148"/>
                </a:lnTo>
                <a:lnTo>
                  <a:pt x="47" y="148"/>
                </a:lnTo>
                <a:lnTo>
                  <a:pt x="44" y="148"/>
                </a:lnTo>
                <a:lnTo>
                  <a:pt x="43" y="147"/>
                </a:lnTo>
                <a:lnTo>
                  <a:pt x="43" y="147"/>
                </a:lnTo>
                <a:lnTo>
                  <a:pt x="40" y="141"/>
                </a:lnTo>
                <a:lnTo>
                  <a:pt x="40" y="139"/>
                </a:lnTo>
                <a:lnTo>
                  <a:pt x="41" y="136"/>
                </a:lnTo>
                <a:lnTo>
                  <a:pt x="41" y="136"/>
                </a:lnTo>
                <a:lnTo>
                  <a:pt x="46" y="133"/>
                </a:lnTo>
                <a:lnTo>
                  <a:pt x="50" y="132"/>
                </a:lnTo>
                <a:lnTo>
                  <a:pt x="50" y="132"/>
                </a:lnTo>
                <a:lnTo>
                  <a:pt x="55" y="133"/>
                </a:lnTo>
                <a:lnTo>
                  <a:pt x="58" y="136"/>
                </a:lnTo>
                <a:lnTo>
                  <a:pt x="58" y="136"/>
                </a:lnTo>
                <a:lnTo>
                  <a:pt x="58" y="139"/>
                </a:lnTo>
                <a:lnTo>
                  <a:pt x="57" y="142"/>
                </a:lnTo>
                <a:lnTo>
                  <a:pt x="57" y="142"/>
                </a:lnTo>
                <a:lnTo>
                  <a:pt x="52" y="147"/>
                </a:lnTo>
                <a:lnTo>
                  <a:pt x="52" y="147"/>
                </a:lnTo>
                <a:close/>
                <a:moveTo>
                  <a:pt x="73" y="161"/>
                </a:moveTo>
                <a:lnTo>
                  <a:pt x="73" y="161"/>
                </a:lnTo>
                <a:lnTo>
                  <a:pt x="69" y="162"/>
                </a:lnTo>
                <a:lnTo>
                  <a:pt x="69" y="162"/>
                </a:lnTo>
                <a:lnTo>
                  <a:pt x="63" y="161"/>
                </a:lnTo>
                <a:lnTo>
                  <a:pt x="60" y="156"/>
                </a:lnTo>
                <a:lnTo>
                  <a:pt x="60" y="156"/>
                </a:lnTo>
                <a:lnTo>
                  <a:pt x="58" y="155"/>
                </a:lnTo>
                <a:lnTo>
                  <a:pt x="60" y="151"/>
                </a:lnTo>
                <a:lnTo>
                  <a:pt x="60" y="151"/>
                </a:lnTo>
                <a:lnTo>
                  <a:pt x="69" y="142"/>
                </a:lnTo>
                <a:lnTo>
                  <a:pt x="69" y="142"/>
                </a:lnTo>
                <a:lnTo>
                  <a:pt x="72" y="141"/>
                </a:lnTo>
                <a:lnTo>
                  <a:pt x="76" y="139"/>
                </a:lnTo>
                <a:lnTo>
                  <a:pt x="80" y="139"/>
                </a:lnTo>
                <a:lnTo>
                  <a:pt x="83" y="141"/>
                </a:lnTo>
                <a:lnTo>
                  <a:pt x="83" y="141"/>
                </a:lnTo>
                <a:lnTo>
                  <a:pt x="86" y="142"/>
                </a:lnTo>
                <a:lnTo>
                  <a:pt x="86" y="144"/>
                </a:lnTo>
                <a:lnTo>
                  <a:pt x="86" y="147"/>
                </a:lnTo>
                <a:lnTo>
                  <a:pt x="84" y="148"/>
                </a:lnTo>
                <a:lnTo>
                  <a:pt x="84" y="148"/>
                </a:lnTo>
                <a:lnTo>
                  <a:pt x="73" y="161"/>
                </a:lnTo>
                <a:lnTo>
                  <a:pt x="73" y="161"/>
                </a:lnTo>
                <a:close/>
                <a:moveTo>
                  <a:pt x="93" y="176"/>
                </a:moveTo>
                <a:lnTo>
                  <a:pt x="93" y="176"/>
                </a:lnTo>
                <a:lnTo>
                  <a:pt x="90" y="178"/>
                </a:lnTo>
                <a:lnTo>
                  <a:pt x="87" y="178"/>
                </a:lnTo>
                <a:lnTo>
                  <a:pt x="87" y="178"/>
                </a:lnTo>
                <a:lnTo>
                  <a:pt x="83" y="174"/>
                </a:lnTo>
                <a:lnTo>
                  <a:pt x="80" y="170"/>
                </a:lnTo>
                <a:lnTo>
                  <a:pt x="80" y="170"/>
                </a:lnTo>
                <a:lnTo>
                  <a:pt x="80" y="167"/>
                </a:lnTo>
                <a:lnTo>
                  <a:pt x="80" y="167"/>
                </a:lnTo>
                <a:lnTo>
                  <a:pt x="99" y="147"/>
                </a:lnTo>
                <a:lnTo>
                  <a:pt x="99" y="147"/>
                </a:lnTo>
                <a:lnTo>
                  <a:pt x="104" y="144"/>
                </a:lnTo>
                <a:lnTo>
                  <a:pt x="109" y="145"/>
                </a:lnTo>
                <a:lnTo>
                  <a:pt x="109" y="145"/>
                </a:lnTo>
                <a:lnTo>
                  <a:pt x="112" y="147"/>
                </a:lnTo>
                <a:lnTo>
                  <a:pt x="113" y="151"/>
                </a:lnTo>
                <a:lnTo>
                  <a:pt x="113" y="151"/>
                </a:lnTo>
                <a:lnTo>
                  <a:pt x="113" y="151"/>
                </a:lnTo>
                <a:lnTo>
                  <a:pt x="113" y="151"/>
                </a:lnTo>
                <a:lnTo>
                  <a:pt x="113" y="151"/>
                </a:lnTo>
                <a:lnTo>
                  <a:pt x="113" y="151"/>
                </a:lnTo>
                <a:lnTo>
                  <a:pt x="110" y="158"/>
                </a:lnTo>
                <a:lnTo>
                  <a:pt x="110" y="158"/>
                </a:lnTo>
                <a:lnTo>
                  <a:pt x="107" y="162"/>
                </a:lnTo>
                <a:lnTo>
                  <a:pt x="107" y="162"/>
                </a:lnTo>
                <a:lnTo>
                  <a:pt x="93" y="176"/>
                </a:lnTo>
                <a:lnTo>
                  <a:pt x="93" y="176"/>
                </a:lnTo>
                <a:close/>
                <a:moveTo>
                  <a:pt x="121" y="176"/>
                </a:moveTo>
                <a:lnTo>
                  <a:pt x="121" y="176"/>
                </a:lnTo>
                <a:lnTo>
                  <a:pt x="113" y="185"/>
                </a:lnTo>
                <a:lnTo>
                  <a:pt x="113" y="185"/>
                </a:lnTo>
                <a:lnTo>
                  <a:pt x="110" y="187"/>
                </a:lnTo>
                <a:lnTo>
                  <a:pt x="106" y="188"/>
                </a:lnTo>
                <a:lnTo>
                  <a:pt x="101" y="187"/>
                </a:lnTo>
                <a:lnTo>
                  <a:pt x="98" y="184"/>
                </a:lnTo>
                <a:lnTo>
                  <a:pt x="98" y="184"/>
                </a:lnTo>
                <a:lnTo>
                  <a:pt x="99" y="182"/>
                </a:lnTo>
                <a:lnTo>
                  <a:pt x="99" y="182"/>
                </a:lnTo>
                <a:lnTo>
                  <a:pt x="115" y="165"/>
                </a:lnTo>
                <a:lnTo>
                  <a:pt x="115" y="165"/>
                </a:lnTo>
                <a:lnTo>
                  <a:pt x="118" y="164"/>
                </a:lnTo>
                <a:lnTo>
                  <a:pt x="121" y="167"/>
                </a:lnTo>
                <a:lnTo>
                  <a:pt x="121" y="167"/>
                </a:lnTo>
                <a:lnTo>
                  <a:pt x="121" y="171"/>
                </a:lnTo>
                <a:lnTo>
                  <a:pt x="121" y="176"/>
                </a:lnTo>
                <a:lnTo>
                  <a:pt x="121" y="176"/>
                </a:lnTo>
                <a:close/>
                <a:moveTo>
                  <a:pt x="216" y="135"/>
                </a:moveTo>
                <a:lnTo>
                  <a:pt x="216" y="135"/>
                </a:lnTo>
                <a:lnTo>
                  <a:pt x="213" y="139"/>
                </a:lnTo>
                <a:lnTo>
                  <a:pt x="208" y="144"/>
                </a:lnTo>
                <a:lnTo>
                  <a:pt x="208" y="144"/>
                </a:lnTo>
                <a:lnTo>
                  <a:pt x="204" y="147"/>
                </a:lnTo>
                <a:lnTo>
                  <a:pt x="198" y="145"/>
                </a:lnTo>
                <a:lnTo>
                  <a:pt x="198" y="145"/>
                </a:lnTo>
                <a:lnTo>
                  <a:pt x="173" y="133"/>
                </a:lnTo>
                <a:lnTo>
                  <a:pt x="173" y="133"/>
                </a:lnTo>
                <a:lnTo>
                  <a:pt x="168" y="132"/>
                </a:lnTo>
                <a:lnTo>
                  <a:pt x="168" y="132"/>
                </a:lnTo>
                <a:lnTo>
                  <a:pt x="167" y="133"/>
                </a:lnTo>
                <a:lnTo>
                  <a:pt x="165" y="135"/>
                </a:lnTo>
                <a:lnTo>
                  <a:pt x="165" y="135"/>
                </a:lnTo>
                <a:lnTo>
                  <a:pt x="165" y="138"/>
                </a:lnTo>
                <a:lnTo>
                  <a:pt x="167" y="139"/>
                </a:lnTo>
                <a:lnTo>
                  <a:pt x="167" y="139"/>
                </a:lnTo>
                <a:lnTo>
                  <a:pt x="187" y="150"/>
                </a:lnTo>
                <a:lnTo>
                  <a:pt x="187" y="150"/>
                </a:lnTo>
                <a:lnTo>
                  <a:pt x="191" y="151"/>
                </a:lnTo>
                <a:lnTo>
                  <a:pt x="191" y="151"/>
                </a:lnTo>
                <a:lnTo>
                  <a:pt x="193" y="153"/>
                </a:lnTo>
                <a:lnTo>
                  <a:pt x="193" y="156"/>
                </a:lnTo>
                <a:lnTo>
                  <a:pt x="193" y="156"/>
                </a:lnTo>
                <a:lnTo>
                  <a:pt x="191" y="161"/>
                </a:lnTo>
                <a:lnTo>
                  <a:pt x="187" y="162"/>
                </a:lnTo>
                <a:lnTo>
                  <a:pt x="182" y="164"/>
                </a:lnTo>
                <a:lnTo>
                  <a:pt x="178" y="162"/>
                </a:lnTo>
                <a:lnTo>
                  <a:pt x="178" y="162"/>
                </a:lnTo>
                <a:lnTo>
                  <a:pt x="165" y="158"/>
                </a:lnTo>
                <a:lnTo>
                  <a:pt x="165" y="158"/>
                </a:lnTo>
                <a:lnTo>
                  <a:pt x="150" y="150"/>
                </a:lnTo>
                <a:lnTo>
                  <a:pt x="150" y="150"/>
                </a:lnTo>
                <a:lnTo>
                  <a:pt x="147" y="148"/>
                </a:lnTo>
                <a:lnTo>
                  <a:pt x="144" y="151"/>
                </a:lnTo>
                <a:lnTo>
                  <a:pt x="144" y="151"/>
                </a:lnTo>
                <a:lnTo>
                  <a:pt x="144" y="155"/>
                </a:lnTo>
                <a:lnTo>
                  <a:pt x="147" y="158"/>
                </a:lnTo>
                <a:lnTo>
                  <a:pt x="147" y="158"/>
                </a:lnTo>
                <a:lnTo>
                  <a:pt x="170" y="168"/>
                </a:lnTo>
                <a:lnTo>
                  <a:pt x="170" y="168"/>
                </a:lnTo>
                <a:lnTo>
                  <a:pt x="171" y="170"/>
                </a:lnTo>
                <a:lnTo>
                  <a:pt x="170" y="173"/>
                </a:lnTo>
                <a:lnTo>
                  <a:pt x="170" y="173"/>
                </a:lnTo>
                <a:lnTo>
                  <a:pt x="165" y="176"/>
                </a:lnTo>
                <a:lnTo>
                  <a:pt x="161" y="178"/>
                </a:lnTo>
                <a:lnTo>
                  <a:pt x="156" y="178"/>
                </a:lnTo>
                <a:lnTo>
                  <a:pt x="150" y="176"/>
                </a:lnTo>
                <a:lnTo>
                  <a:pt x="150" y="176"/>
                </a:lnTo>
                <a:lnTo>
                  <a:pt x="141" y="171"/>
                </a:lnTo>
                <a:lnTo>
                  <a:pt x="141" y="171"/>
                </a:lnTo>
                <a:lnTo>
                  <a:pt x="138" y="171"/>
                </a:lnTo>
                <a:lnTo>
                  <a:pt x="135" y="173"/>
                </a:lnTo>
                <a:lnTo>
                  <a:pt x="135" y="173"/>
                </a:lnTo>
                <a:lnTo>
                  <a:pt x="135" y="176"/>
                </a:lnTo>
                <a:lnTo>
                  <a:pt x="136" y="179"/>
                </a:lnTo>
                <a:lnTo>
                  <a:pt x="136" y="179"/>
                </a:lnTo>
                <a:lnTo>
                  <a:pt x="138" y="181"/>
                </a:lnTo>
                <a:lnTo>
                  <a:pt x="136" y="182"/>
                </a:lnTo>
                <a:lnTo>
                  <a:pt x="136" y="182"/>
                </a:lnTo>
                <a:lnTo>
                  <a:pt x="132" y="185"/>
                </a:lnTo>
                <a:lnTo>
                  <a:pt x="126" y="187"/>
                </a:lnTo>
                <a:lnTo>
                  <a:pt x="126" y="187"/>
                </a:lnTo>
                <a:lnTo>
                  <a:pt x="130" y="174"/>
                </a:lnTo>
                <a:lnTo>
                  <a:pt x="130" y="174"/>
                </a:lnTo>
                <a:lnTo>
                  <a:pt x="130" y="167"/>
                </a:lnTo>
                <a:lnTo>
                  <a:pt x="129" y="164"/>
                </a:lnTo>
                <a:lnTo>
                  <a:pt x="127" y="161"/>
                </a:lnTo>
                <a:lnTo>
                  <a:pt x="127" y="161"/>
                </a:lnTo>
                <a:lnTo>
                  <a:pt x="122" y="156"/>
                </a:lnTo>
                <a:lnTo>
                  <a:pt x="122" y="156"/>
                </a:lnTo>
                <a:lnTo>
                  <a:pt x="122" y="156"/>
                </a:lnTo>
                <a:lnTo>
                  <a:pt x="121" y="155"/>
                </a:lnTo>
                <a:lnTo>
                  <a:pt x="121" y="155"/>
                </a:lnTo>
                <a:lnTo>
                  <a:pt x="121" y="148"/>
                </a:lnTo>
                <a:lnTo>
                  <a:pt x="121" y="145"/>
                </a:lnTo>
                <a:lnTo>
                  <a:pt x="118" y="141"/>
                </a:lnTo>
                <a:lnTo>
                  <a:pt x="115" y="138"/>
                </a:lnTo>
                <a:lnTo>
                  <a:pt x="115" y="138"/>
                </a:lnTo>
                <a:lnTo>
                  <a:pt x="110" y="136"/>
                </a:lnTo>
                <a:lnTo>
                  <a:pt x="106" y="136"/>
                </a:lnTo>
                <a:lnTo>
                  <a:pt x="101" y="136"/>
                </a:lnTo>
                <a:lnTo>
                  <a:pt x="96" y="138"/>
                </a:lnTo>
                <a:lnTo>
                  <a:pt x="96" y="138"/>
                </a:lnTo>
                <a:lnTo>
                  <a:pt x="95" y="139"/>
                </a:lnTo>
                <a:lnTo>
                  <a:pt x="95" y="139"/>
                </a:lnTo>
                <a:lnTo>
                  <a:pt x="89" y="133"/>
                </a:lnTo>
                <a:lnTo>
                  <a:pt x="81" y="132"/>
                </a:lnTo>
                <a:lnTo>
                  <a:pt x="81" y="132"/>
                </a:lnTo>
                <a:lnTo>
                  <a:pt x="73" y="130"/>
                </a:lnTo>
                <a:lnTo>
                  <a:pt x="67" y="133"/>
                </a:lnTo>
                <a:lnTo>
                  <a:pt x="67" y="133"/>
                </a:lnTo>
                <a:lnTo>
                  <a:pt x="61" y="127"/>
                </a:lnTo>
                <a:lnTo>
                  <a:pt x="55" y="124"/>
                </a:lnTo>
                <a:lnTo>
                  <a:pt x="49" y="122"/>
                </a:lnTo>
                <a:lnTo>
                  <a:pt x="41" y="124"/>
                </a:lnTo>
                <a:lnTo>
                  <a:pt x="41" y="124"/>
                </a:lnTo>
                <a:lnTo>
                  <a:pt x="37" y="118"/>
                </a:lnTo>
                <a:lnTo>
                  <a:pt x="37" y="118"/>
                </a:lnTo>
                <a:lnTo>
                  <a:pt x="32" y="110"/>
                </a:lnTo>
                <a:lnTo>
                  <a:pt x="27" y="102"/>
                </a:lnTo>
                <a:lnTo>
                  <a:pt x="27" y="102"/>
                </a:lnTo>
                <a:lnTo>
                  <a:pt x="23" y="99"/>
                </a:lnTo>
                <a:lnTo>
                  <a:pt x="23" y="99"/>
                </a:lnTo>
                <a:lnTo>
                  <a:pt x="24" y="98"/>
                </a:lnTo>
                <a:lnTo>
                  <a:pt x="24" y="98"/>
                </a:lnTo>
                <a:lnTo>
                  <a:pt x="52" y="41"/>
                </a:lnTo>
                <a:lnTo>
                  <a:pt x="52" y="41"/>
                </a:lnTo>
                <a:lnTo>
                  <a:pt x="53" y="40"/>
                </a:lnTo>
                <a:lnTo>
                  <a:pt x="55" y="40"/>
                </a:lnTo>
                <a:lnTo>
                  <a:pt x="55" y="40"/>
                </a:lnTo>
                <a:lnTo>
                  <a:pt x="61" y="40"/>
                </a:lnTo>
                <a:lnTo>
                  <a:pt x="69" y="38"/>
                </a:lnTo>
                <a:lnTo>
                  <a:pt x="81" y="35"/>
                </a:lnTo>
                <a:lnTo>
                  <a:pt x="81" y="35"/>
                </a:lnTo>
                <a:lnTo>
                  <a:pt x="95" y="29"/>
                </a:lnTo>
                <a:lnTo>
                  <a:pt x="95" y="29"/>
                </a:lnTo>
                <a:lnTo>
                  <a:pt x="101" y="26"/>
                </a:lnTo>
                <a:lnTo>
                  <a:pt x="109" y="27"/>
                </a:lnTo>
                <a:lnTo>
                  <a:pt x="115" y="29"/>
                </a:lnTo>
                <a:lnTo>
                  <a:pt x="121" y="32"/>
                </a:lnTo>
                <a:lnTo>
                  <a:pt x="121" y="32"/>
                </a:lnTo>
                <a:lnTo>
                  <a:pt x="106" y="38"/>
                </a:lnTo>
                <a:lnTo>
                  <a:pt x="106" y="38"/>
                </a:lnTo>
                <a:lnTo>
                  <a:pt x="92" y="41"/>
                </a:lnTo>
                <a:lnTo>
                  <a:pt x="78" y="44"/>
                </a:lnTo>
                <a:lnTo>
                  <a:pt x="78" y="44"/>
                </a:lnTo>
                <a:lnTo>
                  <a:pt x="75" y="46"/>
                </a:lnTo>
                <a:lnTo>
                  <a:pt x="73" y="49"/>
                </a:lnTo>
                <a:lnTo>
                  <a:pt x="73" y="49"/>
                </a:lnTo>
                <a:lnTo>
                  <a:pt x="73" y="55"/>
                </a:lnTo>
                <a:lnTo>
                  <a:pt x="75" y="60"/>
                </a:lnTo>
                <a:lnTo>
                  <a:pt x="76" y="64"/>
                </a:lnTo>
                <a:lnTo>
                  <a:pt x="80" y="69"/>
                </a:lnTo>
                <a:lnTo>
                  <a:pt x="83" y="72"/>
                </a:lnTo>
                <a:lnTo>
                  <a:pt x="87" y="75"/>
                </a:lnTo>
                <a:lnTo>
                  <a:pt x="92" y="76"/>
                </a:lnTo>
                <a:lnTo>
                  <a:pt x="98" y="76"/>
                </a:lnTo>
                <a:lnTo>
                  <a:pt x="98" y="76"/>
                </a:lnTo>
                <a:lnTo>
                  <a:pt x="107" y="76"/>
                </a:lnTo>
                <a:lnTo>
                  <a:pt x="115" y="75"/>
                </a:lnTo>
                <a:lnTo>
                  <a:pt x="115" y="75"/>
                </a:lnTo>
                <a:lnTo>
                  <a:pt x="121" y="73"/>
                </a:lnTo>
                <a:lnTo>
                  <a:pt x="126" y="73"/>
                </a:lnTo>
                <a:lnTo>
                  <a:pt x="126" y="73"/>
                </a:lnTo>
                <a:lnTo>
                  <a:pt x="129" y="75"/>
                </a:lnTo>
                <a:lnTo>
                  <a:pt x="132" y="78"/>
                </a:lnTo>
                <a:lnTo>
                  <a:pt x="132" y="78"/>
                </a:lnTo>
                <a:lnTo>
                  <a:pt x="135" y="84"/>
                </a:lnTo>
                <a:lnTo>
                  <a:pt x="139" y="89"/>
                </a:lnTo>
                <a:lnTo>
                  <a:pt x="150" y="98"/>
                </a:lnTo>
                <a:lnTo>
                  <a:pt x="150" y="98"/>
                </a:lnTo>
                <a:lnTo>
                  <a:pt x="159" y="104"/>
                </a:lnTo>
                <a:lnTo>
                  <a:pt x="168" y="109"/>
                </a:lnTo>
                <a:lnTo>
                  <a:pt x="188" y="118"/>
                </a:lnTo>
                <a:lnTo>
                  <a:pt x="188" y="118"/>
                </a:lnTo>
                <a:lnTo>
                  <a:pt x="213" y="130"/>
                </a:lnTo>
                <a:lnTo>
                  <a:pt x="213" y="130"/>
                </a:lnTo>
                <a:lnTo>
                  <a:pt x="216" y="132"/>
                </a:lnTo>
                <a:lnTo>
                  <a:pt x="216" y="135"/>
                </a:lnTo>
                <a:lnTo>
                  <a:pt x="216" y="135"/>
                </a:lnTo>
                <a:close/>
                <a:moveTo>
                  <a:pt x="216" y="121"/>
                </a:moveTo>
                <a:lnTo>
                  <a:pt x="216" y="121"/>
                </a:lnTo>
                <a:lnTo>
                  <a:pt x="170" y="99"/>
                </a:lnTo>
                <a:lnTo>
                  <a:pt x="170" y="99"/>
                </a:lnTo>
                <a:lnTo>
                  <a:pt x="170" y="99"/>
                </a:lnTo>
                <a:lnTo>
                  <a:pt x="170" y="99"/>
                </a:lnTo>
                <a:lnTo>
                  <a:pt x="171" y="99"/>
                </a:lnTo>
                <a:lnTo>
                  <a:pt x="171" y="99"/>
                </a:lnTo>
                <a:lnTo>
                  <a:pt x="179" y="96"/>
                </a:lnTo>
                <a:lnTo>
                  <a:pt x="179" y="96"/>
                </a:lnTo>
                <a:lnTo>
                  <a:pt x="182" y="93"/>
                </a:lnTo>
                <a:lnTo>
                  <a:pt x="182" y="90"/>
                </a:lnTo>
                <a:lnTo>
                  <a:pt x="182" y="90"/>
                </a:lnTo>
                <a:lnTo>
                  <a:pt x="179" y="89"/>
                </a:lnTo>
                <a:lnTo>
                  <a:pt x="176" y="89"/>
                </a:lnTo>
                <a:lnTo>
                  <a:pt x="176" y="89"/>
                </a:lnTo>
                <a:lnTo>
                  <a:pt x="167" y="92"/>
                </a:lnTo>
                <a:lnTo>
                  <a:pt x="167" y="92"/>
                </a:lnTo>
                <a:lnTo>
                  <a:pt x="161" y="92"/>
                </a:lnTo>
                <a:lnTo>
                  <a:pt x="155" y="90"/>
                </a:lnTo>
                <a:lnTo>
                  <a:pt x="150" y="87"/>
                </a:lnTo>
                <a:lnTo>
                  <a:pt x="145" y="83"/>
                </a:lnTo>
                <a:lnTo>
                  <a:pt x="145" y="83"/>
                </a:lnTo>
                <a:lnTo>
                  <a:pt x="139" y="73"/>
                </a:lnTo>
                <a:lnTo>
                  <a:pt x="139" y="73"/>
                </a:lnTo>
                <a:lnTo>
                  <a:pt x="136" y="70"/>
                </a:lnTo>
                <a:lnTo>
                  <a:pt x="133" y="67"/>
                </a:lnTo>
                <a:lnTo>
                  <a:pt x="129" y="66"/>
                </a:lnTo>
                <a:lnTo>
                  <a:pt x="124" y="64"/>
                </a:lnTo>
                <a:lnTo>
                  <a:pt x="124" y="64"/>
                </a:lnTo>
                <a:lnTo>
                  <a:pt x="118" y="64"/>
                </a:lnTo>
                <a:lnTo>
                  <a:pt x="112" y="66"/>
                </a:lnTo>
                <a:lnTo>
                  <a:pt x="112" y="66"/>
                </a:lnTo>
                <a:lnTo>
                  <a:pt x="103" y="67"/>
                </a:lnTo>
                <a:lnTo>
                  <a:pt x="93" y="67"/>
                </a:lnTo>
                <a:lnTo>
                  <a:pt x="93" y="67"/>
                </a:lnTo>
                <a:lnTo>
                  <a:pt x="89" y="64"/>
                </a:lnTo>
                <a:lnTo>
                  <a:pt x="86" y="61"/>
                </a:lnTo>
                <a:lnTo>
                  <a:pt x="83" y="58"/>
                </a:lnTo>
                <a:lnTo>
                  <a:pt x="83" y="52"/>
                </a:lnTo>
                <a:lnTo>
                  <a:pt x="83" y="52"/>
                </a:lnTo>
                <a:lnTo>
                  <a:pt x="92" y="50"/>
                </a:lnTo>
                <a:lnTo>
                  <a:pt x="92" y="50"/>
                </a:lnTo>
                <a:lnTo>
                  <a:pt x="112" y="46"/>
                </a:lnTo>
                <a:lnTo>
                  <a:pt x="130" y="37"/>
                </a:lnTo>
                <a:lnTo>
                  <a:pt x="130" y="37"/>
                </a:lnTo>
                <a:lnTo>
                  <a:pt x="139" y="34"/>
                </a:lnTo>
                <a:lnTo>
                  <a:pt x="148" y="30"/>
                </a:lnTo>
                <a:lnTo>
                  <a:pt x="148" y="30"/>
                </a:lnTo>
                <a:lnTo>
                  <a:pt x="156" y="32"/>
                </a:lnTo>
                <a:lnTo>
                  <a:pt x="164" y="35"/>
                </a:lnTo>
                <a:lnTo>
                  <a:pt x="164" y="35"/>
                </a:lnTo>
                <a:lnTo>
                  <a:pt x="182" y="44"/>
                </a:lnTo>
                <a:lnTo>
                  <a:pt x="182" y="44"/>
                </a:lnTo>
                <a:lnTo>
                  <a:pt x="191" y="46"/>
                </a:lnTo>
                <a:lnTo>
                  <a:pt x="199" y="44"/>
                </a:lnTo>
                <a:lnTo>
                  <a:pt x="199" y="44"/>
                </a:lnTo>
                <a:lnTo>
                  <a:pt x="228" y="104"/>
                </a:lnTo>
                <a:lnTo>
                  <a:pt x="228" y="104"/>
                </a:lnTo>
                <a:lnTo>
                  <a:pt x="224" y="107"/>
                </a:lnTo>
                <a:lnTo>
                  <a:pt x="221" y="112"/>
                </a:lnTo>
                <a:lnTo>
                  <a:pt x="219" y="116"/>
                </a:lnTo>
                <a:lnTo>
                  <a:pt x="216" y="121"/>
                </a:lnTo>
                <a:lnTo>
                  <a:pt x="216" y="12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51" name="Group 50"/>
          <p:cNvGrpSpPr/>
          <p:nvPr userDrawn="1"/>
        </p:nvGrpSpPr>
        <p:grpSpPr>
          <a:xfrm>
            <a:off x="957629" y="3481806"/>
            <a:ext cx="1125688" cy="852680"/>
            <a:chOff x="4960938" y="0"/>
            <a:chExt cx="955675" cy="965200"/>
          </a:xfrm>
          <a:solidFill>
            <a:srgbClr val="8D2346"/>
          </a:solidFill>
        </p:grpSpPr>
        <p:sp>
          <p:nvSpPr>
            <p:cNvPr id="52" name="Freeform 369"/>
            <p:cNvSpPr>
              <a:spLocks/>
            </p:cNvSpPr>
            <p:nvPr/>
          </p:nvSpPr>
          <p:spPr bwMode="auto">
            <a:xfrm>
              <a:off x="5562601" y="146050"/>
              <a:ext cx="114300" cy="60325"/>
            </a:xfrm>
            <a:custGeom>
              <a:avLst/>
              <a:gdLst>
                <a:gd name="T0" fmla="*/ 3 w 72"/>
                <a:gd name="T1" fmla="*/ 9 h 38"/>
                <a:gd name="T2" fmla="*/ 3 w 72"/>
                <a:gd name="T3" fmla="*/ 9 h 38"/>
                <a:gd name="T4" fmla="*/ 15 w 72"/>
                <a:gd name="T5" fmla="*/ 15 h 38"/>
                <a:gd name="T6" fmla="*/ 15 w 72"/>
                <a:gd name="T7" fmla="*/ 15 h 38"/>
                <a:gd name="T8" fmla="*/ 39 w 72"/>
                <a:gd name="T9" fmla="*/ 27 h 38"/>
                <a:gd name="T10" fmla="*/ 52 w 72"/>
                <a:gd name="T11" fmla="*/ 34 h 38"/>
                <a:gd name="T12" fmla="*/ 66 w 72"/>
                <a:gd name="T13" fmla="*/ 38 h 38"/>
                <a:gd name="T14" fmla="*/ 66 w 72"/>
                <a:gd name="T15" fmla="*/ 38 h 38"/>
                <a:gd name="T16" fmla="*/ 66 w 72"/>
                <a:gd name="T17" fmla="*/ 38 h 38"/>
                <a:gd name="T18" fmla="*/ 69 w 72"/>
                <a:gd name="T19" fmla="*/ 37 h 38"/>
                <a:gd name="T20" fmla="*/ 72 w 72"/>
                <a:gd name="T21" fmla="*/ 34 h 38"/>
                <a:gd name="T22" fmla="*/ 72 w 72"/>
                <a:gd name="T23" fmla="*/ 34 h 38"/>
                <a:gd name="T24" fmla="*/ 70 w 72"/>
                <a:gd name="T25" fmla="*/ 31 h 38"/>
                <a:gd name="T26" fmla="*/ 70 w 72"/>
                <a:gd name="T27" fmla="*/ 31 h 38"/>
                <a:gd name="T28" fmla="*/ 67 w 72"/>
                <a:gd name="T29" fmla="*/ 27 h 38"/>
                <a:gd name="T30" fmla="*/ 67 w 72"/>
                <a:gd name="T31" fmla="*/ 27 h 38"/>
                <a:gd name="T32" fmla="*/ 55 w 72"/>
                <a:gd name="T33" fmla="*/ 23 h 38"/>
                <a:gd name="T34" fmla="*/ 43 w 72"/>
                <a:gd name="T35" fmla="*/ 18 h 38"/>
                <a:gd name="T36" fmla="*/ 20 w 72"/>
                <a:gd name="T37" fmla="*/ 6 h 38"/>
                <a:gd name="T38" fmla="*/ 18 w 72"/>
                <a:gd name="T39" fmla="*/ 6 h 38"/>
                <a:gd name="T40" fmla="*/ 18 w 72"/>
                <a:gd name="T41" fmla="*/ 6 h 38"/>
                <a:gd name="T42" fmla="*/ 7 w 72"/>
                <a:gd name="T43" fmla="*/ 0 h 38"/>
                <a:gd name="T44" fmla="*/ 7 w 72"/>
                <a:gd name="T45" fmla="*/ 0 h 38"/>
                <a:gd name="T46" fmla="*/ 3 w 72"/>
                <a:gd name="T47" fmla="*/ 0 h 38"/>
                <a:gd name="T48" fmla="*/ 0 w 72"/>
                <a:gd name="T49" fmla="*/ 3 h 38"/>
                <a:gd name="T50" fmla="*/ 0 w 72"/>
                <a:gd name="T51" fmla="*/ 3 h 38"/>
                <a:gd name="T52" fmla="*/ 0 w 72"/>
                <a:gd name="T53" fmla="*/ 6 h 38"/>
                <a:gd name="T54" fmla="*/ 0 w 72"/>
                <a:gd name="T55" fmla="*/ 6 h 38"/>
                <a:gd name="T56" fmla="*/ 3 w 72"/>
                <a:gd name="T57" fmla="*/ 9 h 38"/>
                <a:gd name="T58" fmla="*/ 3 w 72"/>
                <a:gd name="T5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38">
                  <a:moveTo>
                    <a:pt x="3" y="9"/>
                  </a:moveTo>
                  <a:lnTo>
                    <a:pt x="3" y="9"/>
                  </a:lnTo>
                  <a:lnTo>
                    <a:pt x="15" y="15"/>
                  </a:lnTo>
                  <a:lnTo>
                    <a:pt x="15" y="15"/>
                  </a:lnTo>
                  <a:lnTo>
                    <a:pt x="39" y="27"/>
                  </a:lnTo>
                  <a:lnTo>
                    <a:pt x="52" y="34"/>
                  </a:lnTo>
                  <a:lnTo>
                    <a:pt x="66" y="38"/>
                  </a:lnTo>
                  <a:lnTo>
                    <a:pt x="66" y="38"/>
                  </a:lnTo>
                  <a:lnTo>
                    <a:pt x="66" y="38"/>
                  </a:lnTo>
                  <a:lnTo>
                    <a:pt x="69" y="37"/>
                  </a:lnTo>
                  <a:lnTo>
                    <a:pt x="72" y="34"/>
                  </a:lnTo>
                  <a:lnTo>
                    <a:pt x="72" y="34"/>
                  </a:lnTo>
                  <a:lnTo>
                    <a:pt x="70" y="31"/>
                  </a:lnTo>
                  <a:lnTo>
                    <a:pt x="70" y="31"/>
                  </a:lnTo>
                  <a:lnTo>
                    <a:pt x="67" y="27"/>
                  </a:lnTo>
                  <a:lnTo>
                    <a:pt x="67" y="27"/>
                  </a:lnTo>
                  <a:lnTo>
                    <a:pt x="55" y="23"/>
                  </a:lnTo>
                  <a:lnTo>
                    <a:pt x="43" y="18"/>
                  </a:lnTo>
                  <a:lnTo>
                    <a:pt x="20" y="6"/>
                  </a:lnTo>
                  <a:lnTo>
                    <a:pt x="18" y="6"/>
                  </a:lnTo>
                  <a:lnTo>
                    <a:pt x="18" y="6"/>
                  </a:lnTo>
                  <a:lnTo>
                    <a:pt x="7" y="0"/>
                  </a:lnTo>
                  <a:lnTo>
                    <a:pt x="7" y="0"/>
                  </a:lnTo>
                  <a:lnTo>
                    <a:pt x="3" y="0"/>
                  </a:lnTo>
                  <a:lnTo>
                    <a:pt x="0" y="3"/>
                  </a:lnTo>
                  <a:lnTo>
                    <a:pt x="0" y="3"/>
                  </a:lnTo>
                  <a:lnTo>
                    <a:pt x="0" y="6"/>
                  </a:lnTo>
                  <a:lnTo>
                    <a:pt x="0" y="6"/>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3" name="Freeform 370"/>
            <p:cNvSpPr>
              <a:spLocks/>
            </p:cNvSpPr>
            <p:nvPr/>
          </p:nvSpPr>
          <p:spPr bwMode="auto">
            <a:xfrm>
              <a:off x="5632451" y="53975"/>
              <a:ext cx="173038" cy="77788"/>
            </a:xfrm>
            <a:custGeom>
              <a:avLst/>
              <a:gdLst>
                <a:gd name="T0" fmla="*/ 3 w 109"/>
                <a:gd name="T1" fmla="*/ 10 h 49"/>
                <a:gd name="T2" fmla="*/ 3 w 109"/>
                <a:gd name="T3" fmla="*/ 10 h 49"/>
                <a:gd name="T4" fmla="*/ 22 w 109"/>
                <a:gd name="T5" fmla="*/ 18 h 49"/>
                <a:gd name="T6" fmla="*/ 40 w 109"/>
                <a:gd name="T7" fmla="*/ 26 h 49"/>
                <a:gd name="T8" fmla="*/ 40 w 109"/>
                <a:gd name="T9" fmla="*/ 26 h 49"/>
                <a:gd name="T10" fmla="*/ 71 w 109"/>
                <a:gd name="T11" fmla="*/ 40 h 49"/>
                <a:gd name="T12" fmla="*/ 87 w 109"/>
                <a:gd name="T13" fmla="*/ 44 h 49"/>
                <a:gd name="T14" fmla="*/ 103 w 109"/>
                <a:gd name="T15" fmla="*/ 49 h 49"/>
                <a:gd name="T16" fmla="*/ 104 w 109"/>
                <a:gd name="T17" fmla="*/ 49 h 49"/>
                <a:gd name="T18" fmla="*/ 104 w 109"/>
                <a:gd name="T19" fmla="*/ 49 h 49"/>
                <a:gd name="T20" fmla="*/ 107 w 109"/>
                <a:gd name="T21" fmla="*/ 49 h 49"/>
                <a:gd name="T22" fmla="*/ 109 w 109"/>
                <a:gd name="T23" fmla="*/ 46 h 49"/>
                <a:gd name="T24" fmla="*/ 109 w 109"/>
                <a:gd name="T25" fmla="*/ 46 h 49"/>
                <a:gd name="T26" fmla="*/ 109 w 109"/>
                <a:gd name="T27" fmla="*/ 41 h 49"/>
                <a:gd name="T28" fmla="*/ 109 w 109"/>
                <a:gd name="T29" fmla="*/ 41 h 49"/>
                <a:gd name="T30" fmla="*/ 106 w 109"/>
                <a:gd name="T31" fmla="*/ 40 h 49"/>
                <a:gd name="T32" fmla="*/ 106 w 109"/>
                <a:gd name="T33" fmla="*/ 40 h 49"/>
                <a:gd name="T34" fmla="*/ 89 w 109"/>
                <a:gd name="T35" fmla="*/ 35 h 49"/>
                <a:gd name="T36" fmla="*/ 74 w 109"/>
                <a:gd name="T37" fmla="*/ 29 h 49"/>
                <a:gd name="T38" fmla="*/ 43 w 109"/>
                <a:gd name="T39" fmla="*/ 15 h 49"/>
                <a:gd name="T40" fmla="*/ 43 w 109"/>
                <a:gd name="T41" fmla="*/ 15 h 49"/>
                <a:gd name="T42" fmla="*/ 25 w 109"/>
                <a:gd name="T43" fmla="*/ 7 h 49"/>
                <a:gd name="T44" fmla="*/ 6 w 109"/>
                <a:gd name="T45" fmla="*/ 0 h 49"/>
                <a:gd name="T46" fmla="*/ 6 w 109"/>
                <a:gd name="T47" fmla="*/ 0 h 49"/>
                <a:gd name="T48" fmla="*/ 3 w 109"/>
                <a:gd name="T49" fmla="*/ 1 h 49"/>
                <a:gd name="T50" fmla="*/ 0 w 109"/>
                <a:gd name="T51" fmla="*/ 3 h 49"/>
                <a:gd name="T52" fmla="*/ 0 w 109"/>
                <a:gd name="T53" fmla="*/ 3 h 49"/>
                <a:gd name="T54" fmla="*/ 0 w 109"/>
                <a:gd name="T55" fmla="*/ 7 h 49"/>
                <a:gd name="T56" fmla="*/ 0 w 109"/>
                <a:gd name="T57" fmla="*/ 7 h 49"/>
                <a:gd name="T58" fmla="*/ 3 w 109"/>
                <a:gd name="T59" fmla="*/ 10 h 49"/>
                <a:gd name="T60" fmla="*/ 3 w 109"/>
                <a:gd name="T61"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49">
                  <a:moveTo>
                    <a:pt x="3" y="10"/>
                  </a:moveTo>
                  <a:lnTo>
                    <a:pt x="3" y="10"/>
                  </a:lnTo>
                  <a:lnTo>
                    <a:pt x="22" y="18"/>
                  </a:lnTo>
                  <a:lnTo>
                    <a:pt x="40" y="26"/>
                  </a:lnTo>
                  <a:lnTo>
                    <a:pt x="40" y="26"/>
                  </a:lnTo>
                  <a:lnTo>
                    <a:pt x="71" y="40"/>
                  </a:lnTo>
                  <a:lnTo>
                    <a:pt x="87" y="44"/>
                  </a:lnTo>
                  <a:lnTo>
                    <a:pt x="103" y="49"/>
                  </a:lnTo>
                  <a:lnTo>
                    <a:pt x="104" y="49"/>
                  </a:lnTo>
                  <a:lnTo>
                    <a:pt x="104" y="49"/>
                  </a:lnTo>
                  <a:lnTo>
                    <a:pt x="107" y="49"/>
                  </a:lnTo>
                  <a:lnTo>
                    <a:pt x="109" y="46"/>
                  </a:lnTo>
                  <a:lnTo>
                    <a:pt x="109" y="46"/>
                  </a:lnTo>
                  <a:lnTo>
                    <a:pt x="109" y="41"/>
                  </a:lnTo>
                  <a:lnTo>
                    <a:pt x="109" y="41"/>
                  </a:lnTo>
                  <a:lnTo>
                    <a:pt x="106" y="40"/>
                  </a:lnTo>
                  <a:lnTo>
                    <a:pt x="106" y="40"/>
                  </a:lnTo>
                  <a:lnTo>
                    <a:pt x="89" y="35"/>
                  </a:lnTo>
                  <a:lnTo>
                    <a:pt x="74" y="29"/>
                  </a:lnTo>
                  <a:lnTo>
                    <a:pt x="43" y="15"/>
                  </a:lnTo>
                  <a:lnTo>
                    <a:pt x="43" y="15"/>
                  </a:lnTo>
                  <a:lnTo>
                    <a:pt x="25" y="7"/>
                  </a:lnTo>
                  <a:lnTo>
                    <a:pt x="6" y="0"/>
                  </a:lnTo>
                  <a:lnTo>
                    <a:pt x="6" y="0"/>
                  </a:lnTo>
                  <a:lnTo>
                    <a:pt x="3" y="1"/>
                  </a:lnTo>
                  <a:lnTo>
                    <a:pt x="0" y="3"/>
                  </a:lnTo>
                  <a:lnTo>
                    <a:pt x="0" y="3"/>
                  </a:lnTo>
                  <a:lnTo>
                    <a:pt x="0" y="7"/>
                  </a:lnTo>
                  <a:lnTo>
                    <a:pt x="0" y="7"/>
                  </a:lnTo>
                  <a:lnTo>
                    <a:pt x="3" y="10"/>
                  </a:lnTo>
                  <a:lnTo>
                    <a:pt x="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4" name="Freeform 371"/>
            <p:cNvSpPr>
              <a:spLocks/>
            </p:cNvSpPr>
            <p:nvPr/>
          </p:nvSpPr>
          <p:spPr bwMode="auto">
            <a:xfrm>
              <a:off x="5549901" y="384175"/>
              <a:ext cx="17463" cy="17463"/>
            </a:xfrm>
            <a:custGeom>
              <a:avLst/>
              <a:gdLst>
                <a:gd name="T0" fmla="*/ 5 w 11"/>
                <a:gd name="T1" fmla="*/ 0 h 11"/>
                <a:gd name="T2" fmla="*/ 5 w 11"/>
                <a:gd name="T3" fmla="*/ 0 h 11"/>
                <a:gd name="T4" fmla="*/ 1 w 11"/>
                <a:gd name="T5" fmla="*/ 2 h 11"/>
                <a:gd name="T6" fmla="*/ 0 w 11"/>
                <a:gd name="T7" fmla="*/ 5 h 11"/>
                <a:gd name="T8" fmla="*/ 0 w 11"/>
                <a:gd name="T9" fmla="*/ 5 h 11"/>
                <a:gd name="T10" fmla="*/ 1 w 11"/>
                <a:gd name="T11" fmla="*/ 9 h 11"/>
                <a:gd name="T12" fmla="*/ 5 w 11"/>
                <a:gd name="T13" fmla="*/ 11 h 11"/>
                <a:gd name="T14" fmla="*/ 5 w 11"/>
                <a:gd name="T15" fmla="*/ 11 h 11"/>
                <a:gd name="T16" fmla="*/ 9 w 11"/>
                <a:gd name="T17" fmla="*/ 9 h 11"/>
                <a:gd name="T18" fmla="*/ 11 w 11"/>
                <a:gd name="T19" fmla="*/ 5 h 11"/>
                <a:gd name="T20" fmla="*/ 11 w 11"/>
                <a:gd name="T21" fmla="*/ 5 h 11"/>
                <a:gd name="T22" fmla="*/ 9 w 11"/>
                <a:gd name="T23" fmla="*/ 2 h 11"/>
                <a:gd name="T24" fmla="*/ 5 w 11"/>
                <a:gd name="T25" fmla="*/ 0 h 11"/>
                <a:gd name="T26" fmla="*/ 5 w 11"/>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5" y="0"/>
                  </a:moveTo>
                  <a:lnTo>
                    <a:pt x="5" y="0"/>
                  </a:lnTo>
                  <a:lnTo>
                    <a:pt x="1" y="2"/>
                  </a:lnTo>
                  <a:lnTo>
                    <a:pt x="0" y="5"/>
                  </a:lnTo>
                  <a:lnTo>
                    <a:pt x="0" y="5"/>
                  </a:lnTo>
                  <a:lnTo>
                    <a:pt x="1" y="9"/>
                  </a:lnTo>
                  <a:lnTo>
                    <a:pt x="5" y="11"/>
                  </a:lnTo>
                  <a:lnTo>
                    <a:pt x="5" y="11"/>
                  </a:lnTo>
                  <a:lnTo>
                    <a:pt x="9" y="9"/>
                  </a:lnTo>
                  <a:lnTo>
                    <a:pt x="11" y="5"/>
                  </a:lnTo>
                  <a:lnTo>
                    <a:pt x="11" y="5"/>
                  </a:lnTo>
                  <a:lnTo>
                    <a:pt x="9"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5" name="Freeform 372"/>
            <p:cNvSpPr>
              <a:spLocks/>
            </p:cNvSpPr>
            <p:nvPr/>
          </p:nvSpPr>
          <p:spPr bwMode="auto">
            <a:xfrm>
              <a:off x="5576888" y="92075"/>
              <a:ext cx="169863" cy="77788"/>
            </a:xfrm>
            <a:custGeom>
              <a:avLst/>
              <a:gdLst>
                <a:gd name="T0" fmla="*/ 3 w 107"/>
                <a:gd name="T1" fmla="*/ 9 h 49"/>
                <a:gd name="T2" fmla="*/ 3 w 107"/>
                <a:gd name="T3" fmla="*/ 9 h 49"/>
                <a:gd name="T4" fmla="*/ 24 w 107"/>
                <a:gd name="T5" fmla="*/ 17 h 49"/>
                <a:gd name="T6" fmla="*/ 43 w 107"/>
                <a:gd name="T7" fmla="*/ 26 h 49"/>
                <a:gd name="T8" fmla="*/ 43 w 107"/>
                <a:gd name="T9" fmla="*/ 26 h 49"/>
                <a:gd name="T10" fmla="*/ 72 w 107"/>
                <a:gd name="T11" fmla="*/ 40 h 49"/>
                <a:gd name="T12" fmla="*/ 86 w 107"/>
                <a:gd name="T13" fmla="*/ 45 h 49"/>
                <a:gd name="T14" fmla="*/ 101 w 107"/>
                <a:gd name="T15" fmla="*/ 49 h 49"/>
                <a:gd name="T16" fmla="*/ 102 w 107"/>
                <a:gd name="T17" fmla="*/ 49 h 49"/>
                <a:gd name="T18" fmla="*/ 102 w 107"/>
                <a:gd name="T19" fmla="*/ 49 h 49"/>
                <a:gd name="T20" fmla="*/ 106 w 107"/>
                <a:gd name="T21" fmla="*/ 48 h 49"/>
                <a:gd name="T22" fmla="*/ 107 w 107"/>
                <a:gd name="T23" fmla="*/ 46 h 49"/>
                <a:gd name="T24" fmla="*/ 107 w 107"/>
                <a:gd name="T25" fmla="*/ 46 h 49"/>
                <a:gd name="T26" fmla="*/ 107 w 107"/>
                <a:gd name="T27" fmla="*/ 42 h 49"/>
                <a:gd name="T28" fmla="*/ 107 w 107"/>
                <a:gd name="T29" fmla="*/ 42 h 49"/>
                <a:gd name="T30" fmla="*/ 104 w 107"/>
                <a:gd name="T31" fmla="*/ 40 h 49"/>
                <a:gd name="T32" fmla="*/ 104 w 107"/>
                <a:gd name="T33" fmla="*/ 40 h 49"/>
                <a:gd name="T34" fmla="*/ 89 w 107"/>
                <a:gd name="T35" fmla="*/ 35 h 49"/>
                <a:gd name="T36" fmla="*/ 73 w 107"/>
                <a:gd name="T37" fmla="*/ 29 h 49"/>
                <a:gd name="T38" fmla="*/ 46 w 107"/>
                <a:gd name="T39" fmla="*/ 17 h 49"/>
                <a:gd name="T40" fmla="*/ 46 w 107"/>
                <a:gd name="T41" fmla="*/ 17 h 49"/>
                <a:gd name="T42" fmla="*/ 26 w 107"/>
                <a:gd name="T43" fmla="*/ 8 h 49"/>
                <a:gd name="T44" fmla="*/ 7 w 107"/>
                <a:gd name="T45" fmla="*/ 0 h 49"/>
                <a:gd name="T46" fmla="*/ 7 w 107"/>
                <a:gd name="T47" fmla="*/ 0 h 49"/>
                <a:gd name="T48" fmla="*/ 3 w 107"/>
                <a:gd name="T49" fmla="*/ 0 h 49"/>
                <a:gd name="T50" fmla="*/ 0 w 107"/>
                <a:gd name="T51" fmla="*/ 3 h 49"/>
                <a:gd name="T52" fmla="*/ 0 w 107"/>
                <a:gd name="T53" fmla="*/ 3 h 49"/>
                <a:gd name="T54" fmla="*/ 0 w 107"/>
                <a:gd name="T55" fmla="*/ 6 h 49"/>
                <a:gd name="T56" fmla="*/ 0 w 107"/>
                <a:gd name="T57" fmla="*/ 6 h 49"/>
                <a:gd name="T58" fmla="*/ 3 w 107"/>
                <a:gd name="T59" fmla="*/ 9 h 49"/>
                <a:gd name="T60" fmla="*/ 3 w 107"/>
                <a:gd name="T61"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 h="49">
                  <a:moveTo>
                    <a:pt x="3" y="9"/>
                  </a:moveTo>
                  <a:lnTo>
                    <a:pt x="3" y="9"/>
                  </a:lnTo>
                  <a:lnTo>
                    <a:pt x="24" y="17"/>
                  </a:lnTo>
                  <a:lnTo>
                    <a:pt x="43" y="26"/>
                  </a:lnTo>
                  <a:lnTo>
                    <a:pt x="43" y="26"/>
                  </a:lnTo>
                  <a:lnTo>
                    <a:pt x="72" y="40"/>
                  </a:lnTo>
                  <a:lnTo>
                    <a:pt x="86" y="45"/>
                  </a:lnTo>
                  <a:lnTo>
                    <a:pt x="101" y="49"/>
                  </a:lnTo>
                  <a:lnTo>
                    <a:pt x="102" y="49"/>
                  </a:lnTo>
                  <a:lnTo>
                    <a:pt x="102" y="49"/>
                  </a:lnTo>
                  <a:lnTo>
                    <a:pt x="106" y="48"/>
                  </a:lnTo>
                  <a:lnTo>
                    <a:pt x="107" y="46"/>
                  </a:lnTo>
                  <a:lnTo>
                    <a:pt x="107" y="46"/>
                  </a:lnTo>
                  <a:lnTo>
                    <a:pt x="107" y="42"/>
                  </a:lnTo>
                  <a:lnTo>
                    <a:pt x="107" y="42"/>
                  </a:lnTo>
                  <a:lnTo>
                    <a:pt x="104" y="40"/>
                  </a:lnTo>
                  <a:lnTo>
                    <a:pt x="104" y="40"/>
                  </a:lnTo>
                  <a:lnTo>
                    <a:pt x="89" y="35"/>
                  </a:lnTo>
                  <a:lnTo>
                    <a:pt x="73" y="29"/>
                  </a:lnTo>
                  <a:lnTo>
                    <a:pt x="46" y="17"/>
                  </a:lnTo>
                  <a:lnTo>
                    <a:pt x="46" y="17"/>
                  </a:lnTo>
                  <a:lnTo>
                    <a:pt x="26" y="8"/>
                  </a:lnTo>
                  <a:lnTo>
                    <a:pt x="7" y="0"/>
                  </a:lnTo>
                  <a:lnTo>
                    <a:pt x="7" y="0"/>
                  </a:lnTo>
                  <a:lnTo>
                    <a:pt x="3" y="0"/>
                  </a:lnTo>
                  <a:lnTo>
                    <a:pt x="0" y="3"/>
                  </a:lnTo>
                  <a:lnTo>
                    <a:pt x="0" y="3"/>
                  </a:lnTo>
                  <a:lnTo>
                    <a:pt x="0" y="6"/>
                  </a:lnTo>
                  <a:lnTo>
                    <a:pt x="0" y="6"/>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6" name="Freeform 373"/>
            <p:cNvSpPr>
              <a:spLocks/>
            </p:cNvSpPr>
            <p:nvPr/>
          </p:nvSpPr>
          <p:spPr bwMode="auto">
            <a:xfrm>
              <a:off x="5532438" y="196850"/>
              <a:ext cx="55563" cy="36513"/>
            </a:xfrm>
            <a:custGeom>
              <a:avLst/>
              <a:gdLst>
                <a:gd name="T0" fmla="*/ 2 w 35"/>
                <a:gd name="T1" fmla="*/ 9 h 23"/>
                <a:gd name="T2" fmla="*/ 2 w 35"/>
                <a:gd name="T3" fmla="*/ 9 h 23"/>
                <a:gd name="T4" fmla="*/ 28 w 35"/>
                <a:gd name="T5" fmla="*/ 23 h 23"/>
                <a:gd name="T6" fmla="*/ 28 w 35"/>
                <a:gd name="T7" fmla="*/ 23 h 23"/>
                <a:gd name="T8" fmla="*/ 29 w 35"/>
                <a:gd name="T9" fmla="*/ 23 h 23"/>
                <a:gd name="T10" fmla="*/ 29 w 35"/>
                <a:gd name="T11" fmla="*/ 23 h 23"/>
                <a:gd name="T12" fmla="*/ 32 w 35"/>
                <a:gd name="T13" fmla="*/ 23 h 23"/>
                <a:gd name="T14" fmla="*/ 35 w 35"/>
                <a:gd name="T15" fmla="*/ 20 h 23"/>
                <a:gd name="T16" fmla="*/ 35 w 35"/>
                <a:gd name="T17" fmla="*/ 20 h 23"/>
                <a:gd name="T18" fmla="*/ 35 w 35"/>
                <a:gd name="T19" fmla="*/ 17 h 23"/>
                <a:gd name="T20" fmla="*/ 32 w 35"/>
                <a:gd name="T21" fmla="*/ 14 h 23"/>
                <a:gd name="T22" fmla="*/ 32 w 35"/>
                <a:gd name="T23" fmla="*/ 14 h 23"/>
                <a:gd name="T24" fmla="*/ 8 w 35"/>
                <a:gd name="T25" fmla="*/ 0 h 23"/>
                <a:gd name="T26" fmla="*/ 8 w 35"/>
                <a:gd name="T27" fmla="*/ 0 h 23"/>
                <a:gd name="T28" fmla="*/ 3 w 35"/>
                <a:gd name="T29" fmla="*/ 0 h 23"/>
                <a:gd name="T30" fmla="*/ 0 w 35"/>
                <a:gd name="T31" fmla="*/ 2 h 23"/>
                <a:gd name="T32" fmla="*/ 0 w 35"/>
                <a:gd name="T33" fmla="*/ 2 h 23"/>
                <a:gd name="T34" fmla="*/ 0 w 35"/>
                <a:gd name="T35" fmla="*/ 6 h 23"/>
                <a:gd name="T36" fmla="*/ 0 w 35"/>
                <a:gd name="T37" fmla="*/ 6 h 23"/>
                <a:gd name="T38" fmla="*/ 2 w 35"/>
                <a:gd name="T39" fmla="*/ 9 h 23"/>
                <a:gd name="T40" fmla="*/ 2 w 35"/>
                <a:gd name="T41"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3">
                  <a:moveTo>
                    <a:pt x="2" y="9"/>
                  </a:moveTo>
                  <a:lnTo>
                    <a:pt x="2" y="9"/>
                  </a:lnTo>
                  <a:lnTo>
                    <a:pt x="28" y="23"/>
                  </a:lnTo>
                  <a:lnTo>
                    <a:pt x="28" y="23"/>
                  </a:lnTo>
                  <a:lnTo>
                    <a:pt x="29" y="23"/>
                  </a:lnTo>
                  <a:lnTo>
                    <a:pt x="29" y="23"/>
                  </a:lnTo>
                  <a:lnTo>
                    <a:pt x="32" y="23"/>
                  </a:lnTo>
                  <a:lnTo>
                    <a:pt x="35" y="20"/>
                  </a:lnTo>
                  <a:lnTo>
                    <a:pt x="35" y="20"/>
                  </a:lnTo>
                  <a:lnTo>
                    <a:pt x="35" y="17"/>
                  </a:lnTo>
                  <a:lnTo>
                    <a:pt x="32" y="14"/>
                  </a:lnTo>
                  <a:lnTo>
                    <a:pt x="32" y="14"/>
                  </a:lnTo>
                  <a:lnTo>
                    <a:pt x="8" y="0"/>
                  </a:lnTo>
                  <a:lnTo>
                    <a:pt x="8" y="0"/>
                  </a:lnTo>
                  <a:lnTo>
                    <a:pt x="3" y="0"/>
                  </a:lnTo>
                  <a:lnTo>
                    <a:pt x="0" y="2"/>
                  </a:lnTo>
                  <a:lnTo>
                    <a:pt x="0" y="2"/>
                  </a:lnTo>
                  <a:lnTo>
                    <a:pt x="0" y="6"/>
                  </a:lnTo>
                  <a:lnTo>
                    <a:pt x="0" y="6"/>
                  </a:lnTo>
                  <a:lnTo>
                    <a:pt x="2" y="9"/>
                  </a:lnTo>
                  <a:lnTo>
                    <a:pt x="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7" name="Freeform 374"/>
            <p:cNvSpPr>
              <a:spLocks/>
            </p:cNvSpPr>
            <p:nvPr/>
          </p:nvSpPr>
          <p:spPr bwMode="auto">
            <a:xfrm>
              <a:off x="5313363" y="384175"/>
              <a:ext cx="17463" cy="17463"/>
            </a:xfrm>
            <a:custGeom>
              <a:avLst/>
              <a:gdLst>
                <a:gd name="T0" fmla="*/ 6 w 11"/>
                <a:gd name="T1" fmla="*/ 11 h 11"/>
                <a:gd name="T2" fmla="*/ 6 w 11"/>
                <a:gd name="T3" fmla="*/ 11 h 11"/>
                <a:gd name="T4" fmla="*/ 9 w 11"/>
                <a:gd name="T5" fmla="*/ 9 h 11"/>
                <a:gd name="T6" fmla="*/ 11 w 11"/>
                <a:gd name="T7" fmla="*/ 5 h 11"/>
                <a:gd name="T8" fmla="*/ 11 w 11"/>
                <a:gd name="T9" fmla="*/ 5 h 11"/>
                <a:gd name="T10" fmla="*/ 9 w 11"/>
                <a:gd name="T11" fmla="*/ 2 h 11"/>
                <a:gd name="T12" fmla="*/ 6 w 11"/>
                <a:gd name="T13" fmla="*/ 0 h 11"/>
                <a:gd name="T14" fmla="*/ 6 w 11"/>
                <a:gd name="T15" fmla="*/ 0 h 11"/>
                <a:gd name="T16" fmla="*/ 2 w 11"/>
                <a:gd name="T17" fmla="*/ 2 h 11"/>
                <a:gd name="T18" fmla="*/ 0 w 11"/>
                <a:gd name="T19" fmla="*/ 5 h 11"/>
                <a:gd name="T20" fmla="*/ 0 w 11"/>
                <a:gd name="T21" fmla="*/ 5 h 11"/>
                <a:gd name="T22" fmla="*/ 2 w 11"/>
                <a:gd name="T23" fmla="*/ 9 h 11"/>
                <a:gd name="T24" fmla="*/ 6 w 11"/>
                <a:gd name="T25" fmla="*/ 11 h 11"/>
                <a:gd name="T26" fmla="*/ 6 w 11"/>
                <a:gd name="T2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1">
                  <a:moveTo>
                    <a:pt x="6" y="11"/>
                  </a:moveTo>
                  <a:lnTo>
                    <a:pt x="6" y="11"/>
                  </a:lnTo>
                  <a:lnTo>
                    <a:pt x="9" y="9"/>
                  </a:lnTo>
                  <a:lnTo>
                    <a:pt x="11" y="5"/>
                  </a:lnTo>
                  <a:lnTo>
                    <a:pt x="11" y="5"/>
                  </a:lnTo>
                  <a:lnTo>
                    <a:pt x="9" y="2"/>
                  </a:lnTo>
                  <a:lnTo>
                    <a:pt x="6" y="0"/>
                  </a:lnTo>
                  <a:lnTo>
                    <a:pt x="6" y="0"/>
                  </a:lnTo>
                  <a:lnTo>
                    <a:pt x="2" y="2"/>
                  </a:lnTo>
                  <a:lnTo>
                    <a:pt x="0" y="5"/>
                  </a:lnTo>
                  <a:lnTo>
                    <a:pt x="0" y="5"/>
                  </a:lnTo>
                  <a:lnTo>
                    <a:pt x="2" y="9"/>
                  </a:lnTo>
                  <a:lnTo>
                    <a:pt x="6" y="11"/>
                  </a:lnTo>
                  <a:lnTo>
                    <a:pt x="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8" name="Freeform 375"/>
            <p:cNvSpPr>
              <a:spLocks noEditPoints="1"/>
            </p:cNvSpPr>
            <p:nvPr/>
          </p:nvSpPr>
          <p:spPr bwMode="auto">
            <a:xfrm>
              <a:off x="4960938" y="0"/>
              <a:ext cx="955675" cy="965200"/>
            </a:xfrm>
            <a:custGeom>
              <a:avLst/>
              <a:gdLst>
                <a:gd name="T0" fmla="*/ 540 w 602"/>
                <a:gd name="T1" fmla="*/ 116 h 608"/>
                <a:gd name="T2" fmla="*/ 547 w 602"/>
                <a:gd name="T3" fmla="*/ 44 h 608"/>
                <a:gd name="T4" fmla="*/ 365 w 602"/>
                <a:gd name="T5" fmla="*/ 28 h 608"/>
                <a:gd name="T6" fmla="*/ 310 w 602"/>
                <a:gd name="T7" fmla="*/ 92 h 608"/>
                <a:gd name="T8" fmla="*/ 302 w 602"/>
                <a:gd name="T9" fmla="*/ 32 h 608"/>
                <a:gd name="T10" fmla="*/ 297 w 602"/>
                <a:gd name="T11" fmla="*/ 92 h 608"/>
                <a:gd name="T12" fmla="*/ 233 w 602"/>
                <a:gd name="T13" fmla="*/ 18 h 608"/>
                <a:gd name="T14" fmla="*/ 34 w 602"/>
                <a:gd name="T15" fmla="*/ 51 h 608"/>
                <a:gd name="T16" fmla="*/ 81 w 602"/>
                <a:gd name="T17" fmla="*/ 127 h 608"/>
                <a:gd name="T18" fmla="*/ 233 w 602"/>
                <a:gd name="T19" fmla="*/ 323 h 608"/>
                <a:gd name="T20" fmla="*/ 212 w 602"/>
                <a:gd name="T21" fmla="*/ 288 h 608"/>
                <a:gd name="T22" fmla="*/ 274 w 602"/>
                <a:gd name="T23" fmla="*/ 251 h 608"/>
                <a:gd name="T24" fmla="*/ 167 w 602"/>
                <a:gd name="T25" fmla="*/ 244 h 608"/>
                <a:gd name="T26" fmla="*/ 198 w 602"/>
                <a:gd name="T27" fmla="*/ 363 h 608"/>
                <a:gd name="T28" fmla="*/ 219 w 602"/>
                <a:gd name="T29" fmla="*/ 455 h 608"/>
                <a:gd name="T30" fmla="*/ 225 w 602"/>
                <a:gd name="T31" fmla="*/ 544 h 608"/>
                <a:gd name="T32" fmla="*/ 274 w 602"/>
                <a:gd name="T33" fmla="*/ 590 h 608"/>
                <a:gd name="T34" fmla="*/ 297 w 602"/>
                <a:gd name="T35" fmla="*/ 547 h 608"/>
                <a:gd name="T36" fmla="*/ 337 w 602"/>
                <a:gd name="T37" fmla="*/ 559 h 608"/>
                <a:gd name="T38" fmla="*/ 360 w 602"/>
                <a:gd name="T39" fmla="*/ 601 h 608"/>
                <a:gd name="T40" fmla="*/ 388 w 602"/>
                <a:gd name="T41" fmla="*/ 509 h 608"/>
                <a:gd name="T42" fmla="*/ 412 w 602"/>
                <a:gd name="T43" fmla="*/ 411 h 608"/>
                <a:gd name="T44" fmla="*/ 438 w 602"/>
                <a:gd name="T45" fmla="*/ 329 h 608"/>
                <a:gd name="T46" fmla="*/ 372 w 602"/>
                <a:gd name="T47" fmla="*/ 210 h 608"/>
                <a:gd name="T48" fmla="*/ 348 w 602"/>
                <a:gd name="T49" fmla="*/ 286 h 608"/>
                <a:gd name="T50" fmla="*/ 403 w 602"/>
                <a:gd name="T51" fmla="*/ 305 h 608"/>
                <a:gd name="T52" fmla="*/ 343 w 602"/>
                <a:gd name="T53" fmla="*/ 112 h 608"/>
                <a:gd name="T54" fmla="*/ 434 w 602"/>
                <a:gd name="T55" fmla="*/ 12 h 608"/>
                <a:gd name="T56" fmla="*/ 490 w 602"/>
                <a:gd name="T57" fmla="*/ 133 h 608"/>
                <a:gd name="T58" fmla="*/ 147 w 602"/>
                <a:gd name="T59" fmla="*/ 150 h 608"/>
                <a:gd name="T60" fmla="*/ 152 w 602"/>
                <a:gd name="T61" fmla="*/ 17 h 608"/>
                <a:gd name="T62" fmla="*/ 254 w 602"/>
                <a:gd name="T63" fmla="*/ 104 h 608"/>
                <a:gd name="T64" fmla="*/ 193 w 602"/>
                <a:gd name="T65" fmla="*/ 231 h 608"/>
                <a:gd name="T66" fmla="*/ 264 w 602"/>
                <a:gd name="T67" fmla="*/ 251 h 608"/>
                <a:gd name="T68" fmla="*/ 213 w 602"/>
                <a:gd name="T69" fmla="*/ 279 h 608"/>
                <a:gd name="T70" fmla="*/ 224 w 602"/>
                <a:gd name="T71" fmla="*/ 334 h 608"/>
                <a:gd name="T72" fmla="*/ 164 w 602"/>
                <a:gd name="T73" fmla="*/ 297 h 608"/>
                <a:gd name="T74" fmla="*/ 339 w 602"/>
                <a:gd name="T75" fmla="*/ 582 h 608"/>
                <a:gd name="T76" fmla="*/ 362 w 602"/>
                <a:gd name="T77" fmla="*/ 539 h 608"/>
                <a:gd name="T78" fmla="*/ 258 w 602"/>
                <a:gd name="T79" fmla="*/ 550 h 608"/>
                <a:gd name="T80" fmla="*/ 254 w 602"/>
                <a:gd name="T81" fmla="*/ 593 h 608"/>
                <a:gd name="T82" fmla="*/ 247 w 602"/>
                <a:gd name="T83" fmla="*/ 527 h 608"/>
                <a:gd name="T84" fmla="*/ 360 w 602"/>
                <a:gd name="T85" fmla="*/ 490 h 608"/>
                <a:gd name="T86" fmla="*/ 383 w 602"/>
                <a:gd name="T87" fmla="*/ 486 h 608"/>
                <a:gd name="T88" fmla="*/ 259 w 602"/>
                <a:gd name="T89" fmla="*/ 472 h 608"/>
                <a:gd name="T90" fmla="*/ 331 w 602"/>
                <a:gd name="T91" fmla="*/ 466 h 608"/>
                <a:gd name="T92" fmla="*/ 273 w 602"/>
                <a:gd name="T93" fmla="*/ 455 h 608"/>
                <a:gd name="T94" fmla="*/ 254 w 602"/>
                <a:gd name="T95" fmla="*/ 509 h 608"/>
                <a:gd name="T96" fmla="*/ 225 w 602"/>
                <a:gd name="T97" fmla="*/ 464 h 608"/>
                <a:gd name="T98" fmla="*/ 379 w 602"/>
                <a:gd name="T99" fmla="*/ 409 h 608"/>
                <a:gd name="T100" fmla="*/ 395 w 602"/>
                <a:gd name="T101" fmla="*/ 366 h 608"/>
                <a:gd name="T102" fmla="*/ 343 w 602"/>
                <a:gd name="T103" fmla="*/ 455 h 608"/>
                <a:gd name="T104" fmla="*/ 236 w 602"/>
                <a:gd name="T105" fmla="*/ 385 h 608"/>
                <a:gd name="T106" fmla="*/ 348 w 602"/>
                <a:gd name="T107" fmla="*/ 368 h 608"/>
                <a:gd name="T108" fmla="*/ 354 w 602"/>
                <a:gd name="T109" fmla="*/ 420 h 608"/>
                <a:gd name="T110" fmla="*/ 414 w 602"/>
                <a:gd name="T111" fmla="*/ 296 h 608"/>
                <a:gd name="T112" fmla="*/ 354 w 602"/>
                <a:gd name="T113" fmla="*/ 277 h 608"/>
                <a:gd name="T114" fmla="*/ 372 w 602"/>
                <a:gd name="T115" fmla="*/ 219 h 608"/>
                <a:gd name="T116" fmla="*/ 420 w 602"/>
                <a:gd name="T117" fmla="*/ 337 h 608"/>
                <a:gd name="T118" fmla="*/ 222 w 602"/>
                <a:gd name="T119" fmla="*/ 395 h 608"/>
                <a:gd name="T120" fmla="*/ 213 w 602"/>
                <a:gd name="T121" fmla="*/ 432 h 608"/>
                <a:gd name="T122" fmla="*/ 302 w 602"/>
                <a:gd name="T123" fmla="*/ 83 h 608"/>
                <a:gd name="T124" fmla="*/ 320 w 602"/>
                <a:gd name="T125" fmla="*/ 5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 h="608">
                  <a:moveTo>
                    <a:pt x="310" y="190"/>
                  </a:moveTo>
                  <a:lnTo>
                    <a:pt x="310" y="190"/>
                  </a:lnTo>
                  <a:lnTo>
                    <a:pt x="331" y="190"/>
                  </a:lnTo>
                  <a:lnTo>
                    <a:pt x="351" y="188"/>
                  </a:lnTo>
                  <a:lnTo>
                    <a:pt x="371" y="185"/>
                  </a:lnTo>
                  <a:lnTo>
                    <a:pt x="392" y="181"/>
                  </a:lnTo>
                  <a:lnTo>
                    <a:pt x="411" y="176"/>
                  </a:lnTo>
                  <a:lnTo>
                    <a:pt x="431" y="170"/>
                  </a:lnTo>
                  <a:lnTo>
                    <a:pt x="451" y="164"/>
                  </a:lnTo>
                  <a:lnTo>
                    <a:pt x="469" y="156"/>
                  </a:lnTo>
                  <a:lnTo>
                    <a:pt x="487" y="147"/>
                  </a:lnTo>
                  <a:lnTo>
                    <a:pt x="504" y="138"/>
                  </a:lnTo>
                  <a:lnTo>
                    <a:pt x="523" y="127"/>
                  </a:lnTo>
                  <a:lnTo>
                    <a:pt x="540" y="116"/>
                  </a:lnTo>
                  <a:lnTo>
                    <a:pt x="556" y="104"/>
                  </a:lnTo>
                  <a:lnTo>
                    <a:pt x="572" y="92"/>
                  </a:lnTo>
                  <a:lnTo>
                    <a:pt x="587" y="78"/>
                  </a:lnTo>
                  <a:lnTo>
                    <a:pt x="602" y="63"/>
                  </a:lnTo>
                  <a:lnTo>
                    <a:pt x="602" y="63"/>
                  </a:lnTo>
                  <a:lnTo>
                    <a:pt x="602" y="60"/>
                  </a:lnTo>
                  <a:lnTo>
                    <a:pt x="602" y="57"/>
                  </a:lnTo>
                  <a:lnTo>
                    <a:pt x="602" y="57"/>
                  </a:lnTo>
                  <a:lnTo>
                    <a:pt x="601" y="55"/>
                  </a:lnTo>
                  <a:lnTo>
                    <a:pt x="598" y="54"/>
                  </a:lnTo>
                  <a:lnTo>
                    <a:pt x="598" y="54"/>
                  </a:lnTo>
                  <a:lnTo>
                    <a:pt x="586" y="52"/>
                  </a:lnTo>
                  <a:lnTo>
                    <a:pt x="572" y="51"/>
                  </a:lnTo>
                  <a:lnTo>
                    <a:pt x="547" y="44"/>
                  </a:lnTo>
                  <a:lnTo>
                    <a:pt x="521" y="35"/>
                  </a:lnTo>
                  <a:lnTo>
                    <a:pt x="495" y="23"/>
                  </a:lnTo>
                  <a:lnTo>
                    <a:pt x="495" y="23"/>
                  </a:lnTo>
                  <a:lnTo>
                    <a:pt x="474" y="14"/>
                  </a:lnTo>
                  <a:lnTo>
                    <a:pt x="454" y="8"/>
                  </a:lnTo>
                  <a:lnTo>
                    <a:pt x="435" y="2"/>
                  </a:lnTo>
                  <a:lnTo>
                    <a:pt x="426" y="0"/>
                  </a:lnTo>
                  <a:lnTo>
                    <a:pt x="417" y="0"/>
                  </a:lnTo>
                  <a:lnTo>
                    <a:pt x="417" y="0"/>
                  </a:lnTo>
                  <a:lnTo>
                    <a:pt x="400" y="2"/>
                  </a:lnTo>
                  <a:lnTo>
                    <a:pt x="388" y="5"/>
                  </a:lnTo>
                  <a:lnTo>
                    <a:pt x="379" y="11"/>
                  </a:lnTo>
                  <a:lnTo>
                    <a:pt x="371" y="18"/>
                  </a:lnTo>
                  <a:lnTo>
                    <a:pt x="365" y="28"/>
                  </a:lnTo>
                  <a:lnTo>
                    <a:pt x="360" y="38"/>
                  </a:lnTo>
                  <a:lnTo>
                    <a:pt x="354" y="61"/>
                  </a:lnTo>
                  <a:lnTo>
                    <a:pt x="354" y="61"/>
                  </a:lnTo>
                  <a:lnTo>
                    <a:pt x="350" y="80"/>
                  </a:lnTo>
                  <a:lnTo>
                    <a:pt x="346" y="87"/>
                  </a:lnTo>
                  <a:lnTo>
                    <a:pt x="342" y="95"/>
                  </a:lnTo>
                  <a:lnTo>
                    <a:pt x="337" y="103"/>
                  </a:lnTo>
                  <a:lnTo>
                    <a:pt x="330" y="107"/>
                  </a:lnTo>
                  <a:lnTo>
                    <a:pt x="322" y="112"/>
                  </a:lnTo>
                  <a:lnTo>
                    <a:pt x="311" y="115"/>
                  </a:lnTo>
                  <a:lnTo>
                    <a:pt x="307" y="115"/>
                  </a:lnTo>
                  <a:lnTo>
                    <a:pt x="307" y="92"/>
                  </a:lnTo>
                  <a:lnTo>
                    <a:pt x="310" y="92"/>
                  </a:lnTo>
                  <a:lnTo>
                    <a:pt x="310" y="92"/>
                  </a:lnTo>
                  <a:lnTo>
                    <a:pt x="319" y="87"/>
                  </a:lnTo>
                  <a:lnTo>
                    <a:pt x="325" y="81"/>
                  </a:lnTo>
                  <a:lnTo>
                    <a:pt x="330" y="72"/>
                  </a:lnTo>
                  <a:lnTo>
                    <a:pt x="331" y="63"/>
                  </a:lnTo>
                  <a:lnTo>
                    <a:pt x="331" y="63"/>
                  </a:lnTo>
                  <a:lnTo>
                    <a:pt x="331" y="57"/>
                  </a:lnTo>
                  <a:lnTo>
                    <a:pt x="330" y="51"/>
                  </a:lnTo>
                  <a:lnTo>
                    <a:pt x="327" y="46"/>
                  </a:lnTo>
                  <a:lnTo>
                    <a:pt x="323" y="41"/>
                  </a:lnTo>
                  <a:lnTo>
                    <a:pt x="319" y="38"/>
                  </a:lnTo>
                  <a:lnTo>
                    <a:pt x="314" y="35"/>
                  </a:lnTo>
                  <a:lnTo>
                    <a:pt x="308" y="34"/>
                  </a:lnTo>
                  <a:lnTo>
                    <a:pt x="302" y="32"/>
                  </a:lnTo>
                  <a:lnTo>
                    <a:pt x="302" y="32"/>
                  </a:lnTo>
                  <a:lnTo>
                    <a:pt x="296" y="34"/>
                  </a:lnTo>
                  <a:lnTo>
                    <a:pt x="290" y="35"/>
                  </a:lnTo>
                  <a:lnTo>
                    <a:pt x="285" y="38"/>
                  </a:lnTo>
                  <a:lnTo>
                    <a:pt x="281" y="41"/>
                  </a:lnTo>
                  <a:lnTo>
                    <a:pt x="277" y="46"/>
                  </a:lnTo>
                  <a:lnTo>
                    <a:pt x="274" y="51"/>
                  </a:lnTo>
                  <a:lnTo>
                    <a:pt x="273" y="57"/>
                  </a:lnTo>
                  <a:lnTo>
                    <a:pt x="273" y="63"/>
                  </a:lnTo>
                  <a:lnTo>
                    <a:pt x="273" y="63"/>
                  </a:lnTo>
                  <a:lnTo>
                    <a:pt x="274" y="72"/>
                  </a:lnTo>
                  <a:lnTo>
                    <a:pt x="279" y="81"/>
                  </a:lnTo>
                  <a:lnTo>
                    <a:pt x="285" y="87"/>
                  </a:lnTo>
                  <a:lnTo>
                    <a:pt x="294" y="92"/>
                  </a:lnTo>
                  <a:lnTo>
                    <a:pt x="297" y="92"/>
                  </a:lnTo>
                  <a:lnTo>
                    <a:pt x="297" y="115"/>
                  </a:lnTo>
                  <a:lnTo>
                    <a:pt x="293" y="115"/>
                  </a:lnTo>
                  <a:lnTo>
                    <a:pt x="293" y="115"/>
                  </a:lnTo>
                  <a:lnTo>
                    <a:pt x="282" y="112"/>
                  </a:lnTo>
                  <a:lnTo>
                    <a:pt x="274" y="107"/>
                  </a:lnTo>
                  <a:lnTo>
                    <a:pt x="267" y="103"/>
                  </a:lnTo>
                  <a:lnTo>
                    <a:pt x="262" y="95"/>
                  </a:lnTo>
                  <a:lnTo>
                    <a:pt x="258" y="87"/>
                  </a:lnTo>
                  <a:lnTo>
                    <a:pt x="254" y="80"/>
                  </a:lnTo>
                  <a:lnTo>
                    <a:pt x="250" y="61"/>
                  </a:lnTo>
                  <a:lnTo>
                    <a:pt x="250" y="61"/>
                  </a:lnTo>
                  <a:lnTo>
                    <a:pt x="244" y="38"/>
                  </a:lnTo>
                  <a:lnTo>
                    <a:pt x="239" y="28"/>
                  </a:lnTo>
                  <a:lnTo>
                    <a:pt x="233" y="18"/>
                  </a:lnTo>
                  <a:lnTo>
                    <a:pt x="225" y="11"/>
                  </a:lnTo>
                  <a:lnTo>
                    <a:pt x="216" y="5"/>
                  </a:lnTo>
                  <a:lnTo>
                    <a:pt x="204" y="2"/>
                  </a:lnTo>
                  <a:lnTo>
                    <a:pt x="187" y="0"/>
                  </a:lnTo>
                  <a:lnTo>
                    <a:pt x="187" y="0"/>
                  </a:lnTo>
                  <a:lnTo>
                    <a:pt x="178" y="0"/>
                  </a:lnTo>
                  <a:lnTo>
                    <a:pt x="169" y="2"/>
                  </a:lnTo>
                  <a:lnTo>
                    <a:pt x="150" y="8"/>
                  </a:lnTo>
                  <a:lnTo>
                    <a:pt x="130" y="14"/>
                  </a:lnTo>
                  <a:lnTo>
                    <a:pt x="109" y="23"/>
                  </a:lnTo>
                  <a:lnTo>
                    <a:pt x="109" y="23"/>
                  </a:lnTo>
                  <a:lnTo>
                    <a:pt x="86" y="34"/>
                  </a:lnTo>
                  <a:lnTo>
                    <a:pt x="60" y="43"/>
                  </a:lnTo>
                  <a:lnTo>
                    <a:pt x="34" y="51"/>
                  </a:lnTo>
                  <a:lnTo>
                    <a:pt x="20" y="52"/>
                  </a:lnTo>
                  <a:lnTo>
                    <a:pt x="6" y="54"/>
                  </a:lnTo>
                  <a:lnTo>
                    <a:pt x="6" y="54"/>
                  </a:lnTo>
                  <a:lnTo>
                    <a:pt x="3" y="55"/>
                  </a:lnTo>
                  <a:lnTo>
                    <a:pt x="2" y="57"/>
                  </a:lnTo>
                  <a:lnTo>
                    <a:pt x="2" y="57"/>
                  </a:lnTo>
                  <a:lnTo>
                    <a:pt x="0" y="60"/>
                  </a:lnTo>
                  <a:lnTo>
                    <a:pt x="2" y="63"/>
                  </a:lnTo>
                  <a:lnTo>
                    <a:pt x="2" y="63"/>
                  </a:lnTo>
                  <a:lnTo>
                    <a:pt x="17" y="78"/>
                  </a:lnTo>
                  <a:lnTo>
                    <a:pt x="32" y="92"/>
                  </a:lnTo>
                  <a:lnTo>
                    <a:pt x="48" y="104"/>
                  </a:lnTo>
                  <a:lnTo>
                    <a:pt x="64" y="116"/>
                  </a:lnTo>
                  <a:lnTo>
                    <a:pt x="81" y="127"/>
                  </a:lnTo>
                  <a:lnTo>
                    <a:pt x="100" y="138"/>
                  </a:lnTo>
                  <a:lnTo>
                    <a:pt x="117" y="147"/>
                  </a:lnTo>
                  <a:lnTo>
                    <a:pt x="135" y="156"/>
                  </a:lnTo>
                  <a:lnTo>
                    <a:pt x="153" y="164"/>
                  </a:lnTo>
                  <a:lnTo>
                    <a:pt x="173" y="170"/>
                  </a:lnTo>
                  <a:lnTo>
                    <a:pt x="193" y="176"/>
                  </a:lnTo>
                  <a:lnTo>
                    <a:pt x="212" y="181"/>
                  </a:lnTo>
                  <a:lnTo>
                    <a:pt x="233" y="185"/>
                  </a:lnTo>
                  <a:lnTo>
                    <a:pt x="253" y="188"/>
                  </a:lnTo>
                  <a:lnTo>
                    <a:pt x="273" y="190"/>
                  </a:lnTo>
                  <a:lnTo>
                    <a:pt x="294" y="190"/>
                  </a:lnTo>
                  <a:lnTo>
                    <a:pt x="297" y="190"/>
                  </a:lnTo>
                  <a:lnTo>
                    <a:pt x="297" y="323"/>
                  </a:lnTo>
                  <a:lnTo>
                    <a:pt x="233" y="323"/>
                  </a:lnTo>
                  <a:lnTo>
                    <a:pt x="233" y="323"/>
                  </a:lnTo>
                  <a:lnTo>
                    <a:pt x="222" y="323"/>
                  </a:lnTo>
                  <a:lnTo>
                    <a:pt x="215" y="319"/>
                  </a:lnTo>
                  <a:lnTo>
                    <a:pt x="207" y="313"/>
                  </a:lnTo>
                  <a:lnTo>
                    <a:pt x="201" y="305"/>
                  </a:lnTo>
                  <a:lnTo>
                    <a:pt x="201" y="305"/>
                  </a:lnTo>
                  <a:lnTo>
                    <a:pt x="199" y="302"/>
                  </a:lnTo>
                  <a:lnTo>
                    <a:pt x="199" y="299"/>
                  </a:lnTo>
                  <a:lnTo>
                    <a:pt x="201" y="296"/>
                  </a:lnTo>
                  <a:lnTo>
                    <a:pt x="202" y="293"/>
                  </a:lnTo>
                  <a:lnTo>
                    <a:pt x="202" y="293"/>
                  </a:lnTo>
                  <a:lnTo>
                    <a:pt x="205" y="290"/>
                  </a:lnTo>
                  <a:lnTo>
                    <a:pt x="209" y="290"/>
                  </a:lnTo>
                  <a:lnTo>
                    <a:pt x="212" y="288"/>
                  </a:lnTo>
                  <a:lnTo>
                    <a:pt x="215" y="290"/>
                  </a:lnTo>
                  <a:lnTo>
                    <a:pt x="215" y="290"/>
                  </a:lnTo>
                  <a:lnTo>
                    <a:pt x="224" y="293"/>
                  </a:lnTo>
                  <a:lnTo>
                    <a:pt x="233" y="293"/>
                  </a:lnTo>
                  <a:lnTo>
                    <a:pt x="233" y="293"/>
                  </a:lnTo>
                  <a:lnTo>
                    <a:pt x="241" y="293"/>
                  </a:lnTo>
                  <a:lnTo>
                    <a:pt x="248" y="290"/>
                  </a:lnTo>
                  <a:lnTo>
                    <a:pt x="256" y="286"/>
                  </a:lnTo>
                  <a:lnTo>
                    <a:pt x="262" y="280"/>
                  </a:lnTo>
                  <a:lnTo>
                    <a:pt x="267" y="274"/>
                  </a:lnTo>
                  <a:lnTo>
                    <a:pt x="271" y="268"/>
                  </a:lnTo>
                  <a:lnTo>
                    <a:pt x="273" y="259"/>
                  </a:lnTo>
                  <a:lnTo>
                    <a:pt x="274" y="251"/>
                  </a:lnTo>
                  <a:lnTo>
                    <a:pt x="274" y="251"/>
                  </a:lnTo>
                  <a:lnTo>
                    <a:pt x="273" y="242"/>
                  </a:lnTo>
                  <a:lnTo>
                    <a:pt x="271" y="234"/>
                  </a:lnTo>
                  <a:lnTo>
                    <a:pt x="267" y="228"/>
                  </a:lnTo>
                  <a:lnTo>
                    <a:pt x="262" y="222"/>
                  </a:lnTo>
                  <a:lnTo>
                    <a:pt x="256" y="216"/>
                  </a:lnTo>
                  <a:lnTo>
                    <a:pt x="248" y="213"/>
                  </a:lnTo>
                  <a:lnTo>
                    <a:pt x="241" y="210"/>
                  </a:lnTo>
                  <a:lnTo>
                    <a:pt x="231" y="210"/>
                  </a:lnTo>
                  <a:lnTo>
                    <a:pt x="231" y="210"/>
                  </a:lnTo>
                  <a:lnTo>
                    <a:pt x="216" y="211"/>
                  </a:lnTo>
                  <a:lnTo>
                    <a:pt x="201" y="216"/>
                  </a:lnTo>
                  <a:lnTo>
                    <a:pt x="189" y="222"/>
                  </a:lnTo>
                  <a:lnTo>
                    <a:pt x="176" y="233"/>
                  </a:lnTo>
                  <a:lnTo>
                    <a:pt x="167" y="244"/>
                  </a:lnTo>
                  <a:lnTo>
                    <a:pt x="159" y="257"/>
                  </a:lnTo>
                  <a:lnTo>
                    <a:pt x="155" y="273"/>
                  </a:lnTo>
                  <a:lnTo>
                    <a:pt x="153" y="288"/>
                  </a:lnTo>
                  <a:lnTo>
                    <a:pt x="153" y="288"/>
                  </a:lnTo>
                  <a:lnTo>
                    <a:pt x="153" y="299"/>
                  </a:lnTo>
                  <a:lnTo>
                    <a:pt x="156" y="309"/>
                  </a:lnTo>
                  <a:lnTo>
                    <a:pt x="159" y="320"/>
                  </a:lnTo>
                  <a:lnTo>
                    <a:pt x="166" y="329"/>
                  </a:lnTo>
                  <a:lnTo>
                    <a:pt x="172" y="339"/>
                  </a:lnTo>
                  <a:lnTo>
                    <a:pt x="178" y="346"/>
                  </a:lnTo>
                  <a:lnTo>
                    <a:pt x="187" y="352"/>
                  </a:lnTo>
                  <a:lnTo>
                    <a:pt x="196" y="358"/>
                  </a:lnTo>
                  <a:lnTo>
                    <a:pt x="199" y="360"/>
                  </a:lnTo>
                  <a:lnTo>
                    <a:pt x="198" y="363"/>
                  </a:lnTo>
                  <a:lnTo>
                    <a:pt x="198" y="363"/>
                  </a:lnTo>
                  <a:lnTo>
                    <a:pt x="195" y="371"/>
                  </a:lnTo>
                  <a:lnTo>
                    <a:pt x="192" y="378"/>
                  </a:lnTo>
                  <a:lnTo>
                    <a:pt x="190" y="386"/>
                  </a:lnTo>
                  <a:lnTo>
                    <a:pt x="190" y="395"/>
                  </a:lnTo>
                  <a:lnTo>
                    <a:pt x="190" y="395"/>
                  </a:lnTo>
                  <a:lnTo>
                    <a:pt x="190" y="403"/>
                  </a:lnTo>
                  <a:lnTo>
                    <a:pt x="192" y="411"/>
                  </a:lnTo>
                  <a:lnTo>
                    <a:pt x="198" y="426"/>
                  </a:lnTo>
                  <a:lnTo>
                    <a:pt x="205" y="440"/>
                  </a:lnTo>
                  <a:lnTo>
                    <a:pt x="212" y="446"/>
                  </a:lnTo>
                  <a:lnTo>
                    <a:pt x="218" y="450"/>
                  </a:lnTo>
                  <a:lnTo>
                    <a:pt x="219" y="452"/>
                  </a:lnTo>
                  <a:lnTo>
                    <a:pt x="219" y="455"/>
                  </a:lnTo>
                  <a:lnTo>
                    <a:pt x="219" y="455"/>
                  </a:lnTo>
                  <a:lnTo>
                    <a:pt x="215" y="461"/>
                  </a:lnTo>
                  <a:lnTo>
                    <a:pt x="213" y="469"/>
                  </a:lnTo>
                  <a:lnTo>
                    <a:pt x="212" y="476"/>
                  </a:lnTo>
                  <a:lnTo>
                    <a:pt x="210" y="486"/>
                  </a:lnTo>
                  <a:lnTo>
                    <a:pt x="210" y="486"/>
                  </a:lnTo>
                  <a:lnTo>
                    <a:pt x="212" y="498"/>
                  </a:lnTo>
                  <a:lnTo>
                    <a:pt x="216" y="509"/>
                  </a:lnTo>
                  <a:lnTo>
                    <a:pt x="221" y="519"/>
                  </a:lnTo>
                  <a:lnTo>
                    <a:pt x="228" y="529"/>
                  </a:lnTo>
                  <a:lnTo>
                    <a:pt x="230" y="530"/>
                  </a:lnTo>
                  <a:lnTo>
                    <a:pt x="230" y="533"/>
                  </a:lnTo>
                  <a:lnTo>
                    <a:pt x="230" y="533"/>
                  </a:lnTo>
                  <a:lnTo>
                    <a:pt x="225" y="544"/>
                  </a:lnTo>
                  <a:lnTo>
                    <a:pt x="224" y="556"/>
                  </a:lnTo>
                  <a:lnTo>
                    <a:pt x="224" y="568"/>
                  </a:lnTo>
                  <a:lnTo>
                    <a:pt x="227" y="579"/>
                  </a:lnTo>
                  <a:lnTo>
                    <a:pt x="227" y="579"/>
                  </a:lnTo>
                  <a:lnTo>
                    <a:pt x="230" y="585"/>
                  </a:lnTo>
                  <a:lnTo>
                    <a:pt x="236" y="593"/>
                  </a:lnTo>
                  <a:lnTo>
                    <a:pt x="239" y="597"/>
                  </a:lnTo>
                  <a:lnTo>
                    <a:pt x="244" y="601"/>
                  </a:lnTo>
                  <a:lnTo>
                    <a:pt x="248" y="602"/>
                  </a:lnTo>
                  <a:lnTo>
                    <a:pt x="254" y="604"/>
                  </a:lnTo>
                  <a:lnTo>
                    <a:pt x="254" y="604"/>
                  </a:lnTo>
                  <a:lnTo>
                    <a:pt x="262" y="602"/>
                  </a:lnTo>
                  <a:lnTo>
                    <a:pt x="270" y="597"/>
                  </a:lnTo>
                  <a:lnTo>
                    <a:pt x="274" y="590"/>
                  </a:lnTo>
                  <a:lnTo>
                    <a:pt x="276" y="582"/>
                  </a:lnTo>
                  <a:lnTo>
                    <a:pt x="276" y="582"/>
                  </a:lnTo>
                  <a:lnTo>
                    <a:pt x="274" y="578"/>
                  </a:lnTo>
                  <a:lnTo>
                    <a:pt x="274" y="573"/>
                  </a:lnTo>
                  <a:lnTo>
                    <a:pt x="270" y="568"/>
                  </a:lnTo>
                  <a:lnTo>
                    <a:pt x="270" y="568"/>
                  </a:lnTo>
                  <a:lnTo>
                    <a:pt x="267" y="564"/>
                  </a:lnTo>
                  <a:lnTo>
                    <a:pt x="267" y="559"/>
                  </a:lnTo>
                  <a:lnTo>
                    <a:pt x="267" y="559"/>
                  </a:lnTo>
                  <a:lnTo>
                    <a:pt x="267" y="555"/>
                  </a:lnTo>
                  <a:lnTo>
                    <a:pt x="270" y="550"/>
                  </a:lnTo>
                  <a:lnTo>
                    <a:pt x="273" y="548"/>
                  </a:lnTo>
                  <a:lnTo>
                    <a:pt x="277" y="547"/>
                  </a:lnTo>
                  <a:lnTo>
                    <a:pt x="297" y="547"/>
                  </a:lnTo>
                  <a:lnTo>
                    <a:pt x="297" y="604"/>
                  </a:lnTo>
                  <a:lnTo>
                    <a:pt x="297" y="604"/>
                  </a:lnTo>
                  <a:lnTo>
                    <a:pt x="299" y="607"/>
                  </a:lnTo>
                  <a:lnTo>
                    <a:pt x="302" y="608"/>
                  </a:lnTo>
                  <a:lnTo>
                    <a:pt x="302" y="608"/>
                  </a:lnTo>
                  <a:lnTo>
                    <a:pt x="305" y="607"/>
                  </a:lnTo>
                  <a:lnTo>
                    <a:pt x="307" y="604"/>
                  </a:lnTo>
                  <a:lnTo>
                    <a:pt x="307" y="547"/>
                  </a:lnTo>
                  <a:lnTo>
                    <a:pt x="327" y="547"/>
                  </a:lnTo>
                  <a:lnTo>
                    <a:pt x="327" y="547"/>
                  </a:lnTo>
                  <a:lnTo>
                    <a:pt x="331" y="548"/>
                  </a:lnTo>
                  <a:lnTo>
                    <a:pt x="334" y="550"/>
                  </a:lnTo>
                  <a:lnTo>
                    <a:pt x="337" y="555"/>
                  </a:lnTo>
                  <a:lnTo>
                    <a:pt x="337" y="559"/>
                  </a:lnTo>
                  <a:lnTo>
                    <a:pt x="337" y="559"/>
                  </a:lnTo>
                  <a:lnTo>
                    <a:pt x="337" y="564"/>
                  </a:lnTo>
                  <a:lnTo>
                    <a:pt x="334" y="567"/>
                  </a:lnTo>
                  <a:lnTo>
                    <a:pt x="334" y="567"/>
                  </a:lnTo>
                  <a:lnTo>
                    <a:pt x="330" y="573"/>
                  </a:lnTo>
                  <a:lnTo>
                    <a:pt x="328" y="582"/>
                  </a:lnTo>
                  <a:lnTo>
                    <a:pt x="328" y="582"/>
                  </a:lnTo>
                  <a:lnTo>
                    <a:pt x="330" y="590"/>
                  </a:lnTo>
                  <a:lnTo>
                    <a:pt x="334" y="597"/>
                  </a:lnTo>
                  <a:lnTo>
                    <a:pt x="342" y="602"/>
                  </a:lnTo>
                  <a:lnTo>
                    <a:pt x="350" y="604"/>
                  </a:lnTo>
                  <a:lnTo>
                    <a:pt x="350" y="604"/>
                  </a:lnTo>
                  <a:lnTo>
                    <a:pt x="356" y="602"/>
                  </a:lnTo>
                  <a:lnTo>
                    <a:pt x="360" y="601"/>
                  </a:lnTo>
                  <a:lnTo>
                    <a:pt x="365" y="597"/>
                  </a:lnTo>
                  <a:lnTo>
                    <a:pt x="368" y="593"/>
                  </a:lnTo>
                  <a:lnTo>
                    <a:pt x="374" y="585"/>
                  </a:lnTo>
                  <a:lnTo>
                    <a:pt x="377" y="579"/>
                  </a:lnTo>
                  <a:lnTo>
                    <a:pt x="377" y="579"/>
                  </a:lnTo>
                  <a:lnTo>
                    <a:pt x="380" y="568"/>
                  </a:lnTo>
                  <a:lnTo>
                    <a:pt x="380" y="556"/>
                  </a:lnTo>
                  <a:lnTo>
                    <a:pt x="379" y="544"/>
                  </a:lnTo>
                  <a:lnTo>
                    <a:pt x="374" y="533"/>
                  </a:lnTo>
                  <a:lnTo>
                    <a:pt x="372" y="530"/>
                  </a:lnTo>
                  <a:lnTo>
                    <a:pt x="376" y="529"/>
                  </a:lnTo>
                  <a:lnTo>
                    <a:pt x="376" y="529"/>
                  </a:lnTo>
                  <a:lnTo>
                    <a:pt x="383" y="519"/>
                  </a:lnTo>
                  <a:lnTo>
                    <a:pt x="388" y="509"/>
                  </a:lnTo>
                  <a:lnTo>
                    <a:pt x="392" y="498"/>
                  </a:lnTo>
                  <a:lnTo>
                    <a:pt x="394" y="486"/>
                  </a:lnTo>
                  <a:lnTo>
                    <a:pt x="394" y="486"/>
                  </a:lnTo>
                  <a:lnTo>
                    <a:pt x="392" y="476"/>
                  </a:lnTo>
                  <a:lnTo>
                    <a:pt x="391" y="469"/>
                  </a:lnTo>
                  <a:lnTo>
                    <a:pt x="389" y="461"/>
                  </a:lnTo>
                  <a:lnTo>
                    <a:pt x="385" y="455"/>
                  </a:lnTo>
                  <a:lnTo>
                    <a:pt x="385" y="452"/>
                  </a:lnTo>
                  <a:lnTo>
                    <a:pt x="386" y="450"/>
                  </a:lnTo>
                  <a:lnTo>
                    <a:pt x="386" y="450"/>
                  </a:lnTo>
                  <a:lnTo>
                    <a:pt x="392" y="446"/>
                  </a:lnTo>
                  <a:lnTo>
                    <a:pt x="399" y="440"/>
                  </a:lnTo>
                  <a:lnTo>
                    <a:pt x="406" y="426"/>
                  </a:lnTo>
                  <a:lnTo>
                    <a:pt x="412" y="411"/>
                  </a:lnTo>
                  <a:lnTo>
                    <a:pt x="414" y="403"/>
                  </a:lnTo>
                  <a:lnTo>
                    <a:pt x="414" y="395"/>
                  </a:lnTo>
                  <a:lnTo>
                    <a:pt x="414" y="395"/>
                  </a:lnTo>
                  <a:lnTo>
                    <a:pt x="414" y="386"/>
                  </a:lnTo>
                  <a:lnTo>
                    <a:pt x="412" y="378"/>
                  </a:lnTo>
                  <a:lnTo>
                    <a:pt x="409" y="371"/>
                  </a:lnTo>
                  <a:lnTo>
                    <a:pt x="406" y="363"/>
                  </a:lnTo>
                  <a:lnTo>
                    <a:pt x="405" y="360"/>
                  </a:lnTo>
                  <a:lnTo>
                    <a:pt x="408" y="358"/>
                  </a:lnTo>
                  <a:lnTo>
                    <a:pt x="408" y="358"/>
                  </a:lnTo>
                  <a:lnTo>
                    <a:pt x="417" y="352"/>
                  </a:lnTo>
                  <a:lnTo>
                    <a:pt x="426" y="346"/>
                  </a:lnTo>
                  <a:lnTo>
                    <a:pt x="432" y="339"/>
                  </a:lnTo>
                  <a:lnTo>
                    <a:pt x="438" y="329"/>
                  </a:lnTo>
                  <a:lnTo>
                    <a:pt x="445" y="320"/>
                  </a:lnTo>
                  <a:lnTo>
                    <a:pt x="448" y="309"/>
                  </a:lnTo>
                  <a:lnTo>
                    <a:pt x="451" y="299"/>
                  </a:lnTo>
                  <a:lnTo>
                    <a:pt x="451" y="288"/>
                  </a:lnTo>
                  <a:lnTo>
                    <a:pt x="451" y="288"/>
                  </a:lnTo>
                  <a:lnTo>
                    <a:pt x="449" y="273"/>
                  </a:lnTo>
                  <a:lnTo>
                    <a:pt x="445" y="257"/>
                  </a:lnTo>
                  <a:lnTo>
                    <a:pt x="437" y="244"/>
                  </a:lnTo>
                  <a:lnTo>
                    <a:pt x="428" y="233"/>
                  </a:lnTo>
                  <a:lnTo>
                    <a:pt x="415" y="224"/>
                  </a:lnTo>
                  <a:lnTo>
                    <a:pt x="403" y="216"/>
                  </a:lnTo>
                  <a:lnTo>
                    <a:pt x="388" y="211"/>
                  </a:lnTo>
                  <a:lnTo>
                    <a:pt x="372" y="210"/>
                  </a:lnTo>
                  <a:lnTo>
                    <a:pt x="372" y="210"/>
                  </a:lnTo>
                  <a:lnTo>
                    <a:pt x="363" y="210"/>
                  </a:lnTo>
                  <a:lnTo>
                    <a:pt x="356" y="213"/>
                  </a:lnTo>
                  <a:lnTo>
                    <a:pt x="348" y="216"/>
                  </a:lnTo>
                  <a:lnTo>
                    <a:pt x="342" y="222"/>
                  </a:lnTo>
                  <a:lnTo>
                    <a:pt x="337" y="228"/>
                  </a:lnTo>
                  <a:lnTo>
                    <a:pt x="333" y="234"/>
                  </a:lnTo>
                  <a:lnTo>
                    <a:pt x="331" y="242"/>
                  </a:lnTo>
                  <a:lnTo>
                    <a:pt x="330" y="251"/>
                  </a:lnTo>
                  <a:lnTo>
                    <a:pt x="330" y="251"/>
                  </a:lnTo>
                  <a:lnTo>
                    <a:pt x="331" y="259"/>
                  </a:lnTo>
                  <a:lnTo>
                    <a:pt x="333" y="268"/>
                  </a:lnTo>
                  <a:lnTo>
                    <a:pt x="337" y="274"/>
                  </a:lnTo>
                  <a:lnTo>
                    <a:pt x="342" y="280"/>
                  </a:lnTo>
                  <a:lnTo>
                    <a:pt x="348" y="286"/>
                  </a:lnTo>
                  <a:lnTo>
                    <a:pt x="356" y="290"/>
                  </a:lnTo>
                  <a:lnTo>
                    <a:pt x="363" y="293"/>
                  </a:lnTo>
                  <a:lnTo>
                    <a:pt x="371" y="293"/>
                  </a:lnTo>
                  <a:lnTo>
                    <a:pt x="371" y="293"/>
                  </a:lnTo>
                  <a:lnTo>
                    <a:pt x="380" y="293"/>
                  </a:lnTo>
                  <a:lnTo>
                    <a:pt x="389" y="290"/>
                  </a:lnTo>
                  <a:lnTo>
                    <a:pt x="389" y="290"/>
                  </a:lnTo>
                  <a:lnTo>
                    <a:pt x="394" y="288"/>
                  </a:lnTo>
                  <a:lnTo>
                    <a:pt x="399" y="290"/>
                  </a:lnTo>
                  <a:lnTo>
                    <a:pt x="403" y="294"/>
                  </a:lnTo>
                  <a:lnTo>
                    <a:pt x="405" y="299"/>
                  </a:lnTo>
                  <a:lnTo>
                    <a:pt x="405" y="299"/>
                  </a:lnTo>
                  <a:lnTo>
                    <a:pt x="405" y="302"/>
                  </a:lnTo>
                  <a:lnTo>
                    <a:pt x="403" y="305"/>
                  </a:lnTo>
                  <a:lnTo>
                    <a:pt x="400" y="311"/>
                  </a:lnTo>
                  <a:lnTo>
                    <a:pt x="394" y="316"/>
                  </a:lnTo>
                  <a:lnTo>
                    <a:pt x="389" y="319"/>
                  </a:lnTo>
                  <a:lnTo>
                    <a:pt x="389" y="319"/>
                  </a:lnTo>
                  <a:lnTo>
                    <a:pt x="382" y="323"/>
                  </a:lnTo>
                  <a:lnTo>
                    <a:pt x="371" y="323"/>
                  </a:lnTo>
                  <a:lnTo>
                    <a:pt x="307" y="323"/>
                  </a:lnTo>
                  <a:lnTo>
                    <a:pt x="307" y="190"/>
                  </a:lnTo>
                  <a:lnTo>
                    <a:pt x="310" y="190"/>
                  </a:lnTo>
                  <a:close/>
                  <a:moveTo>
                    <a:pt x="310" y="124"/>
                  </a:moveTo>
                  <a:lnTo>
                    <a:pt x="310" y="124"/>
                  </a:lnTo>
                  <a:lnTo>
                    <a:pt x="323" y="123"/>
                  </a:lnTo>
                  <a:lnTo>
                    <a:pt x="334" y="118"/>
                  </a:lnTo>
                  <a:lnTo>
                    <a:pt x="343" y="112"/>
                  </a:lnTo>
                  <a:lnTo>
                    <a:pt x="350" y="104"/>
                  </a:lnTo>
                  <a:lnTo>
                    <a:pt x="354" y="95"/>
                  </a:lnTo>
                  <a:lnTo>
                    <a:pt x="359" y="86"/>
                  </a:lnTo>
                  <a:lnTo>
                    <a:pt x="365" y="64"/>
                  </a:lnTo>
                  <a:lnTo>
                    <a:pt x="365" y="64"/>
                  </a:lnTo>
                  <a:lnTo>
                    <a:pt x="369" y="44"/>
                  </a:lnTo>
                  <a:lnTo>
                    <a:pt x="374" y="35"/>
                  </a:lnTo>
                  <a:lnTo>
                    <a:pt x="379" y="28"/>
                  </a:lnTo>
                  <a:lnTo>
                    <a:pt x="385" y="20"/>
                  </a:lnTo>
                  <a:lnTo>
                    <a:pt x="392" y="15"/>
                  </a:lnTo>
                  <a:lnTo>
                    <a:pt x="403" y="12"/>
                  </a:lnTo>
                  <a:lnTo>
                    <a:pt x="417" y="11"/>
                  </a:lnTo>
                  <a:lnTo>
                    <a:pt x="417" y="11"/>
                  </a:lnTo>
                  <a:lnTo>
                    <a:pt x="434" y="12"/>
                  </a:lnTo>
                  <a:lnTo>
                    <a:pt x="452" y="17"/>
                  </a:lnTo>
                  <a:lnTo>
                    <a:pt x="471" y="25"/>
                  </a:lnTo>
                  <a:lnTo>
                    <a:pt x="490" y="32"/>
                  </a:lnTo>
                  <a:lnTo>
                    <a:pt x="490" y="32"/>
                  </a:lnTo>
                  <a:lnTo>
                    <a:pt x="512" y="41"/>
                  </a:lnTo>
                  <a:lnTo>
                    <a:pt x="533" y="51"/>
                  </a:lnTo>
                  <a:lnTo>
                    <a:pt x="556" y="57"/>
                  </a:lnTo>
                  <a:lnTo>
                    <a:pt x="581" y="63"/>
                  </a:lnTo>
                  <a:lnTo>
                    <a:pt x="587" y="63"/>
                  </a:lnTo>
                  <a:lnTo>
                    <a:pt x="582" y="67"/>
                  </a:lnTo>
                  <a:lnTo>
                    <a:pt x="582" y="67"/>
                  </a:lnTo>
                  <a:lnTo>
                    <a:pt x="553" y="93"/>
                  </a:lnTo>
                  <a:lnTo>
                    <a:pt x="523" y="115"/>
                  </a:lnTo>
                  <a:lnTo>
                    <a:pt x="490" y="133"/>
                  </a:lnTo>
                  <a:lnTo>
                    <a:pt x="457" y="150"/>
                  </a:lnTo>
                  <a:lnTo>
                    <a:pt x="422" y="162"/>
                  </a:lnTo>
                  <a:lnTo>
                    <a:pt x="385" y="172"/>
                  </a:lnTo>
                  <a:lnTo>
                    <a:pt x="348" y="178"/>
                  </a:lnTo>
                  <a:lnTo>
                    <a:pt x="310" y="181"/>
                  </a:lnTo>
                  <a:lnTo>
                    <a:pt x="307" y="181"/>
                  </a:lnTo>
                  <a:lnTo>
                    <a:pt x="307" y="126"/>
                  </a:lnTo>
                  <a:lnTo>
                    <a:pt x="310" y="124"/>
                  </a:lnTo>
                  <a:close/>
                  <a:moveTo>
                    <a:pt x="294" y="181"/>
                  </a:moveTo>
                  <a:lnTo>
                    <a:pt x="294" y="181"/>
                  </a:lnTo>
                  <a:lnTo>
                    <a:pt x="256" y="178"/>
                  </a:lnTo>
                  <a:lnTo>
                    <a:pt x="219" y="172"/>
                  </a:lnTo>
                  <a:lnTo>
                    <a:pt x="182" y="162"/>
                  </a:lnTo>
                  <a:lnTo>
                    <a:pt x="147" y="150"/>
                  </a:lnTo>
                  <a:lnTo>
                    <a:pt x="113" y="133"/>
                  </a:lnTo>
                  <a:lnTo>
                    <a:pt x="81" y="115"/>
                  </a:lnTo>
                  <a:lnTo>
                    <a:pt x="51" y="93"/>
                  </a:lnTo>
                  <a:lnTo>
                    <a:pt x="22" y="67"/>
                  </a:lnTo>
                  <a:lnTo>
                    <a:pt x="17" y="63"/>
                  </a:lnTo>
                  <a:lnTo>
                    <a:pt x="23" y="63"/>
                  </a:lnTo>
                  <a:lnTo>
                    <a:pt x="23" y="63"/>
                  </a:lnTo>
                  <a:lnTo>
                    <a:pt x="48" y="57"/>
                  </a:lnTo>
                  <a:lnTo>
                    <a:pt x="71" y="51"/>
                  </a:lnTo>
                  <a:lnTo>
                    <a:pt x="92" y="41"/>
                  </a:lnTo>
                  <a:lnTo>
                    <a:pt x="113" y="32"/>
                  </a:lnTo>
                  <a:lnTo>
                    <a:pt x="113" y="32"/>
                  </a:lnTo>
                  <a:lnTo>
                    <a:pt x="133" y="25"/>
                  </a:lnTo>
                  <a:lnTo>
                    <a:pt x="152" y="17"/>
                  </a:lnTo>
                  <a:lnTo>
                    <a:pt x="170" y="12"/>
                  </a:lnTo>
                  <a:lnTo>
                    <a:pt x="187" y="11"/>
                  </a:lnTo>
                  <a:lnTo>
                    <a:pt x="187" y="11"/>
                  </a:lnTo>
                  <a:lnTo>
                    <a:pt x="201" y="12"/>
                  </a:lnTo>
                  <a:lnTo>
                    <a:pt x="212" y="15"/>
                  </a:lnTo>
                  <a:lnTo>
                    <a:pt x="219" y="20"/>
                  </a:lnTo>
                  <a:lnTo>
                    <a:pt x="225" y="28"/>
                  </a:lnTo>
                  <a:lnTo>
                    <a:pt x="230" y="35"/>
                  </a:lnTo>
                  <a:lnTo>
                    <a:pt x="235" y="44"/>
                  </a:lnTo>
                  <a:lnTo>
                    <a:pt x="239" y="64"/>
                  </a:lnTo>
                  <a:lnTo>
                    <a:pt x="239" y="64"/>
                  </a:lnTo>
                  <a:lnTo>
                    <a:pt x="245" y="86"/>
                  </a:lnTo>
                  <a:lnTo>
                    <a:pt x="250" y="95"/>
                  </a:lnTo>
                  <a:lnTo>
                    <a:pt x="254" y="104"/>
                  </a:lnTo>
                  <a:lnTo>
                    <a:pt x="261" y="112"/>
                  </a:lnTo>
                  <a:lnTo>
                    <a:pt x="270" y="118"/>
                  </a:lnTo>
                  <a:lnTo>
                    <a:pt x="281" y="123"/>
                  </a:lnTo>
                  <a:lnTo>
                    <a:pt x="294" y="124"/>
                  </a:lnTo>
                  <a:lnTo>
                    <a:pt x="297" y="126"/>
                  </a:lnTo>
                  <a:lnTo>
                    <a:pt x="297" y="181"/>
                  </a:lnTo>
                  <a:lnTo>
                    <a:pt x="294" y="181"/>
                  </a:lnTo>
                  <a:close/>
                  <a:moveTo>
                    <a:pt x="164" y="288"/>
                  </a:moveTo>
                  <a:lnTo>
                    <a:pt x="164" y="288"/>
                  </a:lnTo>
                  <a:lnTo>
                    <a:pt x="166" y="274"/>
                  </a:lnTo>
                  <a:lnTo>
                    <a:pt x="169" y="262"/>
                  </a:lnTo>
                  <a:lnTo>
                    <a:pt x="175" y="250"/>
                  </a:lnTo>
                  <a:lnTo>
                    <a:pt x="184" y="239"/>
                  </a:lnTo>
                  <a:lnTo>
                    <a:pt x="193" y="231"/>
                  </a:lnTo>
                  <a:lnTo>
                    <a:pt x="205" y="225"/>
                  </a:lnTo>
                  <a:lnTo>
                    <a:pt x="218" y="221"/>
                  </a:lnTo>
                  <a:lnTo>
                    <a:pt x="231" y="219"/>
                  </a:lnTo>
                  <a:lnTo>
                    <a:pt x="231" y="216"/>
                  </a:lnTo>
                  <a:lnTo>
                    <a:pt x="231" y="219"/>
                  </a:lnTo>
                  <a:lnTo>
                    <a:pt x="231" y="219"/>
                  </a:lnTo>
                  <a:lnTo>
                    <a:pt x="239" y="221"/>
                  </a:lnTo>
                  <a:lnTo>
                    <a:pt x="245" y="222"/>
                  </a:lnTo>
                  <a:lnTo>
                    <a:pt x="250" y="225"/>
                  </a:lnTo>
                  <a:lnTo>
                    <a:pt x="254" y="228"/>
                  </a:lnTo>
                  <a:lnTo>
                    <a:pt x="259" y="233"/>
                  </a:lnTo>
                  <a:lnTo>
                    <a:pt x="262" y="239"/>
                  </a:lnTo>
                  <a:lnTo>
                    <a:pt x="264" y="245"/>
                  </a:lnTo>
                  <a:lnTo>
                    <a:pt x="264" y="251"/>
                  </a:lnTo>
                  <a:lnTo>
                    <a:pt x="264" y="251"/>
                  </a:lnTo>
                  <a:lnTo>
                    <a:pt x="264" y="257"/>
                  </a:lnTo>
                  <a:lnTo>
                    <a:pt x="262" y="263"/>
                  </a:lnTo>
                  <a:lnTo>
                    <a:pt x="259" y="270"/>
                  </a:lnTo>
                  <a:lnTo>
                    <a:pt x="254" y="274"/>
                  </a:lnTo>
                  <a:lnTo>
                    <a:pt x="250" y="277"/>
                  </a:lnTo>
                  <a:lnTo>
                    <a:pt x="245" y="280"/>
                  </a:lnTo>
                  <a:lnTo>
                    <a:pt x="239" y="282"/>
                  </a:lnTo>
                  <a:lnTo>
                    <a:pt x="233" y="283"/>
                  </a:lnTo>
                  <a:lnTo>
                    <a:pt x="233" y="283"/>
                  </a:lnTo>
                  <a:lnTo>
                    <a:pt x="225" y="282"/>
                  </a:lnTo>
                  <a:lnTo>
                    <a:pt x="219" y="280"/>
                  </a:lnTo>
                  <a:lnTo>
                    <a:pt x="219" y="280"/>
                  </a:lnTo>
                  <a:lnTo>
                    <a:pt x="213" y="279"/>
                  </a:lnTo>
                  <a:lnTo>
                    <a:pt x="207" y="279"/>
                  </a:lnTo>
                  <a:lnTo>
                    <a:pt x="201" y="282"/>
                  </a:lnTo>
                  <a:lnTo>
                    <a:pt x="195" y="285"/>
                  </a:lnTo>
                  <a:lnTo>
                    <a:pt x="195" y="285"/>
                  </a:lnTo>
                  <a:lnTo>
                    <a:pt x="192" y="291"/>
                  </a:lnTo>
                  <a:lnTo>
                    <a:pt x="189" y="297"/>
                  </a:lnTo>
                  <a:lnTo>
                    <a:pt x="190" y="303"/>
                  </a:lnTo>
                  <a:lnTo>
                    <a:pt x="192" y="311"/>
                  </a:lnTo>
                  <a:lnTo>
                    <a:pt x="192" y="311"/>
                  </a:lnTo>
                  <a:lnTo>
                    <a:pt x="196" y="317"/>
                  </a:lnTo>
                  <a:lnTo>
                    <a:pt x="202" y="323"/>
                  </a:lnTo>
                  <a:lnTo>
                    <a:pt x="210" y="329"/>
                  </a:lnTo>
                  <a:lnTo>
                    <a:pt x="218" y="332"/>
                  </a:lnTo>
                  <a:lnTo>
                    <a:pt x="224" y="334"/>
                  </a:lnTo>
                  <a:lnTo>
                    <a:pt x="219" y="337"/>
                  </a:lnTo>
                  <a:lnTo>
                    <a:pt x="219" y="337"/>
                  </a:lnTo>
                  <a:lnTo>
                    <a:pt x="213" y="343"/>
                  </a:lnTo>
                  <a:lnTo>
                    <a:pt x="207" y="349"/>
                  </a:lnTo>
                  <a:lnTo>
                    <a:pt x="205" y="351"/>
                  </a:lnTo>
                  <a:lnTo>
                    <a:pt x="202" y="351"/>
                  </a:lnTo>
                  <a:lnTo>
                    <a:pt x="202" y="351"/>
                  </a:lnTo>
                  <a:lnTo>
                    <a:pt x="195" y="345"/>
                  </a:lnTo>
                  <a:lnTo>
                    <a:pt x="187" y="340"/>
                  </a:lnTo>
                  <a:lnTo>
                    <a:pt x="179" y="332"/>
                  </a:lnTo>
                  <a:lnTo>
                    <a:pt x="175" y="325"/>
                  </a:lnTo>
                  <a:lnTo>
                    <a:pt x="170" y="317"/>
                  </a:lnTo>
                  <a:lnTo>
                    <a:pt x="166" y="308"/>
                  </a:lnTo>
                  <a:lnTo>
                    <a:pt x="164" y="297"/>
                  </a:lnTo>
                  <a:lnTo>
                    <a:pt x="164" y="288"/>
                  </a:lnTo>
                  <a:lnTo>
                    <a:pt x="164" y="288"/>
                  </a:lnTo>
                  <a:close/>
                  <a:moveTo>
                    <a:pt x="368" y="576"/>
                  </a:moveTo>
                  <a:lnTo>
                    <a:pt x="368" y="576"/>
                  </a:lnTo>
                  <a:lnTo>
                    <a:pt x="365" y="579"/>
                  </a:lnTo>
                  <a:lnTo>
                    <a:pt x="362" y="585"/>
                  </a:lnTo>
                  <a:lnTo>
                    <a:pt x="357" y="591"/>
                  </a:lnTo>
                  <a:lnTo>
                    <a:pt x="353" y="593"/>
                  </a:lnTo>
                  <a:lnTo>
                    <a:pt x="350" y="593"/>
                  </a:lnTo>
                  <a:lnTo>
                    <a:pt x="350" y="593"/>
                  </a:lnTo>
                  <a:lnTo>
                    <a:pt x="345" y="593"/>
                  </a:lnTo>
                  <a:lnTo>
                    <a:pt x="342" y="590"/>
                  </a:lnTo>
                  <a:lnTo>
                    <a:pt x="339" y="587"/>
                  </a:lnTo>
                  <a:lnTo>
                    <a:pt x="339" y="582"/>
                  </a:lnTo>
                  <a:lnTo>
                    <a:pt x="339" y="582"/>
                  </a:lnTo>
                  <a:lnTo>
                    <a:pt x="339" y="578"/>
                  </a:lnTo>
                  <a:lnTo>
                    <a:pt x="342" y="574"/>
                  </a:lnTo>
                  <a:lnTo>
                    <a:pt x="342" y="574"/>
                  </a:lnTo>
                  <a:lnTo>
                    <a:pt x="346" y="567"/>
                  </a:lnTo>
                  <a:lnTo>
                    <a:pt x="348" y="559"/>
                  </a:lnTo>
                  <a:lnTo>
                    <a:pt x="348" y="559"/>
                  </a:lnTo>
                  <a:lnTo>
                    <a:pt x="348" y="555"/>
                  </a:lnTo>
                  <a:lnTo>
                    <a:pt x="346" y="550"/>
                  </a:lnTo>
                  <a:lnTo>
                    <a:pt x="345" y="545"/>
                  </a:lnTo>
                  <a:lnTo>
                    <a:pt x="348" y="545"/>
                  </a:lnTo>
                  <a:lnTo>
                    <a:pt x="348" y="545"/>
                  </a:lnTo>
                  <a:lnTo>
                    <a:pt x="356" y="542"/>
                  </a:lnTo>
                  <a:lnTo>
                    <a:pt x="362" y="539"/>
                  </a:lnTo>
                  <a:lnTo>
                    <a:pt x="365" y="538"/>
                  </a:lnTo>
                  <a:lnTo>
                    <a:pt x="366" y="541"/>
                  </a:lnTo>
                  <a:lnTo>
                    <a:pt x="366" y="541"/>
                  </a:lnTo>
                  <a:lnTo>
                    <a:pt x="369" y="548"/>
                  </a:lnTo>
                  <a:lnTo>
                    <a:pt x="371" y="558"/>
                  </a:lnTo>
                  <a:lnTo>
                    <a:pt x="369" y="567"/>
                  </a:lnTo>
                  <a:lnTo>
                    <a:pt x="368" y="576"/>
                  </a:lnTo>
                  <a:lnTo>
                    <a:pt x="368" y="576"/>
                  </a:lnTo>
                  <a:close/>
                  <a:moveTo>
                    <a:pt x="331" y="538"/>
                  </a:moveTo>
                  <a:lnTo>
                    <a:pt x="277" y="538"/>
                  </a:lnTo>
                  <a:lnTo>
                    <a:pt x="277" y="538"/>
                  </a:lnTo>
                  <a:lnTo>
                    <a:pt x="268" y="539"/>
                  </a:lnTo>
                  <a:lnTo>
                    <a:pt x="262" y="544"/>
                  </a:lnTo>
                  <a:lnTo>
                    <a:pt x="258" y="550"/>
                  </a:lnTo>
                  <a:lnTo>
                    <a:pt x="256" y="559"/>
                  </a:lnTo>
                  <a:lnTo>
                    <a:pt x="256" y="559"/>
                  </a:lnTo>
                  <a:lnTo>
                    <a:pt x="256" y="562"/>
                  </a:lnTo>
                  <a:lnTo>
                    <a:pt x="258" y="567"/>
                  </a:lnTo>
                  <a:lnTo>
                    <a:pt x="261" y="573"/>
                  </a:lnTo>
                  <a:lnTo>
                    <a:pt x="261" y="573"/>
                  </a:lnTo>
                  <a:lnTo>
                    <a:pt x="264" y="578"/>
                  </a:lnTo>
                  <a:lnTo>
                    <a:pt x="265" y="582"/>
                  </a:lnTo>
                  <a:lnTo>
                    <a:pt x="265" y="582"/>
                  </a:lnTo>
                  <a:lnTo>
                    <a:pt x="265" y="587"/>
                  </a:lnTo>
                  <a:lnTo>
                    <a:pt x="262" y="590"/>
                  </a:lnTo>
                  <a:lnTo>
                    <a:pt x="259" y="593"/>
                  </a:lnTo>
                  <a:lnTo>
                    <a:pt x="254" y="593"/>
                  </a:lnTo>
                  <a:lnTo>
                    <a:pt x="254" y="593"/>
                  </a:lnTo>
                  <a:lnTo>
                    <a:pt x="251" y="593"/>
                  </a:lnTo>
                  <a:lnTo>
                    <a:pt x="247" y="591"/>
                  </a:lnTo>
                  <a:lnTo>
                    <a:pt x="242" y="585"/>
                  </a:lnTo>
                  <a:lnTo>
                    <a:pt x="239" y="579"/>
                  </a:lnTo>
                  <a:lnTo>
                    <a:pt x="236" y="576"/>
                  </a:lnTo>
                  <a:lnTo>
                    <a:pt x="236" y="576"/>
                  </a:lnTo>
                  <a:lnTo>
                    <a:pt x="235" y="570"/>
                  </a:lnTo>
                  <a:lnTo>
                    <a:pt x="233" y="562"/>
                  </a:lnTo>
                  <a:lnTo>
                    <a:pt x="233" y="556"/>
                  </a:lnTo>
                  <a:lnTo>
                    <a:pt x="235" y="550"/>
                  </a:lnTo>
                  <a:lnTo>
                    <a:pt x="236" y="544"/>
                  </a:lnTo>
                  <a:lnTo>
                    <a:pt x="239" y="538"/>
                  </a:lnTo>
                  <a:lnTo>
                    <a:pt x="242" y="533"/>
                  </a:lnTo>
                  <a:lnTo>
                    <a:pt x="247" y="527"/>
                  </a:lnTo>
                  <a:lnTo>
                    <a:pt x="247" y="527"/>
                  </a:lnTo>
                  <a:lnTo>
                    <a:pt x="253" y="522"/>
                  </a:lnTo>
                  <a:lnTo>
                    <a:pt x="261" y="518"/>
                  </a:lnTo>
                  <a:lnTo>
                    <a:pt x="268" y="515"/>
                  </a:lnTo>
                  <a:lnTo>
                    <a:pt x="277" y="515"/>
                  </a:lnTo>
                  <a:lnTo>
                    <a:pt x="331" y="515"/>
                  </a:lnTo>
                  <a:lnTo>
                    <a:pt x="331" y="515"/>
                  </a:lnTo>
                  <a:lnTo>
                    <a:pt x="337" y="515"/>
                  </a:lnTo>
                  <a:lnTo>
                    <a:pt x="342" y="512"/>
                  </a:lnTo>
                  <a:lnTo>
                    <a:pt x="348" y="510"/>
                  </a:lnTo>
                  <a:lnTo>
                    <a:pt x="351" y="506"/>
                  </a:lnTo>
                  <a:lnTo>
                    <a:pt x="356" y="501"/>
                  </a:lnTo>
                  <a:lnTo>
                    <a:pt x="359" y="496"/>
                  </a:lnTo>
                  <a:lnTo>
                    <a:pt x="360" y="490"/>
                  </a:lnTo>
                  <a:lnTo>
                    <a:pt x="360" y="486"/>
                  </a:lnTo>
                  <a:lnTo>
                    <a:pt x="360" y="486"/>
                  </a:lnTo>
                  <a:lnTo>
                    <a:pt x="359" y="476"/>
                  </a:lnTo>
                  <a:lnTo>
                    <a:pt x="356" y="469"/>
                  </a:lnTo>
                  <a:lnTo>
                    <a:pt x="353" y="464"/>
                  </a:lnTo>
                  <a:lnTo>
                    <a:pt x="357" y="464"/>
                  </a:lnTo>
                  <a:lnTo>
                    <a:pt x="357" y="464"/>
                  </a:lnTo>
                  <a:lnTo>
                    <a:pt x="365" y="461"/>
                  </a:lnTo>
                  <a:lnTo>
                    <a:pt x="372" y="460"/>
                  </a:lnTo>
                  <a:lnTo>
                    <a:pt x="376" y="458"/>
                  </a:lnTo>
                  <a:lnTo>
                    <a:pt x="377" y="460"/>
                  </a:lnTo>
                  <a:lnTo>
                    <a:pt x="377" y="460"/>
                  </a:lnTo>
                  <a:lnTo>
                    <a:pt x="382" y="472"/>
                  </a:lnTo>
                  <a:lnTo>
                    <a:pt x="383" y="486"/>
                  </a:lnTo>
                  <a:lnTo>
                    <a:pt x="383" y="486"/>
                  </a:lnTo>
                  <a:lnTo>
                    <a:pt x="382" y="495"/>
                  </a:lnTo>
                  <a:lnTo>
                    <a:pt x="379" y="506"/>
                  </a:lnTo>
                  <a:lnTo>
                    <a:pt x="374" y="515"/>
                  </a:lnTo>
                  <a:lnTo>
                    <a:pt x="368" y="522"/>
                  </a:lnTo>
                  <a:lnTo>
                    <a:pt x="360" y="529"/>
                  </a:lnTo>
                  <a:lnTo>
                    <a:pt x="351" y="533"/>
                  </a:lnTo>
                  <a:lnTo>
                    <a:pt x="342" y="536"/>
                  </a:lnTo>
                  <a:lnTo>
                    <a:pt x="331" y="538"/>
                  </a:lnTo>
                  <a:lnTo>
                    <a:pt x="331" y="538"/>
                  </a:lnTo>
                  <a:close/>
                  <a:moveTo>
                    <a:pt x="254" y="486"/>
                  </a:moveTo>
                  <a:lnTo>
                    <a:pt x="254" y="486"/>
                  </a:lnTo>
                  <a:lnTo>
                    <a:pt x="256" y="478"/>
                  </a:lnTo>
                  <a:lnTo>
                    <a:pt x="259" y="472"/>
                  </a:lnTo>
                  <a:lnTo>
                    <a:pt x="265" y="467"/>
                  </a:lnTo>
                  <a:lnTo>
                    <a:pt x="273" y="466"/>
                  </a:lnTo>
                  <a:lnTo>
                    <a:pt x="297" y="466"/>
                  </a:lnTo>
                  <a:lnTo>
                    <a:pt x="297" y="504"/>
                  </a:lnTo>
                  <a:lnTo>
                    <a:pt x="273" y="504"/>
                  </a:lnTo>
                  <a:lnTo>
                    <a:pt x="273" y="504"/>
                  </a:lnTo>
                  <a:lnTo>
                    <a:pt x="265" y="502"/>
                  </a:lnTo>
                  <a:lnTo>
                    <a:pt x="259" y="498"/>
                  </a:lnTo>
                  <a:lnTo>
                    <a:pt x="256" y="492"/>
                  </a:lnTo>
                  <a:lnTo>
                    <a:pt x="254" y="486"/>
                  </a:lnTo>
                  <a:lnTo>
                    <a:pt x="254" y="486"/>
                  </a:lnTo>
                  <a:close/>
                  <a:moveTo>
                    <a:pt x="307" y="504"/>
                  </a:moveTo>
                  <a:lnTo>
                    <a:pt x="307" y="466"/>
                  </a:lnTo>
                  <a:lnTo>
                    <a:pt x="331" y="466"/>
                  </a:lnTo>
                  <a:lnTo>
                    <a:pt x="331" y="466"/>
                  </a:lnTo>
                  <a:lnTo>
                    <a:pt x="339" y="467"/>
                  </a:lnTo>
                  <a:lnTo>
                    <a:pt x="345" y="472"/>
                  </a:lnTo>
                  <a:lnTo>
                    <a:pt x="348" y="478"/>
                  </a:lnTo>
                  <a:lnTo>
                    <a:pt x="350" y="486"/>
                  </a:lnTo>
                  <a:lnTo>
                    <a:pt x="350" y="486"/>
                  </a:lnTo>
                  <a:lnTo>
                    <a:pt x="348" y="492"/>
                  </a:lnTo>
                  <a:lnTo>
                    <a:pt x="345" y="498"/>
                  </a:lnTo>
                  <a:lnTo>
                    <a:pt x="339" y="502"/>
                  </a:lnTo>
                  <a:lnTo>
                    <a:pt x="331" y="504"/>
                  </a:lnTo>
                  <a:lnTo>
                    <a:pt x="307" y="504"/>
                  </a:lnTo>
                  <a:close/>
                  <a:moveTo>
                    <a:pt x="343" y="455"/>
                  </a:moveTo>
                  <a:lnTo>
                    <a:pt x="273" y="455"/>
                  </a:lnTo>
                  <a:lnTo>
                    <a:pt x="273" y="455"/>
                  </a:lnTo>
                  <a:lnTo>
                    <a:pt x="267" y="455"/>
                  </a:lnTo>
                  <a:lnTo>
                    <a:pt x="262" y="458"/>
                  </a:lnTo>
                  <a:lnTo>
                    <a:pt x="256" y="460"/>
                  </a:lnTo>
                  <a:lnTo>
                    <a:pt x="253" y="464"/>
                  </a:lnTo>
                  <a:lnTo>
                    <a:pt x="248" y="469"/>
                  </a:lnTo>
                  <a:lnTo>
                    <a:pt x="245" y="473"/>
                  </a:lnTo>
                  <a:lnTo>
                    <a:pt x="244" y="479"/>
                  </a:lnTo>
                  <a:lnTo>
                    <a:pt x="244" y="486"/>
                  </a:lnTo>
                  <a:lnTo>
                    <a:pt x="244" y="486"/>
                  </a:lnTo>
                  <a:lnTo>
                    <a:pt x="244" y="490"/>
                  </a:lnTo>
                  <a:lnTo>
                    <a:pt x="245" y="496"/>
                  </a:lnTo>
                  <a:lnTo>
                    <a:pt x="248" y="501"/>
                  </a:lnTo>
                  <a:lnTo>
                    <a:pt x="253" y="506"/>
                  </a:lnTo>
                  <a:lnTo>
                    <a:pt x="254" y="509"/>
                  </a:lnTo>
                  <a:lnTo>
                    <a:pt x="251" y="510"/>
                  </a:lnTo>
                  <a:lnTo>
                    <a:pt x="251" y="510"/>
                  </a:lnTo>
                  <a:lnTo>
                    <a:pt x="245" y="515"/>
                  </a:lnTo>
                  <a:lnTo>
                    <a:pt x="239" y="521"/>
                  </a:lnTo>
                  <a:lnTo>
                    <a:pt x="236" y="522"/>
                  </a:lnTo>
                  <a:lnTo>
                    <a:pt x="235" y="519"/>
                  </a:lnTo>
                  <a:lnTo>
                    <a:pt x="235" y="519"/>
                  </a:lnTo>
                  <a:lnTo>
                    <a:pt x="228" y="512"/>
                  </a:lnTo>
                  <a:lnTo>
                    <a:pt x="224" y="504"/>
                  </a:lnTo>
                  <a:lnTo>
                    <a:pt x="222" y="495"/>
                  </a:lnTo>
                  <a:lnTo>
                    <a:pt x="221" y="486"/>
                  </a:lnTo>
                  <a:lnTo>
                    <a:pt x="221" y="486"/>
                  </a:lnTo>
                  <a:lnTo>
                    <a:pt x="222" y="475"/>
                  </a:lnTo>
                  <a:lnTo>
                    <a:pt x="225" y="464"/>
                  </a:lnTo>
                  <a:lnTo>
                    <a:pt x="230" y="455"/>
                  </a:lnTo>
                  <a:lnTo>
                    <a:pt x="236" y="447"/>
                  </a:lnTo>
                  <a:lnTo>
                    <a:pt x="244" y="441"/>
                  </a:lnTo>
                  <a:lnTo>
                    <a:pt x="253" y="437"/>
                  </a:lnTo>
                  <a:lnTo>
                    <a:pt x="262" y="434"/>
                  </a:lnTo>
                  <a:lnTo>
                    <a:pt x="273" y="432"/>
                  </a:lnTo>
                  <a:lnTo>
                    <a:pt x="343" y="432"/>
                  </a:lnTo>
                  <a:lnTo>
                    <a:pt x="343" y="432"/>
                  </a:lnTo>
                  <a:lnTo>
                    <a:pt x="351" y="432"/>
                  </a:lnTo>
                  <a:lnTo>
                    <a:pt x="357" y="429"/>
                  </a:lnTo>
                  <a:lnTo>
                    <a:pt x="365" y="426"/>
                  </a:lnTo>
                  <a:lnTo>
                    <a:pt x="369" y="421"/>
                  </a:lnTo>
                  <a:lnTo>
                    <a:pt x="374" y="415"/>
                  </a:lnTo>
                  <a:lnTo>
                    <a:pt x="379" y="409"/>
                  </a:lnTo>
                  <a:lnTo>
                    <a:pt x="380" y="403"/>
                  </a:lnTo>
                  <a:lnTo>
                    <a:pt x="382" y="395"/>
                  </a:lnTo>
                  <a:lnTo>
                    <a:pt x="382" y="395"/>
                  </a:lnTo>
                  <a:lnTo>
                    <a:pt x="380" y="389"/>
                  </a:lnTo>
                  <a:lnTo>
                    <a:pt x="379" y="383"/>
                  </a:lnTo>
                  <a:lnTo>
                    <a:pt x="377" y="377"/>
                  </a:lnTo>
                  <a:lnTo>
                    <a:pt x="374" y="372"/>
                  </a:lnTo>
                  <a:lnTo>
                    <a:pt x="369" y="368"/>
                  </a:lnTo>
                  <a:lnTo>
                    <a:pt x="376" y="368"/>
                  </a:lnTo>
                  <a:lnTo>
                    <a:pt x="376" y="368"/>
                  </a:lnTo>
                  <a:lnTo>
                    <a:pt x="385" y="366"/>
                  </a:lnTo>
                  <a:lnTo>
                    <a:pt x="392" y="365"/>
                  </a:lnTo>
                  <a:lnTo>
                    <a:pt x="395" y="363"/>
                  </a:lnTo>
                  <a:lnTo>
                    <a:pt x="395" y="366"/>
                  </a:lnTo>
                  <a:lnTo>
                    <a:pt x="395" y="366"/>
                  </a:lnTo>
                  <a:lnTo>
                    <a:pt x="400" y="372"/>
                  </a:lnTo>
                  <a:lnTo>
                    <a:pt x="402" y="380"/>
                  </a:lnTo>
                  <a:lnTo>
                    <a:pt x="403" y="388"/>
                  </a:lnTo>
                  <a:lnTo>
                    <a:pt x="403" y="395"/>
                  </a:lnTo>
                  <a:lnTo>
                    <a:pt x="403" y="395"/>
                  </a:lnTo>
                  <a:lnTo>
                    <a:pt x="402" y="407"/>
                  </a:lnTo>
                  <a:lnTo>
                    <a:pt x="399" y="418"/>
                  </a:lnTo>
                  <a:lnTo>
                    <a:pt x="392" y="429"/>
                  </a:lnTo>
                  <a:lnTo>
                    <a:pt x="386" y="438"/>
                  </a:lnTo>
                  <a:lnTo>
                    <a:pt x="377" y="444"/>
                  </a:lnTo>
                  <a:lnTo>
                    <a:pt x="366" y="450"/>
                  </a:lnTo>
                  <a:lnTo>
                    <a:pt x="356" y="453"/>
                  </a:lnTo>
                  <a:lnTo>
                    <a:pt x="343" y="455"/>
                  </a:lnTo>
                  <a:lnTo>
                    <a:pt x="343" y="455"/>
                  </a:lnTo>
                  <a:close/>
                  <a:moveTo>
                    <a:pt x="261" y="423"/>
                  </a:moveTo>
                  <a:lnTo>
                    <a:pt x="261" y="423"/>
                  </a:lnTo>
                  <a:lnTo>
                    <a:pt x="256" y="421"/>
                  </a:lnTo>
                  <a:lnTo>
                    <a:pt x="250" y="420"/>
                  </a:lnTo>
                  <a:lnTo>
                    <a:pt x="245" y="418"/>
                  </a:lnTo>
                  <a:lnTo>
                    <a:pt x="241" y="414"/>
                  </a:lnTo>
                  <a:lnTo>
                    <a:pt x="238" y="411"/>
                  </a:lnTo>
                  <a:lnTo>
                    <a:pt x="236" y="406"/>
                  </a:lnTo>
                  <a:lnTo>
                    <a:pt x="235" y="400"/>
                  </a:lnTo>
                  <a:lnTo>
                    <a:pt x="233" y="395"/>
                  </a:lnTo>
                  <a:lnTo>
                    <a:pt x="233" y="395"/>
                  </a:lnTo>
                  <a:lnTo>
                    <a:pt x="235" y="389"/>
                  </a:lnTo>
                  <a:lnTo>
                    <a:pt x="236" y="385"/>
                  </a:lnTo>
                  <a:lnTo>
                    <a:pt x="238" y="380"/>
                  </a:lnTo>
                  <a:lnTo>
                    <a:pt x="241" y="375"/>
                  </a:lnTo>
                  <a:lnTo>
                    <a:pt x="245" y="372"/>
                  </a:lnTo>
                  <a:lnTo>
                    <a:pt x="250" y="369"/>
                  </a:lnTo>
                  <a:lnTo>
                    <a:pt x="256" y="368"/>
                  </a:lnTo>
                  <a:lnTo>
                    <a:pt x="261" y="368"/>
                  </a:lnTo>
                  <a:lnTo>
                    <a:pt x="297" y="368"/>
                  </a:lnTo>
                  <a:lnTo>
                    <a:pt x="297" y="423"/>
                  </a:lnTo>
                  <a:lnTo>
                    <a:pt x="261" y="423"/>
                  </a:lnTo>
                  <a:close/>
                  <a:moveTo>
                    <a:pt x="307" y="423"/>
                  </a:moveTo>
                  <a:lnTo>
                    <a:pt x="307" y="368"/>
                  </a:lnTo>
                  <a:lnTo>
                    <a:pt x="343" y="368"/>
                  </a:lnTo>
                  <a:lnTo>
                    <a:pt x="343" y="368"/>
                  </a:lnTo>
                  <a:lnTo>
                    <a:pt x="348" y="368"/>
                  </a:lnTo>
                  <a:lnTo>
                    <a:pt x="354" y="369"/>
                  </a:lnTo>
                  <a:lnTo>
                    <a:pt x="359" y="372"/>
                  </a:lnTo>
                  <a:lnTo>
                    <a:pt x="363" y="375"/>
                  </a:lnTo>
                  <a:lnTo>
                    <a:pt x="366" y="380"/>
                  </a:lnTo>
                  <a:lnTo>
                    <a:pt x="368" y="385"/>
                  </a:lnTo>
                  <a:lnTo>
                    <a:pt x="369" y="389"/>
                  </a:lnTo>
                  <a:lnTo>
                    <a:pt x="371" y="395"/>
                  </a:lnTo>
                  <a:lnTo>
                    <a:pt x="371" y="395"/>
                  </a:lnTo>
                  <a:lnTo>
                    <a:pt x="369" y="400"/>
                  </a:lnTo>
                  <a:lnTo>
                    <a:pt x="368" y="406"/>
                  </a:lnTo>
                  <a:lnTo>
                    <a:pt x="366" y="411"/>
                  </a:lnTo>
                  <a:lnTo>
                    <a:pt x="363" y="414"/>
                  </a:lnTo>
                  <a:lnTo>
                    <a:pt x="359" y="418"/>
                  </a:lnTo>
                  <a:lnTo>
                    <a:pt x="354" y="420"/>
                  </a:lnTo>
                  <a:lnTo>
                    <a:pt x="348" y="421"/>
                  </a:lnTo>
                  <a:lnTo>
                    <a:pt x="343" y="423"/>
                  </a:lnTo>
                  <a:lnTo>
                    <a:pt x="307" y="423"/>
                  </a:lnTo>
                  <a:close/>
                  <a:moveTo>
                    <a:pt x="371" y="334"/>
                  </a:moveTo>
                  <a:lnTo>
                    <a:pt x="371" y="334"/>
                  </a:lnTo>
                  <a:lnTo>
                    <a:pt x="383" y="332"/>
                  </a:lnTo>
                  <a:lnTo>
                    <a:pt x="395" y="328"/>
                  </a:lnTo>
                  <a:lnTo>
                    <a:pt x="395" y="328"/>
                  </a:lnTo>
                  <a:lnTo>
                    <a:pt x="403" y="322"/>
                  </a:lnTo>
                  <a:lnTo>
                    <a:pt x="409" y="314"/>
                  </a:lnTo>
                  <a:lnTo>
                    <a:pt x="414" y="306"/>
                  </a:lnTo>
                  <a:lnTo>
                    <a:pt x="415" y="302"/>
                  </a:lnTo>
                  <a:lnTo>
                    <a:pt x="414" y="296"/>
                  </a:lnTo>
                  <a:lnTo>
                    <a:pt x="414" y="296"/>
                  </a:lnTo>
                  <a:lnTo>
                    <a:pt x="412" y="290"/>
                  </a:lnTo>
                  <a:lnTo>
                    <a:pt x="408" y="283"/>
                  </a:lnTo>
                  <a:lnTo>
                    <a:pt x="400" y="280"/>
                  </a:lnTo>
                  <a:lnTo>
                    <a:pt x="394" y="279"/>
                  </a:lnTo>
                  <a:lnTo>
                    <a:pt x="394" y="279"/>
                  </a:lnTo>
                  <a:lnTo>
                    <a:pt x="389" y="279"/>
                  </a:lnTo>
                  <a:lnTo>
                    <a:pt x="385" y="280"/>
                  </a:lnTo>
                  <a:lnTo>
                    <a:pt x="385" y="280"/>
                  </a:lnTo>
                  <a:lnTo>
                    <a:pt x="379" y="282"/>
                  </a:lnTo>
                  <a:lnTo>
                    <a:pt x="371" y="283"/>
                  </a:lnTo>
                  <a:lnTo>
                    <a:pt x="371" y="283"/>
                  </a:lnTo>
                  <a:lnTo>
                    <a:pt x="365" y="282"/>
                  </a:lnTo>
                  <a:lnTo>
                    <a:pt x="359" y="280"/>
                  </a:lnTo>
                  <a:lnTo>
                    <a:pt x="354" y="277"/>
                  </a:lnTo>
                  <a:lnTo>
                    <a:pt x="350" y="274"/>
                  </a:lnTo>
                  <a:lnTo>
                    <a:pt x="345" y="270"/>
                  </a:lnTo>
                  <a:lnTo>
                    <a:pt x="342" y="263"/>
                  </a:lnTo>
                  <a:lnTo>
                    <a:pt x="340" y="257"/>
                  </a:lnTo>
                  <a:lnTo>
                    <a:pt x="340" y="251"/>
                  </a:lnTo>
                  <a:lnTo>
                    <a:pt x="340" y="251"/>
                  </a:lnTo>
                  <a:lnTo>
                    <a:pt x="340" y="245"/>
                  </a:lnTo>
                  <a:lnTo>
                    <a:pt x="342" y="239"/>
                  </a:lnTo>
                  <a:lnTo>
                    <a:pt x="345" y="233"/>
                  </a:lnTo>
                  <a:lnTo>
                    <a:pt x="350" y="228"/>
                  </a:lnTo>
                  <a:lnTo>
                    <a:pt x="354" y="225"/>
                  </a:lnTo>
                  <a:lnTo>
                    <a:pt x="360" y="222"/>
                  </a:lnTo>
                  <a:lnTo>
                    <a:pt x="366" y="221"/>
                  </a:lnTo>
                  <a:lnTo>
                    <a:pt x="372" y="219"/>
                  </a:lnTo>
                  <a:lnTo>
                    <a:pt x="372" y="219"/>
                  </a:lnTo>
                  <a:lnTo>
                    <a:pt x="386" y="221"/>
                  </a:lnTo>
                  <a:lnTo>
                    <a:pt x="399" y="225"/>
                  </a:lnTo>
                  <a:lnTo>
                    <a:pt x="411" y="231"/>
                  </a:lnTo>
                  <a:lnTo>
                    <a:pt x="420" y="239"/>
                  </a:lnTo>
                  <a:lnTo>
                    <a:pt x="429" y="250"/>
                  </a:lnTo>
                  <a:lnTo>
                    <a:pt x="435" y="262"/>
                  </a:lnTo>
                  <a:lnTo>
                    <a:pt x="438" y="274"/>
                  </a:lnTo>
                  <a:lnTo>
                    <a:pt x="440" y="288"/>
                  </a:lnTo>
                  <a:lnTo>
                    <a:pt x="440" y="288"/>
                  </a:lnTo>
                  <a:lnTo>
                    <a:pt x="438" y="302"/>
                  </a:lnTo>
                  <a:lnTo>
                    <a:pt x="435" y="314"/>
                  </a:lnTo>
                  <a:lnTo>
                    <a:pt x="429" y="326"/>
                  </a:lnTo>
                  <a:lnTo>
                    <a:pt x="420" y="337"/>
                  </a:lnTo>
                  <a:lnTo>
                    <a:pt x="411" y="345"/>
                  </a:lnTo>
                  <a:lnTo>
                    <a:pt x="399" y="351"/>
                  </a:lnTo>
                  <a:lnTo>
                    <a:pt x="386" y="355"/>
                  </a:lnTo>
                  <a:lnTo>
                    <a:pt x="371" y="357"/>
                  </a:lnTo>
                  <a:lnTo>
                    <a:pt x="261" y="357"/>
                  </a:lnTo>
                  <a:lnTo>
                    <a:pt x="261" y="357"/>
                  </a:lnTo>
                  <a:lnTo>
                    <a:pt x="253" y="357"/>
                  </a:lnTo>
                  <a:lnTo>
                    <a:pt x="247" y="360"/>
                  </a:lnTo>
                  <a:lnTo>
                    <a:pt x="239" y="363"/>
                  </a:lnTo>
                  <a:lnTo>
                    <a:pt x="235" y="368"/>
                  </a:lnTo>
                  <a:lnTo>
                    <a:pt x="230" y="374"/>
                  </a:lnTo>
                  <a:lnTo>
                    <a:pt x="225" y="380"/>
                  </a:lnTo>
                  <a:lnTo>
                    <a:pt x="224" y="388"/>
                  </a:lnTo>
                  <a:lnTo>
                    <a:pt x="222" y="395"/>
                  </a:lnTo>
                  <a:lnTo>
                    <a:pt x="222" y="395"/>
                  </a:lnTo>
                  <a:lnTo>
                    <a:pt x="224" y="404"/>
                  </a:lnTo>
                  <a:lnTo>
                    <a:pt x="227" y="412"/>
                  </a:lnTo>
                  <a:lnTo>
                    <a:pt x="233" y="420"/>
                  </a:lnTo>
                  <a:lnTo>
                    <a:pt x="241" y="426"/>
                  </a:lnTo>
                  <a:lnTo>
                    <a:pt x="244" y="429"/>
                  </a:lnTo>
                  <a:lnTo>
                    <a:pt x="241" y="432"/>
                  </a:lnTo>
                  <a:lnTo>
                    <a:pt x="241" y="432"/>
                  </a:lnTo>
                  <a:lnTo>
                    <a:pt x="233" y="437"/>
                  </a:lnTo>
                  <a:lnTo>
                    <a:pt x="228" y="441"/>
                  </a:lnTo>
                  <a:lnTo>
                    <a:pt x="225" y="444"/>
                  </a:lnTo>
                  <a:lnTo>
                    <a:pt x="224" y="443"/>
                  </a:lnTo>
                  <a:lnTo>
                    <a:pt x="224" y="443"/>
                  </a:lnTo>
                  <a:lnTo>
                    <a:pt x="213" y="432"/>
                  </a:lnTo>
                  <a:lnTo>
                    <a:pt x="207" y="421"/>
                  </a:lnTo>
                  <a:lnTo>
                    <a:pt x="202" y="409"/>
                  </a:lnTo>
                  <a:lnTo>
                    <a:pt x="201" y="395"/>
                  </a:lnTo>
                  <a:lnTo>
                    <a:pt x="201" y="395"/>
                  </a:lnTo>
                  <a:lnTo>
                    <a:pt x="202" y="383"/>
                  </a:lnTo>
                  <a:lnTo>
                    <a:pt x="205" y="371"/>
                  </a:lnTo>
                  <a:lnTo>
                    <a:pt x="212" y="362"/>
                  </a:lnTo>
                  <a:lnTo>
                    <a:pt x="218" y="352"/>
                  </a:lnTo>
                  <a:lnTo>
                    <a:pt x="227" y="345"/>
                  </a:lnTo>
                  <a:lnTo>
                    <a:pt x="238" y="339"/>
                  </a:lnTo>
                  <a:lnTo>
                    <a:pt x="248" y="335"/>
                  </a:lnTo>
                  <a:lnTo>
                    <a:pt x="261" y="334"/>
                  </a:lnTo>
                  <a:lnTo>
                    <a:pt x="371" y="334"/>
                  </a:lnTo>
                  <a:close/>
                  <a:moveTo>
                    <a:pt x="302" y="83"/>
                  </a:moveTo>
                  <a:lnTo>
                    <a:pt x="302" y="83"/>
                  </a:lnTo>
                  <a:lnTo>
                    <a:pt x="294" y="81"/>
                  </a:lnTo>
                  <a:lnTo>
                    <a:pt x="288" y="77"/>
                  </a:lnTo>
                  <a:lnTo>
                    <a:pt x="284" y="70"/>
                  </a:lnTo>
                  <a:lnTo>
                    <a:pt x="282" y="63"/>
                  </a:lnTo>
                  <a:lnTo>
                    <a:pt x="282" y="63"/>
                  </a:lnTo>
                  <a:lnTo>
                    <a:pt x="284" y="55"/>
                  </a:lnTo>
                  <a:lnTo>
                    <a:pt x="288" y="49"/>
                  </a:lnTo>
                  <a:lnTo>
                    <a:pt x="294" y="44"/>
                  </a:lnTo>
                  <a:lnTo>
                    <a:pt x="302" y="43"/>
                  </a:lnTo>
                  <a:lnTo>
                    <a:pt x="302" y="43"/>
                  </a:lnTo>
                  <a:lnTo>
                    <a:pt x="310" y="44"/>
                  </a:lnTo>
                  <a:lnTo>
                    <a:pt x="316" y="49"/>
                  </a:lnTo>
                  <a:lnTo>
                    <a:pt x="320" y="55"/>
                  </a:lnTo>
                  <a:lnTo>
                    <a:pt x="322" y="63"/>
                  </a:lnTo>
                  <a:lnTo>
                    <a:pt x="322" y="63"/>
                  </a:lnTo>
                  <a:lnTo>
                    <a:pt x="320" y="70"/>
                  </a:lnTo>
                  <a:lnTo>
                    <a:pt x="316" y="77"/>
                  </a:lnTo>
                  <a:lnTo>
                    <a:pt x="310" y="81"/>
                  </a:lnTo>
                  <a:lnTo>
                    <a:pt x="302" y="83"/>
                  </a:lnTo>
                  <a:lnTo>
                    <a:pt x="302"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59" name="Freeform 376"/>
            <p:cNvSpPr>
              <a:spLocks/>
            </p:cNvSpPr>
            <p:nvPr/>
          </p:nvSpPr>
          <p:spPr bwMode="auto">
            <a:xfrm>
              <a:off x="5292726" y="196850"/>
              <a:ext cx="55563" cy="36513"/>
            </a:xfrm>
            <a:custGeom>
              <a:avLst/>
              <a:gdLst>
                <a:gd name="T0" fmla="*/ 27 w 35"/>
                <a:gd name="T1" fmla="*/ 0 h 23"/>
                <a:gd name="T2" fmla="*/ 27 w 35"/>
                <a:gd name="T3" fmla="*/ 0 h 23"/>
                <a:gd name="T4" fmla="*/ 3 w 35"/>
                <a:gd name="T5" fmla="*/ 14 h 23"/>
                <a:gd name="T6" fmla="*/ 3 w 35"/>
                <a:gd name="T7" fmla="*/ 14 h 23"/>
                <a:gd name="T8" fmla="*/ 0 w 35"/>
                <a:gd name="T9" fmla="*/ 17 h 23"/>
                <a:gd name="T10" fmla="*/ 0 w 35"/>
                <a:gd name="T11" fmla="*/ 20 h 23"/>
                <a:gd name="T12" fmla="*/ 0 w 35"/>
                <a:gd name="T13" fmla="*/ 20 h 23"/>
                <a:gd name="T14" fmla="*/ 3 w 35"/>
                <a:gd name="T15" fmla="*/ 23 h 23"/>
                <a:gd name="T16" fmla="*/ 4 w 35"/>
                <a:gd name="T17" fmla="*/ 23 h 23"/>
                <a:gd name="T18" fmla="*/ 4 w 35"/>
                <a:gd name="T19" fmla="*/ 23 h 23"/>
                <a:gd name="T20" fmla="*/ 7 w 35"/>
                <a:gd name="T21" fmla="*/ 23 h 23"/>
                <a:gd name="T22" fmla="*/ 7 w 35"/>
                <a:gd name="T23" fmla="*/ 23 h 23"/>
                <a:gd name="T24" fmla="*/ 33 w 35"/>
                <a:gd name="T25" fmla="*/ 9 h 23"/>
                <a:gd name="T26" fmla="*/ 33 w 35"/>
                <a:gd name="T27" fmla="*/ 9 h 23"/>
                <a:gd name="T28" fmla="*/ 35 w 35"/>
                <a:gd name="T29" fmla="*/ 6 h 23"/>
                <a:gd name="T30" fmla="*/ 35 w 35"/>
                <a:gd name="T31" fmla="*/ 6 h 23"/>
                <a:gd name="T32" fmla="*/ 35 w 35"/>
                <a:gd name="T33" fmla="*/ 2 h 23"/>
                <a:gd name="T34" fmla="*/ 35 w 35"/>
                <a:gd name="T35" fmla="*/ 2 h 23"/>
                <a:gd name="T36" fmla="*/ 32 w 35"/>
                <a:gd name="T37" fmla="*/ 0 h 23"/>
                <a:gd name="T38" fmla="*/ 27 w 35"/>
                <a:gd name="T39" fmla="*/ 0 h 23"/>
                <a:gd name="T40" fmla="*/ 27 w 3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3">
                  <a:moveTo>
                    <a:pt x="27" y="0"/>
                  </a:moveTo>
                  <a:lnTo>
                    <a:pt x="27" y="0"/>
                  </a:lnTo>
                  <a:lnTo>
                    <a:pt x="3" y="14"/>
                  </a:lnTo>
                  <a:lnTo>
                    <a:pt x="3" y="14"/>
                  </a:lnTo>
                  <a:lnTo>
                    <a:pt x="0" y="17"/>
                  </a:lnTo>
                  <a:lnTo>
                    <a:pt x="0" y="20"/>
                  </a:lnTo>
                  <a:lnTo>
                    <a:pt x="0" y="20"/>
                  </a:lnTo>
                  <a:lnTo>
                    <a:pt x="3" y="23"/>
                  </a:lnTo>
                  <a:lnTo>
                    <a:pt x="4" y="23"/>
                  </a:lnTo>
                  <a:lnTo>
                    <a:pt x="4" y="23"/>
                  </a:lnTo>
                  <a:lnTo>
                    <a:pt x="7" y="23"/>
                  </a:lnTo>
                  <a:lnTo>
                    <a:pt x="7" y="23"/>
                  </a:lnTo>
                  <a:lnTo>
                    <a:pt x="33" y="9"/>
                  </a:lnTo>
                  <a:lnTo>
                    <a:pt x="33" y="9"/>
                  </a:lnTo>
                  <a:lnTo>
                    <a:pt x="35" y="6"/>
                  </a:lnTo>
                  <a:lnTo>
                    <a:pt x="35" y="6"/>
                  </a:lnTo>
                  <a:lnTo>
                    <a:pt x="35" y="2"/>
                  </a:lnTo>
                  <a:lnTo>
                    <a:pt x="35" y="2"/>
                  </a:lnTo>
                  <a:lnTo>
                    <a:pt x="32"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0" name="Freeform 377"/>
            <p:cNvSpPr>
              <a:spLocks/>
            </p:cNvSpPr>
            <p:nvPr/>
          </p:nvSpPr>
          <p:spPr bwMode="auto">
            <a:xfrm>
              <a:off x="5075238" y="53975"/>
              <a:ext cx="173038" cy="77788"/>
            </a:xfrm>
            <a:custGeom>
              <a:avLst/>
              <a:gdLst>
                <a:gd name="T0" fmla="*/ 106 w 109"/>
                <a:gd name="T1" fmla="*/ 10 h 49"/>
                <a:gd name="T2" fmla="*/ 106 w 109"/>
                <a:gd name="T3" fmla="*/ 10 h 49"/>
                <a:gd name="T4" fmla="*/ 109 w 109"/>
                <a:gd name="T5" fmla="*/ 7 h 49"/>
                <a:gd name="T6" fmla="*/ 109 w 109"/>
                <a:gd name="T7" fmla="*/ 7 h 49"/>
                <a:gd name="T8" fmla="*/ 109 w 109"/>
                <a:gd name="T9" fmla="*/ 3 h 49"/>
                <a:gd name="T10" fmla="*/ 109 w 109"/>
                <a:gd name="T11" fmla="*/ 3 h 49"/>
                <a:gd name="T12" fmla="*/ 106 w 109"/>
                <a:gd name="T13" fmla="*/ 1 h 49"/>
                <a:gd name="T14" fmla="*/ 103 w 109"/>
                <a:gd name="T15" fmla="*/ 0 h 49"/>
                <a:gd name="T16" fmla="*/ 103 w 109"/>
                <a:gd name="T17" fmla="*/ 0 h 49"/>
                <a:gd name="T18" fmla="*/ 84 w 109"/>
                <a:gd name="T19" fmla="*/ 7 h 49"/>
                <a:gd name="T20" fmla="*/ 66 w 109"/>
                <a:gd name="T21" fmla="*/ 15 h 49"/>
                <a:gd name="T22" fmla="*/ 66 w 109"/>
                <a:gd name="T23" fmla="*/ 15 h 49"/>
                <a:gd name="T24" fmla="*/ 35 w 109"/>
                <a:gd name="T25" fmla="*/ 29 h 49"/>
                <a:gd name="T26" fmla="*/ 20 w 109"/>
                <a:gd name="T27" fmla="*/ 35 h 49"/>
                <a:gd name="T28" fmla="*/ 3 w 109"/>
                <a:gd name="T29" fmla="*/ 40 h 49"/>
                <a:gd name="T30" fmla="*/ 3 w 109"/>
                <a:gd name="T31" fmla="*/ 40 h 49"/>
                <a:gd name="T32" fmla="*/ 0 w 109"/>
                <a:gd name="T33" fmla="*/ 41 h 49"/>
                <a:gd name="T34" fmla="*/ 0 w 109"/>
                <a:gd name="T35" fmla="*/ 41 h 49"/>
                <a:gd name="T36" fmla="*/ 0 w 109"/>
                <a:gd name="T37" fmla="*/ 46 h 49"/>
                <a:gd name="T38" fmla="*/ 0 w 109"/>
                <a:gd name="T39" fmla="*/ 46 h 49"/>
                <a:gd name="T40" fmla="*/ 2 w 109"/>
                <a:gd name="T41" fmla="*/ 49 h 49"/>
                <a:gd name="T42" fmla="*/ 5 w 109"/>
                <a:gd name="T43" fmla="*/ 49 h 49"/>
                <a:gd name="T44" fmla="*/ 5 w 109"/>
                <a:gd name="T45" fmla="*/ 49 h 49"/>
                <a:gd name="T46" fmla="*/ 6 w 109"/>
                <a:gd name="T47" fmla="*/ 49 h 49"/>
                <a:gd name="T48" fmla="*/ 6 w 109"/>
                <a:gd name="T49" fmla="*/ 49 h 49"/>
                <a:gd name="T50" fmla="*/ 22 w 109"/>
                <a:gd name="T51" fmla="*/ 44 h 49"/>
                <a:gd name="T52" fmla="*/ 38 w 109"/>
                <a:gd name="T53" fmla="*/ 40 h 49"/>
                <a:gd name="T54" fmla="*/ 69 w 109"/>
                <a:gd name="T55" fmla="*/ 26 h 49"/>
                <a:gd name="T56" fmla="*/ 69 w 109"/>
                <a:gd name="T57" fmla="*/ 26 h 49"/>
                <a:gd name="T58" fmla="*/ 87 w 109"/>
                <a:gd name="T59" fmla="*/ 18 h 49"/>
                <a:gd name="T60" fmla="*/ 106 w 109"/>
                <a:gd name="T61" fmla="*/ 10 h 49"/>
                <a:gd name="T62" fmla="*/ 106 w 109"/>
                <a:gd name="T63"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49">
                  <a:moveTo>
                    <a:pt x="106" y="10"/>
                  </a:moveTo>
                  <a:lnTo>
                    <a:pt x="106" y="10"/>
                  </a:lnTo>
                  <a:lnTo>
                    <a:pt x="109" y="7"/>
                  </a:lnTo>
                  <a:lnTo>
                    <a:pt x="109" y="7"/>
                  </a:lnTo>
                  <a:lnTo>
                    <a:pt x="109" y="3"/>
                  </a:lnTo>
                  <a:lnTo>
                    <a:pt x="109" y="3"/>
                  </a:lnTo>
                  <a:lnTo>
                    <a:pt x="106" y="1"/>
                  </a:lnTo>
                  <a:lnTo>
                    <a:pt x="103" y="0"/>
                  </a:lnTo>
                  <a:lnTo>
                    <a:pt x="103" y="0"/>
                  </a:lnTo>
                  <a:lnTo>
                    <a:pt x="84" y="7"/>
                  </a:lnTo>
                  <a:lnTo>
                    <a:pt x="66" y="15"/>
                  </a:lnTo>
                  <a:lnTo>
                    <a:pt x="66" y="15"/>
                  </a:lnTo>
                  <a:lnTo>
                    <a:pt x="35" y="29"/>
                  </a:lnTo>
                  <a:lnTo>
                    <a:pt x="20" y="35"/>
                  </a:lnTo>
                  <a:lnTo>
                    <a:pt x="3" y="40"/>
                  </a:lnTo>
                  <a:lnTo>
                    <a:pt x="3" y="40"/>
                  </a:lnTo>
                  <a:lnTo>
                    <a:pt x="0" y="41"/>
                  </a:lnTo>
                  <a:lnTo>
                    <a:pt x="0" y="41"/>
                  </a:lnTo>
                  <a:lnTo>
                    <a:pt x="0" y="46"/>
                  </a:lnTo>
                  <a:lnTo>
                    <a:pt x="0" y="46"/>
                  </a:lnTo>
                  <a:lnTo>
                    <a:pt x="2" y="49"/>
                  </a:lnTo>
                  <a:lnTo>
                    <a:pt x="5" y="49"/>
                  </a:lnTo>
                  <a:lnTo>
                    <a:pt x="5" y="49"/>
                  </a:lnTo>
                  <a:lnTo>
                    <a:pt x="6" y="49"/>
                  </a:lnTo>
                  <a:lnTo>
                    <a:pt x="6" y="49"/>
                  </a:lnTo>
                  <a:lnTo>
                    <a:pt x="22" y="44"/>
                  </a:lnTo>
                  <a:lnTo>
                    <a:pt x="38" y="40"/>
                  </a:lnTo>
                  <a:lnTo>
                    <a:pt x="69" y="26"/>
                  </a:lnTo>
                  <a:lnTo>
                    <a:pt x="69" y="26"/>
                  </a:lnTo>
                  <a:lnTo>
                    <a:pt x="87" y="18"/>
                  </a:lnTo>
                  <a:lnTo>
                    <a:pt x="106" y="10"/>
                  </a:lnTo>
                  <a:lnTo>
                    <a:pt x="10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1" name="Freeform 378"/>
            <p:cNvSpPr>
              <a:spLocks/>
            </p:cNvSpPr>
            <p:nvPr/>
          </p:nvSpPr>
          <p:spPr bwMode="auto">
            <a:xfrm>
              <a:off x="5203826" y="146050"/>
              <a:ext cx="114300" cy="60325"/>
            </a:xfrm>
            <a:custGeom>
              <a:avLst/>
              <a:gdLst>
                <a:gd name="T0" fmla="*/ 59 w 72"/>
                <a:gd name="T1" fmla="*/ 15 h 38"/>
                <a:gd name="T2" fmla="*/ 59 w 72"/>
                <a:gd name="T3" fmla="*/ 15 h 38"/>
                <a:gd name="T4" fmla="*/ 69 w 72"/>
                <a:gd name="T5" fmla="*/ 9 h 38"/>
                <a:gd name="T6" fmla="*/ 69 w 72"/>
                <a:gd name="T7" fmla="*/ 9 h 38"/>
                <a:gd name="T8" fmla="*/ 72 w 72"/>
                <a:gd name="T9" fmla="*/ 6 h 38"/>
                <a:gd name="T10" fmla="*/ 72 w 72"/>
                <a:gd name="T11" fmla="*/ 6 h 38"/>
                <a:gd name="T12" fmla="*/ 72 w 72"/>
                <a:gd name="T13" fmla="*/ 3 h 38"/>
                <a:gd name="T14" fmla="*/ 72 w 72"/>
                <a:gd name="T15" fmla="*/ 3 h 38"/>
                <a:gd name="T16" fmla="*/ 69 w 72"/>
                <a:gd name="T17" fmla="*/ 0 h 38"/>
                <a:gd name="T18" fmla="*/ 65 w 72"/>
                <a:gd name="T19" fmla="*/ 0 h 38"/>
                <a:gd name="T20" fmla="*/ 65 w 72"/>
                <a:gd name="T21" fmla="*/ 0 h 38"/>
                <a:gd name="T22" fmla="*/ 54 w 72"/>
                <a:gd name="T23" fmla="*/ 6 h 38"/>
                <a:gd name="T24" fmla="*/ 52 w 72"/>
                <a:gd name="T25" fmla="*/ 6 h 38"/>
                <a:gd name="T26" fmla="*/ 52 w 72"/>
                <a:gd name="T27" fmla="*/ 6 h 38"/>
                <a:gd name="T28" fmla="*/ 29 w 72"/>
                <a:gd name="T29" fmla="*/ 18 h 38"/>
                <a:gd name="T30" fmla="*/ 17 w 72"/>
                <a:gd name="T31" fmla="*/ 23 h 38"/>
                <a:gd name="T32" fmla="*/ 5 w 72"/>
                <a:gd name="T33" fmla="*/ 27 h 38"/>
                <a:gd name="T34" fmla="*/ 5 w 72"/>
                <a:gd name="T35" fmla="*/ 27 h 38"/>
                <a:gd name="T36" fmla="*/ 2 w 72"/>
                <a:gd name="T37" fmla="*/ 31 h 38"/>
                <a:gd name="T38" fmla="*/ 2 w 72"/>
                <a:gd name="T39" fmla="*/ 31 h 38"/>
                <a:gd name="T40" fmla="*/ 0 w 72"/>
                <a:gd name="T41" fmla="*/ 34 h 38"/>
                <a:gd name="T42" fmla="*/ 0 w 72"/>
                <a:gd name="T43" fmla="*/ 34 h 38"/>
                <a:gd name="T44" fmla="*/ 3 w 72"/>
                <a:gd name="T45" fmla="*/ 37 h 38"/>
                <a:gd name="T46" fmla="*/ 6 w 72"/>
                <a:gd name="T47" fmla="*/ 38 h 38"/>
                <a:gd name="T48" fmla="*/ 6 w 72"/>
                <a:gd name="T49" fmla="*/ 38 h 38"/>
                <a:gd name="T50" fmla="*/ 6 w 72"/>
                <a:gd name="T51" fmla="*/ 38 h 38"/>
                <a:gd name="T52" fmla="*/ 6 w 72"/>
                <a:gd name="T53" fmla="*/ 38 h 38"/>
                <a:gd name="T54" fmla="*/ 20 w 72"/>
                <a:gd name="T55" fmla="*/ 34 h 38"/>
                <a:gd name="T56" fmla="*/ 33 w 72"/>
                <a:gd name="T57" fmla="*/ 27 h 38"/>
                <a:gd name="T58" fmla="*/ 57 w 72"/>
                <a:gd name="T59" fmla="*/ 15 h 38"/>
                <a:gd name="T60" fmla="*/ 59 w 72"/>
                <a:gd name="T6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38">
                  <a:moveTo>
                    <a:pt x="59" y="15"/>
                  </a:moveTo>
                  <a:lnTo>
                    <a:pt x="59" y="15"/>
                  </a:lnTo>
                  <a:lnTo>
                    <a:pt x="69" y="9"/>
                  </a:lnTo>
                  <a:lnTo>
                    <a:pt x="69" y="9"/>
                  </a:lnTo>
                  <a:lnTo>
                    <a:pt x="72" y="6"/>
                  </a:lnTo>
                  <a:lnTo>
                    <a:pt x="72" y="6"/>
                  </a:lnTo>
                  <a:lnTo>
                    <a:pt x="72" y="3"/>
                  </a:lnTo>
                  <a:lnTo>
                    <a:pt x="72" y="3"/>
                  </a:lnTo>
                  <a:lnTo>
                    <a:pt x="69" y="0"/>
                  </a:lnTo>
                  <a:lnTo>
                    <a:pt x="65" y="0"/>
                  </a:lnTo>
                  <a:lnTo>
                    <a:pt x="65" y="0"/>
                  </a:lnTo>
                  <a:lnTo>
                    <a:pt x="54" y="6"/>
                  </a:lnTo>
                  <a:lnTo>
                    <a:pt x="52" y="6"/>
                  </a:lnTo>
                  <a:lnTo>
                    <a:pt x="52" y="6"/>
                  </a:lnTo>
                  <a:lnTo>
                    <a:pt x="29" y="18"/>
                  </a:lnTo>
                  <a:lnTo>
                    <a:pt x="17" y="23"/>
                  </a:lnTo>
                  <a:lnTo>
                    <a:pt x="5" y="27"/>
                  </a:lnTo>
                  <a:lnTo>
                    <a:pt x="5" y="27"/>
                  </a:lnTo>
                  <a:lnTo>
                    <a:pt x="2" y="31"/>
                  </a:lnTo>
                  <a:lnTo>
                    <a:pt x="2" y="31"/>
                  </a:lnTo>
                  <a:lnTo>
                    <a:pt x="0" y="34"/>
                  </a:lnTo>
                  <a:lnTo>
                    <a:pt x="0" y="34"/>
                  </a:lnTo>
                  <a:lnTo>
                    <a:pt x="3" y="37"/>
                  </a:lnTo>
                  <a:lnTo>
                    <a:pt x="6" y="38"/>
                  </a:lnTo>
                  <a:lnTo>
                    <a:pt x="6" y="38"/>
                  </a:lnTo>
                  <a:lnTo>
                    <a:pt x="6" y="38"/>
                  </a:lnTo>
                  <a:lnTo>
                    <a:pt x="6" y="38"/>
                  </a:lnTo>
                  <a:lnTo>
                    <a:pt x="20" y="34"/>
                  </a:lnTo>
                  <a:lnTo>
                    <a:pt x="33" y="27"/>
                  </a:lnTo>
                  <a:lnTo>
                    <a:pt x="57" y="15"/>
                  </a:lnTo>
                  <a:lnTo>
                    <a:pt x="5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sp>
          <p:nvSpPr>
            <p:cNvPr id="62" name="Freeform 379"/>
            <p:cNvSpPr>
              <a:spLocks/>
            </p:cNvSpPr>
            <p:nvPr/>
          </p:nvSpPr>
          <p:spPr bwMode="auto">
            <a:xfrm>
              <a:off x="5133976" y="92075"/>
              <a:ext cx="169863" cy="77788"/>
            </a:xfrm>
            <a:custGeom>
              <a:avLst/>
              <a:gdLst>
                <a:gd name="T0" fmla="*/ 104 w 107"/>
                <a:gd name="T1" fmla="*/ 9 h 49"/>
                <a:gd name="T2" fmla="*/ 104 w 107"/>
                <a:gd name="T3" fmla="*/ 9 h 49"/>
                <a:gd name="T4" fmla="*/ 107 w 107"/>
                <a:gd name="T5" fmla="*/ 6 h 49"/>
                <a:gd name="T6" fmla="*/ 107 w 107"/>
                <a:gd name="T7" fmla="*/ 6 h 49"/>
                <a:gd name="T8" fmla="*/ 107 w 107"/>
                <a:gd name="T9" fmla="*/ 3 h 49"/>
                <a:gd name="T10" fmla="*/ 107 w 107"/>
                <a:gd name="T11" fmla="*/ 3 h 49"/>
                <a:gd name="T12" fmla="*/ 104 w 107"/>
                <a:gd name="T13" fmla="*/ 0 h 49"/>
                <a:gd name="T14" fmla="*/ 100 w 107"/>
                <a:gd name="T15" fmla="*/ 0 h 49"/>
                <a:gd name="T16" fmla="*/ 100 w 107"/>
                <a:gd name="T17" fmla="*/ 0 h 49"/>
                <a:gd name="T18" fmla="*/ 81 w 107"/>
                <a:gd name="T19" fmla="*/ 8 h 49"/>
                <a:gd name="T20" fmla="*/ 61 w 107"/>
                <a:gd name="T21" fmla="*/ 17 h 49"/>
                <a:gd name="T22" fmla="*/ 61 w 107"/>
                <a:gd name="T23" fmla="*/ 17 h 49"/>
                <a:gd name="T24" fmla="*/ 34 w 107"/>
                <a:gd name="T25" fmla="*/ 29 h 49"/>
                <a:gd name="T26" fmla="*/ 18 w 107"/>
                <a:gd name="T27" fmla="*/ 35 h 49"/>
                <a:gd name="T28" fmla="*/ 3 w 107"/>
                <a:gd name="T29" fmla="*/ 40 h 49"/>
                <a:gd name="T30" fmla="*/ 3 w 107"/>
                <a:gd name="T31" fmla="*/ 40 h 49"/>
                <a:gd name="T32" fmla="*/ 0 w 107"/>
                <a:gd name="T33" fmla="*/ 42 h 49"/>
                <a:gd name="T34" fmla="*/ 0 w 107"/>
                <a:gd name="T35" fmla="*/ 42 h 49"/>
                <a:gd name="T36" fmla="*/ 0 w 107"/>
                <a:gd name="T37" fmla="*/ 46 h 49"/>
                <a:gd name="T38" fmla="*/ 0 w 107"/>
                <a:gd name="T39" fmla="*/ 46 h 49"/>
                <a:gd name="T40" fmla="*/ 1 w 107"/>
                <a:gd name="T41" fmla="*/ 48 h 49"/>
                <a:gd name="T42" fmla="*/ 4 w 107"/>
                <a:gd name="T43" fmla="*/ 49 h 49"/>
                <a:gd name="T44" fmla="*/ 4 w 107"/>
                <a:gd name="T45" fmla="*/ 49 h 49"/>
                <a:gd name="T46" fmla="*/ 6 w 107"/>
                <a:gd name="T47" fmla="*/ 49 h 49"/>
                <a:gd name="T48" fmla="*/ 6 w 107"/>
                <a:gd name="T49" fmla="*/ 49 h 49"/>
                <a:gd name="T50" fmla="*/ 21 w 107"/>
                <a:gd name="T51" fmla="*/ 45 h 49"/>
                <a:gd name="T52" fmla="*/ 35 w 107"/>
                <a:gd name="T53" fmla="*/ 40 h 49"/>
                <a:gd name="T54" fmla="*/ 64 w 107"/>
                <a:gd name="T55" fmla="*/ 26 h 49"/>
                <a:gd name="T56" fmla="*/ 64 w 107"/>
                <a:gd name="T57" fmla="*/ 26 h 49"/>
                <a:gd name="T58" fmla="*/ 83 w 107"/>
                <a:gd name="T59" fmla="*/ 17 h 49"/>
                <a:gd name="T60" fmla="*/ 104 w 107"/>
                <a:gd name="T61" fmla="*/ 9 h 49"/>
                <a:gd name="T62" fmla="*/ 104 w 107"/>
                <a:gd name="T63"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49">
                  <a:moveTo>
                    <a:pt x="104" y="9"/>
                  </a:moveTo>
                  <a:lnTo>
                    <a:pt x="104" y="9"/>
                  </a:lnTo>
                  <a:lnTo>
                    <a:pt x="107" y="6"/>
                  </a:lnTo>
                  <a:lnTo>
                    <a:pt x="107" y="6"/>
                  </a:lnTo>
                  <a:lnTo>
                    <a:pt x="107" y="3"/>
                  </a:lnTo>
                  <a:lnTo>
                    <a:pt x="107" y="3"/>
                  </a:lnTo>
                  <a:lnTo>
                    <a:pt x="104" y="0"/>
                  </a:lnTo>
                  <a:lnTo>
                    <a:pt x="100" y="0"/>
                  </a:lnTo>
                  <a:lnTo>
                    <a:pt x="100" y="0"/>
                  </a:lnTo>
                  <a:lnTo>
                    <a:pt x="81" y="8"/>
                  </a:lnTo>
                  <a:lnTo>
                    <a:pt x="61" y="17"/>
                  </a:lnTo>
                  <a:lnTo>
                    <a:pt x="61" y="17"/>
                  </a:lnTo>
                  <a:lnTo>
                    <a:pt x="34" y="29"/>
                  </a:lnTo>
                  <a:lnTo>
                    <a:pt x="18" y="35"/>
                  </a:lnTo>
                  <a:lnTo>
                    <a:pt x="3" y="40"/>
                  </a:lnTo>
                  <a:lnTo>
                    <a:pt x="3" y="40"/>
                  </a:lnTo>
                  <a:lnTo>
                    <a:pt x="0" y="42"/>
                  </a:lnTo>
                  <a:lnTo>
                    <a:pt x="0" y="42"/>
                  </a:lnTo>
                  <a:lnTo>
                    <a:pt x="0" y="46"/>
                  </a:lnTo>
                  <a:lnTo>
                    <a:pt x="0" y="46"/>
                  </a:lnTo>
                  <a:lnTo>
                    <a:pt x="1" y="48"/>
                  </a:lnTo>
                  <a:lnTo>
                    <a:pt x="4" y="49"/>
                  </a:lnTo>
                  <a:lnTo>
                    <a:pt x="4" y="49"/>
                  </a:lnTo>
                  <a:lnTo>
                    <a:pt x="6" y="49"/>
                  </a:lnTo>
                  <a:lnTo>
                    <a:pt x="6" y="49"/>
                  </a:lnTo>
                  <a:lnTo>
                    <a:pt x="21" y="45"/>
                  </a:lnTo>
                  <a:lnTo>
                    <a:pt x="35" y="40"/>
                  </a:lnTo>
                  <a:lnTo>
                    <a:pt x="64" y="26"/>
                  </a:lnTo>
                  <a:lnTo>
                    <a:pt x="64" y="26"/>
                  </a:lnTo>
                  <a:lnTo>
                    <a:pt x="83" y="17"/>
                  </a:lnTo>
                  <a:lnTo>
                    <a:pt x="104" y="9"/>
                  </a:lnTo>
                  <a:lnTo>
                    <a:pt x="10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noFill/>
              </a:endParaRPr>
            </a:p>
          </p:txBody>
        </p:sp>
      </p:grpSp>
      <p:grpSp>
        <p:nvGrpSpPr>
          <p:cNvPr id="63" name="Group 62"/>
          <p:cNvGrpSpPr/>
          <p:nvPr userDrawn="1"/>
        </p:nvGrpSpPr>
        <p:grpSpPr>
          <a:xfrm>
            <a:off x="2548925" y="3558940"/>
            <a:ext cx="1110728" cy="719448"/>
            <a:chOff x="6311901" y="87313"/>
            <a:chExt cx="942975" cy="814387"/>
          </a:xfrm>
        </p:grpSpPr>
        <p:sp>
          <p:nvSpPr>
            <p:cNvPr id="64" name="Freeform 380"/>
            <p:cNvSpPr>
              <a:spLocks noEditPoints="1"/>
            </p:cNvSpPr>
            <p:nvPr/>
          </p:nvSpPr>
          <p:spPr bwMode="auto">
            <a:xfrm>
              <a:off x="6311901" y="87313"/>
              <a:ext cx="942975" cy="703263"/>
            </a:xfrm>
            <a:custGeom>
              <a:avLst/>
              <a:gdLst>
                <a:gd name="T0" fmla="*/ 490 w 594"/>
                <a:gd name="T1" fmla="*/ 0 h 443"/>
                <a:gd name="T2" fmla="*/ 0 w 594"/>
                <a:gd name="T3" fmla="*/ 0 h 443"/>
                <a:gd name="T4" fmla="*/ 0 w 594"/>
                <a:gd name="T5" fmla="*/ 443 h 443"/>
                <a:gd name="T6" fmla="*/ 378 w 594"/>
                <a:gd name="T7" fmla="*/ 443 h 443"/>
                <a:gd name="T8" fmla="*/ 378 w 594"/>
                <a:gd name="T9" fmla="*/ 434 h 443"/>
                <a:gd name="T10" fmla="*/ 9 w 594"/>
                <a:gd name="T11" fmla="*/ 434 h 443"/>
                <a:gd name="T12" fmla="*/ 9 w 594"/>
                <a:gd name="T13" fmla="*/ 9 h 443"/>
                <a:gd name="T14" fmla="*/ 482 w 594"/>
                <a:gd name="T15" fmla="*/ 9 h 443"/>
                <a:gd name="T16" fmla="*/ 482 w 594"/>
                <a:gd name="T17" fmla="*/ 48 h 443"/>
                <a:gd name="T18" fmla="*/ 482 w 594"/>
                <a:gd name="T19" fmla="*/ 48 h 443"/>
                <a:gd name="T20" fmla="*/ 482 w 594"/>
                <a:gd name="T21" fmla="*/ 112 h 443"/>
                <a:gd name="T22" fmla="*/ 585 w 594"/>
                <a:gd name="T23" fmla="*/ 112 h 443"/>
                <a:gd name="T24" fmla="*/ 585 w 594"/>
                <a:gd name="T25" fmla="*/ 434 h 443"/>
                <a:gd name="T26" fmla="*/ 519 w 594"/>
                <a:gd name="T27" fmla="*/ 434 h 443"/>
                <a:gd name="T28" fmla="*/ 519 w 594"/>
                <a:gd name="T29" fmla="*/ 443 h 443"/>
                <a:gd name="T30" fmla="*/ 594 w 594"/>
                <a:gd name="T31" fmla="*/ 443 h 443"/>
                <a:gd name="T32" fmla="*/ 594 w 594"/>
                <a:gd name="T33" fmla="*/ 106 h 443"/>
                <a:gd name="T34" fmla="*/ 490 w 594"/>
                <a:gd name="T35" fmla="*/ 0 h 443"/>
                <a:gd name="T36" fmla="*/ 492 w 594"/>
                <a:gd name="T37" fmla="*/ 103 h 443"/>
                <a:gd name="T38" fmla="*/ 492 w 594"/>
                <a:gd name="T39" fmla="*/ 15 h 443"/>
                <a:gd name="T40" fmla="*/ 577 w 594"/>
                <a:gd name="T41" fmla="*/ 103 h 443"/>
                <a:gd name="T42" fmla="*/ 492 w 594"/>
                <a:gd name="T43" fmla="*/ 103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 h="443">
                  <a:moveTo>
                    <a:pt x="490" y="0"/>
                  </a:moveTo>
                  <a:lnTo>
                    <a:pt x="0" y="0"/>
                  </a:lnTo>
                  <a:lnTo>
                    <a:pt x="0" y="443"/>
                  </a:lnTo>
                  <a:lnTo>
                    <a:pt x="378" y="443"/>
                  </a:lnTo>
                  <a:lnTo>
                    <a:pt x="378" y="434"/>
                  </a:lnTo>
                  <a:lnTo>
                    <a:pt x="9" y="434"/>
                  </a:lnTo>
                  <a:lnTo>
                    <a:pt x="9" y="9"/>
                  </a:lnTo>
                  <a:lnTo>
                    <a:pt x="482" y="9"/>
                  </a:lnTo>
                  <a:lnTo>
                    <a:pt x="482" y="48"/>
                  </a:lnTo>
                  <a:lnTo>
                    <a:pt x="482" y="48"/>
                  </a:lnTo>
                  <a:lnTo>
                    <a:pt x="482" y="112"/>
                  </a:lnTo>
                  <a:lnTo>
                    <a:pt x="585" y="112"/>
                  </a:lnTo>
                  <a:lnTo>
                    <a:pt x="585" y="434"/>
                  </a:lnTo>
                  <a:lnTo>
                    <a:pt x="519" y="434"/>
                  </a:lnTo>
                  <a:lnTo>
                    <a:pt x="519" y="443"/>
                  </a:lnTo>
                  <a:lnTo>
                    <a:pt x="594" y="443"/>
                  </a:lnTo>
                  <a:lnTo>
                    <a:pt x="594" y="106"/>
                  </a:lnTo>
                  <a:lnTo>
                    <a:pt x="490" y="0"/>
                  </a:lnTo>
                  <a:close/>
                  <a:moveTo>
                    <a:pt x="492" y="103"/>
                  </a:moveTo>
                  <a:lnTo>
                    <a:pt x="492" y="15"/>
                  </a:lnTo>
                  <a:lnTo>
                    <a:pt x="577" y="103"/>
                  </a:lnTo>
                  <a:lnTo>
                    <a:pt x="492"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381"/>
            <p:cNvSpPr>
              <a:spLocks noEditPoints="1"/>
            </p:cNvSpPr>
            <p:nvPr/>
          </p:nvSpPr>
          <p:spPr bwMode="auto">
            <a:xfrm>
              <a:off x="6972301" y="566738"/>
              <a:ext cx="104775" cy="104775"/>
            </a:xfrm>
            <a:custGeom>
              <a:avLst/>
              <a:gdLst>
                <a:gd name="T0" fmla="*/ 33 w 66"/>
                <a:gd name="T1" fmla="*/ 0 h 66"/>
                <a:gd name="T2" fmla="*/ 20 w 66"/>
                <a:gd name="T3" fmla="*/ 3 h 66"/>
                <a:gd name="T4" fmla="*/ 10 w 66"/>
                <a:gd name="T5" fmla="*/ 11 h 66"/>
                <a:gd name="T6" fmla="*/ 2 w 66"/>
                <a:gd name="T7" fmla="*/ 20 h 66"/>
                <a:gd name="T8" fmla="*/ 0 w 66"/>
                <a:gd name="T9" fmla="*/ 34 h 66"/>
                <a:gd name="T10" fmla="*/ 0 w 66"/>
                <a:gd name="T11" fmla="*/ 40 h 66"/>
                <a:gd name="T12" fmla="*/ 5 w 66"/>
                <a:gd name="T13" fmla="*/ 52 h 66"/>
                <a:gd name="T14" fmla="*/ 14 w 66"/>
                <a:gd name="T15" fmla="*/ 61 h 66"/>
                <a:gd name="T16" fmla="*/ 27 w 66"/>
                <a:gd name="T17" fmla="*/ 66 h 66"/>
                <a:gd name="T18" fmla="*/ 33 w 66"/>
                <a:gd name="T19" fmla="*/ 66 h 66"/>
                <a:gd name="T20" fmla="*/ 46 w 66"/>
                <a:gd name="T21" fmla="*/ 64 h 66"/>
                <a:gd name="T22" fmla="*/ 57 w 66"/>
                <a:gd name="T23" fmla="*/ 57 h 66"/>
                <a:gd name="T24" fmla="*/ 63 w 66"/>
                <a:gd name="T25" fmla="*/ 46 h 66"/>
                <a:gd name="T26" fmla="*/ 66 w 66"/>
                <a:gd name="T27" fmla="*/ 34 h 66"/>
                <a:gd name="T28" fmla="*/ 65 w 66"/>
                <a:gd name="T29" fmla="*/ 26 h 66"/>
                <a:gd name="T30" fmla="*/ 60 w 66"/>
                <a:gd name="T31" fmla="*/ 15 h 66"/>
                <a:gd name="T32" fmla="*/ 51 w 66"/>
                <a:gd name="T33" fmla="*/ 6 h 66"/>
                <a:gd name="T34" fmla="*/ 40 w 66"/>
                <a:gd name="T35" fmla="*/ 1 h 66"/>
                <a:gd name="T36" fmla="*/ 33 w 66"/>
                <a:gd name="T37" fmla="*/ 0 h 66"/>
                <a:gd name="T38" fmla="*/ 33 w 66"/>
                <a:gd name="T39" fmla="*/ 57 h 66"/>
                <a:gd name="T40" fmla="*/ 23 w 66"/>
                <a:gd name="T41" fmla="*/ 55 h 66"/>
                <a:gd name="T42" fmla="*/ 11 w 66"/>
                <a:gd name="T43" fmla="*/ 43 h 66"/>
                <a:gd name="T44" fmla="*/ 10 w 66"/>
                <a:gd name="T45" fmla="*/ 34 h 66"/>
                <a:gd name="T46" fmla="*/ 10 w 66"/>
                <a:gd name="T47" fmla="*/ 29 h 66"/>
                <a:gd name="T48" fmla="*/ 16 w 66"/>
                <a:gd name="T49" fmla="*/ 17 h 66"/>
                <a:gd name="T50" fmla="*/ 28 w 66"/>
                <a:gd name="T51" fmla="*/ 11 h 66"/>
                <a:gd name="T52" fmla="*/ 33 w 66"/>
                <a:gd name="T53" fmla="*/ 9 h 66"/>
                <a:gd name="T54" fmla="*/ 42 w 66"/>
                <a:gd name="T55" fmla="*/ 12 h 66"/>
                <a:gd name="T56" fmla="*/ 54 w 66"/>
                <a:gd name="T57" fmla="*/ 24 h 66"/>
                <a:gd name="T58" fmla="*/ 57 w 66"/>
                <a:gd name="T59" fmla="*/ 34 h 66"/>
                <a:gd name="T60" fmla="*/ 56 w 66"/>
                <a:gd name="T61" fmla="*/ 38 h 66"/>
                <a:gd name="T62" fmla="*/ 50 w 66"/>
                <a:gd name="T63" fmla="*/ 50 h 66"/>
                <a:gd name="T64" fmla="*/ 37 w 66"/>
                <a:gd name="T65" fmla="*/ 57 h 66"/>
                <a:gd name="T66" fmla="*/ 33 w 66"/>
                <a:gd name="T67" fmla="*/ 5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66">
                  <a:moveTo>
                    <a:pt x="33" y="0"/>
                  </a:moveTo>
                  <a:lnTo>
                    <a:pt x="33" y="0"/>
                  </a:lnTo>
                  <a:lnTo>
                    <a:pt x="27" y="1"/>
                  </a:lnTo>
                  <a:lnTo>
                    <a:pt x="20" y="3"/>
                  </a:lnTo>
                  <a:lnTo>
                    <a:pt x="14" y="6"/>
                  </a:lnTo>
                  <a:lnTo>
                    <a:pt x="10" y="11"/>
                  </a:lnTo>
                  <a:lnTo>
                    <a:pt x="5" y="15"/>
                  </a:lnTo>
                  <a:lnTo>
                    <a:pt x="2" y="20"/>
                  </a:lnTo>
                  <a:lnTo>
                    <a:pt x="0" y="26"/>
                  </a:lnTo>
                  <a:lnTo>
                    <a:pt x="0" y="34"/>
                  </a:lnTo>
                  <a:lnTo>
                    <a:pt x="0" y="34"/>
                  </a:lnTo>
                  <a:lnTo>
                    <a:pt x="0" y="40"/>
                  </a:lnTo>
                  <a:lnTo>
                    <a:pt x="2" y="46"/>
                  </a:lnTo>
                  <a:lnTo>
                    <a:pt x="5" y="52"/>
                  </a:lnTo>
                  <a:lnTo>
                    <a:pt x="10" y="57"/>
                  </a:lnTo>
                  <a:lnTo>
                    <a:pt x="14" y="61"/>
                  </a:lnTo>
                  <a:lnTo>
                    <a:pt x="20" y="64"/>
                  </a:lnTo>
                  <a:lnTo>
                    <a:pt x="27" y="66"/>
                  </a:lnTo>
                  <a:lnTo>
                    <a:pt x="33" y="66"/>
                  </a:lnTo>
                  <a:lnTo>
                    <a:pt x="33" y="66"/>
                  </a:lnTo>
                  <a:lnTo>
                    <a:pt x="40" y="66"/>
                  </a:lnTo>
                  <a:lnTo>
                    <a:pt x="46" y="64"/>
                  </a:lnTo>
                  <a:lnTo>
                    <a:pt x="51" y="61"/>
                  </a:lnTo>
                  <a:lnTo>
                    <a:pt x="57" y="57"/>
                  </a:lnTo>
                  <a:lnTo>
                    <a:pt x="60" y="52"/>
                  </a:lnTo>
                  <a:lnTo>
                    <a:pt x="63" y="46"/>
                  </a:lnTo>
                  <a:lnTo>
                    <a:pt x="65" y="40"/>
                  </a:lnTo>
                  <a:lnTo>
                    <a:pt x="66" y="34"/>
                  </a:lnTo>
                  <a:lnTo>
                    <a:pt x="66" y="34"/>
                  </a:lnTo>
                  <a:lnTo>
                    <a:pt x="65" y="26"/>
                  </a:lnTo>
                  <a:lnTo>
                    <a:pt x="63" y="20"/>
                  </a:lnTo>
                  <a:lnTo>
                    <a:pt x="60" y="15"/>
                  </a:lnTo>
                  <a:lnTo>
                    <a:pt x="57" y="11"/>
                  </a:lnTo>
                  <a:lnTo>
                    <a:pt x="51" y="6"/>
                  </a:lnTo>
                  <a:lnTo>
                    <a:pt x="46" y="3"/>
                  </a:lnTo>
                  <a:lnTo>
                    <a:pt x="40" y="1"/>
                  </a:lnTo>
                  <a:lnTo>
                    <a:pt x="33" y="0"/>
                  </a:lnTo>
                  <a:lnTo>
                    <a:pt x="33" y="0"/>
                  </a:lnTo>
                  <a:close/>
                  <a:moveTo>
                    <a:pt x="33" y="57"/>
                  </a:moveTo>
                  <a:lnTo>
                    <a:pt x="33" y="57"/>
                  </a:lnTo>
                  <a:lnTo>
                    <a:pt x="28" y="57"/>
                  </a:lnTo>
                  <a:lnTo>
                    <a:pt x="23" y="55"/>
                  </a:lnTo>
                  <a:lnTo>
                    <a:pt x="16" y="50"/>
                  </a:lnTo>
                  <a:lnTo>
                    <a:pt x="11" y="43"/>
                  </a:lnTo>
                  <a:lnTo>
                    <a:pt x="10" y="38"/>
                  </a:lnTo>
                  <a:lnTo>
                    <a:pt x="10" y="34"/>
                  </a:lnTo>
                  <a:lnTo>
                    <a:pt x="10" y="34"/>
                  </a:lnTo>
                  <a:lnTo>
                    <a:pt x="10" y="29"/>
                  </a:lnTo>
                  <a:lnTo>
                    <a:pt x="11" y="24"/>
                  </a:lnTo>
                  <a:lnTo>
                    <a:pt x="16" y="17"/>
                  </a:lnTo>
                  <a:lnTo>
                    <a:pt x="23" y="12"/>
                  </a:lnTo>
                  <a:lnTo>
                    <a:pt x="28" y="11"/>
                  </a:lnTo>
                  <a:lnTo>
                    <a:pt x="33" y="9"/>
                  </a:lnTo>
                  <a:lnTo>
                    <a:pt x="33" y="9"/>
                  </a:lnTo>
                  <a:lnTo>
                    <a:pt x="37" y="11"/>
                  </a:lnTo>
                  <a:lnTo>
                    <a:pt x="42" y="12"/>
                  </a:lnTo>
                  <a:lnTo>
                    <a:pt x="50" y="17"/>
                  </a:lnTo>
                  <a:lnTo>
                    <a:pt x="54" y="24"/>
                  </a:lnTo>
                  <a:lnTo>
                    <a:pt x="56" y="29"/>
                  </a:lnTo>
                  <a:lnTo>
                    <a:pt x="57" y="34"/>
                  </a:lnTo>
                  <a:lnTo>
                    <a:pt x="57" y="34"/>
                  </a:lnTo>
                  <a:lnTo>
                    <a:pt x="56" y="38"/>
                  </a:lnTo>
                  <a:lnTo>
                    <a:pt x="54" y="43"/>
                  </a:lnTo>
                  <a:lnTo>
                    <a:pt x="50" y="50"/>
                  </a:lnTo>
                  <a:lnTo>
                    <a:pt x="42" y="55"/>
                  </a:lnTo>
                  <a:lnTo>
                    <a:pt x="37" y="57"/>
                  </a:lnTo>
                  <a:lnTo>
                    <a:pt x="33" y="57"/>
                  </a:lnTo>
                  <a:lnTo>
                    <a:pt x="33" y="5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6" name="Freeform 382"/>
            <p:cNvSpPr>
              <a:spLocks noEditPoints="1"/>
            </p:cNvSpPr>
            <p:nvPr/>
          </p:nvSpPr>
          <p:spPr bwMode="auto">
            <a:xfrm>
              <a:off x="6911976" y="508000"/>
              <a:ext cx="223838" cy="393700"/>
            </a:xfrm>
            <a:custGeom>
              <a:avLst/>
              <a:gdLst>
                <a:gd name="T0" fmla="*/ 71 w 141"/>
                <a:gd name="T1" fmla="*/ 0 h 248"/>
                <a:gd name="T2" fmla="*/ 43 w 141"/>
                <a:gd name="T3" fmla="*/ 5 h 248"/>
                <a:gd name="T4" fmla="*/ 22 w 141"/>
                <a:gd name="T5" fmla="*/ 20 h 248"/>
                <a:gd name="T6" fmla="*/ 6 w 141"/>
                <a:gd name="T7" fmla="*/ 43 h 248"/>
                <a:gd name="T8" fmla="*/ 0 w 141"/>
                <a:gd name="T9" fmla="*/ 71 h 248"/>
                <a:gd name="T10" fmla="*/ 2 w 141"/>
                <a:gd name="T11" fmla="*/ 86 h 248"/>
                <a:gd name="T12" fmla="*/ 15 w 141"/>
                <a:gd name="T13" fmla="*/ 114 h 248"/>
                <a:gd name="T14" fmla="*/ 28 w 141"/>
                <a:gd name="T15" fmla="*/ 126 h 248"/>
                <a:gd name="T16" fmla="*/ 71 w 141"/>
                <a:gd name="T17" fmla="*/ 216 h 248"/>
                <a:gd name="T18" fmla="*/ 112 w 141"/>
                <a:gd name="T19" fmla="*/ 127 h 248"/>
                <a:gd name="T20" fmla="*/ 114 w 141"/>
                <a:gd name="T21" fmla="*/ 126 h 248"/>
                <a:gd name="T22" fmla="*/ 126 w 141"/>
                <a:gd name="T23" fmla="*/ 115 h 248"/>
                <a:gd name="T24" fmla="*/ 140 w 141"/>
                <a:gd name="T25" fmla="*/ 86 h 248"/>
                <a:gd name="T26" fmla="*/ 141 w 141"/>
                <a:gd name="T27" fmla="*/ 71 h 248"/>
                <a:gd name="T28" fmla="*/ 141 w 141"/>
                <a:gd name="T29" fmla="*/ 55 h 248"/>
                <a:gd name="T30" fmla="*/ 130 w 141"/>
                <a:gd name="T31" fmla="*/ 31 h 248"/>
                <a:gd name="T32" fmla="*/ 110 w 141"/>
                <a:gd name="T33" fmla="*/ 12 h 248"/>
                <a:gd name="T34" fmla="*/ 86 w 141"/>
                <a:gd name="T35" fmla="*/ 2 h 248"/>
                <a:gd name="T36" fmla="*/ 71 w 141"/>
                <a:gd name="T37" fmla="*/ 0 h 248"/>
                <a:gd name="T38" fmla="*/ 71 w 141"/>
                <a:gd name="T39" fmla="*/ 204 h 248"/>
                <a:gd name="T40" fmla="*/ 37 w 141"/>
                <a:gd name="T41" fmla="*/ 132 h 248"/>
                <a:gd name="T42" fmla="*/ 43 w 141"/>
                <a:gd name="T43" fmla="*/ 135 h 248"/>
                <a:gd name="T44" fmla="*/ 71 w 141"/>
                <a:gd name="T45" fmla="*/ 141 h 248"/>
                <a:gd name="T46" fmla="*/ 84 w 141"/>
                <a:gd name="T47" fmla="*/ 140 h 248"/>
                <a:gd name="T48" fmla="*/ 103 w 141"/>
                <a:gd name="T49" fmla="*/ 133 h 248"/>
                <a:gd name="T50" fmla="*/ 71 w 141"/>
                <a:gd name="T51" fmla="*/ 132 h 248"/>
                <a:gd name="T52" fmla="*/ 58 w 141"/>
                <a:gd name="T53" fmla="*/ 130 h 248"/>
                <a:gd name="T54" fmla="*/ 37 w 141"/>
                <a:gd name="T55" fmla="*/ 121 h 248"/>
                <a:gd name="T56" fmla="*/ 20 w 141"/>
                <a:gd name="T57" fmla="*/ 104 h 248"/>
                <a:gd name="T58" fmla="*/ 11 w 141"/>
                <a:gd name="T59" fmla="*/ 83 h 248"/>
                <a:gd name="T60" fmla="*/ 9 w 141"/>
                <a:gd name="T61" fmla="*/ 71 h 248"/>
                <a:gd name="T62" fmla="*/ 14 w 141"/>
                <a:gd name="T63" fmla="*/ 46 h 248"/>
                <a:gd name="T64" fmla="*/ 28 w 141"/>
                <a:gd name="T65" fmla="*/ 28 h 248"/>
                <a:gd name="T66" fmla="*/ 48 w 141"/>
                <a:gd name="T67" fmla="*/ 14 h 248"/>
                <a:gd name="T68" fmla="*/ 71 w 141"/>
                <a:gd name="T69" fmla="*/ 9 h 248"/>
                <a:gd name="T70" fmla="*/ 83 w 141"/>
                <a:gd name="T71" fmla="*/ 11 h 248"/>
                <a:gd name="T72" fmla="*/ 106 w 141"/>
                <a:gd name="T73" fmla="*/ 20 h 248"/>
                <a:gd name="T74" fmla="*/ 121 w 141"/>
                <a:gd name="T75" fmla="*/ 35 h 248"/>
                <a:gd name="T76" fmla="*/ 130 w 141"/>
                <a:gd name="T77" fmla="*/ 58 h 248"/>
                <a:gd name="T78" fmla="*/ 132 w 141"/>
                <a:gd name="T79" fmla="*/ 71 h 248"/>
                <a:gd name="T80" fmla="*/ 127 w 141"/>
                <a:gd name="T81" fmla="*/ 94 h 248"/>
                <a:gd name="T82" fmla="*/ 115 w 141"/>
                <a:gd name="T83" fmla="*/ 114 h 248"/>
                <a:gd name="T84" fmla="*/ 95 w 141"/>
                <a:gd name="T85" fmla="*/ 127 h 248"/>
                <a:gd name="T86" fmla="*/ 71 w 141"/>
                <a:gd name="T87" fmla="*/ 13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 h="248">
                  <a:moveTo>
                    <a:pt x="71" y="0"/>
                  </a:moveTo>
                  <a:lnTo>
                    <a:pt x="71" y="0"/>
                  </a:lnTo>
                  <a:lnTo>
                    <a:pt x="57" y="2"/>
                  </a:lnTo>
                  <a:lnTo>
                    <a:pt x="43" y="5"/>
                  </a:lnTo>
                  <a:lnTo>
                    <a:pt x="32" y="12"/>
                  </a:lnTo>
                  <a:lnTo>
                    <a:pt x="22" y="20"/>
                  </a:lnTo>
                  <a:lnTo>
                    <a:pt x="12" y="31"/>
                  </a:lnTo>
                  <a:lnTo>
                    <a:pt x="6" y="43"/>
                  </a:lnTo>
                  <a:lnTo>
                    <a:pt x="2" y="55"/>
                  </a:lnTo>
                  <a:lnTo>
                    <a:pt x="0" y="71"/>
                  </a:lnTo>
                  <a:lnTo>
                    <a:pt x="0" y="71"/>
                  </a:lnTo>
                  <a:lnTo>
                    <a:pt x="2" y="86"/>
                  </a:lnTo>
                  <a:lnTo>
                    <a:pt x="6" y="100"/>
                  </a:lnTo>
                  <a:lnTo>
                    <a:pt x="15" y="114"/>
                  </a:lnTo>
                  <a:lnTo>
                    <a:pt x="26" y="124"/>
                  </a:lnTo>
                  <a:lnTo>
                    <a:pt x="28" y="126"/>
                  </a:lnTo>
                  <a:lnTo>
                    <a:pt x="28" y="248"/>
                  </a:lnTo>
                  <a:lnTo>
                    <a:pt x="71" y="216"/>
                  </a:lnTo>
                  <a:lnTo>
                    <a:pt x="112" y="247"/>
                  </a:lnTo>
                  <a:lnTo>
                    <a:pt x="112" y="127"/>
                  </a:lnTo>
                  <a:lnTo>
                    <a:pt x="114" y="126"/>
                  </a:lnTo>
                  <a:lnTo>
                    <a:pt x="114" y="126"/>
                  </a:lnTo>
                  <a:lnTo>
                    <a:pt x="120" y="121"/>
                  </a:lnTo>
                  <a:lnTo>
                    <a:pt x="126" y="115"/>
                  </a:lnTo>
                  <a:lnTo>
                    <a:pt x="135" y="101"/>
                  </a:lnTo>
                  <a:lnTo>
                    <a:pt x="140" y="86"/>
                  </a:lnTo>
                  <a:lnTo>
                    <a:pt x="141" y="78"/>
                  </a:lnTo>
                  <a:lnTo>
                    <a:pt x="141" y="71"/>
                  </a:lnTo>
                  <a:lnTo>
                    <a:pt x="141" y="71"/>
                  </a:lnTo>
                  <a:lnTo>
                    <a:pt x="141" y="55"/>
                  </a:lnTo>
                  <a:lnTo>
                    <a:pt x="137" y="43"/>
                  </a:lnTo>
                  <a:lnTo>
                    <a:pt x="130" y="31"/>
                  </a:lnTo>
                  <a:lnTo>
                    <a:pt x="121" y="20"/>
                  </a:lnTo>
                  <a:lnTo>
                    <a:pt x="110" y="12"/>
                  </a:lnTo>
                  <a:lnTo>
                    <a:pt x="98" y="5"/>
                  </a:lnTo>
                  <a:lnTo>
                    <a:pt x="86" y="2"/>
                  </a:lnTo>
                  <a:lnTo>
                    <a:pt x="71" y="0"/>
                  </a:lnTo>
                  <a:lnTo>
                    <a:pt x="71" y="0"/>
                  </a:lnTo>
                  <a:close/>
                  <a:moveTo>
                    <a:pt x="103" y="228"/>
                  </a:moveTo>
                  <a:lnTo>
                    <a:pt x="71" y="204"/>
                  </a:lnTo>
                  <a:lnTo>
                    <a:pt x="37" y="230"/>
                  </a:lnTo>
                  <a:lnTo>
                    <a:pt x="37" y="132"/>
                  </a:lnTo>
                  <a:lnTo>
                    <a:pt x="43" y="135"/>
                  </a:lnTo>
                  <a:lnTo>
                    <a:pt x="43" y="135"/>
                  </a:lnTo>
                  <a:lnTo>
                    <a:pt x="57" y="140"/>
                  </a:lnTo>
                  <a:lnTo>
                    <a:pt x="71" y="141"/>
                  </a:lnTo>
                  <a:lnTo>
                    <a:pt x="71" y="141"/>
                  </a:lnTo>
                  <a:lnTo>
                    <a:pt x="84" y="140"/>
                  </a:lnTo>
                  <a:lnTo>
                    <a:pt x="97" y="137"/>
                  </a:lnTo>
                  <a:lnTo>
                    <a:pt x="103" y="133"/>
                  </a:lnTo>
                  <a:lnTo>
                    <a:pt x="103" y="228"/>
                  </a:lnTo>
                  <a:close/>
                  <a:moveTo>
                    <a:pt x="71" y="132"/>
                  </a:moveTo>
                  <a:lnTo>
                    <a:pt x="71" y="132"/>
                  </a:lnTo>
                  <a:lnTo>
                    <a:pt x="58" y="130"/>
                  </a:lnTo>
                  <a:lnTo>
                    <a:pt x="48" y="127"/>
                  </a:lnTo>
                  <a:lnTo>
                    <a:pt x="37" y="121"/>
                  </a:lnTo>
                  <a:lnTo>
                    <a:pt x="28" y="114"/>
                  </a:lnTo>
                  <a:lnTo>
                    <a:pt x="20" y="104"/>
                  </a:lnTo>
                  <a:lnTo>
                    <a:pt x="14" y="94"/>
                  </a:lnTo>
                  <a:lnTo>
                    <a:pt x="11" y="83"/>
                  </a:lnTo>
                  <a:lnTo>
                    <a:pt x="9" y="71"/>
                  </a:lnTo>
                  <a:lnTo>
                    <a:pt x="9" y="71"/>
                  </a:lnTo>
                  <a:lnTo>
                    <a:pt x="11" y="58"/>
                  </a:lnTo>
                  <a:lnTo>
                    <a:pt x="14" y="46"/>
                  </a:lnTo>
                  <a:lnTo>
                    <a:pt x="20" y="35"/>
                  </a:lnTo>
                  <a:lnTo>
                    <a:pt x="28" y="28"/>
                  </a:lnTo>
                  <a:lnTo>
                    <a:pt x="37" y="20"/>
                  </a:lnTo>
                  <a:lnTo>
                    <a:pt x="48" y="14"/>
                  </a:lnTo>
                  <a:lnTo>
                    <a:pt x="58" y="11"/>
                  </a:lnTo>
                  <a:lnTo>
                    <a:pt x="71" y="9"/>
                  </a:lnTo>
                  <a:lnTo>
                    <a:pt x="71" y="9"/>
                  </a:lnTo>
                  <a:lnTo>
                    <a:pt x="83" y="11"/>
                  </a:lnTo>
                  <a:lnTo>
                    <a:pt x="95" y="14"/>
                  </a:lnTo>
                  <a:lnTo>
                    <a:pt x="106" y="20"/>
                  </a:lnTo>
                  <a:lnTo>
                    <a:pt x="115" y="28"/>
                  </a:lnTo>
                  <a:lnTo>
                    <a:pt x="121" y="35"/>
                  </a:lnTo>
                  <a:lnTo>
                    <a:pt x="127" y="46"/>
                  </a:lnTo>
                  <a:lnTo>
                    <a:pt x="130" y="58"/>
                  </a:lnTo>
                  <a:lnTo>
                    <a:pt x="132" y="71"/>
                  </a:lnTo>
                  <a:lnTo>
                    <a:pt x="132" y="71"/>
                  </a:lnTo>
                  <a:lnTo>
                    <a:pt x="130" y="83"/>
                  </a:lnTo>
                  <a:lnTo>
                    <a:pt x="127" y="94"/>
                  </a:lnTo>
                  <a:lnTo>
                    <a:pt x="121" y="104"/>
                  </a:lnTo>
                  <a:lnTo>
                    <a:pt x="115" y="114"/>
                  </a:lnTo>
                  <a:lnTo>
                    <a:pt x="106" y="121"/>
                  </a:lnTo>
                  <a:lnTo>
                    <a:pt x="95" y="127"/>
                  </a:lnTo>
                  <a:lnTo>
                    <a:pt x="83" y="130"/>
                  </a:lnTo>
                  <a:lnTo>
                    <a:pt x="71" y="132"/>
                  </a:lnTo>
                  <a:lnTo>
                    <a:pt x="71" y="1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Rectangle 383"/>
            <p:cNvSpPr>
              <a:spLocks noChangeArrowheads="1"/>
            </p:cNvSpPr>
            <p:nvPr/>
          </p:nvSpPr>
          <p:spPr bwMode="auto">
            <a:xfrm>
              <a:off x="6551613" y="357188"/>
              <a:ext cx="4333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Rectangle 384"/>
            <p:cNvSpPr>
              <a:spLocks noChangeArrowheads="1"/>
            </p:cNvSpPr>
            <p:nvPr/>
          </p:nvSpPr>
          <p:spPr bwMode="auto">
            <a:xfrm>
              <a:off x="6551613" y="415925"/>
              <a:ext cx="4333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Rectangle 385"/>
            <p:cNvSpPr>
              <a:spLocks noChangeArrowheads="1"/>
            </p:cNvSpPr>
            <p:nvPr/>
          </p:nvSpPr>
          <p:spPr bwMode="auto">
            <a:xfrm>
              <a:off x="6686551" y="476250"/>
              <a:ext cx="1651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Rectangle 386"/>
            <p:cNvSpPr>
              <a:spLocks noChangeArrowheads="1"/>
            </p:cNvSpPr>
            <p:nvPr/>
          </p:nvSpPr>
          <p:spPr bwMode="auto">
            <a:xfrm>
              <a:off x="6551613" y="268288"/>
              <a:ext cx="1047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Rectangle 387"/>
            <p:cNvSpPr>
              <a:spLocks noChangeArrowheads="1"/>
            </p:cNvSpPr>
            <p:nvPr/>
          </p:nvSpPr>
          <p:spPr bwMode="auto">
            <a:xfrm>
              <a:off x="7180263" y="581025"/>
              <a:ext cx="14288" cy="1746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Rectangle 388"/>
            <p:cNvSpPr>
              <a:spLocks noChangeArrowheads="1"/>
            </p:cNvSpPr>
            <p:nvPr/>
          </p:nvSpPr>
          <p:spPr bwMode="auto">
            <a:xfrm>
              <a:off x="7180263" y="703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Rectangle 389"/>
            <p:cNvSpPr>
              <a:spLocks noChangeArrowheads="1"/>
            </p:cNvSpPr>
            <p:nvPr/>
          </p:nvSpPr>
          <p:spPr bwMode="auto">
            <a:xfrm>
              <a:off x="7180263" y="641350"/>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Rectangle 390"/>
            <p:cNvSpPr>
              <a:spLocks noChangeArrowheads="1"/>
            </p:cNvSpPr>
            <p:nvPr/>
          </p:nvSpPr>
          <p:spPr bwMode="auto">
            <a:xfrm>
              <a:off x="7180263" y="52228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Rectangle 391"/>
            <p:cNvSpPr>
              <a:spLocks noChangeArrowheads="1"/>
            </p:cNvSpPr>
            <p:nvPr/>
          </p:nvSpPr>
          <p:spPr bwMode="auto">
            <a:xfrm>
              <a:off x="7180263" y="34290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Rectangle 392"/>
            <p:cNvSpPr>
              <a:spLocks noChangeArrowheads="1"/>
            </p:cNvSpPr>
            <p:nvPr/>
          </p:nvSpPr>
          <p:spPr bwMode="auto">
            <a:xfrm>
              <a:off x="7180263" y="4619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Rectangle 393"/>
            <p:cNvSpPr>
              <a:spLocks noChangeArrowheads="1"/>
            </p:cNvSpPr>
            <p:nvPr/>
          </p:nvSpPr>
          <p:spPr bwMode="auto">
            <a:xfrm>
              <a:off x="7180263" y="403225"/>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Rectangle 394"/>
            <p:cNvSpPr>
              <a:spLocks noChangeArrowheads="1"/>
            </p:cNvSpPr>
            <p:nvPr/>
          </p:nvSpPr>
          <p:spPr bwMode="auto">
            <a:xfrm>
              <a:off x="70199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Rectangle 395"/>
            <p:cNvSpPr>
              <a:spLocks noChangeArrowheads="1"/>
            </p:cNvSpPr>
            <p:nvPr/>
          </p:nvSpPr>
          <p:spPr bwMode="auto">
            <a:xfrm>
              <a:off x="6899276"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Rectangle 396"/>
            <p:cNvSpPr>
              <a:spLocks noChangeArrowheads="1"/>
            </p:cNvSpPr>
            <p:nvPr/>
          </p:nvSpPr>
          <p:spPr bwMode="auto">
            <a:xfrm>
              <a:off x="6665913"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Rectangle 397"/>
            <p:cNvSpPr>
              <a:spLocks noChangeArrowheads="1"/>
            </p:cNvSpPr>
            <p:nvPr/>
          </p:nvSpPr>
          <p:spPr bwMode="auto">
            <a:xfrm>
              <a:off x="6608763"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Rectangle 398"/>
            <p:cNvSpPr>
              <a:spLocks noChangeArrowheads="1"/>
            </p:cNvSpPr>
            <p:nvPr/>
          </p:nvSpPr>
          <p:spPr bwMode="auto">
            <a:xfrm>
              <a:off x="6961188" y="147638"/>
              <a:ext cx="11113"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Rectangle 399"/>
            <p:cNvSpPr>
              <a:spLocks noChangeArrowheads="1"/>
            </p:cNvSpPr>
            <p:nvPr/>
          </p:nvSpPr>
          <p:spPr bwMode="auto">
            <a:xfrm>
              <a:off x="68421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Rectangle 400"/>
            <p:cNvSpPr>
              <a:spLocks noChangeArrowheads="1"/>
            </p:cNvSpPr>
            <p:nvPr/>
          </p:nvSpPr>
          <p:spPr bwMode="auto">
            <a:xfrm>
              <a:off x="6430963"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Rectangle 401"/>
            <p:cNvSpPr>
              <a:spLocks noChangeArrowheads="1"/>
            </p:cNvSpPr>
            <p:nvPr/>
          </p:nvSpPr>
          <p:spPr bwMode="auto">
            <a:xfrm>
              <a:off x="6488113" y="147638"/>
              <a:ext cx="15875"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Rectangle 402"/>
            <p:cNvSpPr>
              <a:spLocks noChangeArrowheads="1"/>
            </p:cNvSpPr>
            <p:nvPr/>
          </p:nvSpPr>
          <p:spPr bwMode="auto">
            <a:xfrm>
              <a:off x="6724651"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Rectangle 403"/>
            <p:cNvSpPr>
              <a:spLocks noChangeArrowheads="1"/>
            </p:cNvSpPr>
            <p:nvPr/>
          </p:nvSpPr>
          <p:spPr bwMode="auto">
            <a:xfrm>
              <a:off x="6783388"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Rectangle 404"/>
            <p:cNvSpPr>
              <a:spLocks noChangeArrowheads="1"/>
            </p:cNvSpPr>
            <p:nvPr/>
          </p:nvSpPr>
          <p:spPr bwMode="auto">
            <a:xfrm>
              <a:off x="6550026" y="147638"/>
              <a:ext cx="11113"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Rectangle 405"/>
            <p:cNvSpPr>
              <a:spLocks noChangeArrowheads="1"/>
            </p:cNvSpPr>
            <p:nvPr/>
          </p:nvSpPr>
          <p:spPr bwMode="auto">
            <a:xfrm>
              <a:off x="6372226" y="1476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Rectangle 406"/>
            <p:cNvSpPr>
              <a:spLocks noChangeArrowheads="1"/>
            </p:cNvSpPr>
            <p:nvPr/>
          </p:nvSpPr>
          <p:spPr bwMode="auto">
            <a:xfrm>
              <a:off x="6372226" y="261938"/>
              <a:ext cx="14288" cy="15875"/>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Rectangle 407"/>
            <p:cNvSpPr>
              <a:spLocks noChangeArrowheads="1"/>
            </p:cNvSpPr>
            <p:nvPr/>
          </p:nvSpPr>
          <p:spPr bwMode="auto">
            <a:xfrm>
              <a:off x="6372226" y="376238"/>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Rectangle 408"/>
            <p:cNvSpPr>
              <a:spLocks noChangeArrowheads="1"/>
            </p:cNvSpPr>
            <p:nvPr/>
          </p:nvSpPr>
          <p:spPr bwMode="auto">
            <a:xfrm>
              <a:off x="6372226" y="433388"/>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Rectangle 409"/>
            <p:cNvSpPr>
              <a:spLocks noChangeArrowheads="1"/>
            </p:cNvSpPr>
            <p:nvPr/>
          </p:nvSpPr>
          <p:spPr bwMode="auto">
            <a:xfrm>
              <a:off x="6372226" y="490538"/>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Rectangle 410"/>
            <p:cNvSpPr>
              <a:spLocks noChangeArrowheads="1"/>
            </p:cNvSpPr>
            <p:nvPr/>
          </p:nvSpPr>
          <p:spPr bwMode="auto">
            <a:xfrm>
              <a:off x="6372226" y="6032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Rectangle 411"/>
            <p:cNvSpPr>
              <a:spLocks noChangeArrowheads="1"/>
            </p:cNvSpPr>
            <p:nvPr/>
          </p:nvSpPr>
          <p:spPr bwMode="auto">
            <a:xfrm>
              <a:off x="6372226" y="320675"/>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Rectangle 412"/>
            <p:cNvSpPr>
              <a:spLocks noChangeArrowheads="1"/>
            </p:cNvSpPr>
            <p:nvPr/>
          </p:nvSpPr>
          <p:spPr bwMode="auto">
            <a:xfrm>
              <a:off x="6372226" y="206375"/>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Rectangle 413"/>
            <p:cNvSpPr>
              <a:spLocks noChangeArrowheads="1"/>
            </p:cNvSpPr>
            <p:nvPr/>
          </p:nvSpPr>
          <p:spPr bwMode="auto">
            <a:xfrm>
              <a:off x="6372226" y="547688"/>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Rectangle 414"/>
            <p:cNvSpPr>
              <a:spLocks noChangeArrowheads="1"/>
            </p:cNvSpPr>
            <p:nvPr/>
          </p:nvSpPr>
          <p:spPr bwMode="auto">
            <a:xfrm>
              <a:off x="6372226" y="65881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Rectangle 415"/>
            <p:cNvSpPr>
              <a:spLocks noChangeArrowheads="1"/>
            </p:cNvSpPr>
            <p:nvPr/>
          </p:nvSpPr>
          <p:spPr bwMode="auto">
            <a:xfrm>
              <a:off x="6372226"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Rectangle 416"/>
            <p:cNvSpPr>
              <a:spLocks noChangeArrowheads="1"/>
            </p:cNvSpPr>
            <p:nvPr/>
          </p:nvSpPr>
          <p:spPr bwMode="auto">
            <a:xfrm>
              <a:off x="6780213" y="717550"/>
              <a:ext cx="158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Rectangle 417"/>
            <p:cNvSpPr>
              <a:spLocks noChangeArrowheads="1"/>
            </p:cNvSpPr>
            <p:nvPr/>
          </p:nvSpPr>
          <p:spPr bwMode="auto">
            <a:xfrm>
              <a:off x="6899276" y="717550"/>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Rectangle 418"/>
            <p:cNvSpPr>
              <a:spLocks noChangeArrowheads="1"/>
            </p:cNvSpPr>
            <p:nvPr/>
          </p:nvSpPr>
          <p:spPr bwMode="auto">
            <a:xfrm>
              <a:off x="6488113" y="717550"/>
              <a:ext cx="15875"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Rectangle 419"/>
            <p:cNvSpPr>
              <a:spLocks noChangeArrowheads="1"/>
            </p:cNvSpPr>
            <p:nvPr/>
          </p:nvSpPr>
          <p:spPr bwMode="auto">
            <a:xfrm>
              <a:off x="6723063"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Rectangle 420"/>
            <p:cNvSpPr>
              <a:spLocks noChangeArrowheads="1"/>
            </p:cNvSpPr>
            <p:nvPr/>
          </p:nvSpPr>
          <p:spPr bwMode="auto">
            <a:xfrm>
              <a:off x="6842126" y="717550"/>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Rectangle 421"/>
            <p:cNvSpPr>
              <a:spLocks noChangeArrowheads="1"/>
            </p:cNvSpPr>
            <p:nvPr/>
          </p:nvSpPr>
          <p:spPr bwMode="auto">
            <a:xfrm>
              <a:off x="6430963"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Rectangle 422"/>
            <p:cNvSpPr>
              <a:spLocks noChangeArrowheads="1"/>
            </p:cNvSpPr>
            <p:nvPr/>
          </p:nvSpPr>
          <p:spPr bwMode="auto">
            <a:xfrm>
              <a:off x="6546851"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Rectangle 423"/>
            <p:cNvSpPr>
              <a:spLocks noChangeArrowheads="1"/>
            </p:cNvSpPr>
            <p:nvPr/>
          </p:nvSpPr>
          <p:spPr bwMode="auto">
            <a:xfrm>
              <a:off x="6605588"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Rectangle 424"/>
            <p:cNvSpPr>
              <a:spLocks noChangeArrowheads="1"/>
            </p:cNvSpPr>
            <p:nvPr/>
          </p:nvSpPr>
          <p:spPr bwMode="auto">
            <a:xfrm>
              <a:off x="6664326" y="717550"/>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425"/>
            <p:cNvSpPr>
              <a:spLocks/>
            </p:cNvSpPr>
            <p:nvPr/>
          </p:nvSpPr>
          <p:spPr bwMode="auto">
            <a:xfrm>
              <a:off x="6472238" y="542925"/>
              <a:ext cx="106363" cy="106363"/>
            </a:xfrm>
            <a:custGeom>
              <a:avLst/>
              <a:gdLst>
                <a:gd name="T0" fmla="*/ 67 w 67"/>
                <a:gd name="T1" fmla="*/ 29 h 67"/>
                <a:gd name="T2" fmla="*/ 38 w 67"/>
                <a:gd name="T3" fmla="*/ 29 h 67"/>
                <a:gd name="T4" fmla="*/ 38 w 67"/>
                <a:gd name="T5" fmla="*/ 0 h 67"/>
                <a:gd name="T6" fmla="*/ 29 w 67"/>
                <a:gd name="T7" fmla="*/ 0 h 67"/>
                <a:gd name="T8" fmla="*/ 29 w 67"/>
                <a:gd name="T9" fmla="*/ 29 h 67"/>
                <a:gd name="T10" fmla="*/ 0 w 67"/>
                <a:gd name="T11" fmla="*/ 29 h 67"/>
                <a:gd name="T12" fmla="*/ 0 w 67"/>
                <a:gd name="T13" fmla="*/ 38 h 67"/>
                <a:gd name="T14" fmla="*/ 29 w 67"/>
                <a:gd name="T15" fmla="*/ 38 h 67"/>
                <a:gd name="T16" fmla="*/ 29 w 67"/>
                <a:gd name="T17" fmla="*/ 67 h 67"/>
                <a:gd name="T18" fmla="*/ 38 w 67"/>
                <a:gd name="T19" fmla="*/ 67 h 67"/>
                <a:gd name="T20" fmla="*/ 38 w 67"/>
                <a:gd name="T21" fmla="*/ 38 h 67"/>
                <a:gd name="T22" fmla="*/ 67 w 67"/>
                <a:gd name="T23" fmla="*/ 38 h 67"/>
                <a:gd name="T24" fmla="*/ 67 w 67"/>
                <a:gd name="T25" fmla="*/ 2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67" y="29"/>
                  </a:moveTo>
                  <a:lnTo>
                    <a:pt x="38" y="29"/>
                  </a:lnTo>
                  <a:lnTo>
                    <a:pt x="38" y="0"/>
                  </a:lnTo>
                  <a:lnTo>
                    <a:pt x="29" y="0"/>
                  </a:lnTo>
                  <a:lnTo>
                    <a:pt x="29" y="29"/>
                  </a:lnTo>
                  <a:lnTo>
                    <a:pt x="0" y="29"/>
                  </a:lnTo>
                  <a:lnTo>
                    <a:pt x="0" y="38"/>
                  </a:lnTo>
                  <a:lnTo>
                    <a:pt x="29" y="38"/>
                  </a:lnTo>
                  <a:lnTo>
                    <a:pt x="29" y="67"/>
                  </a:lnTo>
                  <a:lnTo>
                    <a:pt x="38" y="67"/>
                  </a:lnTo>
                  <a:lnTo>
                    <a:pt x="38" y="38"/>
                  </a:lnTo>
                  <a:lnTo>
                    <a:pt x="67" y="38"/>
                  </a:lnTo>
                  <a:lnTo>
                    <a:pt x="67" y="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10" name="Group 109"/>
          <p:cNvGrpSpPr/>
          <p:nvPr userDrawn="1"/>
        </p:nvGrpSpPr>
        <p:grpSpPr>
          <a:xfrm>
            <a:off x="7685460" y="6215151"/>
            <a:ext cx="220649" cy="173902"/>
            <a:chOff x="6307138" y="6634163"/>
            <a:chExt cx="187325" cy="196850"/>
          </a:xfrm>
        </p:grpSpPr>
        <p:sp>
          <p:nvSpPr>
            <p:cNvPr id="111" name="Freeform 426"/>
            <p:cNvSpPr>
              <a:spLocks/>
            </p:cNvSpPr>
            <p:nvPr/>
          </p:nvSpPr>
          <p:spPr bwMode="auto">
            <a:xfrm>
              <a:off x="6307138" y="6689725"/>
              <a:ext cx="46038" cy="122238"/>
            </a:xfrm>
            <a:custGeom>
              <a:avLst/>
              <a:gdLst>
                <a:gd name="T0" fmla="*/ 21 w 29"/>
                <a:gd name="T1" fmla="*/ 69 h 77"/>
                <a:gd name="T2" fmla="*/ 21 w 29"/>
                <a:gd name="T3" fmla="*/ 69 h 77"/>
                <a:gd name="T4" fmla="*/ 16 w 29"/>
                <a:gd name="T5" fmla="*/ 69 h 77"/>
                <a:gd name="T6" fmla="*/ 16 w 29"/>
                <a:gd name="T7" fmla="*/ 45 h 77"/>
                <a:gd name="T8" fmla="*/ 16 w 29"/>
                <a:gd name="T9" fmla="*/ 20 h 77"/>
                <a:gd name="T10" fmla="*/ 16 w 29"/>
                <a:gd name="T11" fmla="*/ 14 h 77"/>
                <a:gd name="T12" fmla="*/ 10 w 29"/>
                <a:gd name="T13" fmla="*/ 14 h 77"/>
                <a:gd name="T14" fmla="*/ 10 w 29"/>
                <a:gd name="T15" fmla="*/ 20 h 77"/>
                <a:gd name="T16" fmla="*/ 10 w 29"/>
                <a:gd name="T17" fmla="*/ 37 h 77"/>
                <a:gd name="T18" fmla="*/ 9 w 29"/>
                <a:gd name="T19" fmla="*/ 37 h 77"/>
                <a:gd name="T20" fmla="*/ 9 w 29"/>
                <a:gd name="T21" fmla="*/ 37 h 77"/>
                <a:gd name="T22" fmla="*/ 7 w 29"/>
                <a:gd name="T23" fmla="*/ 37 h 77"/>
                <a:gd name="T24" fmla="*/ 6 w 29"/>
                <a:gd name="T25" fmla="*/ 36 h 77"/>
                <a:gd name="T26" fmla="*/ 6 w 29"/>
                <a:gd name="T27" fmla="*/ 9 h 77"/>
                <a:gd name="T28" fmla="*/ 6 w 29"/>
                <a:gd name="T29" fmla="*/ 9 h 77"/>
                <a:gd name="T30" fmla="*/ 7 w 29"/>
                <a:gd name="T31" fmla="*/ 8 h 77"/>
                <a:gd name="T32" fmla="*/ 9 w 29"/>
                <a:gd name="T33" fmla="*/ 6 h 77"/>
                <a:gd name="T34" fmla="*/ 26 w 29"/>
                <a:gd name="T35" fmla="*/ 6 h 77"/>
                <a:gd name="T36" fmla="*/ 26 w 29"/>
                <a:gd name="T37" fmla="*/ 0 h 77"/>
                <a:gd name="T38" fmla="*/ 9 w 29"/>
                <a:gd name="T39" fmla="*/ 0 h 77"/>
                <a:gd name="T40" fmla="*/ 9 w 29"/>
                <a:gd name="T41" fmla="*/ 0 h 77"/>
                <a:gd name="T42" fmla="*/ 4 w 29"/>
                <a:gd name="T43" fmla="*/ 0 h 77"/>
                <a:gd name="T44" fmla="*/ 3 w 29"/>
                <a:gd name="T45" fmla="*/ 3 h 77"/>
                <a:gd name="T46" fmla="*/ 0 w 29"/>
                <a:gd name="T47" fmla="*/ 5 h 77"/>
                <a:gd name="T48" fmla="*/ 0 w 29"/>
                <a:gd name="T49" fmla="*/ 9 h 77"/>
                <a:gd name="T50" fmla="*/ 0 w 29"/>
                <a:gd name="T51" fmla="*/ 36 h 77"/>
                <a:gd name="T52" fmla="*/ 0 w 29"/>
                <a:gd name="T53" fmla="*/ 36 h 77"/>
                <a:gd name="T54" fmla="*/ 0 w 29"/>
                <a:gd name="T55" fmla="*/ 39 h 77"/>
                <a:gd name="T56" fmla="*/ 3 w 29"/>
                <a:gd name="T57" fmla="*/ 42 h 77"/>
                <a:gd name="T58" fmla="*/ 4 w 29"/>
                <a:gd name="T59" fmla="*/ 43 h 77"/>
                <a:gd name="T60" fmla="*/ 9 w 29"/>
                <a:gd name="T61" fmla="*/ 45 h 77"/>
                <a:gd name="T62" fmla="*/ 10 w 29"/>
                <a:gd name="T63" fmla="*/ 45 h 77"/>
                <a:gd name="T64" fmla="*/ 10 w 29"/>
                <a:gd name="T65" fmla="*/ 71 h 77"/>
                <a:gd name="T66" fmla="*/ 10 w 29"/>
                <a:gd name="T67" fmla="*/ 71 h 77"/>
                <a:gd name="T68" fmla="*/ 10 w 29"/>
                <a:gd name="T69" fmla="*/ 72 h 77"/>
                <a:gd name="T70" fmla="*/ 12 w 29"/>
                <a:gd name="T71" fmla="*/ 75 h 77"/>
                <a:gd name="T72" fmla="*/ 15 w 29"/>
                <a:gd name="T73" fmla="*/ 75 h 77"/>
                <a:gd name="T74" fmla="*/ 19 w 29"/>
                <a:gd name="T75" fmla="*/ 77 h 77"/>
                <a:gd name="T76" fmla="*/ 19 w 29"/>
                <a:gd name="T77" fmla="*/ 77 h 77"/>
                <a:gd name="T78" fmla="*/ 23 w 29"/>
                <a:gd name="T79" fmla="*/ 75 h 77"/>
                <a:gd name="T80" fmla="*/ 26 w 29"/>
                <a:gd name="T81" fmla="*/ 75 h 77"/>
                <a:gd name="T82" fmla="*/ 27 w 29"/>
                <a:gd name="T83" fmla="*/ 72 h 77"/>
                <a:gd name="T84" fmla="*/ 29 w 29"/>
                <a:gd name="T85" fmla="*/ 71 h 77"/>
                <a:gd name="T86" fmla="*/ 29 w 29"/>
                <a:gd name="T87" fmla="*/ 54 h 77"/>
                <a:gd name="T88" fmla="*/ 21 w 29"/>
                <a:gd name="T89" fmla="*/ 54 h 77"/>
                <a:gd name="T90" fmla="*/ 21 w 29"/>
                <a:gd name="T91" fmla="*/ 6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 h="77">
                  <a:moveTo>
                    <a:pt x="21" y="69"/>
                  </a:moveTo>
                  <a:lnTo>
                    <a:pt x="21" y="69"/>
                  </a:lnTo>
                  <a:lnTo>
                    <a:pt x="16" y="69"/>
                  </a:lnTo>
                  <a:lnTo>
                    <a:pt x="16" y="45"/>
                  </a:lnTo>
                  <a:lnTo>
                    <a:pt x="16" y="20"/>
                  </a:lnTo>
                  <a:lnTo>
                    <a:pt x="16" y="14"/>
                  </a:lnTo>
                  <a:lnTo>
                    <a:pt x="10" y="14"/>
                  </a:lnTo>
                  <a:lnTo>
                    <a:pt x="10" y="20"/>
                  </a:lnTo>
                  <a:lnTo>
                    <a:pt x="10" y="37"/>
                  </a:lnTo>
                  <a:lnTo>
                    <a:pt x="9" y="37"/>
                  </a:lnTo>
                  <a:lnTo>
                    <a:pt x="9" y="37"/>
                  </a:lnTo>
                  <a:lnTo>
                    <a:pt x="7" y="37"/>
                  </a:lnTo>
                  <a:lnTo>
                    <a:pt x="6" y="36"/>
                  </a:lnTo>
                  <a:lnTo>
                    <a:pt x="6" y="9"/>
                  </a:lnTo>
                  <a:lnTo>
                    <a:pt x="6" y="9"/>
                  </a:lnTo>
                  <a:lnTo>
                    <a:pt x="7" y="8"/>
                  </a:lnTo>
                  <a:lnTo>
                    <a:pt x="9" y="6"/>
                  </a:lnTo>
                  <a:lnTo>
                    <a:pt x="26" y="6"/>
                  </a:lnTo>
                  <a:lnTo>
                    <a:pt x="26" y="0"/>
                  </a:lnTo>
                  <a:lnTo>
                    <a:pt x="9" y="0"/>
                  </a:lnTo>
                  <a:lnTo>
                    <a:pt x="9" y="0"/>
                  </a:lnTo>
                  <a:lnTo>
                    <a:pt x="4" y="0"/>
                  </a:lnTo>
                  <a:lnTo>
                    <a:pt x="3" y="3"/>
                  </a:lnTo>
                  <a:lnTo>
                    <a:pt x="0" y="5"/>
                  </a:lnTo>
                  <a:lnTo>
                    <a:pt x="0" y="9"/>
                  </a:lnTo>
                  <a:lnTo>
                    <a:pt x="0" y="36"/>
                  </a:lnTo>
                  <a:lnTo>
                    <a:pt x="0" y="36"/>
                  </a:lnTo>
                  <a:lnTo>
                    <a:pt x="0" y="39"/>
                  </a:lnTo>
                  <a:lnTo>
                    <a:pt x="3" y="42"/>
                  </a:lnTo>
                  <a:lnTo>
                    <a:pt x="4" y="43"/>
                  </a:lnTo>
                  <a:lnTo>
                    <a:pt x="9" y="45"/>
                  </a:lnTo>
                  <a:lnTo>
                    <a:pt x="10" y="45"/>
                  </a:lnTo>
                  <a:lnTo>
                    <a:pt x="10" y="71"/>
                  </a:lnTo>
                  <a:lnTo>
                    <a:pt x="10" y="71"/>
                  </a:lnTo>
                  <a:lnTo>
                    <a:pt x="10" y="72"/>
                  </a:lnTo>
                  <a:lnTo>
                    <a:pt x="12" y="75"/>
                  </a:lnTo>
                  <a:lnTo>
                    <a:pt x="15" y="75"/>
                  </a:lnTo>
                  <a:lnTo>
                    <a:pt x="19" y="77"/>
                  </a:lnTo>
                  <a:lnTo>
                    <a:pt x="19" y="77"/>
                  </a:lnTo>
                  <a:lnTo>
                    <a:pt x="23" y="75"/>
                  </a:lnTo>
                  <a:lnTo>
                    <a:pt x="26" y="75"/>
                  </a:lnTo>
                  <a:lnTo>
                    <a:pt x="27" y="72"/>
                  </a:lnTo>
                  <a:lnTo>
                    <a:pt x="29" y="71"/>
                  </a:lnTo>
                  <a:lnTo>
                    <a:pt x="29" y="54"/>
                  </a:lnTo>
                  <a:lnTo>
                    <a:pt x="21" y="54"/>
                  </a:lnTo>
                  <a:lnTo>
                    <a:pt x="21" y="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427"/>
            <p:cNvSpPr>
              <a:spLocks noEditPoints="1"/>
            </p:cNvSpPr>
            <p:nvPr/>
          </p:nvSpPr>
          <p:spPr bwMode="auto">
            <a:xfrm>
              <a:off x="6327776" y="6648450"/>
              <a:ext cx="36513" cy="36513"/>
            </a:xfrm>
            <a:custGeom>
              <a:avLst/>
              <a:gdLst>
                <a:gd name="T0" fmla="*/ 11 w 23"/>
                <a:gd name="T1" fmla="*/ 23 h 23"/>
                <a:gd name="T2" fmla="*/ 11 w 23"/>
                <a:gd name="T3" fmla="*/ 23 h 23"/>
                <a:gd name="T4" fmla="*/ 16 w 23"/>
                <a:gd name="T5" fmla="*/ 23 h 23"/>
                <a:gd name="T6" fmla="*/ 20 w 23"/>
                <a:gd name="T7" fmla="*/ 20 h 23"/>
                <a:gd name="T8" fmla="*/ 23 w 23"/>
                <a:gd name="T9" fmla="*/ 17 h 23"/>
                <a:gd name="T10" fmla="*/ 23 w 23"/>
                <a:gd name="T11" fmla="*/ 11 h 23"/>
                <a:gd name="T12" fmla="*/ 23 w 23"/>
                <a:gd name="T13" fmla="*/ 11 h 23"/>
                <a:gd name="T14" fmla="*/ 23 w 23"/>
                <a:gd name="T15" fmla="*/ 6 h 23"/>
                <a:gd name="T16" fmla="*/ 20 w 23"/>
                <a:gd name="T17" fmla="*/ 3 h 23"/>
                <a:gd name="T18" fmla="*/ 16 w 23"/>
                <a:gd name="T19" fmla="*/ 0 h 23"/>
                <a:gd name="T20" fmla="*/ 11 w 23"/>
                <a:gd name="T21" fmla="*/ 0 h 23"/>
                <a:gd name="T22" fmla="*/ 11 w 23"/>
                <a:gd name="T23" fmla="*/ 0 h 23"/>
                <a:gd name="T24" fmla="*/ 6 w 23"/>
                <a:gd name="T25" fmla="*/ 0 h 23"/>
                <a:gd name="T26" fmla="*/ 3 w 23"/>
                <a:gd name="T27" fmla="*/ 3 h 23"/>
                <a:gd name="T28" fmla="*/ 0 w 23"/>
                <a:gd name="T29" fmla="*/ 6 h 23"/>
                <a:gd name="T30" fmla="*/ 0 w 23"/>
                <a:gd name="T31" fmla="*/ 11 h 23"/>
                <a:gd name="T32" fmla="*/ 0 w 23"/>
                <a:gd name="T33" fmla="*/ 11 h 23"/>
                <a:gd name="T34" fmla="*/ 0 w 23"/>
                <a:gd name="T35" fmla="*/ 17 h 23"/>
                <a:gd name="T36" fmla="*/ 3 w 23"/>
                <a:gd name="T37" fmla="*/ 20 h 23"/>
                <a:gd name="T38" fmla="*/ 6 w 23"/>
                <a:gd name="T39" fmla="*/ 23 h 23"/>
                <a:gd name="T40" fmla="*/ 11 w 23"/>
                <a:gd name="T41" fmla="*/ 23 h 23"/>
                <a:gd name="T42" fmla="*/ 11 w 23"/>
                <a:gd name="T43" fmla="*/ 23 h 23"/>
                <a:gd name="T44" fmla="*/ 11 w 23"/>
                <a:gd name="T45" fmla="*/ 6 h 23"/>
                <a:gd name="T46" fmla="*/ 11 w 23"/>
                <a:gd name="T47" fmla="*/ 6 h 23"/>
                <a:gd name="T48" fmla="*/ 16 w 23"/>
                <a:gd name="T49" fmla="*/ 8 h 23"/>
                <a:gd name="T50" fmla="*/ 17 w 23"/>
                <a:gd name="T51" fmla="*/ 11 h 23"/>
                <a:gd name="T52" fmla="*/ 17 w 23"/>
                <a:gd name="T53" fmla="*/ 11 h 23"/>
                <a:gd name="T54" fmla="*/ 16 w 23"/>
                <a:gd name="T55" fmla="*/ 16 h 23"/>
                <a:gd name="T56" fmla="*/ 11 w 23"/>
                <a:gd name="T57" fmla="*/ 17 h 23"/>
                <a:gd name="T58" fmla="*/ 11 w 23"/>
                <a:gd name="T59" fmla="*/ 17 h 23"/>
                <a:gd name="T60" fmla="*/ 8 w 23"/>
                <a:gd name="T61" fmla="*/ 16 h 23"/>
                <a:gd name="T62" fmla="*/ 6 w 23"/>
                <a:gd name="T63" fmla="*/ 11 h 23"/>
                <a:gd name="T64" fmla="*/ 6 w 23"/>
                <a:gd name="T65" fmla="*/ 11 h 23"/>
                <a:gd name="T66" fmla="*/ 8 w 23"/>
                <a:gd name="T67" fmla="*/ 8 h 23"/>
                <a:gd name="T68" fmla="*/ 11 w 23"/>
                <a:gd name="T69" fmla="*/ 6 h 23"/>
                <a:gd name="T70" fmla="*/ 11 w 23"/>
                <a:gd name="T7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3">
                  <a:moveTo>
                    <a:pt x="11" y="23"/>
                  </a:moveTo>
                  <a:lnTo>
                    <a:pt x="11" y="23"/>
                  </a:lnTo>
                  <a:lnTo>
                    <a:pt x="16" y="23"/>
                  </a:lnTo>
                  <a:lnTo>
                    <a:pt x="20" y="20"/>
                  </a:lnTo>
                  <a:lnTo>
                    <a:pt x="23" y="17"/>
                  </a:lnTo>
                  <a:lnTo>
                    <a:pt x="23" y="11"/>
                  </a:lnTo>
                  <a:lnTo>
                    <a:pt x="23" y="11"/>
                  </a:lnTo>
                  <a:lnTo>
                    <a:pt x="23" y="6"/>
                  </a:lnTo>
                  <a:lnTo>
                    <a:pt x="20" y="3"/>
                  </a:lnTo>
                  <a:lnTo>
                    <a:pt x="16" y="0"/>
                  </a:lnTo>
                  <a:lnTo>
                    <a:pt x="11" y="0"/>
                  </a:lnTo>
                  <a:lnTo>
                    <a:pt x="11" y="0"/>
                  </a:lnTo>
                  <a:lnTo>
                    <a:pt x="6" y="0"/>
                  </a:lnTo>
                  <a:lnTo>
                    <a:pt x="3" y="3"/>
                  </a:lnTo>
                  <a:lnTo>
                    <a:pt x="0" y="6"/>
                  </a:lnTo>
                  <a:lnTo>
                    <a:pt x="0" y="11"/>
                  </a:lnTo>
                  <a:lnTo>
                    <a:pt x="0" y="11"/>
                  </a:lnTo>
                  <a:lnTo>
                    <a:pt x="0" y="17"/>
                  </a:lnTo>
                  <a:lnTo>
                    <a:pt x="3" y="20"/>
                  </a:lnTo>
                  <a:lnTo>
                    <a:pt x="6" y="23"/>
                  </a:lnTo>
                  <a:lnTo>
                    <a:pt x="11" y="23"/>
                  </a:lnTo>
                  <a:lnTo>
                    <a:pt x="11" y="23"/>
                  </a:lnTo>
                  <a:close/>
                  <a:moveTo>
                    <a:pt x="11" y="6"/>
                  </a:moveTo>
                  <a:lnTo>
                    <a:pt x="11" y="6"/>
                  </a:lnTo>
                  <a:lnTo>
                    <a:pt x="16" y="8"/>
                  </a:lnTo>
                  <a:lnTo>
                    <a:pt x="17" y="11"/>
                  </a:lnTo>
                  <a:lnTo>
                    <a:pt x="17" y="11"/>
                  </a:lnTo>
                  <a:lnTo>
                    <a:pt x="16" y="16"/>
                  </a:lnTo>
                  <a:lnTo>
                    <a:pt x="11" y="17"/>
                  </a:lnTo>
                  <a:lnTo>
                    <a:pt x="11" y="17"/>
                  </a:lnTo>
                  <a:lnTo>
                    <a:pt x="8" y="16"/>
                  </a:lnTo>
                  <a:lnTo>
                    <a:pt x="6" y="11"/>
                  </a:lnTo>
                  <a:lnTo>
                    <a:pt x="6" y="11"/>
                  </a:lnTo>
                  <a:lnTo>
                    <a:pt x="8" y="8"/>
                  </a:lnTo>
                  <a:lnTo>
                    <a:pt x="11" y="6"/>
                  </a:lnTo>
                  <a:lnTo>
                    <a:pt x="1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428"/>
            <p:cNvSpPr>
              <a:spLocks noEditPoints="1"/>
            </p:cNvSpPr>
            <p:nvPr/>
          </p:nvSpPr>
          <p:spPr bwMode="auto">
            <a:xfrm>
              <a:off x="6435726" y="6648450"/>
              <a:ext cx="36513" cy="36513"/>
            </a:xfrm>
            <a:custGeom>
              <a:avLst/>
              <a:gdLst>
                <a:gd name="T0" fmla="*/ 11 w 23"/>
                <a:gd name="T1" fmla="*/ 23 h 23"/>
                <a:gd name="T2" fmla="*/ 11 w 23"/>
                <a:gd name="T3" fmla="*/ 23 h 23"/>
                <a:gd name="T4" fmla="*/ 15 w 23"/>
                <a:gd name="T5" fmla="*/ 23 h 23"/>
                <a:gd name="T6" fmla="*/ 20 w 23"/>
                <a:gd name="T7" fmla="*/ 20 h 23"/>
                <a:gd name="T8" fmla="*/ 23 w 23"/>
                <a:gd name="T9" fmla="*/ 17 h 23"/>
                <a:gd name="T10" fmla="*/ 23 w 23"/>
                <a:gd name="T11" fmla="*/ 11 h 23"/>
                <a:gd name="T12" fmla="*/ 23 w 23"/>
                <a:gd name="T13" fmla="*/ 11 h 23"/>
                <a:gd name="T14" fmla="*/ 23 w 23"/>
                <a:gd name="T15" fmla="*/ 6 h 23"/>
                <a:gd name="T16" fmla="*/ 20 w 23"/>
                <a:gd name="T17" fmla="*/ 3 h 23"/>
                <a:gd name="T18" fmla="*/ 15 w 23"/>
                <a:gd name="T19" fmla="*/ 0 h 23"/>
                <a:gd name="T20" fmla="*/ 11 w 23"/>
                <a:gd name="T21" fmla="*/ 0 h 23"/>
                <a:gd name="T22" fmla="*/ 11 w 23"/>
                <a:gd name="T23" fmla="*/ 0 h 23"/>
                <a:gd name="T24" fmla="*/ 6 w 23"/>
                <a:gd name="T25" fmla="*/ 0 h 23"/>
                <a:gd name="T26" fmla="*/ 3 w 23"/>
                <a:gd name="T27" fmla="*/ 3 h 23"/>
                <a:gd name="T28" fmla="*/ 0 w 23"/>
                <a:gd name="T29" fmla="*/ 6 h 23"/>
                <a:gd name="T30" fmla="*/ 0 w 23"/>
                <a:gd name="T31" fmla="*/ 11 h 23"/>
                <a:gd name="T32" fmla="*/ 0 w 23"/>
                <a:gd name="T33" fmla="*/ 11 h 23"/>
                <a:gd name="T34" fmla="*/ 0 w 23"/>
                <a:gd name="T35" fmla="*/ 17 h 23"/>
                <a:gd name="T36" fmla="*/ 3 w 23"/>
                <a:gd name="T37" fmla="*/ 20 h 23"/>
                <a:gd name="T38" fmla="*/ 6 w 23"/>
                <a:gd name="T39" fmla="*/ 23 h 23"/>
                <a:gd name="T40" fmla="*/ 11 w 23"/>
                <a:gd name="T41" fmla="*/ 23 h 23"/>
                <a:gd name="T42" fmla="*/ 11 w 23"/>
                <a:gd name="T43" fmla="*/ 23 h 23"/>
                <a:gd name="T44" fmla="*/ 11 w 23"/>
                <a:gd name="T45" fmla="*/ 6 h 23"/>
                <a:gd name="T46" fmla="*/ 11 w 23"/>
                <a:gd name="T47" fmla="*/ 6 h 23"/>
                <a:gd name="T48" fmla="*/ 15 w 23"/>
                <a:gd name="T49" fmla="*/ 8 h 23"/>
                <a:gd name="T50" fmla="*/ 17 w 23"/>
                <a:gd name="T51" fmla="*/ 11 h 23"/>
                <a:gd name="T52" fmla="*/ 17 w 23"/>
                <a:gd name="T53" fmla="*/ 11 h 23"/>
                <a:gd name="T54" fmla="*/ 15 w 23"/>
                <a:gd name="T55" fmla="*/ 16 h 23"/>
                <a:gd name="T56" fmla="*/ 11 w 23"/>
                <a:gd name="T57" fmla="*/ 17 h 23"/>
                <a:gd name="T58" fmla="*/ 11 w 23"/>
                <a:gd name="T59" fmla="*/ 17 h 23"/>
                <a:gd name="T60" fmla="*/ 7 w 23"/>
                <a:gd name="T61" fmla="*/ 16 h 23"/>
                <a:gd name="T62" fmla="*/ 6 w 23"/>
                <a:gd name="T63" fmla="*/ 11 h 23"/>
                <a:gd name="T64" fmla="*/ 6 w 23"/>
                <a:gd name="T65" fmla="*/ 11 h 23"/>
                <a:gd name="T66" fmla="*/ 7 w 23"/>
                <a:gd name="T67" fmla="*/ 8 h 23"/>
                <a:gd name="T68" fmla="*/ 11 w 23"/>
                <a:gd name="T69" fmla="*/ 6 h 23"/>
                <a:gd name="T70" fmla="*/ 11 w 23"/>
                <a:gd name="T7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 h="23">
                  <a:moveTo>
                    <a:pt x="11" y="23"/>
                  </a:moveTo>
                  <a:lnTo>
                    <a:pt x="11" y="23"/>
                  </a:lnTo>
                  <a:lnTo>
                    <a:pt x="15" y="23"/>
                  </a:lnTo>
                  <a:lnTo>
                    <a:pt x="20" y="20"/>
                  </a:lnTo>
                  <a:lnTo>
                    <a:pt x="23" y="17"/>
                  </a:lnTo>
                  <a:lnTo>
                    <a:pt x="23" y="11"/>
                  </a:lnTo>
                  <a:lnTo>
                    <a:pt x="23" y="11"/>
                  </a:lnTo>
                  <a:lnTo>
                    <a:pt x="23" y="6"/>
                  </a:lnTo>
                  <a:lnTo>
                    <a:pt x="20" y="3"/>
                  </a:lnTo>
                  <a:lnTo>
                    <a:pt x="15" y="0"/>
                  </a:lnTo>
                  <a:lnTo>
                    <a:pt x="11" y="0"/>
                  </a:lnTo>
                  <a:lnTo>
                    <a:pt x="11" y="0"/>
                  </a:lnTo>
                  <a:lnTo>
                    <a:pt x="6" y="0"/>
                  </a:lnTo>
                  <a:lnTo>
                    <a:pt x="3" y="3"/>
                  </a:lnTo>
                  <a:lnTo>
                    <a:pt x="0" y="6"/>
                  </a:lnTo>
                  <a:lnTo>
                    <a:pt x="0" y="11"/>
                  </a:lnTo>
                  <a:lnTo>
                    <a:pt x="0" y="11"/>
                  </a:lnTo>
                  <a:lnTo>
                    <a:pt x="0" y="17"/>
                  </a:lnTo>
                  <a:lnTo>
                    <a:pt x="3" y="20"/>
                  </a:lnTo>
                  <a:lnTo>
                    <a:pt x="6" y="23"/>
                  </a:lnTo>
                  <a:lnTo>
                    <a:pt x="11" y="23"/>
                  </a:lnTo>
                  <a:lnTo>
                    <a:pt x="11" y="23"/>
                  </a:lnTo>
                  <a:close/>
                  <a:moveTo>
                    <a:pt x="11" y="6"/>
                  </a:moveTo>
                  <a:lnTo>
                    <a:pt x="11" y="6"/>
                  </a:lnTo>
                  <a:lnTo>
                    <a:pt x="15" y="8"/>
                  </a:lnTo>
                  <a:lnTo>
                    <a:pt x="17" y="11"/>
                  </a:lnTo>
                  <a:lnTo>
                    <a:pt x="17" y="11"/>
                  </a:lnTo>
                  <a:lnTo>
                    <a:pt x="15" y="16"/>
                  </a:lnTo>
                  <a:lnTo>
                    <a:pt x="11" y="17"/>
                  </a:lnTo>
                  <a:lnTo>
                    <a:pt x="11" y="17"/>
                  </a:lnTo>
                  <a:lnTo>
                    <a:pt x="7" y="16"/>
                  </a:lnTo>
                  <a:lnTo>
                    <a:pt x="6" y="11"/>
                  </a:lnTo>
                  <a:lnTo>
                    <a:pt x="6" y="11"/>
                  </a:lnTo>
                  <a:lnTo>
                    <a:pt x="7" y="8"/>
                  </a:lnTo>
                  <a:lnTo>
                    <a:pt x="11" y="6"/>
                  </a:lnTo>
                  <a:lnTo>
                    <a:pt x="1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429"/>
            <p:cNvSpPr>
              <a:spLocks/>
            </p:cNvSpPr>
            <p:nvPr/>
          </p:nvSpPr>
          <p:spPr bwMode="auto">
            <a:xfrm>
              <a:off x="6446838" y="6689725"/>
              <a:ext cx="47625" cy="122238"/>
            </a:xfrm>
            <a:custGeom>
              <a:avLst/>
              <a:gdLst>
                <a:gd name="T0" fmla="*/ 20 w 30"/>
                <a:gd name="T1" fmla="*/ 0 h 77"/>
                <a:gd name="T2" fmla="*/ 4 w 30"/>
                <a:gd name="T3" fmla="*/ 0 h 77"/>
                <a:gd name="T4" fmla="*/ 4 w 30"/>
                <a:gd name="T5" fmla="*/ 6 h 77"/>
                <a:gd name="T6" fmla="*/ 20 w 30"/>
                <a:gd name="T7" fmla="*/ 6 h 77"/>
                <a:gd name="T8" fmla="*/ 20 w 30"/>
                <a:gd name="T9" fmla="*/ 6 h 77"/>
                <a:gd name="T10" fmla="*/ 22 w 30"/>
                <a:gd name="T11" fmla="*/ 8 h 77"/>
                <a:gd name="T12" fmla="*/ 22 w 30"/>
                <a:gd name="T13" fmla="*/ 9 h 77"/>
                <a:gd name="T14" fmla="*/ 22 w 30"/>
                <a:gd name="T15" fmla="*/ 36 h 77"/>
                <a:gd name="T16" fmla="*/ 22 w 30"/>
                <a:gd name="T17" fmla="*/ 36 h 77"/>
                <a:gd name="T18" fmla="*/ 22 w 30"/>
                <a:gd name="T19" fmla="*/ 37 h 77"/>
                <a:gd name="T20" fmla="*/ 20 w 30"/>
                <a:gd name="T21" fmla="*/ 37 h 77"/>
                <a:gd name="T22" fmla="*/ 19 w 30"/>
                <a:gd name="T23" fmla="*/ 37 h 77"/>
                <a:gd name="T24" fmla="*/ 19 w 30"/>
                <a:gd name="T25" fmla="*/ 20 h 77"/>
                <a:gd name="T26" fmla="*/ 19 w 30"/>
                <a:gd name="T27" fmla="*/ 14 h 77"/>
                <a:gd name="T28" fmla="*/ 13 w 30"/>
                <a:gd name="T29" fmla="*/ 14 h 77"/>
                <a:gd name="T30" fmla="*/ 13 w 30"/>
                <a:gd name="T31" fmla="*/ 20 h 77"/>
                <a:gd name="T32" fmla="*/ 13 w 30"/>
                <a:gd name="T33" fmla="*/ 45 h 77"/>
                <a:gd name="T34" fmla="*/ 13 w 30"/>
                <a:gd name="T35" fmla="*/ 69 h 77"/>
                <a:gd name="T36" fmla="*/ 13 w 30"/>
                <a:gd name="T37" fmla="*/ 69 h 77"/>
                <a:gd name="T38" fmla="*/ 7 w 30"/>
                <a:gd name="T39" fmla="*/ 69 h 77"/>
                <a:gd name="T40" fmla="*/ 7 w 30"/>
                <a:gd name="T41" fmla="*/ 54 h 77"/>
                <a:gd name="T42" fmla="*/ 0 w 30"/>
                <a:gd name="T43" fmla="*/ 54 h 77"/>
                <a:gd name="T44" fmla="*/ 0 w 30"/>
                <a:gd name="T45" fmla="*/ 71 h 77"/>
                <a:gd name="T46" fmla="*/ 0 w 30"/>
                <a:gd name="T47" fmla="*/ 71 h 77"/>
                <a:gd name="T48" fmla="*/ 0 w 30"/>
                <a:gd name="T49" fmla="*/ 72 h 77"/>
                <a:gd name="T50" fmla="*/ 4 w 30"/>
                <a:gd name="T51" fmla="*/ 75 h 77"/>
                <a:gd name="T52" fmla="*/ 7 w 30"/>
                <a:gd name="T53" fmla="*/ 75 h 77"/>
                <a:gd name="T54" fmla="*/ 10 w 30"/>
                <a:gd name="T55" fmla="*/ 77 h 77"/>
                <a:gd name="T56" fmla="*/ 10 w 30"/>
                <a:gd name="T57" fmla="*/ 77 h 77"/>
                <a:gd name="T58" fmla="*/ 13 w 30"/>
                <a:gd name="T59" fmla="*/ 75 h 77"/>
                <a:gd name="T60" fmla="*/ 16 w 30"/>
                <a:gd name="T61" fmla="*/ 75 h 77"/>
                <a:gd name="T62" fmla="*/ 19 w 30"/>
                <a:gd name="T63" fmla="*/ 72 h 77"/>
                <a:gd name="T64" fmla="*/ 19 w 30"/>
                <a:gd name="T65" fmla="*/ 71 h 77"/>
                <a:gd name="T66" fmla="*/ 19 w 30"/>
                <a:gd name="T67" fmla="*/ 45 h 77"/>
                <a:gd name="T68" fmla="*/ 20 w 30"/>
                <a:gd name="T69" fmla="*/ 45 h 77"/>
                <a:gd name="T70" fmla="*/ 20 w 30"/>
                <a:gd name="T71" fmla="*/ 45 h 77"/>
                <a:gd name="T72" fmla="*/ 23 w 30"/>
                <a:gd name="T73" fmla="*/ 43 h 77"/>
                <a:gd name="T74" fmla="*/ 26 w 30"/>
                <a:gd name="T75" fmla="*/ 42 h 77"/>
                <a:gd name="T76" fmla="*/ 28 w 30"/>
                <a:gd name="T77" fmla="*/ 39 h 77"/>
                <a:gd name="T78" fmla="*/ 30 w 30"/>
                <a:gd name="T79" fmla="*/ 36 h 77"/>
                <a:gd name="T80" fmla="*/ 30 w 30"/>
                <a:gd name="T81" fmla="*/ 9 h 77"/>
                <a:gd name="T82" fmla="*/ 30 w 30"/>
                <a:gd name="T83" fmla="*/ 9 h 77"/>
                <a:gd name="T84" fmla="*/ 28 w 30"/>
                <a:gd name="T85" fmla="*/ 5 h 77"/>
                <a:gd name="T86" fmla="*/ 26 w 30"/>
                <a:gd name="T87" fmla="*/ 3 h 77"/>
                <a:gd name="T88" fmla="*/ 23 w 30"/>
                <a:gd name="T89" fmla="*/ 0 h 77"/>
                <a:gd name="T90" fmla="*/ 20 w 30"/>
                <a:gd name="T91" fmla="*/ 0 h 77"/>
                <a:gd name="T92" fmla="*/ 20 w 30"/>
                <a:gd name="T9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 h="77">
                  <a:moveTo>
                    <a:pt x="20" y="0"/>
                  </a:moveTo>
                  <a:lnTo>
                    <a:pt x="4" y="0"/>
                  </a:lnTo>
                  <a:lnTo>
                    <a:pt x="4" y="6"/>
                  </a:lnTo>
                  <a:lnTo>
                    <a:pt x="20" y="6"/>
                  </a:lnTo>
                  <a:lnTo>
                    <a:pt x="20" y="6"/>
                  </a:lnTo>
                  <a:lnTo>
                    <a:pt x="22" y="8"/>
                  </a:lnTo>
                  <a:lnTo>
                    <a:pt x="22" y="9"/>
                  </a:lnTo>
                  <a:lnTo>
                    <a:pt x="22" y="36"/>
                  </a:lnTo>
                  <a:lnTo>
                    <a:pt x="22" y="36"/>
                  </a:lnTo>
                  <a:lnTo>
                    <a:pt x="22" y="37"/>
                  </a:lnTo>
                  <a:lnTo>
                    <a:pt x="20" y="37"/>
                  </a:lnTo>
                  <a:lnTo>
                    <a:pt x="19" y="37"/>
                  </a:lnTo>
                  <a:lnTo>
                    <a:pt x="19" y="20"/>
                  </a:lnTo>
                  <a:lnTo>
                    <a:pt x="19" y="14"/>
                  </a:lnTo>
                  <a:lnTo>
                    <a:pt x="13" y="14"/>
                  </a:lnTo>
                  <a:lnTo>
                    <a:pt x="13" y="20"/>
                  </a:lnTo>
                  <a:lnTo>
                    <a:pt x="13" y="45"/>
                  </a:lnTo>
                  <a:lnTo>
                    <a:pt x="13" y="69"/>
                  </a:lnTo>
                  <a:lnTo>
                    <a:pt x="13" y="69"/>
                  </a:lnTo>
                  <a:lnTo>
                    <a:pt x="7" y="69"/>
                  </a:lnTo>
                  <a:lnTo>
                    <a:pt x="7" y="54"/>
                  </a:lnTo>
                  <a:lnTo>
                    <a:pt x="0" y="54"/>
                  </a:lnTo>
                  <a:lnTo>
                    <a:pt x="0" y="71"/>
                  </a:lnTo>
                  <a:lnTo>
                    <a:pt x="0" y="71"/>
                  </a:lnTo>
                  <a:lnTo>
                    <a:pt x="0" y="72"/>
                  </a:lnTo>
                  <a:lnTo>
                    <a:pt x="4" y="75"/>
                  </a:lnTo>
                  <a:lnTo>
                    <a:pt x="7" y="75"/>
                  </a:lnTo>
                  <a:lnTo>
                    <a:pt x="10" y="77"/>
                  </a:lnTo>
                  <a:lnTo>
                    <a:pt x="10" y="77"/>
                  </a:lnTo>
                  <a:lnTo>
                    <a:pt x="13" y="75"/>
                  </a:lnTo>
                  <a:lnTo>
                    <a:pt x="16" y="75"/>
                  </a:lnTo>
                  <a:lnTo>
                    <a:pt x="19" y="72"/>
                  </a:lnTo>
                  <a:lnTo>
                    <a:pt x="19" y="71"/>
                  </a:lnTo>
                  <a:lnTo>
                    <a:pt x="19" y="45"/>
                  </a:lnTo>
                  <a:lnTo>
                    <a:pt x="20" y="45"/>
                  </a:lnTo>
                  <a:lnTo>
                    <a:pt x="20" y="45"/>
                  </a:lnTo>
                  <a:lnTo>
                    <a:pt x="23" y="43"/>
                  </a:lnTo>
                  <a:lnTo>
                    <a:pt x="26" y="42"/>
                  </a:lnTo>
                  <a:lnTo>
                    <a:pt x="28" y="39"/>
                  </a:lnTo>
                  <a:lnTo>
                    <a:pt x="30" y="36"/>
                  </a:lnTo>
                  <a:lnTo>
                    <a:pt x="30" y="9"/>
                  </a:lnTo>
                  <a:lnTo>
                    <a:pt x="30" y="9"/>
                  </a:lnTo>
                  <a:lnTo>
                    <a:pt x="28" y="5"/>
                  </a:lnTo>
                  <a:lnTo>
                    <a:pt x="26" y="3"/>
                  </a:lnTo>
                  <a:lnTo>
                    <a:pt x="23" y="0"/>
                  </a:lnTo>
                  <a:lnTo>
                    <a:pt x="20" y="0"/>
                  </a:lnTo>
                  <a:lnTo>
                    <a:pt x="20"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430"/>
            <p:cNvSpPr>
              <a:spLocks noEditPoints="1"/>
            </p:cNvSpPr>
            <p:nvPr/>
          </p:nvSpPr>
          <p:spPr bwMode="auto">
            <a:xfrm>
              <a:off x="6376988" y="6634163"/>
              <a:ext cx="44450" cy="44450"/>
            </a:xfrm>
            <a:custGeom>
              <a:avLst/>
              <a:gdLst>
                <a:gd name="T0" fmla="*/ 14 w 28"/>
                <a:gd name="T1" fmla="*/ 28 h 28"/>
                <a:gd name="T2" fmla="*/ 14 w 28"/>
                <a:gd name="T3" fmla="*/ 28 h 28"/>
                <a:gd name="T4" fmla="*/ 20 w 28"/>
                <a:gd name="T5" fmla="*/ 28 h 28"/>
                <a:gd name="T6" fmla="*/ 25 w 28"/>
                <a:gd name="T7" fmla="*/ 25 h 28"/>
                <a:gd name="T8" fmla="*/ 28 w 28"/>
                <a:gd name="T9" fmla="*/ 20 h 28"/>
                <a:gd name="T10" fmla="*/ 28 w 28"/>
                <a:gd name="T11" fmla="*/ 14 h 28"/>
                <a:gd name="T12" fmla="*/ 28 w 28"/>
                <a:gd name="T13" fmla="*/ 14 h 28"/>
                <a:gd name="T14" fmla="*/ 28 w 28"/>
                <a:gd name="T15" fmla="*/ 9 h 28"/>
                <a:gd name="T16" fmla="*/ 25 w 28"/>
                <a:gd name="T17" fmla="*/ 5 h 28"/>
                <a:gd name="T18" fmla="*/ 20 w 28"/>
                <a:gd name="T19" fmla="*/ 2 h 28"/>
                <a:gd name="T20" fmla="*/ 14 w 28"/>
                <a:gd name="T21" fmla="*/ 0 h 28"/>
                <a:gd name="T22" fmla="*/ 14 w 28"/>
                <a:gd name="T23" fmla="*/ 0 h 28"/>
                <a:gd name="T24" fmla="*/ 9 w 28"/>
                <a:gd name="T25" fmla="*/ 2 h 28"/>
                <a:gd name="T26" fmla="*/ 5 w 28"/>
                <a:gd name="T27" fmla="*/ 5 h 28"/>
                <a:gd name="T28" fmla="*/ 2 w 28"/>
                <a:gd name="T29" fmla="*/ 9 h 28"/>
                <a:gd name="T30" fmla="*/ 0 w 28"/>
                <a:gd name="T31" fmla="*/ 14 h 28"/>
                <a:gd name="T32" fmla="*/ 0 w 28"/>
                <a:gd name="T33" fmla="*/ 14 h 28"/>
                <a:gd name="T34" fmla="*/ 2 w 28"/>
                <a:gd name="T35" fmla="*/ 20 h 28"/>
                <a:gd name="T36" fmla="*/ 5 w 28"/>
                <a:gd name="T37" fmla="*/ 25 h 28"/>
                <a:gd name="T38" fmla="*/ 9 w 28"/>
                <a:gd name="T39" fmla="*/ 28 h 28"/>
                <a:gd name="T40" fmla="*/ 14 w 28"/>
                <a:gd name="T41" fmla="*/ 28 h 28"/>
                <a:gd name="T42" fmla="*/ 14 w 28"/>
                <a:gd name="T43" fmla="*/ 28 h 28"/>
                <a:gd name="T44" fmla="*/ 14 w 28"/>
                <a:gd name="T45" fmla="*/ 8 h 28"/>
                <a:gd name="T46" fmla="*/ 14 w 28"/>
                <a:gd name="T47" fmla="*/ 8 h 28"/>
                <a:gd name="T48" fmla="*/ 17 w 28"/>
                <a:gd name="T49" fmla="*/ 8 h 28"/>
                <a:gd name="T50" fmla="*/ 20 w 28"/>
                <a:gd name="T51" fmla="*/ 9 h 28"/>
                <a:gd name="T52" fmla="*/ 21 w 28"/>
                <a:gd name="T53" fmla="*/ 12 h 28"/>
                <a:gd name="T54" fmla="*/ 21 w 28"/>
                <a:gd name="T55" fmla="*/ 14 h 28"/>
                <a:gd name="T56" fmla="*/ 21 w 28"/>
                <a:gd name="T57" fmla="*/ 14 h 28"/>
                <a:gd name="T58" fmla="*/ 21 w 28"/>
                <a:gd name="T59" fmla="*/ 17 h 28"/>
                <a:gd name="T60" fmla="*/ 20 w 28"/>
                <a:gd name="T61" fmla="*/ 20 h 28"/>
                <a:gd name="T62" fmla="*/ 17 w 28"/>
                <a:gd name="T63" fmla="*/ 22 h 28"/>
                <a:gd name="T64" fmla="*/ 14 w 28"/>
                <a:gd name="T65" fmla="*/ 22 h 28"/>
                <a:gd name="T66" fmla="*/ 14 w 28"/>
                <a:gd name="T67" fmla="*/ 22 h 28"/>
                <a:gd name="T68" fmla="*/ 12 w 28"/>
                <a:gd name="T69" fmla="*/ 22 h 28"/>
                <a:gd name="T70" fmla="*/ 9 w 28"/>
                <a:gd name="T71" fmla="*/ 20 h 28"/>
                <a:gd name="T72" fmla="*/ 8 w 28"/>
                <a:gd name="T73" fmla="*/ 17 h 28"/>
                <a:gd name="T74" fmla="*/ 8 w 28"/>
                <a:gd name="T75" fmla="*/ 14 h 28"/>
                <a:gd name="T76" fmla="*/ 8 w 28"/>
                <a:gd name="T77" fmla="*/ 14 h 28"/>
                <a:gd name="T78" fmla="*/ 8 w 28"/>
                <a:gd name="T79" fmla="*/ 12 h 28"/>
                <a:gd name="T80" fmla="*/ 9 w 28"/>
                <a:gd name="T81" fmla="*/ 9 h 28"/>
                <a:gd name="T82" fmla="*/ 12 w 28"/>
                <a:gd name="T83" fmla="*/ 8 h 28"/>
                <a:gd name="T84" fmla="*/ 14 w 28"/>
                <a:gd name="T85" fmla="*/ 8 h 28"/>
                <a:gd name="T86" fmla="*/ 14 w 28"/>
                <a:gd name="T8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28">
                  <a:moveTo>
                    <a:pt x="14" y="28"/>
                  </a:moveTo>
                  <a:lnTo>
                    <a:pt x="14" y="28"/>
                  </a:lnTo>
                  <a:lnTo>
                    <a:pt x="20" y="28"/>
                  </a:lnTo>
                  <a:lnTo>
                    <a:pt x="25" y="25"/>
                  </a:lnTo>
                  <a:lnTo>
                    <a:pt x="28" y="20"/>
                  </a:lnTo>
                  <a:lnTo>
                    <a:pt x="28" y="14"/>
                  </a:lnTo>
                  <a:lnTo>
                    <a:pt x="28" y="14"/>
                  </a:lnTo>
                  <a:lnTo>
                    <a:pt x="28" y="9"/>
                  </a:lnTo>
                  <a:lnTo>
                    <a:pt x="25" y="5"/>
                  </a:lnTo>
                  <a:lnTo>
                    <a:pt x="20" y="2"/>
                  </a:lnTo>
                  <a:lnTo>
                    <a:pt x="14" y="0"/>
                  </a:lnTo>
                  <a:lnTo>
                    <a:pt x="14" y="0"/>
                  </a:lnTo>
                  <a:lnTo>
                    <a:pt x="9" y="2"/>
                  </a:lnTo>
                  <a:lnTo>
                    <a:pt x="5" y="5"/>
                  </a:lnTo>
                  <a:lnTo>
                    <a:pt x="2" y="9"/>
                  </a:lnTo>
                  <a:lnTo>
                    <a:pt x="0" y="14"/>
                  </a:lnTo>
                  <a:lnTo>
                    <a:pt x="0" y="14"/>
                  </a:lnTo>
                  <a:lnTo>
                    <a:pt x="2" y="20"/>
                  </a:lnTo>
                  <a:lnTo>
                    <a:pt x="5" y="25"/>
                  </a:lnTo>
                  <a:lnTo>
                    <a:pt x="9" y="28"/>
                  </a:lnTo>
                  <a:lnTo>
                    <a:pt x="14" y="28"/>
                  </a:lnTo>
                  <a:lnTo>
                    <a:pt x="14" y="28"/>
                  </a:lnTo>
                  <a:close/>
                  <a:moveTo>
                    <a:pt x="14" y="8"/>
                  </a:moveTo>
                  <a:lnTo>
                    <a:pt x="14" y="8"/>
                  </a:lnTo>
                  <a:lnTo>
                    <a:pt x="17" y="8"/>
                  </a:lnTo>
                  <a:lnTo>
                    <a:pt x="20" y="9"/>
                  </a:lnTo>
                  <a:lnTo>
                    <a:pt x="21" y="12"/>
                  </a:lnTo>
                  <a:lnTo>
                    <a:pt x="21" y="14"/>
                  </a:lnTo>
                  <a:lnTo>
                    <a:pt x="21" y="14"/>
                  </a:lnTo>
                  <a:lnTo>
                    <a:pt x="21" y="17"/>
                  </a:lnTo>
                  <a:lnTo>
                    <a:pt x="20" y="20"/>
                  </a:lnTo>
                  <a:lnTo>
                    <a:pt x="17" y="22"/>
                  </a:lnTo>
                  <a:lnTo>
                    <a:pt x="14" y="22"/>
                  </a:lnTo>
                  <a:lnTo>
                    <a:pt x="14" y="22"/>
                  </a:lnTo>
                  <a:lnTo>
                    <a:pt x="12" y="22"/>
                  </a:lnTo>
                  <a:lnTo>
                    <a:pt x="9" y="20"/>
                  </a:lnTo>
                  <a:lnTo>
                    <a:pt x="8" y="17"/>
                  </a:lnTo>
                  <a:lnTo>
                    <a:pt x="8" y="14"/>
                  </a:lnTo>
                  <a:lnTo>
                    <a:pt x="8" y="14"/>
                  </a:lnTo>
                  <a:lnTo>
                    <a:pt x="8" y="12"/>
                  </a:lnTo>
                  <a:lnTo>
                    <a:pt x="9" y="9"/>
                  </a:lnTo>
                  <a:lnTo>
                    <a:pt x="12" y="8"/>
                  </a:lnTo>
                  <a:lnTo>
                    <a:pt x="14" y="8"/>
                  </a:lnTo>
                  <a:lnTo>
                    <a:pt x="14" y="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431"/>
            <p:cNvSpPr>
              <a:spLocks noEditPoints="1"/>
            </p:cNvSpPr>
            <p:nvPr/>
          </p:nvSpPr>
          <p:spPr bwMode="auto">
            <a:xfrm>
              <a:off x="6353176" y="6684963"/>
              <a:ext cx="93663" cy="146050"/>
            </a:xfrm>
            <a:custGeom>
              <a:avLst/>
              <a:gdLst>
                <a:gd name="T0" fmla="*/ 9 w 59"/>
                <a:gd name="T1" fmla="*/ 0 h 92"/>
                <a:gd name="T2" fmla="*/ 6 w 59"/>
                <a:gd name="T3" fmla="*/ 2 h 92"/>
                <a:gd name="T4" fmla="*/ 0 w 59"/>
                <a:gd name="T5" fmla="*/ 6 h 92"/>
                <a:gd name="T6" fmla="*/ 0 w 59"/>
                <a:gd name="T7" fmla="*/ 43 h 92"/>
                <a:gd name="T8" fmla="*/ 0 w 59"/>
                <a:gd name="T9" fmla="*/ 48 h 92"/>
                <a:gd name="T10" fmla="*/ 6 w 59"/>
                <a:gd name="T11" fmla="*/ 52 h 92"/>
                <a:gd name="T12" fmla="*/ 12 w 59"/>
                <a:gd name="T13" fmla="*/ 52 h 92"/>
                <a:gd name="T14" fmla="*/ 12 w 59"/>
                <a:gd name="T15" fmla="*/ 86 h 92"/>
                <a:gd name="T16" fmla="*/ 15 w 59"/>
                <a:gd name="T17" fmla="*/ 91 h 92"/>
                <a:gd name="T18" fmla="*/ 23 w 59"/>
                <a:gd name="T19" fmla="*/ 92 h 92"/>
                <a:gd name="T20" fmla="*/ 29 w 59"/>
                <a:gd name="T21" fmla="*/ 91 h 92"/>
                <a:gd name="T22" fmla="*/ 36 w 59"/>
                <a:gd name="T23" fmla="*/ 92 h 92"/>
                <a:gd name="T24" fmla="*/ 41 w 59"/>
                <a:gd name="T25" fmla="*/ 92 h 92"/>
                <a:gd name="T26" fmla="*/ 46 w 59"/>
                <a:gd name="T27" fmla="*/ 88 h 92"/>
                <a:gd name="T28" fmla="*/ 47 w 59"/>
                <a:gd name="T29" fmla="*/ 52 h 92"/>
                <a:gd name="T30" fmla="*/ 49 w 59"/>
                <a:gd name="T31" fmla="*/ 52 h 92"/>
                <a:gd name="T32" fmla="*/ 56 w 59"/>
                <a:gd name="T33" fmla="*/ 51 h 92"/>
                <a:gd name="T34" fmla="*/ 59 w 59"/>
                <a:gd name="T35" fmla="*/ 43 h 92"/>
                <a:gd name="T36" fmla="*/ 59 w 59"/>
                <a:gd name="T37" fmla="*/ 11 h 92"/>
                <a:gd name="T38" fmla="*/ 56 w 59"/>
                <a:gd name="T39" fmla="*/ 3 h 92"/>
                <a:gd name="T40" fmla="*/ 49 w 59"/>
                <a:gd name="T41" fmla="*/ 0 h 92"/>
                <a:gd name="T42" fmla="*/ 33 w 59"/>
                <a:gd name="T43" fmla="*/ 86 h 92"/>
                <a:gd name="T44" fmla="*/ 33 w 59"/>
                <a:gd name="T45" fmla="*/ 86 h 92"/>
                <a:gd name="T46" fmla="*/ 33 w 59"/>
                <a:gd name="T47" fmla="*/ 84 h 92"/>
                <a:gd name="T48" fmla="*/ 33 w 59"/>
                <a:gd name="T49" fmla="*/ 86 h 92"/>
                <a:gd name="T50" fmla="*/ 52 w 59"/>
                <a:gd name="T51" fmla="*/ 43 h 92"/>
                <a:gd name="T52" fmla="*/ 49 w 59"/>
                <a:gd name="T53" fmla="*/ 46 h 92"/>
                <a:gd name="T54" fmla="*/ 47 w 59"/>
                <a:gd name="T55" fmla="*/ 25 h 92"/>
                <a:gd name="T56" fmla="*/ 40 w 59"/>
                <a:gd name="T57" fmla="*/ 17 h 92"/>
                <a:gd name="T58" fmla="*/ 40 w 59"/>
                <a:gd name="T59" fmla="*/ 49 h 92"/>
                <a:gd name="T60" fmla="*/ 40 w 59"/>
                <a:gd name="T61" fmla="*/ 84 h 92"/>
                <a:gd name="T62" fmla="*/ 33 w 59"/>
                <a:gd name="T63" fmla="*/ 84 h 92"/>
                <a:gd name="T64" fmla="*/ 26 w 59"/>
                <a:gd name="T65" fmla="*/ 48 h 92"/>
                <a:gd name="T66" fmla="*/ 26 w 59"/>
                <a:gd name="T67" fmla="*/ 84 h 92"/>
                <a:gd name="T68" fmla="*/ 20 w 59"/>
                <a:gd name="T69" fmla="*/ 84 h 92"/>
                <a:gd name="T70" fmla="*/ 20 w 59"/>
                <a:gd name="T71" fmla="*/ 25 h 92"/>
                <a:gd name="T72" fmla="*/ 12 w 59"/>
                <a:gd name="T73" fmla="*/ 17 h 92"/>
                <a:gd name="T74" fmla="*/ 12 w 59"/>
                <a:gd name="T75" fmla="*/ 46 h 92"/>
                <a:gd name="T76" fmla="*/ 9 w 59"/>
                <a:gd name="T77" fmla="*/ 46 h 92"/>
                <a:gd name="T78" fmla="*/ 6 w 59"/>
                <a:gd name="T79" fmla="*/ 43 h 92"/>
                <a:gd name="T80" fmla="*/ 6 w 59"/>
                <a:gd name="T81" fmla="*/ 11 h 92"/>
                <a:gd name="T82" fmla="*/ 9 w 59"/>
                <a:gd name="T83" fmla="*/ 8 h 92"/>
                <a:gd name="T84" fmla="*/ 49 w 59"/>
                <a:gd name="T85" fmla="*/ 8 h 92"/>
                <a:gd name="T86" fmla="*/ 52 w 59"/>
                <a:gd name="T87" fmla="*/ 1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92">
                  <a:moveTo>
                    <a:pt x="49" y="0"/>
                  </a:moveTo>
                  <a:lnTo>
                    <a:pt x="9" y="0"/>
                  </a:lnTo>
                  <a:lnTo>
                    <a:pt x="9" y="0"/>
                  </a:lnTo>
                  <a:lnTo>
                    <a:pt x="6" y="2"/>
                  </a:lnTo>
                  <a:lnTo>
                    <a:pt x="3" y="3"/>
                  </a:lnTo>
                  <a:lnTo>
                    <a:pt x="0" y="6"/>
                  </a:lnTo>
                  <a:lnTo>
                    <a:pt x="0" y="11"/>
                  </a:lnTo>
                  <a:lnTo>
                    <a:pt x="0" y="43"/>
                  </a:lnTo>
                  <a:lnTo>
                    <a:pt x="0" y="43"/>
                  </a:lnTo>
                  <a:lnTo>
                    <a:pt x="0" y="48"/>
                  </a:lnTo>
                  <a:lnTo>
                    <a:pt x="3" y="51"/>
                  </a:lnTo>
                  <a:lnTo>
                    <a:pt x="6" y="52"/>
                  </a:lnTo>
                  <a:lnTo>
                    <a:pt x="9" y="52"/>
                  </a:lnTo>
                  <a:lnTo>
                    <a:pt x="12" y="52"/>
                  </a:lnTo>
                  <a:lnTo>
                    <a:pt x="12" y="86"/>
                  </a:lnTo>
                  <a:lnTo>
                    <a:pt x="12" y="86"/>
                  </a:lnTo>
                  <a:lnTo>
                    <a:pt x="13" y="88"/>
                  </a:lnTo>
                  <a:lnTo>
                    <a:pt x="15" y="91"/>
                  </a:lnTo>
                  <a:lnTo>
                    <a:pt x="18" y="91"/>
                  </a:lnTo>
                  <a:lnTo>
                    <a:pt x="23" y="92"/>
                  </a:lnTo>
                  <a:lnTo>
                    <a:pt x="23" y="92"/>
                  </a:lnTo>
                  <a:lnTo>
                    <a:pt x="29" y="91"/>
                  </a:lnTo>
                  <a:lnTo>
                    <a:pt x="29" y="91"/>
                  </a:lnTo>
                  <a:lnTo>
                    <a:pt x="36" y="92"/>
                  </a:lnTo>
                  <a:lnTo>
                    <a:pt x="36" y="92"/>
                  </a:lnTo>
                  <a:lnTo>
                    <a:pt x="41" y="92"/>
                  </a:lnTo>
                  <a:lnTo>
                    <a:pt x="44" y="91"/>
                  </a:lnTo>
                  <a:lnTo>
                    <a:pt x="46" y="88"/>
                  </a:lnTo>
                  <a:lnTo>
                    <a:pt x="47" y="86"/>
                  </a:lnTo>
                  <a:lnTo>
                    <a:pt x="47" y="52"/>
                  </a:lnTo>
                  <a:lnTo>
                    <a:pt x="49" y="52"/>
                  </a:lnTo>
                  <a:lnTo>
                    <a:pt x="49" y="52"/>
                  </a:lnTo>
                  <a:lnTo>
                    <a:pt x="53" y="52"/>
                  </a:lnTo>
                  <a:lnTo>
                    <a:pt x="56" y="51"/>
                  </a:lnTo>
                  <a:lnTo>
                    <a:pt x="58" y="48"/>
                  </a:lnTo>
                  <a:lnTo>
                    <a:pt x="59" y="43"/>
                  </a:lnTo>
                  <a:lnTo>
                    <a:pt x="59" y="11"/>
                  </a:lnTo>
                  <a:lnTo>
                    <a:pt x="59" y="11"/>
                  </a:lnTo>
                  <a:lnTo>
                    <a:pt x="58" y="6"/>
                  </a:lnTo>
                  <a:lnTo>
                    <a:pt x="56" y="3"/>
                  </a:lnTo>
                  <a:lnTo>
                    <a:pt x="53" y="2"/>
                  </a:lnTo>
                  <a:lnTo>
                    <a:pt x="49" y="0"/>
                  </a:lnTo>
                  <a:lnTo>
                    <a:pt x="49" y="0"/>
                  </a:lnTo>
                  <a:close/>
                  <a:moveTo>
                    <a:pt x="33" y="86"/>
                  </a:moveTo>
                  <a:lnTo>
                    <a:pt x="33" y="86"/>
                  </a:lnTo>
                  <a:lnTo>
                    <a:pt x="33" y="86"/>
                  </a:lnTo>
                  <a:lnTo>
                    <a:pt x="33" y="84"/>
                  </a:lnTo>
                  <a:lnTo>
                    <a:pt x="33" y="84"/>
                  </a:lnTo>
                  <a:lnTo>
                    <a:pt x="33" y="86"/>
                  </a:lnTo>
                  <a:lnTo>
                    <a:pt x="33" y="86"/>
                  </a:lnTo>
                  <a:close/>
                  <a:moveTo>
                    <a:pt x="52" y="43"/>
                  </a:moveTo>
                  <a:lnTo>
                    <a:pt x="52" y="43"/>
                  </a:lnTo>
                  <a:lnTo>
                    <a:pt x="52" y="45"/>
                  </a:lnTo>
                  <a:lnTo>
                    <a:pt x="49" y="46"/>
                  </a:lnTo>
                  <a:lnTo>
                    <a:pt x="47" y="46"/>
                  </a:lnTo>
                  <a:lnTo>
                    <a:pt x="47" y="25"/>
                  </a:lnTo>
                  <a:lnTo>
                    <a:pt x="47" y="17"/>
                  </a:lnTo>
                  <a:lnTo>
                    <a:pt x="40" y="17"/>
                  </a:lnTo>
                  <a:lnTo>
                    <a:pt x="40" y="25"/>
                  </a:lnTo>
                  <a:lnTo>
                    <a:pt x="40" y="49"/>
                  </a:lnTo>
                  <a:lnTo>
                    <a:pt x="40" y="52"/>
                  </a:lnTo>
                  <a:lnTo>
                    <a:pt x="40" y="84"/>
                  </a:lnTo>
                  <a:lnTo>
                    <a:pt x="40" y="84"/>
                  </a:lnTo>
                  <a:lnTo>
                    <a:pt x="33" y="84"/>
                  </a:lnTo>
                  <a:lnTo>
                    <a:pt x="33" y="48"/>
                  </a:lnTo>
                  <a:lnTo>
                    <a:pt x="26" y="48"/>
                  </a:lnTo>
                  <a:lnTo>
                    <a:pt x="26" y="84"/>
                  </a:lnTo>
                  <a:lnTo>
                    <a:pt x="26" y="84"/>
                  </a:lnTo>
                  <a:lnTo>
                    <a:pt x="23" y="84"/>
                  </a:lnTo>
                  <a:lnTo>
                    <a:pt x="20" y="84"/>
                  </a:lnTo>
                  <a:lnTo>
                    <a:pt x="20" y="52"/>
                  </a:lnTo>
                  <a:lnTo>
                    <a:pt x="20" y="25"/>
                  </a:lnTo>
                  <a:lnTo>
                    <a:pt x="20" y="17"/>
                  </a:lnTo>
                  <a:lnTo>
                    <a:pt x="12" y="17"/>
                  </a:lnTo>
                  <a:lnTo>
                    <a:pt x="12" y="25"/>
                  </a:lnTo>
                  <a:lnTo>
                    <a:pt x="12" y="46"/>
                  </a:lnTo>
                  <a:lnTo>
                    <a:pt x="9" y="46"/>
                  </a:lnTo>
                  <a:lnTo>
                    <a:pt x="9" y="46"/>
                  </a:lnTo>
                  <a:lnTo>
                    <a:pt x="7" y="45"/>
                  </a:lnTo>
                  <a:lnTo>
                    <a:pt x="6" y="43"/>
                  </a:lnTo>
                  <a:lnTo>
                    <a:pt x="6" y="11"/>
                  </a:lnTo>
                  <a:lnTo>
                    <a:pt x="6" y="11"/>
                  </a:lnTo>
                  <a:lnTo>
                    <a:pt x="7" y="8"/>
                  </a:lnTo>
                  <a:lnTo>
                    <a:pt x="9" y="8"/>
                  </a:lnTo>
                  <a:lnTo>
                    <a:pt x="49" y="8"/>
                  </a:lnTo>
                  <a:lnTo>
                    <a:pt x="49" y="8"/>
                  </a:lnTo>
                  <a:lnTo>
                    <a:pt x="52" y="8"/>
                  </a:lnTo>
                  <a:lnTo>
                    <a:pt x="52" y="11"/>
                  </a:lnTo>
                  <a:lnTo>
                    <a:pt x="52" y="4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17" name="Freeform 432"/>
          <p:cNvSpPr>
            <a:spLocks noEditPoints="1"/>
          </p:cNvSpPr>
          <p:nvPr userDrawn="1"/>
        </p:nvSpPr>
        <p:spPr bwMode="auto">
          <a:xfrm>
            <a:off x="8420335" y="6226371"/>
            <a:ext cx="196341" cy="158476"/>
          </a:xfrm>
          <a:custGeom>
            <a:avLst/>
            <a:gdLst>
              <a:gd name="T0" fmla="*/ 97 w 105"/>
              <a:gd name="T1" fmla="*/ 43 h 113"/>
              <a:gd name="T2" fmla="*/ 97 w 105"/>
              <a:gd name="T3" fmla="*/ 41 h 113"/>
              <a:gd name="T4" fmla="*/ 97 w 105"/>
              <a:gd name="T5" fmla="*/ 12 h 113"/>
              <a:gd name="T6" fmla="*/ 94 w 105"/>
              <a:gd name="T7" fmla="*/ 9 h 113"/>
              <a:gd name="T8" fmla="*/ 76 w 105"/>
              <a:gd name="T9" fmla="*/ 9 h 113"/>
              <a:gd name="T10" fmla="*/ 72 w 105"/>
              <a:gd name="T11" fmla="*/ 12 h 113"/>
              <a:gd name="T12" fmla="*/ 54 w 105"/>
              <a:gd name="T13" fmla="*/ 1 h 113"/>
              <a:gd name="T14" fmla="*/ 53 w 105"/>
              <a:gd name="T15" fmla="*/ 0 h 113"/>
              <a:gd name="T16" fmla="*/ 0 w 105"/>
              <a:gd name="T17" fmla="*/ 50 h 113"/>
              <a:gd name="T18" fmla="*/ 3 w 105"/>
              <a:gd name="T19" fmla="*/ 55 h 113"/>
              <a:gd name="T20" fmla="*/ 7 w 105"/>
              <a:gd name="T21" fmla="*/ 108 h 113"/>
              <a:gd name="T22" fmla="*/ 8 w 105"/>
              <a:gd name="T23" fmla="*/ 112 h 113"/>
              <a:gd name="T24" fmla="*/ 39 w 105"/>
              <a:gd name="T25" fmla="*/ 112 h 113"/>
              <a:gd name="T26" fmla="*/ 42 w 105"/>
              <a:gd name="T27" fmla="*/ 112 h 113"/>
              <a:gd name="T28" fmla="*/ 42 w 105"/>
              <a:gd name="T29" fmla="*/ 67 h 113"/>
              <a:gd name="T30" fmla="*/ 62 w 105"/>
              <a:gd name="T31" fmla="*/ 108 h 113"/>
              <a:gd name="T32" fmla="*/ 63 w 105"/>
              <a:gd name="T33" fmla="*/ 112 h 113"/>
              <a:gd name="T34" fmla="*/ 65 w 105"/>
              <a:gd name="T35" fmla="*/ 113 h 113"/>
              <a:gd name="T36" fmla="*/ 95 w 105"/>
              <a:gd name="T37" fmla="*/ 112 h 113"/>
              <a:gd name="T38" fmla="*/ 97 w 105"/>
              <a:gd name="T39" fmla="*/ 112 h 113"/>
              <a:gd name="T40" fmla="*/ 98 w 105"/>
              <a:gd name="T41" fmla="*/ 53 h 113"/>
              <a:gd name="T42" fmla="*/ 100 w 105"/>
              <a:gd name="T43" fmla="*/ 55 h 113"/>
              <a:gd name="T44" fmla="*/ 102 w 105"/>
              <a:gd name="T45" fmla="*/ 56 h 113"/>
              <a:gd name="T46" fmla="*/ 105 w 105"/>
              <a:gd name="T47" fmla="*/ 55 h 113"/>
              <a:gd name="T48" fmla="*/ 105 w 105"/>
              <a:gd name="T49" fmla="*/ 50 h 113"/>
              <a:gd name="T50" fmla="*/ 79 w 105"/>
              <a:gd name="T51" fmla="*/ 24 h 113"/>
              <a:gd name="T52" fmla="*/ 91 w 105"/>
              <a:gd name="T53" fmla="*/ 15 h 113"/>
              <a:gd name="T54" fmla="*/ 79 w 105"/>
              <a:gd name="T55" fmla="*/ 26 h 113"/>
              <a:gd name="T56" fmla="*/ 79 w 105"/>
              <a:gd name="T57" fmla="*/ 24 h 113"/>
              <a:gd name="T58" fmla="*/ 68 w 105"/>
              <a:gd name="T59" fmla="*/ 105 h 113"/>
              <a:gd name="T60" fmla="*/ 68 w 105"/>
              <a:gd name="T61" fmla="*/ 64 h 113"/>
              <a:gd name="T62" fmla="*/ 68 w 105"/>
              <a:gd name="T63" fmla="*/ 63 h 113"/>
              <a:gd name="T64" fmla="*/ 39 w 105"/>
              <a:gd name="T65" fmla="*/ 61 h 113"/>
              <a:gd name="T66" fmla="*/ 37 w 105"/>
              <a:gd name="T67" fmla="*/ 63 h 113"/>
              <a:gd name="T68" fmla="*/ 36 w 105"/>
              <a:gd name="T69" fmla="*/ 105 h 113"/>
              <a:gd name="T70" fmla="*/ 13 w 105"/>
              <a:gd name="T71" fmla="*/ 47 h 113"/>
              <a:gd name="T72" fmla="*/ 13 w 105"/>
              <a:gd name="T73" fmla="*/ 47 h 113"/>
              <a:gd name="T74" fmla="*/ 92 w 105"/>
              <a:gd name="T75" fmla="*/ 47 h 113"/>
              <a:gd name="T76" fmla="*/ 92 w 105"/>
              <a:gd name="T77" fmla="*/ 47 h 113"/>
              <a:gd name="T78" fmla="*/ 68 w 105"/>
              <a:gd name="T79"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13">
                <a:moveTo>
                  <a:pt x="105" y="50"/>
                </a:moveTo>
                <a:lnTo>
                  <a:pt x="97" y="43"/>
                </a:lnTo>
                <a:lnTo>
                  <a:pt x="97" y="43"/>
                </a:lnTo>
                <a:lnTo>
                  <a:pt x="97" y="41"/>
                </a:lnTo>
                <a:lnTo>
                  <a:pt x="97" y="12"/>
                </a:lnTo>
                <a:lnTo>
                  <a:pt x="97" y="12"/>
                </a:lnTo>
                <a:lnTo>
                  <a:pt x="97" y="10"/>
                </a:lnTo>
                <a:lnTo>
                  <a:pt x="94" y="9"/>
                </a:lnTo>
                <a:lnTo>
                  <a:pt x="76" y="9"/>
                </a:lnTo>
                <a:lnTo>
                  <a:pt x="76" y="9"/>
                </a:lnTo>
                <a:lnTo>
                  <a:pt x="74" y="10"/>
                </a:lnTo>
                <a:lnTo>
                  <a:pt x="72" y="12"/>
                </a:lnTo>
                <a:lnTo>
                  <a:pt x="72" y="20"/>
                </a:lnTo>
                <a:lnTo>
                  <a:pt x="54" y="1"/>
                </a:lnTo>
                <a:lnTo>
                  <a:pt x="54" y="1"/>
                </a:lnTo>
                <a:lnTo>
                  <a:pt x="53" y="0"/>
                </a:lnTo>
                <a:lnTo>
                  <a:pt x="49" y="1"/>
                </a:lnTo>
                <a:lnTo>
                  <a:pt x="0" y="50"/>
                </a:lnTo>
                <a:lnTo>
                  <a:pt x="2" y="53"/>
                </a:lnTo>
                <a:lnTo>
                  <a:pt x="3" y="55"/>
                </a:lnTo>
                <a:lnTo>
                  <a:pt x="7" y="53"/>
                </a:lnTo>
                <a:lnTo>
                  <a:pt x="7" y="108"/>
                </a:lnTo>
                <a:lnTo>
                  <a:pt x="7" y="108"/>
                </a:lnTo>
                <a:lnTo>
                  <a:pt x="8" y="112"/>
                </a:lnTo>
                <a:lnTo>
                  <a:pt x="10" y="112"/>
                </a:lnTo>
                <a:lnTo>
                  <a:pt x="39" y="112"/>
                </a:lnTo>
                <a:lnTo>
                  <a:pt x="39" y="112"/>
                </a:lnTo>
                <a:lnTo>
                  <a:pt x="42" y="112"/>
                </a:lnTo>
                <a:lnTo>
                  <a:pt x="42" y="108"/>
                </a:lnTo>
                <a:lnTo>
                  <a:pt x="42" y="67"/>
                </a:lnTo>
                <a:lnTo>
                  <a:pt x="62" y="67"/>
                </a:lnTo>
                <a:lnTo>
                  <a:pt x="62" y="108"/>
                </a:lnTo>
                <a:lnTo>
                  <a:pt x="62" y="108"/>
                </a:lnTo>
                <a:lnTo>
                  <a:pt x="63" y="112"/>
                </a:lnTo>
                <a:lnTo>
                  <a:pt x="63" y="112"/>
                </a:lnTo>
                <a:lnTo>
                  <a:pt x="65" y="113"/>
                </a:lnTo>
                <a:lnTo>
                  <a:pt x="65" y="113"/>
                </a:lnTo>
                <a:lnTo>
                  <a:pt x="95" y="112"/>
                </a:lnTo>
                <a:lnTo>
                  <a:pt x="95" y="112"/>
                </a:lnTo>
                <a:lnTo>
                  <a:pt x="97" y="112"/>
                </a:lnTo>
                <a:lnTo>
                  <a:pt x="98" y="108"/>
                </a:lnTo>
                <a:lnTo>
                  <a:pt x="98" y="53"/>
                </a:lnTo>
                <a:lnTo>
                  <a:pt x="100" y="55"/>
                </a:lnTo>
                <a:lnTo>
                  <a:pt x="100" y="55"/>
                </a:lnTo>
                <a:lnTo>
                  <a:pt x="102" y="56"/>
                </a:lnTo>
                <a:lnTo>
                  <a:pt x="102" y="56"/>
                </a:lnTo>
                <a:lnTo>
                  <a:pt x="105" y="55"/>
                </a:lnTo>
                <a:lnTo>
                  <a:pt x="105" y="55"/>
                </a:lnTo>
                <a:lnTo>
                  <a:pt x="105" y="52"/>
                </a:lnTo>
                <a:lnTo>
                  <a:pt x="105" y="50"/>
                </a:lnTo>
                <a:lnTo>
                  <a:pt x="105" y="50"/>
                </a:lnTo>
                <a:close/>
                <a:moveTo>
                  <a:pt x="79" y="24"/>
                </a:moveTo>
                <a:lnTo>
                  <a:pt x="79" y="15"/>
                </a:lnTo>
                <a:lnTo>
                  <a:pt x="91" y="15"/>
                </a:lnTo>
                <a:lnTo>
                  <a:pt x="91" y="38"/>
                </a:lnTo>
                <a:lnTo>
                  <a:pt x="79" y="26"/>
                </a:lnTo>
                <a:lnTo>
                  <a:pt x="79" y="26"/>
                </a:lnTo>
                <a:lnTo>
                  <a:pt x="79" y="24"/>
                </a:lnTo>
                <a:lnTo>
                  <a:pt x="79" y="24"/>
                </a:lnTo>
                <a:close/>
                <a:moveTo>
                  <a:pt x="68" y="105"/>
                </a:moveTo>
                <a:lnTo>
                  <a:pt x="68" y="64"/>
                </a:lnTo>
                <a:lnTo>
                  <a:pt x="68" y="64"/>
                </a:lnTo>
                <a:lnTo>
                  <a:pt x="68" y="63"/>
                </a:lnTo>
                <a:lnTo>
                  <a:pt x="68" y="63"/>
                </a:lnTo>
                <a:lnTo>
                  <a:pt x="65" y="61"/>
                </a:lnTo>
                <a:lnTo>
                  <a:pt x="39" y="61"/>
                </a:lnTo>
                <a:lnTo>
                  <a:pt x="39" y="61"/>
                </a:lnTo>
                <a:lnTo>
                  <a:pt x="37" y="63"/>
                </a:lnTo>
                <a:lnTo>
                  <a:pt x="36" y="64"/>
                </a:lnTo>
                <a:lnTo>
                  <a:pt x="36" y="105"/>
                </a:lnTo>
                <a:lnTo>
                  <a:pt x="13" y="105"/>
                </a:lnTo>
                <a:lnTo>
                  <a:pt x="13" y="47"/>
                </a:lnTo>
                <a:lnTo>
                  <a:pt x="13" y="47"/>
                </a:lnTo>
                <a:lnTo>
                  <a:pt x="13" y="47"/>
                </a:lnTo>
                <a:lnTo>
                  <a:pt x="53" y="7"/>
                </a:lnTo>
                <a:lnTo>
                  <a:pt x="92" y="47"/>
                </a:lnTo>
                <a:lnTo>
                  <a:pt x="92" y="47"/>
                </a:lnTo>
                <a:lnTo>
                  <a:pt x="92" y="47"/>
                </a:lnTo>
                <a:lnTo>
                  <a:pt x="92" y="105"/>
                </a:lnTo>
                <a:lnTo>
                  <a:pt x="68" y="10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433"/>
          <p:cNvSpPr>
            <a:spLocks noEditPoints="1"/>
          </p:cNvSpPr>
          <p:nvPr userDrawn="1"/>
        </p:nvSpPr>
        <p:spPr bwMode="auto">
          <a:xfrm>
            <a:off x="4411242" y="6238992"/>
            <a:ext cx="207561" cy="152866"/>
          </a:xfrm>
          <a:custGeom>
            <a:avLst/>
            <a:gdLst>
              <a:gd name="T0" fmla="*/ 102 w 111"/>
              <a:gd name="T1" fmla="*/ 11 h 109"/>
              <a:gd name="T2" fmla="*/ 89 w 111"/>
              <a:gd name="T3" fmla="*/ 11 h 109"/>
              <a:gd name="T4" fmla="*/ 80 w 111"/>
              <a:gd name="T5" fmla="*/ 20 h 109"/>
              <a:gd name="T6" fmla="*/ 80 w 111"/>
              <a:gd name="T7" fmla="*/ 32 h 109"/>
              <a:gd name="T8" fmla="*/ 92 w 111"/>
              <a:gd name="T9" fmla="*/ 96 h 109"/>
              <a:gd name="T10" fmla="*/ 92 w 111"/>
              <a:gd name="T11" fmla="*/ 98 h 109"/>
              <a:gd name="T12" fmla="*/ 88 w 111"/>
              <a:gd name="T13" fmla="*/ 104 h 109"/>
              <a:gd name="T14" fmla="*/ 80 w 111"/>
              <a:gd name="T15" fmla="*/ 104 h 109"/>
              <a:gd name="T16" fmla="*/ 76 w 111"/>
              <a:gd name="T17" fmla="*/ 101 h 109"/>
              <a:gd name="T18" fmla="*/ 74 w 111"/>
              <a:gd name="T19" fmla="*/ 72 h 109"/>
              <a:gd name="T20" fmla="*/ 71 w 111"/>
              <a:gd name="T21" fmla="*/ 66 h 109"/>
              <a:gd name="T22" fmla="*/ 62 w 111"/>
              <a:gd name="T23" fmla="*/ 63 h 109"/>
              <a:gd name="T24" fmla="*/ 49 w 111"/>
              <a:gd name="T25" fmla="*/ 70 h 109"/>
              <a:gd name="T26" fmla="*/ 49 w 111"/>
              <a:gd name="T27" fmla="*/ 96 h 109"/>
              <a:gd name="T28" fmla="*/ 40 w 111"/>
              <a:gd name="T29" fmla="*/ 104 h 109"/>
              <a:gd name="T30" fmla="*/ 31 w 111"/>
              <a:gd name="T31" fmla="*/ 103 h 109"/>
              <a:gd name="T32" fmla="*/ 28 w 111"/>
              <a:gd name="T33" fmla="*/ 75 h 109"/>
              <a:gd name="T34" fmla="*/ 43 w 111"/>
              <a:gd name="T35" fmla="*/ 67 h 109"/>
              <a:gd name="T36" fmla="*/ 49 w 111"/>
              <a:gd name="T37" fmla="*/ 50 h 109"/>
              <a:gd name="T38" fmla="*/ 48 w 111"/>
              <a:gd name="T39" fmla="*/ 12 h 109"/>
              <a:gd name="T40" fmla="*/ 36 w 111"/>
              <a:gd name="T41" fmla="*/ 3 h 109"/>
              <a:gd name="T42" fmla="*/ 36 w 111"/>
              <a:gd name="T43" fmla="*/ 11 h 109"/>
              <a:gd name="T44" fmla="*/ 42 w 111"/>
              <a:gd name="T45" fmla="*/ 11 h 109"/>
              <a:gd name="T46" fmla="*/ 45 w 111"/>
              <a:gd name="T47" fmla="*/ 50 h 109"/>
              <a:gd name="T48" fmla="*/ 40 w 111"/>
              <a:gd name="T49" fmla="*/ 64 h 109"/>
              <a:gd name="T50" fmla="*/ 33 w 111"/>
              <a:gd name="T51" fmla="*/ 69 h 109"/>
              <a:gd name="T52" fmla="*/ 13 w 111"/>
              <a:gd name="T53" fmla="*/ 66 h 109"/>
              <a:gd name="T54" fmla="*/ 5 w 111"/>
              <a:gd name="T55" fmla="*/ 50 h 109"/>
              <a:gd name="T56" fmla="*/ 8 w 111"/>
              <a:gd name="T57" fmla="*/ 11 h 109"/>
              <a:gd name="T58" fmla="*/ 19 w 111"/>
              <a:gd name="T59" fmla="*/ 11 h 109"/>
              <a:gd name="T60" fmla="*/ 14 w 111"/>
              <a:gd name="T61" fmla="*/ 3 h 109"/>
              <a:gd name="T62" fmla="*/ 5 w 111"/>
              <a:gd name="T63" fmla="*/ 8 h 109"/>
              <a:gd name="T64" fmla="*/ 0 w 111"/>
              <a:gd name="T65" fmla="*/ 17 h 109"/>
              <a:gd name="T66" fmla="*/ 2 w 111"/>
              <a:gd name="T67" fmla="*/ 55 h 109"/>
              <a:gd name="T68" fmla="*/ 23 w 111"/>
              <a:gd name="T69" fmla="*/ 75 h 109"/>
              <a:gd name="T70" fmla="*/ 23 w 111"/>
              <a:gd name="T71" fmla="*/ 99 h 109"/>
              <a:gd name="T72" fmla="*/ 36 w 111"/>
              <a:gd name="T73" fmla="*/ 109 h 109"/>
              <a:gd name="T74" fmla="*/ 48 w 111"/>
              <a:gd name="T75" fmla="*/ 107 h 109"/>
              <a:gd name="T76" fmla="*/ 53 w 111"/>
              <a:gd name="T77" fmla="*/ 99 h 109"/>
              <a:gd name="T78" fmla="*/ 54 w 111"/>
              <a:gd name="T79" fmla="*/ 75 h 109"/>
              <a:gd name="T80" fmla="*/ 62 w 111"/>
              <a:gd name="T81" fmla="*/ 66 h 109"/>
              <a:gd name="T82" fmla="*/ 68 w 111"/>
              <a:gd name="T83" fmla="*/ 69 h 109"/>
              <a:gd name="T84" fmla="*/ 71 w 111"/>
              <a:gd name="T85" fmla="*/ 75 h 109"/>
              <a:gd name="T86" fmla="*/ 71 w 111"/>
              <a:gd name="T87" fmla="*/ 96 h 109"/>
              <a:gd name="T88" fmla="*/ 76 w 111"/>
              <a:gd name="T89" fmla="*/ 107 h 109"/>
              <a:gd name="T90" fmla="*/ 85 w 111"/>
              <a:gd name="T91" fmla="*/ 109 h 109"/>
              <a:gd name="T92" fmla="*/ 94 w 111"/>
              <a:gd name="T93" fmla="*/ 106 h 109"/>
              <a:gd name="T94" fmla="*/ 97 w 111"/>
              <a:gd name="T95" fmla="*/ 96 h 109"/>
              <a:gd name="T96" fmla="*/ 100 w 111"/>
              <a:gd name="T97" fmla="*/ 41 h 109"/>
              <a:gd name="T98" fmla="*/ 111 w 111"/>
              <a:gd name="T99" fmla="*/ 29 h 109"/>
              <a:gd name="T100" fmla="*/ 111 w 111"/>
              <a:gd name="T101" fmla="*/ 26 h 109"/>
              <a:gd name="T102" fmla="*/ 105 w 111"/>
              <a:gd name="T103" fmla="*/ 32 h 109"/>
              <a:gd name="T104" fmla="*/ 95 w 111"/>
              <a:gd name="T105" fmla="*/ 37 h 109"/>
              <a:gd name="T106" fmla="*/ 88 w 111"/>
              <a:gd name="T107" fmla="*/ 34 h 109"/>
              <a:gd name="T108" fmla="*/ 85 w 111"/>
              <a:gd name="T109" fmla="*/ 21 h 109"/>
              <a:gd name="T110" fmla="*/ 92 w 111"/>
              <a:gd name="T111" fmla="*/ 15 h 109"/>
              <a:gd name="T112" fmla="*/ 102 w 111"/>
              <a:gd name="T113" fmla="*/ 17 h 109"/>
              <a:gd name="T114" fmla="*/ 106 w 111"/>
              <a:gd name="T115" fmla="*/ 26 h 109"/>
              <a:gd name="T116" fmla="*/ 105 w 111"/>
              <a:gd name="T117" fmla="*/ 3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109">
                <a:moveTo>
                  <a:pt x="109" y="20"/>
                </a:moveTo>
                <a:lnTo>
                  <a:pt x="109" y="20"/>
                </a:lnTo>
                <a:lnTo>
                  <a:pt x="106" y="15"/>
                </a:lnTo>
                <a:lnTo>
                  <a:pt x="102" y="11"/>
                </a:lnTo>
                <a:lnTo>
                  <a:pt x="102" y="11"/>
                </a:lnTo>
                <a:lnTo>
                  <a:pt x="95" y="11"/>
                </a:lnTo>
                <a:lnTo>
                  <a:pt x="95" y="11"/>
                </a:lnTo>
                <a:lnTo>
                  <a:pt x="89" y="11"/>
                </a:lnTo>
                <a:lnTo>
                  <a:pt x="89" y="11"/>
                </a:lnTo>
                <a:lnTo>
                  <a:pt x="85" y="15"/>
                </a:lnTo>
                <a:lnTo>
                  <a:pt x="80" y="20"/>
                </a:lnTo>
                <a:lnTo>
                  <a:pt x="80" y="20"/>
                </a:lnTo>
                <a:lnTo>
                  <a:pt x="80" y="26"/>
                </a:lnTo>
                <a:lnTo>
                  <a:pt x="80" y="26"/>
                </a:lnTo>
                <a:lnTo>
                  <a:pt x="80" y="26"/>
                </a:lnTo>
                <a:lnTo>
                  <a:pt x="80" y="32"/>
                </a:lnTo>
                <a:lnTo>
                  <a:pt x="83" y="37"/>
                </a:lnTo>
                <a:lnTo>
                  <a:pt x="88" y="40"/>
                </a:lnTo>
                <a:lnTo>
                  <a:pt x="92" y="41"/>
                </a:lnTo>
                <a:lnTo>
                  <a:pt x="92" y="96"/>
                </a:lnTo>
                <a:lnTo>
                  <a:pt x="92" y="96"/>
                </a:lnTo>
                <a:lnTo>
                  <a:pt x="92" y="96"/>
                </a:lnTo>
                <a:lnTo>
                  <a:pt x="92" y="98"/>
                </a:lnTo>
                <a:lnTo>
                  <a:pt x="92" y="98"/>
                </a:lnTo>
                <a:lnTo>
                  <a:pt x="91" y="103"/>
                </a:lnTo>
                <a:lnTo>
                  <a:pt x="91" y="103"/>
                </a:lnTo>
                <a:lnTo>
                  <a:pt x="88" y="104"/>
                </a:lnTo>
                <a:lnTo>
                  <a:pt x="88" y="104"/>
                </a:lnTo>
                <a:lnTo>
                  <a:pt x="85" y="104"/>
                </a:lnTo>
                <a:lnTo>
                  <a:pt x="83" y="104"/>
                </a:lnTo>
                <a:lnTo>
                  <a:pt x="83" y="104"/>
                </a:lnTo>
                <a:lnTo>
                  <a:pt x="80" y="104"/>
                </a:lnTo>
                <a:lnTo>
                  <a:pt x="77" y="103"/>
                </a:lnTo>
                <a:lnTo>
                  <a:pt x="77" y="103"/>
                </a:lnTo>
                <a:lnTo>
                  <a:pt x="76" y="101"/>
                </a:lnTo>
                <a:lnTo>
                  <a:pt x="76" y="101"/>
                </a:lnTo>
                <a:lnTo>
                  <a:pt x="74" y="96"/>
                </a:lnTo>
                <a:lnTo>
                  <a:pt x="74" y="75"/>
                </a:lnTo>
                <a:lnTo>
                  <a:pt x="74" y="75"/>
                </a:lnTo>
                <a:lnTo>
                  <a:pt x="74" y="72"/>
                </a:lnTo>
                <a:lnTo>
                  <a:pt x="72" y="67"/>
                </a:lnTo>
                <a:lnTo>
                  <a:pt x="72" y="67"/>
                </a:lnTo>
                <a:lnTo>
                  <a:pt x="71" y="66"/>
                </a:lnTo>
                <a:lnTo>
                  <a:pt x="71" y="66"/>
                </a:lnTo>
                <a:lnTo>
                  <a:pt x="66" y="63"/>
                </a:lnTo>
                <a:lnTo>
                  <a:pt x="62" y="63"/>
                </a:lnTo>
                <a:lnTo>
                  <a:pt x="62" y="63"/>
                </a:lnTo>
                <a:lnTo>
                  <a:pt x="62" y="63"/>
                </a:lnTo>
                <a:lnTo>
                  <a:pt x="56" y="64"/>
                </a:lnTo>
                <a:lnTo>
                  <a:pt x="51" y="67"/>
                </a:lnTo>
                <a:lnTo>
                  <a:pt x="51" y="67"/>
                </a:lnTo>
                <a:lnTo>
                  <a:pt x="49" y="70"/>
                </a:lnTo>
                <a:lnTo>
                  <a:pt x="49" y="70"/>
                </a:lnTo>
                <a:lnTo>
                  <a:pt x="49" y="75"/>
                </a:lnTo>
                <a:lnTo>
                  <a:pt x="49" y="96"/>
                </a:lnTo>
                <a:lnTo>
                  <a:pt x="49" y="96"/>
                </a:lnTo>
                <a:lnTo>
                  <a:pt x="48" y="99"/>
                </a:lnTo>
                <a:lnTo>
                  <a:pt x="48" y="99"/>
                </a:lnTo>
                <a:lnTo>
                  <a:pt x="45" y="103"/>
                </a:lnTo>
                <a:lnTo>
                  <a:pt x="40" y="104"/>
                </a:lnTo>
                <a:lnTo>
                  <a:pt x="36" y="104"/>
                </a:lnTo>
                <a:lnTo>
                  <a:pt x="36" y="104"/>
                </a:lnTo>
                <a:lnTo>
                  <a:pt x="31" y="103"/>
                </a:lnTo>
                <a:lnTo>
                  <a:pt x="31" y="103"/>
                </a:lnTo>
                <a:lnTo>
                  <a:pt x="28" y="99"/>
                </a:lnTo>
                <a:lnTo>
                  <a:pt x="28" y="96"/>
                </a:lnTo>
                <a:lnTo>
                  <a:pt x="28" y="75"/>
                </a:lnTo>
                <a:lnTo>
                  <a:pt x="28" y="75"/>
                </a:lnTo>
                <a:lnTo>
                  <a:pt x="33" y="75"/>
                </a:lnTo>
                <a:lnTo>
                  <a:pt x="33" y="75"/>
                </a:lnTo>
                <a:lnTo>
                  <a:pt x="39" y="72"/>
                </a:lnTo>
                <a:lnTo>
                  <a:pt x="43" y="67"/>
                </a:lnTo>
                <a:lnTo>
                  <a:pt x="46" y="63"/>
                </a:lnTo>
                <a:lnTo>
                  <a:pt x="49" y="55"/>
                </a:lnTo>
                <a:lnTo>
                  <a:pt x="49" y="55"/>
                </a:lnTo>
                <a:lnTo>
                  <a:pt x="49" y="50"/>
                </a:lnTo>
                <a:lnTo>
                  <a:pt x="49" y="17"/>
                </a:lnTo>
                <a:lnTo>
                  <a:pt x="49" y="17"/>
                </a:lnTo>
                <a:lnTo>
                  <a:pt x="48" y="12"/>
                </a:lnTo>
                <a:lnTo>
                  <a:pt x="48" y="12"/>
                </a:lnTo>
                <a:lnTo>
                  <a:pt x="45" y="6"/>
                </a:lnTo>
                <a:lnTo>
                  <a:pt x="39" y="3"/>
                </a:lnTo>
                <a:lnTo>
                  <a:pt x="39" y="3"/>
                </a:lnTo>
                <a:lnTo>
                  <a:pt x="36" y="3"/>
                </a:lnTo>
                <a:lnTo>
                  <a:pt x="36" y="0"/>
                </a:lnTo>
                <a:lnTo>
                  <a:pt x="31" y="0"/>
                </a:lnTo>
                <a:lnTo>
                  <a:pt x="31" y="11"/>
                </a:lnTo>
                <a:lnTo>
                  <a:pt x="36" y="11"/>
                </a:lnTo>
                <a:lnTo>
                  <a:pt x="36" y="8"/>
                </a:lnTo>
                <a:lnTo>
                  <a:pt x="36" y="8"/>
                </a:lnTo>
                <a:lnTo>
                  <a:pt x="40" y="8"/>
                </a:lnTo>
                <a:lnTo>
                  <a:pt x="42" y="11"/>
                </a:lnTo>
                <a:lnTo>
                  <a:pt x="45" y="14"/>
                </a:lnTo>
                <a:lnTo>
                  <a:pt x="45" y="17"/>
                </a:lnTo>
                <a:lnTo>
                  <a:pt x="45" y="50"/>
                </a:lnTo>
                <a:lnTo>
                  <a:pt x="45" y="50"/>
                </a:lnTo>
                <a:lnTo>
                  <a:pt x="45" y="55"/>
                </a:lnTo>
                <a:lnTo>
                  <a:pt x="45" y="55"/>
                </a:lnTo>
                <a:lnTo>
                  <a:pt x="43" y="60"/>
                </a:lnTo>
                <a:lnTo>
                  <a:pt x="40" y="64"/>
                </a:lnTo>
                <a:lnTo>
                  <a:pt x="40" y="64"/>
                </a:lnTo>
                <a:lnTo>
                  <a:pt x="39" y="66"/>
                </a:lnTo>
                <a:lnTo>
                  <a:pt x="39" y="66"/>
                </a:lnTo>
                <a:lnTo>
                  <a:pt x="33" y="69"/>
                </a:lnTo>
                <a:lnTo>
                  <a:pt x="25" y="70"/>
                </a:lnTo>
                <a:lnTo>
                  <a:pt x="25" y="70"/>
                </a:lnTo>
                <a:lnTo>
                  <a:pt x="19" y="70"/>
                </a:lnTo>
                <a:lnTo>
                  <a:pt x="13" y="66"/>
                </a:lnTo>
                <a:lnTo>
                  <a:pt x="8" y="61"/>
                </a:lnTo>
                <a:lnTo>
                  <a:pt x="7" y="55"/>
                </a:lnTo>
                <a:lnTo>
                  <a:pt x="7" y="55"/>
                </a:lnTo>
                <a:lnTo>
                  <a:pt x="5" y="50"/>
                </a:lnTo>
                <a:lnTo>
                  <a:pt x="5" y="17"/>
                </a:lnTo>
                <a:lnTo>
                  <a:pt x="5" y="17"/>
                </a:lnTo>
                <a:lnTo>
                  <a:pt x="7" y="14"/>
                </a:lnTo>
                <a:lnTo>
                  <a:pt x="8" y="11"/>
                </a:lnTo>
                <a:lnTo>
                  <a:pt x="11" y="8"/>
                </a:lnTo>
                <a:lnTo>
                  <a:pt x="14" y="8"/>
                </a:lnTo>
                <a:lnTo>
                  <a:pt x="14" y="11"/>
                </a:lnTo>
                <a:lnTo>
                  <a:pt x="19" y="11"/>
                </a:lnTo>
                <a:lnTo>
                  <a:pt x="19" y="0"/>
                </a:lnTo>
                <a:lnTo>
                  <a:pt x="14" y="0"/>
                </a:lnTo>
                <a:lnTo>
                  <a:pt x="14" y="3"/>
                </a:lnTo>
                <a:lnTo>
                  <a:pt x="14" y="3"/>
                </a:lnTo>
                <a:lnTo>
                  <a:pt x="11" y="3"/>
                </a:lnTo>
                <a:lnTo>
                  <a:pt x="7" y="6"/>
                </a:lnTo>
                <a:lnTo>
                  <a:pt x="7" y="6"/>
                </a:lnTo>
                <a:lnTo>
                  <a:pt x="5" y="8"/>
                </a:lnTo>
                <a:lnTo>
                  <a:pt x="5" y="8"/>
                </a:lnTo>
                <a:lnTo>
                  <a:pt x="2" y="12"/>
                </a:lnTo>
                <a:lnTo>
                  <a:pt x="2" y="12"/>
                </a:lnTo>
                <a:lnTo>
                  <a:pt x="0" y="17"/>
                </a:lnTo>
                <a:lnTo>
                  <a:pt x="0" y="50"/>
                </a:lnTo>
                <a:lnTo>
                  <a:pt x="0" y="50"/>
                </a:lnTo>
                <a:lnTo>
                  <a:pt x="2" y="55"/>
                </a:lnTo>
                <a:lnTo>
                  <a:pt x="2" y="55"/>
                </a:lnTo>
                <a:lnTo>
                  <a:pt x="4" y="63"/>
                </a:lnTo>
                <a:lnTo>
                  <a:pt x="10" y="69"/>
                </a:lnTo>
                <a:lnTo>
                  <a:pt x="16" y="73"/>
                </a:lnTo>
                <a:lnTo>
                  <a:pt x="23" y="75"/>
                </a:lnTo>
                <a:lnTo>
                  <a:pt x="23" y="86"/>
                </a:lnTo>
                <a:lnTo>
                  <a:pt x="23" y="96"/>
                </a:lnTo>
                <a:lnTo>
                  <a:pt x="23" y="96"/>
                </a:lnTo>
                <a:lnTo>
                  <a:pt x="23" y="99"/>
                </a:lnTo>
                <a:lnTo>
                  <a:pt x="25" y="103"/>
                </a:lnTo>
                <a:lnTo>
                  <a:pt x="25" y="103"/>
                </a:lnTo>
                <a:lnTo>
                  <a:pt x="30" y="107"/>
                </a:lnTo>
                <a:lnTo>
                  <a:pt x="36" y="109"/>
                </a:lnTo>
                <a:lnTo>
                  <a:pt x="40" y="109"/>
                </a:lnTo>
                <a:lnTo>
                  <a:pt x="40" y="109"/>
                </a:lnTo>
                <a:lnTo>
                  <a:pt x="45" y="109"/>
                </a:lnTo>
                <a:lnTo>
                  <a:pt x="48" y="107"/>
                </a:lnTo>
                <a:lnTo>
                  <a:pt x="48" y="107"/>
                </a:lnTo>
                <a:lnTo>
                  <a:pt x="51" y="104"/>
                </a:lnTo>
                <a:lnTo>
                  <a:pt x="51" y="104"/>
                </a:lnTo>
                <a:lnTo>
                  <a:pt x="53" y="99"/>
                </a:lnTo>
                <a:lnTo>
                  <a:pt x="53" y="99"/>
                </a:lnTo>
                <a:lnTo>
                  <a:pt x="54" y="96"/>
                </a:lnTo>
                <a:lnTo>
                  <a:pt x="54" y="75"/>
                </a:lnTo>
                <a:lnTo>
                  <a:pt x="54" y="75"/>
                </a:lnTo>
                <a:lnTo>
                  <a:pt x="54" y="72"/>
                </a:lnTo>
                <a:lnTo>
                  <a:pt x="56" y="69"/>
                </a:lnTo>
                <a:lnTo>
                  <a:pt x="59" y="67"/>
                </a:lnTo>
                <a:lnTo>
                  <a:pt x="62" y="66"/>
                </a:lnTo>
                <a:lnTo>
                  <a:pt x="62" y="66"/>
                </a:lnTo>
                <a:lnTo>
                  <a:pt x="65" y="67"/>
                </a:lnTo>
                <a:lnTo>
                  <a:pt x="65" y="67"/>
                </a:lnTo>
                <a:lnTo>
                  <a:pt x="68" y="69"/>
                </a:lnTo>
                <a:lnTo>
                  <a:pt x="68" y="69"/>
                </a:lnTo>
                <a:lnTo>
                  <a:pt x="69" y="72"/>
                </a:lnTo>
                <a:lnTo>
                  <a:pt x="69" y="72"/>
                </a:lnTo>
                <a:lnTo>
                  <a:pt x="71" y="75"/>
                </a:lnTo>
                <a:lnTo>
                  <a:pt x="71" y="86"/>
                </a:lnTo>
                <a:lnTo>
                  <a:pt x="71" y="96"/>
                </a:lnTo>
                <a:lnTo>
                  <a:pt x="71" y="96"/>
                </a:lnTo>
                <a:lnTo>
                  <a:pt x="71" y="96"/>
                </a:lnTo>
                <a:lnTo>
                  <a:pt x="71" y="101"/>
                </a:lnTo>
                <a:lnTo>
                  <a:pt x="74" y="106"/>
                </a:lnTo>
                <a:lnTo>
                  <a:pt x="74" y="106"/>
                </a:lnTo>
                <a:lnTo>
                  <a:pt x="76" y="107"/>
                </a:lnTo>
                <a:lnTo>
                  <a:pt x="76" y="107"/>
                </a:lnTo>
                <a:lnTo>
                  <a:pt x="79" y="109"/>
                </a:lnTo>
                <a:lnTo>
                  <a:pt x="83" y="109"/>
                </a:lnTo>
                <a:lnTo>
                  <a:pt x="85" y="109"/>
                </a:lnTo>
                <a:lnTo>
                  <a:pt x="85" y="109"/>
                </a:lnTo>
                <a:lnTo>
                  <a:pt x="89" y="109"/>
                </a:lnTo>
                <a:lnTo>
                  <a:pt x="89" y="109"/>
                </a:lnTo>
                <a:lnTo>
                  <a:pt x="94" y="106"/>
                </a:lnTo>
                <a:lnTo>
                  <a:pt x="94" y="106"/>
                </a:lnTo>
                <a:lnTo>
                  <a:pt x="97" y="101"/>
                </a:lnTo>
                <a:lnTo>
                  <a:pt x="97" y="101"/>
                </a:lnTo>
                <a:lnTo>
                  <a:pt x="97" y="96"/>
                </a:lnTo>
                <a:lnTo>
                  <a:pt x="97" y="41"/>
                </a:lnTo>
                <a:lnTo>
                  <a:pt x="97" y="41"/>
                </a:lnTo>
                <a:lnTo>
                  <a:pt x="100" y="41"/>
                </a:lnTo>
                <a:lnTo>
                  <a:pt x="100" y="41"/>
                </a:lnTo>
                <a:lnTo>
                  <a:pt x="105" y="38"/>
                </a:lnTo>
                <a:lnTo>
                  <a:pt x="105" y="38"/>
                </a:lnTo>
                <a:lnTo>
                  <a:pt x="109" y="34"/>
                </a:lnTo>
                <a:lnTo>
                  <a:pt x="111" y="29"/>
                </a:lnTo>
                <a:lnTo>
                  <a:pt x="111" y="29"/>
                </a:lnTo>
                <a:lnTo>
                  <a:pt x="111" y="26"/>
                </a:lnTo>
                <a:lnTo>
                  <a:pt x="111" y="26"/>
                </a:lnTo>
                <a:lnTo>
                  <a:pt x="111" y="26"/>
                </a:lnTo>
                <a:lnTo>
                  <a:pt x="109" y="20"/>
                </a:lnTo>
                <a:lnTo>
                  <a:pt x="109" y="20"/>
                </a:lnTo>
                <a:close/>
                <a:moveTo>
                  <a:pt x="105" y="32"/>
                </a:moveTo>
                <a:lnTo>
                  <a:pt x="105" y="32"/>
                </a:lnTo>
                <a:lnTo>
                  <a:pt x="103" y="34"/>
                </a:lnTo>
                <a:lnTo>
                  <a:pt x="103" y="34"/>
                </a:lnTo>
                <a:lnTo>
                  <a:pt x="100" y="37"/>
                </a:lnTo>
                <a:lnTo>
                  <a:pt x="95" y="37"/>
                </a:lnTo>
                <a:lnTo>
                  <a:pt x="95" y="37"/>
                </a:lnTo>
                <a:lnTo>
                  <a:pt x="91" y="37"/>
                </a:lnTo>
                <a:lnTo>
                  <a:pt x="88" y="34"/>
                </a:lnTo>
                <a:lnTo>
                  <a:pt x="88" y="34"/>
                </a:lnTo>
                <a:lnTo>
                  <a:pt x="85" y="31"/>
                </a:lnTo>
                <a:lnTo>
                  <a:pt x="83" y="26"/>
                </a:lnTo>
                <a:lnTo>
                  <a:pt x="83" y="26"/>
                </a:lnTo>
                <a:lnTo>
                  <a:pt x="85" y="21"/>
                </a:lnTo>
                <a:lnTo>
                  <a:pt x="85" y="21"/>
                </a:lnTo>
                <a:lnTo>
                  <a:pt x="86" y="18"/>
                </a:lnTo>
                <a:lnTo>
                  <a:pt x="89" y="17"/>
                </a:lnTo>
                <a:lnTo>
                  <a:pt x="92" y="15"/>
                </a:lnTo>
                <a:lnTo>
                  <a:pt x="95" y="15"/>
                </a:lnTo>
                <a:lnTo>
                  <a:pt x="95" y="15"/>
                </a:lnTo>
                <a:lnTo>
                  <a:pt x="99" y="15"/>
                </a:lnTo>
                <a:lnTo>
                  <a:pt x="102" y="17"/>
                </a:lnTo>
                <a:lnTo>
                  <a:pt x="103" y="18"/>
                </a:lnTo>
                <a:lnTo>
                  <a:pt x="106" y="21"/>
                </a:lnTo>
                <a:lnTo>
                  <a:pt x="106" y="21"/>
                </a:lnTo>
                <a:lnTo>
                  <a:pt x="106" y="26"/>
                </a:lnTo>
                <a:lnTo>
                  <a:pt x="106" y="26"/>
                </a:lnTo>
                <a:lnTo>
                  <a:pt x="106" y="29"/>
                </a:lnTo>
                <a:lnTo>
                  <a:pt x="105" y="32"/>
                </a:lnTo>
                <a:lnTo>
                  <a:pt x="105"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19" name="Group 118"/>
          <p:cNvGrpSpPr/>
          <p:nvPr userDrawn="1"/>
        </p:nvGrpSpPr>
        <p:grpSpPr>
          <a:xfrm>
            <a:off x="8078141" y="6219359"/>
            <a:ext cx="179513" cy="173903"/>
            <a:chOff x="6640513" y="6638925"/>
            <a:chExt cx="152401" cy="196851"/>
          </a:xfrm>
        </p:grpSpPr>
        <p:sp>
          <p:nvSpPr>
            <p:cNvPr id="120" name="Freeform 434"/>
            <p:cNvSpPr>
              <a:spLocks/>
            </p:cNvSpPr>
            <p:nvPr/>
          </p:nvSpPr>
          <p:spPr bwMode="auto">
            <a:xfrm>
              <a:off x="6692901" y="6694488"/>
              <a:ext cx="100013" cy="131763"/>
            </a:xfrm>
            <a:custGeom>
              <a:avLst/>
              <a:gdLst>
                <a:gd name="T0" fmla="*/ 63 w 63"/>
                <a:gd name="T1" fmla="*/ 69 h 83"/>
                <a:gd name="T2" fmla="*/ 63 w 63"/>
                <a:gd name="T3" fmla="*/ 69 h 83"/>
                <a:gd name="T4" fmla="*/ 60 w 63"/>
                <a:gd name="T5" fmla="*/ 68 h 83"/>
                <a:gd name="T6" fmla="*/ 58 w 63"/>
                <a:gd name="T7" fmla="*/ 68 h 83"/>
                <a:gd name="T8" fmla="*/ 58 w 63"/>
                <a:gd name="T9" fmla="*/ 68 h 83"/>
                <a:gd name="T10" fmla="*/ 57 w 63"/>
                <a:gd name="T11" fmla="*/ 68 h 83"/>
                <a:gd name="T12" fmla="*/ 48 w 63"/>
                <a:gd name="T13" fmla="*/ 71 h 83"/>
                <a:gd name="T14" fmla="*/ 37 w 63"/>
                <a:gd name="T15" fmla="*/ 40 h 83"/>
                <a:gd name="T16" fmla="*/ 8 w 63"/>
                <a:gd name="T17" fmla="*/ 40 h 83"/>
                <a:gd name="T18" fmla="*/ 8 w 63"/>
                <a:gd name="T19" fmla="*/ 23 h 83"/>
                <a:gd name="T20" fmla="*/ 34 w 63"/>
                <a:gd name="T21" fmla="*/ 23 h 83"/>
                <a:gd name="T22" fmla="*/ 34 w 63"/>
                <a:gd name="T23" fmla="*/ 23 h 83"/>
                <a:gd name="T24" fmla="*/ 37 w 63"/>
                <a:gd name="T25" fmla="*/ 22 h 83"/>
                <a:gd name="T26" fmla="*/ 39 w 63"/>
                <a:gd name="T27" fmla="*/ 19 h 83"/>
                <a:gd name="T28" fmla="*/ 39 w 63"/>
                <a:gd name="T29" fmla="*/ 19 h 83"/>
                <a:gd name="T30" fmla="*/ 37 w 63"/>
                <a:gd name="T31" fmla="*/ 16 h 83"/>
                <a:gd name="T32" fmla="*/ 34 w 63"/>
                <a:gd name="T33" fmla="*/ 14 h 83"/>
                <a:gd name="T34" fmla="*/ 8 w 63"/>
                <a:gd name="T35" fmla="*/ 14 h 83"/>
                <a:gd name="T36" fmla="*/ 8 w 63"/>
                <a:gd name="T37" fmla="*/ 5 h 83"/>
                <a:gd name="T38" fmla="*/ 8 w 63"/>
                <a:gd name="T39" fmla="*/ 5 h 83"/>
                <a:gd name="T40" fmla="*/ 6 w 63"/>
                <a:gd name="T41" fmla="*/ 2 h 83"/>
                <a:gd name="T42" fmla="*/ 3 w 63"/>
                <a:gd name="T43" fmla="*/ 0 h 83"/>
                <a:gd name="T44" fmla="*/ 3 w 63"/>
                <a:gd name="T45" fmla="*/ 0 h 83"/>
                <a:gd name="T46" fmla="*/ 2 w 63"/>
                <a:gd name="T47" fmla="*/ 2 h 83"/>
                <a:gd name="T48" fmla="*/ 0 w 63"/>
                <a:gd name="T49" fmla="*/ 5 h 83"/>
                <a:gd name="T50" fmla="*/ 0 w 63"/>
                <a:gd name="T51" fmla="*/ 49 h 83"/>
                <a:gd name="T52" fmla="*/ 31 w 63"/>
                <a:gd name="T53" fmla="*/ 49 h 83"/>
                <a:gd name="T54" fmla="*/ 43 w 63"/>
                <a:gd name="T55" fmla="*/ 83 h 83"/>
                <a:gd name="T56" fmla="*/ 60 w 63"/>
                <a:gd name="T57" fmla="*/ 75 h 83"/>
                <a:gd name="T58" fmla="*/ 60 w 63"/>
                <a:gd name="T59" fmla="*/ 75 h 83"/>
                <a:gd name="T60" fmla="*/ 62 w 63"/>
                <a:gd name="T61" fmla="*/ 74 h 83"/>
                <a:gd name="T62" fmla="*/ 62 w 63"/>
                <a:gd name="T63" fmla="*/ 74 h 83"/>
                <a:gd name="T64" fmla="*/ 63 w 63"/>
                <a:gd name="T65" fmla="*/ 72 h 83"/>
                <a:gd name="T66" fmla="*/ 63 w 63"/>
                <a:gd name="T67" fmla="*/ 72 h 83"/>
                <a:gd name="T68" fmla="*/ 63 w 63"/>
                <a:gd name="T69" fmla="*/ 69 h 83"/>
                <a:gd name="T70" fmla="*/ 63 w 63"/>
                <a:gd name="T71" fmla="*/ 6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83">
                  <a:moveTo>
                    <a:pt x="63" y="69"/>
                  </a:moveTo>
                  <a:lnTo>
                    <a:pt x="63" y="69"/>
                  </a:lnTo>
                  <a:lnTo>
                    <a:pt x="60" y="68"/>
                  </a:lnTo>
                  <a:lnTo>
                    <a:pt x="58" y="68"/>
                  </a:lnTo>
                  <a:lnTo>
                    <a:pt x="58" y="68"/>
                  </a:lnTo>
                  <a:lnTo>
                    <a:pt x="57" y="68"/>
                  </a:lnTo>
                  <a:lnTo>
                    <a:pt x="48" y="71"/>
                  </a:lnTo>
                  <a:lnTo>
                    <a:pt x="37" y="40"/>
                  </a:lnTo>
                  <a:lnTo>
                    <a:pt x="8" y="40"/>
                  </a:lnTo>
                  <a:lnTo>
                    <a:pt x="8" y="23"/>
                  </a:lnTo>
                  <a:lnTo>
                    <a:pt x="34" y="23"/>
                  </a:lnTo>
                  <a:lnTo>
                    <a:pt x="34" y="23"/>
                  </a:lnTo>
                  <a:lnTo>
                    <a:pt x="37" y="22"/>
                  </a:lnTo>
                  <a:lnTo>
                    <a:pt x="39" y="19"/>
                  </a:lnTo>
                  <a:lnTo>
                    <a:pt x="39" y="19"/>
                  </a:lnTo>
                  <a:lnTo>
                    <a:pt x="37" y="16"/>
                  </a:lnTo>
                  <a:lnTo>
                    <a:pt x="34" y="14"/>
                  </a:lnTo>
                  <a:lnTo>
                    <a:pt x="8" y="14"/>
                  </a:lnTo>
                  <a:lnTo>
                    <a:pt x="8" y="5"/>
                  </a:lnTo>
                  <a:lnTo>
                    <a:pt x="8" y="5"/>
                  </a:lnTo>
                  <a:lnTo>
                    <a:pt x="6" y="2"/>
                  </a:lnTo>
                  <a:lnTo>
                    <a:pt x="3" y="0"/>
                  </a:lnTo>
                  <a:lnTo>
                    <a:pt x="3" y="0"/>
                  </a:lnTo>
                  <a:lnTo>
                    <a:pt x="2" y="2"/>
                  </a:lnTo>
                  <a:lnTo>
                    <a:pt x="0" y="5"/>
                  </a:lnTo>
                  <a:lnTo>
                    <a:pt x="0" y="49"/>
                  </a:lnTo>
                  <a:lnTo>
                    <a:pt x="31" y="49"/>
                  </a:lnTo>
                  <a:lnTo>
                    <a:pt x="43" y="83"/>
                  </a:lnTo>
                  <a:lnTo>
                    <a:pt x="60" y="75"/>
                  </a:lnTo>
                  <a:lnTo>
                    <a:pt x="60" y="75"/>
                  </a:lnTo>
                  <a:lnTo>
                    <a:pt x="62" y="74"/>
                  </a:lnTo>
                  <a:lnTo>
                    <a:pt x="62" y="74"/>
                  </a:lnTo>
                  <a:lnTo>
                    <a:pt x="63" y="72"/>
                  </a:lnTo>
                  <a:lnTo>
                    <a:pt x="63" y="72"/>
                  </a:lnTo>
                  <a:lnTo>
                    <a:pt x="63" y="69"/>
                  </a:lnTo>
                  <a:lnTo>
                    <a:pt x="63" y="6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435"/>
            <p:cNvSpPr>
              <a:spLocks noEditPoints="1"/>
            </p:cNvSpPr>
            <p:nvPr/>
          </p:nvSpPr>
          <p:spPr bwMode="auto">
            <a:xfrm>
              <a:off x="6675438" y="6638925"/>
              <a:ext cx="44450" cy="49213"/>
            </a:xfrm>
            <a:custGeom>
              <a:avLst/>
              <a:gdLst>
                <a:gd name="T0" fmla="*/ 14 w 28"/>
                <a:gd name="T1" fmla="*/ 31 h 31"/>
                <a:gd name="T2" fmla="*/ 14 w 28"/>
                <a:gd name="T3" fmla="*/ 31 h 31"/>
                <a:gd name="T4" fmla="*/ 20 w 28"/>
                <a:gd name="T5" fmla="*/ 29 h 31"/>
                <a:gd name="T6" fmla="*/ 25 w 28"/>
                <a:gd name="T7" fmla="*/ 26 h 31"/>
                <a:gd name="T8" fmla="*/ 28 w 28"/>
                <a:gd name="T9" fmla="*/ 22 h 31"/>
                <a:gd name="T10" fmla="*/ 28 w 28"/>
                <a:gd name="T11" fmla="*/ 15 h 31"/>
                <a:gd name="T12" fmla="*/ 28 w 28"/>
                <a:gd name="T13" fmla="*/ 15 h 31"/>
                <a:gd name="T14" fmla="*/ 28 w 28"/>
                <a:gd name="T15" fmla="*/ 9 h 31"/>
                <a:gd name="T16" fmla="*/ 25 w 28"/>
                <a:gd name="T17" fmla="*/ 5 h 31"/>
                <a:gd name="T18" fmla="*/ 20 w 28"/>
                <a:gd name="T19" fmla="*/ 2 h 31"/>
                <a:gd name="T20" fmla="*/ 14 w 28"/>
                <a:gd name="T21" fmla="*/ 0 h 31"/>
                <a:gd name="T22" fmla="*/ 14 w 28"/>
                <a:gd name="T23" fmla="*/ 0 h 31"/>
                <a:gd name="T24" fmla="*/ 10 w 28"/>
                <a:gd name="T25" fmla="*/ 2 h 31"/>
                <a:gd name="T26" fmla="*/ 5 w 28"/>
                <a:gd name="T27" fmla="*/ 5 h 31"/>
                <a:gd name="T28" fmla="*/ 2 w 28"/>
                <a:gd name="T29" fmla="*/ 9 h 31"/>
                <a:gd name="T30" fmla="*/ 0 w 28"/>
                <a:gd name="T31" fmla="*/ 15 h 31"/>
                <a:gd name="T32" fmla="*/ 0 w 28"/>
                <a:gd name="T33" fmla="*/ 15 h 31"/>
                <a:gd name="T34" fmla="*/ 2 w 28"/>
                <a:gd name="T35" fmla="*/ 22 h 31"/>
                <a:gd name="T36" fmla="*/ 5 w 28"/>
                <a:gd name="T37" fmla="*/ 26 h 31"/>
                <a:gd name="T38" fmla="*/ 10 w 28"/>
                <a:gd name="T39" fmla="*/ 29 h 31"/>
                <a:gd name="T40" fmla="*/ 14 w 28"/>
                <a:gd name="T41" fmla="*/ 31 h 31"/>
                <a:gd name="T42" fmla="*/ 14 w 28"/>
                <a:gd name="T43" fmla="*/ 31 h 31"/>
                <a:gd name="T44" fmla="*/ 8 w 28"/>
                <a:gd name="T45" fmla="*/ 15 h 31"/>
                <a:gd name="T46" fmla="*/ 8 w 28"/>
                <a:gd name="T47" fmla="*/ 15 h 31"/>
                <a:gd name="T48" fmla="*/ 8 w 28"/>
                <a:gd name="T49" fmla="*/ 12 h 31"/>
                <a:gd name="T50" fmla="*/ 10 w 28"/>
                <a:gd name="T51" fmla="*/ 11 h 31"/>
                <a:gd name="T52" fmla="*/ 11 w 28"/>
                <a:gd name="T53" fmla="*/ 8 h 31"/>
                <a:gd name="T54" fmla="*/ 14 w 28"/>
                <a:gd name="T55" fmla="*/ 8 h 31"/>
                <a:gd name="T56" fmla="*/ 14 w 28"/>
                <a:gd name="T57" fmla="*/ 8 h 31"/>
                <a:gd name="T58" fmla="*/ 17 w 28"/>
                <a:gd name="T59" fmla="*/ 8 h 31"/>
                <a:gd name="T60" fmla="*/ 19 w 28"/>
                <a:gd name="T61" fmla="*/ 11 h 31"/>
                <a:gd name="T62" fmla="*/ 20 w 28"/>
                <a:gd name="T63" fmla="*/ 12 h 31"/>
                <a:gd name="T64" fmla="*/ 22 w 28"/>
                <a:gd name="T65" fmla="*/ 15 h 31"/>
                <a:gd name="T66" fmla="*/ 22 w 28"/>
                <a:gd name="T67" fmla="*/ 15 h 31"/>
                <a:gd name="T68" fmla="*/ 20 w 28"/>
                <a:gd name="T69" fmla="*/ 19 h 31"/>
                <a:gd name="T70" fmla="*/ 19 w 28"/>
                <a:gd name="T71" fmla="*/ 22 h 31"/>
                <a:gd name="T72" fmla="*/ 17 w 28"/>
                <a:gd name="T73" fmla="*/ 23 h 31"/>
                <a:gd name="T74" fmla="*/ 14 w 28"/>
                <a:gd name="T75" fmla="*/ 23 h 31"/>
                <a:gd name="T76" fmla="*/ 14 w 28"/>
                <a:gd name="T77" fmla="*/ 23 h 31"/>
                <a:gd name="T78" fmla="*/ 11 w 28"/>
                <a:gd name="T79" fmla="*/ 23 h 31"/>
                <a:gd name="T80" fmla="*/ 10 w 28"/>
                <a:gd name="T81" fmla="*/ 22 h 31"/>
                <a:gd name="T82" fmla="*/ 8 w 28"/>
                <a:gd name="T83" fmla="*/ 19 h 31"/>
                <a:gd name="T84" fmla="*/ 8 w 28"/>
                <a:gd name="T85" fmla="*/ 15 h 31"/>
                <a:gd name="T86" fmla="*/ 8 w 28"/>
                <a:gd name="T8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31">
                  <a:moveTo>
                    <a:pt x="14" y="31"/>
                  </a:moveTo>
                  <a:lnTo>
                    <a:pt x="14" y="31"/>
                  </a:lnTo>
                  <a:lnTo>
                    <a:pt x="20" y="29"/>
                  </a:lnTo>
                  <a:lnTo>
                    <a:pt x="25" y="26"/>
                  </a:lnTo>
                  <a:lnTo>
                    <a:pt x="28" y="22"/>
                  </a:lnTo>
                  <a:lnTo>
                    <a:pt x="28" y="15"/>
                  </a:lnTo>
                  <a:lnTo>
                    <a:pt x="28" y="15"/>
                  </a:lnTo>
                  <a:lnTo>
                    <a:pt x="28" y="9"/>
                  </a:lnTo>
                  <a:lnTo>
                    <a:pt x="25" y="5"/>
                  </a:lnTo>
                  <a:lnTo>
                    <a:pt x="20" y="2"/>
                  </a:lnTo>
                  <a:lnTo>
                    <a:pt x="14" y="0"/>
                  </a:lnTo>
                  <a:lnTo>
                    <a:pt x="14" y="0"/>
                  </a:lnTo>
                  <a:lnTo>
                    <a:pt x="10" y="2"/>
                  </a:lnTo>
                  <a:lnTo>
                    <a:pt x="5" y="5"/>
                  </a:lnTo>
                  <a:lnTo>
                    <a:pt x="2" y="9"/>
                  </a:lnTo>
                  <a:lnTo>
                    <a:pt x="0" y="15"/>
                  </a:lnTo>
                  <a:lnTo>
                    <a:pt x="0" y="15"/>
                  </a:lnTo>
                  <a:lnTo>
                    <a:pt x="2" y="22"/>
                  </a:lnTo>
                  <a:lnTo>
                    <a:pt x="5" y="26"/>
                  </a:lnTo>
                  <a:lnTo>
                    <a:pt x="10" y="29"/>
                  </a:lnTo>
                  <a:lnTo>
                    <a:pt x="14" y="31"/>
                  </a:lnTo>
                  <a:lnTo>
                    <a:pt x="14" y="31"/>
                  </a:lnTo>
                  <a:close/>
                  <a:moveTo>
                    <a:pt x="8" y="15"/>
                  </a:moveTo>
                  <a:lnTo>
                    <a:pt x="8" y="15"/>
                  </a:lnTo>
                  <a:lnTo>
                    <a:pt x="8" y="12"/>
                  </a:lnTo>
                  <a:lnTo>
                    <a:pt x="10" y="11"/>
                  </a:lnTo>
                  <a:lnTo>
                    <a:pt x="11" y="8"/>
                  </a:lnTo>
                  <a:lnTo>
                    <a:pt x="14" y="8"/>
                  </a:lnTo>
                  <a:lnTo>
                    <a:pt x="14" y="8"/>
                  </a:lnTo>
                  <a:lnTo>
                    <a:pt x="17" y="8"/>
                  </a:lnTo>
                  <a:lnTo>
                    <a:pt x="19" y="11"/>
                  </a:lnTo>
                  <a:lnTo>
                    <a:pt x="20" y="12"/>
                  </a:lnTo>
                  <a:lnTo>
                    <a:pt x="22" y="15"/>
                  </a:lnTo>
                  <a:lnTo>
                    <a:pt x="22" y="15"/>
                  </a:lnTo>
                  <a:lnTo>
                    <a:pt x="20" y="19"/>
                  </a:lnTo>
                  <a:lnTo>
                    <a:pt x="19" y="22"/>
                  </a:lnTo>
                  <a:lnTo>
                    <a:pt x="17" y="23"/>
                  </a:lnTo>
                  <a:lnTo>
                    <a:pt x="14" y="23"/>
                  </a:lnTo>
                  <a:lnTo>
                    <a:pt x="14" y="23"/>
                  </a:lnTo>
                  <a:lnTo>
                    <a:pt x="11" y="23"/>
                  </a:lnTo>
                  <a:lnTo>
                    <a:pt x="10" y="22"/>
                  </a:lnTo>
                  <a:lnTo>
                    <a:pt x="8" y="19"/>
                  </a:lnTo>
                  <a:lnTo>
                    <a:pt x="8" y="15"/>
                  </a:lnTo>
                  <a:lnTo>
                    <a:pt x="8" y="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436"/>
            <p:cNvSpPr>
              <a:spLocks/>
            </p:cNvSpPr>
            <p:nvPr/>
          </p:nvSpPr>
          <p:spPr bwMode="auto">
            <a:xfrm>
              <a:off x="6640513" y="6719888"/>
              <a:ext cx="103188" cy="115888"/>
            </a:xfrm>
            <a:custGeom>
              <a:avLst/>
              <a:gdLst>
                <a:gd name="T0" fmla="*/ 58 w 65"/>
                <a:gd name="T1" fmla="*/ 55 h 73"/>
                <a:gd name="T2" fmla="*/ 58 w 65"/>
                <a:gd name="T3" fmla="*/ 55 h 73"/>
                <a:gd name="T4" fmla="*/ 53 w 65"/>
                <a:gd name="T5" fmla="*/ 59 h 73"/>
                <a:gd name="T6" fmla="*/ 49 w 65"/>
                <a:gd name="T7" fmla="*/ 62 h 73"/>
                <a:gd name="T8" fmla="*/ 42 w 65"/>
                <a:gd name="T9" fmla="*/ 64 h 73"/>
                <a:gd name="T10" fmla="*/ 36 w 65"/>
                <a:gd name="T11" fmla="*/ 64 h 73"/>
                <a:gd name="T12" fmla="*/ 36 w 65"/>
                <a:gd name="T13" fmla="*/ 64 h 73"/>
                <a:gd name="T14" fmla="*/ 32 w 65"/>
                <a:gd name="T15" fmla="*/ 64 h 73"/>
                <a:gd name="T16" fmla="*/ 26 w 65"/>
                <a:gd name="T17" fmla="*/ 62 h 73"/>
                <a:gd name="T18" fmla="*/ 21 w 65"/>
                <a:gd name="T19" fmla="*/ 59 h 73"/>
                <a:gd name="T20" fmla="*/ 16 w 65"/>
                <a:gd name="T21" fmla="*/ 55 h 73"/>
                <a:gd name="T22" fmla="*/ 13 w 65"/>
                <a:gd name="T23" fmla="*/ 50 h 73"/>
                <a:gd name="T24" fmla="*/ 10 w 65"/>
                <a:gd name="T25" fmla="*/ 46 h 73"/>
                <a:gd name="T26" fmla="*/ 9 w 65"/>
                <a:gd name="T27" fmla="*/ 40 h 73"/>
                <a:gd name="T28" fmla="*/ 9 w 65"/>
                <a:gd name="T29" fmla="*/ 33 h 73"/>
                <a:gd name="T30" fmla="*/ 9 w 65"/>
                <a:gd name="T31" fmla="*/ 33 h 73"/>
                <a:gd name="T32" fmla="*/ 9 w 65"/>
                <a:gd name="T33" fmla="*/ 26 h 73"/>
                <a:gd name="T34" fmla="*/ 12 w 65"/>
                <a:gd name="T35" fmla="*/ 18 h 73"/>
                <a:gd name="T36" fmla="*/ 16 w 65"/>
                <a:gd name="T37" fmla="*/ 12 h 73"/>
                <a:gd name="T38" fmla="*/ 22 w 65"/>
                <a:gd name="T39" fmla="*/ 7 h 73"/>
                <a:gd name="T40" fmla="*/ 22 w 65"/>
                <a:gd name="T41" fmla="*/ 7 h 73"/>
                <a:gd name="T42" fmla="*/ 26 w 65"/>
                <a:gd name="T43" fmla="*/ 4 h 73"/>
                <a:gd name="T44" fmla="*/ 26 w 65"/>
                <a:gd name="T45" fmla="*/ 4 h 73"/>
                <a:gd name="T46" fmla="*/ 24 w 65"/>
                <a:gd name="T47" fmla="*/ 1 h 73"/>
                <a:gd name="T48" fmla="*/ 24 w 65"/>
                <a:gd name="T49" fmla="*/ 1 h 73"/>
                <a:gd name="T50" fmla="*/ 22 w 65"/>
                <a:gd name="T51" fmla="*/ 0 h 73"/>
                <a:gd name="T52" fmla="*/ 19 w 65"/>
                <a:gd name="T53" fmla="*/ 0 h 73"/>
                <a:gd name="T54" fmla="*/ 19 w 65"/>
                <a:gd name="T55" fmla="*/ 0 h 73"/>
                <a:gd name="T56" fmla="*/ 12 w 65"/>
                <a:gd name="T57" fmla="*/ 6 h 73"/>
                <a:gd name="T58" fmla="*/ 6 w 65"/>
                <a:gd name="T59" fmla="*/ 13 h 73"/>
                <a:gd name="T60" fmla="*/ 1 w 65"/>
                <a:gd name="T61" fmla="*/ 24 h 73"/>
                <a:gd name="T62" fmla="*/ 0 w 65"/>
                <a:gd name="T63" fmla="*/ 33 h 73"/>
                <a:gd name="T64" fmla="*/ 0 w 65"/>
                <a:gd name="T65" fmla="*/ 33 h 73"/>
                <a:gd name="T66" fmla="*/ 1 w 65"/>
                <a:gd name="T67" fmla="*/ 41 h 73"/>
                <a:gd name="T68" fmla="*/ 3 w 65"/>
                <a:gd name="T69" fmla="*/ 49 h 73"/>
                <a:gd name="T70" fmla="*/ 6 w 65"/>
                <a:gd name="T71" fmla="*/ 55 h 73"/>
                <a:gd name="T72" fmla="*/ 10 w 65"/>
                <a:gd name="T73" fmla="*/ 61 h 73"/>
                <a:gd name="T74" fmla="*/ 16 w 65"/>
                <a:gd name="T75" fmla="*/ 66 h 73"/>
                <a:gd name="T76" fmla="*/ 22 w 65"/>
                <a:gd name="T77" fmla="*/ 70 h 73"/>
                <a:gd name="T78" fmla="*/ 30 w 65"/>
                <a:gd name="T79" fmla="*/ 72 h 73"/>
                <a:gd name="T80" fmla="*/ 36 w 65"/>
                <a:gd name="T81" fmla="*/ 73 h 73"/>
                <a:gd name="T82" fmla="*/ 36 w 65"/>
                <a:gd name="T83" fmla="*/ 73 h 73"/>
                <a:gd name="T84" fmla="*/ 44 w 65"/>
                <a:gd name="T85" fmla="*/ 72 h 73"/>
                <a:gd name="T86" fmla="*/ 52 w 65"/>
                <a:gd name="T87" fmla="*/ 70 h 73"/>
                <a:gd name="T88" fmla="*/ 58 w 65"/>
                <a:gd name="T89" fmla="*/ 66 h 73"/>
                <a:gd name="T90" fmla="*/ 64 w 65"/>
                <a:gd name="T91" fmla="*/ 61 h 73"/>
                <a:gd name="T92" fmla="*/ 64 w 65"/>
                <a:gd name="T93" fmla="*/ 61 h 73"/>
                <a:gd name="T94" fmla="*/ 65 w 65"/>
                <a:gd name="T95" fmla="*/ 58 h 73"/>
                <a:gd name="T96" fmla="*/ 65 w 65"/>
                <a:gd name="T97" fmla="*/ 58 h 73"/>
                <a:gd name="T98" fmla="*/ 64 w 65"/>
                <a:gd name="T99" fmla="*/ 55 h 73"/>
                <a:gd name="T100" fmla="*/ 64 w 65"/>
                <a:gd name="T101" fmla="*/ 55 h 73"/>
                <a:gd name="T102" fmla="*/ 61 w 65"/>
                <a:gd name="T103" fmla="*/ 53 h 73"/>
                <a:gd name="T104" fmla="*/ 58 w 65"/>
                <a:gd name="T105" fmla="*/ 55 h 73"/>
                <a:gd name="T106" fmla="*/ 58 w 65"/>
                <a:gd name="T107"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73">
                  <a:moveTo>
                    <a:pt x="58" y="55"/>
                  </a:moveTo>
                  <a:lnTo>
                    <a:pt x="58" y="55"/>
                  </a:lnTo>
                  <a:lnTo>
                    <a:pt x="53" y="59"/>
                  </a:lnTo>
                  <a:lnTo>
                    <a:pt x="49" y="62"/>
                  </a:lnTo>
                  <a:lnTo>
                    <a:pt x="42" y="64"/>
                  </a:lnTo>
                  <a:lnTo>
                    <a:pt x="36" y="64"/>
                  </a:lnTo>
                  <a:lnTo>
                    <a:pt x="36" y="64"/>
                  </a:lnTo>
                  <a:lnTo>
                    <a:pt x="32" y="64"/>
                  </a:lnTo>
                  <a:lnTo>
                    <a:pt x="26" y="62"/>
                  </a:lnTo>
                  <a:lnTo>
                    <a:pt x="21" y="59"/>
                  </a:lnTo>
                  <a:lnTo>
                    <a:pt x="16" y="55"/>
                  </a:lnTo>
                  <a:lnTo>
                    <a:pt x="13" y="50"/>
                  </a:lnTo>
                  <a:lnTo>
                    <a:pt x="10" y="46"/>
                  </a:lnTo>
                  <a:lnTo>
                    <a:pt x="9" y="40"/>
                  </a:lnTo>
                  <a:lnTo>
                    <a:pt x="9" y="33"/>
                  </a:lnTo>
                  <a:lnTo>
                    <a:pt x="9" y="33"/>
                  </a:lnTo>
                  <a:lnTo>
                    <a:pt x="9" y="26"/>
                  </a:lnTo>
                  <a:lnTo>
                    <a:pt x="12" y="18"/>
                  </a:lnTo>
                  <a:lnTo>
                    <a:pt x="16" y="12"/>
                  </a:lnTo>
                  <a:lnTo>
                    <a:pt x="22" y="7"/>
                  </a:lnTo>
                  <a:lnTo>
                    <a:pt x="22" y="7"/>
                  </a:lnTo>
                  <a:lnTo>
                    <a:pt x="26" y="4"/>
                  </a:lnTo>
                  <a:lnTo>
                    <a:pt x="26" y="4"/>
                  </a:lnTo>
                  <a:lnTo>
                    <a:pt x="24" y="1"/>
                  </a:lnTo>
                  <a:lnTo>
                    <a:pt x="24" y="1"/>
                  </a:lnTo>
                  <a:lnTo>
                    <a:pt x="22" y="0"/>
                  </a:lnTo>
                  <a:lnTo>
                    <a:pt x="19" y="0"/>
                  </a:lnTo>
                  <a:lnTo>
                    <a:pt x="19" y="0"/>
                  </a:lnTo>
                  <a:lnTo>
                    <a:pt x="12" y="6"/>
                  </a:lnTo>
                  <a:lnTo>
                    <a:pt x="6" y="13"/>
                  </a:lnTo>
                  <a:lnTo>
                    <a:pt x="1" y="24"/>
                  </a:lnTo>
                  <a:lnTo>
                    <a:pt x="0" y="33"/>
                  </a:lnTo>
                  <a:lnTo>
                    <a:pt x="0" y="33"/>
                  </a:lnTo>
                  <a:lnTo>
                    <a:pt x="1" y="41"/>
                  </a:lnTo>
                  <a:lnTo>
                    <a:pt x="3" y="49"/>
                  </a:lnTo>
                  <a:lnTo>
                    <a:pt x="6" y="55"/>
                  </a:lnTo>
                  <a:lnTo>
                    <a:pt x="10" y="61"/>
                  </a:lnTo>
                  <a:lnTo>
                    <a:pt x="16" y="66"/>
                  </a:lnTo>
                  <a:lnTo>
                    <a:pt x="22" y="70"/>
                  </a:lnTo>
                  <a:lnTo>
                    <a:pt x="30" y="72"/>
                  </a:lnTo>
                  <a:lnTo>
                    <a:pt x="36" y="73"/>
                  </a:lnTo>
                  <a:lnTo>
                    <a:pt x="36" y="73"/>
                  </a:lnTo>
                  <a:lnTo>
                    <a:pt x="44" y="72"/>
                  </a:lnTo>
                  <a:lnTo>
                    <a:pt x="52" y="70"/>
                  </a:lnTo>
                  <a:lnTo>
                    <a:pt x="58" y="66"/>
                  </a:lnTo>
                  <a:lnTo>
                    <a:pt x="64" y="61"/>
                  </a:lnTo>
                  <a:lnTo>
                    <a:pt x="64" y="61"/>
                  </a:lnTo>
                  <a:lnTo>
                    <a:pt x="65" y="58"/>
                  </a:lnTo>
                  <a:lnTo>
                    <a:pt x="65" y="58"/>
                  </a:lnTo>
                  <a:lnTo>
                    <a:pt x="64" y="55"/>
                  </a:lnTo>
                  <a:lnTo>
                    <a:pt x="64" y="55"/>
                  </a:lnTo>
                  <a:lnTo>
                    <a:pt x="61" y="53"/>
                  </a:lnTo>
                  <a:lnTo>
                    <a:pt x="58" y="55"/>
                  </a:lnTo>
                  <a:lnTo>
                    <a:pt x="58" y="5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23" name="Group 122"/>
          <p:cNvGrpSpPr/>
          <p:nvPr userDrawn="1"/>
        </p:nvGrpSpPr>
        <p:grpSpPr>
          <a:xfrm>
            <a:off x="5864164" y="6215151"/>
            <a:ext cx="241219" cy="180914"/>
            <a:chOff x="4760913" y="6634163"/>
            <a:chExt cx="204788" cy="204787"/>
          </a:xfrm>
        </p:grpSpPr>
        <p:sp>
          <p:nvSpPr>
            <p:cNvPr id="124" name="Freeform 437"/>
            <p:cNvSpPr>
              <a:spLocks noEditPoints="1"/>
            </p:cNvSpPr>
            <p:nvPr/>
          </p:nvSpPr>
          <p:spPr bwMode="auto">
            <a:xfrm>
              <a:off x="4778376" y="6683375"/>
              <a:ext cx="169863" cy="155575"/>
            </a:xfrm>
            <a:custGeom>
              <a:avLst/>
              <a:gdLst>
                <a:gd name="T0" fmla="*/ 107 w 107"/>
                <a:gd name="T1" fmla="*/ 92 h 98"/>
                <a:gd name="T2" fmla="*/ 103 w 107"/>
                <a:gd name="T3" fmla="*/ 79 h 98"/>
                <a:gd name="T4" fmla="*/ 101 w 107"/>
                <a:gd name="T5" fmla="*/ 76 h 98"/>
                <a:gd name="T6" fmla="*/ 97 w 107"/>
                <a:gd name="T7" fmla="*/ 46 h 98"/>
                <a:gd name="T8" fmla="*/ 97 w 107"/>
                <a:gd name="T9" fmla="*/ 36 h 98"/>
                <a:gd name="T10" fmla="*/ 89 w 107"/>
                <a:gd name="T11" fmla="*/ 20 h 98"/>
                <a:gd name="T12" fmla="*/ 78 w 107"/>
                <a:gd name="T13" fmla="*/ 7 h 98"/>
                <a:gd name="T14" fmla="*/ 63 w 107"/>
                <a:gd name="T15" fmla="*/ 1 h 98"/>
                <a:gd name="T16" fmla="*/ 54 w 107"/>
                <a:gd name="T17" fmla="*/ 0 h 98"/>
                <a:gd name="T18" fmla="*/ 37 w 107"/>
                <a:gd name="T19" fmla="*/ 4 h 98"/>
                <a:gd name="T20" fmla="*/ 23 w 107"/>
                <a:gd name="T21" fmla="*/ 13 h 98"/>
                <a:gd name="T22" fmla="*/ 17 w 107"/>
                <a:gd name="T23" fmla="*/ 20 h 98"/>
                <a:gd name="T24" fmla="*/ 11 w 107"/>
                <a:gd name="T25" fmla="*/ 36 h 98"/>
                <a:gd name="T26" fmla="*/ 11 w 107"/>
                <a:gd name="T27" fmla="*/ 75 h 98"/>
                <a:gd name="T28" fmla="*/ 6 w 107"/>
                <a:gd name="T29" fmla="*/ 76 h 98"/>
                <a:gd name="T30" fmla="*/ 5 w 107"/>
                <a:gd name="T31" fmla="*/ 79 h 98"/>
                <a:gd name="T32" fmla="*/ 0 w 107"/>
                <a:gd name="T33" fmla="*/ 92 h 98"/>
                <a:gd name="T34" fmla="*/ 0 w 107"/>
                <a:gd name="T35" fmla="*/ 92 h 98"/>
                <a:gd name="T36" fmla="*/ 0 w 107"/>
                <a:gd name="T37" fmla="*/ 93 h 98"/>
                <a:gd name="T38" fmla="*/ 0 w 107"/>
                <a:gd name="T39" fmla="*/ 96 h 98"/>
                <a:gd name="T40" fmla="*/ 5 w 107"/>
                <a:gd name="T41" fmla="*/ 98 h 98"/>
                <a:gd name="T42" fmla="*/ 103 w 107"/>
                <a:gd name="T43" fmla="*/ 98 h 98"/>
                <a:gd name="T44" fmla="*/ 106 w 107"/>
                <a:gd name="T45" fmla="*/ 96 h 98"/>
                <a:gd name="T46" fmla="*/ 107 w 107"/>
                <a:gd name="T47" fmla="*/ 93 h 98"/>
                <a:gd name="T48" fmla="*/ 107 w 107"/>
                <a:gd name="T49" fmla="*/ 92 h 98"/>
                <a:gd name="T50" fmla="*/ 107 w 107"/>
                <a:gd name="T51" fmla="*/ 92 h 98"/>
                <a:gd name="T52" fmla="*/ 15 w 107"/>
                <a:gd name="T53" fmla="*/ 46 h 98"/>
                <a:gd name="T54" fmla="*/ 19 w 107"/>
                <a:gd name="T55" fmla="*/ 30 h 98"/>
                <a:gd name="T56" fmla="*/ 28 w 107"/>
                <a:gd name="T57" fmla="*/ 18 h 98"/>
                <a:gd name="T58" fmla="*/ 38 w 107"/>
                <a:gd name="T59" fmla="*/ 9 h 98"/>
                <a:gd name="T60" fmla="*/ 54 w 107"/>
                <a:gd name="T61" fmla="*/ 6 h 98"/>
                <a:gd name="T62" fmla="*/ 61 w 107"/>
                <a:gd name="T63" fmla="*/ 7 h 98"/>
                <a:gd name="T64" fmla="*/ 75 w 107"/>
                <a:gd name="T65" fmla="*/ 13 h 98"/>
                <a:gd name="T66" fmla="*/ 84 w 107"/>
                <a:gd name="T67" fmla="*/ 23 h 98"/>
                <a:gd name="T68" fmla="*/ 91 w 107"/>
                <a:gd name="T69" fmla="*/ 36 h 98"/>
                <a:gd name="T70" fmla="*/ 91 w 107"/>
                <a:gd name="T71" fmla="*/ 75 h 98"/>
                <a:gd name="T72" fmla="*/ 15 w 107"/>
                <a:gd name="T73" fmla="*/ 46 h 98"/>
                <a:gd name="T74" fmla="*/ 9 w 107"/>
                <a:gd name="T75" fmla="*/ 82 h 98"/>
                <a:gd name="T76" fmla="*/ 9 w 107"/>
                <a:gd name="T77" fmla="*/ 82 h 98"/>
                <a:gd name="T78" fmla="*/ 95 w 107"/>
                <a:gd name="T79" fmla="*/ 81 h 98"/>
                <a:gd name="T80" fmla="*/ 97 w 107"/>
                <a:gd name="T81" fmla="*/ 82 h 98"/>
                <a:gd name="T82" fmla="*/ 101 w 107"/>
                <a:gd name="T83"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98">
                  <a:moveTo>
                    <a:pt x="107" y="92"/>
                  </a:moveTo>
                  <a:lnTo>
                    <a:pt x="107" y="92"/>
                  </a:lnTo>
                  <a:lnTo>
                    <a:pt x="103" y="79"/>
                  </a:lnTo>
                  <a:lnTo>
                    <a:pt x="103" y="79"/>
                  </a:lnTo>
                  <a:lnTo>
                    <a:pt x="103" y="79"/>
                  </a:lnTo>
                  <a:lnTo>
                    <a:pt x="101" y="76"/>
                  </a:lnTo>
                  <a:lnTo>
                    <a:pt x="97" y="75"/>
                  </a:lnTo>
                  <a:lnTo>
                    <a:pt x="97" y="46"/>
                  </a:lnTo>
                  <a:lnTo>
                    <a:pt x="97" y="46"/>
                  </a:lnTo>
                  <a:lnTo>
                    <a:pt x="97" y="36"/>
                  </a:lnTo>
                  <a:lnTo>
                    <a:pt x="94" y="27"/>
                  </a:lnTo>
                  <a:lnTo>
                    <a:pt x="89" y="20"/>
                  </a:lnTo>
                  <a:lnTo>
                    <a:pt x="84" y="13"/>
                  </a:lnTo>
                  <a:lnTo>
                    <a:pt x="78" y="7"/>
                  </a:lnTo>
                  <a:lnTo>
                    <a:pt x="71" y="4"/>
                  </a:lnTo>
                  <a:lnTo>
                    <a:pt x="63" y="1"/>
                  </a:lnTo>
                  <a:lnTo>
                    <a:pt x="54" y="0"/>
                  </a:lnTo>
                  <a:lnTo>
                    <a:pt x="54" y="0"/>
                  </a:lnTo>
                  <a:lnTo>
                    <a:pt x="45" y="1"/>
                  </a:lnTo>
                  <a:lnTo>
                    <a:pt x="37" y="4"/>
                  </a:lnTo>
                  <a:lnTo>
                    <a:pt x="29" y="7"/>
                  </a:lnTo>
                  <a:lnTo>
                    <a:pt x="23" y="13"/>
                  </a:lnTo>
                  <a:lnTo>
                    <a:pt x="23" y="13"/>
                  </a:lnTo>
                  <a:lnTo>
                    <a:pt x="17" y="20"/>
                  </a:lnTo>
                  <a:lnTo>
                    <a:pt x="14" y="27"/>
                  </a:lnTo>
                  <a:lnTo>
                    <a:pt x="11" y="36"/>
                  </a:lnTo>
                  <a:lnTo>
                    <a:pt x="11" y="46"/>
                  </a:lnTo>
                  <a:lnTo>
                    <a:pt x="11" y="75"/>
                  </a:lnTo>
                  <a:lnTo>
                    <a:pt x="11" y="75"/>
                  </a:lnTo>
                  <a:lnTo>
                    <a:pt x="6" y="76"/>
                  </a:lnTo>
                  <a:lnTo>
                    <a:pt x="5" y="79"/>
                  </a:lnTo>
                  <a:lnTo>
                    <a:pt x="5" y="79"/>
                  </a:lnTo>
                  <a:lnTo>
                    <a:pt x="5" y="79"/>
                  </a:lnTo>
                  <a:lnTo>
                    <a:pt x="0" y="92"/>
                  </a:lnTo>
                  <a:lnTo>
                    <a:pt x="0" y="92"/>
                  </a:lnTo>
                  <a:lnTo>
                    <a:pt x="0" y="92"/>
                  </a:lnTo>
                  <a:lnTo>
                    <a:pt x="0" y="92"/>
                  </a:lnTo>
                  <a:lnTo>
                    <a:pt x="0" y="93"/>
                  </a:lnTo>
                  <a:lnTo>
                    <a:pt x="0" y="96"/>
                  </a:lnTo>
                  <a:lnTo>
                    <a:pt x="0" y="96"/>
                  </a:lnTo>
                  <a:lnTo>
                    <a:pt x="2" y="98"/>
                  </a:lnTo>
                  <a:lnTo>
                    <a:pt x="5" y="98"/>
                  </a:lnTo>
                  <a:lnTo>
                    <a:pt x="103" y="98"/>
                  </a:lnTo>
                  <a:lnTo>
                    <a:pt x="103" y="98"/>
                  </a:lnTo>
                  <a:lnTo>
                    <a:pt x="104" y="98"/>
                  </a:lnTo>
                  <a:lnTo>
                    <a:pt x="106" y="96"/>
                  </a:lnTo>
                  <a:lnTo>
                    <a:pt x="106" y="96"/>
                  </a:lnTo>
                  <a:lnTo>
                    <a:pt x="107" y="93"/>
                  </a:lnTo>
                  <a:lnTo>
                    <a:pt x="107" y="92"/>
                  </a:lnTo>
                  <a:lnTo>
                    <a:pt x="107" y="92"/>
                  </a:lnTo>
                  <a:lnTo>
                    <a:pt x="107" y="92"/>
                  </a:lnTo>
                  <a:lnTo>
                    <a:pt x="107" y="92"/>
                  </a:lnTo>
                  <a:close/>
                  <a:moveTo>
                    <a:pt x="15" y="46"/>
                  </a:moveTo>
                  <a:lnTo>
                    <a:pt x="15" y="46"/>
                  </a:lnTo>
                  <a:lnTo>
                    <a:pt x="17" y="36"/>
                  </a:lnTo>
                  <a:lnTo>
                    <a:pt x="19" y="30"/>
                  </a:lnTo>
                  <a:lnTo>
                    <a:pt x="23" y="23"/>
                  </a:lnTo>
                  <a:lnTo>
                    <a:pt x="28" y="18"/>
                  </a:lnTo>
                  <a:lnTo>
                    <a:pt x="32" y="13"/>
                  </a:lnTo>
                  <a:lnTo>
                    <a:pt x="38" y="9"/>
                  </a:lnTo>
                  <a:lnTo>
                    <a:pt x="46" y="7"/>
                  </a:lnTo>
                  <a:lnTo>
                    <a:pt x="54" y="6"/>
                  </a:lnTo>
                  <a:lnTo>
                    <a:pt x="54" y="6"/>
                  </a:lnTo>
                  <a:lnTo>
                    <a:pt x="61" y="7"/>
                  </a:lnTo>
                  <a:lnTo>
                    <a:pt x="68" y="9"/>
                  </a:lnTo>
                  <a:lnTo>
                    <a:pt x="75" y="13"/>
                  </a:lnTo>
                  <a:lnTo>
                    <a:pt x="80" y="18"/>
                  </a:lnTo>
                  <a:lnTo>
                    <a:pt x="84" y="23"/>
                  </a:lnTo>
                  <a:lnTo>
                    <a:pt x="88" y="30"/>
                  </a:lnTo>
                  <a:lnTo>
                    <a:pt x="91" y="36"/>
                  </a:lnTo>
                  <a:lnTo>
                    <a:pt x="91" y="46"/>
                  </a:lnTo>
                  <a:lnTo>
                    <a:pt x="91" y="75"/>
                  </a:lnTo>
                  <a:lnTo>
                    <a:pt x="15" y="75"/>
                  </a:lnTo>
                  <a:lnTo>
                    <a:pt x="15" y="46"/>
                  </a:lnTo>
                  <a:close/>
                  <a:moveTo>
                    <a:pt x="6" y="92"/>
                  </a:moveTo>
                  <a:lnTo>
                    <a:pt x="9" y="82"/>
                  </a:lnTo>
                  <a:lnTo>
                    <a:pt x="9" y="82"/>
                  </a:lnTo>
                  <a:lnTo>
                    <a:pt x="9" y="82"/>
                  </a:lnTo>
                  <a:lnTo>
                    <a:pt x="12" y="81"/>
                  </a:lnTo>
                  <a:lnTo>
                    <a:pt x="95" y="81"/>
                  </a:lnTo>
                  <a:lnTo>
                    <a:pt x="95" y="81"/>
                  </a:lnTo>
                  <a:lnTo>
                    <a:pt x="97" y="82"/>
                  </a:lnTo>
                  <a:lnTo>
                    <a:pt x="97" y="82"/>
                  </a:lnTo>
                  <a:lnTo>
                    <a:pt x="101" y="92"/>
                  </a:lnTo>
                  <a:lnTo>
                    <a:pt x="6"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438"/>
            <p:cNvSpPr>
              <a:spLocks/>
            </p:cNvSpPr>
            <p:nvPr/>
          </p:nvSpPr>
          <p:spPr bwMode="auto">
            <a:xfrm>
              <a:off x="4802188" y="6648450"/>
              <a:ext cx="25400" cy="36513"/>
            </a:xfrm>
            <a:custGeom>
              <a:avLst/>
              <a:gdLst>
                <a:gd name="T0" fmla="*/ 10 w 16"/>
                <a:gd name="T1" fmla="*/ 22 h 23"/>
                <a:gd name="T2" fmla="*/ 10 w 16"/>
                <a:gd name="T3" fmla="*/ 22 h 23"/>
                <a:gd name="T4" fmla="*/ 13 w 16"/>
                <a:gd name="T5" fmla="*/ 23 h 23"/>
                <a:gd name="T6" fmla="*/ 13 w 16"/>
                <a:gd name="T7" fmla="*/ 23 h 23"/>
                <a:gd name="T8" fmla="*/ 14 w 16"/>
                <a:gd name="T9" fmla="*/ 23 h 23"/>
                <a:gd name="T10" fmla="*/ 14 w 16"/>
                <a:gd name="T11" fmla="*/ 23 h 23"/>
                <a:gd name="T12" fmla="*/ 16 w 16"/>
                <a:gd name="T13" fmla="*/ 22 h 23"/>
                <a:gd name="T14" fmla="*/ 14 w 16"/>
                <a:gd name="T15" fmla="*/ 19 h 23"/>
                <a:gd name="T16" fmla="*/ 5 w 16"/>
                <a:gd name="T17" fmla="*/ 2 h 23"/>
                <a:gd name="T18" fmla="*/ 5 w 16"/>
                <a:gd name="T19" fmla="*/ 2 h 23"/>
                <a:gd name="T20" fmla="*/ 4 w 16"/>
                <a:gd name="T21" fmla="*/ 0 h 23"/>
                <a:gd name="T22" fmla="*/ 2 w 16"/>
                <a:gd name="T23" fmla="*/ 2 h 23"/>
                <a:gd name="T24" fmla="*/ 2 w 16"/>
                <a:gd name="T25" fmla="*/ 2 h 23"/>
                <a:gd name="T26" fmla="*/ 0 w 16"/>
                <a:gd name="T27" fmla="*/ 3 h 23"/>
                <a:gd name="T28" fmla="*/ 0 w 16"/>
                <a:gd name="T29" fmla="*/ 5 h 23"/>
                <a:gd name="T30" fmla="*/ 10 w 16"/>
                <a:gd name="T31"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23">
                  <a:moveTo>
                    <a:pt x="10" y="22"/>
                  </a:moveTo>
                  <a:lnTo>
                    <a:pt x="10" y="22"/>
                  </a:lnTo>
                  <a:lnTo>
                    <a:pt x="13" y="23"/>
                  </a:lnTo>
                  <a:lnTo>
                    <a:pt x="13" y="23"/>
                  </a:lnTo>
                  <a:lnTo>
                    <a:pt x="14" y="23"/>
                  </a:lnTo>
                  <a:lnTo>
                    <a:pt x="14" y="23"/>
                  </a:lnTo>
                  <a:lnTo>
                    <a:pt x="16" y="22"/>
                  </a:lnTo>
                  <a:lnTo>
                    <a:pt x="14" y="19"/>
                  </a:lnTo>
                  <a:lnTo>
                    <a:pt x="5" y="2"/>
                  </a:lnTo>
                  <a:lnTo>
                    <a:pt x="5" y="2"/>
                  </a:lnTo>
                  <a:lnTo>
                    <a:pt x="4" y="0"/>
                  </a:lnTo>
                  <a:lnTo>
                    <a:pt x="2" y="2"/>
                  </a:lnTo>
                  <a:lnTo>
                    <a:pt x="2" y="2"/>
                  </a:lnTo>
                  <a:lnTo>
                    <a:pt x="0" y="3"/>
                  </a:lnTo>
                  <a:lnTo>
                    <a:pt x="0" y="5"/>
                  </a:lnTo>
                  <a:lnTo>
                    <a:pt x="10" y="2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439"/>
            <p:cNvSpPr>
              <a:spLocks/>
            </p:cNvSpPr>
            <p:nvPr/>
          </p:nvSpPr>
          <p:spPr bwMode="auto">
            <a:xfrm>
              <a:off x="4760913" y="6692900"/>
              <a:ext cx="34925" cy="23813"/>
            </a:xfrm>
            <a:custGeom>
              <a:avLst/>
              <a:gdLst>
                <a:gd name="T0" fmla="*/ 19 w 22"/>
                <a:gd name="T1" fmla="*/ 15 h 15"/>
                <a:gd name="T2" fmla="*/ 19 w 22"/>
                <a:gd name="T3" fmla="*/ 15 h 15"/>
                <a:gd name="T4" fmla="*/ 22 w 22"/>
                <a:gd name="T5" fmla="*/ 14 h 15"/>
                <a:gd name="T6" fmla="*/ 22 w 22"/>
                <a:gd name="T7" fmla="*/ 14 h 15"/>
                <a:gd name="T8" fmla="*/ 22 w 22"/>
                <a:gd name="T9" fmla="*/ 11 h 15"/>
                <a:gd name="T10" fmla="*/ 20 w 22"/>
                <a:gd name="T11" fmla="*/ 9 h 15"/>
                <a:gd name="T12" fmla="*/ 5 w 22"/>
                <a:gd name="T13" fmla="*/ 0 h 15"/>
                <a:gd name="T14" fmla="*/ 5 w 22"/>
                <a:gd name="T15" fmla="*/ 0 h 15"/>
                <a:gd name="T16" fmla="*/ 2 w 22"/>
                <a:gd name="T17" fmla="*/ 0 h 15"/>
                <a:gd name="T18" fmla="*/ 0 w 22"/>
                <a:gd name="T19" fmla="*/ 1 h 15"/>
                <a:gd name="T20" fmla="*/ 0 w 22"/>
                <a:gd name="T21" fmla="*/ 1 h 15"/>
                <a:gd name="T22" fmla="*/ 0 w 22"/>
                <a:gd name="T23" fmla="*/ 3 h 15"/>
                <a:gd name="T24" fmla="*/ 2 w 22"/>
                <a:gd name="T25" fmla="*/ 4 h 15"/>
                <a:gd name="T26" fmla="*/ 17 w 22"/>
                <a:gd name="T27" fmla="*/ 15 h 15"/>
                <a:gd name="T28" fmla="*/ 17 w 22"/>
                <a:gd name="T29" fmla="*/ 15 h 15"/>
                <a:gd name="T30" fmla="*/ 19 w 22"/>
                <a:gd name="T31" fmla="*/ 15 h 15"/>
                <a:gd name="T32" fmla="*/ 19 w 22"/>
                <a:gd name="T3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19" y="15"/>
                  </a:moveTo>
                  <a:lnTo>
                    <a:pt x="19" y="15"/>
                  </a:lnTo>
                  <a:lnTo>
                    <a:pt x="22" y="14"/>
                  </a:lnTo>
                  <a:lnTo>
                    <a:pt x="22" y="14"/>
                  </a:lnTo>
                  <a:lnTo>
                    <a:pt x="22" y="11"/>
                  </a:lnTo>
                  <a:lnTo>
                    <a:pt x="20" y="9"/>
                  </a:lnTo>
                  <a:lnTo>
                    <a:pt x="5" y="0"/>
                  </a:lnTo>
                  <a:lnTo>
                    <a:pt x="5" y="0"/>
                  </a:lnTo>
                  <a:lnTo>
                    <a:pt x="2" y="0"/>
                  </a:lnTo>
                  <a:lnTo>
                    <a:pt x="0" y="1"/>
                  </a:lnTo>
                  <a:lnTo>
                    <a:pt x="0" y="1"/>
                  </a:lnTo>
                  <a:lnTo>
                    <a:pt x="0" y="3"/>
                  </a:lnTo>
                  <a:lnTo>
                    <a:pt x="2" y="4"/>
                  </a:lnTo>
                  <a:lnTo>
                    <a:pt x="17" y="15"/>
                  </a:lnTo>
                  <a:lnTo>
                    <a:pt x="17" y="15"/>
                  </a:lnTo>
                  <a:lnTo>
                    <a:pt x="19" y="15"/>
                  </a:lnTo>
                  <a:lnTo>
                    <a:pt x="19" y="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440"/>
            <p:cNvSpPr>
              <a:spLocks/>
            </p:cNvSpPr>
            <p:nvPr/>
          </p:nvSpPr>
          <p:spPr bwMode="auto">
            <a:xfrm>
              <a:off x="4900613" y="6648450"/>
              <a:ext cx="23813" cy="36513"/>
            </a:xfrm>
            <a:custGeom>
              <a:avLst/>
              <a:gdLst>
                <a:gd name="T0" fmla="*/ 1 w 15"/>
                <a:gd name="T1" fmla="*/ 23 h 23"/>
                <a:gd name="T2" fmla="*/ 1 w 15"/>
                <a:gd name="T3" fmla="*/ 23 h 23"/>
                <a:gd name="T4" fmla="*/ 3 w 15"/>
                <a:gd name="T5" fmla="*/ 23 h 23"/>
                <a:gd name="T6" fmla="*/ 3 w 15"/>
                <a:gd name="T7" fmla="*/ 23 h 23"/>
                <a:gd name="T8" fmla="*/ 6 w 15"/>
                <a:gd name="T9" fmla="*/ 22 h 23"/>
                <a:gd name="T10" fmla="*/ 15 w 15"/>
                <a:gd name="T11" fmla="*/ 5 h 23"/>
                <a:gd name="T12" fmla="*/ 15 w 15"/>
                <a:gd name="T13" fmla="*/ 5 h 23"/>
                <a:gd name="T14" fmla="*/ 15 w 15"/>
                <a:gd name="T15" fmla="*/ 3 h 23"/>
                <a:gd name="T16" fmla="*/ 14 w 15"/>
                <a:gd name="T17" fmla="*/ 2 h 23"/>
                <a:gd name="T18" fmla="*/ 14 w 15"/>
                <a:gd name="T19" fmla="*/ 2 h 23"/>
                <a:gd name="T20" fmla="*/ 12 w 15"/>
                <a:gd name="T21" fmla="*/ 0 h 23"/>
                <a:gd name="T22" fmla="*/ 9 w 15"/>
                <a:gd name="T23" fmla="*/ 2 h 23"/>
                <a:gd name="T24" fmla="*/ 0 w 15"/>
                <a:gd name="T25" fmla="*/ 19 h 23"/>
                <a:gd name="T26" fmla="*/ 0 w 15"/>
                <a:gd name="T27" fmla="*/ 19 h 23"/>
                <a:gd name="T28" fmla="*/ 0 w 15"/>
                <a:gd name="T29" fmla="*/ 22 h 23"/>
                <a:gd name="T30" fmla="*/ 1 w 15"/>
                <a:gd name="T31" fmla="*/ 23 h 23"/>
                <a:gd name="T32" fmla="*/ 1 w 15"/>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3">
                  <a:moveTo>
                    <a:pt x="1" y="23"/>
                  </a:moveTo>
                  <a:lnTo>
                    <a:pt x="1" y="23"/>
                  </a:lnTo>
                  <a:lnTo>
                    <a:pt x="3" y="23"/>
                  </a:lnTo>
                  <a:lnTo>
                    <a:pt x="3" y="23"/>
                  </a:lnTo>
                  <a:lnTo>
                    <a:pt x="6" y="22"/>
                  </a:lnTo>
                  <a:lnTo>
                    <a:pt x="15" y="5"/>
                  </a:lnTo>
                  <a:lnTo>
                    <a:pt x="15" y="5"/>
                  </a:lnTo>
                  <a:lnTo>
                    <a:pt x="15" y="3"/>
                  </a:lnTo>
                  <a:lnTo>
                    <a:pt x="14" y="2"/>
                  </a:lnTo>
                  <a:lnTo>
                    <a:pt x="14" y="2"/>
                  </a:lnTo>
                  <a:lnTo>
                    <a:pt x="12" y="0"/>
                  </a:lnTo>
                  <a:lnTo>
                    <a:pt x="9" y="2"/>
                  </a:lnTo>
                  <a:lnTo>
                    <a:pt x="0" y="19"/>
                  </a:lnTo>
                  <a:lnTo>
                    <a:pt x="0" y="19"/>
                  </a:lnTo>
                  <a:lnTo>
                    <a:pt x="0" y="22"/>
                  </a:lnTo>
                  <a:lnTo>
                    <a:pt x="1" y="23"/>
                  </a:lnTo>
                  <a:lnTo>
                    <a:pt x="1" y="2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441"/>
            <p:cNvSpPr>
              <a:spLocks/>
            </p:cNvSpPr>
            <p:nvPr/>
          </p:nvSpPr>
          <p:spPr bwMode="auto">
            <a:xfrm>
              <a:off x="4932363" y="6692900"/>
              <a:ext cx="33338" cy="23813"/>
            </a:xfrm>
            <a:custGeom>
              <a:avLst/>
              <a:gdLst>
                <a:gd name="T0" fmla="*/ 21 w 21"/>
                <a:gd name="T1" fmla="*/ 1 h 15"/>
                <a:gd name="T2" fmla="*/ 21 w 21"/>
                <a:gd name="T3" fmla="*/ 1 h 15"/>
                <a:gd name="T4" fmla="*/ 20 w 21"/>
                <a:gd name="T5" fmla="*/ 0 h 15"/>
                <a:gd name="T6" fmla="*/ 17 w 21"/>
                <a:gd name="T7" fmla="*/ 0 h 15"/>
                <a:gd name="T8" fmla="*/ 1 w 21"/>
                <a:gd name="T9" fmla="*/ 9 h 15"/>
                <a:gd name="T10" fmla="*/ 1 w 21"/>
                <a:gd name="T11" fmla="*/ 9 h 15"/>
                <a:gd name="T12" fmla="*/ 0 w 21"/>
                <a:gd name="T13" fmla="*/ 11 h 15"/>
                <a:gd name="T14" fmla="*/ 0 w 21"/>
                <a:gd name="T15" fmla="*/ 14 h 15"/>
                <a:gd name="T16" fmla="*/ 0 w 21"/>
                <a:gd name="T17" fmla="*/ 14 h 15"/>
                <a:gd name="T18" fmla="*/ 3 w 21"/>
                <a:gd name="T19" fmla="*/ 15 h 15"/>
                <a:gd name="T20" fmla="*/ 3 w 21"/>
                <a:gd name="T21" fmla="*/ 15 h 15"/>
                <a:gd name="T22" fmla="*/ 4 w 21"/>
                <a:gd name="T23" fmla="*/ 15 h 15"/>
                <a:gd name="T24" fmla="*/ 20 w 21"/>
                <a:gd name="T25" fmla="*/ 4 h 15"/>
                <a:gd name="T26" fmla="*/ 20 w 21"/>
                <a:gd name="T27" fmla="*/ 4 h 15"/>
                <a:gd name="T28" fmla="*/ 21 w 21"/>
                <a:gd name="T29" fmla="*/ 3 h 15"/>
                <a:gd name="T30" fmla="*/ 21 w 21"/>
                <a:gd name="T31" fmla="*/ 1 h 15"/>
                <a:gd name="T32" fmla="*/ 21 w 21"/>
                <a:gd name="T3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5">
                  <a:moveTo>
                    <a:pt x="21" y="1"/>
                  </a:moveTo>
                  <a:lnTo>
                    <a:pt x="21" y="1"/>
                  </a:lnTo>
                  <a:lnTo>
                    <a:pt x="20" y="0"/>
                  </a:lnTo>
                  <a:lnTo>
                    <a:pt x="17" y="0"/>
                  </a:lnTo>
                  <a:lnTo>
                    <a:pt x="1" y="9"/>
                  </a:lnTo>
                  <a:lnTo>
                    <a:pt x="1" y="9"/>
                  </a:lnTo>
                  <a:lnTo>
                    <a:pt x="0" y="11"/>
                  </a:lnTo>
                  <a:lnTo>
                    <a:pt x="0" y="14"/>
                  </a:lnTo>
                  <a:lnTo>
                    <a:pt x="0" y="14"/>
                  </a:lnTo>
                  <a:lnTo>
                    <a:pt x="3" y="15"/>
                  </a:lnTo>
                  <a:lnTo>
                    <a:pt x="3" y="15"/>
                  </a:lnTo>
                  <a:lnTo>
                    <a:pt x="4" y="15"/>
                  </a:lnTo>
                  <a:lnTo>
                    <a:pt x="20" y="4"/>
                  </a:lnTo>
                  <a:lnTo>
                    <a:pt x="20" y="4"/>
                  </a:lnTo>
                  <a:lnTo>
                    <a:pt x="21" y="3"/>
                  </a:lnTo>
                  <a:lnTo>
                    <a:pt x="21" y="1"/>
                  </a:lnTo>
                  <a:lnTo>
                    <a:pt x="21" y="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442"/>
            <p:cNvSpPr>
              <a:spLocks/>
            </p:cNvSpPr>
            <p:nvPr/>
          </p:nvSpPr>
          <p:spPr bwMode="auto">
            <a:xfrm>
              <a:off x="4859338" y="6634163"/>
              <a:ext cx="9525" cy="39688"/>
            </a:xfrm>
            <a:custGeom>
              <a:avLst/>
              <a:gdLst>
                <a:gd name="T0" fmla="*/ 3 w 6"/>
                <a:gd name="T1" fmla="*/ 25 h 25"/>
                <a:gd name="T2" fmla="*/ 3 w 6"/>
                <a:gd name="T3" fmla="*/ 25 h 25"/>
                <a:gd name="T4" fmla="*/ 4 w 6"/>
                <a:gd name="T5" fmla="*/ 25 h 25"/>
                <a:gd name="T6" fmla="*/ 6 w 6"/>
                <a:gd name="T7" fmla="*/ 22 h 25"/>
                <a:gd name="T8" fmla="*/ 6 w 6"/>
                <a:gd name="T9" fmla="*/ 3 h 25"/>
                <a:gd name="T10" fmla="*/ 6 w 6"/>
                <a:gd name="T11" fmla="*/ 3 h 25"/>
                <a:gd name="T12" fmla="*/ 4 w 6"/>
                <a:gd name="T13" fmla="*/ 2 h 25"/>
                <a:gd name="T14" fmla="*/ 3 w 6"/>
                <a:gd name="T15" fmla="*/ 0 h 25"/>
                <a:gd name="T16" fmla="*/ 3 w 6"/>
                <a:gd name="T17" fmla="*/ 0 h 25"/>
                <a:gd name="T18" fmla="*/ 1 w 6"/>
                <a:gd name="T19" fmla="*/ 2 h 25"/>
                <a:gd name="T20" fmla="*/ 0 w 6"/>
                <a:gd name="T21" fmla="*/ 3 h 25"/>
                <a:gd name="T22" fmla="*/ 0 w 6"/>
                <a:gd name="T23" fmla="*/ 22 h 25"/>
                <a:gd name="T24" fmla="*/ 0 w 6"/>
                <a:gd name="T25" fmla="*/ 22 h 25"/>
                <a:gd name="T26" fmla="*/ 1 w 6"/>
                <a:gd name="T27" fmla="*/ 25 h 25"/>
                <a:gd name="T28" fmla="*/ 3 w 6"/>
                <a:gd name="T29" fmla="*/ 25 h 25"/>
                <a:gd name="T30" fmla="*/ 3 w 6"/>
                <a:gd name="T3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5">
                  <a:moveTo>
                    <a:pt x="3" y="25"/>
                  </a:moveTo>
                  <a:lnTo>
                    <a:pt x="3" y="25"/>
                  </a:lnTo>
                  <a:lnTo>
                    <a:pt x="4" y="25"/>
                  </a:lnTo>
                  <a:lnTo>
                    <a:pt x="6" y="22"/>
                  </a:lnTo>
                  <a:lnTo>
                    <a:pt x="6" y="3"/>
                  </a:lnTo>
                  <a:lnTo>
                    <a:pt x="6" y="3"/>
                  </a:lnTo>
                  <a:lnTo>
                    <a:pt x="4" y="2"/>
                  </a:lnTo>
                  <a:lnTo>
                    <a:pt x="3" y="0"/>
                  </a:lnTo>
                  <a:lnTo>
                    <a:pt x="3" y="0"/>
                  </a:lnTo>
                  <a:lnTo>
                    <a:pt x="1" y="2"/>
                  </a:lnTo>
                  <a:lnTo>
                    <a:pt x="0" y="3"/>
                  </a:lnTo>
                  <a:lnTo>
                    <a:pt x="0" y="22"/>
                  </a:lnTo>
                  <a:lnTo>
                    <a:pt x="0" y="22"/>
                  </a:lnTo>
                  <a:lnTo>
                    <a:pt x="1" y="25"/>
                  </a:lnTo>
                  <a:lnTo>
                    <a:pt x="3" y="25"/>
                  </a:lnTo>
                  <a:lnTo>
                    <a:pt x="3" y="2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443"/>
            <p:cNvSpPr>
              <a:spLocks/>
            </p:cNvSpPr>
            <p:nvPr/>
          </p:nvSpPr>
          <p:spPr bwMode="auto">
            <a:xfrm>
              <a:off x="4868863" y="6710363"/>
              <a:ext cx="38100" cy="38100"/>
            </a:xfrm>
            <a:custGeom>
              <a:avLst/>
              <a:gdLst>
                <a:gd name="T0" fmla="*/ 17 w 24"/>
                <a:gd name="T1" fmla="*/ 7 h 24"/>
                <a:gd name="T2" fmla="*/ 17 w 24"/>
                <a:gd name="T3" fmla="*/ 7 h 24"/>
                <a:gd name="T4" fmla="*/ 11 w 24"/>
                <a:gd name="T5" fmla="*/ 3 h 24"/>
                <a:gd name="T6" fmla="*/ 4 w 24"/>
                <a:gd name="T7" fmla="*/ 0 h 24"/>
                <a:gd name="T8" fmla="*/ 4 w 24"/>
                <a:gd name="T9" fmla="*/ 0 h 24"/>
                <a:gd name="T10" fmla="*/ 1 w 24"/>
                <a:gd name="T11" fmla="*/ 0 h 24"/>
                <a:gd name="T12" fmla="*/ 0 w 24"/>
                <a:gd name="T13" fmla="*/ 1 h 24"/>
                <a:gd name="T14" fmla="*/ 0 w 24"/>
                <a:gd name="T15" fmla="*/ 1 h 24"/>
                <a:gd name="T16" fmla="*/ 1 w 24"/>
                <a:gd name="T17" fmla="*/ 4 h 24"/>
                <a:gd name="T18" fmla="*/ 3 w 24"/>
                <a:gd name="T19" fmla="*/ 6 h 24"/>
                <a:gd name="T20" fmla="*/ 3 w 24"/>
                <a:gd name="T21" fmla="*/ 6 h 24"/>
                <a:gd name="T22" fmla="*/ 8 w 24"/>
                <a:gd name="T23" fmla="*/ 7 h 24"/>
                <a:gd name="T24" fmla="*/ 12 w 24"/>
                <a:gd name="T25" fmla="*/ 12 h 24"/>
                <a:gd name="T26" fmla="*/ 17 w 24"/>
                <a:gd name="T27" fmla="*/ 16 h 24"/>
                <a:gd name="T28" fmla="*/ 18 w 24"/>
                <a:gd name="T29" fmla="*/ 21 h 24"/>
                <a:gd name="T30" fmla="*/ 18 w 24"/>
                <a:gd name="T31" fmla="*/ 21 h 24"/>
                <a:gd name="T32" fmla="*/ 20 w 24"/>
                <a:gd name="T33" fmla="*/ 23 h 24"/>
                <a:gd name="T34" fmla="*/ 21 w 24"/>
                <a:gd name="T35" fmla="*/ 24 h 24"/>
                <a:gd name="T36" fmla="*/ 21 w 24"/>
                <a:gd name="T37" fmla="*/ 24 h 24"/>
                <a:gd name="T38" fmla="*/ 23 w 24"/>
                <a:gd name="T39" fmla="*/ 24 h 24"/>
                <a:gd name="T40" fmla="*/ 23 w 24"/>
                <a:gd name="T41" fmla="*/ 24 h 24"/>
                <a:gd name="T42" fmla="*/ 24 w 24"/>
                <a:gd name="T43" fmla="*/ 23 h 24"/>
                <a:gd name="T44" fmla="*/ 24 w 24"/>
                <a:gd name="T45" fmla="*/ 19 h 24"/>
                <a:gd name="T46" fmla="*/ 24 w 24"/>
                <a:gd name="T47" fmla="*/ 19 h 24"/>
                <a:gd name="T48" fmla="*/ 21 w 24"/>
                <a:gd name="T49" fmla="*/ 13 h 24"/>
                <a:gd name="T50" fmla="*/ 17 w 24"/>
                <a:gd name="T51" fmla="*/ 7 h 24"/>
                <a:gd name="T52" fmla="*/ 17 w 24"/>
                <a:gd name="T53"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7" y="7"/>
                  </a:moveTo>
                  <a:lnTo>
                    <a:pt x="17" y="7"/>
                  </a:lnTo>
                  <a:lnTo>
                    <a:pt x="11" y="3"/>
                  </a:lnTo>
                  <a:lnTo>
                    <a:pt x="4" y="0"/>
                  </a:lnTo>
                  <a:lnTo>
                    <a:pt x="4" y="0"/>
                  </a:lnTo>
                  <a:lnTo>
                    <a:pt x="1" y="0"/>
                  </a:lnTo>
                  <a:lnTo>
                    <a:pt x="0" y="1"/>
                  </a:lnTo>
                  <a:lnTo>
                    <a:pt x="0" y="1"/>
                  </a:lnTo>
                  <a:lnTo>
                    <a:pt x="1" y="4"/>
                  </a:lnTo>
                  <a:lnTo>
                    <a:pt x="3" y="6"/>
                  </a:lnTo>
                  <a:lnTo>
                    <a:pt x="3" y="6"/>
                  </a:lnTo>
                  <a:lnTo>
                    <a:pt x="8" y="7"/>
                  </a:lnTo>
                  <a:lnTo>
                    <a:pt x="12" y="12"/>
                  </a:lnTo>
                  <a:lnTo>
                    <a:pt x="17" y="16"/>
                  </a:lnTo>
                  <a:lnTo>
                    <a:pt x="18" y="21"/>
                  </a:lnTo>
                  <a:lnTo>
                    <a:pt x="18" y="21"/>
                  </a:lnTo>
                  <a:lnTo>
                    <a:pt x="20" y="23"/>
                  </a:lnTo>
                  <a:lnTo>
                    <a:pt x="21" y="24"/>
                  </a:lnTo>
                  <a:lnTo>
                    <a:pt x="21" y="24"/>
                  </a:lnTo>
                  <a:lnTo>
                    <a:pt x="23" y="24"/>
                  </a:lnTo>
                  <a:lnTo>
                    <a:pt x="23" y="24"/>
                  </a:lnTo>
                  <a:lnTo>
                    <a:pt x="24" y="23"/>
                  </a:lnTo>
                  <a:lnTo>
                    <a:pt x="24" y="19"/>
                  </a:lnTo>
                  <a:lnTo>
                    <a:pt x="24" y="19"/>
                  </a:lnTo>
                  <a:lnTo>
                    <a:pt x="21" y="13"/>
                  </a:lnTo>
                  <a:lnTo>
                    <a:pt x="17" y="7"/>
                  </a:lnTo>
                  <a:lnTo>
                    <a:pt x="17" y="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31" name="Group 130"/>
          <p:cNvGrpSpPr/>
          <p:nvPr userDrawn="1"/>
        </p:nvGrpSpPr>
        <p:grpSpPr>
          <a:xfrm>
            <a:off x="5153597" y="6231981"/>
            <a:ext cx="170163" cy="180914"/>
            <a:chOff x="4157663" y="6653213"/>
            <a:chExt cx="144463" cy="204788"/>
          </a:xfrm>
        </p:grpSpPr>
        <p:sp>
          <p:nvSpPr>
            <p:cNvPr id="132" name="Freeform 444"/>
            <p:cNvSpPr>
              <a:spLocks noEditPoints="1"/>
            </p:cNvSpPr>
            <p:nvPr/>
          </p:nvSpPr>
          <p:spPr bwMode="auto">
            <a:xfrm>
              <a:off x="4157663" y="6653213"/>
              <a:ext cx="144463" cy="204788"/>
            </a:xfrm>
            <a:custGeom>
              <a:avLst/>
              <a:gdLst>
                <a:gd name="T0" fmla="*/ 88 w 91"/>
                <a:gd name="T1" fmla="*/ 0 h 129"/>
                <a:gd name="T2" fmla="*/ 3 w 91"/>
                <a:gd name="T3" fmla="*/ 0 h 129"/>
                <a:gd name="T4" fmla="*/ 3 w 91"/>
                <a:gd name="T5" fmla="*/ 0 h 129"/>
                <a:gd name="T6" fmla="*/ 3 w 91"/>
                <a:gd name="T7" fmla="*/ 0 h 129"/>
                <a:gd name="T8" fmla="*/ 3 w 91"/>
                <a:gd name="T9" fmla="*/ 0 h 129"/>
                <a:gd name="T10" fmla="*/ 3 w 91"/>
                <a:gd name="T11" fmla="*/ 0 h 129"/>
                <a:gd name="T12" fmla="*/ 3 w 91"/>
                <a:gd name="T13" fmla="*/ 0 h 129"/>
                <a:gd name="T14" fmla="*/ 2 w 91"/>
                <a:gd name="T15" fmla="*/ 0 h 129"/>
                <a:gd name="T16" fmla="*/ 2 w 91"/>
                <a:gd name="T17" fmla="*/ 0 h 129"/>
                <a:gd name="T18" fmla="*/ 2 w 91"/>
                <a:gd name="T19" fmla="*/ 0 h 129"/>
                <a:gd name="T20" fmla="*/ 2 w 91"/>
                <a:gd name="T21" fmla="*/ 0 h 129"/>
                <a:gd name="T22" fmla="*/ 2 w 91"/>
                <a:gd name="T23" fmla="*/ 0 h 129"/>
                <a:gd name="T24" fmla="*/ 2 w 91"/>
                <a:gd name="T25" fmla="*/ 0 h 129"/>
                <a:gd name="T26" fmla="*/ 2 w 91"/>
                <a:gd name="T27" fmla="*/ 2 h 129"/>
                <a:gd name="T28" fmla="*/ 2 w 91"/>
                <a:gd name="T29" fmla="*/ 2 h 129"/>
                <a:gd name="T30" fmla="*/ 2 w 91"/>
                <a:gd name="T31" fmla="*/ 2 h 129"/>
                <a:gd name="T32" fmla="*/ 2 w 91"/>
                <a:gd name="T33" fmla="*/ 2 h 129"/>
                <a:gd name="T34" fmla="*/ 0 w 91"/>
                <a:gd name="T35" fmla="*/ 3 h 129"/>
                <a:gd name="T36" fmla="*/ 0 w 91"/>
                <a:gd name="T37" fmla="*/ 106 h 129"/>
                <a:gd name="T38" fmla="*/ 0 w 91"/>
                <a:gd name="T39" fmla="*/ 106 h 129"/>
                <a:gd name="T40" fmla="*/ 2 w 91"/>
                <a:gd name="T41" fmla="*/ 108 h 129"/>
                <a:gd name="T42" fmla="*/ 2 w 91"/>
                <a:gd name="T43" fmla="*/ 108 h 129"/>
                <a:gd name="T44" fmla="*/ 2 w 91"/>
                <a:gd name="T45" fmla="*/ 109 h 129"/>
                <a:gd name="T46" fmla="*/ 2 w 91"/>
                <a:gd name="T47" fmla="*/ 109 h 129"/>
                <a:gd name="T48" fmla="*/ 3 w 91"/>
                <a:gd name="T49" fmla="*/ 109 h 129"/>
                <a:gd name="T50" fmla="*/ 3 w 91"/>
                <a:gd name="T51" fmla="*/ 109 h 129"/>
                <a:gd name="T52" fmla="*/ 3 w 91"/>
                <a:gd name="T53" fmla="*/ 109 h 129"/>
                <a:gd name="T54" fmla="*/ 66 w 91"/>
                <a:gd name="T55" fmla="*/ 129 h 129"/>
                <a:gd name="T56" fmla="*/ 66 w 91"/>
                <a:gd name="T57" fmla="*/ 129 h 129"/>
                <a:gd name="T58" fmla="*/ 68 w 91"/>
                <a:gd name="T59" fmla="*/ 129 h 129"/>
                <a:gd name="T60" fmla="*/ 68 w 91"/>
                <a:gd name="T61" fmla="*/ 129 h 129"/>
                <a:gd name="T62" fmla="*/ 69 w 91"/>
                <a:gd name="T63" fmla="*/ 129 h 129"/>
                <a:gd name="T64" fmla="*/ 69 w 91"/>
                <a:gd name="T65" fmla="*/ 129 h 129"/>
                <a:gd name="T66" fmla="*/ 71 w 91"/>
                <a:gd name="T67" fmla="*/ 126 h 129"/>
                <a:gd name="T68" fmla="*/ 71 w 91"/>
                <a:gd name="T69" fmla="*/ 109 h 129"/>
                <a:gd name="T70" fmla="*/ 71 w 91"/>
                <a:gd name="T71" fmla="*/ 109 h 129"/>
                <a:gd name="T72" fmla="*/ 72 w 91"/>
                <a:gd name="T73" fmla="*/ 109 h 129"/>
                <a:gd name="T74" fmla="*/ 88 w 91"/>
                <a:gd name="T75" fmla="*/ 109 h 129"/>
                <a:gd name="T76" fmla="*/ 88 w 91"/>
                <a:gd name="T77" fmla="*/ 109 h 129"/>
                <a:gd name="T78" fmla="*/ 89 w 91"/>
                <a:gd name="T79" fmla="*/ 109 h 129"/>
                <a:gd name="T80" fmla="*/ 91 w 91"/>
                <a:gd name="T81" fmla="*/ 106 h 129"/>
                <a:gd name="T82" fmla="*/ 91 w 91"/>
                <a:gd name="T83" fmla="*/ 3 h 129"/>
                <a:gd name="T84" fmla="*/ 91 w 91"/>
                <a:gd name="T85" fmla="*/ 3 h 129"/>
                <a:gd name="T86" fmla="*/ 89 w 91"/>
                <a:gd name="T87" fmla="*/ 0 h 129"/>
                <a:gd name="T88" fmla="*/ 88 w 91"/>
                <a:gd name="T89" fmla="*/ 0 h 129"/>
                <a:gd name="T90" fmla="*/ 88 w 91"/>
                <a:gd name="T91" fmla="*/ 0 h 129"/>
                <a:gd name="T92" fmla="*/ 65 w 91"/>
                <a:gd name="T93" fmla="*/ 121 h 129"/>
                <a:gd name="T94" fmla="*/ 7 w 91"/>
                <a:gd name="T95" fmla="*/ 104 h 129"/>
                <a:gd name="T96" fmla="*/ 7 w 91"/>
                <a:gd name="T97" fmla="*/ 6 h 129"/>
                <a:gd name="T98" fmla="*/ 65 w 91"/>
                <a:gd name="T99" fmla="*/ 25 h 129"/>
                <a:gd name="T100" fmla="*/ 65 w 91"/>
                <a:gd name="T101" fmla="*/ 121 h 129"/>
                <a:gd name="T102" fmla="*/ 85 w 91"/>
                <a:gd name="T103" fmla="*/ 103 h 129"/>
                <a:gd name="T104" fmla="*/ 72 w 91"/>
                <a:gd name="T105" fmla="*/ 103 h 129"/>
                <a:gd name="T106" fmla="*/ 72 w 91"/>
                <a:gd name="T107" fmla="*/ 103 h 129"/>
                <a:gd name="T108" fmla="*/ 71 w 91"/>
                <a:gd name="T109" fmla="*/ 104 h 129"/>
                <a:gd name="T110" fmla="*/ 71 w 91"/>
                <a:gd name="T111" fmla="*/ 22 h 129"/>
                <a:gd name="T112" fmla="*/ 71 w 91"/>
                <a:gd name="T113" fmla="*/ 22 h 129"/>
                <a:gd name="T114" fmla="*/ 71 w 91"/>
                <a:gd name="T115" fmla="*/ 20 h 129"/>
                <a:gd name="T116" fmla="*/ 69 w 91"/>
                <a:gd name="T117" fmla="*/ 19 h 129"/>
                <a:gd name="T118" fmla="*/ 23 w 91"/>
                <a:gd name="T119" fmla="*/ 6 h 129"/>
                <a:gd name="T120" fmla="*/ 85 w 91"/>
                <a:gd name="T121" fmla="*/ 6 h 129"/>
                <a:gd name="T122" fmla="*/ 85 w 91"/>
                <a:gd name="T123" fmla="*/ 10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 h="129">
                  <a:moveTo>
                    <a:pt x="88" y="0"/>
                  </a:moveTo>
                  <a:lnTo>
                    <a:pt x="3" y="0"/>
                  </a:lnTo>
                  <a:lnTo>
                    <a:pt x="3" y="0"/>
                  </a:lnTo>
                  <a:lnTo>
                    <a:pt x="3" y="0"/>
                  </a:lnTo>
                  <a:lnTo>
                    <a:pt x="3" y="0"/>
                  </a:lnTo>
                  <a:lnTo>
                    <a:pt x="3" y="0"/>
                  </a:lnTo>
                  <a:lnTo>
                    <a:pt x="3" y="0"/>
                  </a:lnTo>
                  <a:lnTo>
                    <a:pt x="2" y="0"/>
                  </a:lnTo>
                  <a:lnTo>
                    <a:pt x="2" y="0"/>
                  </a:lnTo>
                  <a:lnTo>
                    <a:pt x="2" y="0"/>
                  </a:lnTo>
                  <a:lnTo>
                    <a:pt x="2" y="0"/>
                  </a:lnTo>
                  <a:lnTo>
                    <a:pt x="2" y="0"/>
                  </a:lnTo>
                  <a:lnTo>
                    <a:pt x="2" y="0"/>
                  </a:lnTo>
                  <a:lnTo>
                    <a:pt x="2" y="2"/>
                  </a:lnTo>
                  <a:lnTo>
                    <a:pt x="2" y="2"/>
                  </a:lnTo>
                  <a:lnTo>
                    <a:pt x="2" y="2"/>
                  </a:lnTo>
                  <a:lnTo>
                    <a:pt x="2" y="2"/>
                  </a:lnTo>
                  <a:lnTo>
                    <a:pt x="0" y="3"/>
                  </a:lnTo>
                  <a:lnTo>
                    <a:pt x="0" y="106"/>
                  </a:lnTo>
                  <a:lnTo>
                    <a:pt x="0" y="106"/>
                  </a:lnTo>
                  <a:lnTo>
                    <a:pt x="2" y="108"/>
                  </a:lnTo>
                  <a:lnTo>
                    <a:pt x="2" y="108"/>
                  </a:lnTo>
                  <a:lnTo>
                    <a:pt x="2" y="109"/>
                  </a:lnTo>
                  <a:lnTo>
                    <a:pt x="2" y="109"/>
                  </a:lnTo>
                  <a:lnTo>
                    <a:pt x="3" y="109"/>
                  </a:lnTo>
                  <a:lnTo>
                    <a:pt x="3" y="109"/>
                  </a:lnTo>
                  <a:lnTo>
                    <a:pt x="3" y="109"/>
                  </a:lnTo>
                  <a:lnTo>
                    <a:pt x="66" y="129"/>
                  </a:lnTo>
                  <a:lnTo>
                    <a:pt x="66" y="129"/>
                  </a:lnTo>
                  <a:lnTo>
                    <a:pt x="68" y="129"/>
                  </a:lnTo>
                  <a:lnTo>
                    <a:pt x="68" y="129"/>
                  </a:lnTo>
                  <a:lnTo>
                    <a:pt x="69" y="129"/>
                  </a:lnTo>
                  <a:lnTo>
                    <a:pt x="69" y="129"/>
                  </a:lnTo>
                  <a:lnTo>
                    <a:pt x="71" y="126"/>
                  </a:lnTo>
                  <a:lnTo>
                    <a:pt x="71" y="109"/>
                  </a:lnTo>
                  <a:lnTo>
                    <a:pt x="71" y="109"/>
                  </a:lnTo>
                  <a:lnTo>
                    <a:pt x="72" y="109"/>
                  </a:lnTo>
                  <a:lnTo>
                    <a:pt x="88" y="109"/>
                  </a:lnTo>
                  <a:lnTo>
                    <a:pt x="88" y="109"/>
                  </a:lnTo>
                  <a:lnTo>
                    <a:pt x="89" y="109"/>
                  </a:lnTo>
                  <a:lnTo>
                    <a:pt x="91" y="106"/>
                  </a:lnTo>
                  <a:lnTo>
                    <a:pt x="91" y="3"/>
                  </a:lnTo>
                  <a:lnTo>
                    <a:pt x="91" y="3"/>
                  </a:lnTo>
                  <a:lnTo>
                    <a:pt x="89" y="0"/>
                  </a:lnTo>
                  <a:lnTo>
                    <a:pt x="88" y="0"/>
                  </a:lnTo>
                  <a:lnTo>
                    <a:pt x="88" y="0"/>
                  </a:lnTo>
                  <a:close/>
                  <a:moveTo>
                    <a:pt x="65" y="121"/>
                  </a:moveTo>
                  <a:lnTo>
                    <a:pt x="7" y="104"/>
                  </a:lnTo>
                  <a:lnTo>
                    <a:pt x="7" y="6"/>
                  </a:lnTo>
                  <a:lnTo>
                    <a:pt x="65" y="25"/>
                  </a:lnTo>
                  <a:lnTo>
                    <a:pt x="65" y="121"/>
                  </a:lnTo>
                  <a:close/>
                  <a:moveTo>
                    <a:pt x="85" y="103"/>
                  </a:moveTo>
                  <a:lnTo>
                    <a:pt x="72" y="103"/>
                  </a:lnTo>
                  <a:lnTo>
                    <a:pt x="72" y="103"/>
                  </a:lnTo>
                  <a:lnTo>
                    <a:pt x="71" y="104"/>
                  </a:lnTo>
                  <a:lnTo>
                    <a:pt x="71" y="22"/>
                  </a:lnTo>
                  <a:lnTo>
                    <a:pt x="71" y="22"/>
                  </a:lnTo>
                  <a:lnTo>
                    <a:pt x="71" y="20"/>
                  </a:lnTo>
                  <a:lnTo>
                    <a:pt x="69" y="19"/>
                  </a:lnTo>
                  <a:lnTo>
                    <a:pt x="23" y="6"/>
                  </a:lnTo>
                  <a:lnTo>
                    <a:pt x="85" y="6"/>
                  </a:lnTo>
                  <a:lnTo>
                    <a:pt x="85" y="10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445"/>
            <p:cNvSpPr>
              <a:spLocks/>
            </p:cNvSpPr>
            <p:nvPr/>
          </p:nvSpPr>
          <p:spPr bwMode="auto">
            <a:xfrm>
              <a:off x="4235451" y="6753225"/>
              <a:ext cx="15875" cy="14288"/>
            </a:xfrm>
            <a:custGeom>
              <a:avLst/>
              <a:gdLst>
                <a:gd name="T0" fmla="*/ 5 w 10"/>
                <a:gd name="T1" fmla="*/ 9 h 9"/>
                <a:gd name="T2" fmla="*/ 5 w 10"/>
                <a:gd name="T3" fmla="*/ 9 h 9"/>
                <a:gd name="T4" fmla="*/ 8 w 10"/>
                <a:gd name="T5" fmla="*/ 8 h 9"/>
                <a:gd name="T6" fmla="*/ 10 w 10"/>
                <a:gd name="T7" fmla="*/ 5 h 9"/>
                <a:gd name="T8" fmla="*/ 10 w 10"/>
                <a:gd name="T9" fmla="*/ 5 h 9"/>
                <a:gd name="T10" fmla="*/ 8 w 10"/>
                <a:gd name="T11" fmla="*/ 0 h 9"/>
                <a:gd name="T12" fmla="*/ 5 w 10"/>
                <a:gd name="T13" fmla="*/ 0 h 9"/>
                <a:gd name="T14" fmla="*/ 5 w 10"/>
                <a:gd name="T15" fmla="*/ 0 h 9"/>
                <a:gd name="T16" fmla="*/ 0 w 10"/>
                <a:gd name="T17" fmla="*/ 0 h 9"/>
                <a:gd name="T18" fmla="*/ 0 w 10"/>
                <a:gd name="T19" fmla="*/ 5 h 9"/>
                <a:gd name="T20" fmla="*/ 0 w 10"/>
                <a:gd name="T21" fmla="*/ 5 h 9"/>
                <a:gd name="T22" fmla="*/ 0 w 10"/>
                <a:gd name="T23" fmla="*/ 8 h 9"/>
                <a:gd name="T24" fmla="*/ 5 w 10"/>
                <a:gd name="T25" fmla="*/ 9 h 9"/>
                <a:gd name="T26" fmla="*/ 5 w 10"/>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5" y="9"/>
                  </a:moveTo>
                  <a:lnTo>
                    <a:pt x="5" y="9"/>
                  </a:lnTo>
                  <a:lnTo>
                    <a:pt x="8" y="8"/>
                  </a:lnTo>
                  <a:lnTo>
                    <a:pt x="10" y="5"/>
                  </a:lnTo>
                  <a:lnTo>
                    <a:pt x="10" y="5"/>
                  </a:lnTo>
                  <a:lnTo>
                    <a:pt x="8" y="0"/>
                  </a:lnTo>
                  <a:lnTo>
                    <a:pt x="5" y="0"/>
                  </a:lnTo>
                  <a:lnTo>
                    <a:pt x="5" y="0"/>
                  </a:lnTo>
                  <a:lnTo>
                    <a:pt x="0" y="0"/>
                  </a:lnTo>
                  <a:lnTo>
                    <a:pt x="0" y="5"/>
                  </a:lnTo>
                  <a:lnTo>
                    <a:pt x="0" y="5"/>
                  </a:lnTo>
                  <a:lnTo>
                    <a:pt x="0" y="8"/>
                  </a:lnTo>
                  <a:lnTo>
                    <a:pt x="5" y="9"/>
                  </a:lnTo>
                  <a:lnTo>
                    <a:pt x="5"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34" name="Group 133"/>
          <p:cNvGrpSpPr/>
          <p:nvPr userDrawn="1"/>
        </p:nvGrpSpPr>
        <p:grpSpPr>
          <a:xfrm>
            <a:off x="4781484" y="6234785"/>
            <a:ext cx="188861" cy="158476"/>
            <a:chOff x="3841751" y="6656388"/>
            <a:chExt cx="160338" cy="179388"/>
          </a:xfrm>
        </p:grpSpPr>
        <p:sp>
          <p:nvSpPr>
            <p:cNvPr id="135" name="Freeform 446"/>
            <p:cNvSpPr>
              <a:spLocks noEditPoints="1"/>
            </p:cNvSpPr>
            <p:nvPr/>
          </p:nvSpPr>
          <p:spPr bwMode="auto">
            <a:xfrm>
              <a:off x="3841751" y="6678613"/>
              <a:ext cx="160338" cy="157163"/>
            </a:xfrm>
            <a:custGeom>
              <a:avLst/>
              <a:gdLst>
                <a:gd name="T0" fmla="*/ 98 w 101"/>
                <a:gd name="T1" fmla="*/ 0 h 99"/>
                <a:gd name="T2" fmla="*/ 87 w 101"/>
                <a:gd name="T3" fmla="*/ 0 h 99"/>
                <a:gd name="T4" fmla="*/ 87 w 101"/>
                <a:gd name="T5" fmla="*/ 0 h 99"/>
                <a:gd name="T6" fmla="*/ 86 w 101"/>
                <a:gd name="T7" fmla="*/ 0 h 99"/>
                <a:gd name="T8" fmla="*/ 84 w 101"/>
                <a:gd name="T9" fmla="*/ 1 h 99"/>
                <a:gd name="T10" fmla="*/ 84 w 101"/>
                <a:gd name="T11" fmla="*/ 1 h 99"/>
                <a:gd name="T12" fmla="*/ 86 w 101"/>
                <a:gd name="T13" fmla="*/ 4 h 99"/>
                <a:gd name="T14" fmla="*/ 87 w 101"/>
                <a:gd name="T15" fmla="*/ 4 h 99"/>
                <a:gd name="T16" fmla="*/ 95 w 101"/>
                <a:gd name="T17" fmla="*/ 4 h 99"/>
                <a:gd name="T18" fmla="*/ 95 w 101"/>
                <a:gd name="T19" fmla="*/ 21 h 99"/>
                <a:gd name="T20" fmla="*/ 5 w 101"/>
                <a:gd name="T21" fmla="*/ 21 h 99"/>
                <a:gd name="T22" fmla="*/ 5 w 101"/>
                <a:gd name="T23" fmla="*/ 4 h 99"/>
                <a:gd name="T24" fmla="*/ 11 w 101"/>
                <a:gd name="T25" fmla="*/ 4 h 99"/>
                <a:gd name="T26" fmla="*/ 11 w 101"/>
                <a:gd name="T27" fmla="*/ 4 h 99"/>
                <a:gd name="T28" fmla="*/ 14 w 101"/>
                <a:gd name="T29" fmla="*/ 4 h 99"/>
                <a:gd name="T30" fmla="*/ 14 w 101"/>
                <a:gd name="T31" fmla="*/ 1 h 99"/>
                <a:gd name="T32" fmla="*/ 14 w 101"/>
                <a:gd name="T33" fmla="*/ 1 h 99"/>
                <a:gd name="T34" fmla="*/ 14 w 101"/>
                <a:gd name="T35" fmla="*/ 0 h 99"/>
                <a:gd name="T36" fmla="*/ 11 w 101"/>
                <a:gd name="T37" fmla="*/ 0 h 99"/>
                <a:gd name="T38" fmla="*/ 3 w 101"/>
                <a:gd name="T39" fmla="*/ 0 h 99"/>
                <a:gd name="T40" fmla="*/ 3 w 101"/>
                <a:gd name="T41" fmla="*/ 0 h 99"/>
                <a:gd name="T42" fmla="*/ 2 w 101"/>
                <a:gd name="T43" fmla="*/ 0 h 99"/>
                <a:gd name="T44" fmla="*/ 0 w 101"/>
                <a:gd name="T45" fmla="*/ 1 h 99"/>
                <a:gd name="T46" fmla="*/ 0 w 101"/>
                <a:gd name="T47" fmla="*/ 96 h 99"/>
                <a:gd name="T48" fmla="*/ 0 w 101"/>
                <a:gd name="T49" fmla="*/ 96 h 99"/>
                <a:gd name="T50" fmla="*/ 2 w 101"/>
                <a:gd name="T51" fmla="*/ 98 h 99"/>
                <a:gd name="T52" fmla="*/ 3 w 101"/>
                <a:gd name="T53" fmla="*/ 99 h 99"/>
                <a:gd name="T54" fmla="*/ 98 w 101"/>
                <a:gd name="T55" fmla="*/ 99 h 99"/>
                <a:gd name="T56" fmla="*/ 98 w 101"/>
                <a:gd name="T57" fmla="*/ 99 h 99"/>
                <a:gd name="T58" fmla="*/ 100 w 101"/>
                <a:gd name="T59" fmla="*/ 98 h 99"/>
                <a:gd name="T60" fmla="*/ 101 w 101"/>
                <a:gd name="T61" fmla="*/ 96 h 99"/>
                <a:gd name="T62" fmla="*/ 101 w 101"/>
                <a:gd name="T63" fmla="*/ 1 h 99"/>
                <a:gd name="T64" fmla="*/ 101 w 101"/>
                <a:gd name="T65" fmla="*/ 1 h 99"/>
                <a:gd name="T66" fmla="*/ 100 w 101"/>
                <a:gd name="T67" fmla="*/ 0 h 99"/>
                <a:gd name="T68" fmla="*/ 98 w 101"/>
                <a:gd name="T69" fmla="*/ 0 h 99"/>
                <a:gd name="T70" fmla="*/ 98 w 101"/>
                <a:gd name="T71" fmla="*/ 0 h 99"/>
                <a:gd name="T72" fmla="*/ 95 w 101"/>
                <a:gd name="T73" fmla="*/ 93 h 99"/>
                <a:gd name="T74" fmla="*/ 5 w 101"/>
                <a:gd name="T75" fmla="*/ 93 h 99"/>
                <a:gd name="T76" fmla="*/ 5 w 101"/>
                <a:gd name="T77" fmla="*/ 26 h 99"/>
                <a:gd name="T78" fmla="*/ 95 w 101"/>
                <a:gd name="T79" fmla="*/ 26 h 99"/>
                <a:gd name="T80" fmla="*/ 95 w 101"/>
                <a:gd name="T81" fmla="*/ 9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1" h="99">
                  <a:moveTo>
                    <a:pt x="98" y="0"/>
                  </a:moveTo>
                  <a:lnTo>
                    <a:pt x="87" y="0"/>
                  </a:lnTo>
                  <a:lnTo>
                    <a:pt x="87" y="0"/>
                  </a:lnTo>
                  <a:lnTo>
                    <a:pt x="86" y="0"/>
                  </a:lnTo>
                  <a:lnTo>
                    <a:pt x="84" y="1"/>
                  </a:lnTo>
                  <a:lnTo>
                    <a:pt x="84" y="1"/>
                  </a:lnTo>
                  <a:lnTo>
                    <a:pt x="86" y="4"/>
                  </a:lnTo>
                  <a:lnTo>
                    <a:pt x="87" y="4"/>
                  </a:lnTo>
                  <a:lnTo>
                    <a:pt x="95" y="4"/>
                  </a:lnTo>
                  <a:lnTo>
                    <a:pt x="95" y="21"/>
                  </a:lnTo>
                  <a:lnTo>
                    <a:pt x="5" y="21"/>
                  </a:lnTo>
                  <a:lnTo>
                    <a:pt x="5" y="4"/>
                  </a:lnTo>
                  <a:lnTo>
                    <a:pt x="11" y="4"/>
                  </a:lnTo>
                  <a:lnTo>
                    <a:pt x="11" y="4"/>
                  </a:lnTo>
                  <a:lnTo>
                    <a:pt x="14" y="4"/>
                  </a:lnTo>
                  <a:lnTo>
                    <a:pt x="14" y="1"/>
                  </a:lnTo>
                  <a:lnTo>
                    <a:pt x="14" y="1"/>
                  </a:lnTo>
                  <a:lnTo>
                    <a:pt x="14" y="0"/>
                  </a:lnTo>
                  <a:lnTo>
                    <a:pt x="11" y="0"/>
                  </a:lnTo>
                  <a:lnTo>
                    <a:pt x="3" y="0"/>
                  </a:lnTo>
                  <a:lnTo>
                    <a:pt x="3" y="0"/>
                  </a:lnTo>
                  <a:lnTo>
                    <a:pt x="2" y="0"/>
                  </a:lnTo>
                  <a:lnTo>
                    <a:pt x="0" y="1"/>
                  </a:lnTo>
                  <a:lnTo>
                    <a:pt x="0" y="96"/>
                  </a:lnTo>
                  <a:lnTo>
                    <a:pt x="0" y="96"/>
                  </a:lnTo>
                  <a:lnTo>
                    <a:pt x="2" y="98"/>
                  </a:lnTo>
                  <a:lnTo>
                    <a:pt x="3" y="99"/>
                  </a:lnTo>
                  <a:lnTo>
                    <a:pt x="98" y="99"/>
                  </a:lnTo>
                  <a:lnTo>
                    <a:pt x="98" y="99"/>
                  </a:lnTo>
                  <a:lnTo>
                    <a:pt x="100" y="98"/>
                  </a:lnTo>
                  <a:lnTo>
                    <a:pt x="101" y="96"/>
                  </a:lnTo>
                  <a:lnTo>
                    <a:pt x="101" y="1"/>
                  </a:lnTo>
                  <a:lnTo>
                    <a:pt x="101" y="1"/>
                  </a:lnTo>
                  <a:lnTo>
                    <a:pt x="100" y="0"/>
                  </a:lnTo>
                  <a:lnTo>
                    <a:pt x="98" y="0"/>
                  </a:lnTo>
                  <a:lnTo>
                    <a:pt x="98" y="0"/>
                  </a:lnTo>
                  <a:close/>
                  <a:moveTo>
                    <a:pt x="95" y="93"/>
                  </a:moveTo>
                  <a:lnTo>
                    <a:pt x="5" y="93"/>
                  </a:lnTo>
                  <a:lnTo>
                    <a:pt x="5" y="26"/>
                  </a:lnTo>
                  <a:lnTo>
                    <a:pt x="95" y="26"/>
                  </a:lnTo>
                  <a:lnTo>
                    <a:pt x="95" y="9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447"/>
            <p:cNvSpPr>
              <a:spLocks/>
            </p:cNvSpPr>
            <p:nvPr/>
          </p:nvSpPr>
          <p:spPr bwMode="auto">
            <a:xfrm>
              <a:off x="3897313" y="6678613"/>
              <a:ext cx="47625" cy="6350"/>
            </a:xfrm>
            <a:custGeom>
              <a:avLst/>
              <a:gdLst>
                <a:gd name="T0" fmla="*/ 3 w 30"/>
                <a:gd name="T1" fmla="*/ 4 h 4"/>
                <a:gd name="T2" fmla="*/ 26 w 30"/>
                <a:gd name="T3" fmla="*/ 4 h 4"/>
                <a:gd name="T4" fmla="*/ 26 w 30"/>
                <a:gd name="T5" fmla="*/ 4 h 4"/>
                <a:gd name="T6" fmla="*/ 30 w 30"/>
                <a:gd name="T7" fmla="*/ 4 h 4"/>
                <a:gd name="T8" fmla="*/ 30 w 30"/>
                <a:gd name="T9" fmla="*/ 1 h 4"/>
                <a:gd name="T10" fmla="*/ 30 w 30"/>
                <a:gd name="T11" fmla="*/ 1 h 4"/>
                <a:gd name="T12" fmla="*/ 30 w 30"/>
                <a:gd name="T13" fmla="*/ 0 h 4"/>
                <a:gd name="T14" fmla="*/ 26 w 30"/>
                <a:gd name="T15" fmla="*/ 0 h 4"/>
                <a:gd name="T16" fmla="*/ 3 w 30"/>
                <a:gd name="T17" fmla="*/ 0 h 4"/>
                <a:gd name="T18" fmla="*/ 3 w 30"/>
                <a:gd name="T19" fmla="*/ 0 h 4"/>
                <a:gd name="T20" fmla="*/ 2 w 30"/>
                <a:gd name="T21" fmla="*/ 0 h 4"/>
                <a:gd name="T22" fmla="*/ 0 w 30"/>
                <a:gd name="T23" fmla="*/ 1 h 4"/>
                <a:gd name="T24" fmla="*/ 0 w 30"/>
                <a:gd name="T25" fmla="*/ 1 h 4"/>
                <a:gd name="T26" fmla="*/ 2 w 30"/>
                <a:gd name="T27" fmla="*/ 4 h 4"/>
                <a:gd name="T28" fmla="*/ 3 w 30"/>
                <a:gd name="T29" fmla="*/ 4 h 4"/>
                <a:gd name="T30" fmla="*/ 3 w 30"/>
                <a:gd name="T3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
                  <a:moveTo>
                    <a:pt x="3" y="4"/>
                  </a:moveTo>
                  <a:lnTo>
                    <a:pt x="26" y="4"/>
                  </a:lnTo>
                  <a:lnTo>
                    <a:pt x="26" y="4"/>
                  </a:lnTo>
                  <a:lnTo>
                    <a:pt x="30" y="4"/>
                  </a:lnTo>
                  <a:lnTo>
                    <a:pt x="30" y="1"/>
                  </a:lnTo>
                  <a:lnTo>
                    <a:pt x="30" y="1"/>
                  </a:lnTo>
                  <a:lnTo>
                    <a:pt x="30" y="0"/>
                  </a:lnTo>
                  <a:lnTo>
                    <a:pt x="26" y="0"/>
                  </a:lnTo>
                  <a:lnTo>
                    <a:pt x="3" y="0"/>
                  </a:lnTo>
                  <a:lnTo>
                    <a:pt x="3" y="0"/>
                  </a:lnTo>
                  <a:lnTo>
                    <a:pt x="2" y="0"/>
                  </a:lnTo>
                  <a:lnTo>
                    <a:pt x="0" y="1"/>
                  </a:lnTo>
                  <a:lnTo>
                    <a:pt x="0" y="1"/>
                  </a:lnTo>
                  <a:lnTo>
                    <a:pt x="2" y="4"/>
                  </a:lnTo>
                  <a:lnTo>
                    <a:pt x="3" y="4"/>
                  </a:lnTo>
                  <a:lnTo>
                    <a:pt x="3" y="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448"/>
            <p:cNvSpPr>
              <a:spLocks noEditPoints="1"/>
            </p:cNvSpPr>
            <p:nvPr/>
          </p:nvSpPr>
          <p:spPr bwMode="auto">
            <a:xfrm>
              <a:off x="3863976" y="6731000"/>
              <a:ext cx="115888" cy="85725"/>
            </a:xfrm>
            <a:custGeom>
              <a:avLst/>
              <a:gdLst>
                <a:gd name="T0" fmla="*/ 70 w 73"/>
                <a:gd name="T1" fmla="*/ 54 h 54"/>
                <a:gd name="T2" fmla="*/ 72 w 73"/>
                <a:gd name="T3" fmla="*/ 52 h 54"/>
                <a:gd name="T4" fmla="*/ 73 w 73"/>
                <a:gd name="T5" fmla="*/ 3 h 54"/>
                <a:gd name="T6" fmla="*/ 72 w 73"/>
                <a:gd name="T7" fmla="*/ 2 h 54"/>
                <a:gd name="T8" fmla="*/ 3 w 73"/>
                <a:gd name="T9" fmla="*/ 0 h 54"/>
                <a:gd name="T10" fmla="*/ 1 w 73"/>
                <a:gd name="T11" fmla="*/ 2 h 54"/>
                <a:gd name="T12" fmla="*/ 0 w 73"/>
                <a:gd name="T13" fmla="*/ 51 h 54"/>
                <a:gd name="T14" fmla="*/ 1 w 73"/>
                <a:gd name="T15" fmla="*/ 52 h 54"/>
                <a:gd name="T16" fmla="*/ 3 w 73"/>
                <a:gd name="T17" fmla="*/ 54 h 54"/>
                <a:gd name="T18" fmla="*/ 67 w 73"/>
                <a:gd name="T19" fmla="*/ 6 h 54"/>
                <a:gd name="T20" fmla="*/ 57 w 73"/>
                <a:gd name="T21" fmla="*/ 17 h 54"/>
                <a:gd name="T22" fmla="*/ 57 w 73"/>
                <a:gd name="T23" fmla="*/ 22 h 54"/>
                <a:gd name="T24" fmla="*/ 67 w 73"/>
                <a:gd name="T25" fmla="*/ 33 h 54"/>
                <a:gd name="T26" fmla="*/ 57 w 73"/>
                <a:gd name="T27" fmla="*/ 22 h 54"/>
                <a:gd name="T28" fmla="*/ 67 w 73"/>
                <a:gd name="T29" fmla="*/ 39 h 54"/>
                <a:gd name="T30" fmla="*/ 57 w 73"/>
                <a:gd name="T31" fmla="*/ 48 h 54"/>
                <a:gd name="T32" fmla="*/ 40 w 73"/>
                <a:gd name="T33" fmla="*/ 6 h 54"/>
                <a:gd name="T34" fmla="*/ 51 w 73"/>
                <a:gd name="T35" fmla="*/ 17 h 54"/>
                <a:gd name="T36" fmla="*/ 40 w 73"/>
                <a:gd name="T37" fmla="*/ 6 h 54"/>
                <a:gd name="T38" fmla="*/ 51 w 73"/>
                <a:gd name="T39" fmla="*/ 22 h 54"/>
                <a:gd name="T40" fmla="*/ 40 w 73"/>
                <a:gd name="T41" fmla="*/ 33 h 54"/>
                <a:gd name="T42" fmla="*/ 40 w 73"/>
                <a:gd name="T43" fmla="*/ 39 h 54"/>
                <a:gd name="T44" fmla="*/ 51 w 73"/>
                <a:gd name="T45" fmla="*/ 48 h 54"/>
                <a:gd name="T46" fmla="*/ 40 w 73"/>
                <a:gd name="T47" fmla="*/ 39 h 54"/>
                <a:gd name="T48" fmla="*/ 34 w 73"/>
                <a:gd name="T49" fmla="*/ 6 h 54"/>
                <a:gd name="T50" fmla="*/ 23 w 73"/>
                <a:gd name="T51" fmla="*/ 17 h 54"/>
                <a:gd name="T52" fmla="*/ 23 w 73"/>
                <a:gd name="T53" fmla="*/ 22 h 54"/>
                <a:gd name="T54" fmla="*/ 34 w 73"/>
                <a:gd name="T55" fmla="*/ 33 h 54"/>
                <a:gd name="T56" fmla="*/ 23 w 73"/>
                <a:gd name="T57" fmla="*/ 22 h 54"/>
                <a:gd name="T58" fmla="*/ 34 w 73"/>
                <a:gd name="T59" fmla="*/ 39 h 54"/>
                <a:gd name="T60" fmla="*/ 23 w 73"/>
                <a:gd name="T61" fmla="*/ 48 h 54"/>
                <a:gd name="T62" fmla="*/ 6 w 73"/>
                <a:gd name="T63" fmla="*/ 6 h 54"/>
                <a:gd name="T64" fmla="*/ 17 w 73"/>
                <a:gd name="T65" fmla="*/ 17 h 54"/>
                <a:gd name="T66" fmla="*/ 6 w 73"/>
                <a:gd name="T67" fmla="*/ 6 h 54"/>
                <a:gd name="T68" fmla="*/ 17 w 73"/>
                <a:gd name="T69" fmla="*/ 22 h 54"/>
                <a:gd name="T70" fmla="*/ 6 w 73"/>
                <a:gd name="T71" fmla="*/ 33 h 54"/>
                <a:gd name="T72" fmla="*/ 6 w 73"/>
                <a:gd name="T73" fmla="*/ 39 h 54"/>
                <a:gd name="T74" fmla="*/ 17 w 73"/>
                <a:gd name="T75" fmla="*/ 48 h 54"/>
                <a:gd name="T76" fmla="*/ 6 w 73"/>
                <a:gd name="T77"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54">
                  <a:moveTo>
                    <a:pt x="3" y="54"/>
                  </a:moveTo>
                  <a:lnTo>
                    <a:pt x="70" y="54"/>
                  </a:lnTo>
                  <a:lnTo>
                    <a:pt x="70" y="54"/>
                  </a:lnTo>
                  <a:lnTo>
                    <a:pt x="72" y="52"/>
                  </a:lnTo>
                  <a:lnTo>
                    <a:pt x="73" y="51"/>
                  </a:lnTo>
                  <a:lnTo>
                    <a:pt x="73" y="3"/>
                  </a:lnTo>
                  <a:lnTo>
                    <a:pt x="73" y="3"/>
                  </a:lnTo>
                  <a:lnTo>
                    <a:pt x="72" y="2"/>
                  </a:lnTo>
                  <a:lnTo>
                    <a:pt x="70" y="0"/>
                  </a:lnTo>
                  <a:lnTo>
                    <a:pt x="3" y="0"/>
                  </a:lnTo>
                  <a:lnTo>
                    <a:pt x="3" y="0"/>
                  </a:lnTo>
                  <a:lnTo>
                    <a:pt x="1" y="2"/>
                  </a:lnTo>
                  <a:lnTo>
                    <a:pt x="0" y="3"/>
                  </a:lnTo>
                  <a:lnTo>
                    <a:pt x="0" y="51"/>
                  </a:lnTo>
                  <a:lnTo>
                    <a:pt x="0" y="51"/>
                  </a:lnTo>
                  <a:lnTo>
                    <a:pt x="1" y="52"/>
                  </a:lnTo>
                  <a:lnTo>
                    <a:pt x="3" y="54"/>
                  </a:lnTo>
                  <a:lnTo>
                    <a:pt x="3" y="54"/>
                  </a:lnTo>
                  <a:close/>
                  <a:moveTo>
                    <a:pt x="57" y="6"/>
                  </a:moveTo>
                  <a:lnTo>
                    <a:pt x="67" y="6"/>
                  </a:lnTo>
                  <a:lnTo>
                    <a:pt x="67" y="17"/>
                  </a:lnTo>
                  <a:lnTo>
                    <a:pt x="57" y="17"/>
                  </a:lnTo>
                  <a:lnTo>
                    <a:pt x="57" y="6"/>
                  </a:lnTo>
                  <a:close/>
                  <a:moveTo>
                    <a:pt x="57" y="22"/>
                  </a:moveTo>
                  <a:lnTo>
                    <a:pt x="67" y="22"/>
                  </a:lnTo>
                  <a:lnTo>
                    <a:pt x="67" y="33"/>
                  </a:lnTo>
                  <a:lnTo>
                    <a:pt x="57" y="33"/>
                  </a:lnTo>
                  <a:lnTo>
                    <a:pt x="57" y="22"/>
                  </a:lnTo>
                  <a:close/>
                  <a:moveTo>
                    <a:pt x="57" y="39"/>
                  </a:moveTo>
                  <a:lnTo>
                    <a:pt x="67" y="39"/>
                  </a:lnTo>
                  <a:lnTo>
                    <a:pt x="67" y="48"/>
                  </a:lnTo>
                  <a:lnTo>
                    <a:pt x="57" y="48"/>
                  </a:lnTo>
                  <a:lnTo>
                    <a:pt x="57" y="39"/>
                  </a:lnTo>
                  <a:close/>
                  <a:moveTo>
                    <a:pt x="40" y="6"/>
                  </a:moveTo>
                  <a:lnTo>
                    <a:pt x="51" y="6"/>
                  </a:lnTo>
                  <a:lnTo>
                    <a:pt x="51" y="17"/>
                  </a:lnTo>
                  <a:lnTo>
                    <a:pt x="40" y="17"/>
                  </a:lnTo>
                  <a:lnTo>
                    <a:pt x="40" y="6"/>
                  </a:lnTo>
                  <a:close/>
                  <a:moveTo>
                    <a:pt x="40" y="22"/>
                  </a:moveTo>
                  <a:lnTo>
                    <a:pt x="51" y="22"/>
                  </a:lnTo>
                  <a:lnTo>
                    <a:pt x="51" y="33"/>
                  </a:lnTo>
                  <a:lnTo>
                    <a:pt x="40" y="33"/>
                  </a:lnTo>
                  <a:lnTo>
                    <a:pt x="40" y="22"/>
                  </a:lnTo>
                  <a:close/>
                  <a:moveTo>
                    <a:pt x="40" y="39"/>
                  </a:moveTo>
                  <a:lnTo>
                    <a:pt x="51" y="39"/>
                  </a:lnTo>
                  <a:lnTo>
                    <a:pt x="51" y="48"/>
                  </a:lnTo>
                  <a:lnTo>
                    <a:pt x="40" y="48"/>
                  </a:lnTo>
                  <a:lnTo>
                    <a:pt x="40" y="39"/>
                  </a:lnTo>
                  <a:close/>
                  <a:moveTo>
                    <a:pt x="23" y="6"/>
                  </a:moveTo>
                  <a:lnTo>
                    <a:pt x="34" y="6"/>
                  </a:lnTo>
                  <a:lnTo>
                    <a:pt x="34" y="17"/>
                  </a:lnTo>
                  <a:lnTo>
                    <a:pt x="23" y="17"/>
                  </a:lnTo>
                  <a:lnTo>
                    <a:pt x="23" y="6"/>
                  </a:lnTo>
                  <a:close/>
                  <a:moveTo>
                    <a:pt x="23" y="22"/>
                  </a:moveTo>
                  <a:lnTo>
                    <a:pt x="34" y="22"/>
                  </a:lnTo>
                  <a:lnTo>
                    <a:pt x="34" y="33"/>
                  </a:lnTo>
                  <a:lnTo>
                    <a:pt x="23" y="33"/>
                  </a:lnTo>
                  <a:lnTo>
                    <a:pt x="23" y="22"/>
                  </a:lnTo>
                  <a:close/>
                  <a:moveTo>
                    <a:pt x="23" y="39"/>
                  </a:moveTo>
                  <a:lnTo>
                    <a:pt x="34" y="39"/>
                  </a:lnTo>
                  <a:lnTo>
                    <a:pt x="34" y="48"/>
                  </a:lnTo>
                  <a:lnTo>
                    <a:pt x="23" y="48"/>
                  </a:lnTo>
                  <a:lnTo>
                    <a:pt x="23" y="39"/>
                  </a:lnTo>
                  <a:close/>
                  <a:moveTo>
                    <a:pt x="6" y="6"/>
                  </a:moveTo>
                  <a:lnTo>
                    <a:pt x="17" y="6"/>
                  </a:lnTo>
                  <a:lnTo>
                    <a:pt x="17" y="17"/>
                  </a:lnTo>
                  <a:lnTo>
                    <a:pt x="6" y="17"/>
                  </a:lnTo>
                  <a:lnTo>
                    <a:pt x="6" y="6"/>
                  </a:lnTo>
                  <a:close/>
                  <a:moveTo>
                    <a:pt x="6" y="22"/>
                  </a:moveTo>
                  <a:lnTo>
                    <a:pt x="17" y="22"/>
                  </a:lnTo>
                  <a:lnTo>
                    <a:pt x="17" y="33"/>
                  </a:lnTo>
                  <a:lnTo>
                    <a:pt x="6" y="33"/>
                  </a:lnTo>
                  <a:lnTo>
                    <a:pt x="6" y="22"/>
                  </a:lnTo>
                  <a:close/>
                  <a:moveTo>
                    <a:pt x="6" y="39"/>
                  </a:moveTo>
                  <a:lnTo>
                    <a:pt x="17" y="39"/>
                  </a:lnTo>
                  <a:lnTo>
                    <a:pt x="17" y="48"/>
                  </a:lnTo>
                  <a:lnTo>
                    <a:pt x="6" y="48"/>
                  </a:lnTo>
                  <a:lnTo>
                    <a:pt x="6" y="3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449"/>
            <p:cNvSpPr>
              <a:spLocks/>
            </p:cNvSpPr>
            <p:nvPr/>
          </p:nvSpPr>
          <p:spPr bwMode="auto">
            <a:xfrm>
              <a:off x="3878263" y="6656388"/>
              <a:ext cx="7938" cy="38100"/>
            </a:xfrm>
            <a:custGeom>
              <a:avLst/>
              <a:gdLst>
                <a:gd name="T0" fmla="*/ 2 w 5"/>
                <a:gd name="T1" fmla="*/ 24 h 24"/>
                <a:gd name="T2" fmla="*/ 2 w 5"/>
                <a:gd name="T3" fmla="*/ 24 h 24"/>
                <a:gd name="T4" fmla="*/ 3 w 5"/>
                <a:gd name="T5" fmla="*/ 24 h 24"/>
                <a:gd name="T6" fmla="*/ 5 w 5"/>
                <a:gd name="T7" fmla="*/ 23 h 24"/>
                <a:gd name="T8" fmla="*/ 5 w 5"/>
                <a:gd name="T9" fmla="*/ 3 h 24"/>
                <a:gd name="T10" fmla="*/ 5 w 5"/>
                <a:gd name="T11" fmla="*/ 3 h 24"/>
                <a:gd name="T12" fmla="*/ 3 w 5"/>
                <a:gd name="T13" fmla="*/ 1 h 24"/>
                <a:gd name="T14" fmla="*/ 2 w 5"/>
                <a:gd name="T15" fmla="*/ 0 h 24"/>
                <a:gd name="T16" fmla="*/ 2 w 5"/>
                <a:gd name="T17" fmla="*/ 0 h 24"/>
                <a:gd name="T18" fmla="*/ 0 w 5"/>
                <a:gd name="T19" fmla="*/ 1 h 24"/>
                <a:gd name="T20" fmla="*/ 0 w 5"/>
                <a:gd name="T21" fmla="*/ 3 h 24"/>
                <a:gd name="T22" fmla="*/ 0 w 5"/>
                <a:gd name="T23" fmla="*/ 23 h 24"/>
                <a:gd name="T24" fmla="*/ 0 w 5"/>
                <a:gd name="T25" fmla="*/ 23 h 24"/>
                <a:gd name="T26" fmla="*/ 0 w 5"/>
                <a:gd name="T27" fmla="*/ 24 h 24"/>
                <a:gd name="T28" fmla="*/ 2 w 5"/>
                <a:gd name="T29" fmla="*/ 24 h 24"/>
                <a:gd name="T30" fmla="*/ 2 w 5"/>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4">
                  <a:moveTo>
                    <a:pt x="2" y="24"/>
                  </a:moveTo>
                  <a:lnTo>
                    <a:pt x="2" y="24"/>
                  </a:lnTo>
                  <a:lnTo>
                    <a:pt x="3" y="24"/>
                  </a:lnTo>
                  <a:lnTo>
                    <a:pt x="5" y="23"/>
                  </a:lnTo>
                  <a:lnTo>
                    <a:pt x="5" y="3"/>
                  </a:lnTo>
                  <a:lnTo>
                    <a:pt x="5" y="3"/>
                  </a:lnTo>
                  <a:lnTo>
                    <a:pt x="3" y="1"/>
                  </a:lnTo>
                  <a:lnTo>
                    <a:pt x="2" y="0"/>
                  </a:lnTo>
                  <a:lnTo>
                    <a:pt x="2" y="0"/>
                  </a:lnTo>
                  <a:lnTo>
                    <a:pt x="0" y="1"/>
                  </a:lnTo>
                  <a:lnTo>
                    <a:pt x="0" y="3"/>
                  </a:lnTo>
                  <a:lnTo>
                    <a:pt x="0" y="23"/>
                  </a:lnTo>
                  <a:lnTo>
                    <a:pt x="0" y="23"/>
                  </a:lnTo>
                  <a:lnTo>
                    <a:pt x="0" y="24"/>
                  </a:lnTo>
                  <a:lnTo>
                    <a:pt x="2" y="24"/>
                  </a:lnTo>
                  <a:lnTo>
                    <a:pt x="2" y="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450"/>
            <p:cNvSpPr>
              <a:spLocks/>
            </p:cNvSpPr>
            <p:nvPr/>
          </p:nvSpPr>
          <p:spPr bwMode="auto">
            <a:xfrm>
              <a:off x="3956051" y="6656388"/>
              <a:ext cx="7938" cy="38100"/>
            </a:xfrm>
            <a:custGeom>
              <a:avLst/>
              <a:gdLst>
                <a:gd name="T0" fmla="*/ 3 w 5"/>
                <a:gd name="T1" fmla="*/ 24 h 24"/>
                <a:gd name="T2" fmla="*/ 3 w 5"/>
                <a:gd name="T3" fmla="*/ 24 h 24"/>
                <a:gd name="T4" fmla="*/ 5 w 5"/>
                <a:gd name="T5" fmla="*/ 24 h 24"/>
                <a:gd name="T6" fmla="*/ 5 w 5"/>
                <a:gd name="T7" fmla="*/ 23 h 24"/>
                <a:gd name="T8" fmla="*/ 5 w 5"/>
                <a:gd name="T9" fmla="*/ 3 h 24"/>
                <a:gd name="T10" fmla="*/ 5 w 5"/>
                <a:gd name="T11" fmla="*/ 3 h 24"/>
                <a:gd name="T12" fmla="*/ 5 w 5"/>
                <a:gd name="T13" fmla="*/ 1 h 24"/>
                <a:gd name="T14" fmla="*/ 3 w 5"/>
                <a:gd name="T15" fmla="*/ 0 h 24"/>
                <a:gd name="T16" fmla="*/ 3 w 5"/>
                <a:gd name="T17" fmla="*/ 0 h 24"/>
                <a:gd name="T18" fmla="*/ 2 w 5"/>
                <a:gd name="T19" fmla="*/ 1 h 24"/>
                <a:gd name="T20" fmla="*/ 0 w 5"/>
                <a:gd name="T21" fmla="*/ 3 h 24"/>
                <a:gd name="T22" fmla="*/ 0 w 5"/>
                <a:gd name="T23" fmla="*/ 23 h 24"/>
                <a:gd name="T24" fmla="*/ 0 w 5"/>
                <a:gd name="T25" fmla="*/ 23 h 24"/>
                <a:gd name="T26" fmla="*/ 2 w 5"/>
                <a:gd name="T27" fmla="*/ 24 h 24"/>
                <a:gd name="T28" fmla="*/ 3 w 5"/>
                <a:gd name="T29" fmla="*/ 24 h 24"/>
                <a:gd name="T30" fmla="*/ 3 w 5"/>
                <a:gd name="T3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24">
                  <a:moveTo>
                    <a:pt x="3" y="24"/>
                  </a:moveTo>
                  <a:lnTo>
                    <a:pt x="3" y="24"/>
                  </a:lnTo>
                  <a:lnTo>
                    <a:pt x="5" y="24"/>
                  </a:lnTo>
                  <a:lnTo>
                    <a:pt x="5" y="23"/>
                  </a:lnTo>
                  <a:lnTo>
                    <a:pt x="5" y="3"/>
                  </a:lnTo>
                  <a:lnTo>
                    <a:pt x="5" y="3"/>
                  </a:lnTo>
                  <a:lnTo>
                    <a:pt x="5" y="1"/>
                  </a:lnTo>
                  <a:lnTo>
                    <a:pt x="3" y="0"/>
                  </a:lnTo>
                  <a:lnTo>
                    <a:pt x="3" y="0"/>
                  </a:lnTo>
                  <a:lnTo>
                    <a:pt x="2" y="1"/>
                  </a:lnTo>
                  <a:lnTo>
                    <a:pt x="0" y="3"/>
                  </a:lnTo>
                  <a:lnTo>
                    <a:pt x="0" y="23"/>
                  </a:lnTo>
                  <a:lnTo>
                    <a:pt x="0" y="23"/>
                  </a:lnTo>
                  <a:lnTo>
                    <a:pt x="2" y="24"/>
                  </a:lnTo>
                  <a:lnTo>
                    <a:pt x="3" y="24"/>
                  </a:lnTo>
                  <a:lnTo>
                    <a:pt x="3" y="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0" name="Group 139"/>
          <p:cNvGrpSpPr/>
          <p:nvPr userDrawn="1"/>
        </p:nvGrpSpPr>
        <p:grpSpPr>
          <a:xfrm>
            <a:off x="9517974" y="6267042"/>
            <a:ext cx="181383" cy="109391"/>
            <a:chOff x="7862888" y="6692900"/>
            <a:chExt cx="153988" cy="123826"/>
          </a:xfrm>
        </p:grpSpPr>
        <p:sp>
          <p:nvSpPr>
            <p:cNvPr id="141" name="Freeform 451"/>
            <p:cNvSpPr>
              <a:spLocks noEditPoints="1"/>
            </p:cNvSpPr>
            <p:nvPr/>
          </p:nvSpPr>
          <p:spPr bwMode="auto">
            <a:xfrm>
              <a:off x="7862888" y="6692900"/>
              <a:ext cx="153988" cy="38100"/>
            </a:xfrm>
            <a:custGeom>
              <a:avLst/>
              <a:gdLst>
                <a:gd name="T0" fmla="*/ 20 w 97"/>
                <a:gd name="T1" fmla="*/ 15 h 24"/>
                <a:gd name="T2" fmla="*/ 20 w 97"/>
                <a:gd name="T3" fmla="*/ 15 h 24"/>
                <a:gd name="T4" fmla="*/ 23 w 97"/>
                <a:gd name="T5" fmla="*/ 20 h 24"/>
                <a:gd name="T6" fmla="*/ 29 w 97"/>
                <a:gd name="T7" fmla="*/ 24 h 24"/>
                <a:gd name="T8" fmla="*/ 33 w 97"/>
                <a:gd name="T9" fmla="*/ 24 h 24"/>
                <a:gd name="T10" fmla="*/ 40 w 97"/>
                <a:gd name="T11" fmla="*/ 23 h 24"/>
                <a:gd name="T12" fmla="*/ 45 w 97"/>
                <a:gd name="T13" fmla="*/ 15 h 24"/>
                <a:gd name="T14" fmla="*/ 94 w 97"/>
                <a:gd name="T15" fmla="*/ 15 h 24"/>
                <a:gd name="T16" fmla="*/ 97 w 97"/>
                <a:gd name="T17" fmla="*/ 12 h 24"/>
                <a:gd name="T18" fmla="*/ 97 w 97"/>
                <a:gd name="T19" fmla="*/ 11 h 24"/>
                <a:gd name="T20" fmla="*/ 45 w 97"/>
                <a:gd name="T21" fmla="*/ 9 h 24"/>
                <a:gd name="T22" fmla="*/ 43 w 97"/>
                <a:gd name="T23" fmla="*/ 6 h 24"/>
                <a:gd name="T24" fmla="*/ 37 w 97"/>
                <a:gd name="T25" fmla="*/ 0 h 24"/>
                <a:gd name="T26" fmla="*/ 33 w 97"/>
                <a:gd name="T27" fmla="*/ 0 h 24"/>
                <a:gd name="T28" fmla="*/ 25 w 97"/>
                <a:gd name="T29" fmla="*/ 3 h 24"/>
                <a:gd name="T30" fmla="*/ 20 w 97"/>
                <a:gd name="T31" fmla="*/ 9 h 24"/>
                <a:gd name="T32" fmla="*/ 20 w 97"/>
                <a:gd name="T33" fmla="*/ 9 h 24"/>
                <a:gd name="T34" fmla="*/ 5 w 97"/>
                <a:gd name="T35" fmla="*/ 9 h 24"/>
                <a:gd name="T36" fmla="*/ 0 w 97"/>
                <a:gd name="T37" fmla="*/ 12 h 24"/>
                <a:gd name="T38" fmla="*/ 2 w 97"/>
                <a:gd name="T39" fmla="*/ 15 h 24"/>
                <a:gd name="T40" fmla="*/ 5 w 97"/>
                <a:gd name="T41" fmla="*/ 15 h 24"/>
                <a:gd name="T42" fmla="*/ 33 w 97"/>
                <a:gd name="T43" fmla="*/ 6 h 24"/>
                <a:gd name="T44" fmla="*/ 39 w 97"/>
                <a:gd name="T45" fmla="*/ 12 h 24"/>
                <a:gd name="T46" fmla="*/ 39 w 97"/>
                <a:gd name="T47" fmla="*/ 12 h 24"/>
                <a:gd name="T48" fmla="*/ 39 w 97"/>
                <a:gd name="T49" fmla="*/ 14 h 24"/>
                <a:gd name="T50" fmla="*/ 37 w 97"/>
                <a:gd name="T51" fmla="*/ 17 h 24"/>
                <a:gd name="T52" fmla="*/ 33 w 97"/>
                <a:gd name="T53" fmla="*/ 18 h 24"/>
                <a:gd name="T54" fmla="*/ 29 w 97"/>
                <a:gd name="T55" fmla="*/ 17 h 24"/>
                <a:gd name="T56" fmla="*/ 26 w 97"/>
                <a:gd name="T57" fmla="*/ 12 h 24"/>
                <a:gd name="T58" fmla="*/ 28 w 97"/>
                <a:gd name="T59" fmla="*/ 11 h 24"/>
                <a:gd name="T60" fmla="*/ 31 w 97"/>
                <a:gd name="T61" fmla="*/ 7 h 24"/>
                <a:gd name="T62" fmla="*/ 33 w 97"/>
                <a:gd name="T63"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4">
                  <a:moveTo>
                    <a:pt x="5" y="15"/>
                  </a:moveTo>
                  <a:lnTo>
                    <a:pt x="20" y="15"/>
                  </a:lnTo>
                  <a:lnTo>
                    <a:pt x="20" y="15"/>
                  </a:lnTo>
                  <a:lnTo>
                    <a:pt x="20" y="15"/>
                  </a:lnTo>
                  <a:lnTo>
                    <a:pt x="20" y="15"/>
                  </a:lnTo>
                  <a:lnTo>
                    <a:pt x="23" y="20"/>
                  </a:lnTo>
                  <a:lnTo>
                    <a:pt x="25" y="23"/>
                  </a:lnTo>
                  <a:lnTo>
                    <a:pt x="29" y="24"/>
                  </a:lnTo>
                  <a:lnTo>
                    <a:pt x="33" y="24"/>
                  </a:lnTo>
                  <a:lnTo>
                    <a:pt x="33" y="24"/>
                  </a:lnTo>
                  <a:lnTo>
                    <a:pt x="37" y="24"/>
                  </a:lnTo>
                  <a:lnTo>
                    <a:pt x="40" y="23"/>
                  </a:lnTo>
                  <a:lnTo>
                    <a:pt x="43" y="20"/>
                  </a:lnTo>
                  <a:lnTo>
                    <a:pt x="45" y="15"/>
                  </a:lnTo>
                  <a:lnTo>
                    <a:pt x="94" y="15"/>
                  </a:lnTo>
                  <a:lnTo>
                    <a:pt x="94" y="15"/>
                  </a:lnTo>
                  <a:lnTo>
                    <a:pt x="97" y="15"/>
                  </a:lnTo>
                  <a:lnTo>
                    <a:pt x="97" y="12"/>
                  </a:lnTo>
                  <a:lnTo>
                    <a:pt x="97" y="12"/>
                  </a:lnTo>
                  <a:lnTo>
                    <a:pt x="97" y="11"/>
                  </a:lnTo>
                  <a:lnTo>
                    <a:pt x="94" y="9"/>
                  </a:lnTo>
                  <a:lnTo>
                    <a:pt x="45" y="9"/>
                  </a:lnTo>
                  <a:lnTo>
                    <a:pt x="45" y="9"/>
                  </a:lnTo>
                  <a:lnTo>
                    <a:pt x="43" y="6"/>
                  </a:lnTo>
                  <a:lnTo>
                    <a:pt x="40" y="3"/>
                  </a:lnTo>
                  <a:lnTo>
                    <a:pt x="37" y="0"/>
                  </a:lnTo>
                  <a:lnTo>
                    <a:pt x="33" y="0"/>
                  </a:lnTo>
                  <a:lnTo>
                    <a:pt x="33" y="0"/>
                  </a:lnTo>
                  <a:lnTo>
                    <a:pt x="29" y="0"/>
                  </a:lnTo>
                  <a:lnTo>
                    <a:pt x="25" y="3"/>
                  </a:lnTo>
                  <a:lnTo>
                    <a:pt x="23" y="6"/>
                  </a:lnTo>
                  <a:lnTo>
                    <a:pt x="20" y="9"/>
                  </a:lnTo>
                  <a:lnTo>
                    <a:pt x="20" y="9"/>
                  </a:lnTo>
                  <a:lnTo>
                    <a:pt x="20" y="9"/>
                  </a:lnTo>
                  <a:lnTo>
                    <a:pt x="5" y="9"/>
                  </a:lnTo>
                  <a:lnTo>
                    <a:pt x="5" y="9"/>
                  </a:lnTo>
                  <a:lnTo>
                    <a:pt x="2" y="11"/>
                  </a:lnTo>
                  <a:lnTo>
                    <a:pt x="0" y="12"/>
                  </a:lnTo>
                  <a:lnTo>
                    <a:pt x="0" y="12"/>
                  </a:lnTo>
                  <a:lnTo>
                    <a:pt x="2" y="15"/>
                  </a:lnTo>
                  <a:lnTo>
                    <a:pt x="5" y="15"/>
                  </a:lnTo>
                  <a:lnTo>
                    <a:pt x="5" y="15"/>
                  </a:lnTo>
                  <a:close/>
                  <a:moveTo>
                    <a:pt x="33" y="6"/>
                  </a:moveTo>
                  <a:lnTo>
                    <a:pt x="33" y="6"/>
                  </a:lnTo>
                  <a:lnTo>
                    <a:pt x="37" y="7"/>
                  </a:lnTo>
                  <a:lnTo>
                    <a:pt x="39" y="12"/>
                  </a:lnTo>
                  <a:lnTo>
                    <a:pt x="39" y="12"/>
                  </a:lnTo>
                  <a:lnTo>
                    <a:pt x="39" y="12"/>
                  </a:lnTo>
                  <a:lnTo>
                    <a:pt x="39" y="12"/>
                  </a:lnTo>
                  <a:lnTo>
                    <a:pt x="39" y="14"/>
                  </a:lnTo>
                  <a:lnTo>
                    <a:pt x="39" y="14"/>
                  </a:lnTo>
                  <a:lnTo>
                    <a:pt x="37" y="17"/>
                  </a:lnTo>
                  <a:lnTo>
                    <a:pt x="33" y="18"/>
                  </a:lnTo>
                  <a:lnTo>
                    <a:pt x="33" y="18"/>
                  </a:lnTo>
                  <a:lnTo>
                    <a:pt x="31" y="18"/>
                  </a:lnTo>
                  <a:lnTo>
                    <a:pt x="29" y="17"/>
                  </a:lnTo>
                  <a:lnTo>
                    <a:pt x="28" y="15"/>
                  </a:lnTo>
                  <a:lnTo>
                    <a:pt x="26" y="12"/>
                  </a:lnTo>
                  <a:lnTo>
                    <a:pt x="26" y="12"/>
                  </a:lnTo>
                  <a:lnTo>
                    <a:pt x="28" y="11"/>
                  </a:lnTo>
                  <a:lnTo>
                    <a:pt x="29" y="7"/>
                  </a:lnTo>
                  <a:lnTo>
                    <a:pt x="31" y="7"/>
                  </a:lnTo>
                  <a:lnTo>
                    <a:pt x="33" y="6"/>
                  </a:lnTo>
                  <a:lnTo>
                    <a:pt x="33"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Freeform 452"/>
            <p:cNvSpPr>
              <a:spLocks noEditPoints="1"/>
            </p:cNvSpPr>
            <p:nvPr/>
          </p:nvSpPr>
          <p:spPr bwMode="auto">
            <a:xfrm>
              <a:off x="7862888" y="6777038"/>
              <a:ext cx="153988" cy="39688"/>
            </a:xfrm>
            <a:custGeom>
              <a:avLst/>
              <a:gdLst>
                <a:gd name="T0" fmla="*/ 45 w 97"/>
                <a:gd name="T1" fmla="*/ 10 h 25"/>
                <a:gd name="T2" fmla="*/ 43 w 97"/>
                <a:gd name="T3" fmla="*/ 7 h 25"/>
                <a:gd name="T4" fmla="*/ 37 w 97"/>
                <a:gd name="T5" fmla="*/ 0 h 25"/>
                <a:gd name="T6" fmla="*/ 33 w 97"/>
                <a:gd name="T7" fmla="*/ 0 h 25"/>
                <a:gd name="T8" fmla="*/ 25 w 97"/>
                <a:gd name="T9" fmla="*/ 4 h 25"/>
                <a:gd name="T10" fmla="*/ 20 w 97"/>
                <a:gd name="T11" fmla="*/ 10 h 25"/>
                <a:gd name="T12" fmla="*/ 20 w 97"/>
                <a:gd name="T13" fmla="*/ 10 h 25"/>
                <a:gd name="T14" fmla="*/ 5 w 97"/>
                <a:gd name="T15" fmla="*/ 10 h 25"/>
                <a:gd name="T16" fmla="*/ 0 w 97"/>
                <a:gd name="T17" fmla="*/ 13 h 25"/>
                <a:gd name="T18" fmla="*/ 2 w 97"/>
                <a:gd name="T19" fmla="*/ 16 h 25"/>
                <a:gd name="T20" fmla="*/ 20 w 97"/>
                <a:gd name="T21" fmla="*/ 16 h 25"/>
                <a:gd name="T22" fmla="*/ 20 w 97"/>
                <a:gd name="T23" fmla="*/ 16 h 25"/>
                <a:gd name="T24" fmla="*/ 23 w 97"/>
                <a:gd name="T25" fmla="*/ 20 h 25"/>
                <a:gd name="T26" fmla="*/ 29 w 97"/>
                <a:gd name="T27" fmla="*/ 25 h 25"/>
                <a:gd name="T28" fmla="*/ 33 w 97"/>
                <a:gd name="T29" fmla="*/ 25 h 25"/>
                <a:gd name="T30" fmla="*/ 40 w 97"/>
                <a:gd name="T31" fmla="*/ 23 h 25"/>
                <a:gd name="T32" fmla="*/ 45 w 97"/>
                <a:gd name="T33" fmla="*/ 16 h 25"/>
                <a:gd name="T34" fmla="*/ 94 w 97"/>
                <a:gd name="T35" fmla="*/ 16 h 25"/>
                <a:gd name="T36" fmla="*/ 97 w 97"/>
                <a:gd name="T37" fmla="*/ 13 h 25"/>
                <a:gd name="T38" fmla="*/ 97 w 97"/>
                <a:gd name="T39" fmla="*/ 11 h 25"/>
                <a:gd name="T40" fmla="*/ 94 w 97"/>
                <a:gd name="T41" fmla="*/ 10 h 25"/>
                <a:gd name="T42" fmla="*/ 39 w 97"/>
                <a:gd name="T43" fmla="*/ 14 h 25"/>
                <a:gd name="T44" fmla="*/ 33 w 97"/>
                <a:gd name="T45" fmla="*/ 19 h 25"/>
                <a:gd name="T46" fmla="*/ 31 w 97"/>
                <a:gd name="T47" fmla="*/ 19 h 25"/>
                <a:gd name="T48" fmla="*/ 28 w 97"/>
                <a:gd name="T49" fmla="*/ 16 h 25"/>
                <a:gd name="T50" fmla="*/ 26 w 97"/>
                <a:gd name="T51" fmla="*/ 13 h 25"/>
                <a:gd name="T52" fmla="*/ 29 w 97"/>
                <a:gd name="T53" fmla="*/ 8 h 25"/>
                <a:gd name="T54" fmla="*/ 33 w 97"/>
                <a:gd name="T55" fmla="*/ 7 h 25"/>
                <a:gd name="T56" fmla="*/ 37 w 97"/>
                <a:gd name="T57" fmla="*/ 8 h 25"/>
                <a:gd name="T58" fmla="*/ 39 w 97"/>
                <a:gd name="T59" fmla="*/ 13 h 25"/>
                <a:gd name="T60" fmla="*/ 39 w 97"/>
                <a:gd name="T61" fmla="*/ 13 h 25"/>
                <a:gd name="T62" fmla="*/ 39 w 97"/>
                <a:gd name="T6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5">
                  <a:moveTo>
                    <a:pt x="94" y="10"/>
                  </a:moveTo>
                  <a:lnTo>
                    <a:pt x="45" y="10"/>
                  </a:lnTo>
                  <a:lnTo>
                    <a:pt x="45" y="10"/>
                  </a:lnTo>
                  <a:lnTo>
                    <a:pt x="43" y="7"/>
                  </a:lnTo>
                  <a:lnTo>
                    <a:pt x="40" y="4"/>
                  </a:lnTo>
                  <a:lnTo>
                    <a:pt x="37" y="0"/>
                  </a:lnTo>
                  <a:lnTo>
                    <a:pt x="33" y="0"/>
                  </a:lnTo>
                  <a:lnTo>
                    <a:pt x="33" y="0"/>
                  </a:lnTo>
                  <a:lnTo>
                    <a:pt x="29" y="0"/>
                  </a:lnTo>
                  <a:lnTo>
                    <a:pt x="25" y="4"/>
                  </a:lnTo>
                  <a:lnTo>
                    <a:pt x="23" y="7"/>
                  </a:lnTo>
                  <a:lnTo>
                    <a:pt x="20" y="10"/>
                  </a:lnTo>
                  <a:lnTo>
                    <a:pt x="20" y="10"/>
                  </a:lnTo>
                  <a:lnTo>
                    <a:pt x="20" y="10"/>
                  </a:lnTo>
                  <a:lnTo>
                    <a:pt x="5" y="10"/>
                  </a:lnTo>
                  <a:lnTo>
                    <a:pt x="5" y="10"/>
                  </a:lnTo>
                  <a:lnTo>
                    <a:pt x="2" y="11"/>
                  </a:lnTo>
                  <a:lnTo>
                    <a:pt x="0" y="13"/>
                  </a:lnTo>
                  <a:lnTo>
                    <a:pt x="0" y="13"/>
                  </a:lnTo>
                  <a:lnTo>
                    <a:pt x="2" y="16"/>
                  </a:lnTo>
                  <a:lnTo>
                    <a:pt x="5" y="16"/>
                  </a:lnTo>
                  <a:lnTo>
                    <a:pt x="20" y="16"/>
                  </a:lnTo>
                  <a:lnTo>
                    <a:pt x="20" y="16"/>
                  </a:lnTo>
                  <a:lnTo>
                    <a:pt x="20" y="16"/>
                  </a:lnTo>
                  <a:lnTo>
                    <a:pt x="20" y="16"/>
                  </a:lnTo>
                  <a:lnTo>
                    <a:pt x="23" y="20"/>
                  </a:lnTo>
                  <a:lnTo>
                    <a:pt x="25" y="23"/>
                  </a:lnTo>
                  <a:lnTo>
                    <a:pt x="29" y="25"/>
                  </a:lnTo>
                  <a:lnTo>
                    <a:pt x="33" y="25"/>
                  </a:lnTo>
                  <a:lnTo>
                    <a:pt x="33" y="25"/>
                  </a:lnTo>
                  <a:lnTo>
                    <a:pt x="37" y="25"/>
                  </a:lnTo>
                  <a:lnTo>
                    <a:pt x="40" y="23"/>
                  </a:lnTo>
                  <a:lnTo>
                    <a:pt x="43" y="20"/>
                  </a:lnTo>
                  <a:lnTo>
                    <a:pt x="45" y="16"/>
                  </a:lnTo>
                  <a:lnTo>
                    <a:pt x="94" y="16"/>
                  </a:lnTo>
                  <a:lnTo>
                    <a:pt x="94" y="16"/>
                  </a:lnTo>
                  <a:lnTo>
                    <a:pt x="97" y="16"/>
                  </a:lnTo>
                  <a:lnTo>
                    <a:pt x="97" y="13"/>
                  </a:lnTo>
                  <a:lnTo>
                    <a:pt x="97" y="13"/>
                  </a:lnTo>
                  <a:lnTo>
                    <a:pt x="97" y="11"/>
                  </a:lnTo>
                  <a:lnTo>
                    <a:pt x="94" y="10"/>
                  </a:lnTo>
                  <a:lnTo>
                    <a:pt x="94" y="10"/>
                  </a:lnTo>
                  <a:close/>
                  <a:moveTo>
                    <a:pt x="39" y="14"/>
                  </a:moveTo>
                  <a:lnTo>
                    <a:pt x="39" y="14"/>
                  </a:lnTo>
                  <a:lnTo>
                    <a:pt x="37" y="17"/>
                  </a:lnTo>
                  <a:lnTo>
                    <a:pt x="33" y="19"/>
                  </a:lnTo>
                  <a:lnTo>
                    <a:pt x="33" y="19"/>
                  </a:lnTo>
                  <a:lnTo>
                    <a:pt x="31" y="19"/>
                  </a:lnTo>
                  <a:lnTo>
                    <a:pt x="29" y="17"/>
                  </a:lnTo>
                  <a:lnTo>
                    <a:pt x="28" y="16"/>
                  </a:lnTo>
                  <a:lnTo>
                    <a:pt x="26" y="13"/>
                  </a:lnTo>
                  <a:lnTo>
                    <a:pt x="26" y="13"/>
                  </a:lnTo>
                  <a:lnTo>
                    <a:pt x="28" y="11"/>
                  </a:lnTo>
                  <a:lnTo>
                    <a:pt x="29" y="8"/>
                  </a:lnTo>
                  <a:lnTo>
                    <a:pt x="31" y="8"/>
                  </a:lnTo>
                  <a:lnTo>
                    <a:pt x="33" y="7"/>
                  </a:lnTo>
                  <a:lnTo>
                    <a:pt x="33" y="7"/>
                  </a:lnTo>
                  <a:lnTo>
                    <a:pt x="37" y="8"/>
                  </a:lnTo>
                  <a:lnTo>
                    <a:pt x="39" y="13"/>
                  </a:lnTo>
                  <a:lnTo>
                    <a:pt x="39" y="13"/>
                  </a:lnTo>
                  <a:lnTo>
                    <a:pt x="39" y="13"/>
                  </a:lnTo>
                  <a:lnTo>
                    <a:pt x="39" y="13"/>
                  </a:lnTo>
                  <a:lnTo>
                    <a:pt x="39" y="14"/>
                  </a:lnTo>
                  <a:lnTo>
                    <a:pt x="39" y="1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453"/>
            <p:cNvSpPr>
              <a:spLocks noEditPoints="1"/>
            </p:cNvSpPr>
            <p:nvPr/>
          </p:nvSpPr>
          <p:spPr bwMode="auto">
            <a:xfrm>
              <a:off x="7862888" y="6734175"/>
              <a:ext cx="153988" cy="41275"/>
            </a:xfrm>
            <a:custGeom>
              <a:avLst/>
              <a:gdLst>
                <a:gd name="T0" fmla="*/ 79 w 97"/>
                <a:gd name="T1" fmla="*/ 11 h 26"/>
                <a:gd name="T2" fmla="*/ 77 w 97"/>
                <a:gd name="T3" fmla="*/ 6 h 26"/>
                <a:gd name="T4" fmla="*/ 71 w 97"/>
                <a:gd name="T5" fmla="*/ 1 h 26"/>
                <a:gd name="T6" fmla="*/ 66 w 97"/>
                <a:gd name="T7" fmla="*/ 0 h 26"/>
                <a:gd name="T8" fmla="*/ 59 w 97"/>
                <a:gd name="T9" fmla="*/ 3 h 26"/>
                <a:gd name="T10" fmla="*/ 54 w 97"/>
                <a:gd name="T11" fmla="*/ 11 h 26"/>
                <a:gd name="T12" fmla="*/ 54 w 97"/>
                <a:gd name="T13" fmla="*/ 11 h 26"/>
                <a:gd name="T14" fmla="*/ 5 w 97"/>
                <a:gd name="T15" fmla="*/ 11 h 26"/>
                <a:gd name="T16" fmla="*/ 0 w 97"/>
                <a:gd name="T17" fmla="*/ 14 h 26"/>
                <a:gd name="T18" fmla="*/ 2 w 97"/>
                <a:gd name="T19" fmla="*/ 15 h 26"/>
                <a:gd name="T20" fmla="*/ 54 w 97"/>
                <a:gd name="T21" fmla="*/ 17 h 26"/>
                <a:gd name="T22" fmla="*/ 54 w 97"/>
                <a:gd name="T23" fmla="*/ 17 h 26"/>
                <a:gd name="T24" fmla="*/ 56 w 97"/>
                <a:gd name="T25" fmla="*/ 20 h 26"/>
                <a:gd name="T26" fmla="*/ 62 w 97"/>
                <a:gd name="T27" fmla="*/ 24 h 26"/>
                <a:gd name="T28" fmla="*/ 66 w 97"/>
                <a:gd name="T29" fmla="*/ 26 h 26"/>
                <a:gd name="T30" fmla="*/ 74 w 97"/>
                <a:gd name="T31" fmla="*/ 23 h 26"/>
                <a:gd name="T32" fmla="*/ 79 w 97"/>
                <a:gd name="T33" fmla="*/ 17 h 26"/>
                <a:gd name="T34" fmla="*/ 94 w 97"/>
                <a:gd name="T35" fmla="*/ 17 h 26"/>
                <a:gd name="T36" fmla="*/ 97 w 97"/>
                <a:gd name="T37" fmla="*/ 14 h 26"/>
                <a:gd name="T38" fmla="*/ 97 w 97"/>
                <a:gd name="T39" fmla="*/ 11 h 26"/>
                <a:gd name="T40" fmla="*/ 94 w 97"/>
                <a:gd name="T41" fmla="*/ 11 h 26"/>
                <a:gd name="T42" fmla="*/ 72 w 97"/>
                <a:gd name="T43" fmla="*/ 14 h 26"/>
                <a:gd name="T44" fmla="*/ 66 w 97"/>
                <a:gd name="T45" fmla="*/ 20 h 26"/>
                <a:gd name="T46" fmla="*/ 63 w 97"/>
                <a:gd name="T47" fmla="*/ 18 h 26"/>
                <a:gd name="T48" fmla="*/ 60 w 97"/>
                <a:gd name="T49" fmla="*/ 15 h 26"/>
                <a:gd name="T50" fmla="*/ 60 w 97"/>
                <a:gd name="T51" fmla="*/ 14 h 26"/>
                <a:gd name="T52" fmla="*/ 62 w 97"/>
                <a:gd name="T53" fmla="*/ 9 h 26"/>
                <a:gd name="T54" fmla="*/ 66 w 97"/>
                <a:gd name="T55" fmla="*/ 8 h 26"/>
                <a:gd name="T56" fmla="*/ 69 w 97"/>
                <a:gd name="T57" fmla="*/ 9 h 26"/>
                <a:gd name="T58" fmla="*/ 72 w 97"/>
                <a:gd name="T59" fmla="*/ 12 h 26"/>
                <a:gd name="T60" fmla="*/ 72 w 97"/>
                <a:gd name="T61" fmla="*/ 14 h 26"/>
                <a:gd name="T62" fmla="*/ 72 w 97"/>
                <a:gd name="T6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26">
                  <a:moveTo>
                    <a:pt x="94" y="11"/>
                  </a:moveTo>
                  <a:lnTo>
                    <a:pt x="79" y="11"/>
                  </a:lnTo>
                  <a:lnTo>
                    <a:pt x="79" y="11"/>
                  </a:lnTo>
                  <a:lnTo>
                    <a:pt x="77" y="6"/>
                  </a:lnTo>
                  <a:lnTo>
                    <a:pt x="74" y="3"/>
                  </a:lnTo>
                  <a:lnTo>
                    <a:pt x="71" y="1"/>
                  </a:lnTo>
                  <a:lnTo>
                    <a:pt x="66" y="0"/>
                  </a:lnTo>
                  <a:lnTo>
                    <a:pt x="66" y="0"/>
                  </a:lnTo>
                  <a:lnTo>
                    <a:pt x="62" y="1"/>
                  </a:lnTo>
                  <a:lnTo>
                    <a:pt x="59" y="3"/>
                  </a:lnTo>
                  <a:lnTo>
                    <a:pt x="56" y="6"/>
                  </a:lnTo>
                  <a:lnTo>
                    <a:pt x="54" y="11"/>
                  </a:lnTo>
                  <a:lnTo>
                    <a:pt x="54" y="11"/>
                  </a:lnTo>
                  <a:lnTo>
                    <a:pt x="54" y="11"/>
                  </a:lnTo>
                  <a:lnTo>
                    <a:pt x="5" y="11"/>
                  </a:lnTo>
                  <a:lnTo>
                    <a:pt x="5" y="11"/>
                  </a:lnTo>
                  <a:lnTo>
                    <a:pt x="2" y="11"/>
                  </a:lnTo>
                  <a:lnTo>
                    <a:pt x="0" y="14"/>
                  </a:lnTo>
                  <a:lnTo>
                    <a:pt x="0" y="14"/>
                  </a:lnTo>
                  <a:lnTo>
                    <a:pt x="2" y="15"/>
                  </a:lnTo>
                  <a:lnTo>
                    <a:pt x="5" y="17"/>
                  </a:lnTo>
                  <a:lnTo>
                    <a:pt x="54" y="17"/>
                  </a:lnTo>
                  <a:lnTo>
                    <a:pt x="54" y="17"/>
                  </a:lnTo>
                  <a:lnTo>
                    <a:pt x="54" y="17"/>
                  </a:lnTo>
                  <a:lnTo>
                    <a:pt x="54" y="17"/>
                  </a:lnTo>
                  <a:lnTo>
                    <a:pt x="56" y="20"/>
                  </a:lnTo>
                  <a:lnTo>
                    <a:pt x="59" y="23"/>
                  </a:lnTo>
                  <a:lnTo>
                    <a:pt x="62" y="24"/>
                  </a:lnTo>
                  <a:lnTo>
                    <a:pt x="66" y="26"/>
                  </a:lnTo>
                  <a:lnTo>
                    <a:pt x="66" y="26"/>
                  </a:lnTo>
                  <a:lnTo>
                    <a:pt x="71" y="24"/>
                  </a:lnTo>
                  <a:lnTo>
                    <a:pt x="74" y="23"/>
                  </a:lnTo>
                  <a:lnTo>
                    <a:pt x="77" y="20"/>
                  </a:lnTo>
                  <a:lnTo>
                    <a:pt x="79" y="17"/>
                  </a:lnTo>
                  <a:lnTo>
                    <a:pt x="94" y="17"/>
                  </a:lnTo>
                  <a:lnTo>
                    <a:pt x="94" y="17"/>
                  </a:lnTo>
                  <a:lnTo>
                    <a:pt x="97" y="15"/>
                  </a:lnTo>
                  <a:lnTo>
                    <a:pt x="97" y="14"/>
                  </a:lnTo>
                  <a:lnTo>
                    <a:pt x="97" y="14"/>
                  </a:lnTo>
                  <a:lnTo>
                    <a:pt x="97" y="11"/>
                  </a:lnTo>
                  <a:lnTo>
                    <a:pt x="94" y="11"/>
                  </a:lnTo>
                  <a:lnTo>
                    <a:pt x="94" y="11"/>
                  </a:lnTo>
                  <a:close/>
                  <a:moveTo>
                    <a:pt x="72" y="14"/>
                  </a:moveTo>
                  <a:lnTo>
                    <a:pt x="72" y="14"/>
                  </a:lnTo>
                  <a:lnTo>
                    <a:pt x="69" y="18"/>
                  </a:lnTo>
                  <a:lnTo>
                    <a:pt x="66" y="20"/>
                  </a:lnTo>
                  <a:lnTo>
                    <a:pt x="66" y="20"/>
                  </a:lnTo>
                  <a:lnTo>
                    <a:pt x="63" y="18"/>
                  </a:lnTo>
                  <a:lnTo>
                    <a:pt x="62" y="17"/>
                  </a:lnTo>
                  <a:lnTo>
                    <a:pt x="60" y="15"/>
                  </a:lnTo>
                  <a:lnTo>
                    <a:pt x="60" y="14"/>
                  </a:lnTo>
                  <a:lnTo>
                    <a:pt x="60" y="14"/>
                  </a:lnTo>
                  <a:lnTo>
                    <a:pt x="60" y="11"/>
                  </a:lnTo>
                  <a:lnTo>
                    <a:pt x="62" y="9"/>
                  </a:lnTo>
                  <a:lnTo>
                    <a:pt x="63" y="8"/>
                  </a:lnTo>
                  <a:lnTo>
                    <a:pt x="66" y="8"/>
                  </a:lnTo>
                  <a:lnTo>
                    <a:pt x="66" y="8"/>
                  </a:lnTo>
                  <a:lnTo>
                    <a:pt x="69" y="9"/>
                  </a:lnTo>
                  <a:lnTo>
                    <a:pt x="72" y="12"/>
                  </a:lnTo>
                  <a:lnTo>
                    <a:pt x="72" y="12"/>
                  </a:lnTo>
                  <a:lnTo>
                    <a:pt x="72" y="14"/>
                  </a:lnTo>
                  <a:lnTo>
                    <a:pt x="72" y="14"/>
                  </a:lnTo>
                  <a:lnTo>
                    <a:pt x="72" y="14"/>
                  </a:lnTo>
                  <a:lnTo>
                    <a:pt x="72" y="1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4" name="Group 143"/>
          <p:cNvGrpSpPr/>
          <p:nvPr userDrawn="1"/>
        </p:nvGrpSpPr>
        <p:grpSpPr>
          <a:xfrm>
            <a:off x="8813017" y="6250212"/>
            <a:ext cx="147724" cy="141646"/>
            <a:chOff x="7264401" y="6673850"/>
            <a:chExt cx="125413" cy="160338"/>
          </a:xfrm>
        </p:grpSpPr>
        <p:sp>
          <p:nvSpPr>
            <p:cNvPr id="145" name="Freeform 454"/>
            <p:cNvSpPr>
              <a:spLocks noEditPoints="1"/>
            </p:cNvSpPr>
            <p:nvPr/>
          </p:nvSpPr>
          <p:spPr bwMode="auto">
            <a:xfrm>
              <a:off x="7264401" y="6673850"/>
              <a:ext cx="125413" cy="160338"/>
            </a:xfrm>
            <a:custGeom>
              <a:avLst/>
              <a:gdLst>
                <a:gd name="T0" fmla="*/ 79 w 79"/>
                <a:gd name="T1" fmla="*/ 19 h 101"/>
                <a:gd name="T2" fmla="*/ 60 w 79"/>
                <a:gd name="T3" fmla="*/ 0 h 101"/>
                <a:gd name="T4" fmla="*/ 60 w 79"/>
                <a:gd name="T5" fmla="*/ 0 h 101"/>
                <a:gd name="T6" fmla="*/ 57 w 79"/>
                <a:gd name="T7" fmla="*/ 0 h 101"/>
                <a:gd name="T8" fmla="*/ 57 w 79"/>
                <a:gd name="T9" fmla="*/ 0 h 101"/>
                <a:gd name="T10" fmla="*/ 57 w 79"/>
                <a:gd name="T11" fmla="*/ 0 h 101"/>
                <a:gd name="T12" fmla="*/ 57 w 79"/>
                <a:gd name="T13" fmla="*/ 0 h 101"/>
                <a:gd name="T14" fmla="*/ 57 w 79"/>
                <a:gd name="T15" fmla="*/ 0 h 101"/>
                <a:gd name="T16" fmla="*/ 5 w 79"/>
                <a:gd name="T17" fmla="*/ 0 h 101"/>
                <a:gd name="T18" fmla="*/ 5 w 79"/>
                <a:gd name="T19" fmla="*/ 0 h 101"/>
                <a:gd name="T20" fmla="*/ 2 w 79"/>
                <a:gd name="T21" fmla="*/ 1 h 101"/>
                <a:gd name="T22" fmla="*/ 0 w 79"/>
                <a:gd name="T23" fmla="*/ 3 h 101"/>
                <a:gd name="T24" fmla="*/ 0 w 79"/>
                <a:gd name="T25" fmla="*/ 96 h 101"/>
                <a:gd name="T26" fmla="*/ 0 w 79"/>
                <a:gd name="T27" fmla="*/ 96 h 101"/>
                <a:gd name="T28" fmla="*/ 2 w 79"/>
                <a:gd name="T29" fmla="*/ 99 h 101"/>
                <a:gd name="T30" fmla="*/ 5 w 79"/>
                <a:gd name="T31" fmla="*/ 101 h 101"/>
                <a:gd name="T32" fmla="*/ 63 w 79"/>
                <a:gd name="T33" fmla="*/ 101 h 101"/>
                <a:gd name="T34" fmla="*/ 63 w 79"/>
                <a:gd name="T35" fmla="*/ 101 h 101"/>
                <a:gd name="T36" fmla="*/ 65 w 79"/>
                <a:gd name="T37" fmla="*/ 99 h 101"/>
                <a:gd name="T38" fmla="*/ 65 w 79"/>
                <a:gd name="T39" fmla="*/ 99 h 101"/>
                <a:gd name="T40" fmla="*/ 65 w 79"/>
                <a:gd name="T41" fmla="*/ 101 h 101"/>
                <a:gd name="T42" fmla="*/ 75 w 79"/>
                <a:gd name="T43" fmla="*/ 101 h 101"/>
                <a:gd name="T44" fmla="*/ 75 w 79"/>
                <a:gd name="T45" fmla="*/ 101 h 101"/>
                <a:gd name="T46" fmla="*/ 79 w 79"/>
                <a:gd name="T47" fmla="*/ 99 h 101"/>
                <a:gd name="T48" fmla="*/ 79 w 79"/>
                <a:gd name="T49" fmla="*/ 96 h 101"/>
                <a:gd name="T50" fmla="*/ 79 w 79"/>
                <a:gd name="T51" fmla="*/ 23 h 101"/>
                <a:gd name="T52" fmla="*/ 79 w 79"/>
                <a:gd name="T53" fmla="*/ 23 h 101"/>
                <a:gd name="T54" fmla="*/ 79 w 79"/>
                <a:gd name="T55" fmla="*/ 23 h 101"/>
                <a:gd name="T56" fmla="*/ 79 w 79"/>
                <a:gd name="T57" fmla="*/ 23 h 101"/>
                <a:gd name="T58" fmla="*/ 79 w 79"/>
                <a:gd name="T59" fmla="*/ 23 h 101"/>
                <a:gd name="T60" fmla="*/ 79 w 79"/>
                <a:gd name="T61" fmla="*/ 23 h 101"/>
                <a:gd name="T62" fmla="*/ 79 w 79"/>
                <a:gd name="T63" fmla="*/ 19 h 101"/>
                <a:gd name="T64" fmla="*/ 79 w 79"/>
                <a:gd name="T65" fmla="*/ 19 h 101"/>
                <a:gd name="T66" fmla="*/ 60 w 79"/>
                <a:gd name="T67" fmla="*/ 7 h 101"/>
                <a:gd name="T68" fmla="*/ 71 w 79"/>
                <a:gd name="T69" fmla="*/ 19 h 101"/>
                <a:gd name="T70" fmla="*/ 60 w 79"/>
                <a:gd name="T71" fmla="*/ 19 h 101"/>
                <a:gd name="T72" fmla="*/ 60 w 79"/>
                <a:gd name="T73" fmla="*/ 7 h 101"/>
                <a:gd name="T74" fmla="*/ 74 w 79"/>
                <a:gd name="T75" fmla="*/ 95 h 101"/>
                <a:gd name="T76" fmla="*/ 65 w 79"/>
                <a:gd name="T77" fmla="*/ 95 h 101"/>
                <a:gd name="T78" fmla="*/ 65 w 79"/>
                <a:gd name="T79" fmla="*/ 95 h 101"/>
                <a:gd name="T80" fmla="*/ 65 w 79"/>
                <a:gd name="T81" fmla="*/ 95 h 101"/>
                <a:gd name="T82" fmla="*/ 65 w 79"/>
                <a:gd name="T83" fmla="*/ 95 h 101"/>
                <a:gd name="T84" fmla="*/ 63 w 79"/>
                <a:gd name="T85" fmla="*/ 95 h 101"/>
                <a:gd name="T86" fmla="*/ 5 w 79"/>
                <a:gd name="T87" fmla="*/ 95 h 101"/>
                <a:gd name="T88" fmla="*/ 5 w 79"/>
                <a:gd name="T89" fmla="*/ 4 h 101"/>
                <a:gd name="T90" fmla="*/ 56 w 79"/>
                <a:gd name="T91" fmla="*/ 4 h 101"/>
                <a:gd name="T92" fmla="*/ 56 w 79"/>
                <a:gd name="T93" fmla="*/ 21 h 101"/>
                <a:gd name="T94" fmla="*/ 56 w 79"/>
                <a:gd name="T95" fmla="*/ 21 h 101"/>
                <a:gd name="T96" fmla="*/ 57 w 79"/>
                <a:gd name="T97" fmla="*/ 23 h 101"/>
                <a:gd name="T98" fmla="*/ 59 w 79"/>
                <a:gd name="T99" fmla="*/ 24 h 101"/>
                <a:gd name="T100" fmla="*/ 74 w 79"/>
                <a:gd name="T101" fmla="*/ 24 h 101"/>
                <a:gd name="T102" fmla="*/ 74 w 79"/>
                <a:gd name="T103"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 h="101">
                  <a:moveTo>
                    <a:pt x="79" y="19"/>
                  </a:moveTo>
                  <a:lnTo>
                    <a:pt x="60" y="0"/>
                  </a:lnTo>
                  <a:lnTo>
                    <a:pt x="60" y="0"/>
                  </a:lnTo>
                  <a:lnTo>
                    <a:pt x="57" y="0"/>
                  </a:lnTo>
                  <a:lnTo>
                    <a:pt x="57" y="0"/>
                  </a:lnTo>
                  <a:lnTo>
                    <a:pt x="57" y="0"/>
                  </a:lnTo>
                  <a:lnTo>
                    <a:pt x="57" y="0"/>
                  </a:lnTo>
                  <a:lnTo>
                    <a:pt x="57" y="0"/>
                  </a:lnTo>
                  <a:lnTo>
                    <a:pt x="5" y="0"/>
                  </a:lnTo>
                  <a:lnTo>
                    <a:pt x="5" y="0"/>
                  </a:lnTo>
                  <a:lnTo>
                    <a:pt x="2" y="1"/>
                  </a:lnTo>
                  <a:lnTo>
                    <a:pt x="0" y="3"/>
                  </a:lnTo>
                  <a:lnTo>
                    <a:pt x="0" y="96"/>
                  </a:lnTo>
                  <a:lnTo>
                    <a:pt x="0" y="96"/>
                  </a:lnTo>
                  <a:lnTo>
                    <a:pt x="2" y="99"/>
                  </a:lnTo>
                  <a:lnTo>
                    <a:pt x="5" y="101"/>
                  </a:lnTo>
                  <a:lnTo>
                    <a:pt x="63" y="101"/>
                  </a:lnTo>
                  <a:lnTo>
                    <a:pt x="63" y="101"/>
                  </a:lnTo>
                  <a:lnTo>
                    <a:pt x="65" y="99"/>
                  </a:lnTo>
                  <a:lnTo>
                    <a:pt x="65" y="99"/>
                  </a:lnTo>
                  <a:lnTo>
                    <a:pt x="65" y="101"/>
                  </a:lnTo>
                  <a:lnTo>
                    <a:pt x="75" y="101"/>
                  </a:lnTo>
                  <a:lnTo>
                    <a:pt x="75" y="101"/>
                  </a:lnTo>
                  <a:lnTo>
                    <a:pt x="79" y="99"/>
                  </a:lnTo>
                  <a:lnTo>
                    <a:pt x="79" y="96"/>
                  </a:lnTo>
                  <a:lnTo>
                    <a:pt x="79" y="23"/>
                  </a:lnTo>
                  <a:lnTo>
                    <a:pt x="79" y="23"/>
                  </a:lnTo>
                  <a:lnTo>
                    <a:pt x="79" y="23"/>
                  </a:lnTo>
                  <a:lnTo>
                    <a:pt x="79" y="23"/>
                  </a:lnTo>
                  <a:lnTo>
                    <a:pt x="79" y="23"/>
                  </a:lnTo>
                  <a:lnTo>
                    <a:pt x="79" y="23"/>
                  </a:lnTo>
                  <a:lnTo>
                    <a:pt x="79" y="19"/>
                  </a:lnTo>
                  <a:lnTo>
                    <a:pt x="79" y="19"/>
                  </a:lnTo>
                  <a:close/>
                  <a:moveTo>
                    <a:pt x="60" y="7"/>
                  </a:moveTo>
                  <a:lnTo>
                    <a:pt x="71" y="19"/>
                  </a:lnTo>
                  <a:lnTo>
                    <a:pt x="60" y="19"/>
                  </a:lnTo>
                  <a:lnTo>
                    <a:pt x="60" y="7"/>
                  </a:lnTo>
                  <a:close/>
                  <a:moveTo>
                    <a:pt x="74" y="95"/>
                  </a:moveTo>
                  <a:lnTo>
                    <a:pt x="65" y="95"/>
                  </a:lnTo>
                  <a:lnTo>
                    <a:pt x="65" y="95"/>
                  </a:lnTo>
                  <a:lnTo>
                    <a:pt x="65" y="95"/>
                  </a:lnTo>
                  <a:lnTo>
                    <a:pt x="65" y="95"/>
                  </a:lnTo>
                  <a:lnTo>
                    <a:pt x="63" y="95"/>
                  </a:lnTo>
                  <a:lnTo>
                    <a:pt x="5" y="95"/>
                  </a:lnTo>
                  <a:lnTo>
                    <a:pt x="5" y="4"/>
                  </a:lnTo>
                  <a:lnTo>
                    <a:pt x="56" y="4"/>
                  </a:lnTo>
                  <a:lnTo>
                    <a:pt x="56" y="21"/>
                  </a:lnTo>
                  <a:lnTo>
                    <a:pt x="56" y="21"/>
                  </a:lnTo>
                  <a:lnTo>
                    <a:pt x="57" y="23"/>
                  </a:lnTo>
                  <a:lnTo>
                    <a:pt x="59" y="24"/>
                  </a:lnTo>
                  <a:lnTo>
                    <a:pt x="74" y="24"/>
                  </a:lnTo>
                  <a:lnTo>
                    <a:pt x="74" y="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Freeform 455"/>
            <p:cNvSpPr>
              <a:spLocks/>
            </p:cNvSpPr>
            <p:nvPr/>
          </p:nvSpPr>
          <p:spPr bwMode="auto">
            <a:xfrm>
              <a:off x="7285038" y="6780213"/>
              <a:ext cx="84138" cy="9525"/>
            </a:xfrm>
            <a:custGeom>
              <a:avLst/>
              <a:gdLst>
                <a:gd name="T0" fmla="*/ 52 w 53"/>
                <a:gd name="T1" fmla="*/ 0 h 6"/>
                <a:gd name="T2" fmla="*/ 3 w 53"/>
                <a:gd name="T3" fmla="*/ 0 h 6"/>
                <a:gd name="T4" fmla="*/ 3 w 53"/>
                <a:gd name="T5" fmla="*/ 0 h 6"/>
                <a:gd name="T6" fmla="*/ 1 w 53"/>
                <a:gd name="T7" fmla="*/ 2 h 6"/>
                <a:gd name="T8" fmla="*/ 0 w 53"/>
                <a:gd name="T9" fmla="*/ 3 h 6"/>
                <a:gd name="T10" fmla="*/ 0 w 53"/>
                <a:gd name="T11" fmla="*/ 3 h 6"/>
                <a:gd name="T12" fmla="*/ 1 w 53"/>
                <a:gd name="T13" fmla="*/ 5 h 6"/>
                <a:gd name="T14" fmla="*/ 3 w 53"/>
                <a:gd name="T15" fmla="*/ 6 h 6"/>
                <a:gd name="T16" fmla="*/ 52 w 53"/>
                <a:gd name="T17" fmla="*/ 6 h 6"/>
                <a:gd name="T18" fmla="*/ 52 w 53"/>
                <a:gd name="T19" fmla="*/ 6 h 6"/>
                <a:gd name="T20" fmla="*/ 53 w 53"/>
                <a:gd name="T21" fmla="*/ 5 h 6"/>
                <a:gd name="T22" fmla="*/ 53 w 53"/>
                <a:gd name="T23" fmla="*/ 3 h 6"/>
                <a:gd name="T24" fmla="*/ 53 w 53"/>
                <a:gd name="T25" fmla="*/ 3 h 6"/>
                <a:gd name="T26" fmla="*/ 53 w 53"/>
                <a:gd name="T27" fmla="*/ 2 h 6"/>
                <a:gd name="T28" fmla="*/ 52 w 53"/>
                <a:gd name="T29" fmla="*/ 0 h 6"/>
                <a:gd name="T30" fmla="*/ 52 w 53"/>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6">
                  <a:moveTo>
                    <a:pt x="52" y="0"/>
                  </a:moveTo>
                  <a:lnTo>
                    <a:pt x="3" y="0"/>
                  </a:lnTo>
                  <a:lnTo>
                    <a:pt x="3" y="0"/>
                  </a:lnTo>
                  <a:lnTo>
                    <a:pt x="1" y="2"/>
                  </a:lnTo>
                  <a:lnTo>
                    <a:pt x="0" y="3"/>
                  </a:lnTo>
                  <a:lnTo>
                    <a:pt x="0" y="3"/>
                  </a:lnTo>
                  <a:lnTo>
                    <a:pt x="1" y="5"/>
                  </a:lnTo>
                  <a:lnTo>
                    <a:pt x="3" y="6"/>
                  </a:lnTo>
                  <a:lnTo>
                    <a:pt x="52" y="6"/>
                  </a:lnTo>
                  <a:lnTo>
                    <a:pt x="52" y="6"/>
                  </a:lnTo>
                  <a:lnTo>
                    <a:pt x="53" y="5"/>
                  </a:lnTo>
                  <a:lnTo>
                    <a:pt x="53" y="3"/>
                  </a:lnTo>
                  <a:lnTo>
                    <a:pt x="53" y="3"/>
                  </a:lnTo>
                  <a:lnTo>
                    <a:pt x="53" y="2"/>
                  </a:lnTo>
                  <a:lnTo>
                    <a:pt x="52" y="0"/>
                  </a:lnTo>
                  <a:lnTo>
                    <a:pt x="5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Freeform 456"/>
            <p:cNvSpPr>
              <a:spLocks/>
            </p:cNvSpPr>
            <p:nvPr/>
          </p:nvSpPr>
          <p:spPr bwMode="auto">
            <a:xfrm>
              <a:off x="7285038" y="6756400"/>
              <a:ext cx="84138" cy="6350"/>
            </a:xfrm>
            <a:custGeom>
              <a:avLst/>
              <a:gdLst>
                <a:gd name="T0" fmla="*/ 52 w 53"/>
                <a:gd name="T1" fmla="*/ 0 h 4"/>
                <a:gd name="T2" fmla="*/ 3 w 53"/>
                <a:gd name="T3" fmla="*/ 0 h 4"/>
                <a:gd name="T4" fmla="*/ 3 w 53"/>
                <a:gd name="T5" fmla="*/ 0 h 4"/>
                <a:gd name="T6" fmla="*/ 1 w 53"/>
                <a:gd name="T7" fmla="*/ 0 h 4"/>
                <a:gd name="T8" fmla="*/ 0 w 53"/>
                <a:gd name="T9" fmla="*/ 1 h 4"/>
                <a:gd name="T10" fmla="*/ 0 w 53"/>
                <a:gd name="T11" fmla="*/ 1 h 4"/>
                <a:gd name="T12" fmla="*/ 1 w 53"/>
                <a:gd name="T13" fmla="*/ 3 h 4"/>
                <a:gd name="T14" fmla="*/ 3 w 53"/>
                <a:gd name="T15" fmla="*/ 4 h 4"/>
                <a:gd name="T16" fmla="*/ 52 w 53"/>
                <a:gd name="T17" fmla="*/ 4 h 4"/>
                <a:gd name="T18" fmla="*/ 52 w 53"/>
                <a:gd name="T19" fmla="*/ 4 h 4"/>
                <a:gd name="T20" fmla="*/ 53 w 53"/>
                <a:gd name="T21" fmla="*/ 3 h 4"/>
                <a:gd name="T22" fmla="*/ 53 w 53"/>
                <a:gd name="T23" fmla="*/ 1 h 4"/>
                <a:gd name="T24" fmla="*/ 53 w 53"/>
                <a:gd name="T25" fmla="*/ 1 h 4"/>
                <a:gd name="T26" fmla="*/ 53 w 53"/>
                <a:gd name="T27" fmla="*/ 0 h 4"/>
                <a:gd name="T28" fmla="*/ 52 w 53"/>
                <a:gd name="T29" fmla="*/ 0 h 4"/>
                <a:gd name="T30" fmla="*/ 52 w 53"/>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4">
                  <a:moveTo>
                    <a:pt x="52" y="0"/>
                  </a:moveTo>
                  <a:lnTo>
                    <a:pt x="3" y="0"/>
                  </a:lnTo>
                  <a:lnTo>
                    <a:pt x="3" y="0"/>
                  </a:lnTo>
                  <a:lnTo>
                    <a:pt x="1" y="0"/>
                  </a:lnTo>
                  <a:lnTo>
                    <a:pt x="0" y="1"/>
                  </a:lnTo>
                  <a:lnTo>
                    <a:pt x="0" y="1"/>
                  </a:lnTo>
                  <a:lnTo>
                    <a:pt x="1" y="3"/>
                  </a:lnTo>
                  <a:lnTo>
                    <a:pt x="3" y="4"/>
                  </a:lnTo>
                  <a:lnTo>
                    <a:pt x="52" y="4"/>
                  </a:lnTo>
                  <a:lnTo>
                    <a:pt x="52" y="4"/>
                  </a:lnTo>
                  <a:lnTo>
                    <a:pt x="53" y="3"/>
                  </a:lnTo>
                  <a:lnTo>
                    <a:pt x="53" y="1"/>
                  </a:lnTo>
                  <a:lnTo>
                    <a:pt x="53" y="1"/>
                  </a:lnTo>
                  <a:lnTo>
                    <a:pt x="53" y="0"/>
                  </a:lnTo>
                  <a:lnTo>
                    <a:pt x="52" y="0"/>
                  </a:lnTo>
                  <a:lnTo>
                    <a:pt x="52"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Freeform 457"/>
            <p:cNvSpPr>
              <a:spLocks/>
            </p:cNvSpPr>
            <p:nvPr/>
          </p:nvSpPr>
          <p:spPr bwMode="auto">
            <a:xfrm>
              <a:off x="7285038" y="6729413"/>
              <a:ext cx="84138" cy="6350"/>
            </a:xfrm>
            <a:custGeom>
              <a:avLst/>
              <a:gdLst>
                <a:gd name="T0" fmla="*/ 0 w 53"/>
                <a:gd name="T1" fmla="*/ 3 h 4"/>
                <a:gd name="T2" fmla="*/ 0 w 53"/>
                <a:gd name="T3" fmla="*/ 3 h 4"/>
                <a:gd name="T4" fmla="*/ 1 w 53"/>
                <a:gd name="T5" fmla="*/ 4 h 4"/>
                <a:gd name="T6" fmla="*/ 3 w 53"/>
                <a:gd name="T7" fmla="*/ 4 h 4"/>
                <a:gd name="T8" fmla="*/ 52 w 53"/>
                <a:gd name="T9" fmla="*/ 4 h 4"/>
                <a:gd name="T10" fmla="*/ 52 w 53"/>
                <a:gd name="T11" fmla="*/ 4 h 4"/>
                <a:gd name="T12" fmla="*/ 53 w 53"/>
                <a:gd name="T13" fmla="*/ 4 h 4"/>
                <a:gd name="T14" fmla="*/ 53 w 53"/>
                <a:gd name="T15" fmla="*/ 3 h 4"/>
                <a:gd name="T16" fmla="*/ 53 w 53"/>
                <a:gd name="T17" fmla="*/ 3 h 4"/>
                <a:gd name="T18" fmla="*/ 53 w 53"/>
                <a:gd name="T19" fmla="*/ 1 h 4"/>
                <a:gd name="T20" fmla="*/ 52 w 53"/>
                <a:gd name="T21" fmla="*/ 0 h 4"/>
                <a:gd name="T22" fmla="*/ 3 w 53"/>
                <a:gd name="T23" fmla="*/ 0 h 4"/>
                <a:gd name="T24" fmla="*/ 3 w 53"/>
                <a:gd name="T25" fmla="*/ 0 h 4"/>
                <a:gd name="T26" fmla="*/ 1 w 53"/>
                <a:gd name="T27" fmla="*/ 1 h 4"/>
                <a:gd name="T28" fmla="*/ 0 w 53"/>
                <a:gd name="T29" fmla="*/ 3 h 4"/>
                <a:gd name="T30" fmla="*/ 0 w 53"/>
                <a:gd name="T3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4">
                  <a:moveTo>
                    <a:pt x="0" y="3"/>
                  </a:moveTo>
                  <a:lnTo>
                    <a:pt x="0" y="3"/>
                  </a:lnTo>
                  <a:lnTo>
                    <a:pt x="1" y="4"/>
                  </a:lnTo>
                  <a:lnTo>
                    <a:pt x="3" y="4"/>
                  </a:lnTo>
                  <a:lnTo>
                    <a:pt x="52" y="4"/>
                  </a:lnTo>
                  <a:lnTo>
                    <a:pt x="52" y="4"/>
                  </a:lnTo>
                  <a:lnTo>
                    <a:pt x="53" y="4"/>
                  </a:lnTo>
                  <a:lnTo>
                    <a:pt x="53" y="3"/>
                  </a:lnTo>
                  <a:lnTo>
                    <a:pt x="53" y="3"/>
                  </a:lnTo>
                  <a:lnTo>
                    <a:pt x="53" y="1"/>
                  </a:lnTo>
                  <a:lnTo>
                    <a:pt x="52" y="0"/>
                  </a:lnTo>
                  <a:lnTo>
                    <a:pt x="3" y="0"/>
                  </a:lnTo>
                  <a:lnTo>
                    <a:pt x="3" y="0"/>
                  </a:lnTo>
                  <a:lnTo>
                    <a:pt x="1" y="1"/>
                  </a:lnTo>
                  <a:lnTo>
                    <a:pt x="0" y="3"/>
                  </a:lnTo>
                  <a:lnTo>
                    <a:pt x="0"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49" name="Group 148"/>
          <p:cNvGrpSpPr/>
          <p:nvPr userDrawn="1"/>
        </p:nvGrpSpPr>
        <p:grpSpPr>
          <a:xfrm>
            <a:off x="9916266" y="6227774"/>
            <a:ext cx="153333" cy="169695"/>
            <a:chOff x="8201026" y="6648450"/>
            <a:chExt cx="130175" cy="192088"/>
          </a:xfrm>
        </p:grpSpPr>
        <p:sp>
          <p:nvSpPr>
            <p:cNvPr id="150" name="Freeform 458"/>
            <p:cNvSpPr>
              <a:spLocks noEditPoints="1"/>
            </p:cNvSpPr>
            <p:nvPr/>
          </p:nvSpPr>
          <p:spPr bwMode="auto">
            <a:xfrm>
              <a:off x="8235951" y="6680200"/>
              <a:ext cx="60325" cy="60325"/>
            </a:xfrm>
            <a:custGeom>
              <a:avLst/>
              <a:gdLst>
                <a:gd name="T0" fmla="*/ 18 w 38"/>
                <a:gd name="T1" fmla="*/ 0 h 38"/>
                <a:gd name="T2" fmla="*/ 18 w 38"/>
                <a:gd name="T3" fmla="*/ 0 h 38"/>
                <a:gd name="T4" fmla="*/ 12 w 38"/>
                <a:gd name="T5" fmla="*/ 2 h 38"/>
                <a:gd name="T6" fmla="*/ 6 w 38"/>
                <a:gd name="T7" fmla="*/ 6 h 38"/>
                <a:gd name="T8" fmla="*/ 1 w 38"/>
                <a:gd name="T9" fmla="*/ 12 h 38"/>
                <a:gd name="T10" fmla="*/ 0 w 38"/>
                <a:gd name="T11" fmla="*/ 19 h 38"/>
                <a:gd name="T12" fmla="*/ 0 w 38"/>
                <a:gd name="T13" fmla="*/ 19 h 38"/>
                <a:gd name="T14" fmla="*/ 1 w 38"/>
                <a:gd name="T15" fmla="*/ 26 h 38"/>
                <a:gd name="T16" fmla="*/ 6 w 38"/>
                <a:gd name="T17" fmla="*/ 32 h 38"/>
                <a:gd name="T18" fmla="*/ 12 w 38"/>
                <a:gd name="T19" fmla="*/ 37 h 38"/>
                <a:gd name="T20" fmla="*/ 18 w 38"/>
                <a:gd name="T21" fmla="*/ 38 h 38"/>
                <a:gd name="T22" fmla="*/ 18 w 38"/>
                <a:gd name="T23" fmla="*/ 38 h 38"/>
                <a:gd name="T24" fmla="*/ 26 w 38"/>
                <a:gd name="T25" fmla="*/ 37 h 38"/>
                <a:gd name="T26" fmla="*/ 32 w 38"/>
                <a:gd name="T27" fmla="*/ 32 h 38"/>
                <a:gd name="T28" fmla="*/ 37 w 38"/>
                <a:gd name="T29" fmla="*/ 26 h 38"/>
                <a:gd name="T30" fmla="*/ 38 w 38"/>
                <a:gd name="T31" fmla="*/ 19 h 38"/>
                <a:gd name="T32" fmla="*/ 38 w 38"/>
                <a:gd name="T33" fmla="*/ 19 h 38"/>
                <a:gd name="T34" fmla="*/ 37 w 38"/>
                <a:gd name="T35" fmla="*/ 12 h 38"/>
                <a:gd name="T36" fmla="*/ 32 w 38"/>
                <a:gd name="T37" fmla="*/ 6 h 38"/>
                <a:gd name="T38" fmla="*/ 26 w 38"/>
                <a:gd name="T39" fmla="*/ 2 h 38"/>
                <a:gd name="T40" fmla="*/ 18 w 38"/>
                <a:gd name="T41" fmla="*/ 0 h 38"/>
                <a:gd name="T42" fmla="*/ 18 w 38"/>
                <a:gd name="T43" fmla="*/ 0 h 38"/>
                <a:gd name="T44" fmla="*/ 18 w 38"/>
                <a:gd name="T45" fmla="*/ 31 h 38"/>
                <a:gd name="T46" fmla="*/ 18 w 38"/>
                <a:gd name="T47" fmla="*/ 31 h 38"/>
                <a:gd name="T48" fmla="*/ 14 w 38"/>
                <a:gd name="T49" fmla="*/ 31 h 38"/>
                <a:gd name="T50" fmla="*/ 11 w 38"/>
                <a:gd name="T51" fmla="*/ 28 h 38"/>
                <a:gd name="T52" fmla="*/ 7 w 38"/>
                <a:gd name="T53" fmla="*/ 25 h 38"/>
                <a:gd name="T54" fmla="*/ 6 w 38"/>
                <a:gd name="T55" fmla="*/ 19 h 38"/>
                <a:gd name="T56" fmla="*/ 6 w 38"/>
                <a:gd name="T57" fmla="*/ 19 h 38"/>
                <a:gd name="T58" fmla="*/ 7 w 38"/>
                <a:gd name="T59" fmla="*/ 14 h 38"/>
                <a:gd name="T60" fmla="*/ 11 w 38"/>
                <a:gd name="T61" fmla="*/ 11 h 38"/>
                <a:gd name="T62" fmla="*/ 14 w 38"/>
                <a:gd name="T63" fmla="*/ 8 h 38"/>
                <a:gd name="T64" fmla="*/ 18 w 38"/>
                <a:gd name="T65" fmla="*/ 8 h 38"/>
                <a:gd name="T66" fmla="*/ 18 w 38"/>
                <a:gd name="T67" fmla="*/ 8 h 38"/>
                <a:gd name="T68" fmla="*/ 24 w 38"/>
                <a:gd name="T69" fmla="*/ 8 h 38"/>
                <a:gd name="T70" fmla="*/ 27 w 38"/>
                <a:gd name="T71" fmla="*/ 11 h 38"/>
                <a:gd name="T72" fmla="*/ 30 w 38"/>
                <a:gd name="T73" fmla="*/ 14 h 38"/>
                <a:gd name="T74" fmla="*/ 32 w 38"/>
                <a:gd name="T75" fmla="*/ 19 h 38"/>
                <a:gd name="T76" fmla="*/ 32 w 38"/>
                <a:gd name="T77" fmla="*/ 19 h 38"/>
                <a:gd name="T78" fmla="*/ 30 w 38"/>
                <a:gd name="T79" fmla="*/ 25 h 38"/>
                <a:gd name="T80" fmla="*/ 27 w 38"/>
                <a:gd name="T81" fmla="*/ 28 h 38"/>
                <a:gd name="T82" fmla="*/ 24 w 38"/>
                <a:gd name="T83" fmla="*/ 31 h 38"/>
                <a:gd name="T84" fmla="*/ 18 w 38"/>
                <a:gd name="T85" fmla="*/ 31 h 38"/>
                <a:gd name="T86" fmla="*/ 18 w 38"/>
                <a:gd name="T87"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 h="38">
                  <a:moveTo>
                    <a:pt x="18" y="0"/>
                  </a:moveTo>
                  <a:lnTo>
                    <a:pt x="18" y="0"/>
                  </a:lnTo>
                  <a:lnTo>
                    <a:pt x="12" y="2"/>
                  </a:lnTo>
                  <a:lnTo>
                    <a:pt x="6" y="6"/>
                  </a:lnTo>
                  <a:lnTo>
                    <a:pt x="1" y="12"/>
                  </a:lnTo>
                  <a:lnTo>
                    <a:pt x="0" y="19"/>
                  </a:lnTo>
                  <a:lnTo>
                    <a:pt x="0" y="19"/>
                  </a:lnTo>
                  <a:lnTo>
                    <a:pt x="1" y="26"/>
                  </a:lnTo>
                  <a:lnTo>
                    <a:pt x="6" y="32"/>
                  </a:lnTo>
                  <a:lnTo>
                    <a:pt x="12" y="37"/>
                  </a:lnTo>
                  <a:lnTo>
                    <a:pt x="18" y="38"/>
                  </a:lnTo>
                  <a:lnTo>
                    <a:pt x="18" y="38"/>
                  </a:lnTo>
                  <a:lnTo>
                    <a:pt x="26" y="37"/>
                  </a:lnTo>
                  <a:lnTo>
                    <a:pt x="32" y="32"/>
                  </a:lnTo>
                  <a:lnTo>
                    <a:pt x="37" y="26"/>
                  </a:lnTo>
                  <a:lnTo>
                    <a:pt x="38" y="19"/>
                  </a:lnTo>
                  <a:lnTo>
                    <a:pt x="38" y="19"/>
                  </a:lnTo>
                  <a:lnTo>
                    <a:pt x="37" y="12"/>
                  </a:lnTo>
                  <a:lnTo>
                    <a:pt x="32" y="6"/>
                  </a:lnTo>
                  <a:lnTo>
                    <a:pt x="26" y="2"/>
                  </a:lnTo>
                  <a:lnTo>
                    <a:pt x="18" y="0"/>
                  </a:lnTo>
                  <a:lnTo>
                    <a:pt x="18" y="0"/>
                  </a:lnTo>
                  <a:close/>
                  <a:moveTo>
                    <a:pt x="18" y="31"/>
                  </a:moveTo>
                  <a:lnTo>
                    <a:pt x="18" y="31"/>
                  </a:lnTo>
                  <a:lnTo>
                    <a:pt x="14" y="31"/>
                  </a:lnTo>
                  <a:lnTo>
                    <a:pt x="11" y="28"/>
                  </a:lnTo>
                  <a:lnTo>
                    <a:pt x="7" y="25"/>
                  </a:lnTo>
                  <a:lnTo>
                    <a:pt x="6" y="19"/>
                  </a:lnTo>
                  <a:lnTo>
                    <a:pt x="6" y="19"/>
                  </a:lnTo>
                  <a:lnTo>
                    <a:pt x="7" y="14"/>
                  </a:lnTo>
                  <a:lnTo>
                    <a:pt x="11" y="11"/>
                  </a:lnTo>
                  <a:lnTo>
                    <a:pt x="14" y="8"/>
                  </a:lnTo>
                  <a:lnTo>
                    <a:pt x="18" y="8"/>
                  </a:lnTo>
                  <a:lnTo>
                    <a:pt x="18" y="8"/>
                  </a:lnTo>
                  <a:lnTo>
                    <a:pt x="24" y="8"/>
                  </a:lnTo>
                  <a:lnTo>
                    <a:pt x="27" y="11"/>
                  </a:lnTo>
                  <a:lnTo>
                    <a:pt x="30" y="14"/>
                  </a:lnTo>
                  <a:lnTo>
                    <a:pt x="32" y="19"/>
                  </a:lnTo>
                  <a:lnTo>
                    <a:pt x="32" y="19"/>
                  </a:lnTo>
                  <a:lnTo>
                    <a:pt x="30" y="25"/>
                  </a:lnTo>
                  <a:lnTo>
                    <a:pt x="27" y="28"/>
                  </a:lnTo>
                  <a:lnTo>
                    <a:pt x="24" y="31"/>
                  </a:lnTo>
                  <a:lnTo>
                    <a:pt x="18" y="31"/>
                  </a:lnTo>
                  <a:lnTo>
                    <a:pt x="18"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Freeform 459"/>
            <p:cNvSpPr>
              <a:spLocks noEditPoints="1"/>
            </p:cNvSpPr>
            <p:nvPr/>
          </p:nvSpPr>
          <p:spPr bwMode="auto">
            <a:xfrm>
              <a:off x="8201026" y="6648450"/>
              <a:ext cx="130175" cy="192088"/>
            </a:xfrm>
            <a:custGeom>
              <a:avLst/>
              <a:gdLst>
                <a:gd name="T0" fmla="*/ 40 w 82"/>
                <a:gd name="T1" fmla="*/ 0 h 121"/>
                <a:gd name="T2" fmla="*/ 25 w 82"/>
                <a:gd name="T3" fmla="*/ 3 h 121"/>
                <a:gd name="T4" fmla="*/ 13 w 82"/>
                <a:gd name="T5" fmla="*/ 13 h 121"/>
                <a:gd name="T6" fmla="*/ 3 w 82"/>
                <a:gd name="T7" fmla="*/ 25 h 121"/>
                <a:gd name="T8" fmla="*/ 0 w 82"/>
                <a:gd name="T9" fmla="*/ 39 h 121"/>
                <a:gd name="T10" fmla="*/ 2 w 82"/>
                <a:gd name="T11" fmla="*/ 48 h 121"/>
                <a:gd name="T12" fmla="*/ 8 w 82"/>
                <a:gd name="T13" fmla="*/ 63 h 121"/>
                <a:gd name="T14" fmla="*/ 16 w 82"/>
                <a:gd name="T15" fmla="*/ 69 h 121"/>
                <a:gd name="T16" fmla="*/ 40 w 82"/>
                <a:gd name="T17" fmla="*/ 103 h 121"/>
                <a:gd name="T18" fmla="*/ 65 w 82"/>
                <a:gd name="T19" fmla="*/ 71 h 121"/>
                <a:gd name="T20" fmla="*/ 66 w 82"/>
                <a:gd name="T21" fmla="*/ 71 h 121"/>
                <a:gd name="T22" fmla="*/ 77 w 82"/>
                <a:gd name="T23" fmla="*/ 57 h 121"/>
                <a:gd name="T24" fmla="*/ 82 w 82"/>
                <a:gd name="T25" fmla="*/ 39 h 121"/>
                <a:gd name="T26" fmla="*/ 80 w 82"/>
                <a:gd name="T27" fmla="*/ 31 h 121"/>
                <a:gd name="T28" fmla="*/ 74 w 82"/>
                <a:gd name="T29" fmla="*/ 17 h 121"/>
                <a:gd name="T30" fmla="*/ 63 w 82"/>
                <a:gd name="T31" fmla="*/ 6 h 121"/>
                <a:gd name="T32" fmla="*/ 49 w 82"/>
                <a:gd name="T33" fmla="*/ 2 h 121"/>
                <a:gd name="T34" fmla="*/ 40 w 82"/>
                <a:gd name="T35" fmla="*/ 0 h 121"/>
                <a:gd name="T36" fmla="*/ 40 w 82"/>
                <a:gd name="T37" fmla="*/ 95 h 121"/>
                <a:gd name="T38" fmla="*/ 22 w 82"/>
                <a:gd name="T39" fmla="*/ 74 h 121"/>
                <a:gd name="T40" fmla="*/ 25 w 82"/>
                <a:gd name="T41" fmla="*/ 75 h 121"/>
                <a:gd name="T42" fmla="*/ 40 w 82"/>
                <a:gd name="T43" fmla="*/ 78 h 121"/>
                <a:gd name="T44" fmla="*/ 56 w 82"/>
                <a:gd name="T45" fmla="*/ 75 h 121"/>
                <a:gd name="T46" fmla="*/ 59 w 82"/>
                <a:gd name="T47" fmla="*/ 107 h 121"/>
                <a:gd name="T48" fmla="*/ 40 w 82"/>
                <a:gd name="T49" fmla="*/ 72 h 121"/>
                <a:gd name="T50" fmla="*/ 28 w 82"/>
                <a:gd name="T51" fmla="*/ 69 h 121"/>
                <a:gd name="T52" fmla="*/ 17 w 82"/>
                <a:gd name="T53" fmla="*/ 62 h 121"/>
                <a:gd name="T54" fmla="*/ 10 w 82"/>
                <a:gd name="T55" fmla="*/ 52 h 121"/>
                <a:gd name="T56" fmla="*/ 7 w 82"/>
                <a:gd name="T57" fmla="*/ 39 h 121"/>
                <a:gd name="T58" fmla="*/ 8 w 82"/>
                <a:gd name="T59" fmla="*/ 32 h 121"/>
                <a:gd name="T60" fmla="*/ 13 w 82"/>
                <a:gd name="T61" fmla="*/ 22 h 121"/>
                <a:gd name="T62" fmla="*/ 22 w 82"/>
                <a:gd name="T63" fmla="*/ 13 h 121"/>
                <a:gd name="T64" fmla="*/ 34 w 82"/>
                <a:gd name="T65" fmla="*/ 8 h 121"/>
                <a:gd name="T66" fmla="*/ 40 w 82"/>
                <a:gd name="T67" fmla="*/ 6 h 121"/>
                <a:gd name="T68" fmla="*/ 54 w 82"/>
                <a:gd name="T69" fmla="*/ 9 h 121"/>
                <a:gd name="T70" fmla="*/ 65 w 82"/>
                <a:gd name="T71" fmla="*/ 17 h 121"/>
                <a:gd name="T72" fmla="*/ 72 w 82"/>
                <a:gd name="T73" fmla="*/ 26 h 121"/>
                <a:gd name="T74" fmla="*/ 75 w 82"/>
                <a:gd name="T75" fmla="*/ 39 h 121"/>
                <a:gd name="T76" fmla="*/ 74 w 82"/>
                <a:gd name="T77" fmla="*/ 46 h 121"/>
                <a:gd name="T78" fmla="*/ 69 w 82"/>
                <a:gd name="T79" fmla="*/ 57 h 121"/>
                <a:gd name="T80" fmla="*/ 60 w 82"/>
                <a:gd name="T81" fmla="*/ 66 h 121"/>
                <a:gd name="T82" fmla="*/ 48 w 82"/>
                <a:gd name="T83" fmla="*/ 71 h 121"/>
                <a:gd name="T84" fmla="*/ 40 w 82"/>
                <a:gd name="T85" fmla="*/ 7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121">
                  <a:moveTo>
                    <a:pt x="40" y="0"/>
                  </a:moveTo>
                  <a:lnTo>
                    <a:pt x="40" y="0"/>
                  </a:lnTo>
                  <a:lnTo>
                    <a:pt x="33" y="2"/>
                  </a:lnTo>
                  <a:lnTo>
                    <a:pt x="25" y="3"/>
                  </a:lnTo>
                  <a:lnTo>
                    <a:pt x="19" y="6"/>
                  </a:lnTo>
                  <a:lnTo>
                    <a:pt x="13" y="13"/>
                  </a:lnTo>
                  <a:lnTo>
                    <a:pt x="8" y="17"/>
                  </a:lnTo>
                  <a:lnTo>
                    <a:pt x="3" y="25"/>
                  </a:lnTo>
                  <a:lnTo>
                    <a:pt x="2" y="31"/>
                  </a:lnTo>
                  <a:lnTo>
                    <a:pt x="0" y="39"/>
                  </a:lnTo>
                  <a:lnTo>
                    <a:pt x="0" y="39"/>
                  </a:lnTo>
                  <a:lnTo>
                    <a:pt x="2" y="48"/>
                  </a:lnTo>
                  <a:lnTo>
                    <a:pt x="3" y="55"/>
                  </a:lnTo>
                  <a:lnTo>
                    <a:pt x="8" y="63"/>
                  </a:lnTo>
                  <a:lnTo>
                    <a:pt x="16" y="69"/>
                  </a:lnTo>
                  <a:lnTo>
                    <a:pt x="16" y="69"/>
                  </a:lnTo>
                  <a:lnTo>
                    <a:pt x="16" y="121"/>
                  </a:lnTo>
                  <a:lnTo>
                    <a:pt x="40" y="103"/>
                  </a:lnTo>
                  <a:lnTo>
                    <a:pt x="65" y="121"/>
                  </a:lnTo>
                  <a:lnTo>
                    <a:pt x="65" y="71"/>
                  </a:lnTo>
                  <a:lnTo>
                    <a:pt x="66" y="71"/>
                  </a:lnTo>
                  <a:lnTo>
                    <a:pt x="66" y="71"/>
                  </a:lnTo>
                  <a:lnTo>
                    <a:pt x="72" y="63"/>
                  </a:lnTo>
                  <a:lnTo>
                    <a:pt x="77" y="57"/>
                  </a:lnTo>
                  <a:lnTo>
                    <a:pt x="80" y="48"/>
                  </a:lnTo>
                  <a:lnTo>
                    <a:pt x="82" y="39"/>
                  </a:lnTo>
                  <a:lnTo>
                    <a:pt x="82" y="39"/>
                  </a:lnTo>
                  <a:lnTo>
                    <a:pt x="80" y="31"/>
                  </a:lnTo>
                  <a:lnTo>
                    <a:pt x="79" y="25"/>
                  </a:lnTo>
                  <a:lnTo>
                    <a:pt x="74" y="17"/>
                  </a:lnTo>
                  <a:lnTo>
                    <a:pt x="69" y="13"/>
                  </a:lnTo>
                  <a:lnTo>
                    <a:pt x="63" y="6"/>
                  </a:lnTo>
                  <a:lnTo>
                    <a:pt x="57" y="3"/>
                  </a:lnTo>
                  <a:lnTo>
                    <a:pt x="49" y="2"/>
                  </a:lnTo>
                  <a:lnTo>
                    <a:pt x="40" y="0"/>
                  </a:lnTo>
                  <a:lnTo>
                    <a:pt x="40" y="0"/>
                  </a:lnTo>
                  <a:close/>
                  <a:moveTo>
                    <a:pt x="59" y="107"/>
                  </a:moveTo>
                  <a:lnTo>
                    <a:pt x="40" y="95"/>
                  </a:lnTo>
                  <a:lnTo>
                    <a:pt x="22" y="109"/>
                  </a:lnTo>
                  <a:lnTo>
                    <a:pt x="22" y="74"/>
                  </a:lnTo>
                  <a:lnTo>
                    <a:pt x="25" y="75"/>
                  </a:lnTo>
                  <a:lnTo>
                    <a:pt x="25" y="75"/>
                  </a:lnTo>
                  <a:lnTo>
                    <a:pt x="33" y="77"/>
                  </a:lnTo>
                  <a:lnTo>
                    <a:pt x="40" y="78"/>
                  </a:lnTo>
                  <a:lnTo>
                    <a:pt x="48" y="77"/>
                  </a:lnTo>
                  <a:lnTo>
                    <a:pt x="56" y="75"/>
                  </a:lnTo>
                  <a:lnTo>
                    <a:pt x="59" y="75"/>
                  </a:lnTo>
                  <a:lnTo>
                    <a:pt x="59" y="107"/>
                  </a:lnTo>
                  <a:close/>
                  <a:moveTo>
                    <a:pt x="40" y="72"/>
                  </a:moveTo>
                  <a:lnTo>
                    <a:pt x="40" y="72"/>
                  </a:lnTo>
                  <a:lnTo>
                    <a:pt x="34" y="71"/>
                  </a:lnTo>
                  <a:lnTo>
                    <a:pt x="28" y="69"/>
                  </a:lnTo>
                  <a:lnTo>
                    <a:pt x="22" y="66"/>
                  </a:lnTo>
                  <a:lnTo>
                    <a:pt x="17" y="62"/>
                  </a:lnTo>
                  <a:lnTo>
                    <a:pt x="13" y="57"/>
                  </a:lnTo>
                  <a:lnTo>
                    <a:pt x="10" y="52"/>
                  </a:lnTo>
                  <a:lnTo>
                    <a:pt x="8" y="46"/>
                  </a:lnTo>
                  <a:lnTo>
                    <a:pt x="7" y="39"/>
                  </a:lnTo>
                  <a:lnTo>
                    <a:pt x="7" y="39"/>
                  </a:lnTo>
                  <a:lnTo>
                    <a:pt x="8" y="32"/>
                  </a:lnTo>
                  <a:lnTo>
                    <a:pt x="10" y="26"/>
                  </a:lnTo>
                  <a:lnTo>
                    <a:pt x="13" y="22"/>
                  </a:lnTo>
                  <a:lnTo>
                    <a:pt x="17" y="17"/>
                  </a:lnTo>
                  <a:lnTo>
                    <a:pt x="22" y="13"/>
                  </a:lnTo>
                  <a:lnTo>
                    <a:pt x="28" y="9"/>
                  </a:lnTo>
                  <a:lnTo>
                    <a:pt x="34" y="8"/>
                  </a:lnTo>
                  <a:lnTo>
                    <a:pt x="40" y="6"/>
                  </a:lnTo>
                  <a:lnTo>
                    <a:pt x="40" y="6"/>
                  </a:lnTo>
                  <a:lnTo>
                    <a:pt x="48" y="8"/>
                  </a:lnTo>
                  <a:lnTo>
                    <a:pt x="54" y="9"/>
                  </a:lnTo>
                  <a:lnTo>
                    <a:pt x="60" y="13"/>
                  </a:lnTo>
                  <a:lnTo>
                    <a:pt x="65" y="17"/>
                  </a:lnTo>
                  <a:lnTo>
                    <a:pt x="69" y="22"/>
                  </a:lnTo>
                  <a:lnTo>
                    <a:pt x="72" y="26"/>
                  </a:lnTo>
                  <a:lnTo>
                    <a:pt x="74" y="32"/>
                  </a:lnTo>
                  <a:lnTo>
                    <a:pt x="75" y="39"/>
                  </a:lnTo>
                  <a:lnTo>
                    <a:pt x="75" y="39"/>
                  </a:lnTo>
                  <a:lnTo>
                    <a:pt x="74" y="46"/>
                  </a:lnTo>
                  <a:lnTo>
                    <a:pt x="72" y="52"/>
                  </a:lnTo>
                  <a:lnTo>
                    <a:pt x="69" y="57"/>
                  </a:lnTo>
                  <a:lnTo>
                    <a:pt x="65" y="62"/>
                  </a:lnTo>
                  <a:lnTo>
                    <a:pt x="60" y="66"/>
                  </a:lnTo>
                  <a:lnTo>
                    <a:pt x="54" y="69"/>
                  </a:lnTo>
                  <a:lnTo>
                    <a:pt x="48" y="71"/>
                  </a:lnTo>
                  <a:lnTo>
                    <a:pt x="40" y="72"/>
                  </a:lnTo>
                  <a:lnTo>
                    <a:pt x="40" y="7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52" name="Group 151"/>
          <p:cNvGrpSpPr/>
          <p:nvPr userDrawn="1"/>
        </p:nvGrpSpPr>
        <p:grpSpPr>
          <a:xfrm>
            <a:off x="10243499" y="6240395"/>
            <a:ext cx="186991" cy="143048"/>
            <a:chOff x="8478838" y="6662738"/>
            <a:chExt cx="158750" cy="161925"/>
          </a:xfrm>
        </p:grpSpPr>
        <p:sp>
          <p:nvSpPr>
            <p:cNvPr id="153" name="Freeform 460"/>
            <p:cNvSpPr>
              <a:spLocks/>
            </p:cNvSpPr>
            <p:nvPr/>
          </p:nvSpPr>
          <p:spPr bwMode="auto">
            <a:xfrm>
              <a:off x="8523288" y="6684963"/>
              <a:ext cx="42863" cy="17463"/>
            </a:xfrm>
            <a:custGeom>
              <a:avLst/>
              <a:gdLst>
                <a:gd name="T0" fmla="*/ 26 w 27"/>
                <a:gd name="T1" fmla="*/ 3 h 11"/>
                <a:gd name="T2" fmla="*/ 26 w 27"/>
                <a:gd name="T3" fmla="*/ 3 h 11"/>
                <a:gd name="T4" fmla="*/ 20 w 27"/>
                <a:gd name="T5" fmla="*/ 2 h 11"/>
                <a:gd name="T6" fmla="*/ 13 w 27"/>
                <a:gd name="T7" fmla="*/ 0 h 11"/>
                <a:gd name="T8" fmla="*/ 7 w 27"/>
                <a:gd name="T9" fmla="*/ 0 h 11"/>
                <a:gd name="T10" fmla="*/ 1 w 27"/>
                <a:gd name="T11" fmla="*/ 3 h 11"/>
                <a:gd name="T12" fmla="*/ 1 w 27"/>
                <a:gd name="T13" fmla="*/ 3 h 11"/>
                <a:gd name="T14" fmla="*/ 0 w 27"/>
                <a:gd name="T15" fmla="*/ 5 h 11"/>
                <a:gd name="T16" fmla="*/ 0 w 27"/>
                <a:gd name="T17" fmla="*/ 8 h 11"/>
                <a:gd name="T18" fmla="*/ 0 w 27"/>
                <a:gd name="T19" fmla="*/ 8 h 11"/>
                <a:gd name="T20" fmla="*/ 1 w 27"/>
                <a:gd name="T21" fmla="*/ 9 h 11"/>
                <a:gd name="T22" fmla="*/ 4 w 27"/>
                <a:gd name="T23" fmla="*/ 9 h 11"/>
                <a:gd name="T24" fmla="*/ 4 w 27"/>
                <a:gd name="T25" fmla="*/ 9 h 11"/>
                <a:gd name="T26" fmla="*/ 9 w 27"/>
                <a:gd name="T27" fmla="*/ 8 h 11"/>
                <a:gd name="T28" fmla="*/ 13 w 27"/>
                <a:gd name="T29" fmla="*/ 8 h 11"/>
                <a:gd name="T30" fmla="*/ 18 w 27"/>
                <a:gd name="T31" fmla="*/ 8 h 11"/>
                <a:gd name="T32" fmla="*/ 21 w 27"/>
                <a:gd name="T33" fmla="*/ 11 h 11"/>
                <a:gd name="T34" fmla="*/ 21 w 27"/>
                <a:gd name="T35" fmla="*/ 11 h 11"/>
                <a:gd name="T36" fmla="*/ 23 w 27"/>
                <a:gd name="T37" fmla="*/ 11 h 11"/>
                <a:gd name="T38" fmla="*/ 23 w 27"/>
                <a:gd name="T39" fmla="*/ 11 h 11"/>
                <a:gd name="T40" fmla="*/ 26 w 27"/>
                <a:gd name="T41" fmla="*/ 9 h 11"/>
                <a:gd name="T42" fmla="*/ 27 w 27"/>
                <a:gd name="T43" fmla="*/ 8 h 11"/>
                <a:gd name="T44" fmla="*/ 27 w 27"/>
                <a:gd name="T45" fmla="*/ 8 h 11"/>
                <a:gd name="T46" fmla="*/ 27 w 27"/>
                <a:gd name="T47" fmla="*/ 6 h 11"/>
                <a:gd name="T48" fmla="*/ 26 w 27"/>
                <a:gd name="T49" fmla="*/ 3 h 11"/>
                <a:gd name="T50" fmla="*/ 26 w 27"/>
                <a:gd name="T5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11">
                  <a:moveTo>
                    <a:pt x="26" y="3"/>
                  </a:moveTo>
                  <a:lnTo>
                    <a:pt x="26" y="3"/>
                  </a:lnTo>
                  <a:lnTo>
                    <a:pt x="20" y="2"/>
                  </a:lnTo>
                  <a:lnTo>
                    <a:pt x="13" y="0"/>
                  </a:lnTo>
                  <a:lnTo>
                    <a:pt x="7" y="0"/>
                  </a:lnTo>
                  <a:lnTo>
                    <a:pt x="1" y="3"/>
                  </a:lnTo>
                  <a:lnTo>
                    <a:pt x="1" y="3"/>
                  </a:lnTo>
                  <a:lnTo>
                    <a:pt x="0" y="5"/>
                  </a:lnTo>
                  <a:lnTo>
                    <a:pt x="0" y="8"/>
                  </a:lnTo>
                  <a:lnTo>
                    <a:pt x="0" y="8"/>
                  </a:lnTo>
                  <a:lnTo>
                    <a:pt x="1" y="9"/>
                  </a:lnTo>
                  <a:lnTo>
                    <a:pt x="4" y="9"/>
                  </a:lnTo>
                  <a:lnTo>
                    <a:pt x="4" y="9"/>
                  </a:lnTo>
                  <a:lnTo>
                    <a:pt x="9" y="8"/>
                  </a:lnTo>
                  <a:lnTo>
                    <a:pt x="13" y="8"/>
                  </a:lnTo>
                  <a:lnTo>
                    <a:pt x="18" y="8"/>
                  </a:lnTo>
                  <a:lnTo>
                    <a:pt x="21" y="11"/>
                  </a:lnTo>
                  <a:lnTo>
                    <a:pt x="21" y="11"/>
                  </a:lnTo>
                  <a:lnTo>
                    <a:pt x="23" y="11"/>
                  </a:lnTo>
                  <a:lnTo>
                    <a:pt x="23" y="11"/>
                  </a:lnTo>
                  <a:lnTo>
                    <a:pt x="26" y="9"/>
                  </a:lnTo>
                  <a:lnTo>
                    <a:pt x="27" y="8"/>
                  </a:lnTo>
                  <a:lnTo>
                    <a:pt x="27" y="8"/>
                  </a:lnTo>
                  <a:lnTo>
                    <a:pt x="27" y="6"/>
                  </a:lnTo>
                  <a:lnTo>
                    <a:pt x="26" y="3"/>
                  </a:lnTo>
                  <a:lnTo>
                    <a:pt x="26" y="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Freeform 461"/>
            <p:cNvSpPr>
              <a:spLocks noEditPoints="1"/>
            </p:cNvSpPr>
            <p:nvPr/>
          </p:nvSpPr>
          <p:spPr bwMode="auto">
            <a:xfrm>
              <a:off x="8478838" y="6662738"/>
              <a:ext cx="158750" cy="161925"/>
            </a:xfrm>
            <a:custGeom>
              <a:avLst/>
              <a:gdLst>
                <a:gd name="T0" fmla="*/ 72 w 100"/>
                <a:gd name="T1" fmla="*/ 66 h 102"/>
                <a:gd name="T2" fmla="*/ 77 w 100"/>
                <a:gd name="T3" fmla="*/ 60 h 102"/>
                <a:gd name="T4" fmla="*/ 81 w 100"/>
                <a:gd name="T5" fmla="*/ 46 h 102"/>
                <a:gd name="T6" fmla="*/ 80 w 100"/>
                <a:gd name="T7" fmla="*/ 31 h 102"/>
                <a:gd name="T8" fmla="*/ 74 w 100"/>
                <a:gd name="T9" fmla="*/ 19 h 102"/>
                <a:gd name="T10" fmla="*/ 69 w 100"/>
                <a:gd name="T11" fmla="*/ 13 h 102"/>
                <a:gd name="T12" fmla="*/ 69 w 100"/>
                <a:gd name="T13" fmla="*/ 13 h 102"/>
                <a:gd name="T14" fmla="*/ 57 w 100"/>
                <a:gd name="T15" fmla="*/ 4 h 102"/>
                <a:gd name="T16" fmla="*/ 41 w 100"/>
                <a:gd name="T17" fmla="*/ 0 h 102"/>
                <a:gd name="T18" fmla="*/ 32 w 100"/>
                <a:gd name="T19" fmla="*/ 0 h 102"/>
                <a:gd name="T20" fmla="*/ 18 w 100"/>
                <a:gd name="T21" fmla="*/ 7 h 102"/>
                <a:gd name="T22" fmla="*/ 12 w 100"/>
                <a:gd name="T23" fmla="*/ 13 h 102"/>
                <a:gd name="T24" fmla="*/ 3 w 100"/>
                <a:gd name="T25" fmla="*/ 25 h 102"/>
                <a:gd name="T26" fmla="*/ 0 w 100"/>
                <a:gd name="T27" fmla="*/ 40 h 102"/>
                <a:gd name="T28" fmla="*/ 3 w 100"/>
                <a:gd name="T29" fmla="*/ 56 h 102"/>
                <a:gd name="T30" fmla="*/ 12 w 100"/>
                <a:gd name="T31" fmla="*/ 69 h 102"/>
                <a:gd name="T32" fmla="*/ 18 w 100"/>
                <a:gd name="T33" fmla="*/ 76 h 102"/>
                <a:gd name="T34" fmla="*/ 32 w 100"/>
                <a:gd name="T35" fmla="*/ 82 h 102"/>
                <a:gd name="T36" fmla="*/ 41 w 100"/>
                <a:gd name="T37" fmla="*/ 82 h 102"/>
                <a:gd name="T38" fmla="*/ 55 w 100"/>
                <a:gd name="T39" fmla="*/ 79 h 102"/>
                <a:gd name="T40" fmla="*/ 66 w 100"/>
                <a:gd name="T41" fmla="*/ 72 h 102"/>
                <a:gd name="T42" fmla="*/ 94 w 100"/>
                <a:gd name="T43" fmla="*/ 100 h 102"/>
                <a:gd name="T44" fmla="*/ 97 w 100"/>
                <a:gd name="T45" fmla="*/ 102 h 102"/>
                <a:gd name="T46" fmla="*/ 100 w 100"/>
                <a:gd name="T47" fmla="*/ 100 h 102"/>
                <a:gd name="T48" fmla="*/ 100 w 100"/>
                <a:gd name="T49" fmla="*/ 94 h 102"/>
                <a:gd name="T50" fmla="*/ 64 w 100"/>
                <a:gd name="T51" fmla="*/ 65 h 102"/>
                <a:gd name="T52" fmla="*/ 58 w 100"/>
                <a:gd name="T53" fmla="*/ 69 h 102"/>
                <a:gd name="T54" fmla="*/ 48 w 100"/>
                <a:gd name="T55" fmla="*/ 74 h 102"/>
                <a:gd name="T56" fmla="*/ 41 w 100"/>
                <a:gd name="T57" fmla="*/ 74 h 102"/>
                <a:gd name="T58" fmla="*/ 28 w 100"/>
                <a:gd name="T59" fmla="*/ 71 h 102"/>
                <a:gd name="T60" fmla="*/ 18 w 100"/>
                <a:gd name="T61" fmla="*/ 65 h 102"/>
                <a:gd name="T62" fmla="*/ 14 w 100"/>
                <a:gd name="T63" fmla="*/ 59 h 102"/>
                <a:gd name="T64" fmla="*/ 9 w 100"/>
                <a:gd name="T65" fmla="*/ 48 h 102"/>
                <a:gd name="T66" fmla="*/ 9 w 100"/>
                <a:gd name="T67" fmla="*/ 34 h 102"/>
                <a:gd name="T68" fmla="*/ 14 w 100"/>
                <a:gd name="T69" fmla="*/ 23 h 102"/>
                <a:gd name="T70" fmla="*/ 18 w 100"/>
                <a:gd name="T71" fmla="*/ 17 h 102"/>
                <a:gd name="T72" fmla="*/ 28 w 100"/>
                <a:gd name="T73" fmla="*/ 10 h 102"/>
                <a:gd name="T74" fmla="*/ 41 w 100"/>
                <a:gd name="T75" fmla="*/ 8 h 102"/>
                <a:gd name="T76" fmla="*/ 48 w 100"/>
                <a:gd name="T77" fmla="*/ 8 h 102"/>
                <a:gd name="T78" fmla="*/ 58 w 100"/>
                <a:gd name="T79" fmla="*/ 13 h 102"/>
                <a:gd name="T80" fmla="*/ 64 w 100"/>
                <a:gd name="T81" fmla="*/ 17 h 102"/>
                <a:gd name="T82" fmla="*/ 68 w 100"/>
                <a:gd name="T83" fmla="*/ 23 h 102"/>
                <a:gd name="T84" fmla="*/ 72 w 100"/>
                <a:gd name="T85" fmla="*/ 34 h 102"/>
                <a:gd name="T86" fmla="*/ 72 w 100"/>
                <a:gd name="T87" fmla="*/ 48 h 102"/>
                <a:gd name="T88" fmla="*/ 68 w 100"/>
                <a:gd name="T89" fmla="*/ 59 h 102"/>
                <a:gd name="T90" fmla="*/ 64 w 100"/>
                <a:gd name="T9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 h="102">
                  <a:moveTo>
                    <a:pt x="100" y="94"/>
                  </a:moveTo>
                  <a:lnTo>
                    <a:pt x="72" y="66"/>
                  </a:lnTo>
                  <a:lnTo>
                    <a:pt x="72" y="66"/>
                  </a:lnTo>
                  <a:lnTo>
                    <a:pt x="77" y="60"/>
                  </a:lnTo>
                  <a:lnTo>
                    <a:pt x="78" y="54"/>
                  </a:lnTo>
                  <a:lnTo>
                    <a:pt x="81" y="46"/>
                  </a:lnTo>
                  <a:lnTo>
                    <a:pt x="81" y="39"/>
                  </a:lnTo>
                  <a:lnTo>
                    <a:pt x="80" y="31"/>
                  </a:lnTo>
                  <a:lnTo>
                    <a:pt x="78" y="25"/>
                  </a:lnTo>
                  <a:lnTo>
                    <a:pt x="74" y="19"/>
                  </a:lnTo>
                  <a:lnTo>
                    <a:pt x="69" y="13"/>
                  </a:lnTo>
                  <a:lnTo>
                    <a:pt x="69" y="13"/>
                  </a:lnTo>
                  <a:lnTo>
                    <a:pt x="69" y="13"/>
                  </a:lnTo>
                  <a:lnTo>
                    <a:pt x="69" y="13"/>
                  </a:lnTo>
                  <a:lnTo>
                    <a:pt x="63" y="7"/>
                  </a:lnTo>
                  <a:lnTo>
                    <a:pt x="57" y="4"/>
                  </a:lnTo>
                  <a:lnTo>
                    <a:pt x="49" y="0"/>
                  </a:lnTo>
                  <a:lnTo>
                    <a:pt x="41" y="0"/>
                  </a:lnTo>
                  <a:lnTo>
                    <a:pt x="41" y="0"/>
                  </a:lnTo>
                  <a:lnTo>
                    <a:pt x="32" y="0"/>
                  </a:lnTo>
                  <a:lnTo>
                    <a:pt x="26" y="4"/>
                  </a:lnTo>
                  <a:lnTo>
                    <a:pt x="18" y="7"/>
                  </a:lnTo>
                  <a:lnTo>
                    <a:pt x="12" y="13"/>
                  </a:lnTo>
                  <a:lnTo>
                    <a:pt x="12" y="13"/>
                  </a:lnTo>
                  <a:lnTo>
                    <a:pt x="8" y="19"/>
                  </a:lnTo>
                  <a:lnTo>
                    <a:pt x="3" y="25"/>
                  </a:lnTo>
                  <a:lnTo>
                    <a:pt x="2" y="33"/>
                  </a:lnTo>
                  <a:lnTo>
                    <a:pt x="0" y="40"/>
                  </a:lnTo>
                  <a:lnTo>
                    <a:pt x="2" y="49"/>
                  </a:lnTo>
                  <a:lnTo>
                    <a:pt x="3" y="56"/>
                  </a:lnTo>
                  <a:lnTo>
                    <a:pt x="8" y="63"/>
                  </a:lnTo>
                  <a:lnTo>
                    <a:pt x="12" y="69"/>
                  </a:lnTo>
                  <a:lnTo>
                    <a:pt x="12" y="69"/>
                  </a:lnTo>
                  <a:lnTo>
                    <a:pt x="18" y="76"/>
                  </a:lnTo>
                  <a:lnTo>
                    <a:pt x="26" y="79"/>
                  </a:lnTo>
                  <a:lnTo>
                    <a:pt x="32" y="82"/>
                  </a:lnTo>
                  <a:lnTo>
                    <a:pt x="41" y="82"/>
                  </a:lnTo>
                  <a:lnTo>
                    <a:pt x="41" y="82"/>
                  </a:lnTo>
                  <a:lnTo>
                    <a:pt x="48" y="82"/>
                  </a:lnTo>
                  <a:lnTo>
                    <a:pt x="55" y="79"/>
                  </a:lnTo>
                  <a:lnTo>
                    <a:pt x="61" y="76"/>
                  </a:lnTo>
                  <a:lnTo>
                    <a:pt x="66" y="72"/>
                  </a:lnTo>
                  <a:lnTo>
                    <a:pt x="94" y="100"/>
                  </a:lnTo>
                  <a:lnTo>
                    <a:pt x="94" y="100"/>
                  </a:lnTo>
                  <a:lnTo>
                    <a:pt x="97" y="102"/>
                  </a:lnTo>
                  <a:lnTo>
                    <a:pt x="97" y="102"/>
                  </a:lnTo>
                  <a:lnTo>
                    <a:pt x="100" y="100"/>
                  </a:lnTo>
                  <a:lnTo>
                    <a:pt x="100" y="100"/>
                  </a:lnTo>
                  <a:lnTo>
                    <a:pt x="100" y="97"/>
                  </a:lnTo>
                  <a:lnTo>
                    <a:pt x="100" y="94"/>
                  </a:lnTo>
                  <a:lnTo>
                    <a:pt x="100" y="94"/>
                  </a:lnTo>
                  <a:close/>
                  <a:moveTo>
                    <a:pt x="64" y="65"/>
                  </a:moveTo>
                  <a:lnTo>
                    <a:pt x="64" y="65"/>
                  </a:lnTo>
                  <a:lnTo>
                    <a:pt x="58" y="69"/>
                  </a:lnTo>
                  <a:lnTo>
                    <a:pt x="54" y="71"/>
                  </a:lnTo>
                  <a:lnTo>
                    <a:pt x="48" y="74"/>
                  </a:lnTo>
                  <a:lnTo>
                    <a:pt x="41" y="74"/>
                  </a:lnTo>
                  <a:lnTo>
                    <a:pt x="41" y="74"/>
                  </a:lnTo>
                  <a:lnTo>
                    <a:pt x="34" y="74"/>
                  </a:lnTo>
                  <a:lnTo>
                    <a:pt x="28" y="71"/>
                  </a:lnTo>
                  <a:lnTo>
                    <a:pt x="23" y="69"/>
                  </a:lnTo>
                  <a:lnTo>
                    <a:pt x="18" y="65"/>
                  </a:lnTo>
                  <a:lnTo>
                    <a:pt x="18" y="65"/>
                  </a:lnTo>
                  <a:lnTo>
                    <a:pt x="14" y="59"/>
                  </a:lnTo>
                  <a:lnTo>
                    <a:pt x="11" y="54"/>
                  </a:lnTo>
                  <a:lnTo>
                    <a:pt x="9" y="48"/>
                  </a:lnTo>
                  <a:lnTo>
                    <a:pt x="8" y="40"/>
                  </a:lnTo>
                  <a:lnTo>
                    <a:pt x="9" y="34"/>
                  </a:lnTo>
                  <a:lnTo>
                    <a:pt x="11" y="28"/>
                  </a:lnTo>
                  <a:lnTo>
                    <a:pt x="14" y="23"/>
                  </a:lnTo>
                  <a:lnTo>
                    <a:pt x="18" y="17"/>
                  </a:lnTo>
                  <a:lnTo>
                    <a:pt x="18" y="17"/>
                  </a:lnTo>
                  <a:lnTo>
                    <a:pt x="23" y="13"/>
                  </a:lnTo>
                  <a:lnTo>
                    <a:pt x="28" y="10"/>
                  </a:lnTo>
                  <a:lnTo>
                    <a:pt x="34" y="8"/>
                  </a:lnTo>
                  <a:lnTo>
                    <a:pt x="41" y="8"/>
                  </a:lnTo>
                  <a:lnTo>
                    <a:pt x="41" y="8"/>
                  </a:lnTo>
                  <a:lnTo>
                    <a:pt x="48" y="8"/>
                  </a:lnTo>
                  <a:lnTo>
                    <a:pt x="54" y="10"/>
                  </a:lnTo>
                  <a:lnTo>
                    <a:pt x="58" y="13"/>
                  </a:lnTo>
                  <a:lnTo>
                    <a:pt x="64" y="17"/>
                  </a:lnTo>
                  <a:lnTo>
                    <a:pt x="64" y="17"/>
                  </a:lnTo>
                  <a:lnTo>
                    <a:pt x="64" y="17"/>
                  </a:lnTo>
                  <a:lnTo>
                    <a:pt x="68" y="23"/>
                  </a:lnTo>
                  <a:lnTo>
                    <a:pt x="71" y="28"/>
                  </a:lnTo>
                  <a:lnTo>
                    <a:pt x="72" y="34"/>
                  </a:lnTo>
                  <a:lnTo>
                    <a:pt x="74" y="40"/>
                  </a:lnTo>
                  <a:lnTo>
                    <a:pt x="72" y="48"/>
                  </a:lnTo>
                  <a:lnTo>
                    <a:pt x="71" y="54"/>
                  </a:lnTo>
                  <a:lnTo>
                    <a:pt x="68" y="59"/>
                  </a:lnTo>
                  <a:lnTo>
                    <a:pt x="64" y="65"/>
                  </a:lnTo>
                  <a:lnTo>
                    <a:pt x="64" y="6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55" name="Group 154"/>
          <p:cNvGrpSpPr/>
          <p:nvPr userDrawn="1"/>
        </p:nvGrpSpPr>
        <p:grpSpPr>
          <a:xfrm>
            <a:off x="6256845" y="6254419"/>
            <a:ext cx="177643" cy="117804"/>
            <a:chOff x="5094288" y="6678613"/>
            <a:chExt cx="150813" cy="133350"/>
          </a:xfrm>
        </p:grpSpPr>
        <p:sp>
          <p:nvSpPr>
            <p:cNvPr id="156" name="Freeform 462"/>
            <p:cNvSpPr>
              <a:spLocks noEditPoints="1"/>
            </p:cNvSpPr>
            <p:nvPr/>
          </p:nvSpPr>
          <p:spPr bwMode="auto">
            <a:xfrm>
              <a:off x="5094288" y="6678613"/>
              <a:ext cx="150813" cy="60325"/>
            </a:xfrm>
            <a:custGeom>
              <a:avLst/>
              <a:gdLst>
                <a:gd name="T0" fmla="*/ 92 w 95"/>
                <a:gd name="T1" fmla="*/ 0 h 38"/>
                <a:gd name="T2" fmla="*/ 3 w 95"/>
                <a:gd name="T3" fmla="*/ 0 h 38"/>
                <a:gd name="T4" fmla="*/ 3 w 95"/>
                <a:gd name="T5" fmla="*/ 0 h 38"/>
                <a:gd name="T6" fmla="*/ 0 w 95"/>
                <a:gd name="T7" fmla="*/ 1 h 38"/>
                <a:gd name="T8" fmla="*/ 0 w 95"/>
                <a:gd name="T9" fmla="*/ 3 h 38"/>
                <a:gd name="T10" fmla="*/ 0 w 95"/>
                <a:gd name="T11" fmla="*/ 35 h 38"/>
                <a:gd name="T12" fmla="*/ 0 w 95"/>
                <a:gd name="T13" fmla="*/ 35 h 38"/>
                <a:gd name="T14" fmla="*/ 0 w 95"/>
                <a:gd name="T15" fmla="*/ 36 h 38"/>
                <a:gd name="T16" fmla="*/ 3 w 95"/>
                <a:gd name="T17" fmla="*/ 38 h 38"/>
                <a:gd name="T18" fmla="*/ 92 w 95"/>
                <a:gd name="T19" fmla="*/ 38 h 38"/>
                <a:gd name="T20" fmla="*/ 92 w 95"/>
                <a:gd name="T21" fmla="*/ 38 h 38"/>
                <a:gd name="T22" fmla="*/ 94 w 95"/>
                <a:gd name="T23" fmla="*/ 36 h 38"/>
                <a:gd name="T24" fmla="*/ 95 w 95"/>
                <a:gd name="T25" fmla="*/ 35 h 38"/>
                <a:gd name="T26" fmla="*/ 95 w 95"/>
                <a:gd name="T27" fmla="*/ 3 h 38"/>
                <a:gd name="T28" fmla="*/ 95 w 95"/>
                <a:gd name="T29" fmla="*/ 3 h 38"/>
                <a:gd name="T30" fmla="*/ 94 w 95"/>
                <a:gd name="T31" fmla="*/ 1 h 38"/>
                <a:gd name="T32" fmla="*/ 92 w 95"/>
                <a:gd name="T33" fmla="*/ 0 h 38"/>
                <a:gd name="T34" fmla="*/ 92 w 95"/>
                <a:gd name="T35" fmla="*/ 0 h 38"/>
                <a:gd name="T36" fmla="*/ 89 w 95"/>
                <a:gd name="T37" fmla="*/ 32 h 38"/>
                <a:gd name="T38" fmla="*/ 5 w 95"/>
                <a:gd name="T39" fmla="*/ 32 h 38"/>
                <a:gd name="T40" fmla="*/ 5 w 95"/>
                <a:gd name="T41" fmla="*/ 6 h 38"/>
                <a:gd name="T42" fmla="*/ 89 w 95"/>
                <a:gd name="T43" fmla="*/ 6 h 38"/>
                <a:gd name="T44" fmla="*/ 89 w 95"/>
                <a:gd name="T45"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8">
                  <a:moveTo>
                    <a:pt x="92" y="0"/>
                  </a:moveTo>
                  <a:lnTo>
                    <a:pt x="3" y="0"/>
                  </a:lnTo>
                  <a:lnTo>
                    <a:pt x="3" y="0"/>
                  </a:lnTo>
                  <a:lnTo>
                    <a:pt x="0" y="1"/>
                  </a:lnTo>
                  <a:lnTo>
                    <a:pt x="0" y="3"/>
                  </a:lnTo>
                  <a:lnTo>
                    <a:pt x="0" y="35"/>
                  </a:lnTo>
                  <a:lnTo>
                    <a:pt x="0" y="35"/>
                  </a:lnTo>
                  <a:lnTo>
                    <a:pt x="0" y="36"/>
                  </a:lnTo>
                  <a:lnTo>
                    <a:pt x="3" y="38"/>
                  </a:lnTo>
                  <a:lnTo>
                    <a:pt x="92" y="38"/>
                  </a:lnTo>
                  <a:lnTo>
                    <a:pt x="92" y="38"/>
                  </a:lnTo>
                  <a:lnTo>
                    <a:pt x="94" y="36"/>
                  </a:lnTo>
                  <a:lnTo>
                    <a:pt x="95" y="35"/>
                  </a:lnTo>
                  <a:lnTo>
                    <a:pt x="95" y="3"/>
                  </a:lnTo>
                  <a:lnTo>
                    <a:pt x="95" y="3"/>
                  </a:lnTo>
                  <a:lnTo>
                    <a:pt x="94" y="1"/>
                  </a:lnTo>
                  <a:lnTo>
                    <a:pt x="92" y="0"/>
                  </a:lnTo>
                  <a:lnTo>
                    <a:pt x="92" y="0"/>
                  </a:lnTo>
                  <a:close/>
                  <a:moveTo>
                    <a:pt x="89" y="32"/>
                  </a:moveTo>
                  <a:lnTo>
                    <a:pt x="5" y="32"/>
                  </a:lnTo>
                  <a:lnTo>
                    <a:pt x="5" y="6"/>
                  </a:lnTo>
                  <a:lnTo>
                    <a:pt x="89" y="6"/>
                  </a:lnTo>
                  <a:lnTo>
                    <a:pt x="89"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7" name="Freeform 463"/>
            <p:cNvSpPr>
              <a:spLocks noEditPoints="1"/>
            </p:cNvSpPr>
            <p:nvPr/>
          </p:nvSpPr>
          <p:spPr bwMode="auto">
            <a:xfrm>
              <a:off x="5094288" y="6751638"/>
              <a:ext cx="150813" cy="60325"/>
            </a:xfrm>
            <a:custGeom>
              <a:avLst/>
              <a:gdLst>
                <a:gd name="T0" fmla="*/ 92 w 95"/>
                <a:gd name="T1" fmla="*/ 0 h 38"/>
                <a:gd name="T2" fmla="*/ 3 w 95"/>
                <a:gd name="T3" fmla="*/ 0 h 38"/>
                <a:gd name="T4" fmla="*/ 3 w 95"/>
                <a:gd name="T5" fmla="*/ 0 h 38"/>
                <a:gd name="T6" fmla="*/ 0 w 95"/>
                <a:gd name="T7" fmla="*/ 1 h 38"/>
                <a:gd name="T8" fmla="*/ 0 w 95"/>
                <a:gd name="T9" fmla="*/ 3 h 38"/>
                <a:gd name="T10" fmla="*/ 0 w 95"/>
                <a:gd name="T11" fmla="*/ 35 h 38"/>
                <a:gd name="T12" fmla="*/ 0 w 95"/>
                <a:gd name="T13" fmla="*/ 35 h 38"/>
                <a:gd name="T14" fmla="*/ 0 w 95"/>
                <a:gd name="T15" fmla="*/ 36 h 38"/>
                <a:gd name="T16" fmla="*/ 3 w 95"/>
                <a:gd name="T17" fmla="*/ 38 h 38"/>
                <a:gd name="T18" fmla="*/ 92 w 95"/>
                <a:gd name="T19" fmla="*/ 38 h 38"/>
                <a:gd name="T20" fmla="*/ 92 w 95"/>
                <a:gd name="T21" fmla="*/ 38 h 38"/>
                <a:gd name="T22" fmla="*/ 94 w 95"/>
                <a:gd name="T23" fmla="*/ 36 h 38"/>
                <a:gd name="T24" fmla="*/ 95 w 95"/>
                <a:gd name="T25" fmla="*/ 35 h 38"/>
                <a:gd name="T26" fmla="*/ 95 w 95"/>
                <a:gd name="T27" fmla="*/ 3 h 38"/>
                <a:gd name="T28" fmla="*/ 95 w 95"/>
                <a:gd name="T29" fmla="*/ 3 h 38"/>
                <a:gd name="T30" fmla="*/ 94 w 95"/>
                <a:gd name="T31" fmla="*/ 1 h 38"/>
                <a:gd name="T32" fmla="*/ 92 w 95"/>
                <a:gd name="T33" fmla="*/ 0 h 38"/>
                <a:gd name="T34" fmla="*/ 92 w 95"/>
                <a:gd name="T35" fmla="*/ 0 h 38"/>
                <a:gd name="T36" fmla="*/ 89 w 95"/>
                <a:gd name="T37" fmla="*/ 32 h 38"/>
                <a:gd name="T38" fmla="*/ 5 w 95"/>
                <a:gd name="T39" fmla="*/ 32 h 38"/>
                <a:gd name="T40" fmla="*/ 5 w 95"/>
                <a:gd name="T41" fmla="*/ 6 h 38"/>
                <a:gd name="T42" fmla="*/ 89 w 95"/>
                <a:gd name="T43" fmla="*/ 6 h 38"/>
                <a:gd name="T44" fmla="*/ 89 w 95"/>
                <a:gd name="T45"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38">
                  <a:moveTo>
                    <a:pt x="92" y="0"/>
                  </a:moveTo>
                  <a:lnTo>
                    <a:pt x="3" y="0"/>
                  </a:lnTo>
                  <a:lnTo>
                    <a:pt x="3" y="0"/>
                  </a:lnTo>
                  <a:lnTo>
                    <a:pt x="0" y="1"/>
                  </a:lnTo>
                  <a:lnTo>
                    <a:pt x="0" y="3"/>
                  </a:lnTo>
                  <a:lnTo>
                    <a:pt x="0" y="35"/>
                  </a:lnTo>
                  <a:lnTo>
                    <a:pt x="0" y="35"/>
                  </a:lnTo>
                  <a:lnTo>
                    <a:pt x="0" y="36"/>
                  </a:lnTo>
                  <a:lnTo>
                    <a:pt x="3" y="38"/>
                  </a:lnTo>
                  <a:lnTo>
                    <a:pt x="92" y="38"/>
                  </a:lnTo>
                  <a:lnTo>
                    <a:pt x="92" y="38"/>
                  </a:lnTo>
                  <a:lnTo>
                    <a:pt x="94" y="36"/>
                  </a:lnTo>
                  <a:lnTo>
                    <a:pt x="95" y="35"/>
                  </a:lnTo>
                  <a:lnTo>
                    <a:pt x="95" y="3"/>
                  </a:lnTo>
                  <a:lnTo>
                    <a:pt x="95" y="3"/>
                  </a:lnTo>
                  <a:lnTo>
                    <a:pt x="94" y="1"/>
                  </a:lnTo>
                  <a:lnTo>
                    <a:pt x="92" y="0"/>
                  </a:lnTo>
                  <a:lnTo>
                    <a:pt x="92" y="0"/>
                  </a:lnTo>
                  <a:close/>
                  <a:moveTo>
                    <a:pt x="89" y="32"/>
                  </a:moveTo>
                  <a:lnTo>
                    <a:pt x="5" y="32"/>
                  </a:lnTo>
                  <a:lnTo>
                    <a:pt x="5" y="6"/>
                  </a:lnTo>
                  <a:lnTo>
                    <a:pt x="89" y="6"/>
                  </a:lnTo>
                  <a:lnTo>
                    <a:pt x="89"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58" name="Freeform 464"/>
          <p:cNvSpPr>
            <a:spLocks noEditPoints="1"/>
          </p:cNvSpPr>
          <p:nvPr userDrawn="1"/>
        </p:nvSpPr>
        <p:spPr bwMode="auto">
          <a:xfrm>
            <a:off x="6612128" y="6236188"/>
            <a:ext cx="198211" cy="151463"/>
          </a:xfrm>
          <a:custGeom>
            <a:avLst/>
            <a:gdLst>
              <a:gd name="T0" fmla="*/ 103 w 106"/>
              <a:gd name="T1" fmla="*/ 36 h 108"/>
              <a:gd name="T2" fmla="*/ 72 w 106"/>
              <a:gd name="T3" fmla="*/ 36 h 108"/>
              <a:gd name="T4" fmla="*/ 72 w 106"/>
              <a:gd name="T5" fmla="*/ 5 h 108"/>
              <a:gd name="T6" fmla="*/ 72 w 106"/>
              <a:gd name="T7" fmla="*/ 5 h 108"/>
              <a:gd name="T8" fmla="*/ 71 w 106"/>
              <a:gd name="T9" fmla="*/ 2 h 108"/>
              <a:gd name="T10" fmla="*/ 68 w 106"/>
              <a:gd name="T11" fmla="*/ 0 h 108"/>
              <a:gd name="T12" fmla="*/ 39 w 106"/>
              <a:gd name="T13" fmla="*/ 0 h 108"/>
              <a:gd name="T14" fmla="*/ 39 w 106"/>
              <a:gd name="T15" fmla="*/ 0 h 108"/>
              <a:gd name="T16" fmla="*/ 36 w 106"/>
              <a:gd name="T17" fmla="*/ 2 h 108"/>
              <a:gd name="T18" fmla="*/ 34 w 106"/>
              <a:gd name="T19" fmla="*/ 5 h 108"/>
              <a:gd name="T20" fmla="*/ 34 w 106"/>
              <a:gd name="T21" fmla="*/ 36 h 108"/>
              <a:gd name="T22" fmla="*/ 3 w 106"/>
              <a:gd name="T23" fmla="*/ 36 h 108"/>
              <a:gd name="T24" fmla="*/ 3 w 106"/>
              <a:gd name="T25" fmla="*/ 36 h 108"/>
              <a:gd name="T26" fmla="*/ 0 w 106"/>
              <a:gd name="T27" fmla="*/ 37 h 108"/>
              <a:gd name="T28" fmla="*/ 0 w 106"/>
              <a:gd name="T29" fmla="*/ 39 h 108"/>
              <a:gd name="T30" fmla="*/ 0 w 106"/>
              <a:gd name="T31" fmla="*/ 69 h 108"/>
              <a:gd name="T32" fmla="*/ 0 w 106"/>
              <a:gd name="T33" fmla="*/ 69 h 108"/>
              <a:gd name="T34" fmla="*/ 0 w 106"/>
              <a:gd name="T35" fmla="*/ 72 h 108"/>
              <a:gd name="T36" fmla="*/ 3 w 106"/>
              <a:gd name="T37" fmla="*/ 72 h 108"/>
              <a:gd name="T38" fmla="*/ 34 w 106"/>
              <a:gd name="T39" fmla="*/ 72 h 108"/>
              <a:gd name="T40" fmla="*/ 34 w 106"/>
              <a:gd name="T41" fmla="*/ 105 h 108"/>
              <a:gd name="T42" fmla="*/ 34 w 106"/>
              <a:gd name="T43" fmla="*/ 105 h 108"/>
              <a:gd name="T44" fmla="*/ 36 w 106"/>
              <a:gd name="T45" fmla="*/ 106 h 108"/>
              <a:gd name="T46" fmla="*/ 39 w 106"/>
              <a:gd name="T47" fmla="*/ 108 h 108"/>
              <a:gd name="T48" fmla="*/ 68 w 106"/>
              <a:gd name="T49" fmla="*/ 108 h 108"/>
              <a:gd name="T50" fmla="*/ 68 w 106"/>
              <a:gd name="T51" fmla="*/ 108 h 108"/>
              <a:gd name="T52" fmla="*/ 71 w 106"/>
              <a:gd name="T53" fmla="*/ 106 h 108"/>
              <a:gd name="T54" fmla="*/ 72 w 106"/>
              <a:gd name="T55" fmla="*/ 105 h 108"/>
              <a:gd name="T56" fmla="*/ 72 w 106"/>
              <a:gd name="T57" fmla="*/ 72 h 108"/>
              <a:gd name="T58" fmla="*/ 103 w 106"/>
              <a:gd name="T59" fmla="*/ 72 h 108"/>
              <a:gd name="T60" fmla="*/ 103 w 106"/>
              <a:gd name="T61" fmla="*/ 72 h 108"/>
              <a:gd name="T62" fmla="*/ 106 w 106"/>
              <a:gd name="T63" fmla="*/ 72 h 108"/>
              <a:gd name="T64" fmla="*/ 106 w 106"/>
              <a:gd name="T65" fmla="*/ 69 h 108"/>
              <a:gd name="T66" fmla="*/ 106 w 106"/>
              <a:gd name="T67" fmla="*/ 39 h 108"/>
              <a:gd name="T68" fmla="*/ 106 w 106"/>
              <a:gd name="T69" fmla="*/ 39 h 108"/>
              <a:gd name="T70" fmla="*/ 106 w 106"/>
              <a:gd name="T71" fmla="*/ 37 h 108"/>
              <a:gd name="T72" fmla="*/ 103 w 106"/>
              <a:gd name="T73" fmla="*/ 36 h 108"/>
              <a:gd name="T74" fmla="*/ 103 w 106"/>
              <a:gd name="T75" fmla="*/ 36 h 108"/>
              <a:gd name="T76" fmla="*/ 100 w 106"/>
              <a:gd name="T77" fmla="*/ 66 h 108"/>
              <a:gd name="T78" fmla="*/ 68 w 106"/>
              <a:gd name="T79" fmla="*/ 66 h 108"/>
              <a:gd name="T80" fmla="*/ 68 w 106"/>
              <a:gd name="T81" fmla="*/ 66 h 108"/>
              <a:gd name="T82" fmla="*/ 66 w 106"/>
              <a:gd name="T83" fmla="*/ 68 h 108"/>
              <a:gd name="T84" fmla="*/ 65 w 106"/>
              <a:gd name="T85" fmla="*/ 69 h 108"/>
              <a:gd name="T86" fmla="*/ 65 w 106"/>
              <a:gd name="T87" fmla="*/ 100 h 108"/>
              <a:gd name="T88" fmla="*/ 42 w 106"/>
              <a:gd name="T89" fmla="*/ 100 h 108"/>
              <a:gd name="T90" fmla="*/ 42 w 106"/>
              <a:gd name="T91" fmla="*/ 69 h 108"/>
              <a:gd name="T92" fmla="*/ 42 w 106"/>
              <a:gd name="T93" fmla="*/ 69 h 108"/>
              <a:gd name="T94" fmla="*/ 40 w 106"/>
              <a:gd name="T95" fmla="*/ 68 h 108"/>
              <a:gd name="T96" fmla="*/ 39 w 106"/>
              <a:gd name="T97" fmla="*/ 66 h 108"/>
              <a:gd name="T98" fmla="*/ 7 w 106"/>
              <a:gd name="T99" fmla="*/ 66 h 108"/>
              <a:gd name="T100" fmla="*/ 7 w 106"/>
              <a:gd name="T101" fmla="*/ 42 h 108"/>
              <a:gd name="T102" fmla="*/ 39 w 106"/>
              <a:gd name="T103" fmla="*/ 42 h 108"/>
              <a:gd name="T104" fmla="*/ 39 w 106"/>
              <a:gd name="T105" fmla="*/ 42 h 108"/>
              <a:gd name="T106" fmla="*/ 40 w 106"/>
              <a:gd name="T107" fmla="*/ 42 h 108"/>
              <a:gd name="T108" fmla="*/ 42 w 106"/>
              <a:gd name="T109" fmla="*/ 39 h 108"/>
              <a:gd name="T110" fmla="*/ 42 w 106"/>
              <a:gd name="T111" fmla="*/ 8 h 108"/>
              <a:gd name="T112" fmla="*/ 65 w 106"/>
              <a:gd name="T113" fmla="*/ 8 h 108"/>
              <a:gd name="T114" fmla="*/ 65 w 106"/>
              <a:gd name="T115" fmla="*/ 39 h 108"/>
              <a:gd name="T116" fmla="*/ 65 w 106"/>
              <a:gd name="T117" fmla="*/ 39 h 108"/>
              <a:gd name="T118" fmla="*/ 66 w 106"/>
              <a:gd name="T119" fmla="*/ 42 h 108"/>
              <a:gd name="T120" fmla="*/ 68 w 106"/>
              <a:gd name="T121" fmla="*/ 42 h 108"/>
              <a:gd name="T122" fmla="*/ 100 w 106"/>
              <a:gd name="T123" fmla="*/ 42 h 108"/>
              <a:gd name="T124" fmla="*/ 100 w 106"/>
              <a:gd name="T12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08">
                <a:moveTo>
                  <a:pt x="103" y="36"/>
                </a:moveTo>
                <a:lnTo>
                  <a:pt x="72" y="36"/>
                </a:lnTo>
                <a:lnTo>
                  <a:pt x="72" y="5"/>
                </a:lnTo>
                <a:lnTo>
                  <a:pt x="72" y="5"/>
                </a:lnTo>
                <a:lnTo>
                  <a:pt x="71" y="2"/>
                </a:lnTo>
                <a:lnTo>
                  <a:pt x="68" y="0"/>
                </a:lnTo>
                <a:lnTo>
                  <a:pt x="39" y="0"/>
                </a:lnTo>
                <a:lnTo>
                  <a:pt x="39" y="0"/>
                </a:lnTo>
                <a:lnTo>
                  <a:pt x="36" y="2"/>
                </a:lnTo>
                <a:lnTo>
                  <a:pt x="34" y="5"/>
                </a:lnTo>
                <a:lnTo>
                  <a:pt x="34" y="36"/>
                </a:lnTo>
                <a:lnTo>
                  <a:pt x="3" y="36"/>
                </a:lnTo>
                <a:lnTo>
                  <a:pt x="3" y="36"/>
                </a:lnTo>
                <a:lnTo>
                  <a:pt x="0" y="37"/>
                </a:lnTo>
                <a:lnTo>
                  <a:pt x="0" y="39"/>
                </a:lnTo>
                <a:lnTo>
                  <a:pt x="0" y="69"/>
                </a:lnTo>
                <a:lnTo>
                  <a:pt x="0" y="69"/>
                </a:lnTo>
                <a:lnTo>
                  <a:pt x="0" y="72"/>
                </a:lnTo>
                <a:lnTo>
                  <a:pt x="3" y="72"/>
                </a:lnTo>
                <a:lnTo>
                  <a:pt x="34" y="72"/>
                </a:lnTo>
                <a:lnTo>
                  <a:pt x="34" y="105"/>
                </a:lnTo>
                <a:lnTo>
                  <a:pt x="34" y="105"/>
                </a:lnTo>
                <a:lnTo>
                  <a:pt x="36" y="106"/>
                </a:lnTo>
                <a:lnTo>
                  <a:pt x="39" y="108"/>
                </a:lnTo>
                <a:lnTo>
                  <a:pt x="68" y="108"/>
                </a:lnTo>
                <a:lnTo>
                  <a:pt x="68" y="108"/>
                </a:lnTo>
                <a:lnTo>
                  <a:pt x="71" y="106"/>
                </a:lnTo>
                <a:lnTo>
                  <a:pt x="72" y="105"/>
                </a:lnTo>
                <a:lnTo>
                  <a:pt x="72" y="72"/>
                </a:lnTo>
                <a:lnTo>
                  <a:pt x="103" y="72"/>
                </a:lnTo>
                <a:lnTo>
                  <a:pt x="103" y="72"/>
                </a:lnTo>
                <a:lnTo>
                  <a:pt x="106" y="72"/>
                </a:lnTo>
                <a:lnTo>
                  <a:pt x="106" y="69"/>
                </a:lnTo>
                <a:lnTo>
                  <a:pt x="106" y="39"/>
                </a:lnTo>
                <a:lnTo>
                  <a:pt x="106" y="39"/>
                </a:lnTo>
                <a:lnTo>
                  <a:pt x="106" y="37"/>
                </a:lnTo>
                <a:lnTo>
                  <a:pt x="103" y="36"/>
                </a:lnTo>
                <a:lnTo>
                  <a:pt x="103" y="36"/>
                </a:lnTo>
                <a:close/>
                <a:moveTo>
                  <a:pt x="100" y="66"/>
                </a:moveTo>
                <a:lnTo>
                  <a:pt x="68" y="66"/>
                </a:lnTo>
                <a:lnTo>
                  <a:pt x="68" y="66"/>
                </a:lnTo>
                <a:lnTo>
                  <a:pt x="66" y="68"/>
                </a:lnTo>
                <a:lnTo>
                  <a:pt x="65" y="69"/>
                </a:lnTo>
                <a:lnTo>
                  <a:pt x="65" y="100"/>
                </a:lnTo>
                <a:lnTo>
                  <a:pt x="42" y="100"/>
                </a:lnTo>
                <a:lnTo>
                  <a:pt x="42" y="69"/>
                </a:lnTo>
                <a:lnTo>
                  <a:pt x="42" y="69"/>
                </a:lnTo>
                <a:lnTo>
                  <a:pt x="40" y="68"/>
                </a:lnTo>
                <a:lnTo>
                  <a:pt x="39" y="66"/>
                </a:lnTo>
                <a:lnTo>
                  <a:pt x="7" y="66"/>
                </a:lnTo>
                <a:lnTo>
                  <a:pt x="7" y="42"/>
                </a:lnTo>
                <a:lnTo>
                  <a:pt x="39" y="42"/>
                </a:lnTo>
                <a:lnTo>
                  <a:pt x="39" y="42"/>
                </a:lnTo>
                <a:lnTo>
                  <a:pt x="40" y="42"/>
                </a:lnTo>
                <a:lnTo>
                  <a:pt x="42" y="39"/>
                </a:lnTo>
                <a:lnTo>
                  <a:pt x="42" y="8"/>
                </a:lnTo>
                <a:lnTo>
                  <a:pt x="65" y="8"/>
                </a:lnTo>
                <a:lnTo>
                  <a:pt x="65" y="39"/>
                </a:lnTo>
                <a:lnTo>
                  <a:pt x="65" y="39"/>
                </a:lnTo>
                <a:lnTo>
                  <a:pt x="66" y="42"/>
                </a:lnTo>
                <a:lnTo>
                  <a:pt x="68" y="42"/>
                </a:lnTo>
                <a:lnTo>
                  <a:pt x="100" y="42"/>
                </a:lnTo>
                <a:lnTo>
                  <a:pt x="100" y="6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59" name="Group 158"/>
          <p:cNvGrpSpPr/>
          <p:nvPr userDrawn="1"/>
        </p:nvGrpSpPr>
        <p:grpSpPr>
          <a:xfrm>
            <a:off x="6944974" y="6215152"/>
            <a:ext cx="252439" cy="189329"/>
            <a:chOff x="5678488" y="6634163"/>
            <a:chExt cx="214313" cy="214313"/>
          </a:xfrm>
        </p:grpSpPr>
        <p:sp>
          <p:nvSpPr>
            <p:cNvPr id="160" name="Freeform 465"/>
            <p:cNvSpPr>
              <a:spLocks noEditPoints="1"/>
            </p:cNvSpPr>
            <p:nvPr/>
          </p:nvSpPr>
          <p:spPr bwMode="auto">
            <a:xfrm>
              <a:off x="5678488" y="6634163"/>
              <a:ext cx="214313" cy="214313"/>
            </a:xfrm>
            <a:custGeom>
              <a:avLst/>
              <a:gdLst>
                <a:gd name="T0" fmla="*/ 68 w 135"/>
                <a:gd name="T1" fmla="*/ 0 h 135"/>
                <a:gd name="T2" fmla="*/ 42 w 135"/>
                <a:gd name="T3" fmla="*/ 6 h 135"/>
                <a:gd name="T4" fmla="*/ 20 w 135"/>
                <a:gd name="T5" fmla="*/ 20 h 135"/>
                <a:gd name="T6" fmla="*/ 6 w 135"/>
                <a:gd name="T7" fmla="*/ 41 h 135"/>
                <a:gd name="T8" fmla="*/ 0 w 135"/>
                <a:gd name="T9" fmla="*/ 67 h 135"/>
                <a:gd name="T10" fmla="*/ 2 w 135"/>
                <a:gd name="T11" fmla="*/ 81 h 135"/>
                <a:gd name="T12" fmla="*/ 12 w 135"/>
                <a:gd name="T13" fmla="*/ 106 h 135"/>
                <a:gd name="T14" fmla="*/ 31 w 135"/>
                <a:gd name="T15" fmla="*/ 124 h 135"/>
                <a:gd name="T16" fmla="*/ 54 w 135"/>
                <a:gd name="T17" fmla="*/ 133 h 135"/>
                <a:gd name="T18" fmla="*/ 68 w 135"/>
                <a:gd name="T19" fmla="*/ 135 h 135"/>
                <a:gd name="T20" fmla="*/ 94 w 135"/>
                <a:gd name="T21" fmla="*/ 130 h 135"/>
                <a:gd name="T22" fmla="*/ 115 w 135"/>
                <a:gd name="T23" fmla="*/ 115 h 135"/>
                <a:gd name="T24" fmla="*/ 130 w 135"/>
                <a:gd name="T25" fmla="*/ 94 h 135"/>
                <a:gd name="T26" fmla="*/ 135 w 135"/>
                <a:gd name="T27" fmla="*/ 67 h 135"/>
                <a:gd name="T28" fmla="*/ 134 w 135"/>
                <a:gd name="T29" fmla="*/ 54 h 135"/>
                <a:gd name="T30" fmla="*/ 124 w 135"/>
                <a:gd name="T31" fmla="*/ 31 h 135"/>
                <a:gd name="T32" fmla="*/ 106 w 135"/>
                <a:gd name="T33" fmla="*/ 12 h 135"/>
                <a:gd name="T34" fmla="*/ 81 w 135"/>
                <a:gd name="T35" fmla="*/ 2 h 135"/>
                <a:gd name="T36" fmla="*/ 68 w 135"/>
                <a:gd name="T37" fmla="*/ 0 h 135"/>
                <a:gd name="T38" fmla="*/ 68 w 135"/>
                <a:gd name="T39" fmla="*/ 129 h 135"/>
                <a:gd name="T40" fmla="*/ 45 w 135"/>
                <a:gd name="T41" fmla="*/ 124 h 135"/>
                <a:gd name="T42" fmla="*/ 25 w 135"/>
                <a:gd name="T43" fmla="*/ 112 h 135"/>
                <a:gd name="T44" fmla="*/ 11 w 135"/>
                <a:gd name="T45" fmla="*/ 92 h 135"/>
                <a:gd name="T46" fmla="*/ 6 w 135"/>
                <a:gd name="T47" fmla="*/ 67 h 135"/>
                <a:gd name="T48" fmla="*/ 8 w 135"/>
                <a:gd name="T49" fmla="*/ 55 h 135"/>
                <a:gd name="T50" fmla="*/ 17 w 135"/>
                <a:gd name="T51" fmla="*/ 34 h 135"/>
                <a:gd name="T52" fmla="*/ 34 w 135"/>
                <a:gd name="T53" fmla="*/ 17 h 135"/>
                <a:gd name="T54" fmla="*/ 55 w 135"/>
                <a:gd name="T55" fmla="*/ 8 h 135"/>
                <a:gd name="T56" fmla="*/ 68 w 135"/>
                <a:gd name="T57" fmla="*/ 6 h 135"/>
                <a:gd name="T58" fmla="*/ 92 w 135"/>
                <a:gd name="T59" fmla="*/ 11 h 135"/>
                <a:gd name="T60" fmla="*/ 112 w 135"/>
                <a:gd name="T61" fmla="*/ 25 h 135"/>
                <a:gd name="T62" fmla="*/ 124 w 135"/>
                <a:gd name="T63" fmla="*/ 44 h 135"/>
                <a:gd name="T64" fmla="*/ 129 w 135"/>
                <a:gd name="T65" fmla="*/ 67 h 135"/>
                <a:gd name="T66" fmla="*/ 127 w 135"/>
                <a:gd name="T67" fmla="*/ 80 h 135"/>
                <a:gd name="T68" fmla="*/ 118 w 135"/>
                <a:gd name="T69" fmla="*/ 103 h 135"/>
                <a:gd name="T70" fmla="*/ 103 w 135"/>
                <a:gd name="T71" fmla="*/ 118 h 135"/>
                <a:gd name="T72" fmla="*/ 80 w 135"/>
                <a:gd name="T73" fmla="*/ 129 h 135"/>
                <a:gd name="T74" fmla="*/ 68 w 135"/>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5">
                  <a:moveTo>
                    <a:pt x="68" y="0"/>
                  </a:moveTo>
                  <a:lnTo>
                    <a:pt x="68" y="0"/>
                  </a:lnTo>
                  <a:lnTo>
                    <a:pt x="54" y="2"/>
                  </a:lnTo>
                  <a:lnTo>
                    <a:pt x="42" y="6"/>
                  </a:lnTo>
                  <a:lnTo>
                    <a:pt x="31" y="12"/>
                  </a:lnTo>
                  <a:lnTo>
                    <a:pt x="20" y="20"/>
                  </a:lnTo>
                  <a:lnTo>
                    <a:pt x="12" y="31"/>
                  </a:lnTo>
                  <a:lnTo>
                    <a:pt x="6" y="41"/>
                  </a:lnTo>
                  <a:lnTo>
                    <a:pt x="2" y="54"/>
                  </a:lnTo>
                  <a:lnTo>
                    <a:pt x="0" y="67"/>
                  </a:lnTo>
                  <a:lnTo>
                    <a:pt x="0" y="67"/>
                  </a:lnTo>
                  <a:lnTo>
                    <a:pt x="2" y="81"/>
                  </a:lnTo>
                  <a:lnTo>
                    <a:pt x="6" y="94"/>
                  </a:lnTo>
                  <a:lnTo>
                    <a:pt x="12" y="106"/>
                  </a:lnTo>
                  <a:lnTo>
                    <a:pt x="20" y="115"/>
                  </a:lnTo>
                  <a:lnTo>
                    <a:pt x="31" y="124"/>
                  </a:lnTo>
                  <a:lnTo>
                    <a:pt x="42" y="130"/>
                  </a:lnTo>
                  <a:lnTo>
                    <a:pt x="54" y="133"/>
                  </a:lnTo>
                  <a:lnTo>
                    <a:pt x="68" y="135"/>
                  </a:lnTo>
                  <a:lnTo>
                    <a:pt x="68" y="135"/>
                  </a:lnTo>
                  <a:lnTo>
                    <a:pt x="81" y="133"/>
                  </a:lnTo>
                  <a:lnTo>
                    <a:pt x="94" y="130"/>
                  </a:lnTo>
                  <a:lnTo>
                    <a:pt x="106" y="124"/>
                  </a:lnTo>
                  <a:lnTo>
                    <a:pt x="115" y="115"/>
                  </a:lnTo>
                  <a:lnTo>
                    <a:pt x="124" y="106"/>
                  </a:lnTo>
                  <a:lnTo>
                    <a:pt x="130" y="94"/>
                  </a:lnTo>
                  <a:lnTo>
                    <a:pt x="134" y="81"/>
                  </a:lnTo>
                  <a:lnTo>
                    <a:pt x="135" y="67"/>
                  </a:lnTo>
                  <a:lnTo>
                    <a:pt x="135" y="67"/>
                  </a:lnTo>
                  <a:lnTo>
                    <a:pt x="134" y="54"/>
                  </a:lnTo>
                  <a:lnTo>
                    <a:pt x="130" y="41"/>
                  </a:lnTo>
                  <a:lnTo>
                    <a:pt x="124" y="31"/>
                  </a:lnTo>
                  <a:lnTo>
                    <a:pt x="115" y="20"/>
                  </a:lnTo>
                  <a:lnTo>
                    <a:pt x="106" y="12"/>
                  </a:lnTo>
                  <a:lnTo>
                    <a:pt x="94" y="6"/>
                  </a:lnTo>
                  <a:lnTo>
                    <a:pt x="81" y="2"/>
                  </a:lnTo>
                  <a:lnTo>
                    <a:pt x="68" y="0"/>
                  </a:lnTo>
                  <a:lnTo>
                    <a:pt x="68" y="0"/>
                  </a:lnTo>
                  <a:close/>
                  <a:moveTo>
                    <a:pt x="68" y="129"/>
                  </a:moveTo>
                  <a:lnTo>
                    <a:pt x="68" y="129"/>
                  </a:lnTo>
                  <a:lnTo>
                    <a:pt x="55" y="129"/>
                  </a:lnTo>
                  <a:lnTo>
                    <a:pt x="45" y="124"/>
                  </a:lnTo>
                  <a:lnTo>
                    <a:pt x="34" y="118"/>
                  </a:lnTo>
                  <a:lnTo>
                    <a:pt x="25" y="112"/>
                  </a:lnTo>
                  <a:lnTo>
                    <a:pt x="17" y="103"/>
                  </a:lnTo>
                  <a:lnTo>
                    <a:pt x="11" y="92"/>
                  </a:lnTo>
                  <a:lnTo>
                    <a:pt x="8" y="80"/>
                  </a:lnTo>
                  <a:lnTo>
                    <a:pt x="6" y="67"/>
                  </a:lnTo>
                  <a:lnTo>
                    <a:pt x="6" y="67"/>
                  </a:lnTo>
                  <a:lnTo>
                    <a:pt x="8" y="55"/>
                  </a:lnTo>
                  <a:lnTo>
                    <a:pt x="11" y="44"/>
                  </a:lnTo>
                  <a:lnTo>
                    <a:pt x="17" y="34"/>
                  </a:lnTo>
                  <a:lnTo>
                    <a:pt x="25" y="25"/>
                  </a:lnTo>
                  <a:lnTo>
                    <a:pt x="34" y="17"/>
                  </a:lnTo>
                  <a:lnTo>
                    <a:pt x="45" y="11"/>
                  </a:lnTo>
                  <a:lnTo>
                    <a:pt x="55" y="8"/>
                  </a:lnTo>
                  <a:lnTo>
                    <a:pt x="68" y="6"/>
                  </a:lnTo>
                  <a:lnTo>
                    <a:pt x="68" y="6"/>
                  </a:lnTo>
                  <a:lnTo>
                    <a:pt x="80" y="8"/>
                  </a:lnTo>
                  <a:lnTo>
                    <a:pt x="92" y="11"/>
                  </a:lnTo>
                  <a:lnTo>
                    <a:pt x="103" y="17"/>
                  </a:lnTo>
                  <a:lnTo>
                    <a:pt x="112" y="25"/>
                  </a:lnTo>
                  <a:lnTo>
                    <a:pt x="118" y="34"/>
                  </a:lnTo>
                  <a:lnTo>
                    <a:pt x="124" y="44"/>
                  </a:lnTo>
                  <a:lnTo>
                    <a:pt x="127" y="55"/>
                  </a:lnTo>
                  <a:lnTo>
                    <a:pt x="129" y="67"/>
                  </a:lnTo>
                  <a:lnTo>
                    <a:pt x="129" y="67"/>
                  </a:lnTo>
                  <a:lnTo>
                    <a:pt x="127" y="80"/>
                  </a:lnTo>
                  <a:lnTo>
                    <a:pt x="124" y="92"/>
                  </a:lnTo>
                  <a:lnTo>
                    <a:pt x="118" y="103"/>
                  </a:lnTo>
                  <a:lnTo>
                    <a:pt x="112" y="112"/>
                  </a:lnTo>
                  <a:lnTo>
                    <a:pt x="103" y="118"/>
                  </a:lnTo>
                  <a:lnTo>
                    <a:pt x="92" y="124"/>
                  </a:lnTo>
                  <a:lnTo>
                    <a:pt x="80" y="129"/>
                  </a:lnTo>
                  <a:lnTo>
                    <a:pt x="68" y="129"/>
                  </a:lnTo>
                  <a:lnTo>
                    <a:pt x="68" y="1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Freeform 466"/>
            <p:cNvSpPr>
              <a:spLocks noEditPoints="1"/>
            </p:cNvSpPr>
            <p:nvPr/>
          </p:nvSpPr>
          <p:spPr bwMode="auto">
            <a:xfrm>
              <a:off x="5710238" y="6665913"/>
              <a:ext cx="153988" cy="152400"/>
            </a:xfrm>
            <a:custGeom>
              <a:avLst/>
              <a:gdLst>
                <a:gd name="T0" fmla="*/ 48 w 97"/>
                <a:gd name="T1" fmla="*/ 0 h 96"/>
                <a:gd name="T2" fmla="*/ 29 w 97"/>
                <a:gd name="T3" fmla="*/ 3 h 96"/>
                <a:gd name="T4" fmla="*/ 14 w 97"/>
                <a:gd name="T5" fmla="*/ 14 h 96"/>
                <a:gd name="T6" fmla="*/ 3 w 97"/>
                <a:gd name="T7" fmla="*/ 29 h 96"/>
                <a:gd name="T8" fmla="*/ 0 w 97"/>
                <a:gd name="T9" fmla="*/ 47 h 96"/>
                <a:gd name="T10" fmla="*/ 0 w 97"/>
                <a:gd name="T11" fmla="*/ 58 h 96"/>
                <a:gd name="T12" fmla="*/ 8 w 97"/>
                <a:gd name="T13" fmla="*/ 75 h 96"/>
                <a:gd name="T14" fmla="*/ 22 w 97"/>
                <a:gd name="T15" fmla="*/ 87 h 96"/>
                <a:gd name="T16" fmla="*/ 38 w 97"/>
                <a:gd name="T17" fmla="*/ 95 h 96"/>
                <a:gd name="T18" fmla="*/ 48 w 97"/>
                <a:gd name="T19" fmla="*/ 96 h 96"/>
                <a:gd name="T20" fmla="*/ 66 w 97"/>
                <a:gd name="T21" fmla="*/ 92 h 96"/>
                <a:gd name="T22" fmla="*/ 83 w 97"/>
                <a:gd name="T23" fmla="*/ 83 h 96"/>
                <a:gd name="T24" fmla="*/ 92 w 97"/>
                <a:gd name="T25" fmla="*/ 67 h 96"/>
                <a:gd name="T26" fmla="*/ 97 w 97"/>
                <a:gd name="T27" fmla="*/ 47 h 96"/>
                <a:gd name="T28" fmla="*/ 95 w 97"/>
                <a:gd name="T29" fmla="*/ 38 h 96"/>
                <a:gd name="T30" fmla="*/ 87 w 97"/>
                <a:gd name="T31" fmla="*/ 21 h 96"/>
                <a:gd name="T32" fmla="*/ 75 w 97"/>
                <a:gd name="T33" fmla="*/ 8 h 96"/>
                <a:gd name="T34" fmla="*/ 58 w 97"/>
                <a:gd name="T35" fmla="*/ 0 h 96"/>
                <a:gd name="T36" fmla="*/ 48 w 97"/>
                <a:gd name="T37" fmla="*/ 0 h 96"/>
                <a:gd name="T38" fmla="*/ 48 w 97"/>
                <a:gd name="T39" fmla="*/ 90 h 96"/>
                <a:gd name="T40" fmla="*/ 31 w 97"/>
                <a:gd name="T41" fmla="*/ 87 h 96"/>
                <a:gd name="T42" fmla="*/ 17 w 97"/>
                <a:gd name="T43" fmla="*/ 78 h 96"/>
                <a:gd name="T44" fmla="*/ 8 w 97"/>
                <a:gd name="T45" fmla="*/ 64 h 96"/>
                <a:gd name="T46" fmla="*/ 5 w 97"/>
                <a:gd name="T47" fmla="*/ 47 h 96"/>
                <a:gd name="T48" fmla="*/ 6 w 97"/>
                <a:gd name="T49" fmla="*/ 40 h 96"/>
                <a:gd name="T50" fmla="*/ 12 w 97"/>
                <a:gd name="T51" fmla="*/ 24 h 96"/>
                <a:gd name="T52" fmla="*/ 23 w 97"/>
                <a:gd name="T53" fmla="*/ 12 h 96"/>
                <a:gd name="T54" fmla="*/ 40 w 97"/>
                <a:gd name="T55" fmla="*/ 6 h 96"/>
                <a:gd name="T56" fmla="*/ 48 w 97"/>
                <a:gd name="T57" fmla="*/ 5 h 96"/>
                <a:gd name="T58" fmla="*/ 64 w 97"/>
                <a:gd name="T59" fmla="*/ 8 h 96"/>
                <a:gd name="T60" fmla="*/ 78 w 97"/>
                <a:gd name="T61" fmla="*/ 17 h 96"/>
                <a:gd name="T62" fmla="*/ 87 w 97"/>
                <a:gd name="T63" fmla="*/ 31 h 96"/>
                <a:gd name="T64" fmla="*/ 91 w 97"/>
                <a:gd name="T65" fmla="*/ 47 h 96"/>
                <a:gd name="T66" fmla="*/ 91 w 97"/>
                <a:gd name="T67" fmla="*/ 57 h 96"/>
                <a:gd name="T68" fmla="*/ 84 w 97"/>
                <a:gd name="T69" fmla="*/ 72 h 96"/>
                <a:gd name="T70" fmla="*/ 72 w 97"/>
                <a:gd name="T71" fmla="*/ 84 h 96"/>
                <a:gd name="T72" fmla="*/ 57 w 97"/>
                <a:gd name="T73" fmla="*/ 90 h 96"/>
                <a:gd name="T74" fmla="*/ 48 w 97"/>
                <a:gd name="T75"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48" y="0"/>
                  </a:moveTo>
                  <a:lnTo>
                    <a:pt x="48" y="0"/>
                  </a:lnTo>
                  <a:lnTo>
                    <a:pt x="38" y="0"/>
                  </a:lnTo>
                  <a:lnTo>
                    <a:pt x="29" y="3"/>
                  </a:lnTo>
                  <a:lnTo>
                    <a:pt x="22" y="8"/>
                  </a:lnTo>
                  <a:lnTo>
                    <a:pt x="14" y="14"/>
                  </a:lnTo>
                  <a:lnTo>
                    <a:pt x="8" y="21"/>
                  </a:lnTo>
                  <a:lnTo>
                    <a:pt x="3" y="29"/>
                  </a:lnTo>
                  <a:lnTo>
                    <a:pt x="0" y="38"/>
                  </a:lnTo>
                  <a:lnTo>
                    <a:pt x="0" y="47"/>
                  </a:lnTo>
                  <a:lnTo>
                    <a:pt x="0" y="47"/>
                  </a:lnTo>
                  <a:lnTo>
                    <a:pt x="0" y="58"/>
                  </a:lnTo>
                  <a:lnTo>
                    <a:pt x="3" y="67"/>
                  </a:lnTo>
                  <a:lnTo>
                    <a:pt x="8" y="75"/>
                  </a:lnTo>
                  <a:lnTo>
                    <a:pt x="14" y="83"/>
                  </a:lnTo>
                  <a:lnTo>
                    <a:pt x="22" y="87"/>
                  </a:lnTo>
                  <a:lnTo>
                    <a:pt x="29" y="92"/>
                  </a:lnTo>
                  <a:lnTo>
                    <a:pt x="38" y="95"/>
                  </a:lnTo>
                  <a:lnTo>
                    <a:pt x="48" y="96"/>
                  </a:lnTo>
                  <a:lnTo>
                    <a:pt x="48" y="96"/>
                  </a:lnTo>
                  <a:lnTo>
                    <a:pt x="58" y="95"/>
                  </a:lnTo>
                  <a:lnTo>
                    <a:pt x="66" y="92"/>
                  </a:lnTo>
                  <a:lnTo>
                    <a:pt x="75" y="87"/>
                  </a:lnTo>
                  <a:lnTo>
                    <a:pt x="83" y="83"/>
                  </a:lnTo>
                  <a:lnTo>
                    <a:pt x="87" y="75"/>
                  </a:lnTo>
                  <a:lnTo>
                    <a:pt x="92" y="67"/>
                  </a:lnTo>
                  <a:lnTo>
                    <a:pt x="95" y="58"/>
                  </a:lnTo>
                  <a:lnTo>
                    <a:pt x="97" y="47"/>
                  </a:lnTo>
                  <a:lnTo>
                    <a:pt x="97" y="47"/>
                  </a:lnTo>
                  <a:lnTo>
                    <a:pt x="95" y="38"/>
                  </a:lnTo>
                  <a:lnTo>
                    <a:pt x="92" y="29"/>
                  </a:lnTo>
                  <a:lnTo>
                    <a:pt x="87" y="21"/>
                  </a:lnTo>
                  <a:lnTo>
                    <a:pt x="83" y="14"/>
                  </a:lnTo>
                  <a:lnTo>
                    <a:pt x="75" y="8"/>
                  </a:lnTo>
                  <a:lnTo>
                    <a:pt x="66" y="3"/>
                  </a:lnTo>
                  <a:lnTo>
                    <a:pt x="58" y="0"/>
                  </a:lnTo>
                  <a:lnTo>
                    <a:pt x="48" y="0"/>
                  </a:lnTo>
                  <a:lnTo>
                    <a:pt x="48" y="0"/>
                  </a:lnTo>
                  <a:close/>
                  <a:moveTo>
                    <a:pt x="48" y="90"/>
                  </a:moveTo>
                  <a:lnTo>
                    <a:pt x="48" y="90"/>
                  </a:lnTo>
                  <a:lnTo>
                    <a:pt x="40" y="90"/>
                  </a:lnTo>
                  <a:lnTo>
                    <a:pt x="31" y="87"/>
                  </a:lnTo>
                  <a:lnTo>
                    <a:pt x="23" y="84"/>
                  </a:lnTo>
                  <a:lnTo>
                    <a:pt x="17" y="78"/>
                  </a:lnTo>
                  <a:lnTo>
                    <a:pt x="12" y="72"/>
                  </a:lnTo>
                  <a:lnTo>
                    <a:pt x="8" y="64"/>
                  </a:lnTo>
                  <a:lnTo>
                    <a:pt x="6" y="57"/>
                  </a:lnTo>
                  <a:lnTo>
                    <a:pt x="5" y="47"/>
                  </a:lnTo>
                  <a:lnTo>
                    <a:pt x="5" y="47"/>
                  </a:lnTo>
                  <a:lnTo>
                    <a:pt x="6" y="40"/>
                  </a:lnTo>
                  <a:lnTo>
                    <a:pt x="8" y="31"/>
                  </a:lnTo>
                  <a:lnTo>
                    <a:pt x="12" y="24"/>
                  </a:lnTo>
                  <a:lnTo>
                    <a:pt x="17" y="17"/>
                  </a:lnTo>
                  <a:lnTo>
                    <a:pt x="23" y="12"/>
                  </a:lnTo>
                  <a:lnTo>
                    <a:pt x="31" y="8"/>
                  </a:lnTo>
                  <a:lnTo>
                    <a:pt x="40" y="6"/>
                  </a:lnTo>
                  <a:lnTo>
                    <a:pt x="48" y="5"/>
                  </a:lnTo>
                  <a:lnTo>
                    <a:pt x="48" y="5"/>
                  </a:lnTo>
                  <a:lnTo>
                    <a:pt x="57" y="6"/>
                  </a:lnTo>
                  <a:lnTo>
                    <a:pt x="64" y="8"/>
                  </a:lnTo>
                  <a:lnTo>
                    <a:pt x="72" y="12"/>
                  </a:lnTo>
                  <a:lnTo>
                    <a:pt x="78" y="17"/>
                  </a:lnTo>
                  <a:lnTo>
                    <a:pt x="84" y="24"/>
                  </a:lnTo>
                  <a:lnTo>
                    <a:pt x="87" y="31"/>
                  </a:lnTo>
                  <a:lnTo>
                    <a:pt x="91" y="40"/>
                  </a:lnTo>
                  <a:lnTo>
                    <a:pt x="91" y="47"/>
                  </a:lnTo>
                  <a:lnTo>
                    <a:pt x="91" y="47"/>
                  </a:lnTo>
                  <a:lnTo>
                    <a:pt x="91" y="57"/>
                  </a:lnTo>
                  <a:lnTo>
                    <a:pt x="87" y="64"/>
                  </a:lnTo>
                  <a:lnTo>
                    <a:pt x="84" y="72"/>
                  </a:lnTo>
                  <a:lnTo>
                    <a:pt x="78" y="78"/>
                  </a:lnTo>
                  <a:lnTo>
                    <a:pt x="72" y="84"/>
                  </a:lnTo>
                  <a:lnTo>
                    <a:pt x="64" y="87"/>
                  </a:lnTo>
                  <a:lnTo>
                    <a:pt x="57" y="90"/>
                  </a:lnTo>
                  <a:lnTo>
                    <a:pt x="48" y="90"/>
                  </a:lnTo>
                  <a:lnTo>
                    <a:pt x="48" y="9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467"/>
            <p:cNvSpPr>
              <a:spLocks/>
            </p:cNvSpPr>
            <p:nvPr/>
          </p:nvSpPr>
          <p:spPr bwMode="auto">
            <a:xfrm>
              <a:off x="5773738" y="6688138"/>
              <a:ext cx="77788" cy="68263"/>
            </a:xfrm>
            <a:custGeom>
              <a:avLst/>
              <a:gdLst>
                <a:gd name="T0" fmla="*/ 46 w 49"/>
                <a:gd name="T1" fmla="*/ 32 h 43"/>
                <a:gd name="T2" fmla="*/ 46 w 49"/>
                <a:gd name="T3" fmla="*/ 32 h 43"/>
                <a:gd name="T4" fmla="*/ 35 w 49"/>
                <a:gd name="T5" fmla="*/ 32 h 43"/>
                <a:gd name="T6" fmla="*/ 17 w 49"/>
                <a:gd name="T7" fmla="*/ 32 h 43"/>
                <a:gd name="T8" fmla="*/ 17 w 49"/>
                <a:gd name="T9" fmla="*/ 32 h 43"/>
                <a:gd name="T10" fmla="*/ 14 w 49"/>
                <a:gd name="T11" fmla="*/ 27 h 43"/>
                <a:gd name="T12" fmla="*/ 11 w 49"/>
                <a:gd name="T13" fmla="*/ 26 h 43"/>
                <a:gd name="T14" fmla="*/ 11 w 49"/>
                <a:gd name="T15" fmla="*/ 3 h 43"/>
                <a:gd name="T16" fmla="*/ 11 w 49"/>
                <a:gd name="T17" fmla="*/ 3 h 43"/>
                <a:gd name="T18" fmla="*/ 9 w 49"/>
                <a:gd name="T19" fmla="*/ 0 h 43"/>
                <a:gd name="T20" fmla="*/ 8 w 49"/>
                <a:gd name="T21" fmla="*/ 0 h 43"/>
                <a:gd name="T22" fmla="*/ 8 w 49"/>
                <a:gd name="T23" fmla="*/ 0 h 43"/>
                <a:gd name="T24" fmla="*/ 6 w 49"/>
                <a:gd name="T25" fmla="*/ 0 h 43"/>
                <a:gd name="T26" fmla="*/ 6 w 49"/>
                <a:gd name="T27" fmla="*/ 3 h 43"/>
                <a:gd name="T28" fmla="*/ 5 w 49"/>
                <a:gd name="T29" fmla="*/ 26 h 43"/>
                <a:gd name="T30" fmla="*/ 5 w 49"/>
                <a:gd name="T31" fmla="*/ 26 h 43"/>
                <a:gd name="T32" fmla="*/ 1 w 49"/>
                <a:gd name="T33" fmla="*/ 29 h 43"/>
                <a:gd name="T34" fmla="*/ 0 w 49"/>
                <a:gd name="T35" fmla="*/ 33 h 43"/>
                <a:gd name="T36" fmla="*/ 0 w 49"/>
                <a:gd name="T37" fmla="*/ 33 h 43"/>
                <a:gd name="T38" fmla="*/ 0 w 49"/>
                <a:gd name="T39" fmla="*/ 37 h 43"/>
                <a:gd name="T40" fmla="*/ 1 w 49"/>
                <a:gd name="T41" fmla="*/ 40 h 43"/>
                <a:gd name="T42" fmla="*/ 5 w 49"/>
                <a:gd name="T43" fmla="*/ 41 h 43"/>
                <a:gd name="T44" fmla="*/ 8 w 49"/>
                <a:gd name="T45" fmla="*/ 43 h 43"/>
                <a:gd name="T46" fmla="*/ 8 w 49"/>
                <a:gd name="T47" fmla="*/ 43 h 43"/>
                <a:gd name="T48" fmla="*/ 14 w 49"/>
                <a:gd name="T49" fmla="*/ 41 h 43"/>
                <a:gd name="T50" fmla="*/ 17 w 49"/>
                <a:gd name="T51" fmla="*/ 37 h 43"/>
                <a:gd name="T52" fmla="*/ 35 w 49"/>
                <a:gd name="T53" fmla="*/ 37 h 43"/>
                <a:gd name="T54" fmla="*/ 46 w 49"/>
                <a:gd name="T55" fmla="*/ 37 h 43"/>
                <a:gd name="T56" fmla="*/ 46 w 49"/>
                <a:gd name="T57" fmla="*/ 37 h 43"/>
                <a:gd name="T58" fmla="*/ 46 w 49"/>
                <a:gd name="T59" fmla="*/ 37 h 43"/>
                <a:gd name="T60" fmla="*/ 47 w 49"/>
                <a:gd name="T61" fmla="*/ 35 h 43"/>
                <a:gd name="T62" fmla="*/ 49 w 49"/>
                <a:gd name="T63" fmla="*/ 33 h 43"/>
                <a:gd name="T64" fmla="*/ 49 w 49"/>
                <a:gd name="T65" fmla="*/ 33 h 43"/>
                <a:gd name="T66" fmla="*/ 47 w 49"/>
                <a:gd name="T67" fmla="*/ 32 h 43"/>
                <a:gd name="T68" fmla="*/ 46 w 49"/>
                <a:gd name="T69" fmla="*/ 32 h 43"/>
                <a:gd name="T70" fmla="*/ 46 w 49"/>
                <a:gd name="T7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3">
                  <a:moveTo>
                    <a:pt x="46" y="32"/>
                  </a:moveTo>
                  <a:lnTo>
                    <a:pt x="46" y="32"/>
                  </a:lnTo>
                  <a:lnTo>
                    <a:pt x="35" y="32"/>
                  </a:lnTo>
                  <a:lnTo>
                    <a:pt x="17" y="32"/>
                  </a:lnTo>
                  <a:lnTo>
                    <a:pt x="17" y="32"/>
                  </a:lnTo>
                  <a:lnTo>
                    <a:pt x="14" y="27"/>
                  </a:lnTo>
                  <a:lnTo>
                    <a:pt x="11" y="26"/>
                  </a:lnTo>
                  <a:lnTo>
                    <a:pt x="11" y="3"/>
                  </a:lnTo>
                  <a:lnTo>
                    <a:pt x="11" y="3"/>
                  </a:lnTo>
                  <a:lnTo>
                    <a:pt x="9" y="0"/>
                  </a:lnTo>
                  <a:lnTo>
                    <a:pt x="8" y="0"/>
                  </a:lnTo>
                  <a:lnTo>
                    <a:pt x="8" y="0"/>
                  </a:lnTo>
                  <a:lnTo>
                    <a:pt x="6" y="0"/>
                  </a:lnTo>
                  <a:lnTo>
                    <a:pt x="6" y="3"/>
                  </a:lnTo>
                  <a:lnTo>
                    <a:pt x="5" y="26"/>
                  </a:lnTo>
                  <a:lnTo>
                    <a:pt x="5" y="26"/>
                  </a:lnTo>
                  <a:lnTo>
                    <a:pt x="1" y="29"/>
                  </a:lnTo>
                  <a:lnTo>
                    <a:pt x="0" y="33"/>
                  </a:lnTo>
                  <a:lnTo>
                    <a:pt x="0" y="33"/>
                  </a:lnTo>
                  <a:lnTo>
                    <a:pt x="0" y="37"/>
                  </a:lnTo>
                  <a:lnTo>
                    <a:pt x="1" y="40"/>
                  </a:lnTo>
                  <a:lnTo>
                    <a:pt x="5" y="41"/>
                  </a:lnTo>
                  <a:lnTo>
                    <a:pt x="8" y="43"/>
                  </a:lnTo>
                  <a:lnTo>
                    <a:pt x="8" y="43"/>
                  </a:lnTo>
                  <a:lnTo>
                    <a:pt x="14" y="41"/>
                  </a:lnTo>
                  <a:lnTo>
                    <a:pt x="17" y="37"/>
                  </a:lnTo>
                  <a:lnTo>
                    <a:pt x="35" y="37"/>
                  </a:lnTo>
                  <a:lnTo>
                    <a:pt x="46" y="37"/>
                  </a:lnTo>
                  <a:lnTo>
                    <a:pt x="46" y="37"/>
                  </a:lnTo>
                  <a:lnTo>
                    <a:pt x="46" y="37"/>
                  </a:lnTo>
                  <a:lnTo>
                    <a:pt x="47" y="35"/>
                  </a:lnTo>
                  <a:lnTo>
                    <a:pt x="49" y="33"/>
                  </a:lnTo>
                  <a:lnTo>
                    <a:pt x="49" y="33"/>
                  </a:lnTo>
                  <a:lnTo>
                    <a:pt x="47" y="32"/>
                  </a:lnTo>
                  <a:lnTo>
                    <a:pt x="46" y="32"/>
                  </a:lnTo>
                  <a:lnTo>
                    <a:pt x="46" y="3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63" name="Group 162"/>
          <p:cNvGrpSpPr/>
          <p:nvPr userDrawn="1"/>
        </p:nvGrpSpPr>
        <p:grpSpPr>
          <a:xfrm>
            <a:off x="7309607" y="6215152"/>
            <a:ext cx="252439" cy="189329"/>
            <a:chOff x="5988051" y="6634163"/>
            <a:chExt cx="214313" cy="214313"/>
          </a:xfrm>
        </p:grpSpPr>
        <p:sp>
          <p:nvSpPr>
            <p:cNvPr id="164" name="Freeform 468"/>
            <p:cNvSpPr>
              <a:spLocks noEditPoints="1"/>
            </p:cNvSpPr>
            <p:nvPr/>
          </p:nvSpPr>
          <p:spPr bwMode="auto">
            <a:xfrm>
              <a:off x="5988051" y="6634163"/>
              <a:ext cx="214313" cy="214313"/>
            </a:xfrm>
            <a:custGeom>
              <a:avLst/>
              <a:gdLst>
                <a:gd name="T0" fmla="*/ 67 w 135"/>
                <a:gd name="T1" fmla="*/ 0 h 135"/>
                <a:gd name="T2" fmla="*/ 41 w 135"/>
                <a:gd name="T3" fmla="*/ 6 h 135"/>
                <a:gd name="T4" fmla="*/ 20 w 135"/>
                <a:gd name="T5" fmla="*/ 20 h 135"/>
                <a:gd name="T6" fmla="*/ 6 w 135"/>
                <a:gd name="T7" fmla="*/ 41 h 135"/>
                <a:gd name="T8" fmla="*/ 0 w 135"/>
                <a:gd name="T9" fmla="*/ 67 h 135"/>
                <a:gd name="T10" fmla="*/ 1 w 135"/>
                <a:gd name="T11" fmla="*/ 81 h 135"/>
                <a:gd name="T12" fmla="*/ 12 w 135"/>
                <a:gd name="T13" fmla="*/ 106 h 135"/>
                <a:gd name="T14" fmla="*/ 30 w 135"/>
                <a:gd name="T15" fmla="*/ 124 h 135"/>
                <a:gd name="T16" fmla="*/ 53 w 135"/>
                <a:gd name="T17" fmla="*/ 133 h 135"/>
                <a:gd name="T18" fmla="*/ 67 w 135"/>
                <a:gd name="T19" fmla="*/ 135 h 135"/>
                <a:gd name="T20" fmla="*/ 93 w 135"/>
                <a:gd name="T21" fmla="*/ 130 h 135"/>
                <a:gd name="T22" fmla="*/ 115 w 135"/>
                <a:gd name="T23" fmla="*/ 115 h 135"/>
                <a:gd name="T24" fmla="*/ 130 w 135"/>
                <a:gd name="T25" fmla="*/ 94 h 135"/>
                <a:gd name="T26" fmla="*/ 135 w 135"/>
                <a:gd name="T27" fmla="*/ 67 h 135"/>
                <a:gd name="T28" fmla="*/ 133 w 135"/>
                <a:gd name="T29" fmla="*/ 54 h 135"/>
                <a:gd name="T30" fmla="*/ 124 w 135"/>
                <a:gd name="T31" fmla="*/ 31 h 135"/>
                <a:gd name="T32" fmla="*/ 106 w 135"/>
                <a:gd name="T33" fmla="*/ 12 h 135"/>
                <a:gd name="T34" fmla="*/ 81 w 135"/>
                <a:gd name="T35" fmla="*/ 2 h 135"/>
                <a:gd name="T36" fmla="*/ 67 w 135"/>
                <a:gd name="T37" fmla="*/ 0 h 135"/>
                <a:gd name="T38" fmla="*/ 67 w 135"/>
                <a:gd name="T39" fmla="*/ 129 h 135"/>
                <a:gd name="T40" fmla="*/ 44 w 135"/>
                <a:gd name="T41" fmla="*/ 124 h 135"/>
                <a:gd name="T42" fmla="*/ 24 w 135"/>
                <a:gd name="T43" fmla="*/ 112 h 135"/>
                <a:gd name="T44" fmla="*/ 11 w 135"/>
                <a:gd name="T45" fmla="*/ 92 h 135"/>
                <a:gd name="T46" fmla="*/ 6 w 135"/>
                <a:gd name="T47" fmla="*/ 67 h 135"/>
                <a:gd name="T48" fmla="*/ 7 w 135"/>
                <a:gd name="T49" fmla="*/ 55 h 135"/>
                <a:gd name="T50" fmla="*/ 17 w 135"/>
                <a:gd name="T51" fmla="*/ 34 h 135"/>
                <a:gd name="T52" fmla="*/ 34 w 135"/>
                <a:gd name="T53" fmla="*/ 17 h 135"/>
                <a:gd name="T54" fmla="*/ 55 w 135"/>
                <a:gd name="T55" fmla="*/ 8 h 135"/>
                <a:gd name="T56" fmla="*/ 67 w 135"/>
                <a:gd name="T57" fmla="*/ 6 h 135"/>
                <a:gd name="T58" fmla="*/ 92 w 135"/>
                <a:gd name="T59" fmla="*/ 11 h 135"/>
                <a:gd name="T60" fmla="*/ 112 w 135"/>
                <a:gd name="T61" fmla="*/ 25 h 135"/>
                <a:gd name="T62" fmla="*/ 124 w 135"/>
                <a:gd name="T63" fmla="*/ 44 h 135"/>
                <a:gd name="T64" fmla="*/ 129 w 135"/>
                <a:gd name="T65" fmla="*/ 67 h 135"/>
                <a:gd name="T66" fmla="*/ 129 w 135"/>
                <a:gd name="T67" fmla="*/ 80 h 135"/>
                <a:gd name="T68" fmla="*/ 118 w 135"/>
                <a:gd name="T69" fmla="*/ 103 h 135"/>
                <a:gd name="T70" fmla="*/ 102 w 135"/>
                <a:gd name="T71" fmla="*/ 118 h 135"/>
                <a:gd name="T72" fmla="*/ 79 w 135"/>
                <a:gd name="T73" fmla="*/ 129 h 135"/>
                <a:gd name="T74" fmla="*/ 67 w 135"/>
                <a:gd name="T75" fmla="*/ 1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35">
                  <a:moveTo>
                    <a:pt x="67" y="0"/>
                  </a:moveTo>
                  <a:lnTo>
                    <a:pt x="67" y="0"/>
                  </a:lnTo>
                  <a:lnTo>
                    <a:pt x="53" y="2"/>
                  </a:lnTo>
                  <a:lnTo>
                    <a:pt x="41" y="6"/>
                  </a:lnTo>
                  <a:lnTo>
                    <a:pt x="30" y="12"/>
                  </a:lnTo>
                  <a:lnTo>
                    <a:pt x="20" y="20"/>
                  </a:lnTo>
                  <a:lnTo>
                    <a:pt x="12" y="31"/>
                  </a:lnTo>
                  <a:lnTo>
                    <a:pt x="6" y="41"/>
                  </a:lnTo>
                  <a:lnTo>
                    <a:pt x="1" y="54"/>
                  </a:lnTo>
                  <a:lnTo>
                    <a:pt x="0" y="67"/>
                  </a:lnTo>
                  <a:lnTo>
                    <a:pt x="0" y="67"/>
                  </a:lnTo>
                  <a:lnTo>
                    <a:pt x="1" y="81"/>
                  </a:lnTo>
                  <a:lnTo>
                    <a:pt x="6" y="94"/>
                  </a:lnTo>
                  <a:lnTo>
                    <a:pt x="12" y="106"/>
                  </a:lnTo>
                  <a:lnTo>
                    <a:pt x="20" y="115"/>
                  </a:lnTo>
                  <a:lnTo>
                    <a:pt x="30" y="124"/>
                  </a:lnTo>
                  <a:lnTo>
                    <a:pt x="41" y="130"/>
                  </a:lnTo>
                  <a:lnTo>
                    <a:pt x="53" y="133"/>
                  </a:lnTo>
                  <a:lnTo>
                    <a:pt x="67" y="135"/>
                  </a:lnTo>
                  <a:lnTo>
                    <a:pt x="67" y="135"/>
                  </a:lnTo>
                  <a:lnTo>
                    <a:pt x="81" y="133"/>
                  </a:lnTo>
                  <a:lnTo>
                    <a:pt x="93" y="130"/>
                  </a:lnTo>
                  <a:lnTo>
                    <a:pt x="106" y="124"/>
                  </a:lnTo>
                  <a:lnTo>
                    <a:pt x="115" y="115"/>
                  </a:lnTo>
                  <a:lnTo>
                    <a:pt x="124" y="106"/>
                  </a:lnTo>
                  <a:lnTo>
                    <a:pt x="130" y="94"/>
                  </a:lnTo>
                  <a:lnTo>
                    <a:pt x="133" y="81"/>
                  </a:lnTo>
                  <a:lnTo>
                    <a:pt x="135" y="67"/>
                  </a:lnTo>
                  <a:lnTo>
                    <a:pt x="135" y="67"/>
                  </a:lnTo>
                  <a:lnTo>
                    <a:pt x="133" y="54"/>
                  </a:lnTo>
                  <a:lnTo>
                    <a:pt x="130" y="41"/>
                  </a:lnTo>
                  <a:lnTo>
                    <a:pt x="124" y="31"/>
                  </a:lnTo>
                  <a:lnTo>
                    <a:pt x="115" y="20"/>
                  </a:lnTo>
                  <a:lnTo>
                    <a:pt x="106" y="12"/>
                  </a:lnTo>
                  <a:lnTo>
                    <a:pt x="93" y="6"/>
                  </a:lnTo>
                  <a:lnTo>
                    <a:pt x="81" y="2"/>
                  </a:lnTo>
                  <a:lnTo>
                    <a:pt x="67" y="0"/>
                  </a:lnTo>
                  <a:lnTo>
                    <a:pt x="67" y="0"/>
                  </a:lnTo>
                  <a:close/>
                  <a:moveTo>
                    <a:pt x="67" y="129"/>
                  </a:moveTo>
                  <a:lnTo>
                    <a:pt x="67" y="129"/>
                  </a:lnTo>
                  <a:lnTo>
                    <a:pt x="55" y="129"/>
                  </a:lnTo>
                  <a:lnTo>
                    <a:pt x="44" y="124"/>
                  </a:lnTo>
                  <a:lnTo>
                    <a:pt x="34" y="118"/>
                  </a:lnTo>
                  <a:lnTo>
                    <a:pt x="24" y="112"/>
                  </a:lnTo>
                  <a:lnTo>
                    <a:pt x="17" y="103"/>
                  </a:lnTo>
                  <a:lnTo>
                    <a:pt x="11" y="92"/>
                  </a:lnTo>
                  <a:lnTo>
                    <a:pt x="7" y="80"/>
                  </a:lnTo>
                  <a:lnTo>
                    <a:pt x="6" y="67"/>
                  </a:lnTo>
                  <a:lnTo>
                    <a:pt x="6" y="67"/>
                  </a:lnTo>
                  <a:lnTo>
                    <a:pt x="7" y="55"/>
                  </a:lnTo>
                  <a:lnTo>
                    <a:pt x="11" y="44"/>
                  </a:lnTo>
                  <a:lnTo>
                    <a:pt x="17" y="34"/>
                  </a:lnTo>
                  <a:lnTo>
                    <a:pt x="24" y="25"/>
                  </a:lnTo>
                  <a:lnTo>
                    <a:pt x="34" y="17"/>
                  </a:lnTo>
                  <a:lnTo>
                    <a:pt x="44" y="11"/>
                  </a:lnTo>
                  <a:lnTo>
                    <a:pt x="55" y="8"/>
                  </a:lnTo>
                  <a:lnTo>
                    <a:pt x="67" y="6"/>
                  </a:lnTo>
                  <a:lnTo>
                    <a:pt x="67" y="6"/>
                  </a:lnTo>
                  <a:lnTo>
                    <a:pt x="79" y="8"/>
                  </a:lnTo>
                  <a:lnTo>
                    <a:pt x="92" y="11"/>
                  </a:lnTo>
                  <a:lnTo>
                    <a:pt x="102" y="17"/>
                  </a:lnTo>
                  <a:lnTo>
                    <a:pt x="112" y="25"/>
                  </a:lnTo>
                  <a:lnTo>
                    <a:pt x="118" y="34"/>
                  </a:lnTo>
                  <a:lnTo>
                    <a:pt x="124" y="44"/>
                  </a:lnTo>
                  <a:lnTo>
                    <a:pt x="129" y="55"/>
                  </a:lnTo>
                  <a:lnTo>
                    <a:pt x="129" y="67"/>
                  </a:lnTo>
                  <a:lnTo>
                    <a:pt x="129" y="67"/>
                  </a:lnTo>
                  <a:lnTo>
                    <a:pt x="129" y="80"/>
                  </a:lnTo>
                  <a:lnTo>
                    <a:pt x="124" y="92"/>
                  </a:lnTo>
                  <a:lnTo>
                    <a:pt x="118" y="103"/>
                  </a:lnTo>
                  <a:lnTo>
                    <a:pt x="112" y="112"/>
                  </a:lnTo>
                  <a:lnTo>
                    <a:pt x="102" y="118"/>
                  </a:lnTo>
                  <a:lnTo>
                    <a:pt x="92" y="124"/>
                  </a:lnTo>
                  <a:lnTo>
                    <a:pt x="79" y="129"/>
                  </a:lnTo>
                  <a:lnTo>
                    <a:pt x="67" y="129"/>
                  </a:lnTo>
                  <a:lnTo>
                    <a:pt x="67" y="12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469"/>
            <p:cNvSpPr>
              <a:spLocks/>
            </p:cNvSpPr>
            <p:nvPr/>
          </p:nvSpPr>
          <p:spPr bwMode="auto">
            <a:xfrm>
              <a:off x="6083301" y="6688138"/>
              <a:ext cx="77788" cy="68263"/>
            </a:xfrm>
            <a:custGeom>
              <a:avLst/>
              <a:gdLst>
                <a:gd name="T0" fmla="*/ 7 w 49"/>
                <a:gd name="T1" fmla="*/ 43 h 43"/>
                <a:gd name="T2" fmla="*/ 7 w 49"/>
                <a:gd name="T3" fmla="*/ 43 h 43"/>
                <a:gd name="T4" fmla="*/ 13 w 49"/>
                <a:gd name="T5" fmla="*/ 41 h 43"/>
                <a:gd name="T6" fmla="*/ 16 w 49"/>
                <a:gd name="T7" fmla="*/ 37 h 43"/>
                <a:gd name="T8" fmla="*/ 35 w 49"/>
                <a:gd name="T9" fmla="*/ 37 h 43"/>
                <a:gd name="T10" fmla="*/ 46 w 49"/>
                <a:gd name="T11" fmla="*/ 37 h 43"/>
                <a:gd name="T12" fmla="*/ 46 w 49"/>
                <a:gd name="T13" fmla="*/ 37 h 43"/>
                <a:gd name="T14" fmla="*/ 47 w 49"/>
                <a:gd name="T15" fmla="*/ 35 h 43"/>
                <a:gd name="T16" fmla="*/ 49 w 49"/>
                <a:gd name="T17" fmla="*/ 33 h 43"/>
                <a:gd name="T18" fmla="*/ 49 w 49"/>
                <a:gd name="T19" fmla="*/ 33 h 43"/>
                <a:gd name="T20" fmla="*/ 47 w 49"/>
                <a:gd name="T21" fmla="*/ 32 h 43"/>
                <a:gd name="T22" fmla="*/ 46 w 49"/>
                <a:gd name="T23" fmla="*/ 32 h 43"/>
                <a:gd name="T24" fmla="*/ 35 w 49"/>
                <a:gd name="T25" fmla="*/ 32 h 43"/>
                <a:gd name="T26" fmla="*/ 16 w 49"/>
                <a:gd name="T27" fmla="*/ 32 h 43"/>
                <a:gd name="T28" fmla="*/ 16 w 49"/>
                <a:gd name="T29" fmla="*/ 32 h 43"/>
                <a:gd name="T30" fmla="*/ 13 w 49"/>
                <a:gd name="T31" fmla="*/ 27 h 43"/>
                <a:gd name="T32" fmla="*/ 10 w 49"/>
                <a:gd name="T33" fmla="*/ 26 h 43"/>
                <a:gd name="T34" fmla="*/ 10 w 49"/>
                <a:gd name="T35" fmla="*/ 3 h 43"/>
                <a:gd name="T36" fmla="*/ 10 w 49"/>
                <a:gd name="T37" fmla="*/ 3 h 43"/>
                <a:gd name="T38" fmla="*/ 9 w 49"/>
                <a:gd name="T39" fmla="*/ 0 h 43"/>
                <a:gd name="T40" fmla="*/ 7 w 49"/>
                <a:gd name="T41" fmla="*/ 0 h 43"/>
                <a:gd name="T42" fmla="*/ 7 w 49"/>
                <a:gd name="T43" fmla="*/ 0 h 43"/>
                <a:gd name="T44" fmla="*/ 7 w 49"/>
                <a:gd name="T45" fmla="*/ 0 h 43"/>
                <a:gd name="T46" fmla="*/ 7 w 49"/>
                <a:gd name="T47" fmla="*/ 0 h 43"/>
                <a:gd name="T48" fmla="*/ 6 w 49"/>
                <a:gd name="T49" fmla="*/ 0 h 43"/>
                <a:gd name="T50" fmla="*/ 6 w 49"/>
                <a:gd name="T51" fmla="*/ 3 h 43"/>
                <a:gd name="T52" fmla="*/ 4 w 49"/>
                <a:gd name="T53" fmla="*/ 26 h 43"/>
                <a:gd name="T54" fmla="*/ 4 w 49"/>
                <a:gd name="T55" fmla="*/ 26 h 43"/>
                <a:gd name="T56" fmla="*/ 1 w 49"/>
                <a:gd name="T57" fmla="*/ 29 h 43"/>
                <a:gd name="T58" fmla="*/ 0 w 49"/>
                <a:gd name="T59" fmla="*/ 33 h 43"/>
                <a:gd name="T60" fmla="*/ 0 w 49"/>
                <a:gd name="T61" fmla="*/ 33 h 43"/>
                <a:gd name="T62" fmla="*/ 0 w 49"/>
                <a:gd name="T63" fmla="*/ 37 h 43"/>
                <a:gd name="T64" fmla="*/ 1 w 49"/>
                <a:gd name="T65" fmla="*/ 40 h 43"/>
                <a:gd name="T66" fmla="*/ 4 w 49"/>
                <a:gd name="T67" fmla="*/ 41 h 43"/>
                <a:gd name="T68" fmla="*/ 7 w 49"/>
                <a:gd name="T69" fmla="*/ 43 h 43"/>
                <a:gd name="T70" fmla="*/ 7 w 49"/>
                <a:gd name="T7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43">
                  <a:moveTo>
                    <a:pt x="7" y="43"/>
                  </a:moveTo>
                  <a:lnTo>
                    <a:pt x="7" y="43"/>
                  </a:lnTo>
                  <a:lnTo>
                    <a:pt x="13" y="41"/>
                  </a:lnTo>
                  <a:lnTo>
                    <a:pt x="16" y="37"/>
                  </a:lnTo>
                  <a:lnTo>
                    <a:pt x="35" y="37"/>
                  </a:lnTo>
                  <a:lnTo>
                    <a:pt x="46" y="37"/>
                  </a:lnTo>
                  <a:lnTo>
                    <a:pt x="46" y="37"/>
                  </a:lnTo>
                  <a:lnTo>
                    <a:pt x="47" y="35"/>
                  </a:lnTo>
                  <a:lnTo>
                    <a:pt x="49" y="33"/>
                  </a:lnTo>
                  <a:lnTo>
                    <a:pt x="49" y="33"/>
                  </a:lnTo>
                  <a:lnTo>
                    <a:pt x="47" y="32"/>
                  </a:lnTo>
                  <a:lnTo>
                    <a:pt x="46" y="32"/>
                  </a:lnTo>
                  <a:lnTo>
                    <a:pt x="35" y="32"/>
                  </a:lnTo>
                  <a:lnTo>
                    <a:pt x="16" y="32"/>
                  </a:lnTo>
                  <a:lnTo>
                    <a:pt x="16" y="32"/>
                  </a:lnTo>
                  <a:lnTo>
                    <a:pt x="13" y="27"/>
                  </a:lnTo>
                  <a:lnTo>
                    <a:pt x="10" y="26"/>
                  </a:lnTo>
                  <a:lnTo>
                    <a:pt x="10" y="3"/>
                  </a:lnTo>
                  <a:lnTo>
                    <a:pt x="10" y="3"/>
                  </a:lnTo>
                  <a:lnTo>
                    <a:pt x="9" y="0"/>
                  </a:lnTo>
                  <a:lnTo>
                    <a:pt x="7" y="0"/>
                  </a:lnTo>
                  <a:lnTo>
                    <a:pt x="7" y="0"/>
                  </a:lnTo>
                  <a:lnTo>
                    <a:pt x="7" y="0"/>
                  </a:lnTo>
                  <a:lnTo>
                    <a:pt x="7" y="0"/>
                  </a:lnTo>
                  <a:lnTo>
                    <a:pt x="6" y="0"/>
                  </a:lnTo>
                  <a:lnTo>
                    <a:pt x="6" y="3"/>
                  </a:lnTo>
                  <a:lnTo>
                    <a:pt x="4" y="26"/>
                  </a:lnTo>
                  <a:lnTo>
                    <a:pt x="4" y="26"/>
                  </a:lnTo>
                  <a:lnTo>
                    <a:pt x="1" y="29"/>
                  </a:lnTo>
                  <a:lnTo>
                    <a:pt x="0" y="33"/>
                  </a:lnTo>
                  <a:lnTo>
                    <a:pt x="0" y="33"/>
                  </a:lnTo>
                  <a:lnTo>
                    <a:pt x="0" y="37"/>
                  </a:lnTo>
                  <a:lnTo>
                    <a:pt x="1" y="40"/>
                  </a:lnTo>
                  <a:lnTo>
                    <a:pt x="4" y="41"/>
                  </a:lnTo>
                  <a:lnTo>
                    <a:pt x="7" y="43"/>
                  </a:lnTo>
                  <a:lnTo>
                    <a:pt x="7" y="4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Freeform 470"/>
            <p:cNvSpPr>
              <a:spLocks/>
            </p:cNvSpPr>
            <p:nvPr/>
          </p:nvSpPr>
          <p:spPr bwMode="auto">
            <a:xfrm>
              <a:off x="6080126" y="6657975"/>
              <a:ext cx="96838" cy="176213"/>
            </a:xfrm>
            <a:custGeom>
              <a:avLst/>
              <a:gdLst>
                <a:gd name="T0" fmla="*/ 14 w 61"/>
                <a:gd name="T1" fmla="*/ 0 h 111"/>
                <a:gd name="T2" fmla="*/ 11 w 61"/>
                <a:gd name="T3" fmla="*/ 3 h 111"/>
                <a:gd name="T4" fmla="*/ 11 w 61"/>
                <a:gd name="T5" fmla="*/ 5 h 111"/>
                <a:gd name="T6" fmla="*/ 14 w 61"/>
                <a:gd name="T7" fmla="*/ 7 h 111"/>
                <a:gd name="T8" fmla="*/ 31 w 61"/>
                <a:gd name="T9" fmla="*/ 11 h 111"/>
                <a:gd name="T10" fmla="*/ 44 w 61"/>
                <a:gd name="T11" fmla="*/ 20 h 111"/>
                <a:gd name="T12" fmla="*/ 52 w 61"/>
                <a:gd name="T13" fmla="*/ 34 h 111"/>
                <a:gd name="T14" fmla="*/ 57 w 61"/>
                <a:gd name="T15" fmla="*/ 52 h 111"/>
                <a:gd name="T16" fmla="*/ 55 w 61"/>
                <a:gd name="T17" fmla="*/ 62 h 111"/>
                <a:gd name="T18" fmla="*/ 49 w 61"/>
                <a:gd name="T19" fmla="*/ 79 h 111"/>
                <a:gd name="T20" fmla="*/ 37 w 61"/>
                <a:gd name="T21" fmla="*/ 91 h 111"/>
                <a:gd name="T22" fmla="*/ 20 w 61"/>
                <a:gd name="T23" fmla="*/ 97 h 111"/>
                <a:gd name="T24" fmla="*/ 12 w 61"/>
                <a:gd name="T25" fmla="*/ 98 h 111"/>
                <a:gd name="T26" fmla="*/ 11 w 61"/>
                <a:gd name="T27" fmla="*/ 97 h 111"/>
                <a:gd name="T28" fmla="*/ 12 w 61"/>
                <a:gd name="T29" fmla="*/ 94 h 111"/>
                <a:gd name="T30" fmla="*/ 11 w 61"/>
                <a:gd name="T31" fmla="*/ 92 h 111"/>
                <a:gd name="T32" fmla="*/ 6 w 61"/>
                <a:gd name="T33" fmla="*/ 92 h 111"/>
                <a:gd name="T34" fmla="*/ 0 w 61"/>
                <a:gd name="T35" fmla="*/ 98 h 111"/>
                <a:gd name="T36" fmla="*/ 0 w 61"/>
                <a:gd name="T37" fmla="*/ 103 h 111"/>
                <a:gd name="T38" fmla="*/ 6 w 61"/>
                <a:gd name="T39" fmla="*/ 109 h 111"/>
                <a:gd name="T40" fmla="*/ 9 w 61"/>
                <a:gd name="T41" fmla="*/ 111 h 111"/>
                <a:gd name="T42" fmla="*/ 11 w 61"/>
                <a:gd name="T43" fmla="*/ 109 h 111"/>
                <a:gd name="T44" fmla="*/ 11 w 61"/>
                <a:gd name="T45" fmla="*/ 106 h 111"/>
                <a:gd name="T46" fmla="*/ 9 w 61"/>
                <a:gd name="T47" fmla="*/ 105 h 111"/>
                <a:gd name="T48" fmla="*/ 12 w 61"/>
                <a:gd name="T49" fmla="*/ 105 h 111"/>
                <a:gd name="T50" fmla="*/ 31 w 61"/>
                <a:gd name="T51" fmla="*/ 100 h 111"/>
                <a:gd name="T52" fmla="*/ 48 w 61"/>
                <a:gd name="T53" fmla="*/ 89 h 111"/>
                <a:gd name="T54" fmla="*/ 58 w 61"/>
                <a:gd name="T55" fmla="*/ 72 h 111"/>
                <a:gd name="T56" fmla="*/ 61 w 61"/>
                <a:gd name="T57" fmla="*/ 52 h 111"/>
                <a:gd name="T58" fmla="*/ 61 w 61"/>
                <a:gd name="T59" fmla="*/ 42 h 111"/>
                <a:gd name="T60" fmla="*/ 54 w 61"/>
                <a:gd name="T61" fmla="*/ 23 h 111"/>
                <a:gd name="T62" fmla="*/ 41 w 61"/>
                <a:gd name="T63" fmla="*/ 10 h 111"/>
                <a:gd name="T64" fmla="*/ 23 w 61"/>
                <a:gd name="T65" fmla="*/ 2 h 111"/>
                <a:gd name="T66" fmla="*/ 14 w 61"/>
                <a:gd name="T6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11">
                  <a:moveTo>
                    <a:pt x="14" y="0"/>
                  </a:moveTo>
                  <a:lnTo>
                    <a:pt x="14" y="0"/>
                  </a:lnTo>
                  <a:lnTo>
                    <a:pt x="11" y="2"/>
                  </a:lnTo>
                  <a:lnTo>
                    <a:pt x="11" y="3"/>
                  </a:lnTo>
                  <a:lnTo>
                    <a:pt x="11" y="3"/>
                  </a:lnTo>
                  <a:lnTo>
                    <a:pt x="11" y="5"/>
                  </a:lnTo>
                  <a:lnTo>
                    <a:pt x="14" y="7"/>
                  </a:lnTo>
                  <a:lnTo>
                    <a:pt x="14" y="7"/>
                  </a:lnTo>
                  <a:lnTo>
                    <a:pt x="21" y="8"/>
                  </a:lnTo>
                  <a:lnTo>
                    <a:pt x="31" y="11"/>
                  </a:lnTo>
                  <a:lnTo>
                    <a:pt x="37" y="14"/>
                  </a:lnTo>
                  <a:lnTo>
                    <a:pt x="44" y="20"/>
                  </a:lnTo>
                  <a:lnTo>
                    <a:pt x="49" y="26"/>
                  </a:lnTo>
                  <a:lnTo>
                    <a:pt x="52" y="34"/>
                  </a:lnTo>
                  <a:lnTo>
                    <a:pt x="55" y="43"/>
                  </a:lnTo>
                  <a:lnTo>
                    <a:pt x="57" y="52"/>
                  </a:lnTo>
                  <a:lnTo>
                    <a:pt x="57" y="52"/>
                  </a:lnTo>
                  <a:lnTo>
                    <a:pt x="55" y="62"/>
                  </a:lnTo>
                  <a:lnTo>
                    <a:pt x="52" y="71"/>
                  </a:lnTo>
                  <a:lnTo>
                    <a:pt x="49" y="79"/>
                  </a:lnTo>
                  <a:lnTo>
                    <a:pt x="43" y="85"/>
                  </a:lnTo>
                  <a:lnTo>
                    <a:pt x="37" y="91"/>
                  </a:lnTo>
                  <a:lnTo>
                    <a:pt x="29" y="94"/>
                  </a:lnTo>
                  <a:lnTo>
                    <a:pt x="20" y="97"/>
                  </a:lnTo>
                  <a:lnTo>
                    <a:pt x="12" y="98"/>
                  </a:lnTo>
                  <a:lnTo>
                    <a:pt x="12" y="98"/>
                  </a:lnTo>
                  <a:lnTo>
                    <a:pt x="9" y="98"/>
                  </a:lnTo>
                  <a:lnTo>
                    <a:pt x="11" y="97"/>
                  </a:lnTo>
                  <a:lnTo>
                    <a:pt x="11" y="97"/>
                  </a:lnTo>
                  <a:lnTo>
                    <a:pt x="12" y="94"/>
                  </a:lnTo>
                  <a:lnTo>
                    <a:pt x="11" y="92"/>
                  </a:lnTo>
                  <a:lnTo>
                    <a:pt x="11" y="92"/>
                  </a:lnTo>
                  <a:lnTo>
                    <a:pt x="9" y="91"/>
                  </a:lnTo>
                  <a:lnTo>
                    <a:pt x="6" y="92"/>
                  </a:lnTo>
                  <a:lnTo>
                    <a:pt x="0" y="98"/>
                  </a:lnTo>
                  <a:lnTo>
                    <a:pt x="0" y="98"/>
                  </a:lnTo>
                  <a:lnTo>
                    <a:pt x="0" y="101"/>
                  </a:lnTo>
                  <a:lnTo>
                    <a:pt x="0" y="103"/>
                  </a:lnTo>
                  <a:lnTo>
                    <a:pt x="6" y="109"/>
                  </a:lnTo>
                  <a:lnTo>
                    <a:pt x="6" y="109"/>
                  </a:lnTo>
                  <a:lnTo>
                    <a:pt x="9" y="111"/>
                  </a:lnTo>
                  <a:lnTo>
                    <a:pt x="9" y="111"/>
                  </a:lnTo>
                  <a:lnTo>
                    <a:pt x="11" y="109"/>
                  </a:lnTo>
                  <a:lnTo>
                    <a:pt x="11" y="109"/>
                  </a:lnTo>
                  <a:lnTo>
                    <a:pt x="12" y="108"/>
                  </a:lnTo>
                  <a:lnTo>
                    <a:pt x="11" y="106"/>
                  </a:lnTo>
                  <a:lnTo>
                    <a:pt x="9" y="105"/>
                  </a:lnTo>
                  <a:lnTo>
                    <a:pt x="9" y="105"/>
                  </a:lnTo>
                  <a:lnTo>
                    <a:pt x="12" y="105"/>
                  </a:lnTo>
                  <a:lnTo>
                    <a:pt x="12" y="105"/>
                  </a:lnTo>
                  <a:lnTo>
                    <a:pt x="21" y="103"/>
                  </a:lnTo>
                  <a:lnTo>
                    <a:pt x="31" y="100"/>
                  </a:lnTo>
                  <a:lnTo>
                    <a:pt x="40" y="95"/>
                  </a:lnTo>
                  <a:lnTo>
                    <a:pt x="48" y="89"/>
                  </a:lnTo>
                  <a:lnTo>
                    <a:pt x="54" y="82"/>
                  </a:lnTo>
                  <a:lnTo>
                    <a:pt x="58" y="72"/>
                  </a:lnTo>
                  <a:lnTo>
                    <a:pt x="61" y="63"/>
                  </a:lnTo>
                  <a:lnTo>
                    <a:pt x="61" y="52"/>
                  </a:lnTo>
                  <a:lnTo>
                    <a:pt x="61" y="52"/>
                  </a:lnTo>
                  <a:lnTo>
                    <a:pt x="61" y="42"/>
                  </a:lnTo>
                  <a:lnTo>
                    <a:pt x="58" y="33"/>
                  </a:lnTo>
                  <a:lnTo>
                    <a:pt x="54" y="23"/>
                  </a:lnTo>
                  <a:lnTo>
                    <a:pt x="48" y="16"/>
                  </a:lnTo>
                  <a:lnTo>
                    <a:pt x="41" y="10"/>
                  </a:lnTo>
                  <a:lnTo>
                    <a:pt x="32" y="5"/>
                  </a:lnTo>
                  <a:lnTo>
                    <a:pt x="23" y="2"/>
                  </a:lnTo>
                  <a:lnTo>
                    <a:pt x="14" y="0"/>
                  </a:lnTo>
                  <a:lnTo>
                    <a:pt x="14"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67" name="Group 166"/>
          <p:cNvGrpSpPr/>
          <p:nvPr userDrawn="1"/>
        </p:nvGrpSpPr>
        <p:grpSpPr>
          <a:xfrm>
            <a:off x="9173910" y="6227774"/>
            <a:ext cx="155204" cy="164085"/>
            <a:chOff x="7570788" y="6648450"/>
            <a:chExt cx="131763" cy="185738"/>
          </a:xfrm>
        </p:grpSpPr>
        <p:sp>
          <p:nvSpPr>
            <p:cNvPr id="168" name="Freeform 471"/>
            <p:cNvSpPr>
              <a:spLocks noEditPoints="1"/>
            </p:cNvSpPr>
            <p:nvPr/>
          </p:nvSpPr>
          <p:spPr bwMode="auto">
            <a:xfrm>
              <a:off x="7570788" y="6648450"/>
              <a:ext cx="131763" cy="185738"/>
            </a:xfrm>
            <a:custGeom>
              <a:avLst/>
              <a:gdLst>
                <a:gd name="T0" fmla="*/ 80 w 83"/>
                <a:gd name="T1" fmla="*/ 35 h 117"/>
                <a:gd name="T2" fmla="*/ 63 w 83"/>
                <a:gd name="T3" fmla="*/ 35 h 117"/>
                <a:gd name="T4" fmla="*/ 63 w 83"/>
                <a:gd name="T5" fmla="*/ 3 h 117"/>
                <a:gd name="T6" fmla="*/ 63 w 83"/>
                <a:gd name="T7" fmla="*/ 3 h 117"/>
                <a:gd name="T8" fmla="*/ 63 w 83"/>
                <a:gd name="T9" fmla="*/ 2 h 117"/>
                <a:gd name="T10" fmla="*/ 62 w 83"/>
                <a:gd name="T11" fmla="*/ 0 h 117"/>
                <a:gd name="T12" fmla="*/ 22 w 83"/>
                <a:gd name="T13" fmla="*/ 0 h 117"/>
                <a:gd name="T14" fmla="*/ 22 w 83"/>
                <a:gd name="T15" fmla="*/ 0 h 117"/>
                <a:gd name="T16" fmla="*/ 19 w 83"/>
                <a:gd name="T17" fmla="*/ 2 h 117"/>
                <a:gd name="T18" fmla="*/ 19 w 83"/>
                <a:gd name="T19" fmla="*/ 3 h 117"/>
                <a:gd name="T20" fmla="*/ 19 w 83"/>
                <a:gd name="T21" fmla="*/ 35 h 117"/>
                <a:gd name="T22" fmla="*/ 4 w 83"/>
                <a:gd name="T23" fmla="*/ 35 h 117"/>
                <a:gd name="T24" fmla="*/ 4 w 83"/>
                <a:gd name="T25" fmla="*/ 35 h 117"/>
                <a:gd name="T26" fmla="*/ 0 w 83"/>
                <a:gd name="T27" fmla="*/ 37 h 117"/>
                <a:gd name="T28" fmla="*/ 0 w 83"/>
                <a:gd name="T29" fmla="*/ 39 h 117"/>
                <a:gd name="T30" fmla="*/ 0 w 83"/>
                <a:gd name="T31" fmla="*/ 114 h 117"/>
                <a:gd name="T32" fmla="*/ 0 w 83"/>
                <a:gd name="T33" fmla="*/ 114 h 117"/>
                <a:gd name="T34" fmla="*/ 0 w 83"/>
                <a:gd name="T35" fmla="*/ 115 h 117"/>
                <a:gd name="T36" fmla="*/ 4 w 83"/>
                <a:gd name="T37" fmla="*/ 117 h 117"/>
                <a:gd name="T38" fmla="*/ 80 w 83"/>
                <a:gd name="T39" fmla="*/ 117 h 117"/>
                <a:gd name="T40" fmla="*/ 80 w 83"/>
                <a:gd name="T41" fmla="*/ 117 h 117"/>
                <a:gd name="T42" fmla="*/ 82 w 83"/>
                <a:gd name="T43" fmla="*/ 115 h 117"/>
                <a:gd name="T44" fmla="*/ 83 w 83"/>
                <a:gd name="T45" fmla="*/ 114 h 117"/>
                <a:gd name="T46" fmla="*/ 83 w 83"/>
                <a:gd name="T47" fmla="*/ 39 h 117"/>
                <a:gd name="T48" fmla="*/ 83 w 83"/>
                <a:gd name="T49" fmla="*/ 39 h 117"/>
                <a:gd name="T50" fmla="*/ 82 w 83"/>
                <a:gd name="T51" fmla="*/ 37 h 117"/>
                <a:gd name="T52" fmla="*/ 80 w 83"/>
                <a:gd name="T53" fmla="*/ 35 h 117"/>
                <a:gd name="T54" fmla="*/ 80 w 83"/>
                <a:gd name="T55" fmla="*/ 35 h 117"/>
                <a:gd name="T56" fmla="*/ 25 w 83"/>
                <a:gd name="T57" fmla="*/ 6 h 117"/>
                <a:gd name="T58" fmla="*/ 59 w 83"/>
                <a:gd name="T59" fmla="*/ 6 h 117"/>
                <a:gd name="T60" fmla="*/ 59 w 83"/>
                <a:gd name="T61" fmla="*/ 35 h 117"/>
                <a:gd name="T62" fmla="*/ 25 w 83"/>
                <a:gd name="T63" fmla="*/ 35 h 117"/>
                <a:gd name="T64" fmla="*/ 25 w 83"/>
                <a:gd name="T65" fmla="*/ 6 h 117"/>
                <a:gd name="T66" fmla="*/ 49 w 83"/>
                <a:gd name="T67" fmla="*/ 109 h 117"/>
                <a:gd name="T68" fmla="*/ 33 w 83"/>
                <a:gd name="T69" fmla="*/ 109 h 117"/>
                <a:gd name="T70" fmla="*/ 33 w 83"/>
                <a:gd name="T71" fmla="*/ 83 h 117"/>
                <a:gd name="T72" fmla="*/ 49 w 83"/>
                <a:gd name="T73" fmla="*/ 83 h 117"/>
                <a:gd name="T74" fmla="*/ 49 w 83"/>
                <a:gd name="T75" fmla="*/ 109 h 117"/>
                <a:gd name="T76" fmla="*/ 77 w 83"/>
                <a:gd name="T77" fmla="*/ 111 h 117"/>
                <a:gd name="T78" fmla="*/ 56 w 83"/>
                <a:gd name="T79" fmla="*/ 111 h 117"/>
                <a:gd name="T80" fmla="*/ 56 w 83"/>
                <a:gd name="T81" fmla="*/ 80 h 117"/>
                <a:gd name="T82" fmla="*/ 56 w 83"/>
                <a:gd name="T83" fmla="*/ 80 h 117"/>
                <a:gd name="T84" fmla="*/ 54 w 83"/>
                <a:gd name="T85" fmla="*/ 78 h 117"/>
                <a:gd name="T86" fmla="*/ 53 w 83"/>
                <a:gd name="T87" fmla="*/ 77 h 117"/>
                <a:gd name="T88" fmla="*/ 30 w 83"/>
                <a:gd name="T89" fmla="*/ 77 h 117"/>
                <a:gd name="T90" fmla="*/ 30 w 83"/>
                <a:gd name="T91" fmla="*/ 77 h 117"/>
                <a:gd name="T92" fmla="*/ 28 w 83"/>
                <a:gd name="T93" fmla="*/ 78 h 117"/>
                <a:gd name="T94" fmla="*/ 28 w 83"/>
                <a:gd name="T95" fmla="*/ 80 h 117"/>
                <a:gd name="T96" fmla="*/ 28 w 83"/>
                <a:gd name="T97" fmla="*/ 111 h 117"/>
                <a:gd name="T98" fmla="*/ 5 w 83"/>
                <a:gd name="T99" fmla="*/ 111 h 117"/>
                <a:gd name="T100" fmla="*/ 5 w 83"/>
                <a:gd name="T101" fmla="*/ 42 h 117"/>
                <a:gd name="T102" fmla="*/ 22 w 83"/>
                <a:gd name="T103" fmla="*/ 42 h 117"/>
                <a:gd name="T104" fmla="*/ 62 w 83"/>
                <a:gd name="T105" fmla="*/ 42 h 117"/>
                <a:gd name="T106" fmla="*/ 77 w 83"/>
                <a:gd name="T107" fmla="*/ 42 h 117"/>
                <a:gd name="T108" fmla="*/ 77 w 83"/>
                <a:gd name="T109" fmla="*/ 11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 h="117">
                  <a:moveTo>
                    <a:pt x="80" y="35"/>
                  </a:moveTo>
                  <a:lnTo>
                    <a:pt x="63" y="35"/>
                  </a:lnTo>
                  <a:lnTo>
                    <a:pt x="63" y="3"/>
                  </a:lnTo>
                  <a:lnTo>
                    <a:pt x="63" y="3"/>
                  </a:lnTo>
                  <a:lnTo>
                    <a:pt x="63" y="2"/>
                  </a:lnTo>
                  <a:lnTo>
                    <a:pt x="62" y="0"/>
                  </a:lnTo>
                  <a:lnTo>
                    <a:pt x="22" y="0"/>
                  </a:lnTo>
                  <a:lnTo>
                    <a:pt x="22" y="0"/>
                  </a:lnTo>
                  <a:lnTo>
                    <a:pt x="19" y="2"/>
                  </a:lnTo>
                  <a:lnTo>
                    <a:pt x="19" y="3"/>
                  </a:lnTo>
                  <a:lnTo>
                    <a:pt x="19" y="35"/>
                  </a:lnTo>
                  <a:lnTo>
                    <a:pt x="4" y="35"/>
                  </a:lnTo>
                  <a:lnTo>
                    <a:pt x="4" y="35"/>
                  </a:lnTo>
                  <a:lnTo>
                    <a:pt x="0" y="37"/>
                  </a:lnTo>
                  <a:lnTo>
                    <a:pt x="0" y="39"/>
                  </a:lnTo>
                  <a:lnTo>
                    <a:pt x="0" y="114"/>
                  </a:lnTo>
                  <a:lnTo>
                    <a:pt x="0" y="114"/>
                  </a:lnTo>
                  <a:lnTo>
                    <a:pt x="0" y="115"/>
                  </a:lnTo>
                  <a:lnTo>
                    <a:pt x="4" y="117"/>
                  </a:lnTo>
                  <a:lnTo>
                    <a:pt x="80" y="117"/>
                  </a:lnTo>
                  <a:lnTo>
                    <a:pt x="80" y="117"/>
                  </a:lnTo>
                  <a:lnTo>
                    <a:pt x="82" y="115"/>
                  </a:lnTo>
                  <a:lnTo>
                    <a:pt x="83" y="114"/>
                  </a:lnTo>
                  <a:lnTo>
                    <a:pt x="83" y="39"/>
                  </a:lnTo>
                  <a:lnTo>
                    <a:pt x="83" y="39"/>
                  </a:lnTo>
                  <a:lnTo>
                    <a:pt x="82" y="37"/>
                  </a:lnTo>
                  <a:lnTo>
                    <a:pt x="80" y="35"/>
                  </a:lnTo>
                  <a:lnTo>
                    <a:pt x="80" y="35"/>
                  </a:lnTo>
                  <a:close/>
                  <a:moveTo>
                    <a:pt x="25" y="6"/>
                  </a:moveTo>
                  <a:lnTo>
                    <a:pt x="59" y="6"/>
                  </a:lnTo>
                  <a:lnTo>
                    <a:pt x="59" y="35"/>
                  </a:lnTo>
                  <a:lnTo>
                    <a:pt x="25" y="35"/>
                  </a:lnTo>
                  <a:lnTo>
                    <a:pt x="25" y="6"/>
                  </a:lnTo>
                  <a:close/>
                  <a:moveTo>
                    <a:pt x="49" y="109"/>
                  </a:moveTo>
                  <a:lnTo>
                    <a:pt x="33" y="109"/>
                  </a:lnTo>
                  <a:lnTo>
                    <a:pt x="33" y="83"/>
                  </a:lnTo>
                  <a:lnTo>
                    <a:pt x="49" y="83"/>
                  </a:lnTo>
                  <a:lnTo>
                    <a:pt x="49" y="109"/>
                  </a:lnTo>
                  <a:close/>
                  <a:moveTo>
                    <a:pt x="77" y="111"/>
                  </a:moveTo>
                  <a:lnTo>
                    <a:pt x="56" y="111"/>
                  </a:lnTo>
                  <a:lnTo>
                    <a:pt x="56" y="80"/>
                  </a:lnTo>
                  <a:lnTo>
                    <a:pt x="56" y="80"/>
                  </a:lnTo>
                  <a:lnTo>
                    <a:pt x="54" y="78"/>
                  </a:lnTo>
                  <a:lnTo>
                    <a:pt x="53" y="77"/>
                  </a:lnTo>
                  <a:lnTo>
                    <a:pt x="30" y="77"/>
                  </a:lnTo>
                  <a:lnTo>
                    <a:pt x="30" y="77"/>
                  </a:lnTo>
                  <a:lnTo>
                    <a:pt x="28" y="78"/>
                  </a:lnTo>
                  <a:lnTo>
                    <a:pt x="28" y="80"/>
                  </a:lnTo>
                  <a:lnTo>
                    <a:pt x="28" y="111"/>
                  </a:lnTo>
                  <a:lnTo>
                    <a:pt x="5" y="111"/>
                  </a:lnTo>
                  <a:lnTo>
                    <a:pt x="5" y="42"/>
                  </a:lnTo>
                  <a:lnTo>
                    <a:pt x="22" y="42"/>
                  </a:lnTo>
                  <a:lnTo>
                    <a:pt x="62" y="42"/>
                  </a:lnTo>
                  <a:lnTo>
                    <a:pt x="77" y="42"/>
                  </a:lnTo>
                  <a:lnTo>
                    <a:pt x="77" y="11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472"/>
            <p:cNvSpPr>
              <a:spLocks/>
            </p:cNvSpPr>
            <p:nvPr/>
          </p:nvSpPr>
          <p:spPr bwMode="auto">
            <a:xfrm>
              <a:off x="7618413" y="6662738"/>
              <a:ext cx="36513" cy="36513"/>
            </a:xfrm>
            <a:custGeom>
              <a:avLst/>
              <a:gdLst>
                <a:gd name="T0" fmla="*/ 19 w 23"/>
                <a:gd name="T1" fmla="*/ 10 h 23"/>
                <a:gd name="T2" fmla="*/ 13 w 23"/>
                <a:gd name="T3" fmla="*/ 10 h 23"/>
                <a:gd name="T4" fmla="*/ 13 w 23"/>
                <a:gd name="T5" fmla="*/ 4 h 23"/>
                <a:gd name="T6" fmla="*/ 13 w 23"/>
                <a:gd name="T7" fmla="*/ 4 h 23"/>
                <a:gd name="T8" fmla="*/ 13 w 23"/>
                <a:gd name="T9" fmla="*/ 2 h 23"/>
                <a:gd name="T10" fmla="*/ 12 w 23"/>
                <a:gd name="T11" fmla="*/ 0 h 23"/>
                <a:gd name="T12" fmla="*/ 12 w 23"/>
                <a:gd name="T13" fmla="*/ 0 h 23"/>
                <a:gd name="T14" fmla="*/ 9 w 23"/>
                <a:gd name="T15" fmla="*/ 2 h 23"/>
                <a:gd name="T16" fmla="*/ 9 w 23"/>
                <a:gd name="T17" fmla="*/ 4 h 23"/>
                <a:gd name="T18" fmla="*/ 9 w 23"/>
                <a:gd name="T19" fmla="*/ 10 h 23"/>
                <a:gd name="T20" fmla="*/ 3 w 23"/>
                <a:gd name="T21" fmla="*/ 10 h 23"/>
                <a:gd name="T22" fmla="*/ 3 w 23"/>
                <a:gd name="T23" fmla="*/ 10 h 23"/>
                <a:gd name="T24" fmla="*/ 1 w 23"/>
                <a:gd name="T25" fmla="*/ 10 h 23"/>
                <a:gd name="T26" fmla="*/ 0 w 23"/>
                <a:gd name="T27" fmla="*/ 13 h 23"/>
                <a:gd name="T28" fmla="*/ 0 w 23"/>
                <a:gd name="T29" fmla="*/ 13 h 23"/>
                <a:gd name="T30" fmla="*/ 1 w 23"/>
                <a:gd name="T31" fmla="*/ 14 h 23"/>
                <a:gd name="T32" fmla="*/ 3 w 23"/>
                <a:gd name="T33" fmla="*/ 14 h 23"/>
                <a:gd name="T34" fmla="*/ 9 w 23"/>
                <a:gd name="T35" fmla="*/ 14 h 23"/>
                <a:gd name="T36" fmla="*/ 9 w 23"/>
                <a:gd name="T37" fmla="*/ 20 h 23"/>
                <a:gd name="T38" fmla="*/ 9 w 23"/>
                <a:gd name="T39" fmla="*/ 20 h 23"/>
                <a:gd name="T40" fmla="*/ 9 w 23"/>
                <a:gd name="T41" fmla="*/ 22 h 23"/>
                <a:gd name="T42" fmla="*/ 12 w 23"/>
                <a:gd name="T43" fmla="*/ 23 h 23"/>
                <a:gd name="T44" fmla="*/ 12 w 23"/>
                <a:gd name="T45" fmla="*/ 23 h 23"/>
                <a:gd name="T46" fmla="*/ 13 w 23"/>
                <a:gd name="T47" fmla="*/ 22 h 23"/>
                <a:gd name="T48" fmla="*/ 13 w 23"/>
                <a:gd name="T49" fmla="*/ 20 h 23"/>
                <a:gd name="T50" fmla="*/ 13 w 23"/>
                <a:gd name="T51" fmla="*/ 14 h 23"/>
                <a:gd name="T52" fmla="*/ 19 w 23"/>
                <a:gd name="T53" fmla="*/ 14 h 23"/>
                <a:gd name="T54" fmla="*/ 19 w 23"/>
                <a:gd name="T55" fmla="*/ 14 h 23"/>
                <a:gd name="T56" fmla="*/ 21 w 23"/>
                <a:gd name="T57" fmla="*/ 14 h 23"/>
                <a:gd name="T58" fmla="*/ 23 w 23"/>
                <a:gd name="T59" fmla="*/ 13 h 23"/>
                <a:gd name="T60" fmla="*/ 23 w 23"/>
                <a:gd name="T61" fmla="*/ 13 h 23"/>
                <a:gd name="T62" fmla="*/ 21 w 23"/>
                <a:gd name="T63" fmla="*/ 10 h 23"/>
                <a:gd name="T64" fmla="*/ 19 w 23"/>
                <a:gd name="T65" fmla="*/ 10 h 23"/>
                <a:gd name="T66" fmla="*/ 19 w 23"/>
                <a:gd name="T6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23">
                  <a:moveTo>
                    <a:pt x="19" y="10"/>
                  </a:moveTo>
                  <a:lnTo>
                    <a:pt x="13" y="10"/>
                  </a:lnTo>
                  <a:lnTo>
                    <a:pt x="13" y="4"/>
                  </a:lnTo>
                  <a:lnTo>
                    <a:pt x="13" y="4"/>
                  </a:lnTo>
                  <a:lnTo>
                    <a:pt x="13" y="2"/>
                  </a:lnTo>
                  <a:lnTo>
                    <a:pt x="12" y="0"/>
                  </a:lnTo>
                  <a:lnTo>
                    <a:pt x="12" y="0"/>
                  </a:lnTo>
                  <a:lnTo>
                    <a:pt x="9" y="2"/>
                  </a:lnTo>
                  <a:lnTo>
                    <a:pt x="9" y="4"/>
                  </a:lnTo>
                  <a:lnTo>
                    <a:pt x="9" y="10"/>
                  </a:lnTo>
                  <a:lnTo>
                    <a:pt x="3" y="10"/>
                  </a:lnTo>
                  <a:lnTo>
                    <a:pt x="3" y="10"/>
                  </a:lnTo>
                  <a:lnTo>
                    <a:pt x="1" y="10"/>
                  </a:lnTo>
                  <a:lnTo>
                    <a:pt x="0" y="13"/>
                  </a:lnTo>
                  <a:lnTo>
                    <a:pt x="0" y="13"/>
                  </a:lnTo>
                  <a:lnTo>
                    <a:pt x="1" y="14"/>
                  </a:lnTo>
                  <a:lnTo>
                    <a:pt x="3" y="14"/>
                  </a:lnTo>
                  <a:lnTo>
                    <a:pt x="9" y="14"/>
                  </a:lnTo>
                  <a:lnTo>
                    <a:pt x="9" y="20"/>
                  </a:lnTo>
                  <a:lnTo>
                    <a:pt x="9" y="20"/>
                  </a:lnTo>
                  <a:lnTo>
                    <a:pt x="9" y="22"/>
                  </a:lnTo>
                  <a:lnTo>
                    <a:pt x="12" y="23"/>
                  </a:lnTo>
                  <a:lnTo>
                    <a:pt x="12" y="23"/>
                  </a:lnTo>
                  <a:lnTo>
                    <a:pt x="13" y="22"/>
                  </a:lnTo>
                  <a:lnTo>
                    <a:pt x="13" y="20"/>
                  </a:lnTo>
                  <a:lnTo>
                    <a:pt x="13" y="14"/>
                  </a:lnTo>
                  <a:lnTo>
                    <a:pt x="19" y="14"/>
                  </a:lnTo>
                  <a:lnTo>
                    <a:pt x="19" y="14"/>
                  </a:lnTo>
                  <a:lnTo>
                    <a:pt x="21" y="14"/>
                  </a:lnTo>
                  <a:lnTo>
                    <a:pt x="23" y="13"/>
                  </a:lnTo>
                  <a:lnTo>
                    <a:pt x="23" y="13"/>
                  </a:lnTo>
                  <a:lnTo>
                    <a:pt x="21" y="10"/>
                  </a:lnTo>
                  <a:lnTo>
                    <a:pt x="19" y="10"/>
                  </a:lnTo>
                  <a:lnTo>
                    <a:pt x="19" y="1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70" name="Freeform 473"/>
          <p:cNvSpPr>
            <a:spLocks noEditPoints="1"/>
          </p:cNvSpPr>
          <p:nvPr userDrawn="1"/>
        </p:nvSpPr>
        <p:spPr bwMode="auto">
          <a:xfrm>
            <a:off x="5497660" y="6226372"/>
            <a:ext cx="230000" cy="165487"/>
          </a:xfrm>
          <a:custGeom>
            <a:avLst/>
            <a:gdLst>
              <a:gd name="T0" fmla="*/ 104 w 123"/>
              <a:gd name="T1" fmla="*/ 49 h 118"/>
              <a:gd name="T2" fmla="*/ 104 w 123"/>
              <a:gd name="T3" fmla="*/ 10 h 118"/>
              <a:gd name="T4" fmla="*/ 101 w 123"/>
              <a:gd name="T5" fmla="*/ 3 h 118"/>
              <a:gd name="T6" fmla="*/ 94 w 123"/>
              <a:gd name="T7" fmla="*/ 0 h 118"/>
              <a:gd name="T8" fmla="*/ 31 w 123"/>
              <a:gd name="T9" fmla="*/ 0 h 118"/>
              <a:gd name="T10" fmla="*/ 23 w 123"/>
              <a:gd name="T11" fmla="*/ 3 h 118"/>
              <a:gd name="T12" fmla="*/ 20 w 123"/>
              <a:gd name="T13" fmla="*/ 10 h 118"/>
              <a:gd name="T14" fmla="*/ 19 w 123"/>
              <a:gd name="T15" fmla="*/ 49 h 118"/>
              <a:gd name="T16" fmla="*/ 11 w 123"/>
              <a:gd name="T17" fmla="*/ 52 h 118"/>
              <a:gd name="T18" fmla="*/ 0 w 123"/>
              <a:gd name="T19" fmla="*/ 64 h 118"/>
              <a:gd name="T20" fmla="*/ 0 w 123"/>
              <a:gd name="T21" fmla="*/ 107 h 118"/>
              <a:gd name="T22" fmla="*/ 0 w 123"/>
              <a:gd name="T23" fmla="*/ 108 h 118"/>
              <a:gd name="T24" fmla="*/ 13 w 123"/>
              <a:gd name="T25" fmla="*/ 110 h 118"/>
              <a:gd name="T26" fmla="*/ 13 w 123"/>
              <a:gd name="T27" fmla="*/ 113 h 118"/>
              <a:gd name="T28" fmla="*/ 16 w 123"/>
              <a:gd name="T29" fmla="*/ 118 h 118"/>
              <a:gd name="T30" fmla="*/ 19 w 123"/>
              <a:gd name="T31" fmla="*/ 116 h 118"/>
              <a:gd name="T32" fmla="*/ 20 w 123"/>
              <a:gd name="T33" fmla="*/ 110 h 118"/>
              <a:gd name="T34" fmla="*/ 34 w 123"/>
              <a:gd name="T35" fmla="*/ 113 h 118"/>
              <a:gd name="T36" fmla="*/ 36 w 123"/>
              <a:gd name="T37" fmla="*/ 116 h 118"/>
              <a:gd name="T38" fmla="*/ 39 w 123"/>
              <a:gd name="T39" fmla="*/ 118 h 118"/>
              <a:gd name="T40" fmla="*/ 42 w 123"/>
              <a:gd name="T41" fmla="*/ 113 h 118"/>
              <a:gd name="T42" fmla="*/ 81 w 123"/>
              <a:gd name="T43" fmla="*/ 110 h 118"/>
              <a:gd name="T44" fmla="*/ 81 w 123"/>
              <a:gd name="T45" fmla="*/ 113 h 118"/>
              <a:gd name="T46" fmla="*/ 85 w 123"/>
              <a:gd name="T47" fmla="*/ 118 h 118"/>
              <a:gd name="T48" fmla="*/ 88 w 123"/>
              <a:gd name="T49" fmla="*/ 116 h 118"/>
              <a:gd name="T50" fmla="*/ 89 w 123"/>
              <a:gd name="T51" fmla="*/ 110 h 118"/>
              <a:gd name="T52" fmla="*/ 103 w 123"/>
              <a:gd name="T53" fmla="*/ 113 h 118"/>
              <a:gd name="T54" fmla="*/ 104 w 123"/>
              <a:gd name="T55" fmla="*/ 116 h 118"/>
              <a:gd name="T56" fmla="*/ 108 w 123"/>
              <a:gd name="T57" fmla="*/ 118 h 118"/>
              <a:gd name="T58" fmla="*/ 111 w 123"/>
              <a:gd name="T59" fmla="*/ 113 h 118"/>
              <a:gd name="T60" fmla="*/ 121 w 123"/>
              <a:gd name="T61" fmla="*/ 110 h 118"/>
              <a:gd name="T62" fmla="*/ 123 w 123"/>
              <a:gd name="T63" fmla="*/ 108 h 118"/>
              <a:gd name="T64" fmla="*/ 123 w 123"/>
              <a:gd name="T65" fmla="*/ 72 h 118"/>
              <a:gd name="T66" fmla="*/ 123 w 123"/>
              <a:gd name="T67" fmla="*/ 64 h 118"/>
              <a:gd name="T68" fmla="*/ 114 w 123"/>
              <a:gd name="T69" fmla="*/ 53 h 118"/>
              <a:gd name="T70" fmla="*/ 106 w 123"/>
              <a:gd name="T71" fmla="*/ 50 h 118"/>
              <a:gd name="T72" fmla="*/ 25 w 123"/>
              <a:gd name="T73" fmla="*/ 10 h 118"/>
              <a:gd name="T74" fmla="*/ 31 w 123"/>
              <a:gd name="T75" fmla="*/ 4 h 118"/>
              <a:gd name="T76" fmla="*/ 94 w 123"/>
              <a:gd name="T77" fmla="*/ 4 h 118"/>
              <a:gd name="T78" fmla="*/ 100 w 123"/>
              <a:gd name="T79" fmla="*/ 10 h 118"/>
              <a:gd name="T80" fmla="*/ 86 w 123"/>
              <a:gd name="T81" fmla="*/ 49 h 118"/>
              <a:gd name="T82" fmla="*/ 86 w 123"/>
              <a:gd name="T83" fmla="*/ 24 h 118"/>
              <a:gd name="T84" fmla="*/ 85 w 123"/>
              <a:gd name="T85" fmla="*/ 21 h 118"/>
              <a:gd name="T86" fmla="*/ 40 w 123"/>
              <a:gd name="T87" fmla="*/ 21 h 118"/>
              <a:gd name="T88" fmla="*/ 37 w 123"/>
              <a:gd name="T89" fmla="*/ 24 h 118"/>
              <a:gd name="T90" fmla="*/ 25 w 123"/>
              <a:gd name="T91" fmla="*/ 49 h 118"/>
              <a:gd name="T92" fmla="*/ 81 w 123"/>
              <a:gd name="T93" fmla="*/ 26 h 118"/>
              <a:gd name="T94" fmla="*/ 42 w 123"/>
              <a:gd name="T95" fmla="*/ 49 h 118"/>
              <a:gd name="T96" fmla="*/ 81 w 123"/>
              <a:gd name="T97" fmla="*/ 26 h 118"/>
              <a:gd name="T98" fmla="*/ 5 w 123"/>
              <a:gd name="T99" fmla="*/ 104 h 118"/>
              <a:gd name="T100" fmla="*/ 5 w 123"/>
              <a:gd name="T101" fmla="*/ 72 h 118"/>
              <a:gd name="T102" fmla="*/ 9 w 123"/>
              <a:gd name="T103" fmla="*/ 59 h 118"/>
              <a:gd name="T104" fmla="*/ 23 w 123"/>
              <a:gd name="T105" fmla="*/ 55 h 118"/>
              <a:gd name="T106" fmla="*/ 100 w 123"/>
              <a:gd name="T107" fmla="*/ 55 h 118"/>
              <a:gd name="T108" fmla="*/ 114 w 123"/>
              <a:gd name="T109" fmla="*/ 59 h 118"/>
              <a:gd name="T110" fmla="*/ 118 w 123"/>
              <a:gd name="T111" fmla="*/ 7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3" h="118">
                <a:moveTo>
                  <a:pt x="106" y="50"/>
                </a:moveTo>
                <a:lnTo>
                  <a:pt x="104" y="49"/>
                </a:lnTo>
                <a:lnTo>
                  <a:pt x="104" y="10"/>
                </a:lnTo>
                <a:lnTo>
                  <a:pt x="104" y="10"/>
                </a:lnTo>
                <a:lnTo>
                  <a:pt x="104" y="6"/>
                </a:lnTo>
                <a:lnTo>
                  <a:pt x="101" y="3"/>
                </a:lnTo>
                <a:lnTo>
                  <a:pt x="98" y="0"/>
                </a:lnTo>
                <a:lnTo>
                  <a:pt x="94" y="0"/>
                </a:lnTo>
                <a:lnTo>
                  <a:pt x="31" y="0"/>
                </a:lnTo>
                <a:lnTo>
                  <a:pt x="31" y="0"/>
                </a:lnTo>
                <a:lnTo>
                  <a:pt x="26" y="0"/>
                </a:lnTo>
                <a:lnTo>
                  <a:pt x="23" y="3"/>
                </a:lnTo>
                <a:lnTo>
                  <a:pt x="20" y="6"/>
                </a:lnTo>
                <a:lnTo>
                  <a:pt x="20" y="10"/>
                </a:lnTo>
                <a:lnTo>
                  <a:pt x="20" y="49"/>
                </a:lnTo>
                <a:lnTo>
                  <a:pt x="19" y="49"/>
                </a:lnTo>
                <a:lnTo>
                  <a:pt x="19" y="49"/>
                </a:lnTo>
                <a:lnTo>
                  <a:pt x="11" y="52"/>
                </a:lnTo>
                <a:lnTo>
                  <a:pt x="5" y="56"/>
                </a:lnTo>
                <a:lnTo>
                  <a:pt x="0" y="64"/>
                </a:lnTo>
                <a:lnTo>
                  <a:pt x="0" y="72"/>
                </a:lnTo>
                <a:lnTo>
                  <a:pt x="0" y="107"/>
                </a:lnTo>
                <a:lnTo>
                  <a:pt x="0" y="107"/>
                </a:lnTo>
                <a:lnTo>
                  <a:pt x="0" y="108"/>
                </a:lnTo>
                <a:lnTo>
                  <a:pt x="2" y="110"/>
                </a:lnTo>
                <a:lnTo>
                  <a:pt x="13" y="110"/>
                </a:lnTo>
                <a:lnTo>
                  <a:pt x="13" y="113"/>
                </a:lnTo>
                <a:lnTo>
                  <a:pt x="13" y="113"/>
                </a:lnTo>
                <a:lnTo>
                  <a:pt x="14" y="116"/>
                </a:lnTo>
                <a:lnTo>
                  <a:pt x="16" y="118"/>
                </a:lnTo>
                <a:lnTo>
                  <a:pt x="16" y="118"/>
                </a:lnTo>
                <a:lnTo>
                  <a:pt x="19" y="116"/>
                </a:lnTo>
                <a:lnTo>
                  <a:pt x="20" y="113"/>
                </a:lnTo>
                <a:lnTo>
                  <a:pt x="20" y="110"/>
                </a:lnTo>
                <a:lnTo>
                  <a:pt x="34" y="110"/>
                </a:lnTo>
                <a:lnTo>
                  <a:pt x="34" y="113"/>
                </a:lnTo>
                <a:lnTo>
                  <a:pt x="34" y="113"/>
                </a:lnTo>
                <a:lnTo>
                  <a:pt x="36" y="116"/>
                </a:lnTo>
                <a:lnTo>
                  <a:pt x="39" y="118"/>
                </a:lnTo>
                <a:lnTo>
                  <a:pt x="39" y="118"/>
                </a:lnTo>
                <a:lnTo>
                  <a:pt x="42" y="116"/>
                </a:lnTo>
                <a:lnTo>
                  <a:pt x="42" y="113"/>
                </a:lnTo>
                <a:lnTo>
                  <a:pt x="42" y="110"/>
                </a:lnTo>
                <a:lnTo>
                  <a:pt x="81" y="110"/>
                </a:lnTo>
                <a:lnTo>
                  <a:pt x="81" y="113"/>
                </a:lnTo>
                <a:lnTo>
                  <a:pt x="81" y="113"/>
                </a:lnTo>
                <a:lnTo>
                  <a:pt x="81" y="116"/>
                </a:lnTo>
                <a:lnTo>
                  <a:pt x="85" y="118"/>
                </a:lnTo>
                <a:lnTo>
                  <a:pt x="85" y="118"/>
                </a:lnTo>
                <a:lnTo>
                  <a:pt x="88" y="116"/>
                </a:lnTo>
                <a:lnTo>
                  <a:pt x="89" y="113"/>
                </a:lnTo>
                <a:lnTo>
                  <a:pt x="89" y="110"/>
                </a:lnTo>
                <a:lnTo>
                  <a:pt x="103" y="110"/>
                </a:lnTo>
                <a:lnTo>
                  <a:pt x="103" y="113"/>
                </a:lnTo>
                <a:lnTo>
                  <a:pt x="103" y="113"/>
                </a:lnTo>
                <a:lnTo>
                  <a:pt x="104" y="116"/>
                </a:lnTo>
                <a:lnTo>
                  <a:pt x="108" y="118"/>
                </a:lnTo>
                <a:lnTo>
                  <a:pt x="108" y="118"/>
                </a:lnTo>
                <a:lnTo>
                  <a:pt x="109" y="116"/>
                </a:lnTo>
                <a:lnTo>
                  <a:pt x="111" y="113"/>
                </a:lnTo>
                <a:lnTo>
                  <a:pt x="111" y="110"/>
                </a:lnTo>
                <a:lnTo>
                  <a:pt x="121" y="110"/>
                </a:lnTo>
                <a:lnTo>
                  <a:pt x="121" y="110"/>
                </a:lnTo>
                <a:lnTo>
                  <a:pt x="123" y="108"/>
                </a:lnTo>
                <a:lnTo>
                  <a:pt x="123" y="107"/>
                </a:lnTo>
                <a:lnTo>
                  <a:pt x="123" y="72"/>
                </a:lnTo>
                <a:lnTo>
                  <a:pt x="123" y="72"/>
                </a:lnTo>
                <a:lnTo>
                  <a:pt x="123" y="64"/>
                </a:lnTo>
                <a:lnTo>
                  <a:pt x="118" y="58"/>
                </a:lnTo>
                <a:lnTo>
                  <a:pt x="114" y="53"/>
                </a:lnTo>
                <a:lnTo>
                  <a:pt x="106" y="50"/>
                </a:lnTo>
                <a:lnTo>
                  <a:pt x="106" y="50"/>
                </a:lnTo>
                <a:close/>
                <a:moveTo>
                  <a:pt x="25" y="10"/>
                </a:moveTo>
                <a:lnTo>
                  <a:pt x="25" y="10"/>
                </a:lnTo>
                <a:lnTo>
                  <a:pt x="26" y="6"/>
                </a:lnTo>
                <a:lnTo>
                  <a:pt x="31" y="4"/>
                </a:lnTo>
                <a:lnTo>
                  <a:pt x="94" y="4"/>
                </a:lnTo>
                <a:lnTo>
                  <a:pt x="94" y="4"/>
                </a:lnTo>
                <a:lnTo>
                  <a:pt x="98" y="6"/>
                </a:lnTo>
                <a:lnTo>
                  <a:pt x="100" y="10"/>
                </a:lnTo>
                <a:lnTo>
                  <a:pt x="100" y="49"/>
                </a:lnTo>
                <a:lnTo>
                  <a:pt x="86" y="49"/>
                </a:lnTo>
                <a:lnTo>
                  <a:pt x="86" y="24"/>
                </a:lnTo>
                <a:lnTo>
                  <a:pt x="86" y="24"/>
                </a:lnTo>
                <a:lnTo>
                  <a:pt x="86" y="23"/>
                </a:lnTo>
                <a:lnTo>
                  <a:pt x="85" y="21"/>
                </a:lnTo>
                <a:lnTo>
                  <a:pt x="40" y="21"/>
                </a:lnTo>
                <a:lnTo>
                  <a:pt x="40" y="21"/>
                </a:lnTo>
                <a:lnTo>
                  <a:pt x="39" y="23"/>
                </a:lnTo>
                <a:lnTo>
                  <a:pt x="37" y="24"/>
                </a:lnTo>
                <a:lnTo>
                  <a:pt x="37" y="49"/>
                </a:lnTo>
                <a:lnTo>
                  <a:pt x="25" y="49"/>
                </a:lnTo>
                <a:lnTo>
                  <a:pt x="25" y="10"/>
                </a:lnTo>
                <a:close/>
                <a:moveTo>
                  <a:pt x="81" y="26"/>
                </a:moveTo>
                <a:lnTo>
                  <a:pt x="81" y="49"/>
                </a:lnTo>
                <a:lnTo>
                  <a:pt x="42" y="49"/>
                </a:lnTo>
                <a:lnTo>
                  <a:pt x="42" y="26"/>
                </a:lnTo>
                <a:lnTo>
                  <a:pt x="81" y="26"/>
                </a:lnTo>
                <a:close/>
                <a:moveTo>
                  <a:pt x="118" y="104"/>
                </a:moveTo>
                <a:lnTo>
                  <a:pt x="5" y="104"/>
                </a:lnTo>
                <a:lnTo>
                  <a:pt x="5" y="72"/>
                </a:lnTo>
                <a:lnTo>
                  <a:pt x="5" y="72"/>
                </a:lnTo>
                <a:lnTo>
                  <a:pt x="6" y="66"/>
                </a:lnTo>
                <a:lnTo>
                  <a:pt x="9" y="59"/>
                </a:lnTo>
                <a:lnTo>
                  <a:pt x="16" y="56"/>
                </a:lnTo>
                <a:lnTo>
                  <a:pt x="23" y="55"/>
                </a:lnTo>
                <a:lnTo>
                  <a:pt x="100" y="55"/>
                </a:lnTo>
                <a:lnTo>
                  <a:pt x="100" y="55"/>
                </a:lnTo>
                <a:lnTo>
                  <a:pt x="108" y="56"/>
                </a:lnTo>
                <a:lnTo>
                  <a:pt x="114" y="59"/>
                </a:lnTo>
                <a:lnTo>
                  <a:pt x="117" y="66"/>
                </a:lnTo>
                <a:lnTo>
                  <a:pt x="118" y="72"/>
                </a:lnTo>
                <a:lnTo>
                  <a:pt x="118" y="10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71" name="Group 170"/>
          <p:cNvGrpSpPr/>
          <p:nvPr userDrawn="1"/>
        </p:nvGrpSpPr>
        <p:grpSpPr>
          <a:xfrm>
            <a:off x="9940574" y="3853453"/>
            <a:ext cx="446909" cy="333779"/>
            <a:chOff x="8221663" y="3960813"/>
            <a:chExt cx="379413" cy="377825"/>
          </a:xfrm>
        </p:grpSpPr>
        <p:sp>
          <p:nvSpPr>
            <p:cNvPr id="172" name="Freeform 474"/>
            <p:cNvSpPr>
              <a:spLocks/>
            </p:cNvSpPr>
            <p:nvPr/>
          </p:nvSpPr>
          <p:spPr bwMode="auto">
            <a:xfrm>
              <a:off x="8347076" y="4022725"/>
              <a:ext cx="130175" cy="255588"/>
            </a:xfrm>
            <a:custGeom>
              <a:avLst/>
              <a:gdLst>
                <a:gd name="T0" fmla="*/ 40 w 82"/>
                <a:gd name="T1" fmla="*/ 70 h 161"/>
                <a:gd name="T2" fmla="*/ 20 w 82"/>
                <a:gd name="T3" fmla="*/ 63 h 161"/>
                <a:gd name="T4" fmla="*/ 13 w 82"/>
                <a:gd name="T5" fmla="*/ 55 h 161"/>
                <a:gd name="T6" fmla="*/ 13 w 82"/>
                <a:gd name="T7" fmla="*/ 52 h 161"/>
                <a:gd name="T8" fmla="*/ 16 w 82"/>
                <a:gd name="T9" fmla="*/ 43 h 161"/>
                <a:gd name="T10" fmla="*/ 22 w 82"/>
                <a:gd name="T11" fmla="*/ 37 h 161"/>
                <a:gd name="T12" fmla="*/ 40 w 82"/>
                <a:gd name="T13" fmla="*/ 32 h 161"/>
                <a:gd name="T14" fmla="*/ 49 w 82"/>
                <a:gd name="T15" fmla="*/ 33 h 161"/>
                <a:gd name="T16" fmla="*/ 60 w 82"/>
                <a:gd name="T17" fmla="*/ 40 h 161"/>
                <a:gd name="T18" fmla="*/ 65 w 82"/>
                <a:gd name="T19" fmla="*/ 47 h 161"/>
                <a:gd name="T20" fmla="*/ 66 w 82"/>
                <a:gd name="T21" fmla="*/ 53 h 161"/>
                <a:gd name="T22" fmla="*/ 71 w 82"/>
                <a:gd name="T23" fmla="*/ 58 h 161"/>
                <a:gd name="T24" fmla="*/ 75 w 82"/>
                <a:gd name="T25" fmla="*/ 56 h 161"/>
                <a:gd name="T26" fmla="*/ 77 w 82"/>
                <a:gd name="T27" fmla="*/ 53 h 161"/>
                <a:gd name="T28" fmla="*/ 74 w 82"/>
                <a:gd name="T29" fmla="*/ 41 h 161"/>
                <a:gd name="T30" fmla="*/ 68 w 82"/>
                <a:gd name="T31" fmla="*/ 30 h 161"/>
                <a:gd name="T32" fmla="*/ 59 w 82"/>
                <a:gd name="T33" fmla="*/ 24 h 161"/>
                <a:gd name="T34" fmla="*/ 46 w 82"/>
                <a:gd name="T35" fmla="*/ 21 h 161"/>
                <a:gd name="T36" fmla="*/ 45 w 82"/>
                <a:gd name="T37" fmla="*/ 6 h 161"/>
                <a:gd name="T38" fmla="*/ 43 w 82"/>
                <a:gd name="T39" fmla="*/ 1 h 161"/>
                <a:gd name="T40" fmla="*/ 40 w 82"/>
                <a:gd name="T41" fmla="*/ 0 h 161"/>
                <a:gd name="T42" fmla="*/ 34 w 82"/>
                <a:gd name="T43" fmla="*/ 6 h 161"/>
                <a:gd name="T44" fmla="*/ 34 w 82"/>
                <a:gd name="T45" fmla="*/ 21 h 161"/>
                <a:gd name="T46" fmla="*/ 28 w 82"/>
                <a:gd name="T47" fmla="*/ 23 h 161"/>
                <a:gd name="T48" fmla="*/ 16 w 82"/>
                <a:gd name="T49" fmla="*/ 27 h 161"/>
                <a:gd name="T50" fmla="*/ 6 w 82"/>
                <a:gd name="T51" fmla="*/ 37 h 161"/>
                <a:gd name="T52" fmla="*/ 3 w 82"/>
                <a:gd name="T53" fmla="*/ 46 h 161"/>
                <a:gd name="T54" fmla="*/ 2 w 82"/>
                <a:gd name="T55" fmla="*/ 52 h 161"/>
                <a:gd name="T56" fmla="*/ 5 w 82"/>
                <a:gd name="T57" fmla="*/ 64 h 161"/>
                <a:gd name="T58" fmla="*/ 14 w 82"/>
                <a:gd name="T59" fmla="*/ 72 h 161"/>
                <a:gd name="T60" fmla="*/ 39 w 82"/>
                <a:gd name="T61" fmla="*/ 81 h 161"/>
                <a:gd name="T62" fmla="*/ 51 w 82"/>
                <a:gd name="T63" fmla="*/ 86 h 161"/>
                <a:gd name="T64" fmla="*/ 65 w 82"/>
                <a:gd name="T65" fmla="*/ 92 h 161"/>
                <a:gd name="T66" fmla="*/ 69 w 82"/>
                <a:gd name="T67" fmla="*/ 101 h 161"/>
                <a:gd name="T68" fmla="*/ 71 w 82"/>
                <a:gd name="T69" fmla="*/ 105 h 161"/>
                <a:gd name="T70" fmla="*/ 68 w 82"/>
                <a:gd name="T71" fmla="*/ 115 h 161"/>
                <a:gd name="T72" fmla="*/ 60 w 82"/>
                <a:gd name="T73" fmla="*/ 122 h 161"/>
                <a:gd name="T74" fmla="*/ 40 w 82"/>
                <a:gd name="T75" fmla="*/ 128 h 161"/>
                <a:gd name="T76" fmla="*/ 29 w 82"/>
                <a:gd name="T77" fmla="*/ 127 h 161"/>
                <a:gd name="T78" fmla="*/ 20 w 82"/>
                <a:gd name="T79" fmla="*/ 124 h 161"/>
                <a:gd name="T80" fmla="*/ 13 w 82"/>
                <a:gd name="T81" fmla="*/ 116 h 161"/>
                <a:gd name="T82" fmla="*/ 11 w 82"/>
                <a:gd name="T83" fmla="*/ 104 h 161"/>
                <a:gd name="T84" fmla="*/ 10 w 82"/>
                <a:gd name="T85" fmla="*/ 101 h 161"/>
                <a:gd name="T86" fmla="*/ 5 w 82"/>
                <a:gd name="T87" fmla="*/ 99 h 161"/>
                <a:gd name="T88" fmla="*/ 0 w 82"/>
                <a:gd name="T89" fmla="*/ 104 h 161"/>
                <a:gd name="T90" fmla="*/ 0 w 82"/>
                <a:gd name="T91" fmla="*/ 112 h 161"/>
                <a:gd name="T92" fmla="*/ 5 w 82"/>
                <a:gd name="T93" fmla="*/ 124 h 161"/>
                <a:gd name="T94" fmla="*/ 14 w 82"/>
                <a:gd name="T95" fmla="*/ 132 h 161"/>
                <a:gd name="T96" fmla="*/ 26 w 82"/>
                <a:gd name="T97" fmla="*/ 138 h 161"/>
                <a:gd name="T98" fmla="*/ 34 w 82"/>
                <a:gd name="T99" fmla="*/ 139 h 161"/>
                <a:gd name="T100" fmla="*/ 34 w 82"/>
                <a:gd name="T101" fmla="*/ 155 h 161"/>
                <a:gd name="T102" fmla="*/ 40 w 82"/>
                <a:gd name="T103" fmla="*/ 161 h 161"/>
                <a:gd name="T104" fmla="*/ 43 w 82"/>
                <a:gd name="T105" fmla="*/ 159 h 161"/>
                <a:gd name="T106" fmla="*/ 45 w 82"/>
                <a:gd name="T107" fmla="*/ 139 h 161"/>
                <a:gd name="T108" fmla="*/ 46 w 82"/>
                <a:gd name="T109" fmla="*/ 139 h 161"/>
                <a:gd name="T110" fmla="*/ 60 w 82"/>
                <a:gd name="T111" fmla="*/ 135 h 161"/>
                <a:gd name="T112" fmla="*/ 71 w 82"/>
                <a:gd name="T113" fmla="*/ 128 h 161"/>
                <a:gd name="T114" fmla="*/ 78 w 82"/>
                <a:gd name="T115" fmla="*/ 118 h 161"/>
                <a:gd name="T116" fmla="*/ 82 w 82"/>
                <a:gd name="T117" fmla="*/ 105 h 161"/>
                <a:gd name="T118" fmla="*/ 80 w 82"/>
                <a:gd name="T119" fmla="*/ 98 h 161"/>
                <a:gd name="T120" fmla="*/ 72 w 82"/>
                <a:gd name="T121" fmla="*/ 86 h 161"/>
                <a:gd name="T122" fmla="*/ 62 w 82"/>
                <a:gd name="T123" fmla="*/ 78 h 161"/>
                <a:gd name="T124" fmla="*/ 40 w 82"/>
                <a:gd name="T125" fmla="*/ 7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161">
                  <a:moveTo>
                    <a:pt x="40" y="70"/>
                  </a:moveTo>
                  <a:lnTo>
                    <a:pt x="40" y="70"/>
                  </a:lnTo>
                  <a:lnTo>
                    <a:pt x="28" y="67"/>
                  </a:lnTo>
                  <a:lnTo>
                    <a:pt x="20" y="63"/>
                  </a:lnTo>
                  <a:lnTo>
                    <a:pt x="14" y="58"/>
                  </a:lnTo>
                  <a:lnTo>
                    <a:pt x="13" y="55"/>
                  </a:lnTo>
                  <a:lnTo>
                    <a:pt x="13" y="52"/>
                  </a:lnTo>
                  <a:lnTo>
                    <a:pt x="13" y="52"/>
                  </a:lnTo>
                  <a:lnTo>
                    <a:pt x="14" y="47"/>
                  </a:lnTo>
                  <a:lnTo>
                    <a:pt x="16" y="43"/>
                  </a:lnTo>
                  <a:lnTo>
                    <a:pt x="17" y="40"/>
                  </a:lnTo>
                  <a:lnTo>
                    <a:pt x="22" y="37"/>
                  </a:lnTo>
                  <a:lnTo>
                    <a:pt x="29" y="33"/>
                  </a:lnTo>
                  <a:lnTo>
                    <a:pt x="40" y="32"/>
                  </a:lnTo>
                  <a:lnTo>
                    <a:pt x="40" y="32"/>
                  </a:lnTo>
                  <a:lnTo>
                    <a:pt x="49" y="33"/>
                  </a:lnTo>
                  <a:lnTo>
                    <a:pt x="57" y="37"/>
                  </a:lnTo>
                  <a:lnTo>
                    <a:pt x="60" y="40"/>
                  </a:lnTo>
                  <a:lnTo>
                    <a:pt x="63" y="43"/>
                  </a:lnTo>
                  <a:lnTo>
                    <a:pt x="65" y="47"/>
                  </a:lnTo>
                  <a:lnTo>
                    <a:pt x="66" y="53"/>
                  </a:lnTo>
                  <a:lnTo>
                    <a:pt x="66" y="53"/>
                  </a:lnTo>
                  <a:lnTo>
                    <a:pt x="68" y="56"/>
                  </a:lnTo>
                  <a:lnTo>
                    <a:pt x="71" y="58"/>
                  </a:lnTo>
                  <a:lnTo>
                    <a:pt x="71" y="58"/>
                  </a:lnTo>
                  <a:lnTo>
                    <a:pt x="75" y="56"/>
                  </a:lnTo>
                  <a:lnTo>
                    <a:pt x="77" y="53"/>
                  </a:lnTo>
                  <a:lnTo>
                    <a:pt x="77" y="53"/>
                  </a:lnTo>
                  <a:lnTo>
                    <a:pt x="75" y="47"/>
                  </a:lnTo>
                  <a:lnTo>
                    <a:pt x="74" y="41"/>
                  </a:lnTo>
                  <a:lnTo>
                    <a:pt x="72" y="35"/>
                  </a:lnTo>
                  <a:lnTo>
                    <a:pt x="68" y="30"/>
                  </a:lnTo>
                  <a:lnTo>
                    <a:pt x="65" y="27"/>
                  </a:lnTo>
                  <a:lnTo>
                    <a:pt x="59" y="24"/>
                  </a:lnTo>
                  <a:lnTo>
                    <a:pt x="52" y="23"/>
                  </a:lnTo>
                  <a:lnTo>
                    <a:pt x="46" y="21"/>
                  </a:lnTo>
                  <a:lnTo>
                    <a:pt x="45" y="21"/>
                  </a:lnTo>
                  <a:lnTo>
                    <a:pt x="45" y="6"/>
                  </a:lnTo>
                  <a:lnTo>
                    <a:pt x="45" y="6"/>
                  </a:lnTo>
                  <a:lnTo>
                    <a:pt x="43" y="1"/>
                  </a:lnTo>
                  <a:lnTo>
                    <a:pt x="40" y="0"/>
                  </a:lnTo>
                  <a:lnTo>
                    <a:pt x="40" y="0"/>
                  </a:lnTo>
                  <a:lnTo>
                    <a:pt x="36" y="1"/>
                  </a:lnTo>
                  <a:lnTo>
                    <a:pt x="34" y="6"/>
                  </a:lnTo>
                  <a:lnTo>
                    <a:pt x="34" y="21"/>
                  </a:lnTo>
                  <a:lnTo>
                    <a:pt x="34" y="21"/>
                  </a:lnTo>
                  <a:lnTo>
                    <a:pt x="34" y="21"/>
                  </a:lnTo>
                  <a:lnTo>
                    <a:pt x="28" y="23"/>
                  </a:lnTo>
                  <a:lnTo>
                    <a:pt x="22" y="24"/>
                  </a:lnTo>
                  <a:lnTo>
                    <a:pt x="16" y="27"/>
                  </a:lnTo>
                  <a:lnTo>
                    <a:pt x="11" y="32"/>
                  </a:lnTo>
                  <a:lnTo>
                    <a:pt x="6" y="37"/>
                  </a:lnTo>
                  <a:lnTo>
                    <a:pt x="5" y="41"/>
                  </a:lnTo>
                  <a:lnTo>
                    <a:pt x="3" y="46"/>
                  </a:lnTo>
                  <a:lnTo>
                    <a:pt x="2" y="52"/>
                  </a:lnTo>
                  <a:lnTo>
                    <a:pt x="2" y="52"/>
                  </a:lnTo>
                  <a:lnTo>
                    <a:pt x="3" y="58"/>
                  </a:lnTo>
                  <a:lnTo>
                    <a:pt x="5" y="64"/>
                  </a:lnTo>
                  <a:lnTo>
                    <a:pt x="10" y="69"/>
                  </a:lnTo>
                  <a:lnTo>
                    <a:pt x="14" y="72"/>
                  </a:lnTo>
                  <a:lnTo>
                    <a:pt x="25" y="78"/>
                  </a:lnTo>
                  <a:lnTo>
                    <a:pt x="39" y="81"/>
                  </a:lnTo>
                  <a:lnTo>
                    <a:pt x="39" y="81"/>
                  </a:lnTo>
                  <a:lnTo>
                    <a:pt x="51" y="86"/>
                  </a:lnTo>
                  <a:lnTo>
                    <a:pt x="60" y="90"/>
                  </a:lnTo>
                  <a:lnTo>
                    <a:pt x="65" y="92"/>
                  </a:lnTo>
                  <a:lnTo>
                    <a:pt x="68" y="96"/>
                  </a:lnTo>
                  <a:lnTo>
                    <a:pt x="69" y="101"/>
                  </a:lnTo>
                  <a:lnTo>
                    <a:pt x="71" y="105"/>
                  </a:lnTo>
                  <a:lnTo>
                    <a:pt x="71" y="105"/>
                  </a:lnTo>
                  <a:lnTo>
                    <a:pt x="69" y="110"/>
                  </a:lnTo>
                  <a:lnTo>
                    <a:pt x="68" y="115"/>
                  </a:lnTo>
                  <a:lnTo>
                    <a:pt x="65" y="119"/>
                  </a:lnTo>
                  <a:lnTo>
                    <a:pt x="60" y="122"/>
                  </a:lnTo>
                  <a:lnTo>
                    <a:pt x="51" y="127"/>
                  </a:lnTo>
                  <a:lnTo>
                    <a:pt x="40" y="128"/>
                  </a:lnTo>
                  <a:lnTo>
                    <a:pt x="40" y="128"/>
                  </a:lnTo>
                  <a:lnTo>
                    <a:pt x="29" y="127"/>
                  </a:lnTo>
                  <a:lnTo>
                    <a:pt x="25" y="125"/>
                  </a:lnTo>
                  <a:lnTo>
                    <a:pt x="20" y="124"/>
                  </a:lnTo>
                  <a:lnTo>
                    <a:pt x="16" y="121"/>
                  </a:lnTo>
                  <a:lnTo>
                    <a:pt x="13" y="116"/>
                  </a:lnTo>
                  <a:lnTo>
                    <a:pt x="11" y="110"/>
                  </a:lnTo>
                  <a:lnTo>
                    <a:pt x="11" y="104"/>
                  </a:lnTo>
                  <a:lnTo>
                    <a:pt x="11" y="104"/>
                  </a:lnTo>
                  <a:lnTo>
                    <a:pt x="10" y="101"/>
                  </a:lnTo>
                  <a:lnTo>
                    <a:pt x="5" y="99"/>
                  </a:lnTo>
                  <a:lnTo>
                    <a:pt x="5" y="99"/>
                  </a:lnTo>
                  <a:lnTo>
                    <a:pt x="2" y="101"/>
                  </a:lnTo>
                  <a:lnTo>
                    <a:pt x="0" y="104"/>
                  </a:lnTo>
                  <a:lnTo>
                    <a:pt x="0" y="104"/>
                  </a:lnTo>
                  <a:lnTo>
                    <a:pt x="0" y="112"/>
                  </a:lnTo>
                  <a:lnTo>
                    <a:pt x="2" y="118"/>
                  </a:lnTo>
                  <a:lnTo>
                    <a:pt x="5" y="124"/>
                  </a:lnTo>
                  <a:lnTo>
                    <a:pt x="10" y="128"/>
                  </a:lnTo>
                  <a:lnTo>
                    <a:pt x="14" y="132"/>
                  </a:lnTo>
                  <a:lnTo>
                    <a:pt x="20" y="135"/>
                  </a:lnTo>
                  <a:lnTo>
                    <a:pt x="26" y="138"/>
                  </a:lnTo>
                  <a:lnTo>
                    <a:pt x="34" y="139"/>
                  </a:lnTo>
                  <a:lnTo>
                    <a:pt x="34" y="139"/>
                  </a:lnTo>
                  <a:lnTo>
                    <a:pt x="34" y="155"/>
                  </a:lnTo>
                  <a:lnTo>
                    <a:pt x="34" y="155"/>
                  </a:lnTo>
                  <a:lnTo>
                    <a:pt x="36" y="159"/>
                  </a:lnTo>
                  <a:lnTo>
                    <a:pt x="40" y="161"/>
                  </a:lnTo>
                  <a:lnTo>
                    <a:pt x="40" y="161"/>
                  </a:lnTo>
                  <a:lnTo>
                    <a:pt x="43" y="159"/>
                  </a:lnTo>
                  <a:lnTo>
                    <a:pt x="45" y="155"/>
                  </a:lnTo>
                  <a:lnTo>
                    <a:pt x="45" y="139"/>
                  </a:lnTo>
                  <a:lnTo>
                    <a:pt x="46" y="139"/>
                  </a:lnTo>
                  <a:lnTo>
                    <a:pt x="46" y="139"/>
                  </a:lnTo>
                  <a:lnTo>
                    <a:pt x="54" y="138"/>
                  </a:lnTo>
                  <a:lnTo>
                    <a:pt x="60" y="135"/>
                  </a:lnTo>
                  <a:lnTo>
                    <a:pt x="66" y="132"/>
                  </a:lnTo>
                  <a:lnTo>
                    <a:pt x="71" y="128"/>
                  </a:lnTo>
                  <a:lnTo>
                    <a:pt x="75" y="124"/>
                  </a:lnTo>
                  <a:lnTo>
                    <a:pt x="78" y="118"/>
                  </a:lnTo>
                  <a:lnTo>
                    <a:pt x="80" y="112"/>
                  </a:lnTo>
                  <a:lnTo>
                    <a:pt x="82" y="105"/>
                  </a:lnTo>
                  <a:lnTo>
                    <a:pt x="82" y="105"/>
                  </a:lnTo>
                  <a:lnTo>
                    <a:pt x="80" y="98"/>
                  </a:lnTo>
                  <a:lnTo>
                    <a:pt x="77" y="90"/>
                  </a:lnTo>
                  <a:lnTo>
                    <a:pt x="72" y="86"/>
                  </a:lnTo>
                  <a:lnTo>
                    <a:pt x="68" y="81"/>
                  </a:lnTo>
                  <a:lnTo>
                    <a:pt x="62" y="78"/>
                  </a:lnTo>
                  <a:lnTo>
                    <a:pt x="54" y="75"/>
                  </a:lnTo>
                  <a:lnTo>
                    <a:pt x="40" y="70"/>
                  </a:lnTo>
                  <a:lnTo>
                    <a:pt x="40" y="7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Freeform 475"/>
            <p:cNvSpPr>
              <a:spLocks noEditPoints="1"/>
            </p:cNvSpPr>
            <p:nvPr/>
          </p:nvSpPr>
          <p:spPr bwMode="auto">
            <a:xfrm>
              <a:off x="8221663" y="3960813"/>
              <a:ext cx="379413" cy="377825"/>
            </a:xfrm>
            <a:custGeom>
              <a:avLst/>
              <a:gdLst>
                <a:gd name="T0" fmla="*/ 107 w 239"/>
                <a:gd name="T1" fmla="*/ 0 h 238"/>
                <a:gd name="T2" fmla="*/ 73 w 239"/>
                <a:gd name="T3" fmla="*/ 10 h 238"/>
                <a:gd name="T4" fmla="*/ 44 w 239"/>
                <a:gd name="T5" fmla="*/ 27 h 238"/>
                <a:gd name="T6" fmla="*/ 21 w 239"/>
                <a:gd name="T7" fmla="*/ 53 h 238"/>
                <a:gd name="T8" fmla="*/ 6 w 239"/>
                <a:gd name="T9" fmla="*/ 83 h 238"/>
                <a:gd name="T10" fmla="*/ 0 w 239"/>
                <a:gd name="T11" fmla="*/ 118 h 238"/>
                <a:gd name="T12" fmla="*/ 3 w 239"/>
                <a:gd name="T13" fmla="*/ 143 h 238"/>
                <a:gd name="T14" fmla="*/ 15 w 239"/>
                <a:gd name="T15" fmla="*/ 175 h 238"/>
                <a:gd name="T16" fmla="*/ 35 w 239"/>
                <a:gd name="T17" fmla="*/ 203 h 238"/>
                <a:gd name="T18" fmla="*/ 62 w 239"/>
                <a:gd name="T19" fmla="*/ 224 h 238"/>
                <a:gd name="T20" fmla="*/ 96 w 239"/>
                <a:gd name="T21" fmla="*/ 236 h 238"/>
                <a:gd name="T22" fmla="*/ 119 w 239"/>
                <a:gd name="T23" fmla="*/ 238 h 238"/>
                <a:gd name="T24" fmla="*/ 154 w 239"/>
                <a:gd name="T25" fmla="*/ 233 h 238"/>
                <a:gd name="T26" fmla="*/ 187 w 239"/>
                <a:gd name="T27" fmla="*/ 218 h 238"/>
                <a:gd name="T28" fmla="*/ 211 w 239"/>
                <a:gd name="T29" fmla="*/ 195 h 238"/>
                <a:gd name="T30" fmla="*/ 230 w 239"/>
                <a:gd name="T31" fmla="*/ 166 h 238"/>
                <a:gd name="T32" fmla="*/ 237 w 239"/>
                <a:gd name="T33" fmla="*/ 131 h 238"/>
                <a:gd name="T34" fmla="*/ 237 w 239"/>
                <a:gd name="T35" fmla="*/ 106 h 238"/>
                <a:gd name="T36" fmla="*/ 230 w 239"/>
                <a:gd name="T37" fmla="*/ 72 h 238"/>
                <a:gd name="T38" fmla="*/ 211 w 239"/>
                <a:gd name="T39" fmla="*/ 43 h 238"/>
                <a:gd name="T40" fmla="*/ 187 w 239"/>
                <a:gd name="T41" fmla="*/ 20 h 238"/>
                <a:gd name="T42" fmla="*/ 154 w 239"/>
                <a:gd name="T43" fmla="*/ 5 h 238"/>
                <a:gd name="T44" fmla="*/ 119 w 239"/>
                <a:gd name="T45" fmla="*/ 0 h 238"/>
                <a:gd name="T46" fmla="*/ 119 w 239"/>
                <a:gd name="T47" fmla="*/ 230 h 238"/>
                <a:gd name="T48" fmla="*/ 87 w 239"/>
                <a:gd name="T49" fmla="*/ 226 h 238"/>
                <a:gd name="T50" fmla="*/ 58 w 239"/>
                <a:gd name="T51" fmla="*/ 210 h 238"/>
                <a:gd name="T52" fmla="*/ 33 w 239"/>
                <a:gd name="T53" fmla="*/ 189 h 238"/>
                <a:gd name="T54" fmla="*/ 16 w 239"/>
                <a:gd name="T55" fmla="*/ 163 h 238"/>
                <a:gd name="T56" fmla="*/ 9 w 239"/>
                <a:gd name="T57" fmla="*/ 131 h 238"/>
                <a:gd name="T58" fmla="*/ 9 w 239"/>
                <a:gd name="T59" fmla="*/ 108 h 238"/>
                <a:gd name="T60" fmla="*/ 16 w 239"/>
                <a:gd name="T61" fmla="*/ 76 h 238"/>
                <a:gd name="T62" fmla="*/ 33 w 239"/>
                <a:gd name="T63" fmla="*/ 48 h 238"/>
                <a:gd name="T64" fmla="*/ 58 w 239"/>
                <a:gd name="T65" fmla="*/ 27 h 238"/>
                <a:gd name="T66" fmla="*/ 87 w 239"/>
                <a:gd name="T67" fmla="*/ 13 h 238"/>
                <a:gd name="T68" fmla="*/ 119 w 239"/>
                <a:gd name="T69" fmla="*/ 8 h 238"/>
                <a:gd name="T70" fmla="*/ 142 w 239"/>
                <a:gd name="T71" fmla="*/ 10 h 238"/>
                <a:gd name="T72" fmla="*/ 173 w 239"/>
                <a:gd name="T73" fmla="*/ 22 h 238"/>
                <a:gd name="T74" fmla="*/ 197 w 239"/>
                <a:gd name="T75" fmla="*/ 40 h 238"/>
                <a:gd name="T76" fmla="*/ 217 w 239"/>
                <a:gd name="T77" fmla="*/ 66 h 238"/>
                <a:gd name="T78" fmla="*/ 228 w 239"/>
                <a:gd name="T79" fmla="*/ 97 h 238"/>
                <a:gd name="T80" fmla="*/ 231 w 239"/>
                <a:gd name="T81" fmla="*/ 118 h 238"/>
                <a:gd name="T82" fmla="*/ 225 w 239"/>
                <a:gd name="T83" fmla="*/ 152 h 238"/>
                <a:gd name="T84" fmla="*/ 211 w 239"/>
                <a:gd name="T85" fmla="*/ 181 h 238"/>
                <a:gd name="T86" fmla="*/ 190 w 239"/>
                <a:gd name="T87" fmla="*/ 204 h 238"/>
                <a:gd name="T88" fmla="*/ 162 w 239"/>
                <a:gd name="T89" fmla="*/ 221 h 238"/>
                <a:gd name="T90" fmla="*/ 131 w 239"/>
                <a:gd name="T91" fmla="*/ 23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 h="238">
                  <a:moveTo>
                    <a:pt x="119" y="0"/>
                  </a:moveTo>
                  <a:lnTo>
                    <a:pt x="119" y="0"/>
                  </a:lnTo>
                  <a:lnTo>
                    <a:pt x="107" y="0"/>
                  </a:lnTo>
                  <a:lnTo>
                    <a:pt x="96" y="2"/>
                  </a:lnTo>
                  <a:lnTo>
                    <a:pt x="84" y="5"/>
                  </a:lnTo>
                  <a:lnTo>
                    <a:pt x="73" y="10"/>
                  </a:lnTo>
                  <a:lnTo>
                    <a:pt x="62" y="14"/>
                  </a:lnTo>
                  <a:lnTo>
                    <a:pt x="53" y="20"/>
                  </a:lnTo>
                  <a:lnTo>
                    <a:pt x="44" y="27"/>
                  </a:lnTo>
                  <a:lnTo>
                    <a:pt x="35" y="34"/>
                  </a:lnTo>
                  <a:lnTo>
                    <a:pt x="27" y="43"/>
                  </a:lnTo>
                  <a:lnTo>
                    <a:pt x="21" y="53"/>
                  </a:lnTo>
                  <a:lnTo>
                    <a:pt x="15" y="62"/>
                  </a:lnTo>
                  <a:lnTo>
                    <a:pt x="10" y="72"/>
                  </a:lnTo>
                  <a:lnTo>
                    <a:pt x="6" y="83"/>
                  </a:lnTo>
                  <a:lnTo>
                    <a:pt x="3" y="95"/>
                  </a:lnTo>
                  <a:lnTo>
                    <a:pt x="1" y="106"/>
                  </a:lnTo>
                  <a:lnTo>
                    <a:pt x="0" y="118"/>
                  </a:lnTo>
                  <a:lnTo>
                    <a:pt x="0" y="118"/>
                  </a:lnTo>
                  <a:lnTo>
                    <a:pt x="1" y="131"/>
                  </a:lnTo>
                  <a:lnTo>
                    <a:pt x="3" y="143"/>
                  </a:lnTo>
                  <a:lnTo>
                    <a:pt x="6" y="154"/>
                  </a:lnTo>
                  <a:lnTo>
                    <a:pt x="10" y="166"/>
                  </a:lnTo>
                  <a:lnTo>
                    <a:pt x="15" y="175"/>
                  </a:lnTo>
                  <a:lnTo>
                    <a:pt x="21" y="186"/>
                  </a:lnTo>
                  <a:lnTo>
                    <a:pt x="27" y="195"/>
                  </a:lnTo>
                  <a:lnTo>
                    <a:pt x="35" y="203"/>
                  </a:lnTo>
                  <a:lnTo>
                    <a:pt x="44" y="210"/>
                  </a:lnTo>
                  <a:lnTo>
                    <a:pt x="53" y="218"/>
                  </a:lnTo>
                  <a:lnTo>
                    <a:pt x="62" y="224"/>
                  </a:lnTo>
                  <a:lnTo>
                    <a:pt x="73" y="229"/>
                  </a:lnTo>
                  <a:lnTo>
                    <a:pt x="84" y="233"/>
                  </a:lnTo>
                  <a:lnTo>
                    <a:pt x="96" y="236"/>
                  </a:lnTo>
                  <a:lnTo>
                    <a:pt x="107" y="238"/>
                  </a:lnTo>
                  <a:lnTo>
                    <a:pt x="119" y="238"/>
                  </a:lnTo>
                  <a:lnTo>
                    <a:pt x="119" y="238"/>
                  </a:lnTo>
                  <a:lnTo>
                    <a:pt x="131" y="238"/>
                  </a:lnTo>
                  <a:lnTo>
                    <a:pt x="144" y="236"/>
                  </a:lnTo>
                  <a:lnTo>
                    <a:pt x="154" y="233"/>
                  </a:lnTo>
                  <a:lnTo>
                    <a:pt x="165" y="229"/>
                  </a:lnTo>
                  <a:lnTo>
                    <a:pt x="176" y="224"/>
                  </a:lnTo>
                  <a:lnTo>
                    <a:pt x="187" y="218"/>
                  </a:lnTo>
                  <a:lnTo>
                    <a:pt x="196" y="210"/>
                  </a:lnTo>
                  <a:lnTo>
                    <a:pt x="203" y="203"/>
                  </a:lnTo>
                  <a:lnTo>
                    <a:pt x="211" y="195"/>
                  </a:lnTo>
                  <a:lnTo>
                    <a:pt x="219" y="186"/>
                  </a:lnTo>
                  <a:lnTo>
                    <a:pt x="225" y="175"/>
                  </a:lnTo>
                  <a:lnTo>
                    <a:pt x="230" y="166"/>
                  </a:lnTo>
                  <a:lnTo>
                    <a:pt x="233" y="154"/>
                  </a:lnTo>
                  <a:lnTo>
                    <a:pt x="236" y="143"/>
                  </a:lnTo>
                  <a:lnTo>
                    <a:pt x="237" y="131"/>
                  </a:lnTo>
                  <a:lnTo>
                    <a:pt x="239" y="118"/>
                  </a:lnTo>
                  <a:lnTo>
                    <a:pt x="239" y="118"/>
                  </a:lnTo>
                  <a:lnTo>
                    <a:pt x="237" y="106"/>
                  </a:lnTo>
                  <a:lnTo>
                    <a:pt x="236" y="95"/>
                  </a:lnTo>
                  <a:lnTo>
                    <a:pt x="233" y="83"/>
                  </a:lnTo>
                  <a:lnTo>
                    <a:pt x="230" y="72"/>
                  </a:lnTo>
                  <a:lnTo>
                    <a:pt x="225" y="62"/>
                  </a:lnTo>
                  <a:lnTo>
                    <a:pt x="219" y="53"/>
                  </a:lnTo>
                  <a:lnTo>
                    <a:pt x="211" y="43"/>
                  </a:lnTo>
                  <a:lnTo>
                    <a:pt x="203" y="34"/>
                  </a:lnTo>
                  <a:lnTo>
                    <a:pt x="196" y="27"/>
                  </a:lnTo>
                  <a:lnTo>
                    <a:pt x="187" y="20"/>
                  </a:lnTo>
                  <a:lnTo>
                    <a:pt x="176" y="14"/>
                  </a:lnTo>
                  <a:lnTo>
                    <a:pt x="165" y="10"/>
                  </a:lnTo>
                  <a:lnTo>
                    <a:pt x="154" y="5"/>
                  </a:lnTo>
                  <a:lnTo>
                    <a:pt x="144" y="2"/>
                  </a:lnTo>
                  <a:lnTo>
                    <a:pt x="131" y="0"/>
                  </a:lnTo>
                  <a:lnTo>
                    <a:pt x="119" y="0"/>
                  </a:lnTo>
                  <a:lnTo>
                    <a:pt x="119" y="0"/>
                  </a:lnTo>
                  <a:close/>
                  <a:moveTo>
                    <a:pt x="119" y="230"/>
                  </a:moveTo>
                  <a:lnTo>
                    <a:pt x="119" y="230"/>
                  </a:lnTo>
                  <a:lnTo>
                    <a:pt x="108" y="230"/>
                  </a:lnTo>
                  <a:lnTo>
                    <a:pt x="98" y="227"/>
                  </a:lnTo>
                  <a:lnTo>
                    <a:pt x="87" y="226"/>
                  </a:lnTo>
                  <a:lnTo>
                    <a:pt x="76" y="221"/>
                  </a:lnTo>
                  <a:lnTo>
                    <a:pt x="67" y="216"/>
                  </a:lnTo>
                  <a:lnTo>
                    <a:pt x="58" y="210"/>
                  </a:lnTo>
                  <a:lnTo>
                    <a:pt x="49" y="204"/>
                  </a:lnTo>
                  <a:lnTo>
                    <a:pt x="41" y="198"/>
                  </a:lnTo>
                  <a:lnTo>
                    <a:pt x="33" y="189"/>
                  </a:lnTo>
                  <a:lnTo>
                    <a:pt x="27" y="181"/>
                  </a:lnTo>
                  <a:lnTo>
                    <a:pt x="21" y="172"/>
                  </a:lnTo>
                  <a:lnTo>
                    <a:pt x="16" y="163"/>
                  </a:lnTo>
                  <a:lnTo>
                    <a:pt x="13" y="152"/>
                  </a:lnTo>
                  <a:lnTo>
                    <a:pt x="10" y="141"/>
                  </a:lnTo>
                  <a:lnTo>
                    <a:pt x="9" y="131"/>
                  </a:lnTo>
                  <a:lnTo>
                    <a:pt x="9" y="118"/>
                  </a:lnTo>
                  <a:lnTo>
                    <a:pt x="9" y="118"/>
                  </a:lnTo>
                  <a:lnTo>
                    <a:pt x="9" y="108"/>
                  </a:lnTo>
                  <a:lnTo>
                    <a:pt x="10" y="97"/>
                  </a:lnTo>
                  <a:lnTo>
                    <a:pt x="13" y="86"/>
                  </a:lnTo>
                  <a:lnTo>
                    <a:pt x="16" y="76"/>
                  </a:lnTo>
                  <a:lnTo>
                    <a:pt x="21" y="66"/>
                  </a:lnTo>
                  <a:lnTo>
                    <a:pt x="27" y="57"/>
                  </a:lnTo>
                  <a:lnTo>
                    <a:pt x="33" y="48"/>
                  </a:lnTo>
                  <a:lnTo>
                    <a:pt x="41" y="40"/>
                  </a:lnTo>
                  <a:lnTo>
                    <a:pt x="49" y="33"/>
                  </a:lnTo>
                  <a:lnTo>
                    <a:pt x="58" y="27"/>
                  </a:lnTo>
                  <a:lnTo>
                    <a:pt x="67" y="22"/>
                  </a:lnTo>
                  <a:lnTo>
                    <a:pt x="76" y="17"/>
                  </a:lnTo>
                  <a:lnTo>
                    <a:pt x="87" y="13"/>
                  </a:lnTo>
                  <a:lnTo>
                    <a:pt x="98" y="10"/>
                  </a:lnTo>
                  <a:lnTo>
                    <a:pt x="108" y="8"/>
                  </a:lnTo>
                  <a:lnTo>
                    <a:pt x="119" y="8"/>
                  </a:lnTo>
                  <a:lnTo>
                    <a:pt x="119" y="8"/>
                  </a:lnTo>
                  <a:lnTo>
                    <a:pt x="131" y="8"/>
                  </a:lnTo>
                  <a:lnTo>
                    <a:pt x="142" y="10"/>
                  </a:lnTo>
                  <a:lnTo>
                    <a:pt x="153" y="13"/>
                  </a:lnTo>
                  <a:lnTo>
                    <a:pt x="162" y="17"/>
                  </a:lnTo>
                  <a:lnTo>
                    <a:pt x="173" y="22"/>
                  </a:lnTo>
                  <a:lnTo>
                    <a:pt x="182" y="27"/>
                  </a:lnTo>
                  <a:lnTo>
                    <a:pt x="190" y="33"/>
                  </a:lnTo>
                  <a:lnTo>
                    <a:pt x="197" y="40"/>
                  </a:lnTo>
                  <a:lnTo>
                    <a:pt x="205" y="48"/>
                  </a:lnTo>
                  <a:lnTo>
                    <a:pt x="211" y="57"/>
                  </a:lnTo>
                  <a:lnTo>
                    <a:pt x="217" y="66"/>
                  </a:lnTo>
                  <a:lnTo>
                    <a:pt x="222" y="76"/>
                  </a:lnTo>
                  <a:lnTo>
                    <a:pt x="225" y="86"/>
                  </a:lnTo>
                  <a:lnTo>
                    <a:pt x="228" y="97"/>
                  </a:lnTo>
                  <a:lnTo>
                    <a:pt x="230" y="108"/>
                  </a:lnTo>
                  <a:lnTo>
                    <a:pt x="231" y="118"/>
                  </a:lnTo>
                  <a:lnTo>
                    <a:pt x="231" y="118"/>
                  </a:lnTo>
                  <a:lnTo>
                    <a:pt x="230" y="131"/>
                  </a:lnTo>
                  <a:lnTo>
                    <a:pt x="228" y="141"/>
                  </a:lnTo>
                  <a:lnTo>
                    <a:pt x="225" y="152"/>
                  </a:lnTo>
                  <a:lnTo>
                    <a:pt x="222" y="163"/>
                  </a:lnTo>
                  <a:lnTo>
                    <a:pt x="217" y="172"/>
                  </a:lnTo>
                  <a:lnTo>
                    <a:pt x="211" y="181"/>
                  </a:lnTo>
                  <a:lnTo>
                    <a:pt x="205" y="189"/>
                  </a:lnTo>
                  <a:lnTo>
                    <a:pt x="197" y="198"/>
                  </a:lnTo>
                  <a:lnTo>
                    <a:pt x="190" y="204"/>
                  </a:lnTo>
                  <a:lnTo>
                    <a:pt x="182" y="210"/>
                  </a:lnTo>
                  <a:lnTo>
                    <a:pt x="173" y="216"/>
                  </a:lnTo>
                  <a:lnTo>
                    <a:pt x="162" y="221"/>
                  </a:lnTo>
                  <a:lnTo>
                    <a:pt x="153" y="226"/>
                  </a:lnTo>
                  <a:lnTo>
                    <a:pt x="142" y="227"/>
                  </a:lnTo>
                  <a:lnTo>
                    <a:pt x="131" y="230"/>
                  </a:lnTo>
                  <a:lnTo>
                    <a:pt x="119" y="230"/>
                  </a:lnTo>
                  <a:lnTo>
                    <a:pt x="119" y="23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74" name="Freeform 476"/>
          <p:cNvSpPr>
            <a:spLocks noEditPoints="1"/>
          </p:cNvSpPr>
          <p:nvPr userDrawn="1"/>
        </p:nvSpPr>
        <p:spPr bwMode="auto">
          <a:xfrm>
            <a:off x="6245626" y="3864671"/>
            <a:ext cx="372113" cy="311340"/>
          </a:xfrm>
          <a:custGeom>
            <a:avLst/>
            <a:gdLst>
              <a:gd name="T0" fmla="*/ 198 w 199"/>
              <a:gd name="T1" fmla="*/ 118 h 222"/>
              <a:gd name="T2" fmla="*/ 104 w 199"/>
              <a:gd name="T3" fmla="*/ 2 h 222"/>
              <a:gd name="T4" fmla="*/ 104 w 199"/>
              <a:gd name="T5" fmla="*/ 2 h 222"/>
              <a:gd name="T6" fmla="*/ 103 w 199"/>
              <a:gd name="T7" fmla="*/ 0 h 222"/>
              <a:gd name="T8" fmla="*/ 100 w 199"/>
              <a:gd name="T9" fmla="*/ 0 h 222"/>
              <a:gd name="T10" fmla="*/ 98 w 199"/>
              <a:gd name="T11" fmla="*/ 0 h 222"/>
              <a:gd name="T12" fmla="*/ 97 w 199"/>
              <a:gd name="T13" fmla="*/ 2 h 222"/>
              <a:gd name="T14" fmla="*/ 2 w 199"/>
              <a:gd name="T15" fmla="*/ 118 h 222"/>
              <a:gd name="T16" fmla="*/ 2 w 199"/>
              <a:gd name="T17" fmla="*/ 118 h 222"/>
              <a:gd name="T18" fmla="*/ 0 w 199"/>
              <a:gd name="T19" fmla="*/ 121 h 222"/>
              <a:gd name="T20" fmla="*/ 2 w 199"/>
              <a:gd name="T21" fmla="*/ 124 h 222"/>
              <a:gd name="T22" fmla="*/ 2 w 199"/>
              <a:gd name="T23" fmla="*/ 124 h 222"/>
              <a:gd name="T24" fmla="*/ 3 w 199"/>
              <a:gd name="T25" fmla="*/ 126 h 222"/>
              <a:gd name="T26" fmla="*/ 6 w 199"/>
              <a:gd name="T27" fmla="*/ 127 h 222"/>
              <a:gd name="T28" fmla="*/ 52 w 199"/>
              <a:gd name="T29" fmla="*/ 127 h 222"/>
              <a:gd name="T30" fmla="*/ 52 w 199"/>
              <a:gd name="T31" fmla="*/ 218 h 222"/>
              <a:gd name="T32" fmla="*/ 52 w 199"/>
              <a:gd name="T33" fmla="*/ 218 h 222"/>
              <a:gd name="T34" fmla="*/ 54 w 199"/>
              <a:gd name="T35" fmla="*/ 221 h 222"/>
              <a:gd name="T36" fmla="*/ 57 w 199"/>
              <a:gd name="T37" fmla="*/ 222 h 222"/>
              <a:gd name="T38" fmla="*/ 143 w 199"/>
              <a:gd name="T39" fmla="*/ 222 h 222"/>
              <a:gd name="T40" fmla="*/ 143 w 199"/>
              <a:gd name="T41" fmla="*/ 222 h 222"/>
              <a:gd name="T42" fmla="*/ 147 w 199"/>
              <a:gd name="T43" fmla="*/ 221 h 222"/>
              <a:gd name="T44" fmla="*/ 149 w 199"/>
              <a:gd name="T45" fmla="*/ 218 h 222"/>
              <a:gd name="T46" fmla="*/ 149 w 199"/>
              <a:gd name="T47" fmla="*/ 127 h 222"/>
              <a:gd name="T48" fmla="*/ 195 w 199"/>
              <a:gd name="T49" fmla="*/ 127 h 222"/>
              <a:gd name="T50" fmla="*/ 195 w 199"/>
              <a:gd name="T51" fmla="*/ 127 h 222"/>
              <a:gd name="T52" fmla="*/ 198 w 199"/>
              <a:gd name="T53" fmla="*/ 126 h 222"/>
              <a:gd name="T54" fmla="*/ 199 w 199"/>
              <a:gd name="T55" fmla="*/ 124 h 222"/>
              <a:gd name="T56" fmla="*/ 199 w 199"/>
              <a:gd name="T57" fmla="*/ 124 h 222"/>
              <a:gd name="T58" fmla="*/ 199 w 199"/>
              <a:gd name="T59" fmla="*/ 121 h 222"/>
              <a:gd name="T60" fmla="*/ 198 w 199"/>
              <a:gd name="T61" fmla="*/ 118 h 222"/>
              <a:gd name="T62" fmla="*/ 198 w 199"/>
              <a:gd name="T63" fmla="*/ 118 h 222"/>
              <a:gd name="T64" fmla="*/ 143 w 199"/>
              <a:gd name="T65" fmla="*/ 117 h 222"/>
              <a:gd name="T66" fmla="*/ 143 w 199"/>
              <a:gd name="T67" fmla="*/ 117 h 222"/>
              <a:gd name="T68" fmla="*/ 140 w 199"/>
              <a:gd name="T69" fmla="*/ 118 h 222"/>
              <a:gd name="T70" fmla="*/ 138 w 199"/>
              <a:gd name="T71" fmla="*/ 121 h 222"/>
              <a:gd name="T72" fmla="*/ 138 w 199"/>
              <a:gd name="T73" fmla="*/ 212 h 222"/>
              <a:gd name="T74" fmla="*/ 63 w 199"/>
              <a:gd name="T75" fmla="*/ 212 h 222"/>
              <a:gd name="T76" fmla="*/ 63 w 199"/>
              <a:gd name="T77" fmla="*/ 121 h 222"/>
              <a:gd name="T78" fmla="*/ 63 w 199"/>
              <a:gd name="T79" fmla="*/ 121 h 222"/>
              <a:gd name="T80" fmla="*/ 62 w 199"/>
              <a:gd name="T81" fmla="*/ 118 h 222"/>
              <a:gd name="T82" fmla="*/ 57 w 199"/>
              <a:gd name="T83" fmla="*/ 117 h 222"/>
              <a:gd name="T84" fmla="*/ 17 w 199"/>
              <a:gd name="T85" fmla="*/ 117 h 222"/>
              <a:gd name="T86" fmla="*/ 100 w 199"/>
              <a:gd name="T87" fmla="*/ 14 h 222"/>
              <a:gd name="T88" fmla="*/ 183 w 199"/>
              <a:gd name="T89" fmla="*/ 117 h 222"/>
              <a:gd name="T90" fmla="*/ 143 w 199"/>
              <a:gd name="T91" fmla="*/ 1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22">
                <a:moveTo>
                  <a:pt x="198" y="118"/>
                </a:moveTo>
                <a:lnTo>
                  <a:pt x="104" y="2"/>
                </a:lnTo>
                <a:lnTo>
                  <a:pt x="104" y="2"/>
                </a:lnTo>
                <a:lnTo>
                  <a:pt x="103" y="0"/>
                </a:lnTo>
                <a:lnTo>
                  <a:pt x="100" y="0"/>
                </a:lnTo>
                <a:lnTo>
                  <a:pt x="98" y="0"/>
                </a:lnTo>
                <a:lnTo>
                  <a:pt x="97" y="2"/>
                </a:lnTo>
                <a:lnTo>
                  <a:pt x="2" y="118"/>
                </a:lnTo>
                <a:lnTo>
                  <a:pt x="2" y="118"/>
                </a:lnTo>
                <a:lnTo>
                  <a:pt x="0" y="121"/>
                </a:lnTo>
                <a:lnTo>
                  <a:pt x="2" y="124"/>
                </a:lnTo>
                <a:lnTo>
                  <a:pt x="2" y="124"/>
                </a:lnTo>
                <a:lnTo>
                  <a:pt x="3" y="126"/>
                </a:lnTo>
                <a:lnTo>
                  <a:pt x="6" y="127"/>
                </a:lnTo>
                <a:lnTo>
                  <a:pt x="52" y="127"/>
                </a:lnTo>
                <a:lnTo>
                  <a:pt x="52" y="218"/>
                </a:lnTo>
                <a:lnTo>
                  <a:pt x="52" y="218"/>
                </a:lnTo>
                <a:lnTo>
                  <a:pt x="54" y="221"/>
                </a:lnTo>
                <a:lnTo>
                  <a:pt x="57" y="222"/>
                </a:lnTo>
                <a:lnTo>
                  <a:pt x="143" y="222"/>
                </a:lnTo>
                <a:lnTo>
                  <a:pt x="143" y="222"/>
                </a:lnTo>
                <a:lnTo>
                  <a:pt x="147" y="221"/>
                </a:lnTo>
                <a:lnTo>
                  <a:pt x="149" y="218"/>
                </a:lnTo>
                <a:lnTo>
                  <a:pt x="149" y="127"/>
                </a:lnTo>
                <a:lnTo>
                  <a:pt x="195" y="127"/>
                </a:lnTo>
                <a:lnTo>
                  <a:pt x="195" y="127"/>
                </a:lnTo>
                <a:lnTo>
                  <a:pt x="198" y="126"/>
                </a:lnTo>
                <a:lnTo>
                  <a:pt x="199" y="124"/>
                </a:lnTo>
                <a:lnTo>
                  <a:pt x="199" y="124"/>
                </a:lnTo>
                <a:lnTo>
                  <a:pt x="199" y="121"/>
                </a:lnTo>
                <a:lnTo>
                  <a:pt x="198" y="118"/>
                </a:lnTo>
                <a:lnTo>
                  <a:pt x="198" y="118"/>
                </a:lnTo>
                <a:close/>
                <a:moveTo>
                  <a:pt x="143" y="117"/>
                </a:moveTo>
                <a:lnTo>
                  <a:pt x="143" y="117"/>
                </a:lnTo>
                <a:lnTo>
                  <a:pt x="140" y="118"/>
                </a:lnTo>
                <a:lnTo>
                  <a:pt x="138" y="121"/>
                </a:lnTo>
                <a:lnTo>
                  <a:pt x="138" y="212"/>
                </a:lnTo>
                <a:lnTo>
                  <a:pt x="63" y="212"/>
                </a:lnTo>
                <a:lnTo>
                  <a:pt x="63" y="121"/>
                </a:lnTo>
                <a:lnTo>
                  <a:pt x="63" y="121"/>
                </a:lnTo>
                <a:lnTo>
                  <a:pt x="62" y="118"/>
                </a:lnTo>
                <a:lnTo>
                  <a:pt x="57" y="117"/>
                </a:lnTo>
                <a:lnTo>
                  <a:pt x="17" y="117"/>
                </a:lnTo>
                <a:lnTo>
                  <a:pt x="100" y="14"/>
                </a:lnTo>
                <a:lnTo>
                  <a:pt x="183" y="117"/>
                </a:lnTo>
                <a:lnTo>
                  <a:pt x="143" y="11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5" name="Freeform 477"/>
          <p:cNvSpPr>
            <a:spLocks noEditPoints="1"/>
          </p:cNvSpPr>
          <p:nvPr userDrawn="1"/>
        </p:nvSpPr>
        <p:spPr bwMode="auto">
          <a:xfrm>
            <a:off x="5331239" y="3880098"/>
            <a:ext cx="418860" cy="279085"/>
          </a:xfrm>
          <a:custGeom>
            <a:avLst/>
            <a:gdLst>
              <a:gd name="T0" fmla="*/ 220 w 224"/>
              <a:gd name="T1" fmla="*/ 52 h 199"/>
              <a:gd name="T2" fmla="*/ 128 w 224"/>
              <a:gd name="T3" fmla="*/ 52 h 199"/>
              <a:gd name="T4" fmla="*/ 128 w 224"/>
              <a:gd name="T5" fmla="*/ 6 h 199"/>
              <a:gd name="T6" fmla="*/ 128 w 224"/>
              <a:gd name="T7" fmla="*/ 6 h 199"/>
              <a:gd name="T8" fmla="*/ 128 w 224"/>
              <a:gd name="T9" fmla="*/ 3 h 199"/>
              <a:gd name="T10" fmla="*/ 125 w 224"/>
              <a:gd name="T11" fmla="*/ 1 h 199"/>
              <a:gd name="T12" fmla="*/ 125 w 224"/>
              <a:gd name="T13" fmla="*/ 1 h 199"/>
              <a:gd name="T14" fmla="*/ 123 w 224"/>
              <a:gd name="T15" fmla="*/ 0 h 199"/>
              <a:gd name="T16" fmla="*/ 120 w 224"/>
              <a:gd name="T17" fmla="*/ 1 h 199"/>
              <a:gd name="T18" fmla="*/ 2 w 224"/>
              <a:gd name="T19" fmla="*/ 96 h 199"/>
              <a:gd name="T20" fmla="*/ 2 w 224"/>
              <a:gd name="T21" fmla="*/ 96 h 199"/>
              <a:gd name="T22" fmla="*/ 2 w 224"/>
              <a:gd name="T23" fmla="*/ 98 h 199"/>
              <a:gd name="T24" fmla="*/ 0 w 224"/>
              <a:gd name="T25" fmla="*/ 99 h 199"/>
              <a:gd name="T26" fmla="*/ 0 w 224"/>
              <a:gd name="T27" fmla="*/ 99 h 199"/>
              <a:gd name="T28" fmla="*/ 2 w 224"/>
              <a:gd name="T29" fmla="*/ 103 h 199"/>
              <a:gd name="T30" fmla="*/ 2 w 224"/>
              <a:gd name="T31" fmla="*/ 104 h 199"/>
              <a:gd name="T32" fmla="*/ 120 w 224"/>
              <a:gd name="T33" fmla="*/ 199 h 199"/>
              <a:gd name="T34" fmla="*/ 120 w 224"/>
              <a:gd name="T35" fmla="*/ 199 h 199"/>
              <a:gd name="T36" fmla="*/ 123 w 224"/>
              <a:gd name="T37" fmla="*/ 199 h 199"/>
              <a:gd name="T38" fmla="*/ 123 w 224"/>
              <a:gd name="T39" fmla="*/ 199 h 199"/>
              <a:gd name="T40" fmla="*/ 125 w 224"/>
              <a:gd name="T41" fmla="*/ 199 h 199"/>
              <a:gd name="T42" fmla="*/ 125 w 224"/>
              <a:gd name="T43" fmla="*/ 199 h 199"/>
              <a:gd name="T44" fmla="*/ 128 w 224"/>
              <a:gd name="T45" fmla="*/ 197 h 199"/>
              <a:gd name="T46" fmla="*/ 128 w 224"/>
              <a:gd name="T47" fmla="*/ 194 h 199"/>
              <a:gd name="T48" fmla="*/ 128 w 224"/>
              <a:gd name="T49" fmla="*/ 148 h 199"/>
              <a:gd name="T50" fmla="*/ 220 w 224"/>
              <a:gd name="T51" fmla="*/ 148 h 199"/>
              <a:gd name="T52" fmla="*/ 220 w 224"/>
              <a:gd name="T53" fmla="*/ 148 h 199"/>
              <a:gd name="T54" fmla="*/ 223 w 224"/>
              <a:gd name="T55" fmla="*/ 147 h 199"/>
              <a:gd name="T56" fmla="*/ 224 w 224"/>
              <a:gd name="T57" fmla="*/ 142 h 199"/>
              <a:gd name="T58" fmla="*/ 224 w 224"/>
              <a:gd name="T59" fmla="*/ 57 h 199"/>
              <a:gd name="T60" fmla="*/ 224 w 224"/>
              <a:gd name="T61" fmla="*/ 57 h 199"/>
              <a:gd name="T62" fmla="*/ 223 w 224"/>
              <a:gd name="T63" fmla="*/ 53 h 199"/>
              <a:gd name="T64" fmla="*/ 220 w 224"/>
              <a:gd name="T65" fmla="*/ 52 h 199"/>
              <a:gd name="T66" fmla="*/ 220 w 224"/>
              <a:gd name="T67" fmla="*/ 52 h 199"/>
              <a:gd name="T68" fmla="*/ 213 w 224"/>
              <a:gd name="T69" fmla="*/ 138 h 199"/>
              <a:gd name="T70" fmla="*/ 123 w 224"/>
              <a:gd name="T71" fmla="*/ 138 h 199"/>
              <a:gd name="T72" fmla="*/ 123 w 224"/>
              <a:gd name="T73" fmla="*/ 138 h 199"/>
              <a:gd name="T74" fmla="*/ 118 w 224"/>
              <a:gd name="T75" fmla="*/ 139 h 199"/>
              <a:gd name="T76" fmla="*/ 117 w 224"/>
              <a:gd name="T77" fmla="*/ 142 h 199"/>
              <a:gd name="T78" fmla="*/ 117 w 224"/>
              <a:gd name="T79" fmla="*/ 184 h 199"/>
              <a:gd name="T80" fmla="*/ 14 w 224"/>
              <a:gd name="T81" fmla="*/ 99 h 199"/>
              <a:gd name="T82" fmla="*/ 117 w 224"/>
              <a:gd name="T83" fmla="*/ 17 h 199"/>
              <a:gd name="T84" fmla="*/ 117 w 224"/>
              <a:gd name="T85" fmla="*/ 57 h 199"/>
              <a:gd name="T86" fmla="*/ 117 w 224"/>
              <a:gd name="T87" fmla="*/ 57 h 199"/>
              <a:gd name="T88" fmla="*/ 118 w 224"/>
              <a:gd name="T89" fmla="*/ 61 h 199"/>
              <a:gd name="T90" fmla="*/ 123 w 224"/>
              <a:gd name="T91" fmla="*/ 63 h 199"/>
              <a:gd name="T92" fmla="*/ 213 w 224"/>
              <a:gd name="T93" fmla="*/ 63 h 199"/>
              <a:gd name="T94" fmla="*/ 213 w 224"/>
              <a:gd name="T95" fmla="*/ 13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99">
                <a:moveTo>
                  <a:pt x="220" y="52"/>
                </a:moveTo>
                <a:lnTo>
                  <a:pt x="128" y="52"/>
                </a:lnTo>
                <a:lnTo>
                  <a:pt x="128" y="6"/>
                </a:lnTo>
                <a:lnTo>
                  <a:pt x="128" y="6"/>
                </a:lnTo>
                <a:lnTo>
                  <a:pt x="128" y="3"/>
                </a:lnTo>
                <a:lnTo>
                  <a:pt x="125" y="1"/>
                </a:lnTo>
                <a:lnTo>
                  <a:pt x="125" y="1"/>
                </a:lnTo>
                <a:lnTo>
                  <a:pt x="123" y="0"/>
                </a:lnTo>
                <a:lnTo>
                  <a:pt x="120" y="1"/>
                </a:lnTo>
                <a:lnTo>
                  <a:pt x="2" y="96"/>
                </a:lnTo>
                <a:lnTo>
                  <a:pt x="2" y="96"/>
                </a:lnTo>
                <a:lnTo>
                  <a:pt x="2" y="98"/>
                </a:lnTo>
                <a:lnTo>
                  <a:pt x="0" y="99"/>
                </a:lnTo>
                <a:lnTo>
                  <a:pt x="0" y="99"/>
                </a:lnTo>
                <a:lnTo>
                  <a:pt x="2" y="103"/>
                </a:lnTo>
                <a:lnTo>
                  <a:pt x="2" y="104"/>
                </a:lnTo>
                <a:lnTo>
                  <a:pt x="120" y="199"/>
                </a:lnTo>
                <a:lnTo>
                  <a:pt x="120" y="199"/>
                </a:lnTo>
                <a:lnTo>
                  <a:pt x="123" y="199"/>
                </a:lnTo>
                <a:lnTo>
                  <a:pt x="123" y="199"/>
                </a:lnTo>
                <a:lnTo>
                  <a:pt x="125" y="199"/>
                </a:lnTo>
                <a:lnTo>
                  <a:pt x="125" y="199"/>
                </a:lnTo>
                <a:lnTo>
                  <a:pt x="128" y="197"/>
                </a:lnTo>
                <a:lnTo>
                  <a:pt x="128" y="194"/>
                </a:lnTo>
                <a:lnTo>
                  <a:pt x="128" y="148"/>
                </a:lnTo>
                <a:lnTo>
                  <a:pt x="220" y="148"/>
                </a:lnTo>
                <a:lnTo>
                  <a:pt x="220" y="148"/>
                </a:lnTo>
                <a:lnTo>
                  <a:pt x="223" y="147"/>
                </a:lnTo>
                <a:lnTo>
                  <a:pt x="224" y="142"/>
                </a:lnTo>
                <a:lnTo>
                  <a:pt x="224" y="57"/>
                </a:lnTo>
                <a:lnTo>
                  <a:pt x="224" y="57"/>
                </a:lnTo>
                <a:lnTo>
                  <a:pt x="223" y="53"/>
                </a:lnTo>
                <a:lnTo>
                  <a:pt x="220" y="52"/>
                </a:lnTo>
                <a:lnTo>
                  <a:pt x="220" y="52"/>
                </a:lnTo>
                <a:close/>
                <a:moveTo>
                  <a:pt x="213" y="138"/>
                </a:moveTo>
                <a:lnTo>
                  <a:pt x="123" y="138"/>
                </a:lnTo>
                <a:lnTo>
                  <a:pt x="123" y="138"/>
                </a:lnTo>
                <a:lnTo>
                  <a:pt x="118" y="139"/>
                </a:lnTo>
                <a:lnTo>
                  <a:pt x="117" y="142"/>
                </a:lnTo>
                <a:lnTo>
                  <a:pt x="117" y="184"/>
                </a:lnTo>
                <a:lnTo>
                  <a:pt x="14" y="99"/>
                </a:lnTo>
                <a:lnTo>
                  <a:pt x="117" y="17"/>
                </a:lnTo>
                <a:lnTo>
                  <a:pt x="117" y="57"/>
                </a:lnTo>
                <a:lnTo>
                  <a:pt x="117" y="57"/>
                </a:lnTo>
                <a:lnTo>
                  <a:pt x="118" y="61"/>
                </a:lnTo>
                <a:lnTo>
                  <a:pt x="123" y="63"/>
                </a:lnTo>
                <a:lnTo>
                  <a:pt x="213" y="63"/>
                </a:lnTo>
                <a:lnTo>
                  <a:pt x="213" y="13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6" name="Freeform 478"/>
          <p:cNvSpPr>
            <a:spLocks noEditPoints="1"/>
          </p:cNvSpPr>
          <p:nvPr userDrawn="1"/>
        </p:nvSpPr>
        <p:spPr bwMode="auto">
          <a:xfrm>
            <a:off x="4497257" y="3791744"/>
            <a:ext cx="362763" cy="457194"/>
          </a:xfrm>
          <a:custGeom>
            <a:avLst/>
            <a:gdLst>
              <a:gd name="T0" fmla="*/ 144 w 194"/>
              <a:gd name="T1" fmla="*/ 202 h 326"/>
              <a:gd name="T2" fmla="*/ 189 w 194"/>
              <a:gd name="T3" fmla="*/ 124 h 326"/>
              <a:gd name="T4" fmla="*/ 192 w 194"/>
              <a:gd name="T5" fmla="*/ 123 h 326"/>
              <a:gd name="T6" fmla="*/ 194 w 194"/>
              <a:gd name="T7" fmla="*/ 121 h 326"/>
              <a:gd name="T8" fmla="*/ 194 w 194"/>
              <a:gd name="T9" fmla="*/ 115 h 326"/>
              <a:gd name="T10" fmla="*/ 102 w 194"/>
              <a:gd name="T11" fmla="*/ 2 h 326"/>
              <a:gd name="T12" fmla="*/ 97 w 194"/>
              <a:gd name="T13" fmla="*/ 0 h 326"/>
              <a:gd name="T14" fmla="*/ 92 w 194"/>
              <a:gd name="T15" fmla="*/ 2 h 326"/>
              <a:gd name="T16" fmla="*/ 2 w 194"/>
              <a:gd name="T17" fmla="*/ 115 h 326"/>
              <a:gd name="T18" fmla="*/ 0 w 194"/>
              <a:gd name="T19" fmla="*/ 121 h 326"/>
              <a:gd name="T20" fmla="*/ 2 w 194"/>
              <a:gd name="T21" fmla="*/ 123 h 326"/>
              <a:gd name="T22" fmla="*/ 49 w 194"/>
              <a:gd name="T23" fmla="*/ 124 h 326"/>
              <a:gd name="T24" fmla="*/ 5 w 194"/>
              <a:gd name="T25" fmla="*/ 202 h 326"/>
              <a:gd name="T26" fmla="*/ 2 w 194"/>
              <a:gd name="T27" fmla="*/ 204 h 326"/>
              <a:gd name="T28" fmla="*/ 0 w 194"/>
              <a:gd name="T29" fmla="*/ 205 h 326"/>
              <a:gd name="T30" fmla="*/ 2 w 194"/>
              <a:gd name="T31" fmla="*/ 211 h 326"/>
              <a:gd name="T32" fmla="*/ 92 w 194"/>
              <a:gd name="T33" fmla="*/ 325 h 326"/>
              <a:gd name="T34" fmla="*/ 97 w 194"/>
              <a:gd name="T35" fmla="*/ 326 h 326"/>
              <a:gd name="T36" fmla="*/ 100 w 194"/>
              <a:gd name="T37" fmla="*/ 326 h 326"/>
              <a:gd name="T38" fmla="*/ 194 w 194"/>
              <a:gd name="T39" fmla="*/ 211 h 326"/>
              <a:gd name="T40" fmla="*/ 194 w 194"/>
              <a:gd name="T41" fmla="*/ 208 h 326"/>
              <a:gd name="T42" fmla="*/ 194 w 194"/>
              <a:gd name="T43" fmla="*/ 205 h 326"/>
              <a:gd name="T44" fmla="*/ 189 w 194"/>
              <a:gd name="T45" fmla="*/ 202 h 326"/>
              <a:gd name="T46" fmla="*/ 97 w 194"/>
              <a:gd name="T47" fmla="*/ 313 h 326"/>
              <a:gd name="T48" fmla="*/ 56 w 194"/>
              <a:gd name="T49" fmla="*/ 213 h 326"/>
              <a:gd name="T50" fmla="*/ 59 w 194"/>
              <a:gd name="T51" fmla="*/ 211 h 326"/>
              <a:gd name="T52" fmla="*/ 60 w 194"/>
              <a:gd name="T53" fmla="*/ 118 h 326"/>
              <a:gd name="T54" fmla="*/ 59 w 194"/>
              <a:gd name="T55" fmla="*/ 115 h 326"/>
              <a:gd name="T56" fmla="*/ 17 w 194"/>
              <a:gd name="T57" fmla="*/ 113 h 326"/>
              <a:gd name="T58" fmla="*/ 178 w 194"/>
              <a:gd name="T59" fmla="*/ 113 h 326"/>
              <a:gd name="T60" fmla="*/ 138 w 194"/>
              <a:gd name="T61" fmla="*/ 113 h 326"/>
              <a:gd name="T62" fmla="*/ 134 w 194"/>
              <a:gd name="T63" fmla="*/ 118 h 326"/>
              <a:gd name="T64" fmla="*/ 134 w 194"/>
              <a:gd name="T65" fmla="*/ 208 h 326"/>
              <a:gd name="T66" fmla="*/ 138 w 194"/>
              <a:gd name="T67" fmla="*/ 213 h 326"/>
              <a:gd name="T68" fmla="*/ 97 w 194"/>
              <a:gd name="T69" fmla="*/ 313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326">
                <a:moveTo>
                  <a:pt x="189" y="202"/>
                </a:moveTo>
                <a:lnTo>
                  <a:pt x="144" y="202"/>
                </a:lnTo>
                <a:lnTo>
                  <a:pt x="144" y="124"/>
                </a:lnTo>
                <a:lnTo>
                  <a:pt x="189" y="124"/>
                </a:lnTo>
                <a:lnTo>
                  <a:pt x="189" y="124"/>
                </a:lnTo>
                <a:lnTo>
                  <a:pt x="192" y="123"/>
                </a:lnTo>
                <a:lnTo>
                  <a:pt x="194" y="121"/>
                </a:lnTo>
                <a:lnTo>
                  <a:pt x="194" y="121"/>
                </a:lnTo>
                <a:lnTo>
                  <a:pt x="194" y="118"/>
                </a:lnTo>
                <a:lnTo>
                  <a:pt x="194" y="115"/>
                </a:lnTo>
                <a:lnTo>
                  <a:pt x="102" y="2"/>
                </a:lnTo>
                <a:lnTo>
                  <a:pt x="102" y="2"/>
                </a:lnTo>
                <a:lnTo>
                  <a:pt x="100" y="0"/>
                </a:lnTo>
                <a:lnTo>
                  <a:pt x="97" y="0"/>
                </a:lnTo>
                <a:lnTo>
                  <a:pt x="95" y="0"/>
                </a:lnTo>
                <a:lnTo>
                  <a:pt x="92" y="2"/>
                </a:lnTo>
                <a:lnTo>
                  <a:pt x="2" y="115"/>
                </a:lnTo>
                <a:lnTo>
                  <a:pt x="2" y="115"/>
                </a:lnTo>
                <a:lnTo>
                  <a:pt x="0" y="118"/>
                </a:lnTo>
                <a:lnTo>
                  <a:pt x="0" y="121"/>
                </a:lnTo>
                <a:lnTo>
                  <a:pt x="0" y="121"/>
                </a:lnTo>
                <a:lnTo>
                  <a:pt x="2" y="123"/>
                </a:lnTo>
                <a:lnTo>
                  <a:pt x="5" y="124"/>
                </a:lnTo>
                <a:lnTo>
                  <a:pt x="49" y="124"/>
                </a:lnTo>
                <a:lnTo>
                  <a:pt x="49" y="202"/>
                </a:lnTo>
                <a:lnTo>
                  <a:pt x="5" y="202"/>
                </a:lnTo>
                <a:lnTo>
                  <a:pt x="5" y="202"/>
                </a:lnTo>
                <a:lnTo>
                  <a:pt x="2" y="204"/>
                </a:lnTo>
                <a:lnTo>
                  <a:pt x="0" y="205"/>
                </a:lnTo>
                <a:lnTo>
                  <a:pt x="0" y="205"/>
                </a:lnTo>
                <a:lnTo>
                  <a:pt x="0" y="208"/>
                </a:lnTo>
                <a:lnTo>
                  <a:pt x="2" y="211"/>
                </a:lnTo>
                <a:lnTo>
                  <a:pt x="92" y="325"/>
                </a:lnTo>
                <a:lnTo>
                  <a:pt x="92" y="325"/>
                </a:lnTo>
                <a:lnTo>
                  <a:pt x="95" y="326"/>
                </a:lnTo>
                <a:lnTo>
                  <a:pt x="97" y="326"/>
                </a:lnTo>
                <a:lnTo>
                  <a:pt x="97" y="326"/>
                </a:lnTo>
                <a:lnTo>
                  <a:pt x="100" y="326"/>
                </a:lnTo>
                <a:lnTo>
                  <a:pt x="102" y="325"/>
                </a:lnTo>
                <a:lnTo>
                  <a:pt x="194" y="211"/>
                </a:lnTo>
                <a:lnTo>
                  <a:pt x="194" y="211"/>
                </a:lnTo>
                <a:lnTo>
                  <a:pt x="194" y="208"/>
                </a:lnTo>
                <a:lnTo>
                  <a:pt x="194" y="205"/>
                </a:lnTo>
                <a:lnTo>
                  <a:pt x="194" y="205"/>
                </a:lnTo>
                <a:lnTo>
                  <a:pt x="192" y="204"/>
                </a:lnTo>
                <a:lnTo>
                  <a:pt x="189" y="202"/>
                </a:lnTo>
                <a:lnTo>
                  <a:pt x="189" y="202"/>
                </a:lnTo>
                <a:close/>
                <a:moveTo>
                  <a:pt x="97" y="313"/>
                </a:moveTo>
                <a:lnTo>
                  <a:pt x="17" y="213"/>
                </a:lnTo>
                <a:lnTo>
                  <a:pt x="56" y="213"/>
                </a:lnTo>
                <a:lnTo>
                  <a:pt x="56" y="213"/>
                </a:lnTo>
                <a:lnTo>
                  <a:pt x="59" y="211"/>
                </a:lnTo>
                <a:lnTo>
                  <a:pt x="60" y="208"/>
                </a:lnTo>
                <a:lnTo>
                  <a:pt x="60" y="118"/>
                </a:lnTo>
                <a:lnTo>
                  <a:pt x="60" y="118"/>
                </a:lnTo>
                <a:lnTo>
                  <a:pt x="59" y="115"/>
                </a:lnTo>
                <a:lnTo>
                  <a:pt x="56" y="113"/>
                </a:lnTo>
                <a:lnTo>
                  <a:pt x="17" y="113"/>
                </a:lnTo>
                <a:lnTo>
                  <a:pt x="97" y="14"/>
                </a:lnTo>
                <a:lnTo>
                  <a:pt x="178" y="113"/>
                </a:lnTo>
                <a:lnTo>
                  <a:pt x="138" y="113"/>
                </a:lnTo>
                <a:lnTo>
                  <a:pt x="138" y="113"/>
                </a:lnTo>
                <a:lnTo>
                  <a:pt x="135" y="115"/>
                </a:lnTo>
                <a:lnTo>
                  <a:pt x="134" y="118"/>
                </a:lnTo>
                <a:lnTo>
                  <a:pt x="134" y="208"/>
                </a:lnTo>
                <a:lnTo>
                  <a:pt x="134" y="208"/>
                </a:lnTo>
                <a:lnTo>
                  <a:pt x="135" y="211"/>
                </a:lnTo>
                <a:lnTo>
                  <a:pt x="138" y="213"/>
                </a:lnTo>
                <a:lnTo>
                  <a:pt x="178" y="213"/>
                </a:lnTo>
                <a:lnTo>
                  <a:pt x="97" y="31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77" name="Group 176"/>
          <p:cNvGrpSpPr/>
          <p:nvPr userDrawn="1"/>
        </p:nvGrpSpPr>
        <p:grpSpPr>
          <a:xfrm>
            <a:off x="9970492" y="4648633"/>
            <a:ext cx="385203" cy="359023"/>
            <a:chOff x="8247063" y="4860925"/>
            <a:chExt cx="327025" cy="406400"/>
          </a:xfrm>
        </p:grpSpPr>
        <p:sp>
          <p:nvSpPr>
            <p:cNvPr id="178" name="Freeform 479"/>
            <p:cNvSpPr>
              <a:spLocks noEditPoints="1"/>
            </p:cNvSpPr>
            <p:nvPr/>
          </p:nvSpPr>
          <p:spPr bwMode="auto">
            <a:xfrm>
              <a:off x="8320088" y="4933950"/>
              <a:ext cx="180975" cy="173038"/>
            </a:xfrm>
            <a:custGeom>
              <a:avLst/>
              <a:gdLst>
                <a:gd name="T0" fmla="*/ 57 w 114"/>
                <a:gd name="T1" fmla="*/ 0 h 109"/>
                <a:gd name="T2" fmla="*/ 36 w 114"/>
                <a:gd name="T3" fmla="*/ 5 h 109"/>
                <a:gd name="T4" fmla="*/ 17 w 114"/>
                <a:gd name="T5" fmla="*/ 16 h 109"/>
                <a:gd name="T6" fmla="*/ 5 w 114"/>
                <a:gd name="T7" fmla="*/ 34 h 109"/>
                <a:gd name="T8" fmla="*/ 0 w 114"/>
                <a:gd name="T9" fmla="*/ 55 h 109"/>
                <a:gd name="T10" fmla="*/ 2 w 114"/>
                <a:gd name="T11" fmla="*/ 66 h 109"/>
                <a:gd name="T12" fmla="*/ 11 w 114"/>
                <a:gd name="T13" fmla="*/ 85 h 109"/>
                <a:gd name="T14" fmla="*/ 27 w 114"/>
                <a:gd name="T15" fmla="*/ 100 h 109"/>
                <a:gd name="T16" fmla="*/ 46 w 114"/>
                <a:gd name="T17" fmla="*/ 107 h 109"/>
                <a:gd name="T18" fmla="*/ 57 w 114"/>
                <a:gd name="T19" fmla="*/ 109 h 109"/>
                <a:gd name="T20" fmla="*/ 79 w 114"/>
                <a:gd name="T21" fmla="*/ 104 h 109"/>
                <a:gd name="T22" fmla="*/ 97 w 114"/>
                <a:gd name="T23" fmla="*/ 94 h 109"/>
                <a:gd name="T24" fmla="*/ 109 w 114"/>
                <a:gd name="T25" fmla="*/ 75 h 109"/>
                <a:gd name="T26" fmla="*/ 114 w 114"/>
                <a:gd name="T27" fmla="*/ 55 h 109"/>
                <a:gd name="T28" fmla="*/ 112 w 114"/>
                <a:gd name="T29" fmla="*/ 43 h 109"/>
                <a:gd name="T30" fmla="*/ 105 w 114"/>
                <a:gd name="T31" fmla="*/ 25 h 109"/>
                <a:gd name="T32" fmla="*/ 89 w 114"/>
                <a:gd name="T33" fmla="*/ 9 h 109"/>
                <a:gd name="T34" fmla="*/ 69 w 114"/>
                <a:gd name="T35" fmla="*/ 2 h 109"/>
                <a:gd name="T36" fmla="*/ 57 w 114"/>
                <a:gd name="T37" fmla="*/ 0 h 109"/>
                <a:gd name="T38" fmla="*/ 57 w 114"/>
                <a:gd name="T39" fmla="*/ 100 h 109"/>
                <a:gd name="T40" fmla="*/ 39 w 114"/>
                <a:gd name="T41" fmla="*/ 95 h 109"/>
                <a:gd name="T42" fmla="*/ 25 w 114"/>
                <a:gd name="T43" fmla="*/ 86 h 109"/>
                <a:gd name="T44" fmla="*/ 14 w 114"/>
                <a:gd name="T45" fmla="*/ 72 h 109"/>
                <a:gd name="T46" fmla="*/ 11 w 114"/>
                <a:gd name="T47" fmla="*/ 55 h 109"/>
                <a:gd name="T48" fmla="*/ 11 w 114"/>
                <a:gd name="T49" fmla="*/ 46 h 109"/>
                <a:gd name="T50" fmla="*/ 19 w 114"/>
                <a:gd name="T51" fmla="*/ 29 h 109"/>
                <a:gd name="T52" fmla="*/ 31 w 114"/>
                <a:gd name="T53" fmla="*/ 17 h 109"/>
                <a:gd name="T54" fmla="*/ 48 w 114"/>
                <a:gd name="T55" fmla="*/ 11 h 109"/>
                <a:gd name="T56" fmla="*/ 57 w 114"/>
                <a:gd name="T57" fmla="*/ 9 h 109"/>
                <a:gd name="T58" fmla="*/ 76 w 114"/>
                <a:gd name="T59" fmla="*/ 14 h 109"/>
                <a:gd name="T60" fmla="*/ 91 w 114"/>
                <a:gd name="T61" fmla="*/ 23 h 109"/>
                <a:gd name="T62" fmla="*/ 100 w 114"/>
                <a:gd name="T63" fmla="*/ 37 h 109"/>
                <a:gd name="T64" fmla="*/ 105 w 114"/>
                <a:gd name="T65" fmla="*/ 55 h 109"/>
                <a:gd name="T66" fmla="*/ 103 w 114"/>
                <a:gd name="T67" fmla="*/ 63 h 109"/>
                <a:gd name="T68" fmla="*/ 95 w 114"/>
                <a:gd name="T69" fmla="*/ 80 h 109"/>
                <a:gd name="T70" fmla="*/ 83 w 114"/>
                <a:gd name="T71" fmla="*/ 92 h 109"/>
                <a:gd name="T72" fmla="*/ 66 w 114"/>
                <a:gd name="T73" fmla="*/ 98 h 109"/>
                <a:gd name="T74" fmla="*/ 57 w 114"/>
                <a:gd name="T7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09">
                  <a:moveTo>
                    <a:pt x="57" y="0"/>
                  </a:moveTo>
                  <a:lnTo>
                    <a:pt x="57" y="0"/>
                  </a:lnTo>
                  <a:lnTo>
                    <a:pt x="46" y="2"/>
                  </a:lnTo>
                  <a:lnTo>
                    <a:pt x="36" y="5"/>
                  </a:lnTo>
                  <a:lnTo>
                    <a:pt x="27" y="9"/>
                  </a:lnTo>
                  <a:lnTo>
                    <a:pt x="17" y="16"/>
                  </a:lnTo>
                  <a:lnTo>
                    <a:pt x="11" y="25"/>
                  </a:lnTo>
                  <a:lnTo>
                    <a:pt x="5" y="34"/>
                  </a:lnTo>
                  <a:lnTo>
                    <a:pt x="2" y="43"/>
                  </a:lnTo>
                  <a:lnTo>
                    <a:pt x="0" y="55"/>
                  </a:lnTo>
                  <a:lnTo>
                    <a:pt x="0" y="55"/>
                  </a:lnTo>
                  <a:lnTo>
                    <a:pt x="2" y="66"/>
                  </a:lnTo>
                  <a:lnTo>
                    <a:pt x="5" y="75"/>
                  </a:lnTo>
                  <a:lnTo>
                    <a:pt x="11" y="85"/>
                  </a:lnTo>
                  <a:lnTo>
                    <a:pt x="17" y="94"/>
                  </a:lnTo>
                  <a:lnTo>
                    <a:pt x="27" y="100"/>
                  </a:lnTo>
                  <a:lnTo>
                    <a:pt x="36" y="104"/>
                  </a:lnTo>
                  <a:lnTo>
                    <a:pt x="46" y="107"/>
                  </a:lnTo>
                  <a:lnTo>
                    <a:pt x="57" y="109"/>
                  </a:lnTo>
                  <a:lnTo>
                    <a:pt x="57" y="109"/>
                  </a:lnTo>
                  <a:lnTo>
                    <a:pt x="69" y="107"/>
                  </a:lnTo>
                  <a:lnTo>
                    <a:pt x="79" y="104"/>
                  </a:lnTo>
                  <a:lnTo>
                    <a:pt x="89" y="100"/>
                  </a:lnTo>
                  <a:lnTo>
                    <a:pt x="97" y="94"/>
                  </a:lnTo>
                  <a:lnTo>
                    <a:pt x="105" y="85"/>
                  </a:lnTo>
                  <a:lnTo>
                    <a:pt x="109" y="75"/>
                  </a:lnTo>
                  <a:lnTo>
                    <a:pt x="112" y="66"/>
                  </a:lnTo>
                  <a:lnTo>
                    <a:pt x="114" y="55"/>
                  </a:lnTo>
                  <a:lnTo>
                    <a:pt x="114" y="55"/>
                  </a:lnTo>
                  <a:lnTo>
                    <a:pt x="112" y="43"/>
                  </a:lnTo>
                  <a:lnTo>
                    <a:pt x="109" y="34"/>
                  </a:lnTo>
                  <a:lnTo>
                    <a:pt x="105" y="25"/>
                  </a:lnTo>
                  <a:lnTo>
                    <a:pt x="97" y="16"/>
                  </a:lnTo>
                  <a:lnTo>
                    <a:pt x="89" y="9"/>
                  </a:lnTo>
                  <a:lnTo>
                    <a:pt x="79" y="5"/>
                  </a:lnTo>
                  <a:lnTo>
                    <a:pt x="69" y="2"/>
                  </a:lnTo>
                  <a:lnTo>
                    <a:pt x="57" y="0"/>
                  </a:lnTo>
                  <a:lnTo>
                    <a:pt x="57" y="0"/>
                  </a:lnTo>
                  <a:close/>
                  <a:moveTo>
                    <a:pt x="57" y="100"/>
                  </a:moveTo>
                  <a:lnTo>
                    <a:pt x="57" y="100"/>
                  </a:lnTo>
                  <a:lnTo>
                    <a:pt x="48" y="98"/>
                  </a:lnTo>
                  <a:lnTo>
                    <a:pt x="39" y="95"/>
                  </a:lnTo>
                  <a:lnTo>
                    <a:pt x="31" y="92"/>
                  </a:lnTo>
                  <a:lnTo>
                    <a:pt x="25" y="86"/>
                  </a:lnTo>
                  <a:lnTo>
                    <a:pt x="19" y="80"/>
                  </a:lnTo>
                  <a:lnTo>
                    <a:pt x="14" y="72"/>
                  </a:lnTo>
                  <a:lnTo>
                    <a:pt x="11" y="63"/>
                  </a:lnTo>
                  <a:lnTo>
                    <a:pt x="11" y="55"/>
                  </a:lnTo>
                  <a:lnTo>
                    <a:pt x="11" y="55"/>
                  </a:lnTo>
                  <a:lnTo>
                    <a:pt x="11" y="46"/>
                  </a:lnTo>
                  <a:lnTo>
                    <a:pt x="14" y="37"/>
                  </a:lnTo>
                  <a:lnTo>
                    <a:pt x="19" y="29"/>
                  </a:lnTo>
                  <a:lnTo>
                    <a:pt x="25" y="23"/>
                  </a:lnTo>
                  <a:lnTo>
                    <a:pt x="31" y="17"/>
                  </a:lnTo>
                  <a:lnTo>
                    <a:pt x="39" y="14"/>
                  </a:lnTo>
                  <a:lnTo>
                    <a:pt x="48" y="11"/>
                  </a:lnTo>
                  <a:lnTo>
                    <a:pt x="57" y="9"/>
                  </a:lnTo>
                  <a:lnTo>
                    <a:pt x="57" y="9"/>
                  </a:lnTo>
                  <a:lnTo>
                    <a:pt x="66" y="11"/>
                  </a:lnTo>
                  <a:lnTo>
                    <a:pt x="76" y="14"/>
                  </a:lnTo>
                  <a:lnTo>
                    <a:pt x="83" y="17"/>
                  </a:lnTo>
                  <a:lnTo>
                    <a:pt x="91" y="23"/>
                  </a:lnTo>
                  <a:lnTo>
                    <a:pt x="95" y="29"/>
                  </a:lnTo>
                  <a:lnTo>
                    <a:pt x="100" y="37"/>
                  </a:lnTo>
                  <a:lnTo>
                    <a:pt x="103" y="46"/>
                  </a:lnTo>
                  <a:lnTo>
                    <a:pt x="105" y="55"/>
                  </a:lnTo>
                  <a:lnTo>
                    <a:pt x="105" y="55"/>
                  </a:lnTo>
                  <a:lnTo>
                    <a:pt x="103" y="63"/>
                  </a:lnTo>
                  <a:lnTo>
                    <a:pt x="100" y="72"/>
                  </a:lnTo>
                  <a:lnTo>
                    <a:pt x="95" y="80"/>
                  </a:lnTo>
                  <a:lnTo>
                    <a:pt x="91" y="86"/>
                  </a:lnTo>
                  <a:lnTo>
                    <a:pt x="83" y="92"/>
                  </a:lnTo>
                  <a:lnTo>
                    <a:pt x="76" y="95"/>
                  </a:lnTo>
                  <a:lnTo>
                    <a:pt x="66" y="98"/>
                  </a:lnTo>
                  <a:lnTo>
                    <a:pt x="57" y="100"/>
                  </a:lnTo>
                  <a:lnTo>
                    <a:pt x="57" y="10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9" name="Freeform 480"/>
            <p:cNvSpPr>
              <a:spLocks noEditPoints="1"/>
            </p:cNvSpPr>
            <p:nvPr/>
          </p:nvSpPr>
          <p:spPr bwMode="auto">
            <a:xfrm>
              <a:off x="8247063" y="4860925"/>
              <a:ext cx="327025" cy="406400"/>
            </a:xfrm>
            <a:custGeom>
              <a:avLst/>
              <a:gdLst>
                <a:gd name="T0" fmla="*/ 103 w 206"/>
                <a:gd name="T1" fmla="*/ 0 h 256"/>
                <a:gd name="T2" fmla="*/ 83 w 206"/>
                <a:gd name="T3" fmla="*/ 2 h 256"/>
                <a:gd name="T4" fmla="*/ 63 w 206"/>
                <a:gd name="T5" fmla="*/ 8 h 256"/>
                <a:gd name="T6" fmla="*/ 46 w 206"/>
                <a:gd name="T7" fmla="*/ 17 h 256"/>
                <a:gd name="T8" fmla="*/ 31 w 206"/>
                <a:gd name="T9" fmla="*/ 29 h 256"/>
                <a:gd name="T10" fmla="*/ 19 w 206"/>
                <a:gd name="T11" fmla="*/ 43 h 256"/>
                <a:gd name="T12" fmla="*/ 10 w 206"/>
                <a:gd name="T13" fmla="*/ 60 h 256"/>
                <a:gd name="T14" fmla="*/ 4 w 206"/>
                <a:gd name="T15" fmla="*/ 78 h 256"/>
                <a:gd name="T16" fmla="*/ 0 w 206"/>
                <a:gd name="T17" fmla="*/ 98 h 256"/>
                <a:gd name="T18" fmla="*/ 2 w 206"/>
                <a:gd name="T19" fmla="*/ 114 h 256"/>
                <a:gd name="T20" fmla="*/ 4 w 206"/>
                <a:gd name="T21" fmla="*/ 123 h 256"/>
                <a:gd name="T22" fmla="*/ 8 w 206"/>
                <a:gd name="T23" fmla="*/ 134 h 256"/>
                <a:gd name="T24" fmla="*/ 17 w 206"/>
                <a:gd name="T25" fmla="*/ 152 h 256"/>
                <a:gd name="T26" fmla="*/ 27 w 206"/>
                <a:gd name="T27" fmla="*/ 167 h 256"/>
                <a:gd name="T28" fmla="*/ 62 w 206"/>
                <a:gd name="T29" fmla="*/ 213 h 256"/>
                <a:gd name="T30" fmla="*/ 96 w 206"/>
                <a:gd name="T31" fmla="*/ 252 h 256"/>
                <a:gd name="T32" fmla="*/ 97 w 206"/>
                <a:gd name="T33" fmla="*/ 253 h 256"/>
                <a:gd name="T34" fmla="*/ 100 w 206"/>
                <a:gd name="T35" fmla="*/ 255 h 256"/>
                <a:gd name="T36" fmla="*/ 103 w 206"/>
                <a:gd name="T37" fmla="*/ 256 h 256"/>
                <a:gd name="T38" fmla="*/ 105 w 206"/>
                <a:gd name="T39" fmla="*/ 256 h 256"/>
                <a:gd name="T40" fmla="*/ 108 w 206"/>
                <a:gd name="T41" fmla="*/ 255 h 256"/>
                <a:gd name="T42" fmla="*/ 111 w 206"/>
                <a:gd name="T43" fmla="*/ 252 h 256"/>
                <a:gd name="T44" fmla="*/ 151 w 206"/>
                <a:gd name="T45" fmla="*/ 206 h 256"/>
                <a:gd name="T46" fmla="*/ 183 w 206"/>
                <a:gd name="T47" fmla="*/ 164 h 256"/>
                <a:gd name="T48" fmla="*/ 203 w 206"/>
                <a:gd name="T49" fmla="*/ 126 h 256"/>
                <a:gd name="T50" fmla="*/ 206 w 206"/>
                <a:gd name="T51" fmla="*/ 111 h 256"/>
                <a:gd name="T52" fmla="*/ 206 w 206"/>
                <a:gd name="T53" fmla="*/ 98 h 256"/>
                <a:gd name="T54" fmla="*/ 206 w 206"/>
                <a:gd name="T55" fmla="*/ 89 h 256"/>
                <a:gd name="T56" fmla="*/ 201 w 206"/>
                <a:gd name="T57" fmla="*/ 69 h 256"/>
                <a:gd name="T58" fmla="*/ 194 w 206"/>
                <a:gd name="T59" fmla="*/ 52 h 256"/>
                <a:gd name="T60" fmla="*/ 183 w 206"/>
                <a:gd name="T61" fmla="*/ 36 h 256"/>
                <a:gd name="T62" fmla="*/ 169 w 206"/>
                <a:gd name="T63" fmla="*/ 23 h 256"/>
                <a:gd name="T64" fmla="*/ 152 w 206"/>
                <a:gd name="T65" fmla="*/ 13 h 256"/>
                <a:gd name="T66" fmla="*/ 134 w 206"/>
                <a:gd name="T67" fmla="*/ 5 h 256"/>
                <a:gd name="T68" fmla="*/ 114 w 206"/>
                <a:gd name="T69" fmla="*/ 0 h 256"/>
                <a:gd name="T70" fmla="*/ 103 w 206"/>
                <a:gd name="T71" fmla="*/ 0 h 256"/>
                <a:gd name="T72" fmla="*/ 105 w 206"/>
                <a:gd name="T73" fmla="*/ 245 h 256"/>
                <a:gd name="T74" fmla="*/ 103 w 206"/>
                <a:gd name="T75" fmla="*/ 247 h 256"/>
                <a:gd name="T76" fmla="*/ 103 w 206"/>
                <a:gd name="T77" fmla="*/ 245 h 256"/>
                <a:gd name="T78" fmla="*/ 71 w 206"/>
                <a:gd name="T79" fmla="*/ 209 h 256"/>
                <a:gd name="T80" fmla="*/ 34 w 206"/>
                <a:gd name="T81" fmla="*/ 163 h 256"/>
                <a:gd name="T82" fmla="*/ 25 w 206"/>
                <a:gd name="T83" fmla="*/ 146 h 256"/>
                <a:gd name="T84" fmla="*/ 16 w 206"/>
                <a:gd name="T85" fmla="*/ 131 h 256"/>
                <a:gd name="T86" fmla="*/ 13 w 206"/>
                <a:gd name="T87" fmla="*/ 121 h 256"/>
                <a:gd name="T88" fmla="*/ 11 w 206"/>
                <a:gd name="T89" fmla="*/ 112 h 256"/>
                <a:gd name="T90" fmla="*/ 10 w 206"/>
                <a:gd name="T91" fmla="*/ 98 h 256"/>
                <a:gd name="T92" fmla="*/ 13 w 206"/>
                <a:gd name="T93" fmla="*/ 81 h 256"/>
                <a:gd name="T94" fmla="*/ 27 w 206"/>
                <a:gd name="T95" fmla="*/ 49 h 256"/>
                <a:gd name="T96" fmla="*/ 51 w 206"/>
                <a:gd name="T97" fmla="*/ 25 h 256"/>
                <a:gd name="T98" fmla="*/ 85 w 206"/>
                <a:gd name="T99" fmla="*/ 11 h 256"/>
                <a:gd name="T100" fmla="*/ 103 w 206"/>
                <a:gd name="T101" fmla="*/ 9 h 256"/>
                <a:gd name="T102" fmla="*/ 112 w 206"/>
                <a:gd name="T103" fmla="*/ 9 h 256"/>
                <a:gd name="T104" fmla="*/ 140 w 206"/>
                <a:gd name="T105" fmla="*/ 17 h 256"/>
                <a:gd name="T106" fmla="*/ 169 w 206"/>
                <a:gd name="T107" fmla="*/ 36 h 256"/>
                <a:gd name="T108" fmla="*/ 189 w 206"/>
                <a:gd name="T109" fmla="*/ 65 h 256"/>
                <a:gd name="T110" fmla="*/ 197 w 206"/>
                <a:gd name="T111" fmla="*/ 89 h 256"/>
                <a:gd name="T112" fmla="*/ 197 w 206"/>
                <a:gd name="T113" fmla="*/ 98 h 256"/>
                <a:gd name="T114" fmla="*/ 195 w 206"/>
                <a:gd name="T115" fmla="*/ 111 h 256"/>
                <a:gd name="T116" fmla="*/ 195 w 206"/>
                <a:gd name="T117" fmla="*/ 111 h 256"/>
                <a:gd name="T118" fmla="*/ 194 w 206"/>
                <a:gd name="T119" fmla="*/ 123 h 256"/>
                <a:gd name="T120" fmla="*/ 177 w 206"/>
                <a:gd name="T121" fmla="*/ 155 h 256"/>
                <a:gd name="T122" fmla="*/ 134 w 206"/>
                <a:gd name="T123" fmla="*/ 213 h 256"/>
                <a:gd name="T124" fmla="*/ 105 w 206"/>
                <a:gd name="T125" fmla="*/ 24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6" h="256">
                  <a:moveTo>
                    <a:pt x="103" y="0"/>
                  </a:moveTo>
                  <a:lnTo>
                    <a:pt x="103" y="0"/>
                  </a:lnTo>
                  <a:lnTo>
                    <a:pt x="92" y="0"/>
                  </a:lnTo>
                  <a:lnTo>
                    <a:pt x="83" y="2"/>
                  </a:lnTo>
                  <a:lnTo>
                    <a:pt x="73" y="5"/>
                  </a:lnTo>
                  <a:lnTo>
                    <a:pt x="63" y="8"/>
                  </a:lnTo>
                  <a:lnTo>
                    <a:pt x="54" y="13"/>
                  </a:lnTo>
                  <a:lnTo>
                    <a:pt x="46" y="17"/>
                  </a:lnTo>
                  <a:lnTo>
                    <a:pt x="39" y="23"/>
                  </a:lnTo>
                  <a:lnTo>
                    <a:pt x="31" y="29"/>
                  </a:lnTo>
                  <a:lnTo>
                    <a:pt x="25" y="36"/>
                  </a:lnTo>
                  <a:lnTo>
                    <a:pt x="19" y="43"/>
                  </a:lnTo>
                  <a:lnTo>
                    <a:pt x="13" y="52"/>
                  </a:lnTo>
                  <a:lnTo>
                    <a:pt x="10" y="60"/>
                  </a:lnTo>
                  <a:lnTo>
                    <a:pt x="5" y="69"/>
                  </a:lnTo>
                  <a:lnTo>
                    <a:pt x="4" y="78"/>
                  </a:lnTo>
                  <a:lnTo>
                    <a:pt x="2" y="89"/>
                  </a:lnTo>
                  <a:lnTo>
                    <a:pt x="0" y="98"/>
                  </a:lnTo>
                  <a:lnTo>
                    <a:pt x="0" y="98"/>
                  </a:lnTo>
                  <a:lnTo>
                    <a:pt x="2" y="114"/>
                  </a:lnTo>
                  <a:lnTo>
                    <a:pt x="2" y="114"/>
                  </a:lnTo>
                  <a:lnTo>
                    <a:pt x="4" y="123"/>
                  </a:lnTo>
                  <a:lnTo>
                    <a:pt x="8" y="134"/>
                  </a:lnTo>
                  <a:lnTo>
                    <a:pt x="8" y="134"/>
                  </a:lnTo>
                  <a:lnTo>
                    <a:pt x="11" y="143"/>
                  </a:lnTo>
                  <a:lnTo>
                    <a:pt x="17" y="152"/>
                  </a:lnTo>
                  <a:lnTo>
                    <a:pt x="17" y="152"/>
                  </a:lnTo>
                  <a:lnTo>
                    <a:pt x="27" y="167"/>
                  </a:lnTo>
                  <a:lnTo>
                    <a:pt x="37" y="183"/>
                  </a:lnTo>
                  <a:lnTo>
                    <a:pt x="62" y="213"/>
                  </a:lnTo>
                  <a:lnTo>
                    <a:pt x="82" y="238"/>
                  </a:lnTo>
                  <a:lnTo>
                    <a:pt x="96" y="252"/>
                  </a:lnTo>
                  <a:lnTo>
                    <a:pt x="96" y="252"/>
                  </a:lnTo>
                  <a:lnTo>
                    <a:pt x="97" y="253"/>
                  </a:lnTo>
                  <a:lnTo>
                    <a:pt x="100" y="255"/>
                  </a:lnTo>
                  <a:lnTo>
                    <a:pt x="100" y="255"/>
                  </a:lnTo>
                  <a:lnTo>
                    <a:pt x="103" y="256"/>
                  </a:lnTo>
                  <a:lnTo>
                    <a:pt x="103" y="256"/>
                  </a:lnTo>
                  <a:lnTo>
                    <a:pt x="105" y="256"/>
                  </a:lnTo>
                  <a:lnTo>
                    <a:pt x="105" y="256"/>
                  </a:lnTo>
                  <a:lnTo>
                    <a:pt x="108" y="255"/>
                  </a:lnTo>
                  <a:lnTo>
                    <a:pt x="108" y="255"/>
                  </a:lnTo>
                  <a:lnTo>
                    <a:pt x="111" y="252"/>
                  </a:lnTo>
                  <a:lnTo>
                    <a:pt x="111" y="252"/>
                  </a:lnTo>
                  <a:lnTo>
                    <a:pt x="135" y="225"/>
                  </a:lnTo>
                  <a:lnTo>
                    <a:pt x="151" y="206"/>
                  </a:lnTo>
                  <a:lnTo>
                    <a:pt x="168" y="186"/>
                  </a:lnTo>
                  <a:lnTo>
                    <a:pt x="183" y="164"/>
                  </a:lnTo>
                  <a:lnTo>
                    <a:pt x="195" y="144"/>
                  </a:lnTo>
                  <a:lnTo>
                    <a:pt x="203" y="126"/>
                  </a:lnTo>
                  <a:lnTo>
                    <a:pt x="204" y="118"/>
                  </a:lnTo>
                  <a:lnTo>
                    <a:pt x="206" y="111"/>
                  </a:lnTo>
                  <a:lnTo>
                    <a:pt x="206" y="111"/>
                  </a:lnTo>
                  <a:lnTo>
                    <a:pt x="206" y="98"/>
                  </a:lnTo>
                  <a:lnTo>
                    <a:pt x="206" y="98"/>
                  </a:lnTo>
                  <a:lnTo>
                    <a:pt x="206" y="89"/>
                  </a:lnTo>
                  <a:lnTo>
                    <a:pt x="204" y="78"/>
                  </a:lnTo>
                  <a:lnTo>
                    <a:pt x="201" y="69"/>
                  </a:lnTo>
                  <a:lnTo>
                    <a:pt x="198" y="60"/>
                  </a:lnTo>
                  <a:lnTo>
                    <a:pt x="194" y="52"/>
                  </a:lnTo>
                  <a:lnTo>
                    <a:pt x="189" y="43"/>
                  </a:lnTo>
                  <a:lnTo>
                    <a:pt x="183" y="36"/>
                  </a:lnTo>
                  <a:lnTo>
                    <a:pt x="175" y="29"/>
                  </a:lnTo>
                  <a:lnTo>
                    <a:pt x="169" y="23"/>
                  </a:lnTo>
                  <a:lnTo>
                    <a:pt x="161" y="17"/>
                  </a:lnTo>
                  <a:lnTo>
                    <a:pt x="152" y="13"/>
                  </a:lnTo>
                  <a:lnTo>
                    <a:pt x="143" y="8"/>
                  </a:lnTo>
                  <a:lnTo>
                    <a:pt x="134" y="5"/>
                  </a:lnTo>
                  <a:lnTo>
                    <a:pt x="125" y="2"/>
                  </a:lnTo>
                  <a:lnTo>
                    <a:pt x="114" y="0"/>
                  </a:lnTo>
                  <a:lnTo>
                    <a:pt x="103" y="0"/>
                  </a:lnTo>
                  <a:lnTo>
                    <a:pt x="103" y="0"/>
                  </a:lnTo>
                  <a:close/>
                  <a:moveTo>
                    <a:pt x="105" y="245"/>
                  </a:moveTo>
                  <a:lnTo>
                    <a:pt x="105" y="245"/>
                  </a:lnTo>
                  <a:lnTo>
                    <a:pt x="103" y="247"/>
                  </a:lnTo>
                  <a:lnTo>
                    <a:pt x="103" y="247"/>
                  </a:lnTo>
                  <a:lnTo>
                    <a:pt x="103" y="245"/>
                  </a:lnTo>
                  <a:lnTo>
                    <a:pt x="103" y="245"/>
                  </a:lnTo>
                  <a:lnTo>
                    <a:pt x="92" y="233"/>
                  </a:lnTo>
                  <a:lnTo>
                    <a:pt x="71" y="209"/>
                  </a:lnTo>
                  <a:lnTo>
                    <a:pt x="46" y="178"/>
                  </a:lnTo>
                  <a:lnTo>
                    <a:pt x="34" y="163"/>
                  </a:lnTo>
                  <a:lnTo>
                    <a:pt x="25" y="146"/>
                  </a:lnTo>
                  <a:lnTo>
                    <a:pt x="25" y="146"/>
                  </a:lnTo>
                  <a:lnTo>
                    <a:pt x="20" y="138"/>
                  </a:lnTo>
                  <a:lnTo>
                    <a:pt x="16" y="131"/>
                  </a:lnTo>
                  <a:lnTo>
                    <a:pt x="16" y="131"/>
                  </a:lnTo>
                  <a:lnTo>
                    <a:pt x="13" y="121"/>
                  </a:lnTo>
                  <a:lnTo>
                    <a:pt x="11" y="112"/>
                  </a:lnTo>
                  <a:lnTo>
                    <a:pt x="11" y="112"/>
                  </a:lnTo>
                  <a:lnTo>
                    <a:pt x="10" y="98"/>
                  </a:lnTo>
                  <a:lnTo>
                    <a:pt x="10" y="98"/>
                  </a:lnTo>
                  <a:lnTo>
                    <a:pt x="11" y="89"/>
                  </a:lnTo>
                  <a:lnTo>
                    <a:pt x="13" y="81"/>
                  </a:lnTo>
                  <a:lnTo>
                    <a:pt x="17" y="65"/>
                  </a:lnTo>
                  <a:lnTo>
                    <a:pt x="27" y="49"/>
                  </a:lnTo>
                  <a:lnTo>
                    <a:pt x="37" y="36"/>
                  </a:lnTo>
                  <a:lnTo>
                    <a:pt x="51" y="25"/>
                  </a:lnTo>
                  <a:lnTo>
                    <a:pt x="68" y="17"/>
                  </a:lnTo>
                  <a:lnTo>
                    <a:pt x="85" y="11"/>
                  </a:lnTo>
                  <a:lnTo>
                    <a:pt x="94" y="9"/>
                  </a:lnTo>
                  <a:lnTo>
                    <a:pt x="103" y="9"/>
                  </a:lnTo>
                  <a:lnTo>
                    <a:pt x="103" y="9"/>
                  </a:lnTo>
                  <a:lnTo>
                    <a:pt x="112" y="9"/>
                  </a:lnTo>
                  <a:lnTo>
                    <a:pt x="122" y="11"/>
                  </a:lnTo>
                  <a:lnTo>
                    <a:pt x="140" y="17"/>
                  </a:lnTo>
                  <a:lnTo>
                    <a:pt x="155" y="25"/>
                  </a:lnTo>
                  <a:lnTo>
                    <a:pt x="169" y="36"/>
                  </a:lnTo>
                  <a:lnTo>
                    <a:pt x="180" y="49"/>
                  </a:lnTo>
                  <a:lnTo>
                    <a:pt x="189" y="65"/>
                  </a:lnTo>
                  <a:lnTo>
                    <a:pt x="195" y="81"/>
                  </a:lnTo>
                  <a:lnTo>
                    <a:pt x="197" y="89"/>
                  </a:lnTo>
                  <a:lnTo>
                    <a:pt x="197" y="98"/>
                  </a:lnTo>
                  <a:lnTo>
                    <a:pt x="197" y="98"/>
                  </a:lnTo>
                  <a:lnTo>
                    <a:pt x="195" y="111"/>
                  </a:lnTo>
                  <a:lnTo>
                    <a:pt x="195" y="111"/>
                  </a:lnTo>
                  <a:lnTo>
                    <a:pt x="195" y="111"/>
                  </a:lnTo>
                  <a:lnTo>
                    <a:pt x="195" y="111"/>
                  </a:lnTo>
                  <a:lnTo>
                    <a:pt x="195" y="117"/>
                  </a:lnTo>
                  <a:lnTo>
                    <a:pt x="194" y="123"/>
                  </a:lnTo>
                  <a:lnTo>
                    <a:pt x="187" y="138"/>
                  </a:lnTo>
                  <a:lnTo>
                    <a:pt x="177" y="155"/>
                  </a:lnTo>
                  <a:lnTo>
                    <a:pt x="164" y="175"/>
                  </a:lnTo>
                  <a:lnTo>
                    <a:pt x="134" y="213"/>
                  </a:lnTo>
                  <a:lnTo>
                    <a:pt x="105" y="245"/>
                  </a:lnTo>
                  <a:lnTo>
                    <a:pt x="105" y="24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0" name="Freeform 481"/>
          <p:cNvSpPr>
            <a:spLocks noEditPoints="1"/>
          </p:cNvSpPr>
          <p:nvPr userDrawn="1"/>
        </p:nvSpPr>
        <p:spPr bwMode="auto">
          <a:xfrm>
            <a:off x="6245626" y="4671071"/>
            <a:ext cx="372113" cy="312743"/>
          </a:xfrm>
          <a:custGeom>
            <a:avLst/>
            <a:gdLst>
              <a:gd name="T0" fmla="*/ 199 w 199"/>
              <a:gd name="T1" fmla="*/ 99 h 223"/>
              <a:gd name="T2" fmla="*/ 199 w 199"/>
              <a:gd name="T3" fmla="*/ 99 h 223"/>
              <a:gd name="T4" fmla="*/ 198 w 199"/>
              <a:gd name="T5" fmla="*/ 98 h 223"/>
              <a:gd name="T6" fmla="*/ 195 w 199"/>
              <a:gd name="T7" fmla="*/ 96 h 223"/>
              <a:gd name="T8" fmla="*/ 149 w 199"/>
              <a:gd name="T9" fmla="*/ 96 h 223"/>
              <a:gd name="T10" fmla="*/ 149 w 199"/>
              <a:gd name="T11" fmla="*/ 6 h 223"/>
              <a:gd name="T12" fmla="*/ 149 w 199"/>
              <a:gd name="T13" fmla="*/ 6 h 223"/>
              <a:gd name="T14" fmla="*/ 147 w 199"/>
              <a:gd name="T15" fmla="*/ 1 h 223"/>
              <a:gd name="T16" fmla="*/ 143 w 199"/>
              <a:gd name="T17" fmla="*/ 0 h 223"/>
              <a:gd name="T18" fmla="*/ 57 w 199"/>
              <a:gd name="T19" fmla="*/ 0 h 223"/>
              <a:gd name="T20" fmla="*/ 57 w 199"/>
              <a:gd name="T21" fmla="*/ 0 h 223"/>
              <a:gd name="T22" fmla="*/ 54 w 199"/>
              <a:gd name="T23" fmla="*/ 1 h 223"/>
              <a:gd name="T24" fmla="*/ 52 w 199"/>
              <a:gd name="T25" fmla="*/ 6 h 223"/>
              <a:gd name="T26" fmla="*/ 52 w 199"/>
              <a:gd name="T27" fmla="*/ 96 h 223"/>
              <a:gd name="T28" fmla="*/ 6 w 199"/>
              <a:gd name="T29" fmla="*/ 96 h 223"/>
              <a:gd name="T30" fmla="*/ 6 w 199"/>
              <a:gd name="T31" fmla="*/ 96 h 223"/>
              <a:gd name="T32" fmla="*/ 3 w 199"/>
              <a:gd name="T33" fmla="*/ 98 h 223"/>
              <a:gd name="T34" fmla="*/ 2 w 199"/>
              <a:gd name="T35" fmla="*/ 99 h 223"/>
              <a:gd name="T36" fmla="*/ 2 w 199"/>
              <a:gd name="T37" fmla="*/ 99 h 223"/>
              <a:gd name="T38" fmla="*/ 0 w 199"/>
              <a:gd name="T39" fmla="*/ 102 h 223"/>
              <a:gd name="T40" fmla="*/ 2 w 199"/>
              <a:gd name="T41" fmla="*/ 105 h 223"/>
              <a:gd name="T42" fmla="*/ 97 w 199"/>
              <a:gd name="T43" fmla="*/ 222 h 223"/>
              <a:gd name="T44" fmla="*/ 97 w 199"/>
              <a:gd name="T45" fmla="*/ 222 h 223"/>
              <a:gd name="T46" fmla="*/ 98 w 199"/>
              <a:gd name="T47" fmla="*/ 223 h 223"/>
              <a:gd name="T48" fmla="*/ 100 w 199"/>
              <a:gd name="T49" fmla="*/ 223 h 223"/>
              <a:gd name="T50" fmla="*/ 100 w 199"/>
              <a:gd name="T51" fmla="*/ 223 h 223"/>
              <a:gd name="T52" fmla="*/ 103 w 199"/>
              <a:gd name="T53" fmla="*/ 223 h 223"/>
              <a:gd name="T54" fmla="*/ 104 w 199"/>
              <a:gd name="T55" fmla="*/ 222 h 223"/>
              <a:gd name="T56" fmla="*/ 198 w 199"/>
              <a:gd name="T57" fmla="*/ 105 h 223"/>
              <a:gd name="T58" fmla="*/ 198 w 199"/>
              <a:gd name="T59" fmla="*/ 105 h 223"/>
              <a:gd name="T60" fmla="*/ 199 w 199"/>
              <a:gd name="T61" fmla="*/ 102 h 223"/>
              <a:gd name="T62" fmla="*/ 199 w 199"/>
              <a:gd name="T63" fmla="*/ 99 h 223"/>
              <a:gd name="T64" fmla="*/ 199 w 199"/>
              <a:gd name="T65" fmla="*/ 99 h 223"/>
              <a:gd name="T66" fmla="*/ 100 w 199"/>
              <a:gd name="T67" fmla="*/ 209 h 223"/>
              <a:gd name="T68" fmla="*/ 17 w 199"/>
              <a:gd name="T69" fmla="*/ 107 h 223"/>
              <a:gd name="T70" fmla="*/ 57 w 199"/>
              <a:gd name="T71" fmla="*/ 107 h 223"/>
              <a:gd name="T72" fmla="*/ 57 w 199"/>
              <a:gd name="T73" fmla="*/ 107 h 223"/>
              <a:gd name="T74" fmla="*/ 62 w 199"/>
              <a:gd name="T75" fmla="*/ 105 h 223"/>
              <a:gd name="T76" fmla="*/ 63 w 199"/>
              <a:gd name="T77" fmla="*/ 102 h 223"/>
              <a:gd name="T78" fmla="*/ 63 w 199"/>
              <a:gd name="T79" fmla="*/ 10 h 223"/>
              <a:gd name="T80" fmla="*/ 138 w 199"/>
              <a:gd name="T81" fmla="*/ 10 h 223"/>
              <a:gd name="T82" fmla="*/ 138 w 199"/>
              <a:gd name="T83" fmla="*/ 102 h 223"/>
              <a:gd name="T84" fmla="*/ 138 w 199"/>
              <a:gd name="T85" fmla="*/ 102 h 223"/>
              <a:gd name="T86" fmla="*/ 140 w 199"/>
              <a:gd name="T87" fmla="*/ 105 h 223"/>
              <a:gd name="T88" fmla="*/ 143 w 199"/>
              <a:gd name="T89" fmla="*/ 107 h 223"/>
              <a:gd name="T90" fmla="*/ 183 w 199"/>
              <a:gd name="T91" fmla="*/ 107 h 223"/>
              <a:gd name="T92" fmla="*/ 100 w 199"/>
              <a:gd name="T93" fmla="*/ 20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9" h="223">
                <a:moveTo>
                  <a:pt x="199" y="99"/>
                </a:moveTo>
                <a:lnTo>
                  <a:pt x="199" y="99"/>
                </a:lnTo>
                <a:lnTo>
                  <a:pt x="198" y="98"/>
                </a:lnTo>
                <a:lnTo>
                  <a:pt x="195" y="96"/>
                </a:lnTo>
                <a:lnTo>
                  <a:pt x="149" y="96"/>
                </a:lnTo>
                <a:lnTo>
                  <a:pt x="149" y="6"/>
                </a:lnTo>
                <a:lnTo>
                  <a:pt x="149" y="6"/>
                </a:lnTo>
                <a:lnTo>
                  <a:pt x="147" y="1"/>
                </a:lnTo>
                <a:lnTo>
                  <a:pt x="143" y="0"/>
                </a:lnTo>
                <a:lnTo>
                  <a:pt x="57" y="0"/>
                </a:lnTo>
                <a:lnTo>
                  <a:pt x="57" y="0"/>
                </a:lnTo>
                <a:lnTo>
                  <a:pt x="54" y="1"/>
                </a:lnTo>
                <a:lnTo>
                  <a:pt x="52" y="6"/>
                </a:lnTo>
                <a:lnTo>
                  <a:pt x="52" y="96"/>
                </a:lnTo>
                <a:lnTo>
                  <a:pt x="6" y="96"/>
                </a:lnTo>
                <a:lnTo>
                  <a:pt x="6" y="96"/>
                </a:lnTo>
                <a:lnTo>
                  <a:pt x="3" y="98"/>
                </a:lnTo>
                <a:lnTo>
                  <a:pt x="2" y="99"/>
                </a:lnTo>
                <a:lnTo>
                  <a:pt x="2" y="99"/>
                </a:lnTo>
                <a:lnTo>
                  <a:pt x="0" y="102"/>
                </a:lnTo>
                <a:lnTo>
                  <a:pt x="2" y="105"/>
                </a:lnTo>
                <a:lnTo>
                  <a:pt x="97" y="222"/>
                </a:lnTo>
                <a:lnTo>
                  <a:pt x="97" y="222"/>
                </a:lnTo>
                <a:lnTo>
                  <a:pt x="98" y="223"/>
                </a:lnTo>
                <a:lnTo>
                  <a:pt x="100" y="223"/>
                </a:lnTo>
                <a:lnTo>
                  <a:pt x="100" y="223"/>
                </a:lnTo>
                <a:lnTo>
                  <a:pt x="103" y="223"/>
                </a:lnTo>
                <a:lnTo>
                  <a:pt x="104" y="222"/>
                </a:lnTo>
                <a:lnTo>
                  <a:pt x="198" y="105"/>
                </a:lnTo>
                <a:lnTo>
                  <a:pt x="198" y="105"/>
                </a:lnTo>
                <a:lnTo>
                  <a:pt x="199" y="102"/>
                </a:lnTo>
                <a:lnTo>
                  <a:pt x="199" y="99"/>
                </a:lnTo>
                <a:lnTo>
                  <a:pt x="199" y="99"/>
                </a:lnTo>
                <a:close/>
                <a:moveTo>
                  <a:pt x="100" y="209"/>
                </a:moveTo>
                <a:lnTo>
                  <a:pt x="17" y="107"/>
                </a:lnTo>
                <a:lnTo>
                  <a:pt x="57" y="107"/>
                </a:lnTo>
                <a:lnTo>
                  <a:pt x="57" y="107"/>
                </a:lnTo>
                <a:lnTo>
                  <a:pt x="62" y="105"/>
                </a:lnTo>
                <a:lnTo>
                  <a:pt x="63" y="102"/>
                </a:lnTo>
                <a:lnTo>
                  <a:pt x="63" y="10"/>
                </a:lnTo>
                <a:lnTo>
                  <a:pt x="138" y="10"/>
                </a:lnTo>
                <a:lnTo>
                  <a:pt x="138" y="102"/>
                </a:lnTo>
                <a:lnTo>
                  <a:pt x="138" y="102"/>
                </a:lnTo>
                <a:lnTo>
                  <a:pt x="140" y="105"/>
                </a:lnTo>
                <a:lnTo>
                  <a:pt x="143" y="107"/>
                </a:lnTo>
                <a:lnTo>
                  <a:pt x="183" y="107"/>
                </a:lnTo>
                <a:lnTo>
                  <a:pt x="100" y="20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1" name="Freeform 482"/>
          <p:cNvSpPr>
            <a:spLocks noEditPoints="1"/>
          </p:cNvSpPr>
          <p:nvPr userDrawn="1"/>
        </p:nvSpPr>
        <p:spPr bwMode="auto">
          <a:xfrm>
            <a:off x="4371974" y="4692107"/>
            <a:ext cx="613332" cy="272072"/>
          </a:xfrm>
          <a:custGeom>
            <a:avLst/>
            <a:gdLst>
              <a:gd name="T0" fmla="*/ 213 w 328"/>
              <a:gd name="T1" fmla="*/ 1 h 194"/>
              <a:gd name="T2" fmla="*/ 210 w 328"/>
              <a:gd name="T3" fmla="*/ 0 h 194"/>
              <a:gd name="T4" fmla="*/ 207 w 328"/>
              <a:gd name="T5" fmla="*/ 0 h 194"/>
              <a:gd name="T6" fmla="*/ 204 w 328"/>
              <a:gd name="T7" fmla="*/ 6 h 194"/>
              <a:gd name="T8" fmla="*/ 124 w 328"/>
              <a:gd name="T9" fmla="*/ 50 h 194"/>
              <a:gd name="T10" fmla="*/ 124 w 328"/>
              <a:gd name="T11" fmla="*/ 6 h 194"/>
              <a:gd name="T12" fmla="*/ 121 w 328"/>
              <a:gd name="T13" fmla="*/ 0 h 194"/>
              <a:gd name="T14" fmla="*/ 118 w 328"/>
              <a:gd name="T15" fmla="*/ 0 h 194"/>
              <a:gd name="T16" fmla="*/ 3 w 328"/>
              <a:gd name="T17" fmla="*/ 93 h 194"/>
              <a:gd name="T18" fmla="*/ 2 w 328"/>
              <a:gd name="T19" fmla="*/ 95 h 194"/>
              <a:gd name="T20" fmla="*/ 0 w 328"/>
              <a:gd name="T21" fmla="*/ 96 h 194"/>
              <a:gd name="T22" fmla="*/ 3 w 328"/>
              <a:gd name="T23" fmla="*/ 101 h 194"/>
              <a:gd name="T24" fmla="*/ 116 w 328"/>
              <a:gd name="T25" fmla="*/ 193 h 194"/>
              <a:gd name="T26" fmla="*/ 120 w 328"/>
              <a:gd name="T27" fmla="*/ 194 h 194"/>
              <a:gd name="T28" fmla="*/ 121 w 328"/>
              <a:gd name="T29" fmla="*/ 193 h 194"/>
              <a:gd name="T30" fmla="*/ 124 w 328"/>
              <a:gd name="T31" fmla="*/ 188 h 194"/>
              <a:gd name="T32" fmla="*/ 204 w 328"/>
              <a:gd name="T33" fmla="*/ 144 h 194"/>
              <a:gd name="T34" fmla="*/ 204 w 328"/>
              <a:gd name="T35" fmla="*/ 188 h 194"/>
              <a:gd name="T36" fmla="*/ 207 w 328"/>
              <a:gd name="T37" fmla="*/ 193 h 194"/>
              <a:gd name="T38" fmla="*/ 210 w 328"/>
              <a:gd name="T39" fmla="*/ 194 h 194"/>
              <a:gd name="T40" fmla="*/ 326 w 328"/>
              <a:gd name="T41" fmla="*/ 101 h 194"/>
              <a:gd name="T42" fmla="*/ 328 w 328"/>
              <a:gd name="T43" fmla="*/ 100 h 194"/>
              <a:gd name="T44" fmla="*/ 328 w 328"/>
              <a:gd name="T45" fmla="*/ 96 h 194"/>
              <a:gd name="T46" fmla="*/ 326 w 328"/>
              <a:gd name="T47" fmla="*/ 93 h 194"/>
              <a:gd name="T48" fmla="*/ 215 w 328"/>
              <a:gd name="T49" fmla="*/ 178 h 194"/>
              <a:gd name="T50" fmla="*/ 215 w 328"/>
              <a:gd name="T51" fmla="*/ 139 h 194"/>
              <a:gd name="T52" fmla="*/ 208 w 328"/>
              <a:gd name="T53" fmla="*/ 133 h 194"/>
              <a:gd name="T54" fmla="*/ 120 w 328"/>
              <a:gd name="T55" fmla="*/ 133 h 194"/>
              <a:gd name="T56" fmla="*/ 113 w 328"/>
              <a:gd name="T57" fmla="*/ 139 h 194"/>
              <a:gd name="T58" fmla="*/ 14 w 328"/>
              <a:gd name="T59" fmla="*/ 96 h 194"/>
              <a:gd name="T60" fmla="*/ 113 w 328"/>
              <a:gd name="T61" fmla="*/ 55 h 194"/>
              <a:gd name="T62" fmla="*/ 115 w 328"/>
              <a:gd name="T63" fmla="*/ 60 h 194"/>
              <a:gd name="T64" fmla="*/ 208 w 328"/>
              <a:gd name="T65" fmla="*/ 61 h 194"/>
              <a:gd name="T66" fmla="*/ 213 w 328"/>
              <a:gd name="T67" fmla="*/ 60 h 194"/>
              <a:gd name="T68" fmla="*/ 215 w 328"/>
              <a:gd name="T69" fmla="*/ 17 h 194"/>
              <a:gd name="T70" fmla="*/ 215 w 328"/>
              <a:gd name="T71" fmla="*/ 17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8" h="194">
                <a:moveTo>
                  <a:pt x="326" y="93"/>
                </a:moveTo>
                <a:lnTo>
                  <a:pt x="213" y="1"/>
                </a:lnTo>
                <a:lnTo>
                  <a:pt x="213" y="1"/>
                </a:lnTo>
                <a:lnTo>
                  <a:pt x="210" y="0"/>
                </a:lnTo>
                <a:lnTo>
                  <a:pt x="207" y="0"/>
                </a:lnTo>
                <a:lnTo>
                  <a:pt x="207" y="0"/>
                </a:lnTo>
                <a:lnTo>
                  <a:pt x="204" y="3"/>
                </a:lnTo>
                <a:lnTo>
                  <a:pt x="204" y="6"/>
                </a:lnTo>
                <a:lnTo>
                  <a:pt x="204" y="50"/>
                </a:lnTo>
                <a:lnTo>
                  <a:pt x="124" y="50"/>
                </a:lnTo>
                <a:lnTo>
                  <a:pt x="124" y="6"/>
                </a:lnTo>
                <a:lnTo>
                  <a:pt x="124" y="6"/>
                </a:lnTo>
                <a:lnTo>
                  <a:pt x="124" y="3"/>
                </a:lnTo>
                <a:lnTo>
                  <a:pt x="121" y="0"/>
                </a:lnTo>
                <a:lnTo>
                  <a:pt x="121" y="0"/>
                </a:lnTo>
                <a:lnTo>
                  <a:pt x="118" y="0"/>
                </a:lnTo>
                <a:lnTo>
                  <a:pt x="116" y="1"/>
                </a:lnTo>
                <a:lnTo>
                  <a:pt x="3" y="93"/>
                </a:lnTo>
                <a:lnTo>
                  <a:pt x="3" y="93"/>
                </a:lnTo>
                <a:lnTo>
                  <a:pt x="2" y="95"/>
                </a:lnTo>
                <a:lnTo>
                  <a:pt x="0" y="96"/>
                </a:lnTo>
                <a:lnTo>
                  <a:pt x="0" y="96"/>
                </a:lnTo>
                <a:lnTo>
                  <a:pt x="2" y="100"/>
                </a:lnTo>
                <a:lnTo>
                  <a:pt x="3" y="101"/>
                </a:lnTo>
                <a:lnTo>
                  <a:pt x="116" y="193"/>
                </a:lnTo>
                <a:lnTo>
                  <a:pt x="116" y="193"/>
                </a:lnTo>
                <a:lnTo>
                  <a:pt x="120" y="194"/>
                </a:lnTo>
                <a:lnTo>
                  <a:pt x="120" y="194"/>
                </a:lnTo>
                <a:lnTo>
                  <a:pt x="121" y="193"/>
                </a:lnTo>
                <a:lnTo>
                  <a:pt x="121" y="193"/>
                </a:lnTo>
                <a:lnTo>
                  <a:pt x="124" y="191"/>
                </a:lnTo>
                <a:lnTo>
                  <a:pt x="124" y="188"/>
                </a:lnTo>
                <a:lnTo>
                  <a:pt x="124" y="144"/>
                </a:lnTo>
                <a:lnTo>
                  <a:pt x="204" y="144"/>
                </a:lnTo>
                <a:lnTo>
                  <a:pt x="204" y="188"/>
                </a:lnTo>
                <a:lnTo>
                  <a:pt x="204" y="188"/>
                </a:lnTo>
                <a:lnTo>
                  <a:pt x="204" y="191"/>
                </a:lnTo>
                <a:lnTo>
                  <a:pt x="207" y="193"/>
                </a:lnTo>
                <a:lnTo>
                  <a:pt x="207" y="193"/>
                </a:lnTo>
                <a:lnTo>
                  <a:pt x="210" y="194"/>
                </a:lnTo>
                <a:lnTo>
                  <a:pt x="213" y="193"/>
                </a:lnTo>
                <a:lnTo>
                  <a:pt x="326" y="101"/>
                </a:lnTo>
                <a:lnTo>
                  <a:pt x="326" y="101"/>
                </a:lnTo>
                <a:lnTo>
                  <a:pt x="328" y="100"/>
                </a:lnTo>
                <a:lnTo>
                  <a:pt x="328" y="96"/>
                </a:lnTo>
                <a:lnTo>
                  <a:pt x="328" y="96"/>
                </a:lnTo>
                <a:lnTo>
                  <a:pt x="328" y="95"/>
                </a:lnTo>
                <a:lnTo>
                  <a:pt x="326" y="93"/>
                </a:lnTo>
                <a:lnTo>
                  <a:pt x="326" y="93"/>
                </a:lnTo>
                <a:close/>
                <a:moveTo>
                  <a:pt x="215" y="178"/>
                </a:moveTo>
                <a:lnTo>
                  <a:pt x="215" y="139"/>
                </a:lnTo>
                <a:lnTo>
                  <a:pt x="215" y="139"/>
                </a:lnTo>
                <a:lnTo>
                  <a:pt x="213" y="135"/>
                </a:lnTo>
                <a:lnTo>
                  <a:pt x="208" y="133"/>
                </a:lnTo>
                <a:lnTo>
                  <a:pt x="120" y="133"/>
                </a:lnTo>
                <a:lnTo>
                  <a:pt x="120" y="133"/>
                </a:lnTo>
                <a:lnTo>
                  <a:pt x="115" y="135"/>
                </a:lnTo>
                <a:lnTo>
                  <a:pt x="113" y="139"/>
                </a:lnTo>
                <a:lnTo>
                  <a:pt x="113" y="178"/>
                </a:lnTo>
                <a:lnTo>
                  <a:pt x="14" y="96"/>
                </a:lnTo>
                <a:lnTo>
                  <a:pt x="113" y="17"/>
                </a:lnTo>
                <a:lnTo>
                  <a:pt x="113" y="55"/>
                </a:lnTo>
                <a:lnTo>
                  <a:pt x="113" y="55"/>
                </a:lnTo>
                <a:lnTo>
                  <a:pt x="115" y="60"/>
                </a:lnTo>
                <a:lnTo>
                  <a:pt x="120" y="61"/>
                </a:lnTo>
                <a:lnTo>
                  <a:pt x="208" y="61"/>
                </a:lnTo>
                <a:lnTo>
                  <a:pt x="208" y="61"/>
                </a:lnTo>
                <a:lnTo>
                  <a:pt x="213" y="60"/>
                </a:lnTo>
                <a:lnTo>
                  <a:pt x="215" y="55"/>
                </a:lnTo>
                <a:lnTo>
                  <a:pt x="215" y="17"/>
                </a:lnTo>
                <a:lnTo>
                  <a:pt x="314" y="96"/>
                </a:lnTo>
                <a:lnTo>
                  <a:pt x="215" y="17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2" name="Freeform 483"/>
          <p:cNvSpPr>
            <a:spLocks noEditPoints="1"/>
          </p:cNvSpPr>
          <p:nvPr userDrawn="1"/>
        </p:nvSpPr>
        <p:spPr bwMode="auto">
          <a:xfrm>
            <a:off x="5331239" y="4687901"/>
            <a:ext cx="418860" cy="279085"/>
          </a:xfrm>
          <a:custGeom>
            <a:avLst/>
            <a:gdLst>
              <a:gd name="T0" fmla="*/ 223 w 224"/>
              <a:gd name="T1" fmla="*/ 96 h 199"/>
              <a:gd name="T2" fmla="*/ 105 w 224"/>
              <a:gd name="T3" fmla="*/ 1 h 199"/>
              <a:gd name="T4" fmla="*/ 105 w 224"/>
              <a:gd name="T5" fmla="*/ 1 h 199"/>
              <a:gd name="T6" fmla="*/ 103 w 224"/>
              <a:gd name="T7" fmla="*/ 0 h 199"/>
              <a:gd name="T8" fmla="*/ 100 w 224"/>
              <a:gd name="T9" fmla="*/ 1 h 199"/>
              <a:gd name="T10" fmla="*/ 100 w 224"/>
              <a:gd name="T11" fmla="*/ 1 h 199"/>
              <a:gd name="T12" fmla="*/ 97 w 224"/>
              <a:gd name="T13" fmla="*/ 3 h 199"/>
              <a:gd name="T14" fmla="*/ 97 w 224"/>
              <a:gd name="T15" fmla="*/ 6 h 199"/>
              <a:gd name="T16" fmla="*/ 97 w 224"/>
              <a:gd name="T17" fmla="*/ 52 h 199"/>
              <a:gd name="T18" fmla="*/ 7 w 224"/>
              <a:gd name="T19" fmla="*/ 52 h 199"/>
              <a:gd name="T20" fmla="*/ 7 w 224"/>
              <a:gd name="T21" fmla="*/ 52 h 199"/>
              <a:gd name="T22" fmla="*/ 2 w 224"/>
              <a:gd name="T23" fmla="*/ 53 h 199"/>
              <a:gd name="T24" fmla="*/ 0 w 224"/>
              <a:gd name="T25" fmla="*/ 57 h 199"/>
              <a:gd name="T26" fmla="*/ 0 w 224"/>
              <a:gd name="T27" fmla="*/ 142 h 199"/>
              <a:gd name="T28" fmla="*/ 0 w 224"/>
              <a:gd name="T29" fmla="*/ 142 h 199"/>
              <a:gd name="T30" fmla="*/ 2 w 224"/>
              <a:gd name="T31" fmla="*/ 147 h 199"/>
              <a:gd name="T32" fmla="*/ 7 w 224"/>
              <a:gd name="T33" fmla="*/ 148 h 199"/>
              <a:gd name="T34" fmla="*/ 97 w 224"/>
              <a:gd name="T35" fmla="*/ 148 h 199"/>
              <a:gd name="T36" fmla="*/ 97 w 224"/>
              <a:gd name="T37" fmla="*/ 194 h 199"/>
              <a:gd name="T38" fmla="*/ 97 w 224"/>
              <a:gd name="T39" fmla="*/ 194 h 199"/>
              <a:gd name="T40" fmla="*/ 97 w 224"/>
              <a:gd name="T41" fmla="*/ 197 h 199"/>
              <a:gd name="T42" fmla="*/ 100 w 224"/>
              <a:gd name="T43" fmla="*/ 199 h 199"/>
              <a:gd name="T44" fmla="*/ 100 w 224"/>
              <a:gd name="T45" fmla="*/ 199 h 199"/>
              <a:gd name="T46" fmla="*/ 102 w 224"/>
              <a:gd name="T47" fmla="*/ 199 h 199"/>
              <a:gd name="T48" fmla="*/ 102 w 224"/>
              <a:gd name="T49" fmla="*/ 199 h 199"/>
              <a:gd name="T50" fmla="*/ 105 w 224"/>
              <a:gd name="T51" fmla="*/ 199 h 199"/>
              <a:gd name="T52" fmla="*/ 223 w 224"/>
              <a:gd name="T53" fmla="*/ 104 h 199"/>
              <a:gd name="T54" fmla="*/ 223 w 224"/>
              <a:gd name="T55" fmla="*/ 104 h 199"/>
              <a:gd name="T56" fmla="*/ 224 w 224"/>
              <a:gd name="T57" fmla="*/ 103 h 199"/>
              <a:gd name="T58" fmla="*/ 224 w 224"/>
              <a:gd name="T59" fmla="*/ 99 h 199"/>
              <a:gd name="T60" fmla="*/ 224 w 224"/>
              <a:gd name="T61" fmla="*/ 99 h 199"/>
              <a:gd name="T62" fmla="*/ 224 w 224"/>
              <a:gd name="T63" fmla="*/ 98 h 199"/>
              <a:gd name="T64" fmla="*/ 223 w 224"/>
              <a:gd name="T65" fmla="*/ 96 h 199"/>
              <a:gd name="T66" fmla="*/ 223 w 224"/>
              <a:gd name="T67" fmla="*/ 96 h 199"/>
              <a:gd name="T68" fmla="*/ 108 w 224"/>
              <a:gd name="T69" fmla="*/ 184 h 199"/>
              <a:gd name="T70" fmla="*/ 108 w 224"/>
              <a:gd name="T71" fmla="*/ 142 h 199"/>
              <a:gd name="T72" fmla="*/ 108 w 224"/>
              <a:gd name="T73" fmla="*/ 142 h 199"/>
              <a:gd name="T74" fmla="*/ 106 w 224"/>
              <a:gd name="T75" fmla="*/ 139 h 199"/>
              <a:gd name="T76" fmla="*/ 102 w 224"/>
              <a:gd name="T77" fmla="*/ 138 h 199"/>
              <a:gd name="T78" fmla="*/ 11 w 224"/>
              <a:gd name="T79" fmla="*/ 138 h 199"/>
              <a:gd name="T80" fmla="*/ 11 w 224"/>
              <a:gd name="T81" fmla="*/ 63 h 199"/>
              <a:gd name="T82" fmla="*/ 102 w 224"/>
              <a:gd name="T83" fmla="*/ 63 h 199"/>
              <a:gd name="T84" fmla="*/ 102 w 224"/>
              <a:gd name="T85" fmla="*/ 63 h 199"/>
              <a:gd name="T86" fmla="*/ 106 w 224"/>
              <a:gd name="T87" fmla="*/ 61 h 199"/>
              <a:gd name="T88" fmla="*/ 108 w 224"/>
              <a:gd name="T89" fmla="*/ 57 h 199"/>
              <a:gd name="T90" fmla="*/ 108 w 224"/>
              <a:gd name="T91" fmla="*/ 17 h 199"/>
              <a:gd name="T92" fmla="*/ 210 w 224"/>
              <a:gd name="T93" fmla="*/ 99 h 199"/>
              <a:gd name="T94" fmla="*/ 108 w 224"/>
              <a:gd name="T95" fmla="*/ 18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199">
                <a:moveTo>
                  <a:pt x="223" y="96"/>
                </a:moveTo>
                <a:lnTo>
                  <a:pt x="105" y="1"/>
                </a:lnTo>
                <a:lnTo>
                  <a:pt x="105" y="1"/>
                </a:lnTo>
                <a:lnTo>
                  <a:pt x="103" y="0"/>
                </a:lnTo>
                <a:lnTo>
                  <a:pt x="100" y="1"/>
                </a:lnTo>
                <a:lnTo>
                  <a:pt x="100" y="1"/>
                </a:lnTo>
                <a:lnTo>
                  <a:pt x="97" y="3"/>
                </a:lnTo>
                <a:lnTo>
                  <a:pt x="97" y="6"/>
                </a:lnTo>
                <a:lnTo>
                  <a:pt x="97" y="52"/>
                </a:lnTo>
                <a:lnTo>
                  <a:pt x="7" y="52"/>
                </a:lnTo>
                <a:lnTo>
                  <a:pt x="7" y="52"/>
                </a:lnTo>
                <a:lnTo>
                  <a:pt x="2" y="53"/>
                </a:lnTo>
                <a:lnTo>
                  <a:pt x="0" y="57"/>
                </a:lnTo>
                <a:lnTo>
                  <a:pt x="0" y="142"/>
                </a:lnTo>
                <a:lnTo>
                  <a:pt x="0" y="142"/>
                </a:lnTo>
                <a:lnTo>
                  <a:pt x="2" y="147"/>
                </a:lnTo>
                <a:lnTo>
                  <a:pt x="7" y="148"/>
                </a:lnTo>
                <a:lnTo>
                  <a:pt x="97" y="148"/>
                </a:lnTo>
                <a:lnTo>
                  <a:pt x="97" y="194"/>
                </a:lnTo>
                <a:lnTo>
                  <a:pt x="97" y="194"/>
                </a:lnTo>
                <a:lnTo>
                  <a:pt x="97" y="197"/>
                </a:lnTo>
                <a:lnTo>
                  <a:pt x="100" y="199"/>
                </a:lnTo>
                <a:lnTo>
                  <a:pt x="100" y="199"/>
                </a:lnTo>
                <a:lnTo>
                  <a:pt x="102" y="199"/>
                </a:lnTo>
                <a:lnTo>
                  <a:pt x="102" y="199"/>
                </a:lnTo>
                <a:lnTo>
                  <a:pt x="105" y="199"/>
                </a:lnTo>
                <a:lnTo>
                  <a:pt x="223" y="104"/>
                </a:lnTo>
                <a:lnTo>
                  <a:pt x="223" y="104"/>
                </a:lnTo>
                <a:lnTo>
                  <a:pt x="224" y="103"/>
                </a:lnTo>
                <a:lnTo>
                  <a:pt x="224" y="99"/>
                </a:lnTo>
                <a:lnTo>
                  <a:pt x="224" y="99"/>
                </a:lnTo>
                <a:lnTo>
                  <a:pt x="224" y="98"/>
                </a:lnTo>
                <a:lnTo>
                  <a:pt x="223" y="96"/>
                </a:lnTo>
                <a:lnTo>
                  <a:pt x="223" y="96"/>
                </a:lnTo>
                <a:close/>
                <a:moveTo>
                  <a:pt x="108" y="184"/>
                </a:moveTo>
                <a:lnTo>
                  <a:pt x="108" y="142"/>
                </a:lnTo>
                <a:lnTo>
                  <a:pt x="108" y="142"/>
                </a:lnTo>
                <a:lnTo>
                  <a:pt x="106" y="139"/>
                </a:lnTo>
                <a:lnTo>
                  <a:pt x="102" y="138"/>
                </a:lnTo>
                <a:lnTo>
                  <a:pt x="11" y="138"/>
                </a:lnTo>
                <a:lnTo>
                  <a:pt x="11" y="63"/>
                </a:lnTo>
                <a:lnTo>
                  <a:pt x="102" y="63"/>
                </a:lnTo>
                <a:lnTo>
                  <a:pt x="102" y="63"/>
                </a:lnTo>
                <a:lnTo>
                  <a:pt x="106" y="61"/>
                </a:lnTo>
                <a:lnTo>
                  <a:pt x="108" y="57"/>
                </a:lnTo>
                <a:lnTo>
                  <a:pt x="108" y="17"/>
                </a:lnTo>
                <a:lnTo>
                  <a:pt x="210" y="99"/>
                </a:lnTo>
                <a:lnTo>
                  <a:pt x="108" y="18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83" name="Group 182"/>
          <p:cNvGrpSpPr/>
          <p:nvPr userDrawn="1"/>
        </p:nvGrpSpPr>
        <p:grpSpPr>
          <a:xfrm>
            <a:off x="6197009" y="3080710"/>
            <a:ext cx="484308" cy="342194"/>
            <a:chOff x="5043488" y="3086100"/>
            <a:chExt cx="411163" cy="387350"/>
          </a:xfrm>
        </p:grpSpPr>
        <p:sp>
          <p:nvSpPr>
            <p:cNvPr id="184" name="Freeform 484"/>
            <p:cNvSpPr>
              <a:spLocks/>
            </p:cNvSpPr>
            <p:nvPr/>
          </p:nvSpPr>
          <p:spPr bwMode="auto">
            <a:xfrm>
              <a:off x="5270501" y="3149600"/>
              <a:ext cx="184150" cy="323850"/>
            </a:xfrm>
            <a:custGeom>
              <a:avLst/>
              <a:gdLst>
                <a:gd name="T0" fmla="*/ 115 w 116"/>
                <a:gd name="T1" fmla="*/ 110 h 204"/>
                <a:gd name="T2" fmla="*/ 101 w 116"/>
                <a:gd name="T3" fmla="*/ 70 h 204"/>
                <a:gd name="T4" fmla="*/ 89 w 116"/>
                <a:gd name="T5" fmla="*/ 41 h 204"/>
                <a:gd name="T6" fmla="*/ 64 w 116"/>
                <a:gd name="T7" fmla="*/ 12 h 204"/>
                <a:gd name="T8" fmla="*/ 50 w 116"/>
                <a:gd name="T9" fmla="*/ 3 h 204"/>
                <a:gd name="T10" fmla="*/ 35 w 116"/>
                <a:gd name="T11" fmla="*/ 0 h 204"/>
                <a:gd name="T12" fmla="*/ 24 w 116"/>
                <a:gd name="T13" fmla="*/ 1 h 204"/>
                <a:gd name="T14" fmla="*/ 15 w 116"/>
                <a:gd name="T15" fmla="*/ 4 h 204"/>
                <a:gd name="T16" fmla="*/ 6 w 116"/>
                <a:gd name="T17" fmla="*/ 17 h 204"/>
                <a:gd name="T18" fmla="*/ 6 w 116"/>
                <a:gd name="T19" fmla="*/ 26 h 204"/>
                <a:gd name="T20" fmla="*/ 9 w 116"/>
                <a:gd name="T21" fmla="*/ 30 h 204"/>
                <a:gd name="T22" fmla="*/ 12 w 116"/>
                <a:gd name="T23" fmla="*/ 30 h 204"/>
                <a:gd name="T24" fmla="*/ 14 w 116"/>
                <a:gd name="T25" fmla="*/ 27 h 204"/>
                <a:gd name="T26" fmla="*/ 17 w 116"/>
                <a:gd name="T27" fmla="*/ 14 h 204"/>
                <a:gd name="T28" fmla="*/ 26 w 116"/>
                <a:gd name="T29" fmla="*/ 9 h 204"/>
                <a:gd name="T30" fmla="*/ 35 w 116"/>
                <a:gd name="T31" fmla="*/ 9 h 204"/>
                <a:gd name="T32" fmla="*/ 41 w 116"/>
                <a:gd name="T33" fmla="*/ 9 h 204"/>
                <a:gd name="T34" fmla="*/ 53 w 116"/>
                <a:gd name="T35" fmla="*/ 14 h 204"/>
                <a:gd name="T36" fmla="*/ 70 w 116"/>
                <a:gd name="T37" fmla="*/ 30 h 204"/>
                <a:gd name="T38" fmla="*/ 81 w 116"/>
                <a:gd name="T39" fmla="*/ 46 h 204"/>
                <a:gd name="T40" fmla="*/ 101 w 116"/>
                <a:gd name="T41" fmla="*/ 96 h 204"/>
                <a:gd name="T42" fmla="*/ 107 w 116"/>
                <a:gd name="T43" fmla="*/ 112 h 204"/>
                <a:gd name="T44" fmla="*/ 109 w 116"/>
                <a:gd name="T45" fmla="*/ 145 h 204"/>
                <a:gd name="T46" fmla="*/ 105 w 116"/>
                <a:gd name="T47" fmla="*/ 173 h 204"/>
                <a:gd name="T48" fmla="*/ 101 w 116"/>
                <a:gd name="T49" fmla="*/ 182 h 204"/>
                <a:gd name="T50" fmla="*/ 95 w 116"/>
                <a:gd name="T51" fmla="*/ 190 h 204"/>
                <a:gd name="T52" fmla="*/ 87 w 116"/>
                <a:gd name="T53" fmla="*/ 194 h 204"/>
                <a:gd name="T54" fmla="*/ 76 w 116"/>
                <a:gd name="T55" fmla="*/ 194 h 204"/>
                <a:gd name="T56" fmla="*/ 40 w 116"/>
                <a:gd name="T57" fmla="*/ 190 h 204"/>
                <a:gd name="T58" fmla="*/ 30 w 116"/>
                <a:gd name="T59" fmla="*/ 187 h 204"/>
                <a:gd name="T60" fmla="*/ 18 w 116"/>
                <a:gd name="T61" fmla="*/ 178 h 204"/>
                <a:gd name="T62" fmla="*/ 12 w 116"/>
                <a:gd name="T63" fmla="*/ 164 h 204"/>
                <a:gd name="T64" fmla="*/ 7 w 116"/>
                <a:gd name="T65" fmla="*/ 135 h 204"/>
                <a:gd name="T66" fmla="*/ 7 w 116"/>
                <a:gd name="T67" fmla="*/ 130 h 204"/>
                <a:gd name="T68" fmla="*/ 7 w 116"/>
                <a:gd name="T69" fmla="*/ 121 h 204"/>
                <a:gd name="T70" fmla="*/ 7 w 116"/>
                <a:gd name="T71" fmla="*/ 83 h 204"/>
                <a:gd name="T72" fmla="*/ 3 w 116"/>
                <a:gd name="T73" fmla="*/ 79 h 204"/>
                <a:gd name="T74" fmla="*/ 0 w 116"/>
                <a:gd name="T75" fmla="*/ 79 h 204"/>
                <a:gd name="T76" fmla="*/ 0 w 116"/>
                <a:gd name="T77" fmla="*/ 83 h 204"/>
                <a:gd name="T78" fmla="*/ 0 w 116"/>
                <a:gd name="T79" fmla="*/ 119 h 204"/>
                <a:gd name="T80" fmla="*/ 0 w 116"/>
                <a:gd name="T81" fmla="*/ 130 h 204"/>
                <a:gd name="T82" fmla="*/ 0 w 116"/>
                <a:gd name="T83" fmla="*/ 135 h 204"/>
                <a:gd name="T84" fmla="*/ 4 w 116"/>
                <a:gd name="T85" fmla="*/ 165 h 204"/>
                <a:gd name="T86" fmla="*/ 12 w 116"/>
                <a:gd name="T87" fmla="*/ 182 h 204"/>
                <a:gd name="T88" fmla="*/ 26 w 116"/>
                <a:gd name="T89" fmla="*/ 194 h 204"/>
                <a:gd name="T90" fmla="*/ 36 w 116"/>
                <a:gd name="T91" fmla="*/ 197 h 204"/>
                <a:gd name="T92" fmla="*/ 75 w 116"/>
                <a:gd name="T93" fmla="*/ 204 h 204"/>
                <a:gd name="T94" fmla="*/ 82 w 116"/>
                <a:gd name="T95" fmla="*/ 204 h 204"/>
                <a:gd name="T96" fmla="*/ 95 w 116"/>
                <a:gd name="T97" fmla="*/ 199 h 204"/>
                <a:gd name="T98" fmla="*/ 104 w 116"/>
                <a:gd name="T99" fmla="*/ 193 h 204"/>
                <a:gd name="T100" fmla="*/ 112 w 116"/>
                <a:gd name="T101" fmla="*/ 181 h 204"/>
                <a:gd name="T102" fmla="*/ 113 w 116"/>
                <a:gd name="T103" fmla="*/ 174 h 204"/>
                <a:gd name="T104" fmla="*/ 116 w 116"/>
                <a:gd name="T105" fmla="*/ 147 h 204"/>
                <a:gd name="T106" fmla="*/ 115 w 116"/>
                <a:gd name="T107" fmla="*/ 1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204">
                  <a:moveTo>
                    <a:pt x="115" y="110"/>
                  </a:moveTo>
                  <a:lnTo>
                    <a:pt x="115" y="110"/>
                  </a:lnTo>
                  <a:lnTo>
                    <a:pt x="109" y="93"/>
                  </a:lnTo>
                  <a:lnTo>
                    <a:pt x="101" y="70"/>
                  </a:lnTo>
                  <a:lnTo>
                    <a:pt x="89" y="41"/>
                  </a:lnTo>
                  <a:lnTo>
                    <a:pt x="89" y="41"/>
                  </a:lnTo>
                  <a:lnTo>
                    <a:pt x="76" y="26"/>
                  </a:lnTo>
                  <a:lnTo>
                    <a:pt x="64" y="12"/>
                  </a:lnTo>
                  <a:lnTo>
                    <a:pt x="58" y="7"/>
                  </a:lnTo>
                  <a:lnTo>
                    <a:pt x="50" y="3"/>
                  </a:lnTo>
                  <a:lnTo>
                    <a:pt x="43" y="1"/>
                  </a:lnTo>
                  <a:lnTo>
                    <a:pt x="35" y="0"/>
                  </a:lnTo>
                  <a:lnTo>
                    <a:pt x="35" y="0"/>
                  </a:lnTo>
                  <a:lnTo>
                    <a:pt x="24" y="1"/>
                  </a:lnTo>
                  <a:lnTo>
                    <a:pt x="24" y="1"/>
                  </a:lnTo>
                  <a:lnTo>
                    <a:pt x="15" y="4"/>
                  </a:lnTo>
                  <a:lnTo>
                    <a:pt x="10" y="9"/>
                  </a:lnTo>
                  <a:lnTo>
                    <a:pt x="6" y="17"/>
                  </a:lnTo>
                  <a:lnTo>
                    <a:pt x="6" y="26"/>
                  </a:lnTo>
                  <a:lnTo>
                    <a:pt x="6" y="26"/>
                  </a:lnTo>
                  <a:lnTo>
                    <a:pt x="6" y="29"/>
                  </a:lnTo>
                  <a:lnTo>
                    <a:pt x="9" y="30"/>
                  </a:lnTo>
                  <a:lnTo>
                    <a:pt x="9" y="30"/>
                  </a:lnTo>
                  <a:lnTo>
                    <a:pt x="12" y="30"/>
                  </a:lnTo>
                  <a:lnTo>
                    <a:pt x="14" y="27"/>
                  </a:lnTo>
                  <a:lnTo>
                    <a:pt x="14" y="27"/>
                  </a:lnTo>
                  <a:lnTo>
                    <a:pt x="15" y="20"/>
                  </a:lnTo>
                  <a:lnTo>
                    <a:pt x="17" y="14"/>
                  </a:lnTo>
                  <a:lnTo>
                    <a:pt x="20" y="11"/>
                  </a:lnTo>
                  <a:lnTo>
                    <a:pt x="26" y="9"/>
                  </a:lnTo>
                  <a:lnTo>
                    <a:pt x="26" y="9"/>
                  </a:lnTo>
                  <a:lnTo>
                    <a:pt x="35" y="9"/>
                  </a:lnTo>
                  <a:lnTo>
                    <a:pt x="35" y="9"/>
                  </a:lnTo>
                  <a:lnTo>
                    <a:pt x="41" y="9"/>
                  </a:lnTo>
                  <a:lnTo>
                    <a:pt x="47" y="11"/>
                  </a:lnTo>
                  <a:lnTo>
                    <a:pt x="53" y="14"/>
                  </a:lnTo>
                  <a:lnTo>
                    <a:pt x="58" y="18"/>
                  </a:lnTo>
                  <a:lnTo>
                    <a:pt x="70" y="30"/>
                  </a:lnTo>
                  <a:lnTo>
                    <a:pt x="81" y="46"/>
                  </a:lnTo>
                  <a:lnTo>
                    <a:pt x="81" y="46"/>
                  </a:lnTo>
                  <a:lnTo>
                    <a:pt x="93" y="75"/>
                  </a:lnTo>
                  <a:lnTo>
                    <a:pt x="101" y="96"/>
                  </a:lnTo>
                  <a:lnTo>
                    <a:pt x="107" y="112"/>
                  </a:lnTo>
                  <a:lnTo>
                    <a:pt x="107" y="112"/>
                  </a:lnTo>
                  <a:lnTo>
                    <a:pt x="109" y="130"/>
                  </a:lnTo>
                  <a:lnTo>
                    <a:pt x="109" y="145"/>
                  </a:lnTo>
                  <a:lnTo>
                    <a:pt x="107" y="161"/>
                  </a:lnTo>
                  <a:lnTo>
                    <a:pt x="105" y="173"/>
                  </a:lnTo>
                  <a:lnTo>
                    <a:pt x="105" y="173"/>
                  </a:lnTo>
                  <a:lnTo>
                    <a:pt x="101" y="182"/>
                  </a:lnTo>
                  <a:lnTo>
                    <a:pt x="99" y="187"/>
                  </a:lnTo>
                  <a:lnTo>
                    <a:pt x="95" y="190"/>
                  </a:lnTo>
                  <a:lnTo>
                    <a:pt x="92" y="193"/>
                  </a:lnTo>
                  <a:lnTo>
                    <a:pt x="87" y="194"/>
                  </a:lnTo>
                  <a:lnTo>
                    <a:pt x="76" y="194"/>
                  </a:lnTo>
                  <a:lnTo>
                    <a:pt x="76" y="194"/>
                  </a:lnTo>
                  <a:lnTo>
                    <a:pt x="59" y="194"/>
                  </a:lnTo>
                  <a:lnTo>
                    <a:pt x="40" y="190"/>
                  </a:lnTo>
                  <a:lnTo>
                    <a:pt x="40" y="190"/>
                  </a:lnTo>
                  <a:lnTo>
                    <a:pt x="30" y="187"/>
                  </a:lnTo>
                  <a:lnTo>
                    <a:pt x="24" y="184"/>
                  </a:lnTo>
                  <a:lnTo>
                    <a:pt x="18" y="178"/>
                  </a:lnTo>
                  <a:lnTo>
                    <a:pt x="15" y="171"/>
                  </a:lnTo>
                  <a:lnTo>
                    <a:pt x="12" y="164"/>
                  </a:lnTo>
                  <a:lnTo>
                    <a:pt x="10" y="155"/>
                  </a:lnTo>
                  <a:lnTo>
                    <a:pt x="7" y="135"/>
                  </a:lnTo>
                  <a:lnTo>
                    <a:pt x="7" y="130"/>
                  </a:lnTo>
                  <a:lnTo>
                    <a:pt x="7" y="130"/>
                  </a:lnTo>
                  <a:lnTo>
                    <a:pt x="7" y="121"/>
                  </a:lnTo>
                  <a:lnTo>
                    <a:pt x="7" y="121"/>
                  </a:lnTo>
                  <a:lnTo>
                    <a:pt x="7" y="83"/>
                  </a:lnTo>
                  <a:lnTo>
                    <a:pt x="7" y="83"/>
                  </a:lnTo>
                  <a:lnTo>
                    <a:pt x="6" y="79"/>
                  </a:lnTo>
                  <a:lnTo>
                    <a:pt x="3" y="79"/>
                  </a:lnTo>
                  <a:lnTo>
                    <a:pt x="3" y="79"/>
                  </a:lnTo>
                  <a:lnTo>
                    <a:pt x="0" y="79"/>
                  </a:lnTo>
                  <a:lnTo>
                    <a:pt x="0" y="79"/>
                  </a:lnTo>
                  <a:lnTo>
                    <a:pt x="0" y="83"/>
                  </a:lnTo>
                  <a:lnTo>
                    <a:pt x="0" y="83"/>
                  </a:lnTo>
                  <a:lnTo>
                    <a:pt x="0" y="119"/>
                  </a:lnTo>
                  <a:lnTo>
                    <a:pt x="0" y="119"/>
                  </a:lnTo>
                  <a:lnTo>
                    <a:pt x="0" y="130"/>
                  </a:lnTo>
                  <a:lnTo>
                    <a:pt x="0" y="135"/>
                  </a:lnTo>
                  <a:lnTo>
                    <a:pt x="0" y="135"/>
                  </a:lnTo>
                  <a:lnTo>
                    <a:pt x="1" y="156"/>
                  </a:lnTo>
                  <a:lnTo>
                    <a:pt x="4" y="165"/>
                  </a:lnTo>
                  <a:lnTo>
                    <a:pt x="7" y="174"/>
                  </a:lnTo>
                  <a:lnTo>
                    <a:pt x="12" y="182"/>
                  </a:lnTo>
                  <a:lnTo>
                    <a:pt x="18" y="188"/>
                  </a:lnTo>
                  <a:lnTo>
                    <a:pt x="26" y="194"/>
                  </a:lnTo>
                  <a:lnTo>
                    <a:pt x="36" y="197"/>
                  </a:lnTo>
                  <a:lnTo>
                    <a:pt x="36" y="197"/>
                  </a:lnTo>
                  <a:lnTo>
                    <a:pt x="56" y="202"/>
                  </a:lnTo>
                  <a:lnTo>
                    <a:pt x="75" y="204"/>
                  </a:lnTo>
                  <a:lnTo>
                    <a:pt x="75" y="204"/>
                  </a:lnTo>
                  <a:lnTo>
                    <a:pt x="82" y="204"/>
                  </a:lnTo>
                  <a:lnTo>
                    <a:pt x="90" y="202"/>
                  </a:lnTo>
                  <a:lnTo>
                    <a:pt x="95" y="199"/>
                  </a:lnTo>
                  <a:lnTo>
                    <a:pt x="101" y="196"/>
                  </a:lnTo>
                  <a:lnTo>
                    <a:pt x="104" y="193"/>
                  </a:lnTo>
                  <a:lnTo>
                    <a:pt x="109" y="187"/>
                  </a:lnTo>
                  <a:lnTo>
                    <a:pt x="112" y="181"/>
                  </a:lnTo>
                  <a:lnTo>
                    <a:pt x="113" y="174"/>
                  </a:lnTo>
                  <a:lnTo>
                    <a:pt x="113" y="174"/>
                  </a:lnTo>
                  <a:lnTo>
                    <a:pt x="115" y="162"/>
                  </a:lnTo>
                  <a:lnTo>
                    <a:pt x="116" y="147"/>
                  </a:lnTo>
                  <a:lnTo>
                    <a:pt x="116" y="129"/>
                  </a:lnTo>
                  <a:lnTo>
                    <a:pt x="115" y="110"/>
                  </a:lnTo>
                  <a:lnTo>
                    <a:pt x="115" y="11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5" name="Freeform 485"/>
            <p:cNvSpPr>
              <a:spLocks/>
            </p:cNvSpPr>
            <p:nvPr/>
          </p:nvSpPr>
          <p:spPr bwMode="auto">
            <a:xfrm>
              <a:off x="5106988" y="3086100"/>
              <a:ext cx="282575" cy="282575"/>
            </a:xfrm>
            <a:custGeom>
              <a:avLst/>
              <a:gdLst>
                <a:gd name="T0" fmla="*/ 144 w 178"/>
                <a:gd name="T1" fmla="*/ 153 h 178"/>
                <a:gd name="T2" fmla="*/ 147 w 178"/>
                <a:gd name="T3" fmla="*/ 156 h 178"/>
                <a:gd name="T4" fmla="*/ 141 w 178"/>
                <a:gd name="T5" fmla="*/ 173 h 178"/>
                <a:gd name="T6" fmla="*/ 141 w 178"/>
                <a:gd name="T7" fmla="*/ 176 h 178"/>
                <a:gd name="T8" fmla="*/ 144 w 178"/>
                <a:gd name="T9" fmla="*/ 178 h 178"/>
                <a:gd name="T10" fmla="*/ 146 w 178"/>
                <a:gd name="T11" fmla="*/ 178 h 178"/>
                <a:gd name="T12" fmla="*/ 149 w 178"/>
                <a:gd name="T13" fmla="*/ 176 h 178"/>
                <a:gd name="T14" fmla="*/ 173 w 178"/>
                <a:gd name="T15" fmla="*/ 169 h 178"/>
                <a:gd name="T16" fmla="*/ 176 w 178"/>
                <a:gd name="T17" fmla="*/ 167 h 178"/>
                <a:gd name="T18" fmla="*/ 178 w 178"/>
                <a:gd name="T19" fmla="*/ 164 h 178"/>
                <a:gd name="T20" fmla="*/ 178 w 178"/>
                <a:gd name="T21" fmla="*/ 161 h 178"/>
                <a:gd name="T22" fmla="*/ 152 w 178"/>
                <a:gd name="T23" fmla="*/ 155 h 178"/>
                <a:gd name="T24" fmla="*/ 152 w 178"/>
                <a:gd name="T25" fmla="*/ 152 h 178"/>
                <a:gd name="T26" fmla="*/ 146 w 178"/>
                <a:gd name="T27" fmla="*/ 126 h 178"/>
                <a:gd name="T28" fmla="*/ 170 w 178"/>
                <a:gd name="T29" fmla="*/ 130 h 178"/>
                <a:gd name="T30" fmla="*/ 173 w 178"/>
                <a:gd name="T31" fmla="*/ 126 h 178"/>
                <a:gd name="T32" fmla="*/ 173 w 178"/>
                <a:gd name="T33" fmla="*/ 123 h 178"/>
                <a:gd name="T34" fmla="*/ 170 w 178"/>
                <a:gd name="T35" fmla="*/ 121 h 178"/>
                <a:gd name="T36" fmla="*/ 92 w 178"/>
                <a:gd name="T37" fmla="*/ 77 h 178"/>
                <a:gd name="T38" fmla="*/ 92 w 178"/>
                <a:gd name="T39" fmla="*/ 5 h 178"/>
                <a:gd name="T40" fmla="*/ 87 w 178"/>
                <a:gd name="T41" fmla="*/ 0 h 178"/>
                <a:gd name="T42" fmla="*/ 84 w 178"/>
                <a:gd name="T43" fmla="*/ 2 h 178"/>
                <a:gd name="T44" fmla="*/ 83 w 178"/>
                <a:gd name="T45" fmla="*/ 80 h 178"/>
                <a:gd name="T46" fmla="*/ 8 w 178"/>
                <a:gd name="T47" fmla="*/ 121 h 178"/>
                <a:gd name="T48" fmla="*/ 5 w 178"/>
                <a:gd name="T49" fmla="*/ 123 h 178"/>
                <a:gd name="T50" fmla="*/ 5 w 178"/>
                <a:gd name="T51" fmla="*/ 126 h 178"/>
                <a:gd name="T52" fmla="*/ 5 w 178"/>
                <a:gd name="T53" fmla="*/ 129 h 178"/>
                <a:gd name="T54" fmla="*/ 8 w 178"/>
                <a:gd name="T55" fmla="*/ 130 h 178"/>
                <a:gd name="T56" fmla="*/ 25 w 178"/>
                <a:gd name="T57" fmla="*/ 152 h 178"/>
                <a:gd name="T58" fmla="*/ 25 w 178"/>
                <a:gd name="T59" fmla="*/ 152 h 178"/>
                <a:gd name="T60" fmla="*/ 3 w 178"/>
                <a:gd name="T61" fmla="*/ 159 h 178"/>
                <a:gd name="T62" fmla="*/ 0 w 178"/>
                <a:gd name="T63" fmla="*/ 161 h 178"/>
                <a:gd name="T64" fmla="*/ 0 w 178"/>
                <a:gd name="T65" fmla="*/ 164 h 178"/>
                <a:gd name="T66" fmla="*/ 2 w 178"/>
                <a:gd name="T67" fmla="*/ 167 h 178"/>
                <a:gd name="T68" fmla="*/ 5 w 178"/>
                <a:gd name="T69" fmla="*/ 169 h 178"/>
                <a:gd name="T70" fmla="*/ 23 w 178"/>
                <a:gd name="T71" fmla="*/ 164 h 178"/>
                <a:gd name="T72" fmla="*/ 28 w 178"/>
                <a:gd name="T73" fmla="*/ 176 h 178"/>
                <a:gd name="T74" fmla="*/ 32 w 178"/>
                <a:gd name="T75" fmla="*/ 178 h 178"/>
                <a:gd name="T76" fmla="*/ 34 w 178"/>
                <a:gd name="T77" fmla="*/ 178 h 178"/>
                <a:gd name="T78" fmla="*/ 35 w 178"/>
                <a:gd name="T79" fmla="*/ 176 h 178"/>
                <a:gd name="T80" fmla="*/ 35 w 178"/>
                <a:gd name="T81" fmla="*/ 173 h 178"/>
                <a:gd name="T82" fmla="*/ 31 w 178"/>
                <a:gd name="T83" fmla="*/ 156 h 178"/>
                <a:gd name="T84" fmla="*/ 32 w 178"/>
                <a:gd name="T85" fmla="*/ 153 h 178"/>
                <a:gd name="T86" fmla="*/ 89 w 178"/>
                <a:gd name="T87" fmla="*/ 84 h 178"/>
                <a:gd name="T88" fmla="*/ 144 w 178"/>
                <a:gd name="T89" fmla="*/ 15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178">
                  <a:moveTo>
                    <a:pt x="144" y="153"/>
                  </a:moveTo>
                  <a:lnTo>
                    <a:pt x="144" y="153"/>
                  </a:lnTo>
                  <a:lnTo>
                    <a:pt x="146" y="156"/>
                  </a:lnTo>
                  <a:lnTo>
                    <a:pt x="147" y="156"/>
                  </a:lnTo>
                  <a:lnTo>
                    <a:pt x="141" y="173"/>
                  </a:lnTo>
                  <a:lnTo>
                    <a:pt x="141" y="173"/>
                  </a:lnTo>
                  <a:lnTo>
                    <a:pt x="141" y="176"/>
                  </a:lnTo>
                  <a:lnTo>
                    <a:pt x="141" y="176"/>
                  </a:lnTo>
                  <a:lnTo>
                    <a:pt x="144" y="178"/>
                  </a:lnTo>
                  <a:lnTo>
                    <a:pt x="144" y="178"/>
                  </a:lnTo>
                  <a:lnTo>
                    <a:pt x="146" y="178"/>
                  </a:lnTo>
                  <a:lnTo>
                    <a:pt x="146" y="178"/>
                  </a:lnTo>
                  <a:lnTo>
                    <a:pt x="147" y="178"/>
                  </a:lnTo>
                  <a:lnTo>
                    <a:pt x="149" y="176"/>
                  </a:lnTo>
                  <a:lnTo>
                    <a:pt x="153" y="164"/>
                  </a:lnTo>
                  <a:lnTo>
                    <a:pt x="173" y="169"/>
                  </a:lnTo>
                  <a:lnTo>
                    <a:pt x="173" y="169"/>
                  </a:lnTo>
                  <a:lnTo>
                    <a:pt x="176" y="167"/>
                  </a:lnTo>
                  <a:lnTo>
                    <a:pt x="178" y="164"/>
                  </a:lnTo>
                  <a:lnTo>
                    <a:pt x="178" y="164"/>
                  </a:lnTo>
                  <a:lnTo>
                    <a:pt x="178" y="161"/>
                  </a:lnTo>
                  <a:lnTo>
                    <a:pt x="178" y="161"/>
                  </a:lnTo>
                  <a:lnTo>
                    <a:pt x="175" y="159"/>
                  </a:lnTo>
                  <a:lnTo>
                    <a:pt x="152" y="155"/>
                  </a:lnTo>
                  <a:lnTo>
                    <a:pt x="152" y="152"/>
                  </a:lnTo>
                  <a:lnTo>
                    <a:pt x="152" y="152"/>
                  </a:lnTo>
                  <a:lnTo>
                    <a:pt x="152" y="152"/>
                  </a:lnTo>
                  <a:lnTo>
                    <a:pt x="146" y="126"/>
                  </a:lnTo>
                  <a:lnTo>
                    <a:pt x="170" y="130"/>
                  </a:lnTo>
                  <a:lnTo>
                    <a:pt x="170" y="130"/>
                  </a:lnTo>
                  <a:lnTo>
                    <a:pt x="172" y="129"/>
                  </a:lnTo>
                  <a:lnTo>
                    <a:pt x="173" y="126"/>
                  </a:lnTo>
                  <a:lnTo>
                    <a:pt x="173" y="126"/>
                  </a:lnTo>
                  <a:lnTo>
                    <a:pt x="173" y="123"/>
                  </a:lnTo>
                  <a:lnTo>
                    <a:pt x="173" y="123"/>
                  </a:lnTo>
                  <a:lnTo>
                    <a:pt x="170" y="121"/>
                  </a:lnTo>
                  <a:lnTo>
                    <a:pt x="141" y="116"/>
                  </a:lnTo>
                  <a:lnTo>
                    <a:pt x="92" y="77"/>
                  </a:lnTo>
                  <a:lnTo>
                    <a:pt x="92" y="5"/>
                  </a:lnTo>
                  <a:lnTo>
                    <a:pt x="92" y="5"/>
                  </a:lnTo>
                  <a:lnTo>
                    <a:pt x="90" y="2"/>
                  </a:lnTo>
                  <a:lnTo>
                    <a:pt x="87" y="0"/>
                  </a:lnTo>
                  <a:lnTo>
                    <a:pt x="87" y="0"/>
                  </a:lnTo>
                  <a:lnTo>
                    <a:pt x="84" y="2"/>
                  </a:lnTo>
                  <a:lnTo>
                    <a:pt x="83" y="5"/>
                  </a:lnTo>
                  <a:lnTo>
                    <a:pt x="83" y="80"/>
                  </a:lnTo>
                  <a:lnTo>
                    <a:pt x="37" y="116"/>
                  </a:lnTo>
                  <a:lnTo>
                    <a:pt x="8" y="121"/>
                  </a:lnTo>
                  <a:lnTo>
                    <a:pt x="8" y="121"/>
                  </a:lnTo>
                  <a:lnTo>
                    <a:pt x="5" y="123"/>
                  </a:lnTo>
                  <a:lnTo>
                    <a:pt x="5" y="123"/>
                  </a:lnTo>
                  <a:lnTo>
                    <a:pt x="5" y="126"/>
                  </a:lnTo>
                  <a:lnTo>
                    <a:pt x="5" y="126"/>
                  </a:lnTo>
                  <a:lnTo>
                    <a:pt x="5" y="129"/>
                  </a:lnTo>
                  <a:lnTo>
                    <a:pt x="8" y="130"/>
                  </a:lnTo>
                  <a:lnTo>
                    <a:pt x="8" y="130"/>
                  </a:lnTo>
                  <a:lnTo>
                    <a:pt x="32" y="126"/>
                  </a:lnTo>
                  <a:lnTo>
                    <a:pt x="25" y="152"/>
                  </a:lnTo>
                  <a:lnTo>
                    <a:pt x="25" y="152"/>
                  </a:lnTo>
                  <a:lnTo>
                    <a:pt x="25" y="152"/>
                  </a:lnTo>
                  <a:lnTo>
                    <a:pt x="25" y="155"/>
                  </a:lnTo>
                  <a:lnTo>
                    <a:pt x="3" y="159"/>
                  </a:lnTo>
                  <a:lnTo>
                    <a:pt x="3" y="159"/>
                  </a:lnTo>
                  <a:lnTo>
                    <a:pt x="0" y="161"/>
                  </a:lnTo>
                  <a:lnTo>
                    <a:pt x="0" y="161"/>
                  </a:lnTo>
                  <a:lnTo>
                    <a:pt x="0" y="164"/>
                  </a:lnTo>
                  <a:lnTo>
                    <a:pt x="0" y="164"/>
                  </a:lnTo>
                  <a:lnTo>
                    <a:pt x="2" y="167"/>
                  </a:lnTo>
                  <a:lnTo>
                    <a:pt x="5" y="169"/>
                  </a:lnTo>
                  <a:lnTo>
                    <a:pt x="5" y="169"/>
                  </a:lnTo>
                  <a:lnTo>
                    <a:pt x="5" y="169"/>
                  </a:lnTo>
                  <a:lnTo>
                    <a:pt x="23" y="164"/>
                  </a:lnTo>
                  <a:lnTo>
                    <a:pt x="28" y="176"/>
                  </a:lnTo>
                  <a:lnTo>
                    <a:pt x="28" y="176"/>
                  </a:lnTo>
                  <a:lnTo>
                    <a:pt x="29" y="178"/>
                  </a:lnTo>
                  <a:lnTo>
                    <a:pt x="32" y="178"/>
                  </a:lnTo>
                  <a:lnTo>
                    <a:pt x="32" y="178"/>
                  </a:lnTo>
                  <a:lnTo>
                    <a:pt x="34" y="178"/>
                  </a:lnTo>
                  <a:lnTo>
                    <a:pt x="34" y="178"/>
                  </a:lnTo>
                  <a:lnTo>
                    <a:pt x="35" y="176"/>
                  </a:lnTo>
                  <a:lnTo>
                    <a:pt x="35" y="176"/>
                  </a:lnTo>
                  <a:lnTo>
                    <a:pt x="35" y="173"/>
                  </a:lnTo>
                  <a:lnTo>
                    <a:pt x="29" y="156"/>
                  </a:lnTo>
                  <a:lnTo>
                    <a:pt x="31" y="156"/>
                  </a:lnTo>
                  <a:lnTo>
                    <a:pt x="31" y="156"/>
                  </a:lnTo>
                  <a:lnTo>
                    <a:pt x="32" y="153"/>
                  </a:lnTo>
                  <a:lnTo>
                    <a:pt x="41" y="123"/>
                  </a:lnTo>
                  <a:lnTo>
                    <a:pt x="89" y="84"/>
                  </a:lnTo>
                  <a:lnTo>
                    <a:pt x="136" y="123"/>
                  </a:lnTo>
                  <a:lnTo>
                    <a:pt x="144" y="15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6" name="Freeform 486"/>
            <p:cNvSpPr>
              <a:spLocks/>
            </p:cNvSpPr>
            <p:nvPr/>
          </p:nvSpPr>
          <p:spPr bwMode="auto">
            <a:xfrm>
              <a:off x="5043488" y="3149600"/>
              <a:ext cx="187325" cy="323850"/>
            </a:xfrm>
            <a:custGeom>
              <a:avLst/>
              <a:gdLst>
                <a:gd name="T0" fmla="*/ 114 w 118"/>
                <a:gd name="T1" fmla="*/ 78 h 204"/>
                <a:gd name="T2" fmla="*/ 109 w 118"/>
                <a:gd name="T3" fmla="*/ 83 h 204"/>
                <a:gd name="T4" fmla="*/ 109 w 118"/>
                <a:gd name="T5" fmla="*/ 121 h 204"/>
                <a:gd name="T6" fmla="*/ 109 w 118"/>
                <a:gd name="T7" fmla="*/ 130 h 204"/>
                <a:gd name="T8" fmla="*/ 109 w 118"/>
                <a:gd name="T9" fmla="*/ 135 h 204"/>
                <a:gd name="T10" fmla="*/ 104 w 118"/>
                <a:gd name="T11" fmla="*/ 164 h 204"/>
                <a:gd name="T12" fmla="*/ 98 w 118"/>
                <a:gd name="T13" fmla="*/ 178 h 204"/>
                <a:gd name="T14" fmla="*/ 86 w 118"/>
                <a:gd name="T15" fmla="*/ 187 h 204"/>
                <a:gd name="T16" fmla="*/ 78 w 118"/>
                <a:gd name="T17" fmla="*/ 190 h 204"/>
                <a:gd name="T18" fmla="*/ 40 w 118"/>
                <a:gd name="T19" fmla="*/ 194 h 204"/>
                <a:gd name="T20" fmla="*/ 29 w 118"/>
                <a:gd name="T21" fmla="*/ 194 h 204"/>
                <a:gd name="T22" fmla="*/ 22 w 118"/>
                <a:gd name="T23" fmla="*/ 190 h 204"/>
                <a:gd name="T24" fmla="*/ 16 w 118"/>
                <a:gd name="T25" fmla="*/ 182 h 204"/>
                <a:gd name="T26" fmla="*/ 11 w 118"/>
                <a:gd name="T27" fmla="*/ 173 h 204"/>
                <a:gd name="T28" fmla="*/ 8 w 118"/>
                <a:gd name="T29" fmla="*/ 145 h 204"/>
                <a:gd name="T30" fmla="*/ 11 w 118"/>
                <a:gd name="T31" fmla="*/ 112 h 204"/>
                <a:gd name="T32" fmla="*/ 16 w 118"/>
                <a:gd name="T33" fmla="*/ 96 h 204"/>
                <a:gd name="T34" fmla="*/ 35 w 118"/>
                <a:gd name="T35" fmla="*/ 46 h 204"/>
                <a:gd name="T36" fmla="*/ 48 w 118"/>
                <a:gd name="T37" fmla="*/ 30 h 204"/>
                <a:gd name="T38" fmla="*/ 63 w 118"/>
                <a:gd name="T39" fmla="*/ 14 h 204"/>
                <a:gd name="T40" fmla="*/ 75 w 118"/>
                <a:gd name="T41" fmla="*/ 9 h 204"/>
                <a:gd name="T42" fmla="*/ 83 w 118"/>
                <a:gd name="T43" fmla="*/ 9 h 204"/>
                <a:gd name="T44" fmla="*/ 92 w 118"/>
                <a:gd name="T45" fmla="*/ 9 h 204"/>
                <a:gd name="T46" fmla="*/ 101 w 118"/>
                <a:gd name="T47" fmla="*/ 15 h 204"/>
                <a:gd name="T48" fmla="*/ 103 w 118"/>
                <a:gd name="T49" fmla="*/ 26 h 204"/>
                <a:gd name="T50" fmla="*/ 104 w 118"/>
                <a:gd name="T51" fmla="*/ 29 h 204"/>
                <a:gd name="T52" fmla="*/ 107 w 118"/>
                <a:gd name="T53" fmla="*/ 30 h 204"/>
                <a:gd name="T54" fmla="*/ 112 w 118"/>
                <a:gd name="T55" fmla="*/ 27 h 204"/>
                <a:gd name="T56" fmla="*/ 111 w 118"/>
                <a:gd name="T57" fmla="*/ 18 h 204"/>
                <a:gd name="T58" fmla="*/ 101 w 118"/>
                <a:gd name="T59" fmla="*/ 4 h 204"/>
                <a:gd name="T60" fmla="*/ 94 w 118"/>
                <a:gd name="T61" fmla="*/ 1 h 204"/>
                <a:gd name="T62" fmla="*/ 81 w 118"/>
                <a:gd name="T63" fmla="*/ 0 h 204"/>
                <a:gd name="T64" fmla="*/ 66 w 118"/>
                <a:gd name="T65" fmla="*/ 3 h 204"/>
                <a:gd name="T66" fmla="*/ 52 w 118"/>
                <a:gd name="T67" fmla="*/ 12 h 204"/>
                <a:gd name="T68" fmla="*/ 29 w 118"/>
                <a:gd name="T69" fmla="*/ 41 h 204"/>
                <a:gd name="T70" fmla="*/ 16 w 118"/>
                <a:gd name="T71" fmla="*/ 70 h 204"/>
                <a:gd name="T72" fmla="*/ 3 w 118"/>
                <a:gd name="T73" fmla="*/ 110 h 204"/>
                <a:gd name="T74" fmla="*/ 0 w 118"/>
                <a:gd name="T75" fmla="*/ 129 h 204"/>
                <a:gd name="T76" fmla="*/ 2 w 118"/>
                <a:gd name="T77" fmla="*/ 162 h 204"/>
                <a:gd name="T78" fmla="*/ 3 w 118"/>
                <a:gd name="T79" fmla="*/ 174 h 204"/>
                <a:gd name="T80" fmla="*/ 9 w 118"/>
                <a:gd name="T81" fmla="*/ 187 h 204"/>
                <a:gd name="T82" fmla="*/ 17 w 118"/>
                <a:gd name="T83" fmla="*/ 196 h 204"/>
                <a:gd name="T84" fmla="*/ 28 w 118"/>
                <a:gd name="T85" fmla="*/ 202 h 204"/>
                <a:gd name="T86" fmla="*/ 42 w 118"/>
                <a:gd name="T87" fmla="*/ 204 h 204"/>
                <a:gd name="T88" fmla="*/ 60 w 118"/>
                <a:gd name="T89" fmla="*/ 202 h 204"/>
                <a:gd name="T90" fmla="*/ 80 w 118"/>
                <a:gd name="T91" fmla="*/ 197 h 204"/>
                <a:gd name="T92" fmla="*/ 100 w 118"/>
                <a:gd name="T93" fmla="*/ 188 h 204"/>
                <a:gd name="T94" fmla="*/ 111 w 118"/>
                <a:gd name="T95" fmla="*/ 174 h 204"/>
                <a:gd name="T96" fmla="*/ 115 w 118"/>
                <a:gd name="T97" fmla="*/ 156 h 204"/>
                <a:gd name="T98" fmla="*/ 117 w 118"/>
                <a:gd name="T99" fmla="*/ 130 h 204"/>
                <a:gd name="T100" fmla="*/ 117 w 118"/>
                <a:gd name="T101" fmla="*/ 119 h 204"/>
                <a:gd name="T102" fmla="*/ 118 w 118"/>
                <a:gd name="T103" fmla="*/ 83 h 204"/>
                <a:gd name="T104" fmla="*/ 117 w 118"/>
                <a:gd name="T105" fmla="*/ 79 h 204"/>
                <a:gd name="T106" fmla="*/ 114 w 118"/>
                <a:gd name="T107" fmla="*/ 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204">
                  <a:moveTo>
                    <a:pt x="114" y="78"/>
                  </a:moveTo>
                  <a:lnTo>
                    <a:pt x="114" y="78"/>
                  </a:lnTo>
                  <a:lnTo>
                    <a:pt x="111" y="79"/>
                  </a:lnTo>
                  <a:lnTo>
                    <a:pt x="109" y="83"/>
                  </a:lnTo>
                  <a:lnTo>
                    <a:pt x="109" y="83"/>
                  </a:lnTo>
                  <a:lnTo>
                    <a:pt x="109" y="121"/>
                  </a:lnTo>
                  <a:lnTo>
                    <a:pt x="109" y="121"/>
                  </a:lnTo>
                  <a:lnTo>
                    <a:pt x="109" y="130"/>
                  </a:lnTo>
                  <a:lnTo>
                    <a:pt x="109" y="135"/>
                  </a:lnTo>
                  <a:lnTo>
                    <a:pt x="109" y="135"/>
                  </a:lnTo>
                  <a:lnTo>
                    <a:pt x="107" y="155"/>
                  </a:lnTo>
                  <a:lnTo>
                    <a:pt x="104" y="164"/>
                  </a:lnTo>
                  <a:lnTo>
                    <a:pt x="103" y="171"/>
                  </a:lnTo>
                  <a:lnTo>
                    <a:pt x="98" y="178"/>
                  </a:lnTo>
                  <a:lnTo>
                    <a:pt x="94" y="184"/>
                  </a:lnTo>
                  <a:lnTo>
                    <a:pt x="86" y="187"/>
                  </a:lnTo>
                  <a:lnTo>
                    <a:pt x="78" y="190"/>
                  </a:lnTo>
                  <a:lnTo>
                    <a:pt x="78" y="190"/>
                  </a:lnTo>
                  <a:lnTo>
                    <a:pt x="57" y="193"/>
                  </a:lnTo>
                  <a:lnTo>
                    <a:pt x="40" y="194"/>
                  </a:lnTo>
                  <a:lnTo>
                    <a:pt x="40" y="194"/>
                  </a:lnTo>
                  <a:lnTo>
                    <a:pt x="29" y="194"/>
                  </a:lnTo>
                  <a:lnTo>
                    <a:pt x="25" y="193"/>
                  </a:lnTo>
                  <a:lnTo>
                    <a:pt x="22" y="190"/>
                  </a:lnTo>
                  <a:lnTo>
                    <a:pt x="19" y="187"/>
                  </a:lnTo>
                  <a:lnTo>
                    <a:pt x="16" y="182"/>
                  </a:lnTo>
                  <a:lnTo>
                    <a:pt x="11" y="173"/>
                  </a:lnTo>
                  <a:lnTo>
                    <a:pt x="11" y="173"/>
                  </a:lnTo>
                  <a:lnTo>
                    <a:pt x="9" y="161"/>
                  </a:lnTo>
                  <a:lnTo>
                    <a:pt x="8" y="145"/>
                  </a:lnTo>
                  <a:lnTo>
                    <a:pt x="8" y="130"/>
                  </a:lnTo>
                  <a:lnTo>
                    <a:pt x="11" y="112"/>
                  </a:lnTo>
                  <a:lnTo>
                    <a:pt x="11" y="112"/>
                  </a:lnTo>
                  <a:lnTo>
                    <a:pt x="16" y="96"/>
                  </a:lnTo>
                  <a:lnTo>
                    <a:pt x="23" y="75"/>
                  </a:lnTo>
                  <a:lnTo>
                    <a:pt x="35" y="46"/>
                  </a:lnTo>
                  <a:lnTo>
                    <a:pt x="35" y="46"/>
                  </a:lnTo>
                  <a:lnTo>
                    <a:pt x="48" y="30"/>
                  </a:lnTo>
                  <a:lnTo>
                    <a:pt x="58" y="18"/>
                  </a:lnTo>
                  <a:lnTo>
                    <a:pt x="63" y="14"/>
                  </a:lnTo>
                  <a:lnTo>
                    <a:pt x="69" y="11"/>
                  </a:lnTo>
                  <a:lnTo>
                    <a:pt x="75" y="9"/>
                  </a:lnTo>
                  <a:lnTo>
                    <a:pt x="83" y="9"/>
                  </a:lnTo>
                  <a:lnTo>
                    <a:pt x="83" y="9"/>
                  </a:lnTo>
                  <a:lnTo>
                    <a:pt x="92" y="9"/>
                  </a:lnTo>
                  <a:lnTo>
                    <a:pt x="92" y="9"/>
                  </a:lnTo>
                  <a:lnTo>
                    <a:pt x="97" y="12"/>
                  </a:lnTo>
                  <a:lnTo>
                    <a:pt x="101" y="15"/>
                  </a:lnTo>
                  <a:lnTo>
                    <a:pt x="103" y="20"/>
                  </a:lnTo>
                  <a:lnTo>
                    <a:pt x="103" y="26"/>
                  </a:lnTo>
                  <a:lnTo>
                    <a:pt x="103" y="26"/>
                  </a:lnTo>
                  <a:lnTo>
                    <a:pt x="104" y="29"/>
                  </a:lnTo>
                  <a:lnTo>
                    <a:pt x="107" y="30"/>
                  </a:lnTo>
                  <a:lnTo>
                    <a:pt x="107" y="30"/>
                  </a:lnTo>
                  <a:lnTo>
                    <a:pt x="111" y="30"/>
                  </a:lnTo>
                  <a:lnTo>
                    <a:pt x="112" y="27"/>
                  </a:lnTo>
                  <a:lnTo>
                    <a:pt x="112" y="27"/>
                  </a:lnTo>
                  <a:lnTo>
                    <a:pt x="111" y="18"/>
                  </a:lnTo>
                  <a:lnTo>
                    <a:pt x="107" y="11"/>
                  </a:lnTo>
                  <a:lnTo>
                    <a:pt x="101" y="4"/>
                  </a:lnTo>
                  <a:lnTo>
                    <a:pt x="94" y="1"/>
                  </a:lnTo>
                  <a:lnTo>
                    <a:pt x="94" y="1"/>
                  </a:lnTo>
                  <a:lnTo>
                    <a:pt x="81" y="0"/>
                  </a:lnTo>
                  <a:lnTo>
                    <a:pt x="81" y="0"/>
                  </a:lnTo>
                  <a:lnTo>
                    <a:pt x="74" y="1"/>
                  </a:lnTo>
                  <a:lnTo>
                    <a:pt x="66" y="3"/>
                  </a:lnTo>
                  <a:lnTo>
                    <a:pt x="58" y="7"/>
                  </a:lnTo>
                  <a:lnTo>
                    <a:pt x="52" y="12"/>
                  </a:lnTo>
                  <a:lnTo>
                    <a:pt x="40" y="26"/>
                  </a:lnTo>
                  <a:lnTo>
                    <a:pt x="29" y="41"/>
                  </a:lnTo>
                  <a:lnTo>
                    <a:pt x="29" y="41"/>
                  </a:lnTo>
                  <a:lnTo>
                    <a:pt x="16" y="70"/>
                  </a:lnTo>
                  <a:lnTo>
                    <a:pt x="8" y="93"/>
                  </a:lnTo>
                  <a:lnTo>
                    <a:pt x="3" y="110"/>
                  </a:lnTo>
                  <a:lnTo>
                    <a:pt x="3" y="110"/>
                  </a:lnTo>
                  <a:lnTo>
                    <a:pt x="0" y="129"/>
                  </a:lnTo>
                  <a:lnTo>
                    <a:pt x="0" y="147"/>
                  </a:lnTo>
                  <a:lnTo>
                    <a:pt x="2" y="162"/>
                  </a:lnTo>
                  <a:lnTo>
                    <a:pt x="3" y="174"/>
                  </a:lnTo>
                  <a:lnTo>
                    <a:pt x="3" y="174"/>
                  </a:lnTo>
                  <a:lnTo>
                    <a:pt x="6" y="181"/>
                  </a:lnTo>
                  <a:lnTo>
                    <a:pt x="9" y="187"/>
                  </a:lnTo>
                  <a:lnTo>
                    <a:pt x="12" y="193"/>
                  </a:lnTo>
                  <a:lnTo>
                    <a:pt x="17" y="196"/>
                  </a:lnTo>
                  <a:lnTo>
                    <a:pt x="22" y="199"/>
                  </a:lnTo>
                  <a:lnTo>
                    <a:pt x="28" y="202"/>
                  </a:lnTo>
                  <a:lnTo>
                    <a:pt x="34" y="204"/>
                  </a:lnTo>
                  <a:lnTo>
                    <a:pt x="42" y="204"/>
                  </a:lnTo>
                  <a:lnTo>
                    <a:pt x="42" y="204"/>
                  </a:lnTo>
                  <a:lnTo>
                    <a:pt x="60" y="202"/>
                  </a:lnTo>
                  <a:lnTo>
                    <a:pt x="80" y="197"/>
                  </a:lnTo>
                  <a:lnTo>
                    <a:pt x="80" y="197"/>
                  </a:lnTo>
                  <a:lnTo>
                    <a:pt x="91" y="194"/>
                  </a:lnTo>
                  <a:lnTo>
                    <a:pt x="100" y="188"/>
                  </a:lnTo>
                  <a:lnTo>
                    <a:pt x="106" y="182"/>
                  </a:lnTo>
                  <a:lnTo>
                    <a:pt x="111" y="174"/>
                  </a:lnTo>
                  <a:lnTo>
                    <a:pt x="114" y="165"/>
                  </a:lnTo>
                  <a:lnTo>
                    <a:pt x="115" y="156"/>
                  </a:lnTo>
                  <a:lnTo>
                    <a:pt x="117" y="135"/>
                  </a:lnTo>
                  <a:lnTo>
                    <a:pt x="117" y="130"/>
                  </a:lnTo>
                  <a:lnTo>
                    <a:pt x="117" y="130"/>
                  </a:lnTo>
                  <a:lnTo>
                    <a:pt x="117" y="119"/>
                  </a:lnTo>
                  <a:lnTo>
                    <a:pt x="117" y="119"/>
                  </a:lnTo>
                  <a:lnTo>
                    <a:pt x="118" y="83"/>
                  </a:lnTo>
                  <a:lnTo>
                    <a:pt x="118" y="83"/>
                  </a:lnTo>
                  <a:lnTo>
                    <a:pt x="117" y="79"/>
                  </a:lnTo>
                  <a:lnTo>
                    <a:pt x="114" y="78"/>
                  </a:lnTo>
                  <a:lnTo>
                    <a:pt x="114" y="7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87" name="Group 186"/>
          <p:cNvGrpSpPr/>
          <p:nvPr userDrawn="1"/>
        </p:nvGrpSpPr>
        <p:grpSpPr>
          <a:xfrm>
            <a:off x="5336848" y="3073699"/>
            <a:ext cx="342195" cy="353413"/>
            <a:chOff x="4313238" y="3078163"/>
            <a:chExt cx="290513" cy="400050"/>
          </a:xfrm>
        </p:grpSpPr>
        <p:sp>
          <p:nvSpPr>
            <p:cNvPr id="188" name="Freeform 487"/>
            <p:cNvSpPr>
              <a:spLocks noEditPoints="1"/>
            </p:cNvSpPr>
            <p:nvPr/>
          </p:nvSpPr>
          <p:spPr bwMode="auto">
            <a:xfrm>
              <a:off x="4313238" y="3078163"/>
              <a:ext cx="290513" cy="400050"/>
            </a:xfrm>
            <a:custGeom>
              <a:avLst/>
              <a:gdLst>
                <a:gd name="T0" fmla="*/ 167 w 183"/>
                <a:gd name="T1" fmla="*/ 98 h 252"/>
                <a:gd name="T2" fmla="*/ 135 w 183"/>
                <a:gd name="T3" fmla="*/ 71 h 252"/>
                <a:gd name="T4" fmla="*/ 114 w 183"/>
                <a:gd name="T5" fmla="*/ 66 h 252"/>
                <a:gd name="T6" fmla="*/ 108 w 183"/>
                <a:gd name="T7" fmla="*/ 57 h 252"/>
                <a:gd name="T8" fmla="*/ 125 w 183"/>
                <a:gd name="T9" fmla="*/ 45 h 252"/>
                <a:gd name="T10" fmla="*/ 141 w 183"/>
                <a:gd name="T11" fmla="*/ 45 h 252"/>
                <a:gd name="T12" fmla="*/ 149 w 183"/>
                <a:gd name="T13" fmla="*/ 36 h 252"/>
                <a:gd name="T14" fmla="*/ 148 w 183"/>
                <a:gd name="T15" fmla="*/ 14 h 252"/>
                <a:gd name="T16" fmla="*/ 129 w 183"/>
                <a:gd name="T17" fmla="*/ 8 h 252"/>
                <a:gd name="T18" fmla="*/ 91 w 183"/>
                <a:gd name="T19" fmla="*/ 19 h 252"/>
                <a:gd name="T20" fmla="*/ 77 w 183"/>
                <a:gd name="T21" fmla="*/ 17 h 252"/>
                <a:gd name="T22" fmla="*/ 51 w 183"/>
                <a:gd name="T23" fmla="*/ 31 h 252"/>
                <a:gd name="T24" fmla="*/ 23 w 183"/>
                <a:gd name="T25" fmla="*/ 0 h 252"/>
                <a:gd name="T26" fmla="*/ 0 w 183"/>
                <a:gd name="T27" fmla="*/ 26 h 252"/>
                <a:gd name="T28" fmla="*/ 20 w 183"/>
                <a:gd name="T29" fmla="*/ 52 h 252"/>
                <a:gd name="T30" fmla="*/ 2 w 183"/>
                <a:gd name="T31" fmla="*/ 114 h 252"/>
                <a:gd name="T32" fmla="*/ 10 w 183"/>
                <a:gd name="T33" fmla="*/ 167 h 252"/>
                <a:gd name="T34" fmla="*/ 45 w 183"/>
                <a:gd name="T35" fmla="*/ 219 h 252"/>
                <a:gd name="T36" fmla="*/ 76 w 183"/>
                <a:gd name="T37" fmla="*/ 236 h 252"/>
                <a:gd name="T38" fmla="*/ 115 w 183"/>
                <a:gd name="T39" fmla="*/ 250 h 252"/>
                <a:gd name="T40" fmla="*/ 152 w 183"/>
                <a:gd name="T41" fmla="*/ 250 h 252"/>
                <a:gd name="T42" fmla="*/ 175 w 183"/>
                <a:gd name="T43" fmla="*/ 235 h 252"/>
                <a:gd name="T44" fmla="*/ 183 w 183"/>
                <a:gd name="T45" fmla="*/ 198 h 252"/>
                <a:gd name="T46" fmla="*/ 180 w 183"/>
                <a:gd name="T47" fmla="*/ 132 h 252"/>
                <a:gd name="T48" fmla="*/ 25 w 183"/>
                <a:gd name="T49" fmla="*/ 63 h 252"/>
                <a:gd name="T50" fmla="*/ 30 w 183"/>
                <a:gd name="T51" fmla="*/ 48 h 252"/>
                <a:gd name="T52" fmla="*/ 46 w 183"/>
                <a:gd name="T53" fmla="*/ 39 h 252"/>
                <a:gd name="T54" fmla="*/ 59 w 183"/>
                <a:gd name="T55" fmla="*/ 36 h 252"/>
                <a:gd name="T56" fmla="*/ 63 w 183"/>
                <a:gd name="T57" fmla="*/ 54 h 252"/>
                <a:gd name="T58" fmla="*/ 51 w 183"/>
                <a:gd name="T59" fmla="*/ 71 h 252"/>
                <a:gd name="T60" fmla="*/ 27 w 183"/>
                <a:gd name="T61" fmla="*/ 86 h 252"/>
                <a:gd name="T62" fmla="*/ 172 w 183"/>
                <a:gd name="T63" fmla="*/ 219 h 252"/>
                <a:gd name="T64" fmla="*/ 163 w 183"/>
                <a:gd name="T65" fmla="*/ 236 h 252"/>
                <a:gd name="T66" fmla="*/ 135 w 183"/>
                <a:gd name="T67" fmla="*/ 244 h 252"/>
                <a:gd name="T68" fmla="*/ 105 w 183"/>
                <a:gd name="T69" fmla="*/ 239 h 252"/>
                <a:gd name="T70" fmla="*/ 65 w 183"/>
                <a:gd name="T71" fmla="*/ 223 h 252"/>
                <a:gd name="T72" fmla="*/ 25 w 183"/>
                <a:gd name="T73" fmla="*/ 181 h 252"/>
                <a:gd name="T74" fmla="*/ 11 w 183"/>
                <a:gd name="T75" fmla="*/ 128 h 252"/>
                <a:gd name="T76" fmla="*/ 19 w 183"/>
                <a:gd name="T77" fmla="*/ 106 h 252"/>
                <a:gd name="T78" fmla="*/ 36 w 183"/>
                <a:gd name="T79" fmla="*/ 91 h 252"/>
                <a:gd name="T80" fmla="*/ 69 w 183"/>
                <a:gd name="T81" fmla="*/ 60 h 252"/>
                <a:gd name="T82" fmla="*/ 69 w 183"/>
                <a:gd name="T83" fmla="*/ 40 h 252"/>
                <a:gd name="T84" fmla="*/ 74 w 183"/>
                <a:gd name="T85" fmla="*/ 26 h 252"/>
                <a:gd name="T86" fmla="*/ 94 w 183"/>
                <a:gd name="T87" fmla="*/ 26 h 252"/>
                <a:gd name="T88" fmla="*/ 120 w 183"/>
                <a:gd name="T89" fmla="*/ 17 h 252"/>
                <a:gd name="T90" fmla="*/ 140 w 183"/>
                <a:gd name="T91" fmla="*/ 17 h 252"/>
                <a:gd name="T92" fmla="*/ 141 w 183"/>
                <a:gd name="T93" fmla="*/ 34 h 252"/>
                <a:gd name="T94" fmla="*/ 132 w 183"/>
                <a:gd name="T95" fmla="*/ 36 h 252"/>
                <a:gd name="T96" fmla="*/ 106 w 183"/>
                <a:gd name="T97" fmla="*/ 43 h 252"/>
                <a:gd name="T98" fmla="*/ 99 w 183"/>
                <a:gd name="T99" fmla="*/ 59 h 252"/>
                <a:gd name="T100" fmla="*/ 105 w 183"/>
                <a:gd name="T101" fmla="*/ 71 h 252"/>
                <a:gd name="T102" fmla="*/ 122 w 183"/>
                <a:gd name="T103" fmla="*/ 77 h 252"/>
                <a:gd name="T104" fmla="*/ 152 w 183"/>
                <a:gd name="T105" fmla="*/ 92 h 252"/>
                <a:gd name="T106" fmla="*/ 171 w 183"/>
                <a:gd name="T107" fmla="*/ 134 h 252"/>
                <a:gd name="T108" fmla="*/ 174 w 183"/>
                <a:gd name="T109" fmla="*/ 19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52">
                  <a:moveTo>
                    <a:pt x="180" y="132"/>
                  </a:moveTo>
                  <a:lnTo>
                    <a:pt x="180" y="132"/>
                  </a:lnTo>
                  <a:lnTo>
                    <a:pt x="175" y="114"/>
                  </a:lnTo>
                  <a:lnTo>
                    <a:pt x="167" y="98"/>
                  </a:lnTo>
                  <a:lnTo>
                    <a:pt x="160" y="88"/>
                  </a:lnTo>
                  <a:lnTo>
                    <a:pt x="152" y="80"/>
                  </a:lnTo>
                  <a:lnTo>
                    <a:pt x="143" y="74"/>
                  </a:lnTo>
                  <a:lnTo>
                    <a:pt x="135" y="71"/>
                  </a:lnTo>
                  <a:lnTo>
                    <a:pt x="128" y="69"/>
                  </a:lnTo>
                  <a:lnTo>
                    <a:pt x="123" y="68"/>
                  </a:lnTo>
                  <a:lnTo>
                    <a:pt x="123" y="68"/>
                  </a:lnTo>
                  <a:lnTo>
                    <a:pt x="114" y="66"/>
                  </a:lnTo>
                  <a:lnTo>
                    <a:pt x="111" y="65"/>
                  </a:lnTo>
                  <a:lnTo>
                    <a:pt x="108" y="62"/>
                  </a:lnTo>
                  <a:lnTo>
                    <a:pt x="108" y="62"/>
                  </a:lnTo>
                  <a:lnTo>
                    <a:pt x="108" y="57"/>
                  </a:lnTo>
                  <a:lnTo>
                    <a:pt x="111" y="51"/>
                  </a:lnTo>
                  <a:lnTo>
                    <a:pt x="111" y="51"/>
                  </a:lnTo>
                  <a:lnTo>
                    <a:pt x="118" y="46"/>
                  </a:lnTo>
                  <a:lnTo>
                    <a:pt x="125" y="45"/>
                  </a:lnTo>
                  <a:lnTo>
                    <a:pt x="132" y="43"/>
                  </a:lnTo>
                  <a:lnTo>
                    <a:pt x="132" y="43"/>
                  </a:lnTo>
                  <a:lnTo>
                    <a:pt x="141" y="45"/>
                  </a:lnTo>
                  <a:lnTo>
                    <a:pt x="141" y="45"/>
                  </a:lnTo>
                  <a:lnTo>
                    <a:pt x="145" y="43"/>
                  </a:lnTo>
                  <a:lnTo>
                    <a:pt x="145" y="43"/>
                  </a:lnTo>
                  <a:lnTo>
                    <a:pt x="148" y="40"/>
                  </a:lnTo>
                  <a:lnTo>
                    <a:pt x="149" y="36"/>
                  </a:lnTo>
                  <a:lnTo>
                    <a:pt x="151" y="26"/>
                  </a:lnTo>
                  <a:lnTo>
                    <a:pt x="149" y="19"/>
                  </a:lnTo>
                  <a:lnTo>
                    <a:pt x="148" y="14"/>
                  </a:lnTo>
                  <a:lnTo>
                    <a:pt x="148" y="14"/>
                  </a:lnTo>
                  <a:lnTo>
                    <a:pt x="146" y="11"/>
                  </a:lnTo>
                  <a:lnTo>
                    <a:pt x="141" y="10"/>
                  </a:lnTo>
                  <a:lnTo>
                    <a:pt x="129" y="8"/>
                  </a:lnTo>
                  <a:lnTo>
                    <a:pt x="129" y="8"/>
                  </a:lnTo>
                  <a:lnTo>
                    <a:pt x="123" y="8"/>
                  </a:lnTo>
                  <a:lnTo>
                    <a:pt x="114" y="10"/>
                  </a:lnTo>
                  <a:lnTo>
                    <a:pt x="102" y="13"/>
                  </a:lnTo>
                  <a:lnTo>
                    <a:pt x="91" y="19"/>
                  </a:lnTo>
                  <a:lnTo>
                    <a:pt x="89" y="19"/>
                  </a:lnTo>
                  <a:lnTo>
                    <a:pt x="89" y="19"/>
                  </a:lnTo>
                  <a:lnTo>
                    <a:pt x="89" y="19"/>
                  </a:lnTo>
                  <a:lnTo>
                    <a:pt x="77" y="17"/>
                  </a:lnTo>
                  <a:lnTo>
                    <a:pt x="71" y="17"/>
                  </a:lnTo>
                  <a:lnTo>
                    <a:pt x="71" y="17"/>
                  </a:lnTo>
                  <a:lnTo>
                    <a:pt x="69" y="19"/>
                  </a:lnTo>
                  <a:lnTo>
                    <a:pt x="51" y="31"/>
                  </a:lnTo>
                  <a:lnTo>
                    <a:pt x="27" y="2"/>
                  </a:lnTo>
                  <a:lnTo>
                    <a:pt x="27" y="2"/>
                  </a:lnTo>
                  <a:lnTo>
                    <a:pt x="23" y="0"/>
                  </a:lnTo>
                  <a:lnTo>
                    <a:pt x="23" y="0"/>
                  </a:lnTo>
                  <a:lnTo>
                    <a:pt x="20" y="2"/>
                  </a:lnTo>
                  <a:lnTo>
                    <a:pt x="2" y="23"/>
                  </a:lnTo>
                  <a:lnTo>
                    <a:pt x="2" y="23"/>
                  </a:lnTo>
                  <a:lnTo>
                    <a:pt x="0" y="26"/>
                  </a:lnTo>
                  <a:lnTo>
                    <a:pt x="2" y="30"/>
                  </a:lnTo>
                  <a:lnTo>
                    <a:pt x="20" y="51"/>
                  </a:lnTo>
                  <a:lnTo>
                    <a:pt x="20" y="52"/>
                  </a:lnTo>
                  <a:lnTo>
                    <a:pt x="20" y="52"/>
                  </a:lnTo>
                  <a:lnTo>
                    <a:pt x="13" y="69"/>
                  </a:lnTo>
                  <a:lnTo>
                    <a:pt x="8" y="83"/>
                  </a:lnTo>
                  <a:lnTo>
                    <a:pt x="5" y="97"/>
                  </a:lnTo>
                  <a:lnTo>
                    <a:pt x="2" y="114"/>
                  </a:lnTo>
                  <a:lnTo>
                    <a:pt x="2" y="131"/>
                  </a:lnTo>
                  <a:lnTo>
                    <a:pt x="4" y="149"/>
                  </a:lnTo>
                  <a:lnTo>
                    <a:pt x="10" y="167"/>
                  </a:lnTo>
                  <a:lnTo>
                    <a:pt x="10" y="167"/>
                  </a:lnTo>
                  <a:lnTo>
                    <a:pt x="13" y="177"/>
                  </a:lnTo>
                  <a:lnTo>
                    <a:pt x="19" y="186"/>
                  </a:lnTo>
                  <a:lnTo>
                    <a:pt x="31" y="204"/>
                  </a:lnTo>
                  <a:lnTo>
                    <a:pt x="45" y="219"/>
                  </a:lnTo>
                  <a:lnTo>
                    <a:pt x="53" y="224"/>
                  </a:lnTo>
                  <a:lnTo>
                    <a:pt x="62" y="230"/>
                  </a:lnTo>
                  <a:lnTo>
                    <a:pt x="62" y="230"/>
                  </a:lnTo>
                  <a:lnTo>
                    <a:pt x="76" y="236"/>
                  </a:lnTo>
                  <a:lnTo>
                    <a:pt x="89" y="242"/>
                  </a:lnTo>
                  <a:lnTo>
                    <a:pt x="103" y="247"/>
                  </a:lnTo>
                  <a:lnTo>
                    <a:pt x="115" y="250"/>
                  </a:lnTo>
                  <a:lnTo>
                    <a:pt x="115" y="250"/>
                  </a:lnTo>
                  <a:lnTo>
                    <a:pt x="135" y="252"/>
                  </a:lnTo>
                  <a:lnTo>
                    <a:pt x="135" y="252"/>
                  </a:lnTo>
                  <a:lnTo>
                    <a:pt x="145" y="252"/>
                  </a:lnTo>
                  <a:lnTo>
                    <a:pt x="152" y="250"/>
                  </a:lnTo>
                  <a:lnTo>
                    <a:pt x="160" y="247"/>
                  </a:lnTo>
                  <a:lnTo>
                    <a:pt x="166" y="244"/>
                  </a:lnTo>
                  <a:lnTo>
                    <a:pt x="171" y="239"/>
                  </a:lnTo>
                  <a:lnTo>
                    <a:pt x="175" y="235"/>
                  </a:lnTo>
                  <a:lnTo>
                    <a:pt x="178" y="229"/>
                  </a:lnTo>
                  <a:lnTo>
                    <a:pt x="180" y="221"/>
                  </a:lnTo>
                  <a:lnTo>
                    <a:pt x="180" y="221"/>
                  </a:lnTo>
                  <a:lnTo>
                    <a:pt x="183" y="198"/>
                  </a:lnTo>
                  <a:lnTo>
                    <a:pt x="183" y="175"/>
                  </a:lnTo>
                  <a:lnTo>
                    <a:pt x="183" y="152"/>
                  </a:lnTo>
                  <a:lnTo>
                    <a:pt x="180" y="132"/>
                  </a:lnTo>
                  <a:lnTo>
                    <a:pt x="180" y="132"/>
                  </a:lnTo>
                  <a:close/>
                  <a:moveTo>
                    <a:pt x="16" y="88"/>
                  </a:moveTo>
                  <a:lnTo>
                    <a:pt x="16" y="88"/>
                  </a:lnTo>
                  <a:lnTo>
                    <a:pt x="20" y="74"/>
                  </a:lnTo>
                  <a:lnTo>
                    <a:pt x="25" y="63"/>
                  </a:lnTo>
                  <a:lnTo>
                    <a:pt x="30" y="52"/>
                  </a:lnTo>
                  <a:lnTo>
                    <a:pt x="30" y="52"/>
                  </a:lnTo>
                  <a:lnTo>
                    <a:pt x="31" y="51"/>
                  </a:lnTo>
                  <a:lnTo>
                    <a:pt x="30" y="48"/>
                  </a:lnTo>
                  <a:lnTo>
                    <a:pt x="11" y="26"/>
                  </a:lnTo>
                  <a:lnTo>
                    <a:pt x="23" y="11"/>
                  </a:lnTo>
                  <a:lnTo>
                    <a:pt x="46" y="39"/>
                  </a:lnTo>
                  <a:lnTo>
                    <a:pt x="46" y="39"/>
                  </a:lnTo>
                  <a:lnTo>
                    <a:pt x="51" y="40"/>
                  </a:lnTo>
                  <a:lnTo>
                    <a:pt x="51" y="40"/>
                  </a:lnTo>
                  <a:lnTo>
                    <a:pt x="53" y="40"/>
                  </a:lnTo>
                  <a:lnTo>
                    <a:pt x="59" y="36"/>
                  </a:lnTo>
                  <a:lnTo>
                    <a:pt x="60" y="39"/>
                  </a:lnTo>
                  <a:lnTo>
                    <a:pt x="60" y="39"/>
                  </a:lnTo>
                  <a:lnTo>
                    <a:pt x="63" y="49"/>
                  </a:lnTo>
                  <a:lnTo>
                    <a:pt x="63" y="54"/>
                  </a:lnTo>
                  <a:lnTo>
                    <a:pt x="62" y="57"/>
                  </a:lnTo>
                  <a:lnTo>
                    <a:pt x="62" y="57"/>
                  </a:lnTo>
                  <a:lnTo>
                    <a:pt x="59" y="65"/>
                  </a:lnTo>
                  <a:lnTo>
                    <a:pt x="51" y="71"/>
                  </a:lnTo>
                  <a:lnTo>
                    <a:pt x="43" y="77"/>
                  </a:lnTo>
                  <a:lnTo>
                    <a:pt x="31" y="83"/>
                  </a:lnTo>
                  <a:lnTo>
                    <a:pt x="31" y="83"/>
                  </a:lnTo>
                  <a:lnTo>
                    <a:pt x="27" y="86"/>
                  </a:lnTo>
                  <a:lnTo>
                    <a:pt x="20" y="89"/>
                  </a:lnTo>
                  <a:lnTo>
                    <a:pt x="14" y="97"/>
                  </a:lnTo>
                  <a:lnTo>
                    <a:pt x="16" y="88"/>
                  </a:lnTo>
                  <a:close/>
                  <a:moveTo>
                    <a:pt x="172" y="219"/>
                  </a:moveTo>
                  <a:lnTo>
                    <a:pt x="172" y="219"/>
                  </a:lnTo>
                  <a:lnTo>
                    <a:pt x="169" y="229"/>
                  </a:lnTo>
                  <a:lnTo>
                    <a:pt x="166" y="232"/>
                  </a:lnTo>
                  <a:lnTo>
                    <a:pt x="163" y="236"/>
                  </a:lnTo>
                  <a:lnTo>
                    <a:pt x="158" y="239"/>
                  </a:lnTo>
                  <a:lnTo>
                    <a:pt x="152" y="241"/>
                  </a:lnTo>
                  <a:lnTo>
                    <a:pt x="145" y="242"/>
                  </a:lnTo>
                  <a:lnTo>
                    <a:pt x="135" y="244"/>
                  </a:lnTo>
                  <a:lnTo>
                    <a:pt x="135" y="244"/>
                  </a:lnTo>
                  <a:lnTo>
                    <a:pt x="117" y="242"/>
                  </a:lnTo>
                  <a:lnTo>
                    <a:pt x="117" y="242"/>
                  </a:lnTo>
                  <a:lnTo>
                    <a:pt x="105" y="239"/>
                  </a:lnTo>
                  <a:lnTo>
                    <a:pt x="92" y="235"/>
                  </a:lnTo>
                  <a:lnTo>
                    <a:pt x="79" y="229"/>
                  </a:lnTo>
                  <a:lnTo>
                    <a:pt x="65" y="223"/>
                  </a:lnTo>
                  <a:lnTo>
                    <a:pt x="65" y="223"/>
                  </a:lnTo>
                  <a:lnTo>
                    <a:pt x="59" y="218"/>
                  </a:lnTo>
                  <a:lnTo>
                    <a:pt x="51" y="212"/>
                  </a:lnTo>
                  <a:lnTo>
                    <a:pt x="37" y="198"/>
                  </a:lnTo>
                  <a:lnTo>
                    <a:pt x="25" y="181"/>
                  </a:lnTo>
                  <a:lnTo>
                    <a:pt x="17" y="164"/>
                  </a:lnTo>
                  <a:lnTo>
                    <a:pt x="17" y="164"/>
                  </a:lnTo>
                  <a:lnTo>
                    <a:pt x="13" y="147"/>
                  </a:lnTo>
                  <a:lnTo>
                    <a:pt x="11" y="128"/>
                  </a:lnTo>
                  <a:lnTo>
                    <a:pt x="11" y="128"/>
                  </a:lnTo>
                  <a:lnTo>
                    <a:pt x="11" y="123"/>
                  </a:lnTo>
                  <a:lnTo>
                    <a:pt x="16" y="112"/>
                  </a:lnTo>
                  <a:lnTo>
                    <a:pt x="19" y="106"/>
                  </a:lnTo>
                  <a:lnTo>
                    <a:pt x="23" y="100"/>
                  </a:lnTo>
                  <a:lnTo>
                    <a:pt x="28" y="95"/>
                  </a:lnTo>
                  <a:lnTo>
                    <a:pt x="36" y="91"/>
                  </a:lnTo>
                  <a:lnTo>
                    <a:pt x="36" y="91"/>
                  </a:lnTo>
                  <a:lnTo>
                    <a:pt x="48" y="83"/>
                  </a:lnTo>
                  <a:lnTo>
                    <a:pt x="59" y="77"/>
                  </a:lnTo>
                  <a:lnTo>
                    <a:pt x="65" y="69"/>
                  </a:lnTo>
                  <a:lnTo>
                    <a:pt x="69" y="60"/>
                  </a:lnTo>
                  <a:lnTo>
                    <a:pt x="69" y="60"/>
                  </a:lnTo>
                  <a:lnTo>
                    <a:pt x="71" y="54"/>
                  </a:lnTo>
                  <a:lnTo>
                    <a:pt x="71" y="48"/>
                  </a:lnTo>
                  <a:lnTo>
                    <a:pt x="69" y="40"/>
                  </a:lnTo>
                  <a:lnTo>
                    <a:pt x="66" y="33"/>
                  </a:lnTo>
                  <a:lnTo>
                    <a:pt x="66" y="31"/>
                  </a:lnTo>
                  <a:lnTo>
                    <a:pt x="72" y="26"/>
                  </a:lnTo>
                  <a:lnTo>
                    <a:pt x="74" y="26"/>
                  </a:lnTo>
                  <a:lnTo>
                    <a:pt x="74" y="26"/>
                  </a:lnTo>
                  <a:lnTo>
                    <a:pt x="91" y="28"/>
                  </a:lnTo>
                  <a:lnTo>
                    <a:pt x="91" y="28"/>
                  </a:lnTo>
                  <a:lnTo>
                    <a:pt x="94" y="26"/>
                  </a:lnTo>
                  <a:lnTo>
                    <a:pt x="94" y="26"/>
                  </a:lnTo>
                  <a:lnTo>
                    <a:pt x="102" y="22"/>
                  </a:lnTo>
                  <a:lnTo>
                    <a:pt x="111" y="19"/>
                  </a:lnTo>
                  <a:lnTo>
                    <a:pt x="120" y="17"/>
                  </a:lnTo>
                  <a:lnTo>
                    <a:pt x="129" y="16"/>
                  </a:lnTo>
                  <a:lnTo>
                    <a:pt x="129" y="16"/>
                  </a:lnTo>
                  <a:lnTo>
                    <a:pt x="138" y="17"/>
                  </a:lnTo>
                  <a:lnTo>
                    <a:pt x="140" y="17"/>
                  </a:lnTo>
                  <a:lnTo>
                    <a:pt x="140" y="19"/>
                  </a:lnTo>
                  <a:lnTo>
                    <a:pt x="140" y="19"/>
                  </a:lnTo>
                  <a:lnTo>
                    <a:pt x="141" y="26"/>
                  </a:lnTo>
                  <a:lnTo>
                    <a:pt x="141" y="34"/>
                  </a:lnTo>
                  <a:lnTo>
                    <a:pt x="140" y="36"/>
                  </a:lnTo>
                  <a:lnTo>
                    <a:pt x="138" y="36"/>
                  </a:lnTo>
                  <a:lnTo>
                    <a:pt x="138" y="36"/>
                  </a:lnTo>
                  <a:lnTo>
                    <a:pt x="132" y="36"/>
                  </a:lnTo>
                  <a:lnTo>
                    <a:pt x="132" y="36"/>
                  </a:lnTo>
                  <a:lnTo>
                    <a:pt x="122" y="37"/>
                  </a:lnTo>
                  <a:lnTo>
                    <a:pt x="112" y="40"/>
                  </a:lnTo>
                  <a:lnTo>
                    <a:pt x="106" y="43"/>
                  </a:lnTo>
                  <a:lnTo>
                    <a:pt x="103" y="46"/>
                  </a:lnTo>
                  <a:lnTo>
                    <a:pt x="103" y="46"/>
                  </a:lnTo>
                  <a:lnTo>
                    <a:pt x="100" y="52"/>
                  </a:lnTo>
                  <a:lnTo>
                    <a:pt x="99" y="59"/>
                  </a:lnTo>
                  <a:lnTo>
                    <a:pt x="100" y="62"/>
                  </a:lnTo>
                  <a:lnTo>
                    <a:pt x="100" y="66"/>
                  </a:lnTo>
                  <a:lnTo>
                    <a:pt x="100" y="66"/>
                  </a:lnTo>
                  <a:lnTo>
                    <a:pt x="105" y="71"/>
                  </a:lnTo>
                  <a:lnTo>
                    <a:pt x="109" y="74"/>
                  </a:lnTo>
                  <a:lnTo>
                    <a:pt x="115" y="75"/>
                  </a:lnTo>
                  <a:lnTo>
                    <a:pt x="122" y="77"/>
                  </a:lnTo>
                  <a:lnTo>
                    <a:pt x="122" y="77"/>
                  </a:lnTo>
                  <a:lnTo>
                    <a:pt x="131" y="79"/>
                  </a:lnTo>
                  <a:lnTo>
                    <a:pt x="138" y="82"/>
                  </a:lnTo>
                  <a:lnTo>
                    <a:pt x="146" y="86"/>
                  </a:lnTo>
                  <a:lnTo>
                    <a:pt x="152" y="92"/>
                  </a:lnTo>
                  <a:lnTo>
                    <a:pt x="158" y="102"/>
                  </a:lnTo>
                  <a:lnTo>
                    <a:pt x="164" y="111"/>
                  </a:lnTo>
                  <a:lnTo>
                    <a:pt x="167" y="121"/>
                  </a:lnTo>
                  <a:lnTo>
                    <a:pt x="171" y="134"/>
                  </a:lnTo>
                  <a:lnTo>
                    <a:pt x="171" y="134"/>
                  </a:lnTo>
                  <a:lnTo>
                    <a:pt x="174" y="152"/>
                  </a:lnTo>
                  <a:lnTo>
                    <a:pt x="175" y="175"/>
                  </a:lnTo>
                  <a:lnTo>
                    <a:pt x="174" y="198"/>
                  </a:lnTo>
                  <a:lnTo>
                    <a:pt x="172" y="219"/>
                  </a:lnTo>
                  <a:lnTo>
                    <a:pt x="172" y="2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9" name="Freeform 488"/>
            <p:cNvSpPr>
              <a:spLocks/>
            </p:cNvSpPr>
            <p:nvPr/>
          </p:nvSpPr>
          <p:spPr bwMode="auto">
            <a:xfrm>
              <a:off x="4418013" y="3246438"/>
              <a:ext cx="119063" cy="158750"/>
            </a:xfrm>
            <a:custGeom>
              <a:avLst/>
              <a:gdLst>
                <a:gd name="T0" fmla="*/ 63 w 75"/>
                <a:gd name="T1" fmla="*/ 60 h 100"/>
                <a:gd name="T2" fmla="*/ 45 w 75"/>
                <a:gd name="T3" fmla="*/ 57 h 100"/>
                <a:gd name="T4" fmla="*/ 43 w 75"/>
                <a:gd name="T5" fmla="*/ 57 h 100"/>
                <a:gd name="T6" fmla="*/ 29 w 75"/>
                <a:gd name="T7" fmla="*/ 41 h 100"/>
                <a:gd name="T8" fmla="*/ 17 w 75"/>
                <a:gd name="T9" fmla="*/ 22 h 100"/>
                <a:gd name="T10" fmla="*/ 19 w 75"/>
                <a:gd name="T11" fmla="*/ 17 h 100"/>
                <a:gd name="T12" fmla="*/ 31 w 75"/>
                <a:gd name="T13" fmla="*/ 17 h 100"/>
                <a:gd name="T14" fmla="*/ 42 w 75"/>
                <a:gd name="T15" fmla="*/ 17 h 100"/>
                <a:gd name="T16" fmla="*/ 56 w 75"/>
                <a:gd name="T17" fmla="*/ 15 h 100"/>
                <a:gd name="T18" fmla="*/ 49 w 75"/>
                <a:gd name="T19" fmla="*/ 11 h 100"/>
                <a:gd name="T20" fmla="*/ 31 w 75"/>
                <a:gd name="T21" fmla="*/ 8 h 100"/>
                <a:gd name="T22" fmla="*/ 14 w 75"/>
                <a:gd name="T23" fmla="*/ 9 h 100"/>
                <a:gd name="T24" fmla="*/ 11 w 75"/>
                <a:gd name="T25" fmla="*/ 8 h 100"/>
                <a:gd name="T26" fmla="*/ 10 w 75"/>
                <a:gd name="T27" fmla="*/ 0 h 100"/>
                <a:gd name="T28" fmla="*/ 0 w 75"/>
                <a:gd name="T29" fmla="*/ 2 h 100"/>
                <a:gd name="T30" fmla="*/ 11 w 75"/>
                <a:gd name="T31" fmla="*/ 29 h 100"/>
                <a:gd name="T32" fmla="*/ 11 w 75"/>
                <a:gd name="T33" fmla="*/ 32 h 100"/>
                <a:gd name="T34" fmla="*/ 6 w 75"/>
                <a:gd name="T35" fmla="*/ 40 h 100"/>
                <a:gd name="T36" fmla="*/ 5 w 75"/>
                <a:gd name="T37" fmla="*/ 55 h 100"/>
                <a:gd name="T38" fmla="*/ 10 w 75"/>
                <a:gd name="T39" fmla="*/ 74 h 100"/>
                <a:gd name="T40" fmla="*/ 14 w 75"/>
                <a:gd name="T41" fmla="*/ 83 h 100"/>
                <a:gd name="T42" fmla="*/ 25 w 75"/>
                <a:gd name="T43" fmla="*/ 98 h 100"/>
                <a:gd name="T44" fmla="*/ 34 w 75"/>
                <a:gd name="T45" fmla="*/ 90 h 100"/>
                <a:gd name="T46" fmla="*/ 22 w 75"/>
                <a:gd name="T47" fmla="*/ 78 h 100"/>
                <a:gd name="T48" fmla="*/ 22 w 75"/>
                <a:gd name="T49" fmla="*/ 77 h 100"/>
                <a:gd name="T50" fmla="*/ 14 w 75"/>
                <a:gd name="T51" fmla="*/ 63 h 100"/>
                <a:gd name="T52" fmla="*/ 14 w 75"/>
                <a:gd name="T53" fmla="*/ 49 h 100"/>
                <a:gd name="T54" fmla="*/ 17 w 75"/>
                <a:gd name="T55" fmla="*/ 38 h 100"/>
                <a:gd name="T56" fmla="*/ 20 w 75"/>
                <a:gd name="T57" fmla="*/ 43 h 100"/>
                <a:gd name="T58" fmla="*/ 43 w 75"/>
                <a:gd name="T59" fmla="*/ 68 h 100"/>
                <a:gd name="T60" fmla="*/ 74 w 75"/>
                <a:gd name="T61" fmla="*/ 80 h 100"/>
                <a:gd name="T62" fmla="*/ 75 w 75"/>
                <a:gd name="T63" fmla="*/ 72 h 100"/>
                <a:gd name="T64" fmla="*/ 59 w 75"/>
                <a:gd name="T65" fmla="*/ 6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 h="100">
                  <a:moveTo>
                    <a:pt x="52" y="63"/>
                  </a:moveTo>
                  <a:lnTo>
                    <a:pt x="63" y="60"/>
                  </a:lnTo>
                  <a:lnTo>
                    <a:pt x="60" y="52"/>
                  </a:lnTo>
                  <a:lnTo>
                    <a:pt x="45" y="57"/>
                  </a:lnTo>
                  <a:lnTo>
                    <a:pt x="43" y="57"/>
                  </a:lnTo>
                  <a:lnTo>
                    <a:pt x="43" y="57"/>
                  </a:lnTo>
                  <a:lnTo>
                    <a:pt x="36" y="49"/>
                  </a:lnTo>
                  <a:lnTo>
                    <a:pt x="29" y="41"/>
                  </a:lnTo>
                  <a:lnTo>
                    <a:pt x="23" y="32"/>
                  </a:lnTo>
                  <a:lnTo>
                    <a:pt x="17" y="22"/>
                  </a:lnTo>
                  <a:lnTo>
                    <a:pt x="16" y="18"/>
                  </a:lnTo>
                  <a:lnTo>
                    <a:pt x="19" y="17"/>
                  </a:lnTo>
                  <a:lnTo>
                    <a:pt x="19" y="17"/>
                  </a:lnTo>
                  <a:lnTo>
                    <a:pt x="31" y="17"/>
                  </a:lnTo>
                  <a:lnTo>
                    <a:pt x="31" y="17"/>
                  </a:lnTo>
                  <a:lnTo>
                    <a:pt x="42" y="17"/>
                  </a:lnTo>
                  <a:lnTo>
                    <a:pt x="48" y="20"/>
                  </a:lnTo>
                  <a:lnTo>
                    <a:pt x="56" y="15"/>
                  </a:lnTo>
                  <a:lnTo>
                    <a:pt x="56" y="15"/>
                  </a:lnTo>
                  <a:lnTo>
                    <a:pt x="49" y="11"/>
                  </a:lnTo>
                  <a:lnTo>
                    <a:pt x="43" y="9"/>
                  </a:lnTo>
                  <a:lnTo>
                    <a:pt x="31" y="8"/>
                  </a:lnTo>
                  <a:lnTo>
                    <a:pt x="31" y="8"/>
                  </a:lnTo>
                  <a:lnTo>
                    <a:pt x="14" y="9"/>
                  </a:lnTo>
                  <a:lnTo>
                    <a:pt x="13" y="9"/>
                  </a:lnTo>
                  <a:lnTo>
                    <a:pt x="11" y="8"/>
                  </a:lnTo>
                  <a:lnTo>
                    <a:pt x="11" y="8"/>
                  </a:lnTo>
                  <a:lnTo>
                    <a:pt x="10" y="0"/>
                  </a:lnTo>
                  <a:lnTo>
                    <a:pt x="0" y="2"/>
                  </a:lnTo>
                  <a:lnTo>
                    <a:pt x="0" y="2"/>
                  </a:lnTo>
                  <a:lnTo>
                    <a:pt x="3" y="12"/>
                  </a:lnTo>
                  <a:lnTo>
                    <a:pt x="11" y="29"/>
                  </a:lnTo>
                  <a:lnTo>
                    <a:pt x="13" y="31"/>
                  </a:lnTo>
                  <a:lnTo>
                    <a:pt x="11" y="32"/>
                  </a:lnTo>
                  <a:lnTo>
                    <a:pt x="11" y="32"/>
                  </a:lnTo>
                  <a:lnTo>
                    <a:pt x="6" y="40"/>
                  </a:lnTo>
                  <a:lnTo>
                    <a:pt x="5" y="48"/>
                  </a:lnTo>
                  <a:lnTo>
                    <a:pt x="5" y="55"/>
                  </a:lnTo>
                  <a:lnTo>
                    <a:pt x="6" y="63"/>
                  </a:lnTo>
                  <a:lnTo>
                    <a:pt x="10" y="74"/>
                  </a:lnTo>
                  <a:lnTo>
                    <a:pt x="14" y="81"/>
                  </a:lnTo>
                  <a:lnTo>
                    <a:pt x="14" y="83"/>
                  </a:lnTo>
                  <a:lnTo>
                    <a:pt x="17" y="100"/>
                  </a:lnTo>
                  <a:lnTo>
                    <a:pt x="25" y="98"/>
                  </a:lnTo>
                  <a:lnTo>
                    <a:pt x="23" y="87"/>
                  </a:lnTo>
                  <a:lnTo>
                    <a:pt x="34" y="90"/>
                  </a:lnTo>
                  <a:lnTo>
                    <a:pt x="37" y="83"/>
                  </a:lnTo>
                  <a:lnTo>
                    <a:pt x="22" y="78"/>
                  </a:lnTo>
                  <a:lnTo>
                    <a:pt x="22" y="77"/>
                  </a:lnTo>
                  <a:lnTo>
                    <a:pt x="22" y="77"/>
                  </a:lnTo>
                  <a:lnTo>
                    <a:pt x="17" y="71"/>
                  </a:lnTo>
                  <a:lnTo>
                    <a:pt x="14" y="63"/>
                  </a:lnTo>
                  <a:lnTo>
                    <a:pt x="13" y="54"/>
                  </a:lnTo>
                  <a:lnTo>
                    <a:pt x="14" y="49"/>
                  </a:lnTo>
                  <a:lnTo>
                    <a:pt x="14" y="45"/>
                  </a:lnTo>
                  <a:lnTo>
                    <a:pt x="17" y="38"/>
                  </a:lnTo>
                  <a:lnTo>
                    <a:pt x="20" y="43"/>
                  </a:lnTo>
                  <a:lnTo>
                    <a:pt x="20" y="43"/>
                  </a:lnTo>
                  <a:lnTo>
                    <a:pt x="31" y="57"/>
                  </a:lnTo>
                  <a:lnTo>
                    <a:pt x="43" y="68"/>
                  </a:lnTo>
                  <a:lnTo>
                    <a:pt x="59" y="75"/>
                  </a:lnTo>
                  <a:lnTo>
                    <a:pt x="74" y="80"/>
                  </a:lnTo>
                  <a:lnTo>
                    <a:pt x="75" y="72"/>
                  </a:lnTo>
                  <a:lnTo>
                    <a:pt x="75" y="72"/>
                  </a:lnTo>
                  <a:lnTo>
                    <a:pt x="66" y="69"/>
                  </a:lnTo>
                  <a:lnTo>
                    <a:pt x="59" y="66"/>
                  </a:lnTo>
                  <a:lnTo>
                    <a:pt x="52" y="6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0" name="Freeform 489"/>
          <p:cNvSpPr>
            <a:spLocks noEditPoints="1"/>
          </p:cNvSpPr>
          <p:nvPr userDrawn="1"/>
        </p:nvSpPr>
        <p:spPr bwMode="auto">
          <a:xfrm>
            <a:off x="9991061" y="3072295"/>
            <a:ext cx="327235" cy="356218"/>
          </a:xfrm>
          <a:custGeom>
            <a:avLst/>
            <a:gdLst>
              <a:gd name="T0" fmla="*/ 167 w 175"/>
              <a:gd name="T1" fmla="*/ 31 h 254"/>
              <a:gd name="T2" fmla="*/ 137 w 175"/>
              <a:gd name="T3" fmla="*/ 73 h 254"/>
              <a:gd name="T4" fmla="*/ 129 w 175"/>
              <a:gd name="T5" fmla="*/ 103 h 254"/>
              <a:gd name="T6" fmla="*/ 126 w 175"/>
              <a:gd name="T7" fmla="*/ 129 h 254"/>
              <a:gd name="T8" fmla="*/ 106 w 175"/>
              <a:gd name="T9" fmla="*/ 144 h 254"/>
              <a:gd name="T10" fmla="*/ 91 w 175"/>
              <a:gd name="T11" fmla="*/ 138 h 254"/>
              <a:gd name="T12" fmla="*/ 88 w 175"/>
              <a:gd name="T13" fmla="*/ 122 h 254"/>
              <a:gd name="T14" fmla="*/ 86 w 175"/>
              <a:gd name="T15" fmla="*/ 103 h 254"/>
              <a:gd name="T16" fmla="*/ 63 w 175"/>
              <a:gd name="T17" fmla="*/ 86 h 254"/>
              <a:gd name="T18" fmla="*/ 34 w 175"/>
              <a:gd name="T19" fmla="*/ 78 h 254"/>
              <a:gd name="T20" fmla="*/ 35 w 175"/>
              <a:gd name="T21" fmla="*/ 55 h 254"/>
              <a:gd name="T22" fmla="*/ 65 w 175"/>
              <a:gd name="T23" fmla="*/ 52 h 254"/>
              <a:gd name="T24" fmla="*/ 80 w 175"/>
              <a:gd name="T25" fmla="*/ 53 h 254"/>
              <a:gd name="T26" fmla="*/ 117 w 175"/>
              <a:gd name="T27" fmla="*/ 38 h 254"/>
              <a:gd name="T28" fmla="*/ 146 w 175"/>
              <a:gd name="T29" fmla="*/ 4 h 254"/>
              <a:gd name="T30" fmla="*/ 137 w 175"/>
              <a:gd name="T31" fmla="*/ 1 h 254"/>
              <a:gd name="T32" fmla="*/ 104 w 175"/>
              <a:gd name="T33" fmla="*/ 35 h 254"/>
              <a:gd name="T34" fmla="*/ 75 w 175"/>
              <a:gd name="T35" fmla="*/ 43 h 254"/>
              <a:gd name="T36" fmla="*/ 52 w 175"/>
              <a:gd name="T37" fmla="*/ 40 h 254"/>
              <a:gd name="T38" fmla="*/ 29 w 175"/>
              <a:gd name="T39" fmla="*/ 47 h 254"/>
              <a:gd name="T40" fmla="*/ 22 w 175"/>
              <a:gd name="T41" fmla="*/ 73 h 254"/>
              <a:gd name="T42" fmla="*/ 19 w 175"/>
              <a:gd name="T43" fmla="*/ 107 h 254"/>
              <a:gd name="T44" fmla="*/ 3 w 175"/>
              <a:gd name="T45" fmla="*/ 125 h 254"/>
              <a:gd name="T46" fmla="*/ 3 w 175"/>
              <a:gd name="T47" fmla="*/ 155 h 254"/>
              <a:gd name="T48" fmla="*/ 22 w 175"/>
              <a:gd name="T49" fmla="*/ 188 h 254"/>
              <a:gd name="T50" fmla="*/ 32 w 175"/>
              <a:gd name="T51" fmla="*/ 208 h 254"/>
              <a:gd name="T52" fmla="*/ 20 w 175"/>
              <a:gd name="T53" fmla="*/ 164 h 254"/>
              <a:gd name="T54" fmla="*/ 9 w 175"/>
              <a:gd name="T55" fmla="*/ 138 h 254"/>
              <a:gd name="T56" fmla="*/ 20 w 175"/>
              <a:gd name="T57" fmla="*/ 125 h 254"/>
              <a:gd name="T58" fmla="*/ 45 w 175"/>
              <a:gd name="T59" fmla="*/ 125 h 254"/>
              <a:gd name="T60" fmla="*/ 51 w 175"/>
              <a:gd name="T61" fmla="*/ 147 h 254"/>
              <a:gd name="T62" fmla="*/ 66 w 175"/>
              <a:gd name="T63" fmla="*/ 173 h 254"/>
              <a:gd name="T64" fmla="*/ 88 w 175"/>
              <a:gd name="T65" fmla="*/ 178 h 254"/>
              <a:gd name="T66" fmla="*/ 91 w 175"/>
              <a:gd name="T67" fmla="*/ 184 h 254"/>
              <a:gd name="T68" fmla="*/ 71 w 175"/>
              <a:gd name="T69" fmla="*/ 205 h 254"/>
              <a:gd name="T70" fmla="*/ 62 w 175"/>
              <a:gd name="T71" fmla="*/ 250 h 254"/>
              <a:gd name="T72" fmla="*/ 71 w 175"/>
              <a:gd name="T73" fmla="*/ 253 h 254"/>
              <a:gd name="T74" fmla="*/ 75 w 175"/>
              <a:gd name="T75" fmla="*/ 219 h 254"/>
              <a:gd name="T76" fmla="*/ 94 w 175"/>
              <a:gd name="T77" fmla="*/ 197 h 254"/>
              <a:gd name="T78" fmla="*/ 101 w 175"/>
              <a:gd name="T79" fmla="*/ 182 h 254"/>
              <a:gd name="T80" fmla="*/ 101 w 175"/>
              <a:gd name="T81" fmla="*/ 164 h 254"/>
              <a:gd name="T82" fmla="*/ 114 w 175"/>
              <a:gd name="T83" fmla="*/ 153 h 254"/>
              <a:gd name="T84" fmla="*/ 135 w 175"/>
              <a:gd name="T85" fmla="*/ 135 h 254"/>
              <a:gd name="T86" fmla="*/ 140 w 175"/>
              <a:gd name="T87" fmla="*/ 103 h 254"/>
              <a:gd name="T88" fmla="*/ 146 w 175"/>
              <a:gd name="T89" fmla="*/ 78 h 254"/>
              <a:gd name="T90" fmla="*/ 173 w 175"/>
              <a:gd name="T91" fmla="*/ 38 h 254"/>
              <a:gd name="T92" fmla="*/ 78 w 175"/>
              <a:gd name="T93" fmla="*/ 139 h 254"/>
              <a:gd name="T94" fmla="*/ 97 w 175"/>
              <a:gd name="T95" fmla="*/ 153 h 254"/>
              <a:gd name="T96" fmla="*/ 91 w 175"/>
              <a:gd name="T97" fmla="*/ 167 h 254"/>
              <a:gd name="T98" fmla="*/ 83 w 175"/>
              <a:gd name="T99" fmla="*/ 167 h 254"/>
              <a:gd name="T100" fmla="*/ 63 w 175"/>
              <a:gd name="T101" fmla="*/ 158 h 254"/>
              <a:gd name="T102" fmla="*/ 60 w 175"/>
              <a:gd name="T103" fmla="*/ 129 h 254"/>
              <a:gd name="T104" fmla="*/ 42 w 175"/>
              <a:gd name="T105" fmla="*/ 113 h 254"/>
              <a:gd name="T106" fmla="*/ 32 w 175"/>
              <a:gd name="T107" fmla="*/ 101 h 254"/>
              <a:gd name="T108" fmla="*/ 51 w 175"/>
              <a:gd name="T109" fmla="*/ 95 h 254"/>
              <a:gd name="T110" fmla="*/ 75 w 175"/>
              <a:gd name="T111" fmla="*/ 106 h 254"/>
              <a:gd name="T112" fmla="*/ 77 w 175"/>
              <a:gd name="T113" fmla="*/ 12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5" h="254">
                <a:moveTo>
                  <a:pt x="172" y="31"/>
                </a:moveTo>
                <a:lnTo>
                  <a:pt x="172" y="31"/>
                </a:lnTo>
                <a:lnTo>
                  <a:pt x="169" y="31"/>
                </a:lnTo>
                <a:lnTo>
                  <a:pt x="169" y="31"/>
                </a:lnTo>
                <a:lnTo>
                  <a:pt x="167" y="31"/>
                </a:lnTo>
                <a:lnTo>
                  <a:pt x="166" y="32"/>
                </a:lnTo>
                <a:lnTo>
                  <a:pt x="166" y="32"/>
                </a:lnTo>
                <a:lnTo>
                  <a:pt x="143" y="63"/>
                </a:lnTo>
                <a:lnTo>
                  <a:pt x="143" y="63"/>
                </a:lnTo>
                <a:lnTo>
                  <a:pt x="137" y="73"/>
                </a:lnTo>
                <a:lnTo>
                  <a:pt x="132" y="83"/>
                </a:lnTo>
                <a:lnTo>
                  <a:pt x="129" y="92"/>
                </a:lnTo>
                <a:lnTo>
                  <a:pt x="129" y="99"/>
                </a:lnTo>
                <a:lnTo>
                  <a:pt x="129" y="99"/>
                </a:lnTo>
                <a:lnTo>
                  <a:pt x="129" y="103"/>
                </a:lnTo>
                <a:lnTo>
                  <a:pt x="129" y="103"/>
                </a:lnTo>
                <a:lnTo>
                  <a:pt x="129" y="103"/>
                </a:lnTo>
                <a:lnTo>
                  <a:pt x="130" y="112"/>
                </a:lnTo>
                <a:lnTo>
                  <a:pt x="129" y="119"/>
                </a:lnTo>
                <a:lnTo>
                  <a:pt x="126" y="129"/>
                </a:lnTo>
                <a:lnTo>
                  <a:pt x="123" y="135"/>
                </a:lnTo>
                <a:lnTo>
                  <a:pt x="118" y="139"/>
                </a:lnTo>
                <a:lnTo>
                  <a:pt x="118" y="139"/>
                </a:lnTo>
                <a:lnTo>
                  <a:pt x="112" y="142"/>
                </a:lnTo>
                <a:lnTo>
                  <a:pt x="106" y="144"/>
                </a:lnTo>
                <a:lnTo>
                  <a:pt x="106" y="144"/>
                </a:lnTo>
                <a:lnTo>
                  <a:pt x="101" y="144"/>
                </a:lnTo>
                <a:lnTo>
                  <a:pt x="101" y="144"/>
                </a:lnTo>
                <a:lnTo>
                  <a:pt x="94" y="141"/>
                </a:lnTo>
                <a:lnTo>
                  <a:pt x="91" y="138"/>
                </a:lnTo>
                <a:lnTo>
                  <a:pt x="88" y="136"/>
                </a:lnTo>
                <a:lnTo>
                  <a:pt x="88" y="136"/>
                </a:lnTo>
                <a:lnTo>
                  <a:pt x="88" y="130"/>
                </a:lnTo>
                <a:lnTo>
                  <a:pt x="88" y="122"/>
                </a:lnTo>
                <a:lnTo>
                  <a:pt x="88" y="122"/>
                </a:lnTo>
                <a:lnTo>
                  <a:pt x="88" y="122"/>
                </a:lnTo>
                <a:lnTo>
                  <a:pt x="88" y="113"/>
                </a:lnTo>
                <a:lnTo>
                  <a:pt x="88" y="113"/>
                </a:lnTo>
                <a:lnTo>
                  <a:pt x="88" y="109"/>
                </a:lnTo>
                <a:lnTo>
                  <a:pt x="86" y="103"/>
                </a:lnTo>
                <a:lnTo>
                  <a:pt x="83" y="98"/>
                </a:lnTo>
                <a:lnTo>
                  <a:pt x="80" y="95"/>
                </a:lnTo>
                <a:lnTo>
                  <a:pt x="72" y="89"/>
                </a:lnTo>
                <a:lnTo>
                  <a:pt x="63" y="86"/>
                </a:lnTo>
                <a:lnTo>
                  <a:pt x="63" y="86"/>
                </a:lnTo>
                <a:lnTo>
                  <a:pt x="54" y="84"/>
                </a:lnTo>
                <a:lnTo>
                  <a:pt x="39" y="81"/>
                </a:lnTo>
                <a:lnTo>
                  <a:pt x="39" y="81"/>
                </a:lnTo>
                <a:lnTo>
                  <a:pt x="35" y="80"/>
                </a:lnTo>
                <a:lnTo>
                  <a:pt x="34" y="78"/>
                </a:lnTo>
                <a:lnTo>
                  <a:pt x="31" y="72"/>
                </a:lnTo>
                <a:lnTo>
                  <a:pt x="31" y="72"/>
                </a:lnTo>
                <a:lnTo>
                  <a:pt x="31" y="64"/>
                </a:lnTo>
                <a:lnTo>
                  <a:pt x="32" y="60"/>
                </a:lnTo>
                <a:lnTo>
                  <a:pt x="35" y="55"/>
                </a:lnTo>
                <a:lnTo>
                  <a:pt x="35" y="55"/>
                </a:lnTo>
                <a:lnTo>
                  <a:pt x="43" y="52"/>
                </a:lnTo>
                <a:lnTo>
                  <a:pt x="52" y="50"/>
                </a:lnTo>
                <a:lnTo>
                  <a:pt x="52" y="50"/>
                </a:lnTo>
                <a:lnTo>
                  <a:pt x="65" y="52"/>
                </a:lnTo>
                <a:lnTo>
                  <a:pt x="66" y="52"/>
                </a:lnTo>
                <a:lnTo>
                  <a:pt x="66" y="52"/>
                </a:lnTo>
                <a:lnTo>
                  <a:pt x="74" y="53"/>
                </a:lnTo>
                <a:lnTo>
                  <a:pt x="74" y="53"/>
                </a:lnTo>
                <a:lnTo>
                  <a:pt x="80" y="53"/>
                </a:lnTo>
                <a:lnTo>
                  <a:pt x="80" y="53"/>
                </a:lnTo>
                <a:lnTo>
                  <a:pt x="94" y="52"/>
                </a:lnTo>
                <a:lnTo>
                  <a:pt x="103" y="47"/>
                </a:lnTo>
                <a:lnTo>
                  <a:pt x="111" y="43"/>
                </a:lnTo>
                <a:lnTo>
                  <a:pt x="117" y="38"/>
                </a:lnTo>
                <a:lnTo>
                  <a:pt x="117" y="38"/>
                </a:lnTo>
                <a:lnTo>
                  <a:pt x="135" y="20"/>
                </a:lnTo>
                <a:lnTo>
                  <a:pt x="144" y="9"/>
                </a:lnTo>
                <a:lnTo>
                  <a:pt x="144" y="9"/>
                </a:lnTo>
                <a:lnTo>
                  <a:pt x="146" y="4"/>
                </a:lnTo>
                <a:lnTo>
                  <a:pt x="146" y="4"/>
                </a:lnTo>
                <a:lnTo>
                  <a:pt x="144" y="1"/>
                </a:lnTo>
                <a:lnTo>
                  <a:pt x="144" y="1"/>
                </a:lnTo>
                <a:lnTo>
                  <a:pt x="140" y="0"/>
                </a:lnTo>
                <a:lnTo>
                  <a:pt x="137" y="1"/>
                </a:lnTo>
                <a:lnTo>
                  <a:pt x="137" y="1"/>
                </a:lnTo>
                <a:lnTo>
                  <a:pt x="126" y="14"/>
                </a:lnTo>
                <a:lnTo>
                  <a:pt x="109" y="31"/>
                </a:lnTo>
                <a:lnTo>
                  <a:pt x="109" y="31"/>
                </a:lnTo>
                <a:lnTo>
                  <a:pt x="104" y="35"/>
                </a:lnTo>
                <a:lnTo>
                  <a:pt x="98" y="38"/>
                </a:lnTo>
                <a:lnTo>
                  <a:pt x="91" y="41"/>
                </a:lnTo>
                <a:lnTo>
                  <a:pt x="80" y="43"/>
                </a:lnTo>
                <a:lnTo>
                  <a:pt x="80" y="43"/>
                </a:lnTo>
                <a:lnTo>
                  <a:pt x="75" y="43"/>
                </a:lnTo>
                <a:lnTo>
                  <a:pt x="75" y="43"/>
                </a:lnTo>
                <a:lnTo>
                  <a:pt x="66" y="41"/>
                </a:lnTo>
                <a:lnTo>
                  <a:pt x="66" y="41"/>
                </a:lnTo>
                <a:lnTo>
                  <a:pt x="52" y="40"/>
                </a:lnTo>
                <a:lnTo>
                  <a:pt x="52" y="40"/>
                </a:lnTo>
                <a:lnTo>
                  <a:pt x="45" y="40"/>
                </a:lnTo>
                <a:lnTo>
                  <a:pt x="40" y="41"/>
                </a:lnTo>
                <a:lnTo>
                  <a:pt x="34" y="44"/>
                </a:lnTo>
                <a:lnTo>
                  <a:pt x="29" y="47"/>
                </a:lnTo>
                <a:lnTo>
                  <a:pt x="29" y="47"/>
                </a:lnTo>
                <a:lnTo>
                  <a:pt x="25" y="53"/>
                </a:lnTo>
                <a:lnTo>
                  <a:pt x="22" y="60"/>
                </a:lnTo>
                <a:lnTo>
                  <a:pt x="20" y="66"/>
                </a:lnTo>
                <a:lnTo>
                  <a:pt x="22" y="73"/>
                </a:lnTo>
                <a:lnTo>
                  <a:pt x="22" y="73"/>
                </a:lnTo>
                <a:lnTo>
                  <a:pt x="23" y="80"/>
                </a:lnTo>
                <a:lnTo>
                  <a:pt x="23" y="80"/>
                </a:lnTo>
                <a:lnTo>
                  <a:pt x="23" y="86"/>
                </a:lnTo>
                <a:lnTo>
                  <a:pt x="23" y="96"/>
                </a:lnTo>
                <a:lnTo>
                  <a:pt x="19" y="107"/>
                </a:lnTo>
                <a:lnTo>
                  <a:pt x="16" y="113"/>
                </a:lnTo>
                <a:lnTo>
                  <a:pt x="12" y="118"/>
                </a:lnTo>
                <a:lnTo>
                  <a:pt x="12" y="118"/>
                </a:lnTo>
                <a:lnTo>
                  <a:pt x="6" y="121"/>
                </a:lnTo>
                <a:lnTo>
                  <a:pt x="3" y="125"/>
                </a:lnTo>
                <a:lnTo>
                  <a:pt x="2" y="132"/>
                </a:lnTo>
                <a:lnTo>
                  <a:pt x="0" y="136"/>
                </a:lnTo>
                <a:lnTo>
                  <a:pt x="0" y="136"/>
                </a:lnTo>
                <a:lnTo>
                  <a:pt x="0" y="145"/>
                </a:lnTo>
                <a:lnTo>
                  <a:pt x="3" y="155"/>
                </a:lnTo>
                <a:lnTo>
                  <a:pt x="8" y="164"/>
                </a:lnTo>
                <a:lnTo>
                  <a:pt x="12" y="170"/>
                </a:lnTo>
                <a:lnTo>
                  <a:pt x="12" y="170"/>
                </a:lnTo>
                <a:lnTo>
                  <a:pt x="19" y="179"/>
                </a:lnTo>
                <a:lnTo>
                  <a:pt x="22" y="188"/>
                </a:lnTo>
                <a:lnTo>
                  <a:pt x="22" y="197"/>
                </a:lnTo>
                <a:lnTo>
                  <a:pt x="22" y="208"/>
                </a:lnTo>
                <a:lnTo>
                  <a:pt x="19" y="245"/>
                </a:lnTo>
                <a:lnTo>
                  <a:pt x="29" y="247"/>
                </a:lnTo>
                <a:lnTo>
                  <a:pt x="32" y="208"/>
                </a:lnTo>
                <a:lnTo>
                  <a:pt x="32" y="208"/>
                </a:lnTo>
                <a:lnTo>
                  <a:pt x="32" y="197"/>
                </a:lnTo>
                <a:lnTo>
                  <a:pt x="32" y="185"/>
                </a:lnTo>
                <a:lnTo>
                  <a:pt x="28" y="175"/>
                </a:lnTo>
                <a:lnTo>
                  <a:pt x="20" y="164"/>
                </a:lnTo>
                <a:lnTo>
                  <a:pt x="20" y="164"/>
                </a:lnTo>
                <a:lnTo>
                  <a:pt x="16" y="158"/>
                </a:lnTo>
                <a:lnTo>
                  <a:pt x="12" y="150"/>
                </a:lnTo>
                <a:lnTo>
                  <a:pt x="9" y="144"/>
                </a:lnTo>
                <a:lnTo>
                  <a:pt x="9" y="138"/>
                </a:lnTo>
                <a:lnTo>
                  <a:pt x="9" y="138"/>
                </a:lnTo>
                <a:lnTo>
                  <a:pt x="11" y="135"/>
                </a:lnTo>
                <a:lnTo>
                  <a:pt x="12" y="130"/>
                </a:lnTo>
                <a:lnTo>
                  <a:pt x="20" y="125"/>
                </a:lnTo>
                <a:lnTo>
                  <a:pt x="20" y="125"/>
                </a:lnTo>
                <a:lnTo>
                  <a:pt x="25" y="122"/>
                </a:lnTo>
                <a:lnTo>
                  <a:pt x="31" y="122"/>
                </a:lnTo>
                <a:lnTo>
                  <a:pt x="31" y="122"/>
                </a:lnTo>
                <a:lnTo>
                  <a:pt x="39" y="122"/>
                </a:lnTo>
                <a:lnTo>
                  <a:pt x="45" y="125"/>
                </a:lnTo>
                <a:lnTo>
                  <a:pt x="45" y="125"/>
                </a:lnTo>
                <a:lnTo>
                  <a:pt x="49" y="129"/>
                </a:lnTo>
                <a:lnTo>
                  <a:pt x="51" y="135"/>
                </a:lnTo>
                <a:lnTo>
                  <a:pt x="51" y="135"/>
                </a:lnTo>
                <a:lnTo>
                  <a:pt x="51" y="147"/>
                </a:lnTo>
                <a:lnTo>
                  <a:pt x="52" y="156"/>
                </a:lnTo>
                <a:lnTo>
                  <a:pt x="55" y="164"/>
                </a:lnTo>
                <a:lnTo>
                  <a:pt x="62" y="170"/>
                </a:lnTo>
                <a:lnTo>
                  <a:pt x="62" y="170"/>
                </a:lnTo>
                <a:lnTo>
                  <a:pt x="66" y="173"/>
                </a:lnTo>
                <a:lnTo>
                  <a:pt x="72" y="176"/>
                </a:lnTo>
                <a:lnTo>
                  <a:pt x="81" y="178"/>
                </a:lnTo>
                <a:lnTo>
                  <a:pt x="81" y="178"/>
                </a:lnTo>
                <a:lnTo>
                  <a:pt x="88" y="178"/>
                </a:lnTo>
                <a:lnTo>
                  <a:pt x="88" y="178"/>
                </a:lnTo>
                <a:lnTo>
                  <a:pt x="91" y="182"/>
                </a:lnTo>
                <a:lnTo>
                  <a:pt x="91" y="182"/>
                </a:lnTo>
                <a:lnTo>
                  <a:pt x="91" y="182"/>
                </a:lnTo>
                <a:lnTo>
                  <a:pt x="91" y="184"/>
                </a:lnTo>
                <a:lnTo>
                  <a:pt x="91" y="184"/>
                </a:lnTo>
                <a:lnTo>
                  <a:pt x="91" y="187"/>
                </a:lnTo>
                <a:lnTo>
                  <a:pt x="89" y="188"/>
                </a:lnTo>
                <a:lnTo>
                  <a:pt x="89" y="188"/>
                </a:lnTo>
                <a:lnTo>
                  <a:pt x="77" y="197"/>
                </a:lnTo>
                <a:lnTo>
                  <a:pt x="71" y="205"/>
                </a:lnTo>
                <a:lnTo>
                  <a:pt x="71" y="205"/>
                </a:lnTo>
                <a:lnTo>
                  <a:pt x="68" y="211"/>
                </a:lnTo>
                <a:lnTo>
                  <a:pt x="65" y="217"/>
                </a:lnTo>
                <a:lnTo>
                  <a:pt x="63" y="231"/>
                </a:lnTo>
                <a:lnTo>
                  <a:pt x="62" y="250"/>
                </a:lnTo>
                <a:lnTo>
                  <a:pt x="62" y="250"/>
                </a:lnTo>
                <a:lnTo>
                  <a:pt x="63" y="253"/>
                </a:lnTo>
                <a:lnTo>
                  <a:pt x="68" y="254"/>
                </a:lnTo>
                <a:lnTo>
                  <a:pt x="68" y="254"/>
                </a:lnTo>
                <a:lnTo>
                  <a:pt x="71" y="253"/>
                </a:lnTo>
                <a:lnTo>
                  <a:pt x="71" y="253"/>
                </a:lnTo>
                <a:lnTo>
                  <a:pt x="72" y="250"/>
                </a:lnTo>
                <a:lnTo>
                  <a:pt x="72" y="250"/>
                </a:lnTo>
                <a:lnTo>
                  <a:pt x="74" y="230"/>
                </a:lnTo>
                <a:lnTo>
                  <a:pt x="75" y="219"/>
                </a:lnTo>
                <a:lnTo>
                  <a:pt x="78" y="213"/>
                </a:lnTo>
                <a:lnTo>
                  <a:pt x="78" y="213"/>
                </a:lnTo>
                <a:lnTo>
                  <a:pt x="85" y="205"/>
                </a:lnTo>
                <a:lnTo>
                  <a:pt x="94" y="197"/>
                </a:lnTo>
                <a:lnTo>
                  <a:pt x="94" y="197"/>
                </a:lnTo>
                <a:lnTo>
                  <a:pt x="97" y="194"/>
                </a:lnTo>
                <a:lnTo>
                  <a:pt x="100" y="191"/>
                </a:lnTo>
                <a:lnTo>
                  <a:pt x="101" y="187"/>
                </a:lnTo>
                <a:lnTo>
                  <a:pt x="101" y="182"/>
                </a:lnTo>
                <a:lnTo>
                  <a:pt x="101" y="182"/>
                </a:lnTo>
                <a:lnTo>
                  <a:pt x="100" y="176"/>
                </a:lnTo>
                <a:lnTo>
                  <a:pt x="100" y="176"/>
                </a:lnTo>
                <a:lnTo>
                  <a:pt x="100" y="168"/>
                </a:lnTo>
                <a:lnTo>
                  <a:pt x="100" y="168"/>
                </a:lnTo>
                <a:lnTo>
                  <a:pt x="101" y="164"/>
                </a:lnTo>
                <a:lnTo>
                  <a:pt x="104" y="161"/>
                </a:lnTo>
                <a:lnTo>
                  <a:pt x="112" y="153"/>
                </a:lnTo>
                <a:lnTo>
                  <a:pt x="114" y="153"/>
                </a:lnTo>
                <a:lnTo>
                  <a:pt x="114" y="153"/>
                </a:lnTo>
                <a:lnTo>
                  <a:pt x="114" y="153"/>
                </a:lnTo>
                <a:lnTo>
                  <a:pt x="120" y="152"/>
                </a:lnTo>
                <a:lnTo>
                  <a:pt x="126" y="147"/>
                </a:lnTo>
                <a:lnTo>
                  <a:pt x="126" y="147"/>
                </a:lnTo>
                <a:lnTo>
                  <a:pt x="132" y="141"/>
                </a:lnTo>
                <a:lnTo>
                  <a:pt x="135" y="135"/>
                </a:lnTo>
                <a:lnTo>
                  <a:pt x="138" y="129"/>
                </a:lnTo>
                <a:lnTo>
                  <a:pt x="140" y="122"/>
                </a:lnTo>
                <a:lnTo>
                  <a:pt x="141" y="112"/>
                </a:lnTo>
                <a:lnTo>
                  <a:pt x="140" y="103"/>
                </a:lnTo>
                <a:lnTo>
                  <a:pt x="140" y="103"/>
                </a:lnTo>
                <a:lnTo>
                  <a:pt x="140" y="98"/>
                </a:lnTo>
                <a:lnTo>
                  <a:pt x="140" y="98"/>
                </a:lnTo>
                <a:lnTo>
                  <a:pt x="140" y="92"/>
                </a:lnTo>
                <a:lnTo>
                  <a:pt x="141" y="86"/>
                </a:lnTo>
                <a:lnTo>
                  <a:pt x="146" y="78"/>
                </a:lnTo>
                <a:lnTo>
                  <a:pt x="150" y="69"/>
                </a:lnTo>
                <a:lnTo>
                  <a:pt x="150" y="69"/>
                </a:lnTo>
                <a:lnTo>
                  <a:pt x="173" y="38"/>
                </a:lnTo>
                <a:lnTo>
                  <a:pt x="173" y="38"/>
                </a:lnTo>
                <a:lnTo>
                  <a:pt x="173" y="38"/>
                </a:lnTo>
                <a:lnTo>
                  <a:pt x="175" y="35"/>
                </a:lnTo>
                <a:lnTo>
                  <a:pt x="172" y="31"/>
                </a:lnTo>
                <a:lnTo>
                  <a:pt x="172" y="31"/>
                </a:lnTo>
                <a:close/>
                <a:moveTo>
                  <a:pt x="78" y="139"/>
                </a:moveTo>
                <a:lnTo>
                  <a:pt x="78" y="139"/>
                </a:lnTo>
                <a:lnTo>
                  <a:pt x="81" y="144"/>
                </a:lnTo>
                <a:lnTo>
                  <a:pt x="85" y="147"/>
                </a:lnTo>
                <a:lnTo>
                  <a:pt x="89" y="150"/>
                </a:lnTo>
                <a:lnTo>
                  <a:pt x="95" y="153"/>
                </a:lnTo>
                <a:lnTo>
                  <a:pt x="97" y="153"/>
                </a:lnTo>
                <a:lnTo>
                  <a:pt x="95" y="155"/>
                </a:lnTo>
                <a:lnTo>
                  <a:pt x="95" y="155"/>
                </a:lnTo>
                <a:lnTo>
                  <a:pt x="95" y="155"/>
                </a:lnTo>
                <a:lnTo>
                  <a:pt x="92" y="161"/>
                </a:lnTo>
                <a:lnTo>
                  <a:pt x="91" y="167"/>
                </a:lnTo>
                <a:lnTo>
                  <a:pt x="91" y="167"/>
                </a:lnTo>
                <a:lnTo>
                  <a:pt x="89" y="167"/>
                </a:lnTo>
                <a:lnTo>
                  <a:pt x="89" y="167"/>
                </a:lnTo>
                <a:lnTo>
                  <a:pt x="83" y="167"/>
                </a:lnTo>
                <a:lnTo>
                  <a:pt x="83" y="167"/>
                </a:lnTo>
                <a:lnTo>
                  <a:pt x="75" y="165"/>
                </a:lnTo>
                <a:lnTo>
                  <a:pt x="71" y="164"/>
                </a:lnTo>
                <a:lnTo>
                  <a:pt x="68" y="162"/>
                </a:lnTo>
                <a:lnTo>
                  <a:pt x="68" y="162"/>
                </a:lnTo>
                <a:lnTo>
                  <a:pt x="63" y="158"/>
                </a:lnTo>
                <a:lnTo>
                  <a:pt x="62" y="153"/>
                </a:lnTo>
                <a:lnTo>
                  <a:pt x="60" y="145"/>
                </a:lnTo>
                <a:lnTo>
                  <a:pt x="60" y="135"/>
                </a:lnTo>
                <a:lnTo>
                  <a:pt x="60" y="135"/>
                </a:lnTo>
                <a:lnTo>
                  <a:pt x="60" y="129"/>
                </a:lnTo>
                <a:lnTo>
                  <a:pt x="58" y="124"/>
                </a:lnTo>
                <a:lnTo>
                  <a:pt x="54" y="119"/>
                </a:lnTo>
                <a:lnTo>
                  <a:pt x="49" y="116"/>
                </a:lnTo>
                <a:lnTo>
                  <a:pt x="49" y="116"/>
                </a:lnTo>
                <a:lnTo>
                  <a:pt x="42" y="113"/>
                </a:lnTo>
                <a:lnTo>
                  <a:pt x="31" y="112"/>
                </a:lnTo>
                <a:lnTo>
                  <a:pt x="29" y="112"/>
                </a:lnTo>
                <a:lnTo>
                  <a:pt x="29" y="110"/>
                </a:lnTo>
                <a:lnTo>
                  <a:pt x="29" y="110"/>
                </a:lnTo>
                <a:lnTo>
                  <a:pt x="32" y="101"/>
                </a:lnTo>
                <a:lnTo>
                  <a:pt x="34" y="92"/>
                </a:lnTo>
                <a:lnTo>
                  <a:pt x="34" y="90"/>
                </a:lnTo>
                <a:lnTo>
                  <a:pt x="35" y="92"/>
                </a:lnTo>
                <a:lnTo>
                  <a:pt x="35" y="92"/>
                </a:lnTo>
                <a:lnTo>
                  <a:pt x="51" y="95"/>
                </a:lnTo>
                <a:lnTo>
                  <a:pt x="62" y="96"/>
                </a:lnTo>
                <a:lnTo>
                  <a:pt x="62" y="96"/>
                </a:lnTo>
                <a:lnTo>
                  <a:pt x="65" y="98"/>
                </a:lnTo>
                <a:lnTo>
                  <a:pt x="71" y="101"/>
                </a:lnTo>
                <a:lnTo>
                  <a:pt x="75" y="106"/>
                </a:lnTo>
                <a:lnTo>
                  <a:pt x="77" y="109"/>
                </a:lnTo>
                <a:lnTo>
                  <a:pt x="78" y="113"/>
                </a:lnTo>
                <a:lnTo>
                  <a:pt x="78" y="113"/>
                </a:lnTo>
                <a:lnTo>
                  <a:pt x="77" y="122"/>
                </a:lnTo>
                <a:lnTo>
                  <a:pt x="77" y="122"/>
                </a:lnTo>
                <a:lnTo>
                  <a:pt x="77" y="132"/>
                </a:lnTo>
                <a:lnTo>
                  <a:pt x="78" y="139"/>
                </a:lnTo>
                <a:lnTo>
                  <a:pt x="78" y="13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91" name="Group 190"/>
          <p:cNvGrpSpPr/>
          <p:nvPr userDrawn="1"/>
        </p:nvGrpSpPr>
        <p:grpSpPr>
          <a:xfrm>
            <a:off x="8083751" y="3101748"/>
            <a:ext cx="448779" cy="298719"/>
            <a:chOff x="6645276" y="3109913"/>
            <a:chExt cx="381000" cy="338138"/>
          </a:xfrm>
        </p:grpSpPr>
        <p:sp>
          <p:nvSpPr>
            <p:cNvPr id="192" name="Freeform 490"/>
            <p:cNvSpPr>
              <a:spLocks noEditPoints="1"/>
            </p:cNvSpPr>
            <p:nvPr/>
          </p:nvSpPr>
          <p:spPr bwMode="auto">
            <a:xfrm>
              <a:off x="6645276" y="3109913"/>
              <a:ext cx="381000" cy="338138"/>
            </a:xfrm>
            <a:custGeom>
              <a:avLst/>
              <a:gdLst>
                <a:gd name="T0" fmla="*/ 200 w 240"/>
                <a:gd name="T1" fmla="*/ 10 h 213"/>
                <a:gd name="T2" fmla="*/ 167 w 240"/>
                <a:gd name="T3" fmla="*/ 14 h 213"/>
                <a:gd name="T4" fmla="*/ 142 w 240"/>
                <a:gd name="T5" fmla="*/ 34 h 213"/>
                <a:gd name="T6" fmla="*/ 134 w 240"/>
                <a:gd name="T7" fmla="*/ 31 h 213"/>
                <a:gd name="T8" fmla="*/ 125 w 240"/>
                <a:gd name="T9" fmla="*/ 16 h 213"/>
                <a:gd name="T10" fmla="*/ 105 w 240"/>
                <a:gd name="T11" fmla="*/ 0 h 213"/>
                <a:gd name="T12" fmla="*/ 84 w 240"/>
                <a:gd name="T13" fmla="*/ 16 h 213"/>
                <a:gd name="T14" fmla="*/ 87 w 240"/>
                <a:gd name="T15" fmla="*/ 28 h 213"/>
                <a:gd name="T16" fmla="*/ 113 w 240"/>
                <a:gd name="T17" fmla="*/ 62 h 213"/>
                <a:gd name="T18" fmla="*/ 127 w 240"/>
                <a:gd name="T19" fmla="*/ 74 h 213"/>
                <a:gd name="T20" fmla="*/ 130 w 240"/>
                <a:gd name="T21" fmla="*/ 104 h 213"/>
                <a:gd name="T22" fmla="*/ 104 w 240"/>
                <a:gd name="T23" fmla="*/ 129 h 213"/>
                <a:gd name="T24" fmla="*/ 50 w 240"/>
                <a:gd name="T25" fmla="*/ 132 h 213"/>
                <a:gd name="T26" fmla="*/ 15 w 240"/>
                <a:gd name="T27" fmla="*/ 144 h 213"/>
                <a:gd name="T28" fmla="*/ 0 w 240"/>
                <a:gd name="T29" fmla="*/ 189 h 213"/>
                <a:gd name="T30" fmla="*/ 13 w 240"/>
                <a:gd name="T31" fmla="*/ 209 h 213"/>
                <a:gd name="T32" fmla="*/ 41 w 240"/>
                <a:gd name="T33" fmla="*/ 201 h 213"/>
                <a:gd name="T34" fmla="*/ 46 w 240"/>
                <a:gd name="T35" fmla="*/ 184 h 213"/>
                <a:gd name="T36" fmla="*/ 53 w 240"/>
                <a:gd name="T37" fmla="*/ 175 h 213"/>
                <a:gd name="T38" fmla="*/ 82 w 240"/>
                <a:gd name="T39" fmla="*/ 199 h 213"/>
                <a:gd name="T40" fmla="*/ 133 w 240"/>
                <a:gd name="T41" fmla="*/ 213 h 213"/>
                <a:gd name="T42" fmla="*/ 206 w 240"/>
                <a:gd name="T43" fmla="*/ 181 h 213"/>
                <a:gd name="T44" fmla="*/ 234 w 240"/>
                <a:gd name="T45" fmla="*/ 132 h 213"/>
                <a:gd name="T46" fmla="*/ 240 w 240"/>
                <a:gd name="T47" fmla="*/ 77 h 213"/>
                <a:gd name="T48" fmla="*/ 222 w 240"/>
                <a:gd name="T49" fmla="*/ 23 h 213"/>
                <a:gd name="T50" fmla="*/ 124 w 240"/>
                <a:gd name="T51" fmla="*/ 16 h 213"/>
                <a:gd name="T52" fmla="*/ 119 w 240"/>
                <a:gd name="T53" fmla="*/ 52 h 213"/>
                <a:gd name="T54" fmla="*/ 104 w 240"/>
                <a:gd name="T55" fmla="*/ 32 h 213"/>
                <a:gd name="T56" fmla="*/ 121 w 240"/>
                <a:gd name="T57" fmla="*/ 32 h 213"/>
                <a:gd name="T58" fmla="*/ 142 w 240"/>
                <a:gd name="T59" fmla="*/ 45 h 213"/>
                <a:gd name="T60" fmla="*/ 153 w 240"/>
                <a:gd name="T61" fmla="*/ 39 h 213"/>
                <a:gd name="T62" fmla="*/ 191 w 240"/>
                <a:gd name="T63" fmla="*/ 20 h 213"/>
                <a:gd name="T64" fmla="*/ 213 w 240"/>
                <a:gd name="T65" fmla="*/ 31 h 213"/>
                <a:gd name="T66" fmla="*/ 228 w 240"/>
                <a:gd name="T67" fmla="*/ 68 h 213"/>
                <a:gd name="T68" fmla="*/ 223 w 240"/>
                <a:gd name="T69" fmla="*/ 129 h 213"/>
                <a:gd name="T70" fmla="*/ 177 w 240"/>
                <a:gd name="T71" fmla="*/ 189 h 213"/>
                <a:gd name="T72" fmla="*/ 121 w 240"/>
                <a:gd name="T73" fmla="*/ 201 h 213"/>
                <a:gd name="T74" fmla="*/ 73 w 240"/>
                <a:gd name="T75" fmla="*/ 180 h 213"/>
                <a:gd name="T76" fmla="*/ 52 w 240"/>
                <a:gd name="T77" fmla="*/ 163 h 213"/>
                <a:gd name="T78" fmla="*/ 33 w 240"/>
                <a:gd name="T79" fmla="*/ 183 h 213"/>
                <a:gd name="T80" fmla="*/ 12 w 240"/>
                <a:gd name="T81" fmla="*/ 181 h 213"/>
                <a:gd name="T82" fmla="*/ 23 w 240"/>
                <a:gd name="T83" fmla="*/ 152 h 213"/>
                <a:gd name="T84" fmla="*/ 49 w 240"/>
                <a:gd name="T85" fmla="*/ 144 h 213"/>
                <a:gd name="T86" fmla="*/ 99 w 240"/>
                <a:gd name="T87" fmla="*/ 143 h 213"/>
                <a:gd name="T88" fmla="*/ 136 w 240"/>
                <a:gd name="T89" fmla="*/ 117 h 213"/>
                <a:gd name="T90" fmla="*/ 142 w 240"/>
                <a:gd name="T91" fmla="*/ 80 h 213"/>
                <a:gd name="T92" fmla="*/ 124 w 240"/>
                <a:gd name="T93" fmla="*/ 55 h 213"/>
                <a:gd name="T94" fmla="*/ 21 w 240"/>
                <a:gd name="T95" fmla="*/ 199 h 213"/>
                <a:gd name="T96" fmla="*/ 10 w 240"/>
                <a:gd name="T97" fmla="*/ 195 h 213"/>
                <a:gd name="T98" fmla="*/ 26 w 240"/>
                <a:gd name="T99" fmla="*/ 190 h 213"/>
                <a:gd name="T100" fmla="*/ 105 w 240"/>
                <a:gd name="T101" fmla="*/ 20 h 213"/>
                <a:gd name="T102" fmla="*/ 95 w 240"/>
                <a:gd name="T103" fmla="*/ 16 h 213"/>
                <a:gd name="T104" fmla="*/ 105 w 240"/>
                <a:gd name="T105" fmla="*/ 11 h 213"/>
                <a:gd name="T106" fmla="*/ 115 w 240"/>
                <a:gd name="T107" fmla="*/ 16 h 213"/>
                <a:gd name="T108" fmla="*/ 105 w 240"/>
                <a:gd name="T109" fmla="*/ 2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0" h="213">
                  <a:moveTo>
                    <a:pt x="222" y="23"/>
                  </a:moveTo>
                  <a:lnTo>
                    <a:pt x="222" y="23"/>
                  </a:lnTo>
                  <a:lnTo>
                    <a:pt x="216" y="17"/>
                  </a:lnTo>
                  <a:lnTo>
                    <a:pt x="208" y="13"/>
                  </a:lnTo>
                  <a:lnTo>
                    <a:pt x="200" y="10"/>
                  </a:lnTo>
                  <a:lnTo>
                    <a:pt x="191" y="10"/>
                  </a:lnTo>
                  <a:lnTo>
                    <a:pt x="191" y="10"/>
                  </a:lnTo>
                  <a:lnTo>
                    <a:pt x="182" y="10"/>
                  </a:lnTo>
                  <a:lnTo>
                    <a:pt x="174" y="11"/>
                  </a:lnTo>
                  <a:lnTo>
                    <a:pt x="167" y="14"/>
                  </a:lnTo>
                  <a:lnTo>
                    <a:pt x="160" y="17"/>
                  </a:lnTo>
                  <a:lnTo>
                    <a:pt x="151" y="23"/>
                  </a:lnTo>
                  <a:lnTo>
                    <a:pt x="145" y="31"/>
                  </a:lnTo>
                  <a:lnTo>
                    <a:pt x="145" y="31"/>
                  </a:lnTo>
                  <a:lnTo>
                    <a:pt x="142" y="34"/>
                  </a:lnTo>
                  <a:lnTo>
                    <a:pt x="142" y="34"/>
                  </a:lnTo>
                  <a:lnTo>
                    <a:pt x="141" y="34"/>
                  </a:lnTo>
                  <a:lnTo>
                    <a:pt x="141" y="34"/>
                  </a:lnTo>
                  <a:lnTo>
                    <a:pt x="138" y="32"/>
                  </a:lnTo>
                  <a:lnTo>
                    <a:pt x="134" y="31"/>
                  </a:lnTo>
                  <a:lnTo>
                    <a:pt x="130" y="25"/>
                  </a:lnTo>
                  <a:lnTo>
                    <a:pt x="127" y="20"/>
                  </a:lnTo>
                  <a:lnTo>
                    <a:pt x="125" y="16"/>
                  </a:lnTo>
                  <a:lnTo>
                    <a:pt x="125" y="16"/>
                  </a:lnTo>
                  <a:lnTo>
                    <a:pt x="125" y="16"/>
                  </a:lnTo>
                  <a:lnTo>
                    <a:pt x="124" y="10"/>
                  </a:lnTo>
                  <a:lnTo>
                    <a:pt x="119" y="5"/>
                  </a:lnTo>
                  <a:lnTo>
                    <a:pt x="113" y="0"/>
                  </a:lnTo>
                  <a:lnTo>
                    <a:pt x="105" y="0"/>
                  </a:lnTo>
                  <a:lnTo>
                    <a:pt x="105" y="0"/>
                  </a:lnTo>
                  <a:lnTo>
                    <a:pt x="96" y="0"/>
                  </a:lnTo>
                  <a:lnTo>
                    <a:pt x="90" y="5"/>
                  </a:lnTo>
                  <a:lnTo>
                    <a:pt x="85" y="10"/>
                  </a:lnTo>
                  <a:lnTo>
                    <a:pt x="84" y="16"/>
                  </a:lnTo>
                  <a:lnTo>
                    <a:pt x="84" y="16"/>
                  </a:lnTo>
                  <a:lnTo>
                    <a:pt x="84" y="17"/>
                  </a:lnTo>
                  <a:lnTo>
                    <a:pt x="84" y="17"/>
                  </a:lnTo>
                  <a:lnTo>
                    <a:pt x="84" y="17"/>
                  </a:lnTo>
                  <a:lnTo>
                    <a:pt x="84" y="17"/>
                  </a:lnTo>
                  <a:lnTo>
                    <a:pt x="87" y="28"/>
                  </a:lnTo>
                  <a:lnTo>
                    <a:pt x="88" y="36"/>
                  </a:lnTo>
                  <a:lnTo>
                    <a:pt x="93" y="42"/>
                  </a:lnTo>
                  <a:lnTo>
                    <a:pt x="96" y="48"/>
                  </a:lnTo>
                  <a:lnTo>
                    <a:pt x="105" y="57"/>
                  </a:lnTo>
                  <a:lnTo>
                    <a:pt x="113" y="62"/>
                  </a:lnTo>
                  <a:lnTo>
                    <a:pt x="113" y="62"/>
                  </a:lnTo>
                  <a:lnTo>
                    <a:pt x="118" y="65"/>
                  </a:lnTo>
                  <a:lnTo>
                    <a:pt x="118" y="65"/>
                  </a:lnTo>
                  <a:lnTo>
                    <a:pt x="124" y="71"/>
                  </a:lnTo>
                  <a:lnTo>
                    <a:pt x="127" y="74"/>
                  </a:lnTo>
                  <a:lnTo>
                    <a:pt x="130" y="78"/>
                  </a:lnTo>
                  <a:lnTo>
                    <a:pt x="131" y="83"/>
                  </a:lnTo>
                  <a:lnTo>
                    <a:pt x="131" y="89"/>
                  </a:lnTo>
                  <a:lnTo>
                    <a:pt x="131" y="97"/>
                  </a:lnTo>
                  <a:lnTo>
                    <a:pt x="130" y="104"/>
                  </a:lnTo>
                  <a:lnTo>
                    <a:pt x="130" y="104"/>
                  </a:lnTo>
                  <a:lnTo>
                    <a:pt x="125" y="112"/>
                  </a:lnTo>
                  <a:lnTo>
                    <a:pt x="121" y="120"/>
                  </a:lnTo>
                  <a:lnTo>
                    <a:pt x="113" y="126"/>
                  </a:lnTo>
                  <a:lnTo>
                    <a:pt x="104" y="129"/>
                  </a:lnTo>
                  <a:lnTo>
                    <a:pt x="93" y="132"/>
                  </a:lnTo>
                  <a:lnTo>
                    <a:pt x="81" y="134"/>
                  </a:lnTo>
                  <a:lnTo>
                    <a:pt x="67" y="134"/>
                  </a:lnTo>
                  <a:lnTo>
                    <a:pt x="50" y="132"/>
                  </a:lnTo>
                  <a:lnTo>
                    <a:pt x="50" y="132"/>
                  </a:lnTo>
                  <a:lnTo>
                    <a:pt x="39" y="132"/>
                  </a:lnTo>
                  <a:lnTo>
                    <a:pt x="30" y="134"/>
                  </a:lnTo>
                  <a:lnTo>
                    <a:pt x="21" y="138"/>
                  </a:lnTo>
                  <a:lnTo>
                    <a:pt x="15" y="144"/>
                  </a:lnTo>
                  <a:lnTo>
                    <a:pt x="15" y="144"/>
                  </a:lnTo>
                  <a:lnTo>
                    <a:pt x="9" y="152"/>
                  </a:lnTo>
                  <a:lnTo>
                    <a:pt x="6" y="160"/>
                  </a:lnTo>
                  <a:lnTo>
                    <a:pt x="3" y="167"/>
                  </a:lnTo>
                  <a:lnTo>
                    <a:pt x="1" y="175"/>
                  </a:lnTo>
                  <a:lnTo>
                    <a:pt x="0" y="189"/>
                  </a:lnTo>
                  <a:lnTo>
                    <a:pt x="0" y="195"/>
                  </a:lnTo>
                  <a:lnTo>
                    <a:pt x="0" y="195"/>
                  </a:lnTo>
                  <a:lnTo>
                    <a:pt x="1" y="201"/>
                  </a:lnTo>
                  <a:lnTo>
                    <a:pt x="6" y="206"/>
                  </a:lnTo>
                  <a:lnTo>
                    <a:pt x="13" y="209"/>
                  </a:lnTo>
                  <a:lnTo>
                    <a:pt x="21" y="210"/>
                  </a:lnTo>
                  <a:lnTo>
                    <a:pt x="21" y="210"/>
                  </a:lnTo>
                  <a:lnTo>
                    <a:pt x="29" y="209"/>
                  </a:lnTo>
                  <a:lnTo>
                    <a:pt x="36" y="206"/>
                  </a:lnTo>
                  <a:lnTo>
                    <a:pt x="41" y="201"/>
                  </a:lnTo>
                  <a:lnTo>
                    <a:pt x="42" y="195"/>
                  </a:lnTo>
                  <a:lnTo>
                    <a:pt x="42" y="195"/>
                  </a:lnTo>
                  <a:lnTo>
                    <a:pt x="42" y="193"/>
                  </a:lnTo>
                  <a:lnTo>
                    <a:pt x="42" y="193"/>
                  </a:lnTo>
                  <a:lnTo>
                    <a:pt x="46" y="184"/>
                  </a:lnTo>
                  <a:lnTo>
                    <a:pt x="49" y="178"/>
                  </a:lnTo>
                  <a:lnTo>
                    <a:pt x="50" y="175"/>
                  </a:lnTo>
                  <a:lnTo>
                    <a:pt x="52" y="173"/>
                  </a:lnTo>
                  <a:lnTo>
                    <a:pt x="52" y="173"/>
                  </a:lnTo>
                  <a:lnTo>
                    <a:pt x="53" y="175"/>
                  </a:lnTo>
                  <a:lnTo>
                    <a:pt x="53" y="175"/>
                  </a:lnTo>
                  <a:lnTo>
                    <a:pt x="58" y="181"/>
                  </a:lnTo>
                  <a:lnTo>
                    <a:pt x="64" y="187"/>
                  </a:lnTo>
                  <a:lnTo>
                    <a:pt x="72" y="193"/>
                  </a:lnTo>
                  <a:lnTo>
                    <a:pt x="82" y="199"/>
                  </a:lnTo>
                  <a:lnTo>
                    <a:pt x="93" y="206"/>
                  </a:lnTo>
                  <a:lnTo>
                    <a:pt x="105" y="209"/>
                  </a:lnTo>
                  <a:lnTo>
                    <a:pt x="118" y="212"/>
                  </a:lnTo>
                  <a:lnTo>
                    <a:pt x="133" y="213"/>
                  </a:lnTo>
                  <a:lnTo>
                    <a:pt x="133" y="213"/>
                  </a:lnTo>
                  <a:lnTo>
                    <a:pt x="150" y="212"/>
                  </a:lnTo>
                  <a:lnTo>
                    <a:pt x="167" y="207"/>
                  </a:lnTo>
                  <a:lnTo>
                    <a:pt x="183" y="199"/>
                  </a:lnTo>
                  <a:lnTo>
                    <a:pt x="199" y="187"/>
                  </a:lnTo>
                  <a:lnTo>
                    <a:pt x="206" y="181"/>
                  </a:lnTo>
                  <a:lnTo>
                    <a:pt x="213" y="173"/>
                  </a:lnTo>
                  <a:lnTo>
                    <a:pt x="219" y="164"/>
                  </a:lnTo>
                  <a:lnTo>
                    <a:pt x="225" y="155"/>
                  </a:lnTo>
                  <a:lnTo>
                    <a:pt x="229" y="144"/>
                  </a:lnTo>
                  <a:lnTo>
                    <a:pt x="234" y="132"/>
                  </a:lnTo>
                  <a:lnTo>
                    <a:pt x="237" y="120"/>
                  </a:lnTo>
                  <a:lnTo>
                    <a:pt x="240" y="108"/>
                  </a:lnTo>
                  <a:lnTo>
                    <a:pt x="240" y="108"/>
                  </a:lnTo>
                  <a:lnTo>
                    <a:pt x="240" y="88"/>
                  </a:lnTo>
                  <a:lnTo>
                    <a:pt x="240" y="77"/>
                  </a:lnTo>
                  <a:lnTo>
                    <a:pt x="239" y="65"/>
                  </a:lnTo>
                  <a:lnTo>
                    <a:pt x="236" y="54"/>
                  </a:lnTo>
                  <a:lnTo>
                    <a:pt x="233" y="43"/>
                  </a:lnTo>
                  <a:lnTo>
                    <a:pt x="228" y="32"/>
                  </a:lnTo>
                  <a:lnTo>
                    <a:pt x="222" y="23"/>
                  </a:lnTo>
                  <a:lnTo>
                    <a:pt x="222" y="23"/>
                  </a:lnTo>
                  <a:close/>
                  <a:moveTo>
                    <a:pt x="124" y="16"/>
                  </a:moveTo>
                  <a:lnTo>
                    <a:pt x="124" y="16"/>
                  </a:lnTo>
                  <a:lnTo>
                    <a:pt x="124" y="16"/>
                  </a:lnTo>
                  <a:lnTo>
                    <a:pt x="124" y="16"/>
                  </a:lnTo>
                  <a:lnTo>
                    <a:pt x="124" y="16"/>
                  </a:lnTo>
                  <a:close/>
                  <a:moveTo>
                    <a:pt x="124" y="55"/>
                  </a:moveTo>
                  <a:lnTo>
                    <a:pt x="124" y="55"/>
                  </a:lnTo>
                  <a:lnTo>
                    <a:pt x="119" y="52"/>
                  </a:lnTo>
                  <a:lnTo>
                    <a:pt x="119" y="52"/>
                  </a:lnTo>
                  <a:lnTo>
                    <a:pt x="108" y="45"/>
                  </a:lnTo>
                  <a:lnTo>
                    <a:pt x="104" y="39"/>
                  </a:lnTo>
                  <a:lnTo>
                    <a:pt x="99" y="31"/>
                  </a:lnTo>
                  <a:lnTo>
                    <a:pt x="99" y="31"/>
                  </a:lnTo>
                  <a:lnTo>
                    <a:pt x="104" y="32"/>
                  </a:lnTo>
                  <a:lnTo>
                    <a:pt x="110" y="31"/>
                  </a:lnTo>
                  <a:lnTo>
                    <a:pt x="115" y="31"/>
                  </a:lnTo>
                  <a:lnTo>
                    <a:pt x="119" y="28"/>
                  </a:lnTo>
                  <a:lnTo>
                    <a:pt x="119" y="28"/>
                  </a:lnTo>
                  <a:lnTo>
                    <a:pt x="121" y="32"/>
                  </a:lnTo>
                  <a:lnTo>
                    <a:pt x="125" y="37"/>
                  </a:lnTo>
                  <a:lnTo>
                    <a:pt x="131" y="42"/>
                  </a:lnTo>
                  <a:lnTo>
                    <a:pt x="138" y="45"/>
                  </a:lnTo>
                  <a:lnTo>
                    <a:pt x="138" y="45"/>
                  </a:lnTo>
                  <a:lnTo>
                    <a:pt x="142" y="45"/>
                  </a:lnTo>
                  <a:lnTo>
                    <a:pt x="142" y="45"/>
                  </a:lnTo>
                  <a:lnTo>
                    <a:pt x="145" y="45"/>
                  </a:lnTo>
                  <a:lnTo>
                    <a:pt x="148" y="43"/>
                  </a:lnTo>
                  <a:lnTo>
                    <a:pt x="153" y="39"/>
                  </a:lnTo>
                  <a:lnTo>
                    <a:pt x="153" y="39"/>
                  </a:lnTo>
                  <a:lnTo>
                    <a:pt x="159" y="32"/>
                  </a:lnTo>
                  <a:lnTo>
                    <a:pt x="167" y="26"/>
                  </a:lnTo>
                  <a:lnTo>
                    <a:pt x="177" y="22"/>
                  </a:lnTo>
                  <a:lnTo>
                    <a:pt x="183" y="20"/>
                  </a:lnTo>
                  <a:lnTo>
                    <a:pt x="191" y="20"/>
                  </a:lnTo>
                  <a:lnTo>
                    <a:pt x="191" y="20"/>
                  </a:lnTo>
                  <a:lnTo>
                    <a:pt x="197" y="22"/>
                  </a:lnTo>
                  <a:lnTo>
                    <a:pt x="203" y="23"/>
                  </a:lnTo>
                  <a:lnTo>
                    <a:pt x="208" y="26"/>
                  </a:lnTo>
                  <a:lnTo>
                    <a:pt x="213" y="31"/>
                  </a:lnTo>
                  <a:lnTo>
                    <a:pt x="213" y="31"/>
                  </a:lnTo>
                  <a:lnTo>
                    <a:pt x="219" y="39"/>
                  </a:lnTo>
                  <a:lnTo>
                    <a:pt x="223" y="48"/>
                  </a:lnTo>
                  <a:lnTo>
                    <a:pt x="226" y="57"/>
                  </a:lnTo>
                  <a:lnTo>
                    <a:pt x="228" y="68"/>
                  </a:lnTo>
                  <a:lnTo>
                    <a:pt x="229" y="88"/>
                  </a:lnTo>
                  <a:lnTo>
                    <a:pt x="229" y="104"/>
                  </a:lnTo>
                  <a:lnTo>
                    <a:pt x="229" y="104"/>
                  </a:lnTo>
                  <a:lnTo>
                    <a:pt x="226" y="117"/>
                  </a:lnTo>
                  <a:lnTo>
                    <a:pt x="223" y="129"/>
                  </a:lnTo>
                  <a:lnTo>
                    <a:pt x="219" y="138"/>
                  </a:lnTo>
                  <a:lnTo>
                    <a:pt x="214" y="149"/>
                  </a:lnTo>
                  <a:lnTo>
                    <a:pt x="205" y="166"/>
                  </a:lnTo>
                  <a:lnTo>
                    <a:pt x="191" y="178"/>
                  </a:lnTo>
                  <a:lnTo>
                    <a:pt x="177" y="189"/>
                  </a:lnTo>
                  <a:lnTo>
                    <a:pt x="164" y="196"/>
                  </a:lnTo>
                  <a:lnTo>
                    <a:pt x="148" y="201"/>
                  </a:lnTo>
                  <a:lnTo>
                    <a:pt x="133" y="203"/>
                  </a:lnTo>
                  <a:lnTo>
                    <a:pt x="133" y="203"/>
                  </a:lnTo>
                  <a:lnTo>
                    <a:pt x="121" y="201"/>
                  </a:lnTo>
                  <a:lnTo>
                    <a:pt x="108" y="199"/>
                  </a:lnTo>
                  <a:lnTo>
                    <a:pt x="98" y="195"/>
                  </a:lnTo>
                  <a:lnTo>
                    <a:pt x="88" y="190"/>
                  </a:lnTo>
                  <a:lnTo>
                    <a:pt x="81" y="186"/>
                  </a:lnTo>
                  <a:lnTo>
                    <a:pt x="73" y="180"/>
                  </a:lnTo>
                  <a:lnTo>
                    <a:pt x="67" y="175"/>
                  </a:lnTo>
                  <a:lnTo>
                    <a:pt x="62" y="169"/>
                  </a:lnTo>
                  <a:lnTo>
                    <a:pt x="62" y="169"/>
                  </a:lnTo>
                  <a:lnTo>
                    <a:pt x="58" y="164"/>
                  </a:lnTo>
                  <a:lnTo>
                    <a:pt x="52" y="163"/>
                  </a:lnTo>
                  <a:lnTo>
                    <a:pt x="52" y="163"/>
                  </a:lnTo>
                  <a:lnTo>
                    <a:pt x="49" y="163"/>
                  </a:lnTo>
                  <a:lnTo>
                    <a:pt x="44" y="166"/>
                  </a:lnTo>
                  <a:lnTo>
                    <a:pt x="38" y="172"/>
                  </a:lnTo>
                  <a:lnTo>
                    <a:pt x="33" y="183"/>
                  </a:lnTo>
                  <a:lnTo>
                    <a:pt x="33" y="183"/>
                  </a:lnTo>
                  <a:lnTo>
                    <a:pt x="29" y="181"/>
                  </a:lnTo>
                  <a:lnTo>
                    <a:pt x="23" y="180"/>
                  </a:lnTo>
                  <a:lnTo>
                    <a:pt x="16" y="180"/>
                  </a:lnTo>
                  <a:lnTo>
                    <a:pt x="12" y="181"/>
                  </a:lnTo>
                  <a:lnTo>
                    <a:pt x="12" y="181"/>
                  </a:lnTo>
                  <a:lnTo>
                    <a:pt x="12" y="173"/>
                  </a:lnTo>
                  <a:lnTo>
                    <a:pt x="15" y="166"/>
                  </a:lnTo>
                  <a:lnTo>
                    <a:pt x="18" y="158"/>
                  </a:lnTo>
                  <a:lnTo>
                    <a:pt x="23" y="152"/>
                  </a:lnTo>
                  <a:lnTo>
                    <a:pt x="23" y="152"/>
                  </a:lnTo>
                  <a:lnTo>
                    <a:pt x="27" y="147"/>
                  </a:lnTo>
                  <a:lnTo>
                    <a:pt x="33" y="144"/>
                  </a:lnTo>
                  <a:lnTo>
                    <a:pt x="41" y="143"/>
                  </a:lnTo>
                  <a:lnTo>
                    <a:pt x="49" y="144"/>
                  </a:lnTo>
                  <a:lnTo>
                    <a:pt x="49" y="144"/>
                  </a:lnTo>
                  <a:lnTo>
                    <a:pt x="73" y="144"/>
                  </a:lnTo>
                  <a:lnTo>
                    <a:pt x="73" y="144"/>
                  </a:lnTo>
                  <a:lnTo>
                    <a:pt x="87" y="144"/>
                  </a:lnTo>
                  <a:lnTo>
                    <a:pt x="99" y="143"/>
                  </a:lnTo>
                  <a:lnTo>
                    <a:pt x="108" y="140"/>
                  </a:lnTo>
                  <a:lnTo>
                    <a:pt x="118" y="135"/>
                  </a:lnTo>
                  <a:lnTo>
                    <a:pt x="125" y="131"/>
                  </a:lnTo>
                  <a:lnTo>
                    <a:pt x="131" y="124"/>
                  </a:lnTo>
                  <a:lnTo>
                    <a:pt x="136" y="117"/>
                  </a:lnTo>
                  <a:lnTo>
                    <a:pt x="139" y="108"/>
                  </a:lnTo>
                  <a:lnTo>
                    <a:pt x="139" y="108"/>
                  </a:lnTo>
                  <a:lnTo>
                    <a:pt x="142" y="97"/>
                  </a:lnTo>
                  <a:lnTo>
                    <a:pt x="142" y="88"/>
                  </a:lnTo>
                  <a:lnTo>
                    <a:pt x="142" y="80"/>
                  </a:lnTo>
                  <a:lnTo>
                    <a:pt x="139" y="74"/>
                  </a:lnTo>
                  <a:lnTo>
                    <a:pt x="136" y="68"/>
                  </a:lnTo>
                  <a:lnTo>
                    <a:pt x="133" y="63"/>
                  </a:lnTo>
                  <a:lnTo>
                    <a:pt x="124" y="55"/>
                  </a:lnTo>
                  <a:lnTo>
                    <a:pt x="124" y="55"/>
                  </a:lnTo>
                  <a:close/>
                  <a:moveTo>
                    <a:pt x="30" y="195"/>
                  </a:moveTo>
                  <a:lnTo>
                    <a:pt x="30" y="195"/>
                  </a:lnTo>
                  <a:lnTo>
                    <a:pt x="29" y="198"/>
                  </a:lnTo>
                  <a:lnTo>
                    <a:pt x="26" y="198"/>
                  </a:lnTo>
                  <a:lnTo>
                    <a:pt x="21" y="199"/>
                  </a:lnTo>
                  <a:lnTo>
                    <a:pt x="21" y="199"/>
                  </a:lnTo>
                  <a:lnTo>
                    <a:pt x="16" y="198"/>
                  </a:lnTo>
                  <a:lnTo>
                    <a:pt x="13" y="198"/>
                  </a:lnTo>
                  <a:lnTo>
                    <a:pt x="10" y="195"/>
                  </a:lnTo>
                  <a:lnTo>
                    <a:pt x="10" y="195"/>
                  </a:lnTo>
                  <a:lnTo>
                    <a:pt x="13" y="192"/>
                  </a:lnTo>
                  <a:lnTo>
                    <a:pt x="16" y="190"/>
                  </a:lnTo>
                  <a:lnTo>
                    <a:pt x="21" y="190"/>
                  </a:lnTo>
                  <a:lnTo>
                    <a:pt x="21" y="190"/>
                  </a:lnTo>
                  <a:lnTo>
                    <a:pt x="26" y="190"/>
                  </a:lnTo>
                  <a:lnTo>
                    <a:pt x="29" y="192"/>
                  </a:lnTo>
                  <a:lnTo>
                    <a:pt x="30" y="195"/>
                  </a:lnTo>
                  <a:lnTo>
                    <a:pt x="30" y="195"/>
                  </a:lnTo>
                  <a:close/>
                  <a:moveTo>
                    <a:pt x="105" y="20"/>
                  </a:moveTo>
                  <a:lnTo>
                    <a:pt x="105" y="20"/>
                  </a:lnTo>
                  <a:lnTo>
                    <a:pt x="101" y="20"/>
                  </a:lnTo>
                  <a:lnTo>
                    <a:pt x="98" y="19"/>
                  </a:lnTo>
                  <a:lnTo>
                    <a:pt x="96" y="17"/>
                  </a:lnTo>
                  <a:lnTo>
                    <a:pt x="95" y="16"/>
                  </a:lnTo>
                  <a:lnTo>
                    <a:pt x="95" y="16"/>
                  </a:lnTo>
                  <a:lnTo>
                    <a:pt x="96" y="14"/>
                  </a:lnTo>
                  <a:lnTo>
                    <a:pt x="98" y="13"/>
                  </a:lnTo>
                  <a:lnTo>
                    <a:pt x="101" y="11"/>
                  </a:lnTo>
                  <a:lnTo>
                    <a:pt x="105" y="11"/>
                  </a:lnTo>
                  <a:lnTo>
                    <a:pt x="105" y="11"/>
                  </a:lnTo>
                  <a:lnTo>
                    <a:pt x="108" y="11"/>
                  </a:lnTo>
                  <a:lnTo>
                    <a:pt x="111" y="13"/>
                  </a:lnTo>
                  <a:lnTo>
                    <a:pt x="115" y="14"/>
                  </a:lnTo>
                  <a:lnTo>
                    <a:pt x="115" y="16"/>
                  </a:lnTo>
                  <a:lnTo>
                    <a:pt x="115" y="16"/>
                  </a:lnTo>
                  <a:lnTo>
                    <a:pt x="115" y="17"/>
                  </a:lnTo>
                  <a:lnTo>
                    <a:pt x="111" y="19"/>
                  </a:lnTo>
                  <a:lnTo>
                    <a:pt x="108" y="20"/>
                  </a:lnTo>
                  <a:lnTo>
                    <a:pt x="105" y="20"/>
                  </a:lnTo>
                  <a:lnTo>
                    <a:pt x="105"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3" name="Freeform 491"/>
            <p:cNvSpPr>
              <a:spLocks/>
            </p:cNvSpPr>
            <p:nvPr/>
          </p:nvSpPr>
          <p:spPr bwMode="auto">
            <a:xfrm>
              <a:off x="6869113" y="3290888"/>
              <a:ext cx="101600" cy="106363"/>
            </a:xfrm>
            <a:custGeom>
              <a:avLst/>
              <a:gdLst>
                <a:gd name="T0" fmla="*/ 4 w 64"/>
                <a:gd name="T1" fmla="*/ 67 h 67"/>
                <a:gd name="T2" fmla="*/ 4 w 64"/>
                <a:gd name="T3" fmla="*/ 67 h 67"/>
                <a:gd name="T4" fmla="*/ 6 w 64"/>
                <a:gd name="T5" fmla="*/ 67 h 67"/>
                <a:gd name="T6" fmla="*/ 6 w 64"/>
                <a:gd name="T7" fmla="*/ 67 h 67"/>
                <a:gd name="T8" fmla="*/ 13 w 64"/>
                <a:gd name="T9" fmla="*/ 64 h 67"/>
                <a:gd name="T10" fmla="*/ 21 w 64"/>
                <a:gd name="T11" fmla="*/ 61 h 67"/>
                <a:gd name="T12" fmla="*/ 33 w 64"/>
                <a:gd name="T13" fmla="*/ 53 h 67"/>
                <a:gd name="T14" fmla="*/ 44 w 64"/>
                <a:gd name="T15" fmla="*/ 44 h 67"/>
                <a:gd name="T16" fmla="*/ 52 w 64"/>
                <a:gd name="T17" fmla="*/ 33 h 67"/>
                <a:gd name="T18" fmla="*/ 58 w 64"/>
                <a:gd name="T19" fmla="*/ 24 h 67"/>
                <a:gd name="T20" fmla="*/ 61 w 64"/>
                <a:gd name="T21" fmla="*/ 15 h 67"/>
                <a:gd name="T22" fmla="*/ 64 w 64"/>
                <a:gd name="T23" fmla="*/ 6 h 67"/>
                <a:gd name="T24" fmla="*/ 64 w 64"/>
                <a:gd name="T25" fmla="*/ 6 h 67"/>
                <a:gd name="T26" fmla="*/ 64 w 64"/>
                <a:gd name="T27" fmla="*/ 3 h 67"/>
                <a:gd name="T28" fmla="*/ 64 w 64"/>
                <a:gd name="T29" fmla="*/ 3 h 67"/>
                <a:gd name="T30" fmla="*/ 61 w 64"/>
                <a:gd name="T31" fmla="*/ 0 h 67"/>
                <a:gd name="T32" fmla="*/ 61 w 64"/>
                <a:gd name="T33" fmla="*/ 0 h 67"/>
                <a:gd name="T34" fmla="*/ 56 w 64"/>
                <a:gd name="T35" fmla="*/ 0 h 67"/>
                <a:gd name="T36" fmla="*/ 56 w 64"/>
                <a:gd name="T37" fmla="*/ 0 h 67"/>
                <a:gd name="T38" fmla="*/ 53 w 64"/>
                <a:gd name="T39" fmla="*/ 3 h 67"/>
                <a:gd name="T40" fmla="*/ 53 w 64"/>
                <a:gd name="T41" fmla="*/ 3 h 67"/>
                <a:gd name="T42" fmla="*/ 52 w 64"/>
                <a:gd name="T43" fmla="*/ 10 h 67"/>
                <a:gd name="T44" fmla="*/ 49 w 64"/>
                <a:gd name="T45" fmla="*/ 18 h 67"/>
                <a:gd name="T46" fmla="*/ 42 w 64"/>
                <a:gd name="T47" fmla="*/ 27 h 67"/>
                <a:gd name="T48" fmla="*/ 36 w 64"/>
                <a:gd name="T49" fmla="*/ 36 h 67"/>
                <a:gd name="T50" fmla="*/ 27 w 64"/>
                <a:gd name="T51" fmla="*/ 44 h 67"/>
                <a:gd name="T52" fmla="*/ 16 w 64"/>
                <a:gd name="T53" fmla="*/ 52 h 67"/>
                <a:gd name="T54" fmla="*/ 10 w 64"/>
                <a:gd name="T55" fmla="*/ 53 h 67"/>
                <a:gd name="T56" fmla="*/ 4 w 64"/>
                <a:gd name="T57" fmla="*/ 55 h 67"/>
                <a:gd name="T58" fmla="*/ 4 w 64"/>
                <a:gd name="T59" fmla="*/ 55 h 67"/>
                <a:gd name="T60" fmla="*/ 0 w 64"/>
                <a:gd name="T61" fmla="*/ 58 h 67"/>
                <a:gd name="T62" fmla="*/ 0 w 64"/>
                <a:gd name="T63" fmla="*/ 58 h 67"/>
                <a:gd name="T64" fmla="*/ 0 w 64"/>
                <a:gd name="T65" fmla="*/ 62 h 67"/>
                <a:gd name="T66" fmla="*/ 0 w 64"/>
                <a:gd name="T67" fmla="*/ 62 h 67"/>
                <a:gd name="T68" fmla="*/ 1 w 64"/>
                <a:gd name="T69" fmla="*/ 66 h 67"/>
                <a:gd name="T70" fmla="*/ 4 w 64"/>
                <a:gd name="T71" fmla="*/ 67 h 67"/>
                <a:gd name="T72" fmla="*/ 4 w 64"/>
                <a:gd name="T7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7">
                  <a:moveTo>
                    <a:pt x="4" y="67"/>
                  </a:moveTo>
                  <a:lnTo>
                    <a:pt x="4" y="67"/>
                  </a:lnTo>
                  <a:lnTo>
                    <a:pt x="6" y="67"/>
                  </a:lnTo>
                  <a:lnTo>
                    <a:pt x="6" y="67"/>
                  </a:lnTo>
                  <a:lnTo>
                    <a:pt x="13" y="64"/>
                  </a:lnTo>
                  <a:lnTo>
                    <a:pt x="21" y="61"/>
                  </a:lnTo>
                  <a:lnTo>
                    <a:pt x="33" y="53"/>
                  </a:lnTo>
                  <a:lnTo>
                    <a:pt x="44" y="44"/>
                  </a:lnTo>
                  <a:lnTo>
                    <a:pt x="52" y="33"/>
                  </a:lnTo>
                  <a:lnTo>
                    <a:pt x="58" y="24"/>
                  </a:lnTo>
                  <a:lnTo>
                    <a:pt x="61" y="15"/>
                  </a:lnTo>
                  <a:lnTo>
                    <a:pt x="64" y="6"/>
                  </a:lnTo>
                  <a:lnTo>
                    <a:pt x="64" y="6"/>
                  </a:lnTo>
                  <a:lnTo>
                    <a:pt x="64" y="3"/>
                  </a:lnTo>
                  <a:lnTo>
                    <a:pt x="64" y="3"/>
                  </a:lnTo>
                  <a:lnTo>
                    <a:pt x="61" y="0"/>
                  </a:lnTo>
                  <a:lnTo>
                    <a:pt x="61" y="0"/>
                  </a:lnTo>
                  <a:lnTo>
                    <a:pt x="56" y="0"/>
                  </a:lnTo>
                  <a:lnTo>
                    <a:pt x="56" y="0"/>
                  </a:lnTo>
                  <a:lnTo>
                    <a:pt x="53" y="3"/>
                  </a:lnTo>
                  <a:lnTo>
                    <a:pt x="53" y="3"/>
                  </a:lnTo>
                  <a:lnTo>
                    <a:pt x="52" y="10"/>
                  </a:lnTo>
                  <a:lnTo>
                    <a:pt x="49" y="18"/>
                  </a:lnTo>
                  <a:lnTo>
                    <a:pt x="42" y="27"/>
                  </a:lnTo>
                  <a:lnTo>
                    <a:pt x="36" y="36"/>
                  </a:lnTo>
                  <a:lnTo>
                    <a:pt x="27" y="44"/>
                  </a:lnTo>
                  <a:lnTo>
                    <a:pt x="16" y="52"/>
                  </a:lnTo>
                  <a:lnTo>
                    <a:pt x="10" y="53"/>
                  </a:lnTo>
                  <a:lnTo>
                    <a:pt x="4" y="55"/>
                  </a:lnTo>
                  <a:lnTo>
                    <a:pt x="4" y="55"/>
                  </a:lnTo>
                  <a:lnTo>
                    <a:pt x="0" y="58"/>
                  </a:lnTo>
                  <a:lnTo>
                    <a:pt x="0" y="58"/>
                  </a:lnTo>
                  <a:lnTo>
                    <a:pt x="0" y="62"/>
                  </a:lnTo>
                  <a:lnTo>
                    <a:pt x="0" y="62"/>
                  </a:lnTo>
                  <a:lnTo>
                    <a:pt x="1" y="66"/>
                  </a:lnTo>
                  <a:lnTo>
                    <a:pt x="4" y="67"/>
                  </a:lnTo>
                  <a:lnTo>
                    <a:pt x="4" y="6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94" name="Group 193"/>
          <p:cNvGrpSpPr/>
          <p:nvPr userDrawn="1"/>
        </p:nvGrpSpPr>
        <p:grpSpPr>
          <a:xfrm>
            <a:off x="9043015" y="3119979"/>
            <a:ext cx="467479" cy="260853"/>
            <a:chOff x="7459663" y="3130550"/>
            <a:chExt cx="396875" cy="295275"/>
          </a:xfrm>
        </p:grpSpPr>
        <p:sp>
          <p:nvSpPr>
            <p:cNvPr id="195" name="Freeform 492"/>
            <p:cNvSpPr>
              <a:spLocks noEditPoints="1"/>
            </p:cNvSpPr>
            <p:nvPr/>
          </p:nvSpPr>
          <p:spPr bwMode="auto">
            <a:xfrm>
              <a:off x="7459663" y="3130550"/>
              <a:ext cx="396875" cy="295275"/>
            </a:xfrm>
            <a:custGeom>
              <a:avLst/>
              <a:gdLst>
                <a:gd name="T0" fmla="*/ 218 w 250"/>
                <a:gd name="T1" fmla="*/ 6 h 186"/>
                <a:gd name="T2" fmla="*/ 179 w 250"/>
                <a:gd name="T3" fmla="*/ 4 h 186"/>
                <a:gd name="T4" fmla="*/ 167 w 250"/>
                <a:gd name="T5" fmla="*/ 4 h 186"/>
                <a:gd name="T6" fmla="*/ 150 w 250"/>
                <a:gd name="T7" fmla="*/ 12 h 186"/>
                <a:gd name="T8" fmla="*/ 123 w 250"/>
                <a:gd name="T9" fmla="*/ 3 h 186"/>
                <a:gd name="T10" fmla="*/ 89 w 250"/>
                <a:gd name="T11" fmla="*/ 0 h 186"/>
                <a:gd name="T12" fmla="*/ 51 w 250"/>
                <a:gd name="T13" fmla="*/ 4 h 186"/>
                <a:gd name="T14" fmla="*/ 15 w 250"/>
                <a:gd name="T15" fmla="*/ 32 h 186"/>
                <a:gd name="T16" fmla="*/ 0 w 250"/>
                <a:gd name="T17" fmla="*/ 78 h 186"/>
                <a:gd name="T18" fmla="*/ 3 w 250"/>
                <a:gd name="T19" fmla="*/ 136 h 186"/>
                <a:gd name="T20" fmla="*/ 0 w 250"/>
                <a:gd name="T21" fmla="*/ 176 h 186"/>
                <a:gd name="T22" fmla="*/ 12 w 250"/>
                <a:gd name="T23" fmla="*/ 186 h 186"/>
                <a:gd name="T24" fmla="*/ 31 w 250"/>
                <a:gd name="T25" fmla="*/ 185 h 186"/>
                <a:gd name="T26" fmla="*/ 49 w 250"/>
                <a:gd name="T27" fmla="*/ 163 h 186"/>
                <a:gd name="T28" fmla="*/ 63 w 250"/>
                <a:gd name="T29" fmla="*/ 154 h 186"/>
                <a:gd name="T30" fmla="*/ 90 w 250"/>
                <a:gd name="T31" fmla="*/ 153 h 186"/>
                <a:gd name="T32" fmla="*/ 101 w 250"/>
                <a:gd name="T33" fmla="*/ 131 h 186"/>
                <a:gd name="T34" fmla="*/ 133 w 250"/>
                <a:gd name="T35" fmla="*/ 118 h 186"/>
                <a:gd name="T36" fmla="*/ 149 w 250"/>
                <a:gd name="T37" fmla="*/ 119 h 186"/>
                <a:gd name="T38" fmla="*/ 164 w 250"/>
                <a:gd name="T39" fmla="*/ 122 h 186"/>
                <a:gd name="T40" fmla="*/ 161 w 250"/>
                <a:gd name="T41" fmla="*/ 114 h 186"/>
                <a:gd name="T42" fmla="*/ 156 w 250"/>
                <a:gd name="T43" fmla="*/ 108 h 186"/>
                <a:gd name="T44" fmla="*/ 228 w 250"/>
                <a:gd name="T45" fmla="*/ 64 h 186"/>
                <a:gd name="T46" fmla="*/ 250 w 250"/>
                <a:gd name="T47" fmla="*/ 32 h 186"/>
                <a:gd name="T48" fmla="*/ 244 w 250"/>
                <a:gd name="T49" fmla="*/ 10 h 186"/>
                <a:gd name="T50" fmla="*/ 130 w 250"/>
                <a:gd name="T51" fmla="*/ 107 h 186"/>
                <a:gd name="T52" fmla="*/ 92 w 250"/>
                <a:gd name="T53" fmla="*/ 124 h 186"/>
                <a:gd name="T54" fmla="*/ 86 w 250"/>
                <a:gd name="T55" fmla="*/ 124 h 186"/>
                <a:gd name="T56" fmla="*/ 64 w 250"/>
                <a:gd name="T57" fmla="*/ 136 h 186"/>
                <a:gd name="T58" fmla="*/ 58 w 250"/>
                <a:gd name="T59" fmla="*/ 145 h 186"/>
                <a:gd name="T60" fmla="*/ 34 w 250"/>
                <a:gd name="T61" fmla="*/ 167 h 186"/>
                <a:gd name="T62" fmla="*/ 21 w 250"/>
                <a:gd name="T63" fmla="*/ 176 h 186"/>
                <a:gd name="T64" fmla="*/ 11 w 250"/>
                <a:gd name="T65" fmla="*/ 174 h 186"/>
                <a:gd name="T66" fmla="*/ 14 w 250"/>
                <a:gd name="T67" fmla="*/ 154 h 186"/>
                <a:gd name="T68" fmla="*/ 11 w 250"/>
                <a:gd name="T69" fmla="*/ 88 h 186"/>
                <a:gd name="T70" fmla="*/ 21 w 250"/>
                <a:gd name="T71" fmla="*/ 44 h 186"/>
                <a:gd name="T72" fmla="*/ 46 w 250"/>
                <a:gd name="T73" fmla="*/ 18 h 186"/>
                <a:gd name="T74" fmla="*/ 87 w 250"/>
                <a:gd name="T75" fmla="*/ 10 h 186"/>
                <a:gd name="T76" fmla="*/ 121 w 250"/>
                <a:gd name="T77" fmla="*/ 13 h 186"/>
                <a:gd name="T78" fmla="*/ 136 w 250"/>
                <a:gd name="T79" fmla="*/ 26 h 186"/>
                <a:gd name="T80" fmla="*/ 129 w 250"/>
                <a:gd name="T81" fmla="*/ 67 h 186"/>
                <a:gd name="T82" fmla="*/ 135 w 250"/>
                <a:gd name="T83" fmla="*/ 102 h 186"/>
                <a:gd name="T84" fmla="*/ 83 w 250"/>
                <a:gd name="T85" fmla="*/ 134 h 186"/>
                <a:gd name="T86" fmla="*/ 90 w 250"/>
                <a:gd name="T87" fmla="*/ 134 h 186"/>
                <a:gd name="T88" fmla="*/ 81 w 250"/>
                <a:gd name="T89" fmla="*/ 147 h 186"/>
                <a:gd name="T90" fmla="*/ 77 w 250"/>
                <a:gd name="T91" fmla="*/ 137 h 186"/>
                <a:gd name="T92" fmla="*/ 144 w 250"/>
                <a:gd name="T93" fmla="*/ 99 h 186"/>
                <a:gd name="T94" fmla="*/ 139 w 250"/>
                <a:gd name="T95" fmla="*/ 67 h 186"/>
                <a:gd name="T96" fmla="*/ 146 w 250"/>
                <a:gd name="T97" fmla="*/ 30 h 186"/>
                <a:gd name="T98" fmla="*/ 162 w 250"/>
                <a:gd name="T99" fmla="*/ 18 h 186"/>
                <a:gd name="T100" fmla="*/ 187 w 250"/>
                <a:gd name="T101" fmla="*/ 13 h 186"/>
                <a:gd name="T102" fmla="*/ 236 w 250"/>
                <a:gd name="T103" fmla="*/ 19 h 186"/>
                <a:gd name="T104" fmla="*/ 237 w 250"/>
                <a:gd name="T105" fmla="*/ 33 h 186"/>
                <a:gd name="T106" fmla="*/ 221 w 250"/>
                <a:gd name="T107" fmla="*/ 56 h 186"/>
                <a:gd name="T108" fmla="*/ 155 w 250"/>
                <a:gd name="T109" fmla="*/ 9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0" h="186">
                  <a:moveTo>
                    <a:pt x="244" y="10"/>
                  </a:moveTo>
                  <a:lnTo>
                    <a:pt x="244" y="10"/>
                  </a:lnTo>
                  <a:lnTo>
                    <a:pt x="244" y="10"/>
                  </a:lnTo>
                  <a:lnTo>
                    <a:pt x="234" y="7"/>
                  </a:lnTo>
                  <a:lnTo>
                    <a:pt x="218" y="6"/>
                  </a:lnTo>
                  <a:lnTo>
                    <a:pt x="188" y="3"/>
                  </a:lnTo>
                  <a:lnTo>
                    <a:pt x="188" y="3"/>
                  </a:lnTo>
                  <a:lnTo>
                    <a:pt x="185" y="3"/>
                  </a:lnTo>
                  <a:lnTo>
                    <a:pt x="185" y="3"/>
                  </a:lnTo>
                  <a:lnTo>
                    <a:pt x="179" y="4"/>
                  </a:lnTo>
                  <a:lnTo>
                    <a:pt x="179" y="4"/>
                  </a:lnTo>
                  <a:lnTo>
                    <a:pt x="169" y="4"/>
                  </a:lnTo>
                  <a:lnTo>
                    <a:pt x="169" y="4"/>
                  </a:lnTo>
                  <a:lnTo>
                    <a:pt x="167" y="4"/>
                  </a:lnTo>
                  <a:lnTo>
                    <a:pt x="167" y="4"/>
                  </a:lnTo>
                  <a:lnTo>
                    <a:pt x="167" y="4"/>
                  </a:lnTo>
                  <a:lnTo>
                    <a:pt x="167" y="4"/>
                  </a:lnTo>
                  <a:lnTo>
                    <a:pt x="159" y="7"/>
                  </a:lnTo>
                  <a:lnTo>
                    <a:pt x="150" y="12"/>
                  </a:lnTo>
                  <a:lnTo>
                    <a:pt x="150" y="12"/>
                  </a:lnTo>
                  <a:lnTo>
                    <a:pt x="149" y="12"/>
                  </a:lnTo>
                  <a:lnTo>
                    <a:pt x="149" y="12"/>
                  </a:lnTo>
                  <a:lnTo>
                    <a:pt x="141" y="7"/>
                  </a:lnTo>
                  <a:lnTo>
                    <a:pt x="133" y="6"/>
                  </a:lnTo>
                  <a:lnTo>
                    <a:pt x="123" y="3"/>
                  </a:lnTo>
                  <a:lnTo>
                    <a:pt x="123" y="3"/>
                  </a:lnTo>
                  <a:lnTo>
                    <a:pt x="101" y="1"/>
                  </a:lnTo>
                  <a:lnTo>
                    <a:pt x="101" y="1"/>
                  </a:lnTo>
                  <a:lnTo>
                    <a:pt x="89" y="0"/>
                  </a:lnTo>
                  <a:lnTo>
                    <a:pt x="89" y="0"/>
                  </a:lnTo>
                  <a:lnTo>
                    <a:pt x="80" y="0"/>
                  </a:lnTo>
                  <a:lnTo>
                    <a:pt x="80" y="0"/>
                  </a:lnTo>
                  <a:lnTo>
                    <a:pt x="69" y="0"/>
                  </a:lnTo>
                  <a:lnTo>
                    <a:pt x="60" y="3"/>
                  </a:lnTo>
                  <a:lnTo>
                    <a:pt x="51" y="4"/>
                  </a:lnTo>
                  <a:lnTo>
                    <a:pt x="41" y="9"/>
                  </a:lnTo>
                  <a:lnTo>
                    <a:pt x="34" y="13"/>
                  </a:lnTo>
                  <a:lnTo>
                    <a:pt x="28" y="18"/>
                  </a:lnTo>
                  <a:lnTo>
                    <a:pt x="21" y="24"/>
                  </a:lnTo>
                  <a:lnTo>
                    <a:pt x="15" y="32"/>
                  </a:lnTo>
                  <a:lnTo>
                    <a:pt x="15" y="32"/>
                  </a:lnTo>
                  <a:lnTo>
                    <a:pt x="11" y="39"/>
                  </a:lnTo>
                  <a:lnTo>
                    <a:pt x="6" y="50"/>
                  </a:lnTo>
                  <a:lnTo>
                    <a:pt x="1" y="67"/>
                  </a:lnTo>
                  <a:lnTo>
                    <a:pt x="0" y="78"/>
                  </a:lnTo>
                  <a:lnTo>
                    <a:pt x="0" y="88"/>
                  </a:lnTo>
                  <a:lnTo>
                    <a:pt x="0" y="88"/>
                  </a:lnTo>
                  <a:lnTo>
                    <a:pt x="1" y="119"/>
                  </a:lnTo>
                  <a:lnTo>
                    <a:pt x="1" y="119"/>
                  </a:lnTo>
                  <a:lnTo>
                    <a:pt x="3" y="136"/>
                  </a:lnTo>
                  <a:lnTo>
                    <a:pt x="3" y="153"/>
                  </a:lnTo>
                  <a:lnTo>
                    <a:pt x="3" y="153"/>
                  </a:lnTo>
                  <a:lnTo>
                    <a:pt x="0" y="162"/>
                  </a:lnTo>
                  <a:lnTo>
                    <a:pt x="0" y="170"/>
                  </a:lnTo>
                  <a:lnTo>
                    <a:pt x="0" y="176"/>
                  </a:lnTo>
                  <a:lnTo>
                    <a:pt x="1" y="180"/>
                  </a:lnTo>
                  <a:lnTo>
                    <a:pt x="1" y="180"/>
                  </a:lnTo>
                  <a:lnTo>
                    <a:pt x="5" y="183"/>
                  </a:lnTo>
                  <a:lnTo>
                    <a:pt x="9" y="185"/>
                  </a:lnTo>
                  <a:lnTo>
                    <a:pt x="12" y="186"/>
                  </a:lnTo>
                  <a:lnTo>
                    <a:pt x="18" y="186"/>
                  </a:lnTo>
                  <a:lnTo>
                    <a:pt x="18" y="186"/>
                  </a:lnTo>
                  <a:lnTo>
                    <a:pt x="24" y="186"/>
                  </a:lnTo>
                  <a:lnTo>
                    <a:pt x="24" y="186"/>
                  </a:lnTo>
                  <a:lnTo>
                    <a:pt x="31" y="185"/>
                  </a:lnTo>
                  <a:lnTo>
                    <a:pt x="35" y="182"/>
                  </a:lnTo>
                  <a:lnTo>
                    <a:pt x="40" y="177"/>
                  </a:lnTo>
                  <a:lnTo>
                    <a:pt x="43" y="173"/>
                  </a:lnTo>
                  <a:lnTo>
                    <a:pt x="43" y="173"/>
                  </a:lnTo>
                  <a:lnTo>
                    <a:pt x="49" y="163"/>
                  </a:lnTo>
                  <a:lnTo>
                    <a:pt x="51" y="163"/>
                  </a:lnTo>
                  <a:lnTo>
                    <a:pt x="51" y="163"/>
                  </a:lnTo>
                  <a:lnTo>
                    <a:pt x="54" y="160"/>
                  </a:lnTo>
                  <a:lnTo>
                    <a:pt x="63" y="154"/>
                  </a:lnTo>
                  <a:lnTo>
                    <a:pt x="63" y="154"/>
                  </a:lnTo>
                  <a:lnTo>
                    <a:pt x="69" y="157"/>
                  </a:lnTo>
                  <a:lnTo>
                    <a:pt x="75" y="157"/>
                  </a:lnTo>
                  <a:lnTo>
                    <a:pt x="75" y="157"/>
                  </a:lnTo>
                  <a:lnTo>
                    <a:pt x="83" y="156"/>
                  </a:lnTo>
                  <a:lnTo>
                    <a:pt x="90" y="153"/>
                  </a:lnTo>
                  <a:lnTo>
                    <a:pt x="90" y="153"/>
                  </a:lnTo>
                  <a:lnTo>
                    <a:pt x="97" y="147"/>
                  </a:lnTo>
                  <a:lnTo>
                    <a:pt x="100" y="141"/>
                  </a:lnTo>
                  <a:lnTo>
                    <a:pt x="101" y="136"/>
                  </a:lnTo>
                  <a:lnTo>
                    <a:pt x="101" y="131"/>
                  </a:lnTo>
                  <a:lnTo>
                    <a:pt x="101" y="131"/>
                  </a:lnTo>
                  <a:lnTo>
                    <a:pt x="109" y="128"/>
                  </a:lnTo>
                  <a:lnTo>
                    <a:pt x="109" y="128"/>
                  </a:lnTo>
                  <a:lnTo>
                    <a:pt x="127" y="122"/>
                  </a:lnTo>
                  <a:lnTo>
                    <a:pt x="133" y="118"/>
                  </a:lnTo>
                  <a:lnTo>
                    <a:pt x="139" y="113"/>
                  </a:lnTo>
                  <a:lnTo>
                    <a:pt x="139" y="113"/>
                  </a:lnTo>
                  <a:lnTo>
                    <a:pt x="142" y="116"/>
                  </a:lnTo>
                  <a:lnTo>
                    <a:pt x="142" y="116"/>
                  </a:lnTo>
                  <a:lnTo>
                    <a:pt x="149" y="119"/>
                  </a:lnTo>
                  <a:lnTo>
                    <a:pt x="156" y="124"/>
                  </a:lnTo>
                  <a:lnTo>
                    <a:pt x="156" y="124"/>
                  </a:lnTo>
                  <a:lnTo>
                    <a:pt x="159" y="125"/>
                  </a:lnTo>
                  <a:lnTo>
                    <a:pt x="162" y="124"/>
                  </a:lnTo>
                  <a:lnTo>
                    <a:pt x="164" y="122"/>
                  </a:lnTo>
                  <a:lnTo>
                    <a:pt x="165" y="121"/>
                  </a:lnTo>
                  <a:lnTo>
                    <a:pt x="165" y="121"/>
                  </a:lnTo>
                  <a:lnTo>
                    <a:pt x="165" y="118"/>
                  </a:lnTo>
                  <a:lnTo>
                    <a:pt x="164" y="116"/>
                  </a:lnTo>
                  <a:lnTo>
                    <a:pt x="161" y="114"/>
                  </a:lnTo>
                  <a:lnTo>
                    <a:pt x="161" y="114"/>
                  </a:lnTo>
                  <a:lnTo>
                    <a:pt x="153" y="108"/>
                  </a:lnTo>
                  <a:lnTo>
                    <a:pt x="153" y="108"/>
                  </a:lnTo>
                  <a:lnTo>
                    <a:pt x="156" y="108"/>
                  </a:lnTo>
                  <a:lnTo>
                    <a:pt x="156" y="108"/>
                  </a:lnTo>
                  <a:lnTo>
                    <a:pt x="164" y="107"/>
                  </a:lnTo>
                  <a:lnTo>
                    <a:pt x="172" y="104"/>
                  </a:lnTo>
                  <a:lnTo>
                    <a:pt x="188" y="95"/>
                  </a:lnTo>
                  <a:lnTo>
                    <a:pt x="207" y="82"/>
                  </a:lnTo>
                  <a:lnTo>
                    <a:pt x="228" y="64"/>
                  </a:lnTo>
                  <a:lnTo>
                    <a:pt x="228" y="64"/>
                  </a:lnTo>
                  <a:lnTo>
                    <a:pt x="234" y="58"/>
                  </a:lnTo>
                  <a:lnTo>
                    <a:pt x="242" y="49"/>
                  </a:lnTo>
                  <a:lnTo>
                    <a:pt x="248" y="38"/>
                  </a:lnTo>
                  <a:lnTo>
                    <a:pt x="250" y="32"/>
                  </a:lnTo>
                  <a:lnTo>
                    <a:pt x="250" y="27"/>
                  </a:lnTo>
                  <a:lnTo>
                    <a:pt x="250" y="27"/>
                  </a:lnTo>
                  <a:lnTo>
                    <a:pt x="250" y="23"/>
                  </a:lnTo>
                  <a:lnTo>
                    <a:pt x="248" y="18"/>
                  </a:lnTo>
                  <a:lnTo>
                    <a:pt x="244" y="10"/>
                  </a:lnTo>
                  <a:lnTo>
                    <a:pt x="244" y="10"/>
                  </a:lnTo>
                  <a:close/>
                  <a:moveTo>
                    <a:pt x="132" y="104"/>
                  </a:moveTo>
                  <a:lnTo>
                    <a:pt x="132" y="104"/>
                  </a:lnTo>
                  <a:lnTo>
                    <a:pt x="130" y="107"/>
                  </a:lnTo>
                  <a:lnTo>
                    <a:pt x="130" y="107"/>
                  </a:lnTo>
                  <a:lnTo>
                    <a:pt x="126" y="110"/>
                  </a:lnTo>
                  <a:lnTo>
                    <a:pt x="119" y="113"/>
                  </a:lnTo>
                  <a:lnTo>
                    <a:pt x="106" y="119"/>
                  </a:lnTo>
                  <a:lnTo>
                    <a:pt x="106" y="119"/>
                  </a:lnTo>
                  <a:lnTo>
                    <a:pt x="92" y="124"/>
                  </a:lnTo>
                  <a:lnTo>
                    <a:pt x="92" y="124"/>
                  </a:lnTo>
                  <a:lnTo>
                    <a:pt x="90" y="124"/>
                  </a:lnTo>
                  <a:lnTo>
                    <a:pt x="90" y="124"/>
                  </a:lnTo>
                  <a:lnTo>
                    <a:pt x="86" y="124"/>
                  </a:lnTo>
                  <a:lnTo>
                    <a:pt x="86" y="124"/>
                  </a:lnTo>
                  <a:lnTo>
                    <a:pt x="80" y="124"/>
                  </a:lnTo>
                  <a:lnTo>
                    <a:pt x="72" y="128"/>
                  </a:lnTo>
                  <a:lnTo>
                    <a:pt x="72" y="128"/>
                  </a:lnTo>
                  <a:lnTo>
                    <a:pt x="67" y="131"/>
                  </a:lnTo>
                  <a:lnTo>
                    <a:pt x="64" y="136"/>
                  </a:lnTo>
                  <a:lnTo>
                    <a:pt x="60" y="144"/>
                  </a:lnTo>
                  <a:lnTo>
                    <a:pt x="60" y="144"/>
                  </a:lnTo>
                  <a:lnTo>
                    <a:pt x="60" y="144"/>
                  </a:lnTo>
                  <a:lnTo>
                    <a:pt x="58" y="145"/>
                  </a:lnTo>
                  <a:lnTo>
                    <a:pt x="58" y="145"/>
                  </a:lnTo>
                  <a:lnTo>
                    <a:pt x="47" y="151"/>
                  </a:lnTo>
                  <a:lnTo>
                    <a:pt x="43" y="156"/>
                  </a:lnTo>
                  <a:lnTo>
                    <a:pt x="41" y="156"/>
                  </a:lnTo>
                  <a:lnTo>
                    <a:pt x="41" y="156"/>
                  </a:lnTo>
                  <a:lnTo>
                    <a:pt x="34" y="167"/>
                  </a:lnTo>
                  <a:lnTo>
                    <a:pt x="34" y="167"/>
                  </a:lnTo>
                  <a:lnTo>
                    <a:pt x="29" y="173"/>
                  </a:lnTo>
                  <a:lnTo>
                    <a:pt x="26" y="176"/>
                  </a:lnTo>
                  <a:lnTo>
                    <a:pt x="21" y="176"/>
                  </a:lnTo>
                  <a:lnTo>
                    <a:pt x="21" y="176"/>
                  </a:lnTo>
                  <a:lnTo>
                    <a:pt x="18" y="176"/>
                  </a:lnTo>
                  <a:lnTo>
                    <a:pt x="18" y="176"/>
                  </a:lnTo>
                  <a:lnTo>
                    <a:pt x="14" y="176"/>
                  </a:lnTo>
                  <a:lnTo>
                    <a:pt x="11" y="174"/>
                  </a:lnTo>
                  <a:lnTo>
                    <a:pt x="11" y="174"/>
                  </a:lnTo>
                  <a:lnTo>
                    <a:pt x="11" y="171"/>
                  </a:lnTo>
                  <a:lnTo>
                    <a:pt x="11" y="167"/>
                  </a:lnTo>
                  <a:lnTo>
                    <a:pt x="14" y="157"/>
                  </a:lnTo>
                  <a:lnTo>
                    <a:pt x="14" y="157"/>
                  </a:lnTo>
                  <a:lnTo>
                    <a:pt x="14" y="154"/>
                  </a:lnTo>
                  <a:lnTo>
                    <a:pt x="14" y="154"/>
                  </a:lnTo>
                  <a:lnTo>
                    <a:pt x="14" y="136"/>
                  </a:lnTo>
                  <a:lnTo>
                    <a:pt x="12" y="118"/>
                  </a:lnTo>
                  <a:lnTo>
                    <a:pt x="12" y="118"/>
                  </a:lnTo>
                  <a:lnTo>
                    <a:pt x="11" y="88"/>
                  </a:lnTo>
                  <a:lnTo>
                    <a:pt x="11" y="88"/>
                  </a:lnTo>
                  <a:lnTo>
                    <a:pt x="11" y="78"/>
                  </a:lnTo>
                  <a:lnTo>
                    <a:pt x="12" y="69"/>
                  </a:lnTo>
                  <a:lnTo>
                    <a:pt x="17" y="55"/>
                  </a:lnTo>
                  <a:lnTo>
                    <a:pt x="21" y="44"/>
                  </a:lnTo>
                  <a:lnTo>
                    <a:pt x="24" y="38"/>
                  </a:lnTo>
                  <a:lnTo>
                    <a:pt x="24" y="38"/>
                  </a:lnTo>
                  <a:lnTo>
                    <a:pt x="31" y="30"/>
                  </a:lnTo>
                  <a:lnTo>
                    <a:pt x="38" y="23"/>
                  </a:lnTo>
                  <a:lnTo>
                    <a:pt x="46" y="18"/>
                  </a:lnTo>
                  <a:lnTo>
                    <a:pt x="54" y="15"/>
                  </a:lnTo>
                  <a:lnTo>
                    <a:pt x="67" y="12"/>
                  </a:lnTo>
                  <a:lnTo>
                    <a:pt x="80" y="10"/>
                  </a:lnTo>
                  <a:lnTo>
                    <a:pt x="80" y="10"/>
                  </a:lnTo>
                  <a:lnTo>
                    <a:pt x="87" y="10"/>
                  </a:lnTo>
                  <a:lnTo>
                    <a:pt x="87" y="10"/>
                  </a:lnTo>
                  <a:lnTo>
                    <a:pt x="100" y="12"/>
                  </a:lnTo>
                  <a:lnTo>
                    <a:pt x="100" y="12"/>
                  </a:lnTo>
                  <a:lnTo>
                    <a:pt x="121" y="13"/>
                  </a:lnTo>
                  <a:lnTo>
                    <a:pt x="121" y="13"/>
                  </a:lnTo>
                  <a:lnTo>
                    <a:pt x="133" y="16"/>
                  </a:lnTo>
                  <a:lnTo>
                    <a:pt x="141" y="19"/>
                  </a:lnTo>
                  <a:lnTo>
                    <a:pt x="141" y="19"/>
                  </a:lnTo>
                  <a:lnTo>
                    <a:pt x="136" y="26"/>
                  </a:lnTo>
                  <a:lnTo>
                    <a:pt x="136" y="26"/>
                  </a:lnTo>
                  <a:lnTo>
                    <a:pt x="133" y="33"/>
                  </a:lnTo>
                  <a:lnTo>
                    <a:pt x="130" y="42"/>
                  </a:lnTo>
                  <a:lnTo>
                    <a:pt x="129" y="55"/>
                  </a:lnTo>
                  <a:lnTo>
                    <a:pt x="129" y="67"/>
                  </a:lnTo>
                  <a:lnTo>
                    <a:pt x="129" y="67"/>
                  </a:lnTo>
                  <a:lnTo>
                    <a:pt x="129" y="79"/>
                  </a:lnTo>
                  <a:lnTo>
                    <a:pt x="130" y="90"/>
                  </a:lnTo>
                  <a:lnTo>
                    <a:pt x="132" y="98"/>
                  </a:lnTo>
                  <a:lnTo>
                    <a:pt x="135" y="102"/>
                  </a:lnTo>
                  <a:lnTo>
                    <a:pt x="135" y="102"/>
                  </a:lnTo>
                  <a:lnTo>
                    <a:pt x="132" y="104"/>
                  </a:lnTo>
                  <a:lnTo>
                    <a:pt x="132" y="104"/>
                  </a:lnTo>
                  <a:close/>
                  <a:moveTo>
                    <a:pt x="77" y="137"/>
                  </a:moveTo>
                  <a:lnTo>
                    <a:pt x="77" y="137"/>
                  </a:lnTo>
                  <a:lnTo>
                    <a:pt x="83" y="134"/>
                  </a:lnTo>
                  <a:lnTo>
                    <a:pt x="86" y="134"/>
                  </a:lnTo>
                  <a:lnTo>
                    <a:pt x="86" y="134"/>
                  </a:lnTo>
                  <a:lnTo>
                    <a:pt x="89" y="134"/>
                  </a:lnTo>
                  <a:lnTo>
                    <a:pt x="89" y="134"/>
                  </a:lnTo>
                  <a:lnTo>
                    <a:pt x="90" y="134"/>
                  </a:lnTo>
                  <a:lnTo>
                    <a:pt x="90" y="134"/>
                  </a:lnTo>
                  <a:lnTo>
                    <a:pt x="89" y="139"/>
                  </a:lnTo>
                  <a:lnTo>
                    <a:pt x="84" y="144"/>
                  </a:lnTo>
                  <a:lnTo>
                    <a:pt x="84" y="144"/>
                  </a:lnTo>
                  <a:lnTo>
                    <a:pt x="81" y="147"/>
                  </a:lnTo>
                  <a:lnTo>
                    <a:pt x="77" y="147"/>
                  </a:lnTo>
                  <a:lnTo>
                    <a:pt x="70" y="147"/>
                  </a:lnTo>
                  <a:lnTo>
                    <a:pt x="70" y="147"/>
                  </a:lnTo>
                  <a:lnTo>
                    <a:pt x="74" y="141"/>
                  </a:lnTo>
                  <a:lnTo>
                    <a:pt x="77" y="137"/>
                  </a:lnTo>
                  <a:lnTo>
                    <a:pt x="77" y="137"/>
                  </a:lnTo>
                  <a:close/>
                  <a:moveTo>
                    <a:pt x="150" y="98"/>
                  </a:moveTo>
                  <a:lnTo>
                    <a:pt x="150" y="98"/>
                  </a:lnTo>
                  <a:lnTo>
                    <a:pt x="147" y="98"/>
                  </a:lnTo>
                  <a:lnTo>
                    <a:pt x="144" y="99"/>
                  </a:lnTo>
                  <a:lnTo>
                    <a:pt x="144" y="99"/>
                  </a:lnTo>
                  <a:lnTo>
                    <a:pt x="142" y="96"/>
                  </a:lnTo>
                  <a:lnTo>
                    <a:pt x="141" y="90"/>
                  </a:lnTo>
                  <a:lnTo>
                    <a:pt x="139" y="81"/>
                  </a:lnTo>
                  <a:lnTo>
                    <a:pt x="139" y="67"/>
                  </a:lnTo>
                  <a:lnTo>
                    <a:pt x="139" y="67"/>
                  </a:lnTo>
                  <a:lnTo>
                    <a:pt x="139" y="56"/>
                  </a:lnTo>
                  <a:lnTo>
                    <a:pt x="141" y="46"/>
                  </a:lnTo>
                  <a:lnTo>
                    <a:pt x="142" y="38"/>
                  </a:lnTo>
                  <a:lnTo>
                    <a:pt x="146" y="30"/>
                  </a:lnTo>
                  <a:lnTo>
                    <a:pt x="146" y="30"/>
                  </a:lnTo>
                  <a:lnTo>
                    <a:pt x="150" y="24"/>
                  </a:lnTo>
                  <a:lnTo>
                    <a:pt x="156" y="19"/>
                  </a:lnTo>
                  <a:lnTo>
                    <a:pt x="156" y="19"/>
                  </a:lnTo>
                  <a:lnTo>
                    <a:pt x="162" y="18"/>
                  </a:lnTo>
                  <a:lnTo>
                    <a:pt x="169" y="15"/>
                  </a:lnTo>
                  <a:lnTo>
                    <a:pt x="169" y="15"/>
                  </a:lnTo>
                  <a:lnTo>
                    <a:pt x="179" y="15"/>
                  </a:lnTo>
                  <a:lnTo>
                    <a:pt x="179" y="15"/>
                  </a:lnTo>
                  <a:lnTo>
                    <a:pt x="187" y="13"/>
                  </a:lnTo>
                  <a:lnTo>
                    <a:pt x="187" y="13"/>
                  </a:lnTo>
                  <a:lnTo>
                    <a:pt x="188" y="13"/>
                  </a:lnTo>
                  <a:lnTo>
                    <a:pt x="188" y="13"/>
                  </a:lnTo>
                  <a:lnTo>
                    <a:pt x="215" y="16"/>
                  </a:lnTo>
                  <a:lnTo>
                    <a:pt x="236" y="19"/>
                  </a:lnTo>
                  <a:lnTo>
                    <a:pt x="236" y="19"/>
                  </a:lnTo>
                  <a:lnTo>
                    <a:pt x="239" y="23"/>
                  </a:lnTo>
                  <a:lnTo>
                    <a:pt x="239" y="27"/>
                  </a:lnTo>
                  <a:lnTo>
                    <a:pt x="239" y="27"/>
                  </a:lnTo>
                  <a:lnTo>
                    <a:pt x="237" y="33"/>
                  </a:lnTo>
                  <a:lnTo>
                    <a:pt x="233" y="41"/>
                  </a:lnTo>
                  <a:lnTo>
                    <a:pt x="227" y="49"/>
                  </a:lnTo>
                  <a:lnTo>
                    <a:pt x="221" y="56"/>
                  </a:lnTo>
                  <a:lnTo>
                    <a:pt x="221" y="56"/>
                  </a:lnTo>
                  <a:lnTo>
                    <a:pt x="221" y="56"/>
                  </a:lnTo>
                  <a:lnTo>
                    <a:pt x="201" y="73"/>
                  </a:lnTo>
                  <a:lnTo>
                    <a:pt x="184" y="85"/>
                  </a:lnTo>
                  <a:lnTo>
                    <a:pt x="169" y="95"/>
                  </a:lnTo>
                  <a:lnTo>
                    <a:pt x="155" y="98"/>
                  </a:lnTo>
                  <a:lnTo>
                    <a:pt x="155" y="98"/>
                  </a:lnTo>
                  <a:lnTo>
                    <a:pt x="150" y="98"/>
                  </a:lnTo>
                  <a:lnTo>
                    <a:pt x="150" y="9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6" name="Freeform 493"/>
            <p:cNvSpPr>
              <a:spLocks/>
            </p:cNvSpPr>
            <p:nvPr/>
          </p:nvSpPr>
          <p:spPr bwMode="auto">
            <a:xfrm>
              <a:off x="7515226" y="3181350"/>
              <a:ext cx="63500" cy="88900"/>
            </a:xfrm>
            <a:custGeom>
              <a:avLst/>
              <a:gdLst>
                <a:gd name="T0" fmla="*/ 35 w 40"/>
                <a:gd name="T1" fmla="*/ 0 h 56"/>
                <a:gd name="T2" fmla="*/ 35 w 40"/>
                <a:gd name="T3" fmla="*/ 0 h 56"/>
                <a:gd name="T4" fmla="*/ 29 w 40"/>
                <a:gd name="T5" fmla="*/ 1 h 56"/>
                <a:gd name="T6" fmla="*/ 25 w 40"/>
                <a:gd name="T7" fmla="*/ 3 h 56"/>
                <a:gd name="T8" fmla="*/ 19 w 40"/>
                <a:gd name="T9" fmla="*/ 7 h 56"/>
                <a:gd name="T10" fmla="*/ 12 w 40"/>
                <a:gd name="T11" fmla="*/ 14 h 56"/>
                <a:gd name="T12" fmla="*/ 8 w 40"/>
                <a:gd name="T13" fmla="*/ 21 h 56"/>
                <a:gd name="T14" fmla="*/ 3 w 40"/>
                <a:gd name="T15" fmla="*/ 33 h 56"/>
                <a:gd name="T16" fmla="*/ 0 w 40"/>
                <a:gd name="T17" fmla="*/ 50 h 56"/>
                <a:gd name="T18" fmla="*/ 0 w 40"/>
                <a:gd name="T19" fmla="*/ 50 h 56"/>
                <a:gd name="T20" fmla="*/ 2 w 40"/>
                <a:gd name="T21" fmla="*/ 53 h 56"/>
                <a:gd name="T22" fmla="*/ 6 w 40"/>
                <a:gd name="T23" fmla="*/ 56 h 56"/>
                <a:gd name="T24" fmla="*/ 6 w 40"/>
                <a:gd name="T25" fmla="*/ 56 h 56"/>
                <a:gd name="T26" fmla="*/ 9 w 40"/>
                <a:gd name="T27" fmla="*/ 55 h 56"/>
                <a:gd name="T28" fmla="*/ 11 w 40"/>
                <a:gd name="T29" fmla="*/ 50 h 56"/>
                <a:gd name="T30" fmla="*/ 11 w 40"/>
                <a:gd name="T31" fmla="*/ 50 h 56"/>
                <a:gd name="T32" fmla="*/ 14 w 40"/>
                <a:gd name="T33" fmla="*/ 38 h 56"/>
                <a:gd name="T34" fmla="*/ 17 w 40"/>
                <a:gd name="T35" fmla="*/ 29 h 56"/>
                <a:gd name="T36" fmla="*/ 20 w 40"/>
                <a:gd name="T37" fmla="*/ 21 h 56"/>
                <a:gd name="T38" fmla="*/ 25 w 40"/>
                <a:gd name="T39" fmla="*/ 17 h 56"/>
                <a:gd name="T40" fmla="*/ 28 w 40"/>
                <a:gd name="T41" fmla="*/ 14 h 56"/>
                <a:gd name="T42" fmla="*/ 32 w 40"/>
                <a:gd name="T43" fmla="*/ 10 h 56"/>
                <a:gd name="T44" fmla="*/ 35 w 40"/>
                <a:gd name="T45" fmla="*/ 10 h 56"/>
                <a:gd name="T46" fmla="*/ 35 w 40"/>
                <a:gd name="T47" fmla="*/ 10 h 56"/>
                <a:gd name="T48" fmla="*/ 40 w 40"/>
                <a:gd name="T49" fmla="*/ 9 h 56"/>
                <a:gd name="T50" fmla="*/ 40 w 40"/>
                <a:gd name="T51" fmla="*/ 4 h 56"/>
                <a:gd name="T52" fmla="*/ 40 w 40"/>
                <a:gd name="T53" fmla="*/ 4 h 56"/>
                <a:gd name="T54" fmla="*/ 39 w 40"/>
                <a:gd name="T55" fmla="*/ 1 h 56"/>
                <a:gd name="T56" fmla="*/ 39 w 40"/>
                <a:gd name="T57" fmla="*/ 1 h 56"/>
                <a:gd name="T58" fmla="*/ 35 w 40"/>
                <a:gd name="T59" fmla="*/ 0 h 56"/>
                <a:gd name="T60" fmla="*/ 35 w 40"/>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56">
                  <a:moveTo>
                    <a:pt x="35" y="0"/>
                  </a:moveTo>
                  <a:lnTo>
                    <a:pt x="35" y="0"/>
                  </a:lnTo>
                  <a:lnTo>
                    <a:pt x="29" y="1"/>
                  </a:lnTo>
                  <a:lnTo>
                    <a:pt x="25" y="3"/>
                  </a:lnTo>
                  <a:lnTo>
                    <a:pt x="19" y="7"/>
                  </a:lnTo>
                  <a:lnTo>
                    <a:pt x="12" y="14"/>
                  </a:lnTo>
                  <a:lnTo>
                    <a:pt x="8" y="21"/>
                  </a:lnTo>
                  <a:lnTo>
                    <a:pt x="3" y="33"/>
                  </a:lnTo>
                  <a:lnTo>
                    <a:pt x="0" y="50"/>
                  </a:lnTo>
                  <a:lnTo>
                    <a:pt x="0" y="50"/>
                  </a:lnTo>
                  <a:lnTo>
                    <a:pt x="2" y="53"/>
                  </a:lnTo>
                  <a:lnTo>
                    <a:pt x="6" y="56"/>
                  </a:lnTo>
                  <a:lnTo>
                    <a:pt x="6" y="56"/>
                  </a:lnTo>
                  <a:lnTo>
                    <a:pt x="9" y="55"/>
                  </a:lnTo>
                  <a:lnTo>
                    <a:pt x="11" y="50"/>
                  </a:lnTo>
                  <a:lnTo>
                    <a:pt x="11" y="50"/>
                  </a:lnTo>
                  <a:lnTo>
                    <a:pt x="14" y="38"/>
                  </a:lnTo>
                  <a:lnTo>
                    <a:pt x="17" y="29"/>
                  </a:lnTo>
                  <a:lnTo>
                    <a:pt x="20" y="21"/>
                  </a:lnTo>
                  <a:lnTo>
                    <a:pt x="25" y="17"/>
                  </a:lnTo>
                  <a:lnTo>
                    <a:pt x="28" y="14"/>
                  </a:lnTo>
                  <a:lnTo>
                    <a:pt x="32" y="10"/>
                  </a:lnTo>
                  <a:lnTo>
                    <a:pt x="35" y="10"/>
                  </a:lnTo>
                  <a:lnTo>
                    <a:pt x="35" y="10"/>
                  </a:lnTo>
                  <a:lnTo>
                    <a:pt x="40" y="9"/>
                  </a:lnTo>
                  <a:lnTo>
                    <a:pt x="40" y="4"/>
                  </a:lnTo>
                  <a:lnTo>
                    <a:pt x="40" y="4"/>
                  </a:lnTo>
                  <a:lnTo>
                    <a:pt x="39" y="1"/>
                  </a:lnTo>
                  <a:lnTo>
                    <a:pt x="39" y="1"/>
                  </a:lnTo>
                  <a:lnTo>
                    <a:pt x="35" y="0"/>
                  </a:lnTo>
                  <a:lnTo>
                    <a:pt x="35"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97" name="Group 196"/>
          <p:cNvGrpSpPr/>
          <p:nvPr userDrawn="1"/>
        </p:nvGrpSpPr>
        <p:grpSpPr>
          <a:xfrm>
            <a:off x="4420591" y="3104553"/>
            <a:ext cx="504876" cy="294511"/>
            <a:chOff x="3535363" y="3113088"/>
            <a:chExt cx="428625" cy="333375"/>
          </a:xfrm>
        </p:grpSpPr>
        <p:sp>
          <p:nvSpPr>
            <p:cNvPr id="198" name="Freeform 494"/>
            <p:cNvSpPr>
              <a:spLocks noEditPoints="1"/>
            </p:cNvSpPr>
            <p:nvPr/>
          </p:nvSpPr>
          <p:spPr bwMode="auto">
            <a:xfrm>
              <a:off x="3535363" y="3113088"/>
              <a:ext cx="428625" cy="333375"/>
            </a:xfrm>
            <a:custGeom>
              <a:avLst/>
              <a:gdLst>
                <a:gd name="T0" fmla="*/ 216 w 270"/>
                <a:gd name="T1" fmla="*/ 18 h 210"/>
                <a:gd name="T2" fmla="*/ 138 w 270"/>
                <a:gd name="T3" fmla="*/ 0 h 210"/>
                <a:gd name="T4" fmla="*/ 34 w 270"/>
                <a:gd name="T5" fmla="*/ 43 h 210"/>
                <a:gd name="T6" fmla="*/ 6 w 270"/>
                <a:gd name="T7" fmla="*/ 92 h 210"/>
                <a:gd name="T8" fmla="*/ 14 w 270"/>
                <a:gd name="T9" fmla="*/ 153 h 210"/>
                <a:gd name="T10" fmla="*/ 40 w 270"/>
                <a:gd name="T11" fmla="*/ 181 h 210"/>
                <a:gd name="T12" fmla="*/ 92 w 270"/>
                <a:gd name="T13" fmla="*/ 197 h 210"/>
                <a:gd name="T14" fmla="*/ 120 w 270"/>
                <a:gd name="T15" fmla="*/ 194 h 210"/>
                <a:gd name="T16" fmla="*/ 129 w 270"/>
                <a:gd name="T17" fmla="*/ 210 h 210"/>
                <a:gd name="T18" fmla="*/ 152 w 270"/>
                <a:gd name="T19" fmla="*/ 173 h 210"/>
                <a:gd name="T20" fmla="*/ 187 w 270"/>
                <a:gd name="T21" fmla="*/ 165 h 210"/>
                <a:gd name="T22" fmla="*/ 210 w 270"/>
                <a:gd name="T23" fmla="*/ 136 h 210"/>
                <a:gd name="T24" fmla="*/ 227 w 270"/>
                <a:gd name="T25" fmla="*/ 121 h 210"/>
                <a:gd name="T26" fmla="*/ 270 w 270"/>
                <a:gd name="T27" fmla="*/ 95 h 210"/>
                <a:gd name="T28" fmla="*/ 127 w 270"/>
                <a:gd name="T29" fmla="*/ 194 h 210"/>
                <a:gd name="T30" fmla="*/ 107 w 270"/>
                <a:gd name="T31" fmla="*/ 184 h 210"/>
                <a:gd name="T32" fmla="*/ 55 w 270"/>
                <a:gd name="T33" fmla="*/ 182 h 210"/>
                <a:gd name="T34" fmla="*/ 106 w 270"/>
                <a:gd name="T35" fmla="*/ 170 h 210"/>
                <a:gd name="T36" fmla="*/ 46 w 270"/>
                <a:gd name="T37" fmla="*/ 174 h 210"/>
                <a:gd name="T38" fmla="*/ 103 w 270"/>
                <a:gd name="T39" fmla="*/ 158 h 210"/>
                <a:gd name="T40" fmla="*/ 143 w 270"/>
                <a:gd name="T41" fmla="*/ 184 h 210"/>
                <a:gd name="T42" fmla="*/ 256 w 270"/>
                <a:gd name="T43" fmla="*/ 107 h 210"/>
                <a:gd name="T44" fmla="*/ 216 w 270"/>
                <a:gd name="T45" fmla="*/ 102 h 210"/>
                <a:gd name="T46" fmla="*/ 201 w 270"/>
                <a:gd name="T47" fmla="*/ 115 h 210"/>
                <a:gd name="T48" fmla="*/ 166 w 270"/>
                <a:gd name="T49" fmla="*/ 96 h 210"/>
                <a:gd name="T50" fmla="*/ 146 w 270"/>
                <a:gd name="T51" fmla="*/ 104 h 210"/>
                <a:gd name="T52" fmla="*/ 81 w 270"/>
                <a:gd name="T53" fmla="*/ 92 h 210"/>
                <a:gd name="T54" fmla="*/ 58 w 270"/>
                <a:gd name="T55" fmla="*/ 89 h 210"/>
                <a:gd name="T56" fmla="*/ 80 w 270"/>
                <a:gd name="T57" fmla="*/ 101 h 210"/>
                <a:gd name="T58" fmla="*/ 58 w 270"/>
                <a:gd name="T59" fmla="*/ 129 h 210"/>
                <a:gd name="T60" fmla="*/ 35 w 270"/>
                <a:gd name="T61" fmla="*/ 136 h 210"/>
                <a:gd name="T62" fmla="*/ 72 w 270"/>
                <a:gd name="T63" fmla="*/ 115 h 210"/>
                <a:gd name="T64" fmla="*/ 112 w 270"/>
                <a:gd name="T65" fmla="*/ 112 h 210"/>
                <a:gd name="T66" fmla="*/ 167 w 270"/>
                <a:gd name="T67" fmla="*/ 125 h 210"/>
                <a:gd name="T68" fmla="*/ 176 w 270"/>
                <a:gd name="T69" fmla="*/ 130 h 210"/>
                <a:gd name="T70" fmla="*/ 196 w 270"/>
                <a:gd name="T71" fmla="*/ 121 h 210"/>
                <a:gd name="T72" fmla="*/ 190 w 270"/>
                <a:gd name="T73" fmla="*/ 156 h 210"/>
                <a:gd name="T74" fmla="*/ 146 w 270"/>
                <a:gd name="T75" fmla="*/ 152 h 210"/>
                <a:gd name="T76" fmla="*/ 95 w 270"/>
                <a:gd name="T77" fmla="*/ 144 h 210"/>
                <a:gd name="T78" fmla="*/ 140 w 270"/>
                <a:gd name="T79" fmla="*/ 135 h 210"/>
                <a:gd name="T80" fmla="*/ 94 w 270"/>
                <a:gd name="T81" fmla="*/ 127 h 210"/>
                <a:gd name="T82" fmla="*/ 81 w 270"/>
                <a:gd name="T83" fmla="*/ 147 h 210"/>
                <a:gd name="T84" fmla="*/ 20 w 270"/>
                <a:gd name="T85" fmla="*/ 148 h 210"/>
                <a:gd name="T86" fmla="*/ 12 w 270"/>
                <a:gd name="T87" fmla="*/ 98 h 210"/>
                <a:gd name="T88" fmla="*/ 43 w 270"/>
                <a:gd name="T89" fmla="*/ 107 h 210"/>
                <a:gd name="T90" fmla="*/ 17 w 270"/>
                <a:gd name="T91" fmla="*/ 90 h 210"/>
                <a:gd name="T92" fmla="*/ 38 w 270"/>
                <a:gd name="T93" fmla="*/ 49 h 210"/>
                <a:gd name="T94" fmla="*/ 75 w 270"/>
                <a:gd name="T95" fmla="*/ 40 h 210"/>
                <a:gd name="T96" fmla="*/ 72 w 270"/>
                <a:gd name="T97" fmla="*/ 23 h 210"/>
                <a:gd name="T98" fmla="*/ 170 w 270"/>
                <a:gd name="T99" fmla="*/ 15 h 210"/>
                <a:gd name="T100" fmla="*/ 192 w 270"/>
                <a:gd name="T101" fmla="*/ 32 h 210"/>
                <a:gd name="T102" fmla="*/ 224 w 270"/>
                <a:gd name="T103" fmla="*/ 32 h 210"/>
                <a:gd name="T104" fmla="*/ 238 w 270"/>
                <a:gd name="T105" fmla="*/ 89 h 210"/>
                <a:gd name="T106" fmla="*/ 205 w 270"/>
                <a:gd name="T107" fmla="*/ 81 h 210"/>
                <a:gd name="T108" fmla="*/ 178 w 270"/>
                <a:gd name="T109" fmla="*/ 83 h 210"/>
                <a:gd name="T110" fmla="*/ 216 w 270"/>
                <a:gd name="T111" fmla="*/ 86 h 210"/>
                <a:gd name="T112" fmla="*/ 251 w 270"/>
                <a:gd name="T113" fmla="*/ 9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 h="210">
                  <a:moveTo>
                    <a:pt x="268" y="83"/>
                  </a:moveTo>
                  <a:lnTo>
                    <a:pt x="268" y="83"/>
                  </a:lnTo>
                  <a:lnTo>
                    <a:pt x="268" y="81"/>
                  </a:lnTo>
                  <a:lnTo>
                    <a:pt x="268" y="81"/>
                  </a:lnTo>
                  <a:lnTo>
                    <a:pt x="264" y="66"/>
                  </a:lnTo>
                  <a:lnTo>
                    <a:pt x="256" y="52"/>
                  </a:lnTo>
                  <a:lnTo>
                    <a:pt x="245" y="40"/>
                  </a:lnTo>
                  <a:lnTo>
                    <a:pt x="231" y="27"/>
                  </a:lnTo>
                  <a:lnTo>
                    <a:pt x="216" y="18"/>
                  </a:lnTo>
                  <a:lnTo>
                    <a:pt x="198" y="11"/>
                  </a:lnTo>
                  <a:lnTo>
                    <a:pt x="178" y="4"/>
                  </a:lnTo>
                  <a:lnTo>
                    <a:pt x="156" y="0"/>
                  </a:lnTo>
                  <a:lnTo>
                    <a:pt x="156" y="0"/>
                  </a:lnTo>
                  <a:lnTo>
                    <a:pt x="156" y="0"/>
                  </a:lnTo>
                  <a:lnTo>
                    <a:pt x="156" y="0"/>
                  </a:lnTo>
                  <a:lnTo>
                    <a:pt x="156" y="0"/>
                  </a:lnTo>
                  <a:lnTo>
                    <a:pt x="156" y="0"/>
                  </a:lnTo>
                  <a:lnTo>
                    <a:pt x="138" y="0"/>
                  </a:lnTo>
                  <a:lnTo>
                    <a:pt x="138" y="0"/>
                  </a:lnTo>
                  <a:lnTo>
                    <a:pt x="121" y="0"/>
                  </a:lnTo>
                  <a:lnTo>
                    <a:pt x="104" y="3"/>
                  </a:lnTo>
                  <a:lnTo>
                    <a:pt x="90" y="6"/>
                  </a:lnTo>
                  <a:lnTo>
                    <a:pt x="77" y="12"/>
                  </a:lnTo>
                  <a:lnTo>
                    <a:pt x="64" y="18"/>
                  </a:lnTo>
                  <a:lnTo>
                    <a:pt x="52" y="26"/>
                  </a:lnTo>
                  <a:lnTo>
                    <a:pt x="43" y="34"/>
                  </a:lnTo>
                  <a:lnTo>
                    <a:pt x="34" y="43"/>
                  </a:lnTo>
                  <a:lnTo>
                    <a:pt x="34" y="43"/>
                  </a:lnTo>
                  <a:lnTo>
                    <a:pt x="34" y="43"/>
                  </a:lnTo>
                  <a:lnTo>
                    <a:pt x="34" y="43"/>
                  </a:lnTo>
                  <a:lnTo>
                    <a:pt x="32" y="44"/>
                  </a:lnTo>
                  <a:lnTo>
                    <a:pt x="32" y="44"/>
                  </a:lnTo>
                  <a:lnTo>
                    <a:pt x="23" y="57"/>
                  </a:lnTo>
                  <a:lnTo>
                    <a:pt x="17" y="67"/>
                  </a:lnTo>
                  <a:lnTo>
                    <a:pt x="11" y="80"/>
                  </a:lnTo>
                  <a:lnTo>
                    <a:pt x="6" y="92"/>
                  </a:lnTo>
                  <a:lnTo>
                    <a:pt x="6" y="92"/>
                  </a:lnTo>
                  <a:lnTo>
                    <a:pt x="2" y="109"/>
                  </a:lnTo>
                  <a:lnTo>
                    <a:pt x="0" y="118"/>
                  </a:lnTo>
                  <a:lnTo>
                    <a:pt x="0" y="125"/>
                  </a:lnTo>
                  <a:lnTo>
                    <a:pt x="2" y="133"/>
                  </a:lnTo>
                  <a:lnTo>
                    <a:pt x="3" y="141"/>
                  </a:lnTo>
                  <a:lnTo>
                    <a:pt x="8" y="147"/>
                  </a:lnTo>
                  <a:lnTo>
                    <a:pt x="14" y="153"/>
                  </a:lnTo>
                  <a:lnTo>
                    <a:pt x="14" y="153"/>
                  </a:lnTo>
                  <a:lnTo>
                    <a:pt x="23" y="159"/>
                  </a:lnTo>
                  <a:lnTo>
                    <a:pt x="35" y="162"/>
                  </a:lnTo>
                  <a:lnTo>
                    <a:pt x="35" y="162"/>
                  </a:lnTo>
                  <a:lnTo>
                    <a:pt x="35" y="170"/>
                  </a:lnTo>
                  <a:lnTo>
                    <a:pt x="37" y="174"/>
                  </a:lnTo>
                  <a:lnTo>
                    <a:pt x="40" y="179"/>
                  </a:lnTo>
                  <a:lnTo>
                    <a:pt x="40" y="179"/>
                  </a:lnTo>
                  <a:lnTo>
                    <a:pt x="40" y="181"/>
                  </a:lnTo>
                  <a:lnTo>
                    <a:pt x="40" y="181"/>
                  </a:lnTo>
                  <a:lnTo>
                    <a:pt x="41" y="181"/>
                  </a:lnTo>
                  <a:lnTo>
                    <a:pt x="41" y="181"/>
                  </a:lnTo>
                  <a:lnTo>
                    <a:pt x="46" y="187"/>
                  </a:lnTo>
                  <a:lnTo>
                    <a:pt x="55" y="191"/>
                  </a:lnTo>
                  <a:lnTo>
                    <a:pt x="64" y="194"/>
                  </a:lnTo>
                  <a:lnTo>
                    <a:pt x="75" y="197"/>
                  </a:lnTo>
                  <a:lnTo>
                    <a:pt x="75" y="197"/>
                  </a:lnTo>
                  <a:lnTo>
                    <a:pt x="84" y="197"/>
                  </a:lnTo>
                  <a:lnTo>
                    <a:pt x="92" y="197"/>
                  </a:lnTo>
                  <a:lnTo>
                    <a:pt x="104" y="194"/>
                  </a:lnTo>
                  <a:lnTo>
                    <a:pt x="110" y="191"/>
                  </a:lnTo>
                  <a:lnTo>
                    <a:pt x="113" y="188"/>
                  </a:lnTo>
                  <a:lnTo>
                    <a:pt x="113" y="188"/>
                  </a:lnTo>
                  <a:lnTo>
                    <a:pt x="118" y="184"/>
                  </a:lnTo>
                  <a:lnTo>
                    <a:pt x="118" y="184"/>
                  </a:lnTo>
                  <a:lnTo>
                    <a:pt x="120" y="187"/>
                  </a:lnTo>
                  <a:lnTo>
                    <a:pt x="120" y="187"/>
                  </a:lnTo>
                  <a:lnTo>
                    <a:pt x="120" y="194"/>
                  </a:lnTo>
                  <a:lnTo>
                    <a:pt x="118" y="199"/>
                  </a:lnTo>
                  <a:lnTo>
                    <a:pt x="115" y="202"/>
                  </a:lnTo>
                  <a:lnTo>
                    <a:pt x="115" y="202"/>
                  </a:lnTo>
                  <a:lnTo>
                    <a:pt x="113" y="204"/>
                  </a:lnTo>
                  <a:lnTo>
                    <a:pt x="113" y="207"/>
                  </a:lnTo>
                  <a:lnTo>
                    <a:pt x="113" y="207"/>
                  </a:lnTo>
                  <a:lnTo>
                    <a:pt x="115" y="208"/>
                  </a:lnTo>
                  <a:lnTo>
                    <a:pt x="118" y="210"/>
                  </a:lnTo>
                  <a:lnTo>
                    <a:pt x="129" y="210"/>
                  </a:lnTo>
                  <a:lnTo>
                    <a:pt x="129" y="210"/>
                  </a:lnTo>
                  <a:lnTo>
                    <a:pt x="132" y="208"/>
                  </a:lnTo>
                  <a:lnTo>
                    <a:pt x="132" y="208"/>
                  </a:lnTo>
                  <a:lnTo>
                    <a:pt x="135" y="205"/>
                  </a:lnTo>
                  <a:lnTo>
                    <a:pt x="143" y="197"/>
                  </a:lnTo>
                  <a:lnTo>
                    <a:pt x="146" y="193"/>
                  </a:lnTo>
                  <a:lnTo>
                    <a:pt x="149" y="187"/>
                  </a:lnTo>
                  <a:lnTo>
                    <a:pt x="152" y="181"/>
                  </a:lnTo>
                  <a:lnTo>
                    <a:pt x="152" y="173"/>
                  </a:lnTo>
                  <a:lnTo>
                    <a:pt x="152" y="173"/>
                  </a:lnTo>
                  <a:lnTo>
                    <a:pt x="150" y="161"/>
                  </a:lnTo>
                  <a:lnTo>
                    <a:pt x="150" y="161"/>
                  </a:lnTo>
                  <a:lnTo>
                    <a:pt x="150" y="161"/>
                  </a:lnTo>
                  <a:lnTo>
                    <a:pt x="150" y="161"/>
                  </a:lnTo>
                  <a:lnTo>
                    <a:pt x="166" y="164"/>
                  </a:lnTo>
                  <a:lnTo>
                    <a:pt x="181" y="165"/>
                  </a:lnTo>
                  <a:lnTo>
                    <a:pt x="181" y="165"/>
                  </a:lnTo>
                  <a:lnTo>
                    <a:pt x="187" y="165"/>
                  </a:lnTo>
                  <a:lnTo>
                    <a:pt x="193" y="164"/>
                  </a:lnTo>
                  <a:lnTo>
                    <a:pt x="193" y="164"/>
                  </a:lnTo>
                  <a:lnTo>
                    <a:pt x="199" y="161"/>
                  </a:lnTo>
                  <a:lnTo>
                    <a:pt x="204" y="158"/>
                  </a:lnTo>
                  <a:lnTo>
                    <a:pt x="207" y="153"/>
                  </a:lnTo>
                  <a:lnTo>
                    <a:pt x="210" y="148"/>
                  </a:lnTo>
                  <a:lnTo>
                    <a:pt x="210" y="148"/>
                  </a:lnTo>
                  <a:lnTo>
                    <a:pt x="212" y="142"/>
                  </a:lnTo>
                  <a:lnTo>
                    <a:pt x="210" y="136"/>
                  </a:lnTo>
                  <a:lnTo>
                    <a:pt x="208" y="129"/>
                  </a:lnTo>
                  <a:lnTo>
                    <a:pt x="207" y="121"/>
                  </a:lnTo>
                  <a:lnTo>
                    <a:pt x="207" y="121"/>
                  </a:lnTo>
                  <a:lnTo>
                    <a:pt x="215" y="121"/>
                  </a:lnTo>
                  <a:lnTo>
                    <a:pt x="215" y="121"/>
                  </a:lnTo>
                  <a:lnTo>
                    <a:pt x="227" y="121"/>
                  </a:lnTo>
                  <a:lnTo>
                    <a:pt x="227" y="121"/>
                  </a:lnTo>
                  <a:lnTo>
                    <a:pt x="227" y="121"/>
                  </a:lnTo>
                  <a:lnTo>
                    <a:pt x="227" y="121"/>
                  </a:lnTo>
                  <a:lnTo>
                    <a:pt x="227" y="121"/>
                  </a:lnTo>
                  <a:lnTo>
                    <a:pt x="227" y="121"/>
                  </a:lnTo>
                  <a:lnTo>
                    <a:pt x="244" y="119"/>
                  </a:lnTo>
                  <a:lnTo>
                    <a:pt x="251" y="118"/>
                  </a:lnTo>
                  <a:lnTo>
                    <a:pt x="258" y="115"/>
                  </a:lnTo>
                  <a:lnTo>
                    <a:pt x="262" y="112"/>
                  </a:lnTo>
                  <a:lnTo>
                    <a:pt x="265" y="107"/>
                  </a:lnTo>
                  <a:lnTo>
                    <a:pt x="268" y="101"/>
                  </a:lnTo>
                  <a:lnTo>
                    <a:pt x="270" y="95"/>
                  </a:lnTo>
                  <a:lnTo>
                    <a:pt x="270" y="95"/>
                  </a:lnTo>
                  <a:lnTo>
                    <a:pt x="270" y="93"/>
                  </a:lnTo>
                  <a:lnTo>
                    <a:pt x="270" y="93"/>
                  </a:lnTo>
                  <a:lnTo>
                    <a:pt x="268" y="83"/>
                  </a:lnTo>
                  <a:lnTo>
                    <a:pt x="268" y="83"/>
                  </a:lnTo>
                  <a:close/>
                  <a:moveTo>
                    <a:pt x="127" y="202"/>
                  </a:moveTo>
                  <a:lnTo>
                    <a:pt x="126" y="202"/>
                  </a:lnTo>
                  <a:lnTo>
                    <a:pt x="126" y="202"/>
                  </a:lnTo>
                  <a:lnTo>
                    <a:pt x="127" y="194"/>
                  </a:lnTo>
                  <a:lnTo>
                    <a:pt x="127" y="185"/>
                  </a:lnTo>
                  <a:lnTo>
                    <a:pt x="127" y="185"/>
                  </a:lnTo>
                  <a:lnTo>
                    <a:pt x="124" y="179"/>
                  </a:lnTo>
                  <a:lnTo>
                    <a:pt x="123" y="178"/>
                  </a:lnTo>
                  <a:lnTo>
                    <a:pt x="121" y="176"/>
                  </a:lnTo>
                  <a:lnTo>
                    <a:pt x="121" y="176"/>
                  </a:lnTo>
                  <a:lnTo>
                    <a:pt x="117" y="176"/>
                  </a:lnTo>
                  <a:lnTo>
                    <a:pt x="113" y="178"/>
                  </a:lnTo>
                  <a:lnTo>
                    <a:pt x="107" y="184"/>
                  </a:lnTo>
                  <a:lnTo>
                    <a:pt x="107" y="184"/>
                  </a:lnTo>
                  <a:lnTo>
                    <a:pt x="106" y="185"/>
                  </a:lnTo>
                  <a:lnTo>
                    <a:pt x="100" y="188"/>
                  </a:lnTo>
                  <a:lnTo>
                    <a:pt x="90" y="190"/>
                  </a:lnTo>
                  <a:lnTo>
                    <a:pt x="84" y="190"/>
                  </a:lnTo>
                  <a:lnTo>
                    <a:pt x="77" y="190"/>
                  </a:lnTo>
                  <a:lnTo>
                    <a:pt x="77" y="190"/>
                  </a:lnTo>
                  <a:lnTo>
                    <a:pt x="64" y="187"/>
                  </a:lnTo>
                  <a:lnTo>
                    <a:pt x="55" y="182"/>
                  </a:lnTo>
                  <a:lnTo>
                    <a:pt x="55" y="182"/>
                  </a:lnTo>
                  <a:lnTo>
                    <a:pt x="58" y="182"/>
                  </a:lnTo>
                  <a:lnTo>
                    <a:pt x="58" y="182"/>
                  </a:lnTo>
                  <a:lnTo>
                    <a:pt x="80" y="181"/>
                  </a:lnTo>
                  <a:lnTo>
                    <a:pt x="92" y="179"/>
                  </a:lnTo>
                  <a:lnTo>
                    <a:pt x="104" y="176"/>
                  </a:lnTo>
                  <a:lnTo>
                    <a:pt x="104" y="176"/>
                  </a:lnTo>
                  <a:lnTo>
                    <a:pt x="106" y="173"/>
                  </a:lnTo>
                  <a:lnTo>
                    <a:pt x="106" y="170"/>
                  </a:lnTo>
                  <a:lnTo>
                    <a:pt x="106" y="170"/>
                  </a:lnTo>
                  <a:lnTo>
                    <a:pt x="104" y="168"/>
                  </a:lnTo>
                  <a:lnTo>
                    <a:pt x="101" y="168"/>
                  </a:lnTo>
                  <a:lnTo>
                    <a:pt x="101" y="168"/>
                  </a:lnTo>
                  <a:lnTo>
                    <a:pt x="84" y="173"/>
                  </a:lnTo>
                  <a:lnTo>
                    <a:pt x="69" y="174"/>
                  </a:lnTo>
                  <a:lnTo>
                    <a:pt x="55" y="174"/>
                  </a:lnTo>
                  <a:lnTo>
                    <a:pt x="46" y="174"/>
                  </a:lnTo>
                  <a:lnTo>
                    <a:pt x="46" y="174"/>
                  </a:lnTo>
                  <a:lnTo>
                    <a:pt x="43" y="168"/>
                  </a:lnTo>
                  <a:lnTo>
                    <a:pt x="43" y="164"/>
                  </a:lnTo>
                  <a:lnTo>
                    <a:pt x="43" y="164"/>
                  </a:lnTo>
                  <a:lnTo>
                    <a:pt x="49" y="164"/>
                  </a:lnTo>
                  <a:lnTo>
                    <a:pt x="49" y="164"/>
                  </a:lnTo>
                  <a:lnTo>
                    <a:pt x="66" y="162"/>
                  </a:lnTo>
                  <a:lnTo>
                    <a:pt x="83" y="161"/>
                  </a:lnTo>
                  <a:lnTo>
                    <a:pt x="83" y="161"/>
                  </a:lnTo>
                  <a:lnTo>
                    <a:pt x="103" y="158"/>
                  </a:lnTo>
                  <a:lnTo>
                    <a:pt x="123" y="156"/>
                  </a:lnTo>
                  <a:lnTo>
                    <a:pt x="123" y="156"/>
                  </a:lnTo>
                  <a:lnTo>
                    <a:pt x="132" y="158"/>
                  </a:lnTo>
                  <a:lnTo>
                    <a:pt x="141" y="159"/>
                  </a:lnTo>
                  <a:lnTo>
                    <a:pt x="141" y="159"/>
                  </a:lnTo>
                  <a:lnTo>
                    <a:pt x="144" y="173"/>
                  </a:lnTo>
                  <a:lnTo>
                    <a:pt x="144" y="173"/>
                  </a:lnTo>
                  <a:lnTo>
                    <a:pt x="144" y="179"/>
                  </a:lnTo>
                  <a:lnTo>
                    <a:pt x="143" y="184"/>
                  </a:lnTo>
                  <a:lnTo>
                    <a:pt x="138" y="191"/>
                  </a:lnTo>
                  <a:lnTo>
                    <a:pt x="132" y="197"/>
                  </a:lnTo>
                  <a:lnTo>
                    <a:pt x="127" y="202"/>
                  </a:lnTo>
                  <a:lnTo>
                    <a:pt x="127" y="202"/>
                  </a:lnTo>
                  <a:close/>
                  <a:moveTo>
                    <a:pt x="261" y="95"/>
                  </a:moveTo>
                  <a:lnTo>
                    <a:pt x="261" y="95"/>
                  </a:lnTo>
                  <a:lnTo>
                    <a:pt x="261" y="99"/>
                  </a:lnTo>
                  <a:lnTo>
                    <a:pt x="259" y="104"/>
                  </a:lnTo>
                  <a:lnTo>
                    <a:pt x="256" y="107"/>
                  </a:lnTo>
                  <a:lnTo>
                    <a:pt x="253" y="109"/>
                  </a:lnTo>
                  <a:lnTo>
                    <a:pt x="242" y="112"/>
                  </a:lnTo>
                  <a:lnTo>
                    <a:pt x="227" y="113"/>
                  </a:lnTo>
                  <a:lnTo>
                    <a:pt x="227" y="113"/>
                  </a:lnTo>
                  <a:lnTo>
                    <a:pt x="222" y="112"/>
                  </a:lnTo>
                  <a:lnTo>
                    <a:pt x="219" y="109"/>
                  </a:lnTo>
                  <a:lnTo>
                    <a:pt x="218" y="104"/>
                  </a:lnTo>
                  <a:lnTo>
                    <a:pt x="218" y="104"/>
                  </a:lnTo>
                  <a:lnTo>
                    <a:pt x="216" y="102"/>
                  </a:lnTo>
                  <a:lnTo>
                    <a:pt x="213" y="101"/>
                  </a:lnTo>
                  <a:lnTo>
                    <a:pt x="213" y="101"/>
                  </a:lnTo>
                  <a:lnTo>
                    <a:pt x="210" y="102"/>
                  </a:lnTo>
                  <a:lnTo>
                    <a:pt x="210" y="106"/>
                  </a:lnTo>
                  <a:lnTo>
                    <a:pt x="210" y="106"/>
                  </a:lnTo>
                  <a:lnTo>
                    <a:pt x="210" y="110"/>
                  </a:lnTo>
                  <a:lnTo>
                    <a:pt x="213" y="113"/>
                  </a:lnTo>
                  <a:lnTo>
                    <a:pt x="213" y="113"/>
                  </a:lnTo>
                  <a:lnTo>
                    <a:pt x="201" y="115"/>
                  </a:lnTo>
                  <a:lnTo>
                    <a:pt x="201" y="115"/>
                  </a:lnTo>
                  <a:lnTo>
                    <a:pt x="196" y="112"/>
                  </a:lnTo>
                  <a:lnTo>
                    <a:pt x="189" y="109"/>
                  </a:lnTo>
                  <a:lnTo>
                    <a:pt x="176" y="107"/>
                  </a:lnTo>
                  <a:lnTo>
                    <a:pt x="161" y="104"/>
                  </a:lnTo>
                  <a:lnTo>
                    <a:pt x="161" y="104"/>
                  </a:lnTo>
                  <a:lnTo>
                    <a:pt x="166" y="99"/>
                  </a:lnTo>
                  <a:lnTo>
                    <a:pt x="166" y="99"/>
                  </a:lnTo>
                  <a:lnTo>
                    <a:pt x="166" y="96"/>
                  </a:lnTo>
                  <a:lnTo>
                    <a:pt x="164" y="95"/>
                  </a:lnTo>
                  <a:lnTo>
                    <a:pt x="164" y="95"/>
                  </a:lnTo>
                  <a:lnTo>
                    <a:pt x="161" y="93"/>
                  </a:lnTo>
                  <a:lnTo>
                    <a:pt x="159" y="95"/>
                  </a:lnTo>
                  <a:lnTo>
                    <a:pt x="159" y="95"/>
                  </a:lnTo>
                  <a:lnTo>
                    <a:pt x="155" y="99"/>
                  </a:lnTo>
                  <a:lnTo>
                    <a:pt x="152" y="102"/>
                  </a:lnTo>
                  <a:lnTo>
                    <a:pt x="146" y="104"/>
                  </a:lnTo>
                  <a:lnTo>
                    <a:pt x="146" y="104"/>
                  </a:lnTo>
                  <a:lnTo>
                    <a:pt x="144" y="104"/>
                  </a:lnTo>
                  <a:lnTo>
                    <a:pt x="144" y="104"/>
                  </a:lnTo>
                  <a:lnTo>
                    <a:pt x="120" y="104"/>
                  </a:lnTo>
                  <a:lnTo>
                    <a:pt x="103" y="102"/>
                  </a:lnTo>
                  <a:lnTo>
                    <a:pt x="92" y="101"/>
                  </a:lnTo>
                  <a:lnTo>
                    <a:pt x="86" y="96"/>
                  </a:lnTo>
                  <a:lnTo>
                    <a:pt x="86" y="96"/>
                  </a:lnTo>
                  <a:lnTo>
                    <a:pt x="81" y="92"/>
                  </a:lnTo>
                  <a:lnTo>
                    <a:pt x="81" y="92"/>
                  </a:lnTo>
                  <a:lnTo>
                    <a:pt x="78" y="87"/>
                  </a:lnTo>
                  <a:lnTo>
                    <a:pt x="74" y="84"/>
                  </a:lnTo>
                  <a:lnTo>
                    <a:pt x="67" y="83"/>
                  </a:lnTo>
                  <a:lnTo>
                    <a:pt x="64" y="83"/>
                  </a:lnTo>
                  <a:lnTo>
                    <a:pt x="60" y="84"/>
                  </a:lnTo>
                  <a:lnTo>
                    <a:pt x="60" y="84"/>
                  </a:lnTo>
                  <a:lnTo>
                    <a:pt x="58" y="86"/>
                  </a:lnTo>
                  <a:lnTo>
                    <a:pt x="58" y="89"/>
                  </a:lnTo>
                  <a:lnTo>
                    <a:pt x="58" y="89"/>
                  </a:lnTo>
                  <a:lnTo>
                    <a:pt x="60" y="92"/>
                  </a:lnTo>
                  <a:lnTo>
                    <a:pt x="63" y="92"/>
                  </a:lnTo>
                  <a:lnTo>
                    <a:pt x="63" y="92"/>
                  </a:lnTo>
                  <a:lnTo>
                    <a:pt x="67" y="90"/>
                  </a:lnTo>
                  <a:lnTo>
                    <a:pt x="69" y="90"/>
                  </a:lnTo>
                  <a:lnTo>
                    <a:pt x="75" y="96"/>
                  </a:lnTo>
                  <a:lnTo>
                    <a:pt x="75" y="96"/>
                  </a:lnTo>
                  <a:lnTo>
                    <a:pt x="80" y="101"/>
                  </a:lnTo>
                  <a:lnTo>
                    <a:pt x="80" y="101"/>
                  </a:lnTo>
                  <a:lnTo>
                    <a:pt x="74" y="102"/>
                  </a:lnTo>
                  <a:lnTo>
                    <a:pt x="69" y="106"/>
                  </a:lnTo>
                  <a:lnTo>
                    <a:pt x="66" y="109"/>
                  </a:lnTo>
                  <a:lnTo>
                    <a:pt x="64" y="113"/>
                  </a:lnTo>
                  <a:lnTo>
                    <a:pt x="64" y="113"/>
                  </a:lnTo>
                  <a:lnTo>
                    <a:pt x="61" y="122"/>
                  </a:lnTo>
                  <a:lnTo>
                    <a:pt x="60" y="125"/>
                  </a:lnTo>
                  <a:lnTo>
                    <a:pt x="58" y="129"/>
                  </a:lnTo>
                  <a:lnTo>
                    <a:pt x="58" y="129"/>
                  </a:lnTo>
                  <a:lnTo>
                    <a:pt x="54" y="130"/>
                  </a:lnTo>
                  <a:lnTo>
                    <a:pt x="49" y="130"/>
                  </a:lnTo>
                  <a:lnTo>
                    <a:pt x="37" y="130"/>
                  </a:lnTo>
                  <a:lnTo>
                    <a:pt x="37" y="130"/>
                  </a:lnTo>
                  <a:lnTo>
                    <a:pt x="34" y="130"/>
                  </a:lnTo>
                  <a:lnTo>
                    <a:pt x="32" y="133"/>
                  </a:lnTo>
                  <a:lnTo>
                    <a:pt x="32" y="133"/>
                  </a:lnTo>
                  <a:lnTo>
                    <a:pt x="32" y="135"/>
                  </a:lnTo>
                  <a:lnTo>
                    <a:pt x="35" y="136"/>
                  </a:lnTo>
                  <a:lnTo>
                    <a:pt x="35" y="136"/>
                  </a:lnTo>
                  <a:lnTo>
                    <a:pt x="48" y="138"/>
                  </a:lnTo>
                  <a:lnTo>
                    <a:pt x="48" y="138"/>
                  </a:lnTo>
                  <a:lnTo>
                    <a:pt x="57" y="138"/>
                  </a:lnTo>
                  <a:lnTo>
                    <a:pt x="63" y="135"/>
                  </a:lnTo>
                  <a:lnTo>
                    <a:pt x="63" y="135"/>
                  </a:lnTo>
                  <a:lnTo>
                    <a:pt x="66" y="130"/>
                  </a:lnTo>
                  <a:lnTo>
                    <a:pt x="69" y="125"/>
                  </a:lnTo>
                  <a:lnTo>
                    <a:pt x="72" y="115"/>
                  </a:lnTo>
                  <a:lnTo>
                    <a:pt x="72" y="115"/>
                  </a:lnTo>
                  <a:lnTo>
                    <a:pt x="74" y="112"/>
                  </a:lnTo>
                  <a:lnTo>
                    <a:pt x="75" y="110"/>
                  </a:lnTo>
                  <a:lnTo>
                    <a:pt x="83" y="109"/>
                  </a:lnTo>
                  <a:lnTo>
                    <a:pt x="89" y="109"/>
                  </a:lnTo>
                  <a:lnTo>
                    <a:pt x="92" y="109"/>
                  </a:lnTo>
                  <a:lnTo>
                    <a:pt x="92" y="109"/>
                  </a:lnTo>
                  <a:lnTo>
                    <a:pt x="101" y="110"/>
                  </a:lnTo>
                  <a:lnTo>
                    <a:pt x="112" y="112"/>
                  </a:lnTo>
                  <a:lnTo>
                    <a:pt x="144" y="112"/>
                  </a:lnTo>
                  <a:lnTo>
                    <a:pt x="144" y="112"/>
                  </a:lnTo>
                  <a:lnTo>
                    <a:pt x="144" y="112"/>
                  </a:lnTo>
                  <a:lnTo>
                    <a:pt x="144" y="112"/>
                  </a:lnTo>
                  <a:lnTo>
                    <a:pt x="147" y="113"/>
                  </a:lnTo>
                  <a:lnTo>
                    <a:pt x="155" y="115"/>
                  </a:lnTo>
                  <a:lnTo>
                    <a:pt x="159" y="116"/>
                  </a:lnTo>
                  <a:lnTo>
                    <a:pt x="164" y="121"/>
                  </a:lnTo>
                  <a:lnTo>
                    <a:pt x="167" y="125"/>
                  </a:lnTo>
                  <a:lnTo>
                    <a:pt x="169" y="132"/>
                  </a:lnTo>
                  <a:lnTo>
                    <a:pt x="169" y="132"/>
                  </a:lnTo>
                  <a:lnTo>
                    <a:pt x="170" y="133"/>
                  </a:lnTo>
                  <a:lnTo>
                    <a:pt x="173" y="135"/>
                  </a:lnTo>
                  <a:lnTo>
                    <a:pt x="173" y="135"/>
                  </a:lnTo>
                  <a:lnTo>
                    <a:pt x="173" y="135"/>
                  </a:lnTo>
                  <a:lnTo>
                    <a:pt x="173" y="135"/>
                  </a:lnTo>
                  <a:lnTo>
                    <a:pt x="176" y="133"/>
                  </a:lnTo>
                  <a:lnTo>
                    <a:pt x="176" y="130"/>
                  </a:lnTo>
                  <a:lnTo>
                    <a:pt x="176" y="130"/>
                  </a:lnTo>
                  <a:lnTo>
                    <a:pt x="175" y="124"/>
                  </a:lnTo>
                  <a:lnTo>
                    <a:pt x="173" y="119"/>
                  </a:lnTo>
                  <a:lnTo>
                    <a:pt x="167" y="113"/>
                  </a:lnTo>
                  <a:lnTo>
                    <a:pt x="167" y="113"/>
                  </a:lnTo>
                  <a:lnTo>
                    <a:pt x="179" y="115"/>
                  </a:lnTo>
                  <a:lnTo>
                    <a:pt x="187" y="116"/>
                  </a:lnTo>
                  <a:lnTo>
                    <a:pt x="196" y="121"/>
                  </a:lnTo>
                  <a:lnTo>
                    <a:pt x="196" y="121"/>
                  </a:lnTo>
                  <a:lnTo>
                    <a:pt x="201" y="129"/>
                  </a:lnTo>
                  <a:lnTo>
                    <a:pt x="202" y="135"/>
                  </a:lnTo>
                  <a:lnTo>
                    <a:pt x="204" y="141"/>
                  </a:lnTo>
                  <a:lnTo>
                    <a:pt x="202" y="145"/>
                  </a:lnTo>
                  <a:lnTo>
                    <a:pt x="202" y="145"/>
                  </a:lnTo>
                  <a:lnTo>
                    <a:pt x="201" y="148"/>
                  </a:lnTo>
                  <a:lnTo>
                    <a:pt x="198" y="152"/>
                  </a:lnTo>
                  <a:lnTo>
                    <a:pt x="190" y="156"/>
                  </a:lnTo>
                  <a:lnTo>
                    <a:pt x="190" y="156"/>
                  </a:lnTo>
                  <a:lnTo>
                    <a:pt x="181" y="158"/>
                  </a:lnTo>
                  <a:lnTo>
                    <a:pt x="181" y="158"/>
                  </a:lnTo>
                  <a:lnTo>
                    <a:pt x="167" y="156"/>
                  </a:lnTo>
                  <a:lnTo>
                    <a:pt x="152" y="153"/>
                  </a:lnTo>
                  <a:lnTo>
                    <a:pt x="152" y="153"/>
                  </a:lnTo>
                  <a:lnTo>
                    <a:pt x="146" y="152"/>
                  </a:lnTo>
                  <a:lnTo>
                    <a:pt x="146" y="152"/>
                  </a:lnTo>
                  <a:lnTo>
                    <a:pt x="146" y="152"/>
                  </a:lnTo>
                  <a:lnTo>
                    <a:pt x="146" y="152"/>
                  </a:lnTo>
                  <a:lnTo>
                    <a:pt x="146" y="152"/>
                  </a:lnTo>
                  <a:lnTo>
                    <a:pt x="146" y="152"/>
                  </a:lnTo>
                  <a:lnTo>
                    <a:pt x="133" y="150"/>
                  </a:lnTo>
                  <a:lnTo>
                    <a:pt x="123" y="148"/>
                  </a:lnTo>
                  <a:lnTo>
                    <a:pt x="123" y="148"/>
                  </a:lnTo>
                  <a:lnTo>
                    <a:pt x="106" y="150"/>
                  </a:lnTo>
                  <a:lnTo>
                    <a:pt x="89" y="152"/>
                  </a:lnTo>
                  <a:lnTo>
                    <a:pt x="89" y="152"/>
                  </a:lnTo>
                  <a:lnTo>
                    <a:pt x="95" y="144"/>
                  </a:lnTo>
                  <a:lnTo>
                    <a:pt x="97" y="139"/>
                  </a:lnTo>
                  <a:lnTo>
                    <a:pt x="97" y="135"/>
                  </a:lnTo>
                  <a:lnTo>
                    <a:pt x="98" y="135"/>
                  </a:lnTo>
                  <a:lnTo>
                    <a:pt x="98" y="135"/>
                  </a:lnTo>
                  <a:lnTo>
                    <a:pt x="117" y="133"/>
                  </a:lnTo>
                  <a:lnTo>
                    <a:pt x="126" y="133"/>
                  </a:lnTo>
                  <a:lnTo>
                    <a:pt x="136" y="136"/>
                  </a:lnTo>
                  <a:lnTo>
                    <a:pt x="136" y="136"/>
                  </a:lnTo>
                  <a:lnTo>
                    <a:pt x="140" y="135"/>
                  </a:lnTo>
                  <a:lnTo>
                    <a:pt x="141" y="133"/>
                  </a:lnTo>
                  <a:lnTo>
                    <a:pt x="141" y="133"/>
                  </a:lnTo>
                  <a:lnTo>
                    <a:pt x="141" y="130"/>
                  </a:lnTo>
                  <a:lnTo>
                    <a:pt x="140" y="129"/>
                  </a:lnTo>
                  <a:lnTo>
                    <a:pt x="140" y="129"/>
                  </a:lnTo>
                  <a:lnTo>
                    <a:pt x="127" y="125"/>
                  </a:lnTo>
                  <a:lnTo>
                    <a:pt x="117" y="125"/>
                  </a:lnTo>
                  <a:lnTo>
                    <a:pt x="98" y="125"/>
                  </a:lnTo>
                  <a:lnTo>
                    <a:pt x="94" y="127"/>
                  </a:lnTo>
                  <a:lnTo>
                    <a:pt x="94" y="127"/>
                  </a:lnTo>
                  <a:lnTo>
                    <a:pt x="90" y="129"/>
                  </a:lnTo>
                  <a:lnTo>
                    <a:pt x="90" y="129"/>
                  </a:lnTo>
                  <a:lnTo>
                    <a:pt x="89" y="132"/>
                  </a:lnTo>
                  <a:lnTo>
                    <a:pt x="89" y="132"/>
                  </a:lnTo>
                  <a:lnTo>
                    <a:pt x="89" y="136"/>
                  </a:lnTo>
                  <a:lnTo>
                    <a:pt x="87" y="141"/>
                  </a:lnTo>
                  <a:lnTo>
                    <a:pt x="84" y="144"/>
                  </a:lnTo>
                  <a:lnTo>
                    <a:pt x="81" y="147"/>
                  </a:lnTo>
                  <a:lnTo>
                    <a:pt x="75" y="153"/>
                  </a:lnTo>
                  <a:lnTo>
                    <a:pt x="71" y="155"/>
                  </a:lnTo>
                  <a:lnTo>
                    <a:pt x="71" y="155"/>
                  </a:lnTo>
                  <a:lnTo>
                    <a:pt x="49" y="156"/>
                  </a:lnTo>
                  <a:lnTo>
                    <a:pt x="49" y="156"/>
                  </a:lnTo>
                  <a:lnTo>
                    <a:pt x="40" y="156"/>
                  </a:lnTo>
                  <a:lnTo>
                    <a:pt x="32" y="155"/>
                  </a:lnTo>
                  <a:lnTo>
                    <a:pt x="25" y="152"/>
                  </a:lnTo>
                  <a:lnTo>
                    <a:pt x="20" y="148"/>
                  </a:lnTo>
                  <a:lnTo>
                    <a:pt x="20" y="148"/>
                  </a:lnTo>
                  <a:lnTo>
                    <a:pt x="15" y="142"/>
                  </a:lnTo>
                  <a:lnTo>
                    <a:pt x="11" y="138"/>
                  </a:lnTo>
                  <a:lnTo>
                    <a:pt x="9" y="133"/>
                  </a:lnTo>
                  <a:lnTo>
                    <a:pt x="8" y="127"/>
                  </a:lnTo>
                  <a:lnTo>
                    <a:pt x="8" y="121"/>
                  </a:lnTo>
                  <a:lnTo>
                    <a:pt x="9" y="113"/>
                  </a:lnTo>
                  <a:lnTo>
                    <a:pt x="12" y="98"/>
                  </a:lnTo>
                  <a:lnTo>
                    <a:pt x="12" y="98"/>
                  </a:lnTo>
                  <a:lnTo>
                    <a:pt x="17" y="102"/>
                  </a:lnTo>
                  <a:lnTo>
                    <a:pt x="22" y="107"/>
                  </a:lnTo>
                  <a:lnTo>
                    <a:pt x="28" y="110"/>
                  </a:lnTo>
                  <a:lnTo>
                    <a:pt x="37" y="112"/>
                  </a:lnTo>
                  <a:lnTo>
                    <a:pt x="37" y="112"/>
                  </a:lnTo>
                  <a:lnTo>
                    <a:pt x="38" y="110"/>
                  </a:lnTo>
                  <a:lnTo>
                    <a:pt x="38" y="110"/>
                  </a:lnTo>
                  <a:lnTo>
                    <a:pt x="41" y="110"/>
                  </a:lnTo>
                  <a:lnTo>
                    <a:pt x="43" y="107"/>
                  </a:lnTo>
                  <a:lnTo>
                    <a:pt x="43" y="107"/>
                  </a:lnTo>
                  <a:lnTo>
                    <a:pt x="41" y="104"/>
                  </a:lnTo>
                  <a:lnTo>
                    <a:pt x="38" y="102"/>
                  </a:lnTo>
                  <a:lnTo>
                    <a:pt x="38" y="102"/>
                  </a:lnTo>
                  <a:lnTo>
                    <a:pt x="32" y="102"/>
                  </a:lnTo>
                  <a:lnTo>
                    <a:pt x="28" y="101"/>
                  </a:lnTo>
                  <a:lnTo>
                    <a:pt x="23" y="99"/>
                  </a:lnTo>
                  <a:lnTo>
                    <a:pt x="20" y="96"/>
                  </a:lnTo>
                  <a:lnTo>
                    <a:pt x="17" y="90"/>
                  </a:lnTo>
                  <a:lnTo>
                    <a:pt x="17" y="87"/>
                  </a:lnTo>
                  <a:lnTo>
                    <a:pt x="17" y="87"/>
                  </a:lnTo>
                  <a:lnTo>
                    <a:pt x="17" y="87"/>
                  </a:lnTo>
                  <a:lnTo>
                    <a:pt x="17" y="87"/>
                  </a:lnTo>
                  <a:lnTo>
                    <a:pt x="26" y="67"/>
                  </a:lnTo>
                  <a:lnTo>
                    <a:pt x="32" y="58"/>
                  </a:lnTo>
                  <a:lnTo>
                    <a:pt x="38" y="50"/>
                  </a:lnTo>
                  <a:lnTo>
                    <a:pt x="38" y="50"/>
                  </a:lnTo>
                  <a:lnTo>
                    <a:pt x="38" y="49"/>
                  </a:lnTo>
                  <a:lnTo>
                    <a:pt x="38" y="49"/>
                  </a:lnTo>
                  <a:lnTo>
                    <a:pt x="41" y="47"/>
                  </a:lnTo>
                  <a:lnTo>
                    <a:pt x="49" y="44"/>
                  </a:lnTo>
                  <a:lnTo>
                    <a:pt x="58" y="41"/>
                  </a:lnTo>
                  <a:lnTo>
                    <a:pt x="64" y="41"/>
                  </a:lnTo>
                  <a:lnTo>
                    <a:pt x="71" y="43"/>
                  </a:lnTo>
                  <a:lnTo>
                    <a:pt x="71" y="43"/>
                  </a:lnTo>
                  <a:lnTo>
                    <a:pt x="74" y="43"/>
                  </a:lnTo>
                  <a:lnTo>
                    <a:pt x="75" y="40"/>
                  </a:lnTo>
                  <a:lnTo>
                    <a:pt x="75" y="40"/>
                  </a:lnTo>
                  <a:lnTo>
                    <a:pt x="75" y="38"/>
                  </a:lnTo>
                  <a:lnTo>
                    <a:pt x="74" y="35"/>
                  </a:lnTo>
                  <a:lnTo>
                    <a:pt x="74" y="35"/>
                  </a:lnTo>
                  <a:lnTo>
                    <a:pt x="63" y="34"/>
                  </a:lnTo>
                  <a:lnTo>
                    <a:pt x="55" y="34"/>
                  </a:lnTo>
                  <a:lnTo>
                    <a:pt x="55" y="34"/>
                  </a:lnTo>
                  <a:lnTo>
                    <a:pt x="63" y="27"/>
                  </a:lnTo>
                  <a:lnTo>
                    <a:pt x="72" y="23"/>
                  </a:lnTo>
                  <a:lnTo>
                    <a:pt x="81" y="18"/>
                  </a:lnTo>
                  <a:lnTo>
                    <a:pt x="92" y="14"/>
                  </a:lnTo>
                  <a:lnTo>
                    <a:pt x="113" y="9"/>
                  </a:lnTo>
                  <a:lnTo>
                    <a:pt x="138" y="8"/>
                  </a:lnTo>
                  <a:lnTo>
                    <a:pt x="138" y="8"/>
                  </a:lnTo>
                  <a:lnTo>
                    <a:pt x="155" y="8"/>
                  </a:lnTo>
                  <a:lnTo>
                    <a:pt x="155" y="8"/>
                  </a:lnTo>
                  <a:lnTo>
                    <a:pt x="161" y="11"/>
                  </a:lnTo>
                  <a:lnTo>
                    <a:pt x="170" y="15"/>
                  </a:lnTo>
                  <a:lnTo>
                    <a:pt x="179" y="21"/>
                  </a:lnTo>
                  <a:lnTo>
                    <a:pt x="184" y="24"/>
                  </a:lnTo>
                  <a:lnTo>
                    <a:pt x="185" y="29"/>
                  </a:lnTo>
                  <a:lnTo>
                    <a:pt x="185" y="29"/>
                  </a:lnTo>
                  <a:lnTo>
                    <a:pt x="187" y="32"/>
                  </a:lnTo>
                  <a:lnTo>
                    <a:pt x="190" y="32"/>
                  </a:lnTo>
                  <a:lnTo>
                    <a:pt x="190" y="32"/>
                  </a:lnTo>
                  <a:lnTo>
                    <a:pt x="192" y="32"/>
                  </a:lnTo>
                  <a:lnTo>
                    <a:pt x="192" y="32"/>
                  </a:lnTo>
                  <a:lnTo>
                    <a:pt x="193" y="29"/>
                  </a:lnTo>
                  <a:lnTo>
                    <a:pt x="193" y="27"/>
                  </a:lnTo>
                  <a:lnTo>
                    <a:pt x="193" y="27"/>
                  </a:lnTo>
                  <a:lnTo>
                    <a:pt x="189" y="20"/>
                  </a:lnTo>
                  <a:lnTo>
                    <a:pt x="182" y="14"/>
                  </a:lnTo>
                  <a:lnTo>
                    <a:pt x="182" y="14"/>
                  </a:lnTo>
                  <a:lnTo>
                    <a:pt x="198" y="18"/>
                  </a:lnTo>
                  <a:lnTo>
                    <a:pt x="212" y="24"/>
                  </a:lnTo>
                  <a:lnTo>
                    <a:pt x="224" y="32"/>
                  </a:lnTo>
                  <a:lnTo>
                    <a:pt x="235" y="40"/>
                  </a:lnTo>
                  <a:lnTo>
                    <a:pt x="244" y="49"/>
                  </a:lnTo>
                  <a:lnTo>
                    <a:pt x="251" y="60"/>
                  </a:lnTo>
                  <a:lnTo>
                    <a:pt x="256" y="70"/>
                  </a:lnTo>
                  <a:lnTo>
                    <a:pt x="261" y="81"/>
                  </a:lnTo>
                  <a:lnTo>
                    <a:pt x="261" y="81"/>
                  </a:lnTo>
                  <a:lnTo>
                    <a:pt x="253" y="87"/>
                  </a:lnTo>
                  <a:lnTo>
                    <a:pt x="245" y="89"/>
                  </a:lnTo>
                  <a:lnTo>
                    <a:pt x="238" y="89"/>
                  </a:lnTo>
                  <a:lnTo>
                    <a:pt x="231" y="87"/>
                  </a:lnTo>
                  <a:lnTo>
                    <a:pt x="231" y="87"/>
                  </a:lnTo>
                  <a:lnTo>
                    <a:pt x="225" y="83"/>
                  </a:lnTo>
                  <a:lnTo>
                    <a:pt x="225" y="83"/>
                  </a:lnTo>
                  <a:lnTo>
                    <a:pt x="219" y="78"/>
                  </a:lnTo>
                  <a:lnTo>
                    <a:pt x="216" y="78"/>
                  </a:lnTo>
                  <a:lnTo>
                    <a:pt x="210" y="80"/>
                  </a:lnTo>
                  <a:lnTo>
                    <a:pt x="210" y="80"/>
                  </a:lnTo>
                  <a:lnTo>
                    <a:pt x="205" y="81"/>
                  </a:lnTo>
                  <a:lnTo>
                    <a:pt x="201" y="81"/>
                  </a:lnTo>
                  <a:lnTo>
                    <a:pt x="192" y="81"/>
                  </a:lnTo>
                  <a:lnTo>
                    <a:pt x="185" y="80"/>
                  </a:lnTo>
                  <a:lnTo>
                    <a:pt x="184" y="78"/>
                  </a:lnTo>
                  <a:lnTo>
                    <a:pt x="184" y="78"/>
                  </a:lnTo>
                  <a:lnTo>
                    <a:pt x="181" y="78"/>
                  </a:lnTo>
                  <a:lnTo>
                    <a:pt x="178" y="80"/>
                  </a:lnTo>
                  <a:lnTo>
                    <a:pt x="178" y="80"/>
                  </a:lnTo>
                  <a:lnTo>
                    <a:pt x="178" y="83"/>
                  </a:lnTo>
                  <a:lnTo>
                    <a:pt x="179" y="86"/>
                  </a:lnTo>
                  <a:lnTo>
                    <a:pt x="179" y="86"/>
                  </a:lnTo>
                  <a:lnTo>
                    <a:pt x="182" y="87"/>
                  </a:lnTo>
                  <a:lnTo>
                    <a:pt x="190" y="89"/>
                  </a:lnTo>
                  <a:lnTo>
                    <a:pt x="201" y="89"/>
                  </a:lnTo>
                  <a:lnTo>
                    <a:pt x="207" y="89"/>
                  </a:lnTo>
                  <a:lnTo>
                    <a:pt x="215" y="86"/>
                  </a:lnTo>
                  <a:lnTo>
                    <a:pt x="215" y="86"/>
                  </a:lnTo>
                  <a:lnTo>
                    <a:pt x="216" y="86"/>
                  </a:lnTo>
                  <a:lnTo>
                    <a:pt x="221" y="89"/>
                  </a:lnTo>
                  <a:lnTo>
                    <a:pt x="221" y="89"/>
                  </a:lnTo>
                  <a:lnTo>
                    <a:pt x="224" y="92"/>
                  </a:lnTo>
                  <a:lnTo>
                    <a:pt x="228" y="95"/>
                  </a:lnTo>
                  <a:lnTo>
                    <a:pt x="228" y="95"/>
                  </a:lnTo>
                  <a:lnTo>
                    <a:pt x="235" y="96"/>
                  </a:lnTo>
                  <a:lnTo>
                    <a:pt x="241" y="96"/>
                  </a:lnTo>
                  <a:lnTo>
                    <a:pt x="241" y="96"/>
                  </a:lnTo>
                  <a:lnTo>
                    <a:pt x="251" y="95"/>
                  </a:lnTo>
                  <a:lnTo>
                    <a:pt x="261" y="90"/>
                  </a:lnTo>
                  <a:lnTo>
                    <a:pt x="261" y="90"/>
                  </a:lnTo>
                  <a:lnTo>
                    <a:pt x="262" y="93"/>
                  </a:lnTo>
                  <a:lnTo>
                    <a:pt x="262" y="93"/>
                  </a:lnTo>
                  <a:lnTo>
                    <a:pt x="261" y="95"/>
                  </a:lnTo>
                  <a:lnTo>
                    <a:pt x="261" y="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9" name="Freeform 495"/>
            <p:cNvSpPr>
              <a:spLocks/>
            </p:cNvSpPr>
            <p:nvPr/>
          </p:nvSpPr>
          <p:spPr bwMode="auto">
            <a:xfrm>
              <a:off x="3590926" y="3197225"/>
              <a:ext cx="149225" cy="58738"/>
            </a:xfrm>
            <a:custGeom>
              <a:avLst/>
              <a:gdLst>
                <a:gd name="T0" fmla="*/ 88 w 94"/>
                <a:gd name="T1" fmla="*/ 2 h 37"/>
                <a:gd name="T2" fmla="*/ 88 w 94"/>
                <a:gd name="T3" fmla="*/ 2 h 37"/>
                <a:gd name="T4" fmla="*/ 83 w 94"/>
                <a:gd name="T5" fmla="*/ 5 h 37"/>
                <a:gd name="T6" fmla="*/ 78 w 94"/>
                <a:gd name="T7" fmla="*/ 8 h 37"/>
                <a:gd name="T8" fmla="*/ 69 w 94"/>
                <a:gd name="T9" fmla="*/ 11 h 37"/>
                <a:gd name="T10" fmla="*/ 62 w 94"/>
                <a:gd name="T11" fmla="*/ 13 h 37"/>
                <a:gd name="T12" fmla="*/ 55 w 94"/>
                <a:gd name="T13" fmla="*/ 13 h 37"/>
                <a:gd name="T14" fmla="*/ 55 w 94"/>
                <a:gd name="T15" fmla="*/ 13 h 37"/>
                <a:gd name="T16" fmla="*/ 51 w 94"/>
                <a:gd name="T17" fmla="*/ 10 h 37"/>
                <a:gd name="T18" fmla="*/ 45 w 94"/>
                <a:gd name="T19" fmla="*/ 7 h 37"/>
                <a:gd name="T20" fmla="*/ 37 w 94"/>
                <a:gd name="T21" fmla="*/ 5 h 37"/>
                <a:gd name="T22" fmla="*/ 28 w 94"/>
                <a:gd name="T23" fmla="*/ 5 h 37"/>
                <a:gd name="T24" fmla="*/ 28 w 94"/>
                <a:gd name="T25" fmla="*/ 5 h 37"/>
                <a:gd name="T26" fmla="*/ 22 w 94"/>
                <a:gd name="T27" fmla="*/ 7 h 37"/>
                <a:gd name="T28" fmla="*/ 14 w 94"/>
                <a:gd name="T29" fmla="*/ 10 h 37"/>
                <a:gd name="T30" fmla="*/ 8 w 94"/>
                <a:gd name="T31" fmla="*/ 16 h 37"/>
                <a:gd name="T32" fmla="*/ 0 w 94"/>
                <a:gd name="T33" fmla="*/ 23 h 37"/>
                <a:gd name="T34" fmla="*/ 0 w 94"/>
                <a:gd name="T35" fmla="*/ 23 h 37"/>
                <a:gd name="T36" fmla="*/ 0 w 94"/>
                <a:gd name="T37" fmla="*/ 27 h 37"/>
                <a:gd name="T38" fmla="*/ 2 w 94"/>
                <a:gd name="T39" fmla="*/ 30 h 37"/>
                <a:gd name="T40" fmla="*/ 2 w 94"/>
                <a:gd name="T41" fmla="*/ 30 h 37"/>
                <a:gd name="T42" fmla="*/ 5 w 94"/>
                <a:gd name="T43" fmla="*/ 30 h 37"/>
                <a:gd name="T44" fmla="*/ 6 w 94"/>
                <a:gd name="T45" fmla="*/ 28 h 37"/>
                <a:gd name="T46" fmla="*/ 6 w 94"/>
                <a:gd name="T47" fmla="*/ 28 h 37"/>
                <a:gd name="T48" fmla="*/ 13 w 94"/>
                <a:gd name="T49" fmla="*/ 22 h 37"/>
                <a:gd name="T50" fmla="*/ 19 w 94"/>
                <a:gd name="T51" fmla="*/ 17 h 37"/>
                <a:gd name="T52" fmla="*/ 23 w 94"/>
                <a:gd name="T53" fmla="*/ 14 h 37"/>
                <a:gd name="T54" fmla="*/ 29 w 94"/>
                <a:gd name="T55" fmla="*/ 13 h 37"/>
                <a:gd name="T56" fmla="*/ 29 w 94"/>
                <a:gd name="T57" fmla="*/ 13 h 37"/>
                <a:gd name="T58" fmla="*/ 36 w 94"/>
                <a:gd name="T59" fmla="*/ 13 h 37"/>
                <a:gd name="T60" fmla="*/ 42 w 94"/>
                <a:gd name="T61" fmla="*/ 14 h 37"/>
                <a:gd name="T62" fmla="*/ 48 w 94"/>
                <a:gd name="T63" fmla="*/ 17 h 37"/>
                <a:gd name="T64" fmla="*/ 51 w 94"/>
                <a:gd name="T65" fmla="*/ 20 h 37"/>
                <a:gd name="T66" fmla="*/ 51 w 94"/>
                <a:gd name="T67" fmla="*/ 20 h 37"/>
                <a:gd name="T68" fmla="*/ 55 w 94"/>
                <a:gd name="T69" fmla="*/ 25 h 37"/>
                <a:gd name="T70" fmla="*/ 55 w 94"/>
                <a:gd name="T71" fmla="*/ 25 h 37"/>
                <a:gd name="T72" fmla="*/ 63 w 94"/>
                <a:gd name="T73" fmla="*/ 33 h 37"/>
                <a:gd name="T74" fmla="*/ 66 w 94"/>
                <a:gd name="T75" fmla="*/ 36 h 37"/>
                <a:gd name="T76" fmla="*/ 71 w 94"/>
                <a:gd name="T77" fmla="*/ 37 h 37"/>
                <a:gd name="T78" fmla="*/ 71 w 94"/>
                <a:gd name="T79" fmla="*/ 37 h 37"/>
                <a:gd name="T80" fmla="*/ 72 w 94"/>
                <a:gd name="T81" fmla="*/ 37 h 37"/>
                <a:gd name="T82" fmla="*/ 72 w 94"/>
                <a:gd name="T83" fmla="*/ 37 h 37"/>
                <a:gd name="T84" fmla="*/ 75 w 94"/>
                <a:gd name="T85" fmla="*/ 36 h 37"/>
                <a:gd name="T86" fmla="*/ 77 w 94"/>
                <a:gd name="T87" fmla="*/ 34 h 37"/>
                <a:gd name="T88" fmla="*/ 77 w 94"/>
                <a:gd name="T89" fmla="*/ 34 h 37"/>
                <a:gd name="T90" fmla="*/ 75 w 94"/>
                <a:gd name="T91" fmla="*/ 31 h 37"/>
                <a:gd name="T92" fmla="*/ 74 w 94"/>
                <a:gd name="T93" fmla="*/ 30 h 37"/>
                <a:gd name="T94" fmla="*/ 74 w 94"/>
                <a:gd name="T95" fmla="*/ 30 h 37"/>
                <a:gd name="T96" fmla="*/ 71 w 94"/>
                <a:gd name="T97" fmla="*/ 28 h 37"/>
                <a:gd name="T98" fmla="*/ 68 w 94"/>
                <a:gd name="T99" fmla="*/ 27 h 37"/>
                <a:gd name="T100" fmla="*/ 63 w 94"/>
                <a:gd name="T101" fmla="*/ 20 h 37"/>
                <a:gd name="T102" fmla="*/ 63 w 94"/>
                <a:gd name="T103" fmla="*/ 20 h 37"/>
                <a:gd name="T104" fmla="*/ 69 w 94"/>
                <a:gd name="T105" fmla="*/ 19 h 37"/>
                <a:gd name="T106" fmla="*/ 77 w 94"/>
                <a:gd name="T107" fmla="*/ 17 h 37"/>
                <a:gd name="T108" fmla="*/ 86 w 94"/>
                <a:gd name="T109" fmla="*/ 13 h 37"/>
                <a:gd name="T110" fmla="*/ 94 w 94"/>
                <a:gd name="T111" fmla="*/ 7 h 37"/>
                <a:gd name="T112" fmla="*/ 94 w 94"/>
                <a:gd name="T113" fmla="*/ 7 h 37"/>
                <a:gd name="T114" fmla="*/ 94 w 94"/>
                <a:gd name="T115" fmla="*/ 5 h 37"/>
                <a:gd name="T116" fmla="*/ 94 w 94"/>
                <a:gd name="T117" fmla="*/ 2 h 37"/>
                <a:gd name="T118" fmla="*/ 94 w 94"/>
                <a:gd name="T119" fmla="*/ 2 h 37"/>
                <a:gd name="T120" fmla="*/ 91 w 94"/>
                <a:gd name="T121" fmla="*/ 0 h 37"/>
                <a:gd name="T122" fmla="*/ 88 w 94"/>
                <a:gd name="T123" fmla="*/ 2 h 37"/>
                <a:gd name="T124" fmla="*/ 88 w 94"/>
                <a:gd name="T125"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37">
                  <a:moveTo>
                    <a:pt x="88" y="2"/>
                  </a:moveTo>
                  <a:lnTo>
                    <a:pt x="88" y="2"/>
                  </a:lnTo>
                  <a:lnTo>
                    <a:pt x="83" y="5"/>
                  </a:lnTo>
                  <a:lnTo>
                    <a:pt x="78" y="8"/>
                  </a:lnTo>
                  <a:lnTo>
                    <a:pt x="69" y="11"/>
                  </a:lnTo>
                  <a:lnTo>
                    <a:pt x="62" y="13"/>
                  </a:lnTo>
                  <a:lnTo>
                    <a:pt x="55" y="13"/>
                  </a:lnTo>
                  <a:lnTo>
                    <a:pt x="55" y="13"/>
                  </a:lnTo>
                  <a:lnTo>
                    <a:pt x="51" y="10"/>
                  </a:lnTo>
                  <a:lnTo>
                    <a:pt x="45" y="7"/>
                  </a:lnTo>
                  <a:lnTo>
                    <a:pt x="37" y="5"/>
                  </a:lnTo>
                  <a:lnTo>
                    <a:pt x="28" y="5"/>
                  </a:lnTo>
                  <a:lnTo>
                    <a:pt x="28" y="5"/>
                  </a:lnTo>
                  <a:lnTo>
                    <a:pt x="22" y="7"/>
                  </a:lnTo>
                  <a:lnTo>
                    <a:pt x="14" y="10"/>
                  </a:lnTo>
                  <a:lnTo>
                    <a:pt x="8" y="16"/>
                  </a:lnTo>
                  <a:lnTo>
                    <a:pt x="0" y="23"/>
                  </a:lnTo>
                  <a:lnTo>
                    <a:pt x="0" y="23"/>
                  </a:lnTo>
                  <a:lnTo>
                    <a:pt x="0" y="27"/>
                  </a:lnTo>
                  <a:lnTo>
                    <a:pt x="2" y="30"/>
                  </a:lnTo>
                  <a:lnTo>
                    <a:pt x="2" y="30"/>
                  </a:lnTo>
                  <a:lnTo>
                    <a:pt x="5" y="30"/>
                  </a:lnTo>
                  <a:lnTo>
                    <a:pt x="6" y="28"/>
                  </a:lnTo>
                  <a:lnTo>
                    <a:pt x="6" y="28"/>
                  </a:lnTo>
                  <a:lnTo>
                    <a:pt x="13" y="22"/>
                  </a:lnTo>
                  <a:lnTo>
                    <a:pt x="19" y="17"/>
                  </a:lnTo>
                  <a:lnTo>
                    <a:pt x="23" y="14"/>
                  </a:lnTo>
                  <a:lnTo>
                    <a:pt x="29" y="13"/>
                  </a:lnTo>
                  <a:lnTo>
                    <a:pt x="29" y="13"/>
                  </a:lnTo>
                  <a:lnTo>
                    <a:pt x="36" y="13"/>
                  </a:lnTo>
                  <a:lnTo>
                    <a:pt x="42" y="14"/>
                  </a:lnTo>
                  <a:lnTo>
                    <a:pt x="48" y="17"/>
                  </a:lnTo>
                  <a:lnTo>
                    <a:pt x="51" y="20"/>
                  </a:lnTo>
                  <a:lnTo>
                    <a:pt x="51" y="20"/>
                  </a:lnTo>
                  <a:lnTo>
                    <a:pt x="55" y="25"/>
                  </a:lnTo>
                  <a:lnTo>
                    <a:pt x="55" y="25"/>
                  </a:lnTo>
                  <a:lnTo>
                    <a:pt x="63" y="33"/>
                  </a:lnTo>
                  <a:lnTo>
                    <a:pt x="66" y="36"/>
                  </a:lnTo>
                  <a:lnTo>
                    <a:pt x="71" y="37"/>
                  </a:lnTo>
                  <a:lnTo>
                    <a:pt x="71" y="37"/>
                  </a:lnTo>
                  <a:lnTo>
                    <a:pt x="72" y="37"/>
                  </a:lnTo>
                  <a:lnTo>
                    <a:pt x="72" y="37"/>
                  </a:lnTo>
                  <a:lnTo>
                    <a:pt x="75" y="36"/>
                  </a:lnTo>
                  <a:lnTo>
                    <a:pt x="77" y="34"/>
                  </a:lnTo>
                  <a:lnTo>
                    <a:pt x="77" y="34"/>
                  </a:lnTo>
                  <a:lnTo>
                    <a:pt x="75" y="31"/>
                  </a:lnTo>
                  <a:lnTo>
                    <a:pt x="74" y="30"/>
                  </a:lnTo>
                  <a:lnTo>
                    <a:pt x="74" y="30"/>
                  </a:lnTo>
                  <a:lnTo>
                    <a:pt x="71" y="28"/>
                  </a:lnTo>
                  <a:lnTo>
                    <a:pt x="68" y="27"/>
                  </a:lnTo>
                  <a:lnTo>
                    <a:pt x="63" y="20"/>
                  </a:lnTo>
                  <a:lnTo>
                    <a:pt x="63" y="20"/>
                  </a:lnTo>
                  <a:lnTo>
                    <a:pt x="69" y="19"/>
                  </a:lnTo>
                  <a:lnTo>
                    <a:pt x="77" y="17"/>
                  </a:lnTo>
                  <a:lnTo>
                    <a:pt x="86" y="13"/>
                  </a:lnTo>
                  <a:lnTo>
                    <a:pt x="94" y="7"/>
                  </a:lnTo>
                  <a:lnTo>
                    <a:pt x="94" y="7"/>
                  </a:lnTo>
                  <a:lnTo>
                    <a:pt x="94" y="5"/>
                  </a:lnTo>
                  <a:lnTo>
                    <a:pt x="94" y="2"/>
                  </a:lnTo>
                  <a:lnTo>
                    <a:pt x="94" y="2"/>
                  </a:lnTo>
                  <a:lnTo>
                    <a:pt x="91" y="0"/>
                  </a:lnTo>
                  <a:lnTo>
                    <a:pt x="88" y="2"/>
                  </a:lnTo>
                  <a:lnTo>
                    <a:pt x="88" y="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0" name="Freeform 496"/>
            <p:cNvSpPr>
              <a:spLocks/>
            </p:cNvSpPr>
            <p:nvPr/>
          </p:nvSpPr>
          <p:spPr bwMode="auto">
            <a:xfrm>
              <a:off x="3690938" y="3154363"/>
              <a:ext cx="231775" cy="95250"/>
            </a:xfrm>
            <a:custGeom>
              <a:avLst/>
              <a:gdLst>
                <a:gd name="T0" fmla="*/ 86 w 146"/>
                <a:gd name="T1" fmla="*/ 31 h 60"/>
                <a:gd name="T2" fmla="*/ 86 w 146"/>
                <a:gd name="T3" fmla="*/ 31 h 60"/>
                <a:gd name="T4" fmla="*/ 106 w 146"/>
                <a:gd name="T5" fmla="*/ 31 h 60"/>
                <a:gd name="T6" fmla="*/ 121 w 146"/>
                <a:gd name="T7" fmla="*/ 27 h 60"/>
                <a:gd name="T8" fmla="*/ 124 w 146"/>
                <a:gd name="T9" fmla="*/ 27 h 60"/>
                <a:gd name="T10" fmla="*/ 133 w 146"/>
                <a:gd name="T11" fmla="*/ 34 h 60"/>
                <a:gd name="T12" fmla="*/ 140 w 146"/>
                <a:gd name="T13" fmla="*/ 41 h 60"/>
                <a:gd name="T14" fmla="*/ 143 w 146"/>
                <a:gd name="T15" fmla="*/ 43 h 60"/>
                <a:gd name="T16" fmla="*/ 144 w 146"/>
                <a:gd name="T17" fmla="*/ 43 h 60"/>
                <a:gd name="T18" fmla="*/ 146 w 146"/>
                <a:gd name="T19" fmla="*/ 40 h 60"/>
                <a:gd name="T20" fmla="*/ 146 w 146"/>
                <a:gd name="T21" fmla="*/ 38 h 60"/>
                <a:gd name="T22" fmla="*/ 137 w 146"/>
                <a:gd name="T23" fmla="*/ 26 h 60"/>
                <a:gd name="T24" fmla="*/ 129 w 146"/>
                <a:gd name="T25" fmla="*/ 20 h 60"/>
                <a:gd name="T26" fmla="*/ 120 w 146"/>
                <a:gd name="T27" fmla="*/ 20 h 60"/>
                <a:gd name="T28" fmla="*/ 118 w 146"/>
                <a:gd name="T29" fmla="*/ 20 h 60"/>
                <a:gd name="T30" fmla="*/ 112 w 146"/>
                <a:gd name="T31" fmla="*/ 21 h 60"/>
                <a:gd name="T32" fmla="*/ 97 w 146"/>
                <a:gd name="T33" fmla="*/ 23 h 60"/>
                <a:gd name="T34" fmla="*/ 87 w 146"/>
                <a:gd name="T35" fmla="*/ 23 h 60"/>
                <a:gd name="T36" fmla="*/ 87 w 146"/>
                <a:gd name="T37" fmla="*/ 23 h 60"/>
                <a:gd name="T38" fmla="*/ 86 w 146"/>
                <a:gd name="T39" fmla="*/ 23 h 60"/>
                <a:gd name="T40" fmla="*/ 69 w 146"/>
                <a:gd name="T41" fmla="*/ 17 h 60"/>
                <a:gd name="T42" fmla="*/ 52 w 146"/>
                <a:gd name="T43" fmla="*/ 6 h 60"/>
                <a:gd name="T44" fmla="*/ 45 w 146"/>
                <a:gd name="T45" fmla="*/ 0 h 60"/>
                <a:gd name="T46" fmla="*/ 28 w 146"/>
                <a:gd name="T47" fmla="*/ 0 h 60"/>
                <a:gd name="T48" fmla="*/ 8 w 146"/>
                <a:gd name="T49" fmla="*/ 11 h 60"/>
                <a:gd name="T50" fmla="*/ 2 w 146"/>
                <a:gd name="T51" fmla="*/ 14 h 60"/>
                <a:gd name="T52" fmla="*/ 2 w 146"/>
                <a:gd name="T53" fmla="*/ 20 h 60"/>
                <a:gd name="T54" fmla="*/ 5 w 146"/>
                <a:gd name="T55" fmla="*/ 21 h 60"/>
                <a:gd name="T56" fmla="*/ 8 w 146"/>
                <a:gd name="T57" fmla="*/ 20 h 60"/>
                <a:gd name="T58" fmla="*/ 22 w 146"/>
                <a:gd name="T59" fmla="*/ 11 h 60"/>
                <a:gd name="T60" fmla="*/ 34 w 146"/>
                <a:gd name="T61" fmla="*/ 8 h 60"/>
                <a:gd name="T62" fmla="*/ 48 w 146"/>
                <a:gd name="T63" fmla="*/ 11 h 60"/>
                <a:gd name="T64" fmla="*/ 58 w 146"/>
                <a:gd name="T65" fmla="*/ 20 h 60"/>
                <a:gd name="T66" fmla="*/ 71 w 146"/>
                <a:gd name="T67" fmla="*/ 24 h 60"/>
                <a:gd name="T68" fmla="*/ 57 w 146"/>
                <a:gd name="T69" fmla="*/ 38 h 60"/>
                <a:gd name="T70" fmla="*/ 51 w 146"/>
                <a:gd name="T71" fmla="*/ 46 h 60"/>
                <a:gd name="T72" fmla="*/ 42 w 146"/>
                <a:gd name="T73" fmla="*/ 52 h 60"/>
                <a:gd name="T74" fmla="*/ 40 w 146"/>
                <a:gd name="T75" fmla="*/ 52 h 60"/>
                <a:gd name="T76" fmla="*/ 35 w 146"/>
                <a:gd name="T77" fmla="*/ 57 h 60"/>
                <a:gd name="T78" fmla="*/ 37 w 146"/>
                <a:gd name="T79" fmla="*/ 58 h 60"/>
                <a:gd name="T80" fmla="*/ 40 w 146"/>
                <a:gd name="T81" fmla="*/ 60 h 60"/>
                <a:gd name="T82" fmla="*/ 40 w 146"/>
                <a:gd name="T83" fmla="*/ 60 h 60"/>
                <a:gd name="T84" fmla="*/ 48 w 146"/>
                <a:gd name="T85" fmla="*/ 57 h 60"/>
                <a:gd name="T86" fmla="*/ 60 w 146"/>
                <a:gd name="T87" fmla="*/ 47 h 60"/>
                <a:gd name="T88" fmla="*/ 63 w 146"/>
                <a:gd name="T89" fmla="*/ 41 h 60"/>
                <a:gd name="T90" fmla="*/ 69 w 146"/>
                <a:gd name="T91" fmla="*/ 34 h 60"/>
                <a:gd name="T92" fmla="*/ 83 w 146"/>
                <a:gd name="T93" fmla="*/ 31 h 60"/>
                <a:gd name="T94" fmla="*/ 86 w 146"/>
                <a:gd name="T95"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 h="60">
                  <a:moveTo>
                    <a:pt x="86" y="31"/>
                  </a:moveTo>
                  <a:lnTo>
                    <a:pt x="86" y="31"/>
                  </a:lnTo>
                  <a:lnTo>
                    <a:pt x="86" y="31"/>
                  </a:lnTo>
                  <a:lnTo>
                    <a:pt x="86" y="31"/>
                  </a:lnTo>
                  <a:lnTo>
                    <a:pt x="97" y="31"/>
                  </a:lnTo>
                  <a:lnTo>
                    <a:pt x="106" y="31"/>
                  </a:lnTo>
                  <a:lnTo>
                    <a:pt x="115" y="29"/>
                  </a:lnTo>
                  <a:lnTo>
                    <a:pt x="121" y="27"/>
                  </a:lnTo>
                  <a:lnTo>
                    <a:pt x="121" y="27"/>
                  </a:lnTo>
                  <a:lnTo>
                    <a:pt x="124" y="27"/>
                  </a:lnTo>
                  <a:lnTo>
                    <a:pt x="129" y="29"/>
                  </a:lnTo>
                  <a:lnTo>
                    <a:pt x="133" y="34"/>
                  </a:lnTo>
                  <a:lnTo>
                    <a:pt x="140" y="41"/>
                  </a:lnTo>
                  <a:lnTo>
                    <a:pt x="140" y="41"/>
                  </a:lnTo>
                  <a:lnTo>
                    <a:pt x="140" y="43"/>
                  </a:lnTo>
                  <a:lnTo>
                    <a:pt x="143" y="43"/>
                  </a:lnTo>
                  <a:lnTo>
                    <a:pt x="143" y="43"/>
                  </a:lnTo>
                  <a:lnTo>
                    <a:pt x="144" y="43"/>
                  </a:lnTo>
                  <a:lnTo>
                    <a:pt x="144" y="43"/>
                  </a:lnTo>
                  <a:lnTo>
                    <a:pt x="146" y="40"/>
                  </a:lnTo>
                  <a:lnTo>
                    <a:pt x="146" y="38"/>
                  </a:lnTo>
                  <a:lnTo>
                    <a:pt x="146" y="38"/>
                  </a:lnTo>
                  <a:lnTo>
                    <a:pt x="141" y="31"/>
                  </a:lnTo>
                  <a:lnTo>
                    <a:pt x="137" y="26"/>
                  </a:lnTo>
                  <a:lnTo>
                    <a:pt x="132" y="23"/>
                  </a:lnTo>
                  <a:lnTo>
                    <a:pt x="129" y="20"/>
                  </a:lnTo>
                  <a:lnTo>
                    <a:pt x="123" y="20"/>
                  </a:lnTo>
                  <a:lnTo>
                    <a:pt x="120" y="20"/>
                  </a:lnTo>
                  <a:lnTo>
                    <a:pt x="120" y="20"/>
                  </a:lnTo>
                  <a:lnTo>
                    <a:pt x="118" y="20"/>
                  </a:lnTo>
                  <a:lnTo>
                    <a:pt x="118" y="20"/>
                  </a:lnTo>
                  <a:lnTo>
                    <a:pt x="112" y="21"/>
                  </a:lnTo>
                  <a:lnTo>
                    <a:pt x="106" y="23"/>
                  </a:lnTo>
                  <a:lnTo>
                    <a:pt x="97" y="23"/>
                  </a:lnTo>
                  <a:lnTo>
                    <a:pt x="87" y="23"/>
                  </a:lnTo>
                  <a:lnTo>
                    <a:pt x="87" y="23"/>
                  </a:lnTo>
                  <a:lnTo>
                    <a:pt x="87" y="23"/>
                  </a:lnTo>
                  <a:lnTo>
                    <a:pt x="87" y="23"/>
                  </a:lnTo>
                  <a:lnTo>
                    <a:pt x="86" y="23"/>
                  </a:lnTo>
                  <a:lnTo>
                    <a:pt x="86" y="23"/>
                  </a:lnTo>
                  <a:lnTo>
                    <a:pt x="78" y="20"/>
                  </a:lnTo>
                  <a:lnTo>
                    <a:pt x="69" y="17"/>
                  </a:lnTo>
                  <a:lnTo>
                    <a:pt x="61" y="12"/>
                  </a:lnTo>
                  <a:lnTo>
                    <a:pt x="52" y="6"/>
                  </a:lnTo>
                  <a:lnTo>
                    <a:pt x="52" y="6"/>
                  </a:lnTo>
                  <a:lnTo>
                    <a:pt x="45" y="0"/>
                  </a:lnTo>
                  <a:lnTo>
                    <a:pt x="35" y="0"/>
                  </a:lnTo>
                  <a:lnTo>
                    <a:pt x="28" y="0"/>
                  </a:lnTo>
                  <a:lnTo>
                    <a:pt x="20" y="3"/>
                  </a:lnTo>
                  <a:lnTo>
                    <a:pt x="8" y="11"/>
                  </a:lnTo>
                  <a:lnTo>
                    <a:pt x="2" y="14"/>
                  </a:lnTo>
                  <a:lnTo>
                    <a:pt x="2" y="14"/>
                  </a:lnTo>
                  <a:lnTo>
                    <a:pt x="0" y="17"/>
                  </a:lnTo>
                  <a:lnTo>
                    <a:pt x="2" y="20"/>
                  </a:lnTo>
                  <a:lnTo>
                    <a:pt x="2" y="20"/>
                  </a:lnTo>
                  <a:lnTo>
                    <a:pt x="5" y="21"/>
                  </a:lnTo>
                  <a:lnTo>
                    <a:pt x="8" y="20"/>
                  </a:lnTo>
                  <a:lnTo>
                    <a:pt x="8" y="20"/>
                  </a:lnTo>
                  <a:lnTo>
                    <a:pt x="11" y="17"/>
                  </a:lnTo>
                  <a:lnTo>
                    <a:pt x="22" y="11"/>
                  </a:lnTo>
                  <a:lnTo>
                    <a:pt x="28" y="8"/>
                  </a:lnTo>
                  <a:lnTo>
                    <a:pt x="34" y="8"/>
                  </a:lnTo>
                  <a:lnTo>
                    <a:pt x="42" y="8"/>
                  </a:lnTo>
                  <a:lnTo>
                    <a:pt x="48" y="11"/>
                  </a:lnTo>
                  <a:lnTo>
                    <a:pt x="48" y="11"/>
                  </a:lnTo>
                  <a:lnTo>
                    <a:pt x="58" y="20"/>
                  </a:lnTo>
                  <a:lnTo>
                    <a:pt x="71" y="24"/>
                  </a:lnTo>
                  <a:lnTo>
                    <a:pt x="71" y="24"/>
                  </a:lnTo>
                  <a:lnTo>
                    <a:pt x="63" y="29"/>
                  </a:lnTo>
                  <a:lnTo>
                    <a:pt x="57" y="38"/>
                  </a:lnTo>
                  <a:lnTo>
                    <a:pt x="57" y="38"/>
                  </a:lnTo>
                  <a:lnTo>
                    <a:pt x="51" y="46"/>
                  </a:lnTo>
                  <a:lnTo>
                    <a:pt x="45" y="50"/>
                  </a:lnTo>
                  <a:lnTo>
                    <a:pt x="42" y="52"/>
                  </a:lnTo>
                  <a:lnTo>
                    <a:pt x="40" y="52"/>
                  </a:lnTo>
                  <a:lnTo>
                    <a:pt x="40" y="52"/>
                  </a:lnTo>
                  <a:lnTo>
                    <a:pt x="37" y="54"/>
                  </a:lnTo>
                  <a:lnTo>
                    <a:pt x="35" y="57"/>
                  </a:lnTo>
                  <a:lnTo>
                    <a:pt x="35" y="57"/>
                  </a:lnTo>
                  <a:lnTo>
                    <a:pt x="37" y="58"/>
                  </a:lnTo>
                  <a:lnTo>
                    <a:pt x="40" y="60"/>
                  </a:lnTo>
                  <a:lnTo>
                    <a:pt x="40" y="60"/>
                  </a:lnTo>
                  <a:lnTo>
                    <a:pt x="40" y="60"/>
                  </a:lnTo>
                  <a:lnTo>
                    <a:pt x="40" y="60"/>
                  </a:lnTo>
                  <a:lnTo>
                    <a:pt x="43" y="60"/>
                  </a:lnTo>
                  <a:lnTo>
                    <a:pt x="48" y="57"/>
                  </a:lnTo>
                  <a:lnTo>
                    <a:pt x="55" y="52"/>
                  </a:lnTo>
                  <a:lnTo>
                    <a:pt x="60" y="47"/>
                  </a:lnTo>
                  <a:lnTo>
                    <a:pt x="63" y="41"/>
                  </a:lnTo>
                  <a:lnTo>
                    <a:pt x="63" y="41"/>
                  </a:lnTo>
                  <a:lnTo>
                    <a:pt x="66" y="37"/>
                  </a:lnTo>
                  <a:lnTo>
                    <a:pt x="69" y="34"/>
                  </a:lnTo>
                  <a:lnTo>
                    <a:pt x="77" y="31"/>
                  </a:lnTo>
                  <a:lnTo>
                    <a:pt x="83" y="31"/>
                  </a:lnTo>
                  <a:lnTo>
                    <a:pt x="86" y="31"/>
                  </a:lnTo>
                  <a:lnTo>
                    <a:pt x="86"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1" name="Group 200"/>
          <p:cNvGrpSpPr/>
          <p:nvPr userDrawn="1"/>
        </p:nvGrpSpPr>
        <p:grpSpPr>
          <a:xfrm>
            <a:off x="7122615" y="3110162"/>
            <a:ext cx="532925" cy="280487"/>
            <a:chOff x="5829301" y="3119438"/>
            <a:chExt cx="452438" cy="317500"/>
          </a:xfrm>
        </p:grpSpPr>
        <p:sp>
          <p:nvSpPr>
            <p:cNvPr id="202" name="Freeform 497"/>
            <p:cNvSpPr>
              <a:spLocks noEditPoints="1"/>
            </p:cNvSpPr>
            <p:nvPr/>
          </p:nvSpPr>
          <p:spPr bwMode="auto">
            <a:xfrm>
              <a:off x="5829301" y="3119438"/>
              <a:ext cx="212725" cy="317500"/>
            </a:xfrm>
            <a:custGeom>
              <a:avLst/>
              <a:gdLst>
                <a:gd name="T0" fmla="*/ 126 w 134"/>
                <a:gd name="T1" fmla="*/ 16 h 200"/>
                <a:gd name="T2" fmla="*/ 124 w 134"/>
                <a:gd name="T3" fmla="*/ 45 h 200"/>
                <a:gd name="T4" fmla="*/ 111 w 134"/>
                <a:gd name="T5" fmla="*/ 91 h 200"/>
                <a:gd name="T6" fmla="*/ 98 w 134"/>
                <a:gd name="T7" fmla="*/ 95 h 200"/>
                <a:gd name="T8" fmla="*/ 88 w 134"/>
                <a:gd name="T9" fmla="*/ 83 h 200"/>
                <a:gd name="T10" fmla="*/ 95 w 134"/>
                <a:gd name="T11" fmla="*/ 63 h 200"/>
                <a:gd name="T12" fmla="*/ 97 w 134"/>
                <a:gd name="T13" fmla="*/ 26 h 200"/>
                <a:gd name="T14" fmla="*/ 80 w 134"/>
                <a:gd name="T15" fmla="*/ 5 h 200"/>
                <a:gd name="T16" fmla="*/ 63 w 134"/>
                <a:gd name="T17" fmla="*/ 0 h 200"/>
                <a:gd name="T18" fmla="*/ 40 w 134"/>
                <a:gd name="T19" fmla="*/ 7 h 200"/>
                <a:gd name="T20" fmla="*/ 17 w 134"/>
                <a:gd name="T21" fmla="*/ 28 h 200"/>
                <a:gd name="T22" fmla="*/ 0 w 134"/>
                <a:gd name="T23" fmla="*/ 103 h 200"/>
                <a:gd name="T24" fmla="*/ 8 w 134"/>
                <a:gd name="T25" fmla="*/ 155 h 200"/>
                <a:gd name="T26" fmla="*/ 35 w 134"/>
                <a:gd name="T27" fmla="*/ 183 h 200"/>
                <a:gd name="T28" fmla="*/ 63 w 134"/>
                <a:gd name="T29" fmla="*/ 184 h 200"/>
                <a:gd name="T30" fmla="*/ 89 w 134"/>
                <a:gd name="T31" fmla="*/ 164 h 200"/>
                <a:gd name="T32" fmla="*/ 92 w 134"/>
                <a:gd name="T33" fmla="*/ 131 h 200"/>
                <a:gd name="T34" fmla="*/ 88 w 134"/>
                <a:gd name="T35" fmla="*/ 109 h 200"/>
                <a:gd name="T36" fmla="*/ 101 w 134"/>
                <a:gd name="T37" fmla="*/ 105 h 200"/>
                <a:gd name="T38" fmla="*/ 121 w 134"/>
                <a:gd name="T39" fmla="*/ 92 h 200"/>
                <a:gd name="T40" fmla="*/ 124 w 134"/>
                <a:gd name="T41" fmla="*/ 175 h 200"/>
                <a:gd name="T42" fmla="*/ 111 w 134"/>
                <a:gd name="T43" fmla="*/ 189 h 200"/>
                <a:gd name="T44" fmla="*/ 100 w 134"/>
                <a:gd name="T45" fmla="*/ 193 h 200"/>
                <a:gd name="T46" fmla="*/ 104 w 134"/>
                <a:gd name="T47" fmla="*/ 200 h 200"/>
                <a:gd name="T48" fmla="*/ 114 w 134"/>
                <a:gd name="T49" fmla="*/ 198 h 200"/>
                <a:gd name="T50" fmla="*/ 134 w 134"/>
                <a:gd name="T51" fmla="*/ 177 h 200"/>
                <a:gd name="T52" fmla="*/ 134 w 134"/>
                <a:gd name="T53" fmla="*/ 19 h 200"/>
                <a:gd name="T54" fmla="*/ 129 w 134"/>
                <a:gd name="T55" fmla="*/ 14 h 200"/>
                <a:gd name="T56" fmla="*/ 69 w 134"/>
                <a:gd name="T57" fmla="*/ 172 h 200"/>
                <a:gd name="T58" fmla="*/ 45 w 134"/>
                <a:gd name="T59" fmla="*/ 177 h 200"/>
                <a:gd name="T60" fmla="*/ 22 w 134"/>
                <a:gd name="T61" fmla="*/ 160 h 200"/>
                <a:gd name="T62" fmla="*/ 11 w 134"/>
                <a:gd name="T63" fmla="*/ 128 h 200"/>
                <a:gd name="T64" fmla="*/ 17 w 134"/>
                <a:gd name="T65" fmla="*/ 48 h 200"/>
                <a:gd name="T66" fmla="*/ 58 w 134"/>
                <a:gd name="T67" fmla="*/ 11 h 200"/>
                <a:gd name="T68" fmla="*/ 71 w 134"/>
                <a:gd name="T69" fmla="*/ 11 h 200"/>
                <a:gd name="T70" fmla="*/ 86 w 134"/>
                <a:gd name="T71" fmla="*/ 23 h 200"/>
                <a:gd name="T72" fmla="*/ 89 w 134"/>
                <a:gd name="T73" fmla="*/ 48 h 200"/>
                <a:gd name="T74" fmla="*/ 83 w 134"/>
                <a:gd name="T75" fmla="*/ 65 h 200"/>
                <a:gd name="T76" fmla="*/ 63 w 134"/>
                <a:gd name="T77" fmla="*/ 42 h 200"/>
                <a:gd name="T78" fmla="*/ 55 w 134"/>
                <a:gd name="T79" fmla="*/ 43 h 200"/>
                <a:gd name="T80" fmla="*/ 58 w 134"/>
                <a:gd name="T81" fmla="*/ 49 h 200"/>
                <a:gd name="T82" fmla="*/ 69 w 134"/>
                <a:gd name="T83" fmla="*/ 60 h 200"/>
                <a:gd name="T84" fmla="*/ 45 w 134"/>
                <a:gd name="T85" fmla="*/ 59 h 200"/>
                <a:gd name="T86" fmla="*/ 43 w 134"/>
                <a:gd name="T87" fmla="*/ 66 h 200"/>
                <a:gd name="T88" fmla="*/ 52 w 134"/>
                <a:gd name="T89" fmla="*/ 66 h 200"/>
                <a:gd name="T90" fmla="*/ 75 w 134"/>
                <a:gd name="T91" fmla="*/ 76 h 200"/>
                <a:gd name="T92" fmla="*/ 80 w 134"/>
                <a:gd name="T93" fmla="*/ 100 h 200"/>
                <a:gd name="T94" fmla="*/ 72 w 134"/>
                <a:gd name="T95" fmla="*/ 115 h 200"/>
                <a:gd name="T96" fmla="*/ 51 w 134"/>
                <a:gd name="T97" fmla="*/ 120 h 200"/>
                <a:gd name="T98" fmla="*/ 45 w 134"/>
                <a:gd name="T99" fmla="*/ 123 h 200"/>
                <a:gd name="T100" fmla="*/ 48 w 134"/>
                <a:gd name="T101" fmla="*/ 129 h 200"/>
                <a:gd name="T102" fmla="*/ 66 w 134"/>
                <a:gd name="T103" fmla="*/ 129 h 200"/>
                <a:gd name="T104" fmla="*/ 69 w 134"/>
                <a:gd name="T105" fmla="*/ 135 h 200"/>
                <a:gd name="T106" fmla="*/ 63 w 134"/>
                <a:gd name="T107" fmla="*/ 144 h 200"/>
                <a:gd name="T108" fmla="*/ 68 w 134"/>
                <a:gd name="T109" fmla="*/ 148 h 200"/>
                <a:gd name="T110" fmla="*/ 80 w 134"/>
                <a:gd name="T111" fmla="*/ 137 h 200"/>
                <a:gd name="T112" fmla="*/ 84 w 134"/>
                <a:gd name="T113" fmla="*/ 14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200">
                  <a:moveTo>
                    <a:pt x="129" y="14"/>
                  </a:moveTo>
                  <a:lnTo>
                    <a:pt x="129" y="14"/>
                  </a:lnTo>
                  <a:lnTo>
                    <a:pt x="129" y="14"/>
                  </a:lnTo>
                  <a:lnTo>
                    <a:pt x="126" y="16"/>
                  </a:lnTo>
                  <a:lnTo>
                    <a:pt x="124" y="19"/>
                  </a:lnTo>
                  <a:lnTo>
                    <a:pt x="124" y="25"/>
                  </a:lnTo>
                  <a:lnTo>
                    <a:pt x="124" y="25"/>
                  </a:lnTo>
                  <a:lnTo>
                    <a:pt x="124" y="45"/>
                  </a:lnTo>
                  <a:lnTo>
                    <a:pt x="121" y="63"/>
                  </a:lnTo>
                  <a:lnTo>
                    <a:pt x="117" y="80"/>
                  </a:lnTo>
                  <a:lnTo>
                    <a:pt x="114" y="86"/>
                  </a:lnTo>
                  <a:lnTo>
                    <a:pt x="111" y="91"/>
                  </a:lnTo>
                  <a:lnTo>
                    <a:pt x="111" y="91"/>
                  </a:lnTo>
                  <a:lnTo>
                    <a:pt x="107" y="94"/>
                  </a:lnTo>
                  <a:lnTo>
                    <a:pt x="104" y="94"/>
                  </a:lnTo>
                  <a:lnTo>
                    <a:pt x="98" y="95"/>
                  </a:lnTo>
                  <a:lnTo>
                    <a:pt x="92" y="94"/>
                  </a:lnTo>
                  <a:lnTo>
                    <a:pt x="89" y="91"/>
                  </a:lnTo>
                  <a:lnTo>
                    <a:pt x="89" y="91"/>
                  </a:lnTo>
                  <a:lnTo>
                    <a:pt x="88" y="83"/>
                  </a:lnTo>
                  <a:lnTo>
                    <a:pt x="86" y="74"/>
                  </a:lnTo>
                  <a:lnTo>
                    <a:pt x="86" y="74"/>
                  </a:lnTo>
                  <a:lnTo>
                    <a:pt x="91" y="71"/>
                  </a:lnTo>
                  <a:lnTo>
                    <a:pt x="95" y="63"/>
                  </a:lnTo>
                  <a:lnTo>
                    <a:pt x="97" y="53"/>
                  </a:lnTo>
                  <a:lnTo>
                    <a:pt x="98" y="36"/>
                  </a:lnTo>
                  <a:lnTo>
                    <a:pt x="98" y="36"/>
                  </a:lnTo>
                  <a:lnTo>
                    <a:pt x="97" y="26"/>
                  </a:lnTo>
                  <a:lnTo>
                    <a:pt x="94" y="20"/>
                  </a:lnTo>
                  <a:lnTo>
                    <a:pt x="91" y="14"/>
                  </a:lnTo>
                  <a:lnTo>
                    <a:pt x="86" y="10"/>
                  </a:lnTo>
                  <a:lnTo>
                    <a:pt x="80" y="5"/>
                  </a:lnTo>
                  <a:lnTo>
                    <a:pt x="75" y="2"/>
                  </a:lnTo>
                  <a:lnTo>
                    <a:pt x="69" y="0"/>
                  </a:lnTo>
                  <a:lnTo>
                    <a:pt x="63" y="0"/>
                  </a:lnTo>
                  <a:lnTo>
                    <a:pt x="63" y="0"/>
                  </a:lnTo>
                  <a:lnTo>
                    <a:pt x="55" y="2"/>
                  </a:lnTo>
                  <a:lnTo>
                    <a:pt x="55" y="2"/>
                  </a:lnTo>
                  <a:lnTo>
                    <a:pt x="48" y="4"/>
                  </a:lnTo>
                  <a:lnTo>
                    <a:pt x="40" y="7"/>
                  </a:lnTo>
                  <a:lnTo>
                    <a:pt x="34" y="11"/>
                  </a:lnTo>
                  <a:lnTo>
                    <a:pt x="28" y="16"/>
                  </a:lnTo>
                  <a:lnTo>
                    <a:pt x="22" y="20"/>
                  </a:lnTo>
                  <a:lnTo>
                    <a:pt x="17" y="28"/>
                  </a:lnTo>
                  <a:lnTo>
                    <a:pt x="9" y="42"/>
                  </a:lnTo>
                  <a:lnTo>
                    <a:pt x="3" y="60"/>
                  </a:lnTo>
                  <a:lnTo>
                    <a:pt x="0" y="80"/>
                  </a:lnTo>
                  <a:lnTo>
                    <a:pt x="0" y="103"/>
                  </a:lnTo>
                  <a:lnTo>
                    <a:pt x="2" y="129"/>
                  </a:lnTo>
                  <a:lnTo>
                    <a:pt x="2" y="129"/>
                  </a:lnTo>
                  <a:lnTo>
                    <a:pt x="5" y="143"/>
                  </a:lnTo>
                  <a:lnTo>
                    <a:pt x="8" y="155"/>
                  </a:lnTo>
                  <a:lnTo>
                    <a:pt x="14" y="166"/>
                  </a:lnTo>
                  <a:lnTo>
                    <a:pt x="20" y="174"/>
                  </a:lnTo>
                  <a:lnTo>
                    <a:pt x="28" y="180"/>
                  </a:lnTo>
                  <a:lnTo>
                    <a:pt x="35" y="183"/>
                  </a:lnTo>
                  <a:lnTo>
                    <a:pt x="43" y="186"/>
                  </a:lnTo>
                  <a:lnTo>
                    <a:pt x="51" y="186"/>
                  </a:lnTo>
                  <a:lnTo>
                    <a:pt x="51" y="186"/>
                  </a:lnTo>
                  <a:lnTo>
                    <a:pt x="63" y="184"/>
                  </a:lnTo>
                  <a:lnTo>
                    <a:pt x="74" y="180"/>
                  </a:lnTo>
                  <a:lnTo>
                    <a:pt x="83" y="174"/>
                  </a:lnTo>
                  <a:lnTo>
                    <a:pt x="89" y="164"/>
                  </a:lnTo>
                  <a:lnTo>
                    <a:pt x="89" y="164"/>
                  </a:lnTo>
                  <a:lnTo>
                    <a:pt x="92" y="157"/>
                  </a:lnTo>
                  <a:lnTo>
                    <a:pt x="95" y="144"/>
                  </a:lnTo>
                  <a:lnTo>
                    <a:pt x="94" y="138"/>
                  </a:lnTo>
                  <a:lnTo>
                    <a:pt x="92" y="131"/>
                  </a:lnTo>
                  <a:lnTo>
                    <a:pt x="91" y="123"/>
                  </a:lnTo>
                  <a:lnTo>
                    <a:pt x="86" y="114"/>
                  </a:lnTo>
                  <a:lnTo>
                    <a:pt x="86" y="114"/>
                  </a:lnTo>
                  <a:lnTo>
                    <a:pt x="88" y="109"/>
                  </a:lnTo>
                  <a:lnTo>
                    <a:pt x="89" y="102"/>
                  </a:lnTo>
                  <a:lnTo>
                    <a:pt x="89" y="102"/>
                  </a:lnTo>
                  <a:lnTo>
                    <a:pt x="94" y="105"/>
                  </a:lnTo>
                  <a:lnTo>
                    <a:pt x="101" y="105"/>
                  </a:lnTo>
                  <a:lnTo>
                    <a:pt x="109" y="103"/>
                  </a:lnTo>
                  <a:lnTo>
                    <a:pt x="117" y="97"/>
                  </a:lnTo>
                  <a:lnTo>
                    <a:pt x="117" y="97"/>
                  </a:lnTo>
                  <a:lnTo>
                    <a:pt x="121" y="92"/>
                  </a:lnTo>
                  <a:lnTo>
                    <a:pt x="124" y="86"/>
                  </a:lnTo>
                  <a:lnTo>
                    <a:pt x="124" y="172"/>
                  </a:lnTo>
                  <a:lnTo>
                    <a:pt x="124" y="172"/>
                  </a:lnTo>
                  <a:lnTo>
                    <a:pt x="124" y="175"/>
                  </a:lnTo>
                  <a:lnTo>
                    <a:pt x="121" y="181"/>
                  </a:lnTo>
                  <a:lnTo>
                    <a:pt x="120" y="184"/>
                  </a:lnTo>
                  <a:lnTo>
                    <a:pt x="115" y="187"/>
                  </a:lnTo>
                  <a:lnTo>
                    <a:pt x="111" y="189"/>
                  </a:lnTo>
                  <a:lnTo>
                    <a:pt x="103" y="190"/>
                  </a:lnTo>
                  <a:lnTo>
                    <a:pt x="103" y="190"/>
                  </a:lnTo>
                  <a:lnTo>
                    <a:pt x="100" y="193"/>
                  </a:lnTo>
                  <a:lnTo>
                    <a:pt x="100" y="193"/>
                  </a:lnTo>
                  <a:lnTo>
                    <a:pt x="100" y="197"/>
                  </a:lnTo>
                  <a:lnTo>
                    <a:pt x="100" y="197"/>
                  </a:lnTo>
                  <a:lnTo>
                    <a:pt x="101" y="200"/>
                  </a:lnTo>
                  <a:lnTo>
                    <a:pt x="104" y="200"/>
                  </a:lnTo>
                  <a:lnTo>
                    <a:pt x="104" y="200"/>
                  </a:lnTo>
                  <a:lnTo>
                    <a:pt x="104" y="200"/>
                  </a:lnTo>
                  <a:lnTo>
                    <a:pt x="104" y="200"/>
                  </a:lnTo>
                  <a:lnTo>
                    <a:pt x="114" y="198"/>
                  </a:lnTo>
                  <a:lnTo>
                    <a:pt x="121" y="193"/>
                  </a:lnTo>
                  <a:lnTo>
                    <a:pt x="127" y="190"/>
                  </a:lnTo>
                  <a:lnTo>
                    <a:pt x="130" y="186"/>
                  </a:lnTo>
                  <a:lnTo>
                    <a:pt x="134" y="177"/>
                  </a:lnTo>
                  <a:lnTo>
                    <a:pt x="134" y="172"/>
                  </a:lnTo>
                  <a:lnTo>
                    <a:pt x="134" y="25"/>
                  </a:lnTo>
                  <a:lnTo>
                    <a:pt x="134" y="25"/>
                  </a:lnTo>
                  <a:lnTo>
                    <a:pt x="134" y="19"/>
                  </a:lnTo>
                  <a:lnTo>
                    <a:pt x="134" y="19"/>
                  </a:lnTo>
                  <a:lnTo>
                    <a:pt x="132" y="16"/>
                  </a:lnTo>
                  <a:lnTo>
                    <a:pt x="129" y="14"/>
                  </a:lnTo>
                  <a:lnTo>
                    <a:pt x="129" y="14"/>
                  </a:lnTo>
                  <a:close/>
                  <a:moveTo>
                    <a:pt x="81" y="160"/>
                  </a:moveTo>
                  <a:lnTo>
                    <a:pt x="81" y="160"/>
                  </a:lnTo>
                  <a:lnTo>
                    <a:pt x="75" y="167"/>
                  </a:lnTo>
                  <a:lnTo>
                    <a:pt x="69" y="172"/>
                  </a:lnTo>
                  <a:lnTo>
                    <a:pt x="60" y="175"/>
                  </a:lnTo>
                  <a:lnTo>
                    <a:pt x="51" y="177"/>
                  </a:lnTo>
                  <a:lnTo>
                    <a:pt x="51" y="177"/>
                  </a:lnTo>
                  <a:lnTo>
                    <a:pt x="45" y="177"/>
                  </a:lnTo>
                  <a:lnTo>
                    <a:pt x="39" y="174"/>
                  </a:lnTo>
                  <a:lnTo>
                    <a:pt x="32" y="170"/>
                  </a:lnTo>
                  <a:lnTo>
                    <a:pt x="26" y="166"/>
                  </a:lnTo>
                  <a:lnTo>
                    <a:pt x="22" y="160"/>
                  </a:lnTo>
                  <a:lnTo>
                    <a:pt x="17" y="151"/>
                  </a:lnTo>
                  <a:lnTo>
                    <a:pt x="12" y="140"/>
                  </a:lnTo>
                  <a:lnTo>
                    <a:pt x="11" y="128"/>
                  </a:lnTo>
                  <a:lnTo>
                    <a:pt x="11" y="128"/>
                  </a:lnTo>
                  <a:lnTo>
                    <a:pt x="9" y="105"/>
                  </a:lnTo>
                  <a:lnTo>
                    <a:pt x="9" y="83"/>
                  </a:lnTo>
                  <a:lnTo>
                    <a:pt x="12" y="63"/>
                  </a:lnTo>
                  <a:lnTo>
                    <a:pt x="17" y="48"/>
                  </a:lnTo>
                  <a:lnTo>
                    <a:pt x="25" y="34"/>
                  </a:lnTo>
                  <a:lnTo>
                    <a:pt x="34" y="23"/>
                  </a:lnTo>
                  <a:lnTo>
                    <a:pt x="45" y="16"/>
                  </a:lnTo>
                  <a:lnTo>
                    <a:pt x="58" y="11"/>
                  </a:lnTo>
                  <a:lnTo>
                    <a:pt x="58" y="11"/>
                  </a:lnTo>
                  <a:lnTo>
                    <a:pt x="63" y="10"/>
                  </a:lnTo>
                  <a:lnTo>
                    <a:pt x="63" y="10"/>
                  </a:lnTo>
                  <a:lnTo>
                    <a:pt x="71" y="11"/>
                  </a:lnTo>
                  <a:lnTo>
                    <a:pt x="75" y="13"/>
                  </a:lnTo>
                  <a:lnTo>
                    <a:pt x="78" y="16"/>
                  </a:lnTo>
                  <a:lnTo>
                    <a:pt x="83" y="19"/>
                  </a:lnTo>
                  <a:lnTo>
                    <a:pt x="86" y="23"/>
                  </a:lnTo>
                  <a:lnTo>
                    <a:pt x="88" y="30"/>
                  </a:lnTo>
                  <a:lnTo>
                    <a:pt x="89" y="36"/>
                  </a:lnTo>
                  <a:lnTo>
                    <a:pt x="89" y="36"/>
                  </a:lnTo>
                  <a:lnTo>
                    <a:pt x="89" y="48"/>
                  </a:lnTo>
                  <a:lnTo>
                    <a:pt x="88" y="56"/>
                  </a:lnTo>
                  <a:lnTo>
                    <a:pt x="84" y="62"/>
                  </a:lnTo>
                  <a:lnTo>
                    <a:pt x="83" y="65"/>
                  </a:lnTo>
                  <a:lnTo>
                    <a:pt x="83" y="65"/>
                  </a:lnTo>
                  <a:lnTo>
                    <a:pt x="80" y="59"/>
                  </a:lnTo>
                  <a:lnTo>
                    <a:pt x="77" y="53"/>
                  </a:lnTo>
                  <a:lnTo>
                    <a:pt x="69" y="45"/>
                  </a:lnTo>
                  <a:lnTo>
                    <a:pt x="63" y="42"/>
                  </a:lnTo>
                  <a:lnTo>
                    <a:pt x="61" y="40"/>
                  </a:lnTo>
                  <a:lnTo>
                    <a:pt x="61" y="40"/>
                  </a:lnTo>
                  <a:lnTo>
                    <a:pt x="58" y="40"/>
                  </a:lnTo>
                  <a:lnTo>
                    <a:pt x="55" y="43"/>
                  </a:lnTo>
                  <a:lnTo>
                    <a:pt x="55" y="43"/>
                  </a:lnTo>
                  <a:lnTo>
                    <a:pt x="55" y="48"/>
                  </a:lnTo>
                  <a:lnTo>
                    <a:pt x="58" y="49"/>
                  </a:lnTo>
                  <a:lnTo>
                    <a:pt x="58" y="49"/>
                  </a:lnTo>
                  <a:lnTo>
                    <a:pt x="61" y="51"/>
                  </a:lnTo>
                  <a:lnTo>
                    <a:pt x="66" y="54"/>
                  </a:lnTo>
                  <a:lnTo>
                    <a:pt x="69" y="60"/>
                  </a:lnTo>
                  <a:lnTo>
                    <a:pt x="69" y="60"/>
                  </a:lnTo>
                  <a:lnTo>
                    <a:pt x="60" y="57"/>
                  </a:lnTo>
                  <a:lnTo>
                    <a:pt x="52" y="57"/>
                  </a:lnTo>
                  <a:lnTo>
                    <a:pt x="48" y="59"/>
                  </a:lnTo>
                  <a:lnTo>
                    <a:pt x="45" y="59"/>
                  </a:lnTo>
                  <a:lnTo>
                    <a:pt x="45" y="59"/>
                  </a:lnTo>
                  <a:lnTo>
                    <a:pt x="43" y="62"/>
                  </a:lnTo>
                  <a:lnTo>
                    <a:pt x="43" y="66"/>
                  </a:lnTo>
                  <a:lnTo>
                    <a:pt x="43" y="66"/>
                  </a:lnTo>
                  <a:lnTo>
                    <a:pt x="46" y="68"/>
                  </a:lnTo>
                  <a:lnTo>
                    <a:pt x="49" y="68"/>
                  </a:lnTo>
                  <a:lnTo>
                    <a:pt x="49" y="68"/>
                  </a:lnTo>
                  <a:lnTo>
                    <a:pt x="52" y="66"/>
                  </a:lnTo>
                  <a:lnTo>
                    <a:pt x="57" y="66"/>
                  </a:lnTo>
                  <a:lnTo>
                    <a:pt x="66" y="68"/>
                  </a:lnTo>
                  <a:lnTo>
                    <a:pt x="71" y="71"/>
                  </a:lnTo>
                  <a:lnTo>
                    <a:pt x="75" y="76"/>
                  </a:lnTo>
                  <a:lnTo>
                    <a:pt x="75" y="76"/>
                  </a:lnTo>
                  <a:lnTo>
                    <a:pt x="78" y="82"/>
                  </a:lnTo>
                  <a:lnTo>
                    <a:pt x="78" y="89"/>
                  </a:lnTo>
                  <a:lnTo>
                    <a:pt x="80" y="100"/>
                  </a:lnTo>
                  <a:lnTo>
                    <a:pt x="78" y="109"/>
                  </a:lnTo>
                  <a:lnTo>
                    <a:pt x="77" y="112"/>
                  </a:lnTo>
                  <a:lnTo>
                    <a:pt x="77" y="112"/>
                  </a:lnTo>
                  <a:lnTo>
                    <a:pt x="72" y="115"/>
                  </a:lnTo>
                  <a:lnTo>
                    <a:pt x="69" y="118"/>
                  </a:lnTo>
                  <a:lnTo>
                    <a:pt x="60" y="120"/>
                  </a:lnTo>
                  <a:lnTo>
                    <a:pt x="54" y="120"/>
                  </a:lnTo>
                  <a:lnTo>
                    <a:pt x="51" y="120"/>
                  </a:lnTo>
                  <a:lnTo>
                    <a:pt x="51" y="120"/>
                  </a:lnTo>
                  <a:lnTo>
                    <a:pt x="46" y="120"/>
                  </a:lnTo>
                  <a:lnTo>
                    <a:pt x="46" y="120"/>
                  </a:lnTo>
                  <a:lnTo>
                    <a:pt x="45" y="123"/>
                  </a:lnTo>
                  <a:lnTo>
                    <a:pt x="45" y="123"/>
                  </a:lnTo>
                  <a:lnTo>
                    <a:pt x="45" y="126"/>
                  </a:lnTo>
                  <a:lnTo>
                    <a:pt x="45" y="126"/>
                  </a:lnTo>
                  <a:lnTo>
                    <a:pt x="48" y="129"/>
                  </a:lnTo>
                  <a:lnTo>
                    <a:pt x="48" y="129"/>
                  </a:lnTo>
                  <a:lnTo>
                    <a:pt x="58" y="131"/>
                  </a:lnTo>
                  <a:lnTo>
                    <a:pt x="58" y="131"/>
                  </a:lnTo>
                  <a:lnTo>
                    <a:pt x="66" y="129"/>
                  </a:lnTo>
                  <a:lnTo>
                    <a:pt x="75" y="126"/>
                  </a:lnTo>
                  <a:lnTo>
                    <a:pt x="75" y="126"/>
                  </a:lnTo>
                  <a:lnTo>
                    <a:pt x="72" y="131"/>
                  </a:lnTo>
                  <a:lnTo>
                    <a:pt x="69" y="135"/>
                  </a:lnTo>
                  <a:lnTo>
                    <a:pt x="65" y="138"/>
                  </a:lnTo>
                  <a:lnTo>
                    <a:pt x="65" y="138"/>
                  </a:lnTo>
                  <a:lnTo>
                    <a:pt x="63" y="140"/>
                  </a:lnTo>
                  <a:lnTo>
                    <a:pt x="63" y="144"/>
                  </a:lnTo>
                  <a:lnTo>
                    <a:pt x="63" y="144"/>
                  </a:lnTo>
                  <a:lnTo>
                    <a:pt x="65" y="146"/>
                  </a:lnTo>
                  <a:lnTo>
                    <a:pt x="68" y="148"/>
                  </a:lnTo>
                  <a:lnTo>
                    <a:pt x="68" y="148"/>
                  </a:lnTo>
                  <a:lnTo>
                    <a:pt x="69" y="146"/>
                  </a:lnTo>
                  <a:lnTo>
                    <a:pt x="69" y="146"/>
                  </a:lnTo>
                  <a:lnTo>
                    <a:pt x="77" y="141"/>
                  </a:lnTo>
                  <a:lnTo>
                    <a:pt x="80" y="137"/>
                  </a:lnTo>
                  <a:lnTo>
                    <a:pt x="83" y="132"/>
                  </a:lnTo>
                  <a:lnTo>
                    <a:pt x="83" y="132"/>
                  </a:lnTo>
                  <a:lnTo>
                    <a:pt x="84" y="140"/>
                  </a:lnTo>
                  <a:lnTo>
                    <a:pt x="84" y="146"/>
                  </a:lnTo>
                  <a:lnTo>
                    <a:pt x="83" y="154"/>
                  </a:lnTo>
                  <a:lnTo>
                    <a:pt x="81" y="160"/>
                  </a:lnTo>
                  <a:lnTo>
                    <a:pt x="81" y="16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3" name="Freeform 498"/>
            <p:cNvSpPr>
              <a:spLocks noEditPoints="1"/>
            </p:cNvSpPr>
            <p:nvPr/>
          </p:nvSpPr>
          <p:spPr bwMode="auto">
            <a:xfrm>
              <a:off x="6067426" y="3119438"/>
              <a:ext cx="214313" cy="317500"/>
            </a:xfrm>
            <a:custGeom>
              <a:avLst/>
              <a:gdLst>
                <a:gd name="T0" fmla="*/ 72 w 135"/>
                <a:gd name="T1" fmla="*/ 0 h 200"/>
                <a:gd name="T2" fmla="*/ 54 w 135"/>
                <a:gd name="T3" fmla="*/ 5 h 200"/>
                <a:gd name="T4" fmla="*/ 39 w 135"/>
                <a:gd name="T5" fmla="*/ 26 h 200"/>
                <a:gd name="T6" fmla="*/ 40 w 135"/>
                <a:gd name="T7" fmla="*/ 63 h 200"/>
                <a:gd name="T8" fmla="*/ 46 w 135"/>
                <a:gd name="T9" fmla="*/ 83 h 200"/>
                <a:gd name="T10" fmla="*/ 37 w 135"/>
                <a:gd name="T11" fmla="*/ 95 h 200"/>
                <a:gd name="T12" fmla="*/ 25 w 135"/>
                <a:gd name="T13" fmla="*/ 91 h 200"/>
                <a:gd name="T14" fmla="*/ 11 w 135"/>
                <a:gd name="T15" fmla="*/ 45 h 200"/>
                <a:gd name="T16" fmla="*/ 8 w 135"/>
                <a:gd name="T17" fmla="*/ 16 h 200"/>
                <a:gd name="T18" fmla="*/ 0 w 135"/>
                <a:gd name="T19" fmla="*/ 19 h 200"/>
                <a:gd name="T20" fmla="*/ 0 w 135"/>
                <a:gd name="T21" fmla="*/ 172 h 200"/>
                <a:gd name="T22" fmla="*/ 13 w 135"/>
                <a:gd name="T23" fmla="*/ 193 h 200"/>
                <a:gd name="T24" fmla="*/ 31 w 135"/>
                <a:gd name="T25" fmla="*/ 200 h 200"/>
                <a:gd name="T26" fmla="*/ 36 w 135"/>
                <a:gd name="T27" fmla="*/ 197 h 200"/>
                <a:gd name="T28" fmla="*/ 31 w 135"/>
                <a:gd name="T29" fmla="*/ 190 h 200"/>
                <a:gd name="T30" fmla="*/ 13 w 135"/>
                <a:gd name="T31" fmla="*/ 181 h 200"/>
                <a:gd name="T32" fmla="*/ 10 w 135"/>
                <a:gd name="T33" fmla="*/ 86 h 200"/>
                <a:gd name="T34" fmla="*/ 26 w 135"/>
                <a:gd name="T35" fmla="*/ 103 h 200"/>
                <a:gd name="T36" fmla="*/ 46 w 135"/>
                <a:gd name="T37" fmla="*/ 102 h 200"/>
                <a:gd name="T38" fmla="*/ 45 w 135"/>
                <a:gd name="T39" fmla="*/ 123 h 200"/>
                <a:gd name="T40" fmla="*/ 42 w 135"/>
                <a:gd name="T41" fmla="*/ 157 h 200"/>
                <a:gd name="T42" fmla="*/ 62 w 135"/>
                <a:gd name="T43" fmla="*/ 180 h 200"/>
                <a:gd name="T44" fmla="*/ 91 w 135"/>
                <a:gd name="T45" fmla="*/ 186 h 200"/>
                <a:gd name="T46" fmla="*/ 120 w 135"/>
                <a:gd name="T47" fmla="*/ 166 h 200"/>
                <a:gd name="T48" fmla="*/ 134 w 135"/>
                <a:gd name="T49" fmla="*/ 129 h 200"/>
                <a:gd name="T50" fmla="*/ 126 w 135"/>
                <a:gd name="T51" fmla="*/ 42 h 200"/>
                <a:gd name="T52" fmla="*/ 100 w 135"/>
                <a:gd name="T53" fmla="*/ 11 h 200"/>
                <a:gd name="T54" fmla="*/ 79 w 135"/>
                <a:gd name="T55" fmla="*/ 2 h 200"/>
                <a:gd name="T56" fmla="*/ 118 w 135"/>
                <a:gd name="T57" fmla="*/ 151 h 200"/>
                <a:gd name="T58" fmla="*/ 95 w 135"/>
                <a:gd name="T59" fmla="*/ 174 h 200"/>
                <a:gd name="T60" fmla="*/ 74 w 135"/>
                <a:gd name="T61" fmla="*/ 175 h 200"/>
                <a:gd name="T62" fmla="*/ 54 w 135"/>
                <a:gd name="T63" fmla="*/ 160 h 200"/>
                <a:gd name="T64" fmla="*/ 51 w 135"/>
                <a:gd name="T65" fmla="*/ 132 h 200"/>
                <a:gd name="T66" fmla="*/ 66 w 135"/>
                <a:gd name="T67" fmla="*/ 146 h 200"/>
                <a:gd name="T68" fmla="*/ 72 w 135"/>
                <a:gd name="T69" fmla="*/ 144 h 200"/>
                <a:gd name="T70" fmla="*/ 65 w 135"/>
                <a:gd name="T71" fmla="*/ 135 h 200"/>
                <a:gd name="T72" fmla="*/ 68 w 135"/>
                <a:gd name="T73" fmla="*/ 129 h 200"/>
                <a:gd name="T74" fmla="*/ 88 w 135"/>
                <a:gd name="T75" fmla="*/ 129 h 200"/>
                <a:gd name="T76" fmla="*/ 88 w 135"/>
                <a:gd name="T77" fmla="*/ 120 h 200"/>
                <a:gd name="T78" fmla="*/ 75 w 135"/>
                <a:gd name="T79" fmla="*/ 120 h 200"/>
                <a:gd name="T80" fmla="*/ 59 w 135"/>
                <a:gd name="T81" fmla="*/ 112 h 200"/>
                <a:gd name="T82" fmla="*/ 56 w 135"/>
                <a:gd name="T83" fmla="*/ 89 h 200"/>
                <a:gd name="T84" fmla="*/ 65 w 135"/>
                <a:gd name="T85" fmla="*/ 71 h 200"/>
                <a:gd name="T86" fmla="*/ 85 w 135"/>
                <a:gd name="T87" fmla="*/ 68 h 200"/>
                <a:gd name="T88" fmla="*/ 91 w 135"/>
                <a:gd name="T89" fmla="*/ 66 h 200"/>
                <a:gd name="T90" fmla="*/ 89 w 135"/>
                <a:gd name="T91" fmla="*/ 59 h 200"/>
                <a:gd name="T92" fmla="*/ 65 w 135"/>
                <a:gd name="T93" fmla="*/ 60 h 200"/>
                <a:gd name="T94" fmla="*/ 75 w 135"/>
                <a:gd name="T95" fmla="*/ 49 h 200"/>
                <a:gd name="T96" fmla="*/ 80 w 135"/>
                <a:gd name="T97" fmla="*/ 43 h 200"/>
                <a:gd name="T98" fmla="*/ 71 w 135"/>
                <a:gd name="T99" fmla="*/ 42 h 200"/>
                <a:gd name="T100" fmla="*/ 52 w 135"/>
                <a:gd name="T101" fmla="*/ 65 h 200"/>
                <a:gd name="T102" fmla="*/ 46 w 135"/>
                <a:gd name="T103" fmla="*/ 48 h 200"/>
                <a:gd name="T104" fmla="*/ 49 w 135"/>
                <a:gd name="T105" fmla="*/ 23 h 200"/>
                <a:gd name="T106" fmla="*/ 63 w 135"/>
                <a:gd name="T107" fmla="*/ 11 h 200"/>
                <a:gd name="T108" fmla="*/ 77 w 135"/>
                <a:gd name="T109" fmla="*/ 11 h 200"/>
                <a:gd name="T110" fmla="*/ 118 w 135"/>
                <a:gd name="T111" fmla="*/ 48 h 200"/>
                <a:gd name="T112" fmla="*/ 125 w 135"/>
                <a:gd name="T113" fmla="*/ 12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5" h="200">
                  <a:moveTo>
                    <a:pt x="79" y="2"/>
                  </a:moveTo>
                  <a:lnTo>
                    <a:pt x="79" y="2"/>
                  </a:lnTo>
                  <a:lnTo>
                    <a:pt x="79" y="2"/>
                  </a:lnTo>
                  <a:lnTo>
                    <a:pt x="72" y="0"/>
                  </a:lnTo>
                  <a:lnTo>
                    <a:pt x="72" y="0"/>
                  </a:lnTo>
                  <a:lnTo>
                    <a:pt x="66" y="0"/>
                  </a:lnTo>
                  <a:lnTo>
                    <a:pt x="60" y="2"/>
                  </a:lnTo>
                  <a:lnTo>
                    <a:pt x="54" y="5"/>
                  </a:lnTo>
                  <a:lnTo>
                    <a:pt x="49" y="10"/>
                  </a:lnTo>
                  <a:lnTo>
                    <a:pt x="45" y="14"/>
                  </a:lnTo>
                  <a:lnTo>
                    <a:pt x="40" y="20"/>
                  </a:lnTo>
                  <a:lnTo>
                    <a:pt x="39" y="26"/>
                  </a:lnTo>
                  <a:lnTo>
                    <a:pt x="37" y="36"/>
                  </a:lnTo>
                  <a:lnTo>
                    <a:pt x="37" y="36"/>
                  </a:lnTo>
                  <a:lnTo>
                    <a:pt x="37" y="53"/>
                  </a:lnTo>
                  <a:lnTo>
                    <a:pt x="40" y="63"/>
                  </a:lnTo>
                  <a:lnTo>
                    <a:pt x="45" y="71"/>
                  </a:lnTo>
                  <a:lnTo>
                    <a:pt x="49" y="74"/>
                  </a:lnTo>
                  <a:lnTo>
                    <a:pt x="49" y="74"/>
                  </a:lnTo>
                  <a:lnTo>
                    <a:pt x="46" y="83"/>
                  </a:lnTo>
                  <a:lnTo>
                    <a:pt x="46" y="91"/>
                  </a:lnTo>
                  <a:lnTo>
                    <a:pt x="46" y="91"/>
                  </a:lnTo>
                  <a:lnTo>
                    <a:pt x="42" y="94"/>
                  </a:lnTo>
                  <a:lnTo>
                    <a:pt x="37" y="95"/>
                  </a:lnTo>
                  <a:lnTo>
                    <a:pt x="31" y="94"/>
                  </a:lnTo>
                  <a:lnTo>
                    <a:pt x="28" y="94"/>
                  </a:lnTo>
                  <a:lnTo>
                    <a:pt x="25" y="91"/>
                  </a:lnTo>
                  <a:lnTo>
                    <a:pt x="25" y="91"/>
                  </a:lnTo>
                  <a:lnTo>
                    <a:pt x="20" y="86"/>
                  </a:lnTo>
                  <a:lnTo>
                    <a:pt x="17" y="80"/>
                  </a:lnTo>
                  <a:lnTo>
                    <a:pt x="14" y="63"/>
                  </a:lnTo>
                  <a:lnTo>
                    <a:pt x="11" y="45"/>
                  </a:lnTo>
                  <a:lnTo>
                    <a:pt x="10" y="25"/>
                  </a:lnTo>
                  <a:lnTo>
                    <a:pt x="10" y="19"/>
                  </a:lnTo>
                  <a:lnTo>
                    <a:pt x="10" y="19"/>
                  </a:lnTo>
                  <a:lnTo>
                    <a:pt x="8" y="16"/>
                  </a:lnTo>
                  <a:lnTo>
                    <a:pt x="5" y="14"/>
                  </a:lnTo>
                  <a:lnTo>
                    <a:pt x="5" y="14"/>
                  </a:lnTo>
                  <a:lnTo>
                    <a:pt x="2" y="16"/>
                  </a:lnTo>
                  <a:lnTo>
                    <a:pt x="0" y="19"/>
                  </a:lnTo>
                  <a:lnTo>
                    <a:pt x="0" y="19"/>
                  </a:lnTo>
                  <a:lnTo>
                    <a:pt x="0" y="25"/>
                  </a:lnTo>
                  <a:lnTo>
                    <a:pt x="0" y="172"/>
                  </a:lnTo>
                  <a:lnTo>
                    <a:pt x="0" y="172"/>
                  </a:lnTo>
                  <a:lnTo>
                    <a:pt x="0" y="177"/>
                  </a:lnTo>
                  <a:lnTo>
                    <a:pt x="3" y="184"/>
                  </a:lnTo>
                  <a:lnTo>
                    <a:pt x="8" y="189"/>
                  </a:lnTo>
                  <a:lnTo>
                    <a:pt x="13" y="193"/>
                  </a:lnTo>
                  <a:lnTo>
                    <a:pt x="20" y="198"/>
                  </a:lnTo>
                  <a:lnTo>
                    <a:pt x="29" y="200"/>
                  </a:lnTo>
                  <a:lnTo>
                    <a:pt x="29" y="200"/>
                  </a:lnTo>
                  <a:lnTo>
                    <a:pt x="31" y="200"/>
                  </a:lnTo>
                  <a:lnTo>
                    <a:pt x="31" y="200"/>
                  </a:lnTo>
                  <a:lnTo>
                    <a:pt x="34" y="200"/>
                  </a:lnTo>
                  <a:lnTo>
                    <a:pt x="36" y="197"/>
                  </a:lnTo>
                  <a:lnTo>
                    <a:pt x="36" y="197"/>
                  </a:lnTo>
                  <a:lnTo>
                    <a:pt x="34" y="193"/>
                  </a:lnTo>
                  <a:lnTo>
                    <a:pt x="34" y="193"/>
                  </a:lnTo>
                  <a:lnTo>
                    <a:pt x="31" y="190"/>
                  </a:lnTo>
                  <a:lnTo>
                    <a:pt x="31" y="190"/>
                  </a:lnTo>
                  <a:lnTo>
                    <a:pt x="25" y="189"/>
                  </a:lnTo>
                  <a:lnTo>
                    <a:pt x="19" y="187"/>
                  </a:lnTo>
                  <a:lnTo>
                    <a:pt x="16" y="184"/>
                  </a:lnTo>
                  <a:lnTo>
                    <a:pt x="13" y="181"/>
                  </a:lnTo>
                  <a:lnTo>
                    <a:pt x="11" y="175"/>
                  </a:lnTo>
                  <a:lnTo>
                    <a:pt x="10" y="172"/>
                  </a:lnTo>
                  <a:lnTo>
                    <a:pt x="10" y="86"/>
                  </a:lnTo>
                  <a:lnTo>
                    <a:pt x="10" y="86"/>
                  </a:lnTo>
                  <a:lnTo>
                    <a:pt x="14" y="92"/>
                  </a:lnTo>
                  <a:lnTo>
                    <a:pt x="17" y="97"/>
                  </a:lnTo>
                  <a:lnTo>
                    <a:pt x="17" y="97"/>
                  </a:lnTo>
                  <a:lnTo>
                    <a:pt x="26" y="103"/>
                  </a:lnTo>
                  <a:lnTo>
                    <a:pt x="34" y="105"/>
                  </a:lnTo>
                  <a:lnTo>
                    <a:pt x="40" y="105"/>
                  </a:lnTo>
                  <a:lnTo>
                    <a:pt x="46" y="102"/>
                  </a:lnTo>
                  <a:lnTo>
                    <a:pt x="46" y="102"/>
                  </a:lnTo>
                  <a:lnTo>
                    <a:pt x="48" y="109"/>
                  </a:lnTo>
                  <a:lnTo>
                    <a:pt x="49" y="114"/>
                  </a:lnTo>
                  <a:lnTo>
                    <a:pt x="49" y="114"/>
                  </a:lnTo>
                  <a:lnTo>
                    <a:pt x="45" y="123"/>
                  </a:lnTo>
                  <a:lnTo>
                    <a:pt x="42" y="131"/>
                  </a:lnTo>
                  <a:lnTo>
                    <a:pt x="40" y="138"/>
                  </a:lnTo>
                  <a:lnTo>
                    <a:pt x="40" y="144"/>
                  </a:lnTo>
                  <a:lnTo>
                    <a:pt x="42" y="157"/>
                  </a:lnTo>
                  <a:lnTo>
                    <a:pt x="45" y="164"/>
                  </a:lnTo>
                  <a:lnTo>
                    <a:pt x="45" y="164"/>
                  </a:lnTo>
                  <a:lnTo>
                    <a:pt x="52" y="174"/>
                  </a:lnTo>
                  <a:lnTo>
                    <a:pt x="62" y="180"/>
                  </a:lnTo>
                  <a:lnTo>
                    <a:pt x="72" y="184"/>
                  </a:lnTo>
                  <a:lnTo>
                    <a:pt x="83" y="186"/>
                  </a:lnTo>
                  <a:lnTo>
                    <a:pt x="83" y="186"/>
                  </a:lnTo>
                  <a:lnTo>
                    <a:pt x="91" y="186"/>
                  </a:lnTo>
                  <a:lnTo>
                    <a:pt x="98" y="183"/>
                  </a:lnTo>
                  <a:lnTo>
                    <a:pt x="106" y="180"/>
                  </a:lnTo>
                  <a:lnTo>
                    <a:pt x="114" y="174"/>
                  </a:lnTo>
                  <a:lnTo>
                    <a:pt x="120" y="166"/>
                  </a:lnTo>
                  <a:lnTo>
                    <a:pt x="126" y="155"/>
                  </a:lnTo>
                  <a:lnTo>
                    <a:pt x="131" y="143"/>
                  </a:lnTo>
                  <a:lnTo>
                    <a:pt x="134" y="129"/>
                  </a:lnTo>
                  <a:lnTo>
                    <a:pt x="134" y="129"/>
                  </a:lnTo>
                  <a:lnTo>
                    <a:pt x="135" y="103"/>
                  </a:lnTo>
                  <a:lnTo>
                    <a:pt x="134" y="80"/>
                  </a:lnTo>
                  <a:lnTo>
                    <a:pt x="131" y="60"/>
                  </a:lnTo>
                  <a:lnTo>
                    <a:pt x="126" y="42"/>
                  </a:lnTo>
                  <a:lnTo>
                    <a:pt x="117" y="28"/>
                  </a:lnTo>
                  <a:lnTo>
                    <a:pt x="112" y="20"/>
                  </a:lnTo>
                  <a:lnTo>
                    <a:pt x="106" y="16"/>
                  </a:lnTo>
                  <a:lnTo>
                    <a:pt x="100" y="11"/>
                  </a:lnTo>
                  <a:lnTo>
                    <a:pt x="94" y="7"/>
                  </a:lnTo>
                  <a:lnTo>
                    <a:pt x="86" y="4"/>
                  </a:lnTo>
                  <a:lnTo>
                    <a:pt x="79" y="2"/>
                  </a:lnTo>
                  <a:lnTo>
                    <a:pt x="79" y="2"/>
                  </a:lnTo>
                  <a:close/>
                  <a:moveTo>
                    <a:pt x="125" y="128"/>
                  </a:moveTo>
                  <a:lnTo>
                    <a:pt x="125" y="128"/>
                  </a:lnTo>
                  <a:lnTo>
                    <a:pt x="121" y="140"/>
                  </a:lnTo>
                  <a:lnTo>
                    <a:pt x="118" y="151"/>
                  </a:lnTo>
                  <a:lnTo>
                    <a:pt x="114" y="160"/>
                  </a:lnTo>
                  <a:lnTo>
                    <a:pt x="108" y="166"/>
                  </a:lnTo>
                  <a:lnTo>
                    <a:pt x="103" y="170"/>
                  </a:lnTo>
                  <a:lnTo>
                    <a:pt x="95" y="174"/>
                  </a:lnTo>
                  <a:lnTo>
                    <a:pt x="89" y="177"/>
                  </a:lnTo>
                  <a:lnTo>
                    <a:pt x="83" y="177"/>
                  </a:lnTo>
                  <a:lnTo>
                    <a:pt x="83" y="177"/>
                  </a:lnTo>
                  <a:lnTo>
                    <a:pt x="74" y="175"/>
                  </a:lnTo>
                  <a:lnTo>
                    <a:pt x="66" y="172"/>
                  </a:lnTo>
                  <a:lnTo>
                    <a:pt x="59" y="167"/>
                  </a:lnTo>
                  <a:lnTo>
                    <a:pt x="54" y="160"/>
                  </a:lnTo>
                  <a:lnTo>
                    <a:pt x="54" y="160"/>
                  </a:lnTo>
                  <a:lnTo>
                    <a:pt x="51" y="154"/>
                  </a:lnTo>
                  <a:lnTo>
                    <a:pt x="49" y="146"/>
                  </a:lnTo>
                  <a:lnTo>
                    <a:pt x="49" y="140"/>
                  </a:lnTo>
                  <a:lnTo>
                    <a:pt x="51" y="132"/>
                  </a:lnTo>
                  <a:lnTo>
                    <a:pt x="51" y="132"/>
                  </a:lnTo>
                  <a:lnTo>
                    <a:pt x="54" y="137"/>
                  </a:lnTo>
                  <a:lnTo>
                    <a:pt x="59" y="141"/>
                  </a:lnTo>
                  <a:lnTo>
                    <a:pt x="66" y="146"/>
                  </a:lnTo>
                  <a:lnTo>
                    <a:pt x="66" y="146"/>
                  </a:lnTo>
                  <a:lnTo>
                    <a:pt x="69" y="146"/>
                  </a:lnTo>
                  <a:lnTo>
                    <a:pt x="72" y="144"/>
                  </a:lnTo>
                  <a:lnTo>
                    <a:pt x="72" y="144"/>
                  </a:lnTo>
                  <a:lnTo>
                    <a:pt x="72" y="140"/>
                  </a:lnTo>
                  <a:lnTo>
                    <a:pt x="69" y="138"/>
                  </a:lnTo>
                  <a:lnTo>
                    <a:pt x="69" y="138"/>
                  </a:lnTo>
                  <a:lnTo>
                    <a:pt x="65" y="135"/>
                  </a:lnTo>
                  <a:lnTo>
                    <a:pt x="62" y="131"/>
                  </a:lnTo>
                  <a:lnTo>
                    <a:pt x="60" y="126"/>
                  </a:lnTo>
                  <a:lnTo>
                    <a:pt x="60" y="126"/>
                  </a:lnTo>
                  <a:lnTo>
                    <a:pt x="68" y="129"/>
                  </a:lnTo>
                  <a:lnTo>
                    <a:pt x="75" y="131"/>
                  </a:lnTo>
                  <a:lnTo>
                    <a:pt x="75" y="131"/>
                  </a:lnTo>
                  <a:lnTo>
                    <a:pt x="88" y="129"/>
                  </a:lnTo>
                  <a:lnTo>
                    <a:pt x="88" y="129"/>
                  </a:lnTo>
                  <a:lnTo>
                    <a:pt x="89" y="126"/>
                  </a:lnTo>
                  <a:lnTo>
                    <a:pt x="91" y="123"/>
                  </a:lnTo>
                  <a:lnTo>
                    <a:pt x="91" y="123"/>
                  </a:lnTo>
                  <a:lnTo>
                    <a:pt x="88" y="120"/>
                  </a:lnTo>
                  <a:lnTo>
                    <a:pt x="85" y="120"/>
                  </a:lnTo>
                  <a:lnTo>
                    <a:pt x="85" y="120"/>
                  </a:lnTo>
                  <a:lnTo>
                    <a:pt x="82" y="120"/>
                  </a:lnTo>
                  <a:lnTo>
                    <a:pt x="75" y="120"/>
                  </a:lnTo>
                  <a:lnTo>
                    <a:pt x="71" y="120"/>
                  </a:lnTo>
                  <a:lnTo>
                    <a:pt x="66" y="118"/>
                  </a:lnTo>
                  <a:lnTo>
                    <a:pt x="62" y="117"/>
                  </a:lnTo>
                  <a:lnTo>
                    <a:pt x="59" y="112"/>
                  </a:lnTo>
                  <a:lnTo>
                    <a:pt x="59" y="112"/>
                  </a:lnTo>
                  <a:lnTo>
                    <a:pt x="57" y="109"/>
                  </a:lnTo>
                  <a:lnTo>
                    <a:pt x="56" y="102"/>
                  </a:lnTo>
                  <a:lnTo>
                    <a:pt x="56" y="89"/>
                  </a:lnTo>
                  <a:lnTo>
                    <a:pt x="57" y="82"/>
                  </a:lnTo>
                  <a:lnTo>
                    <a:pt x="59" y="76"/>
                  </a:lnTo>
                  <a:lnTo>
                    <a:pt x="59" y="76"/>
                  </a:lnTo>
                  <a:lnTo>
                    <a:pt x="65" y="71"/>
                  </a:lnTo>
                  <a:lnTo>
                    <a:pt x="69" y="68"/>
                  </a:lnTo>
                  <a:lnTo>
                    <a:pt x="77" y="66"/>
                  </a:lnTo>
                  <a:lnTo>
                    <a:pt x="83" y="66"/>
                  </a:lnTo>
                  <a:lnTo>
                    <a:pt x="85" y="68"/>
                  </a:lnTo>
                  <a:lnTo>
                    <a:pt x="85" y="68"/>
                  </a:lnTo>
                  <a:lnTo>
                    <a:pt x="89" y="68"/>
                  </a:lnTo>
                  <a:lnTo>
                    <a:pt x="91" y="66"/>
                  </a:lnTo>
                  <a:lnTo>
                    <a:pt x="91" y="66"/>
                  </a:lnTo>
                  <a:lnTo>
                    <a:pt x="92" y="62"/>
                  </a:lnTo>
                  <a:lnTo>
                    <a:pt x="92" y="62"/>
                  </a:lnTo>
                  <a:lnTo>
                    <a:pt x="89" y="59"/>
                  </a:lnTo>
                  <a:lnTo>
                    <a:pt x="89" y="59"/>
                  </a:lnTo>
                  <a:lnTo>
                    <a:pt x="88" y="59"/>
                  </a:lnTo>
                  <a:lnTo>
                    <a:pt x="82" y="57"/>
                  </a:lnTo>
                  <a:lnTo>
                    <a:pt x="74" y="57"/>
                  </a:lnTo>
                  <a:lnTo>
                    <a:pt x="65" y="60"/>
                  </a:lnTo>
                  <a:lnTo>
                    <a:pt x="65" y="60"/>
                  </a:lnTo>
                  <a:lnTo>
                    <a:pt x="69" y="54"/>
                  </a:lnTo>
                  <a:lnTo>
                    <a:pt x="72" y="51"/>
                  </a:lnTo>
                  <a:lnTo>
                    <a:pt x="75" y="49"/>
                  </a:lnTo>
                  <a:lnTo>
                    <a:pt x="75" y="49"/>
                  </a:lnTo>
                  <a:lnTo>
                    <a:pt x="79" y="48"/>
                  </a:lnTo>
                  <a:lnTo>
                    <a:pt x="80" y="43"/>
                  </a:lnTo>
                  <a:lnTo>
                    <a:pt x="80" y="43"/>
                  </a:lnTo>
                  <a:lnTo>
                    <a:pt x="77" y="40"/>
                  </a:lnTo>
                  <a:lnTo>
                    <a:pt x="74" y="40"/>
                  </a:lnTo>
                  <a:lnTo>
                    <a:pt x="74" y="40"/>
                  </a:lnTo>
                  <a:lnTo>
                    <a:pt x="71" y="42"/>
                  </a:lnTo>
                  <a:lnTo>
                    <a:pt x="66" y="45"/>
                  </a:lnTo>
                  <a:lnTo>
                    <a:pt x="59" y="53"/>
                  </a:lnTo>
                  <a:lnTo>
                    <a:pt x="56" y="59"/>
                  </a:lnTo>
                  <a:lnTo>
                    <a:pt x="52" y="65"/>
                  </a:lnTo>
                  <a:lnTo>
                    <a:pt x="52" y="65"/>
                  </a:lnTo>
                  <a:lnTo>
                    <a:pt x="49" y="62"/>
                  </a:lnTo>
                  <a:lnTo>
                    <a:pt x="48" y="56"/>
                  </a:lnTo>
                  <a:lnTo>
                    <a:pt x="46" y="48"/>
                  </a:lnTo>
                  <a:lnTo>
                    <a:pt x="46" y="36"/>
                  </a:lnTo>
                  <a:lnTo>
                    <a:pt x="46" y="36"/>
                  </a:lnTo>
                  <a:lnTo>
                    <a:pt x="48" y="30"/>
                  </a:lnTo>
                  <a:lnTo>
                    <a:pt x="49" y="23"/>
                  </a:lnTo>
                  <a:lnTo>
                    <a:pt x="52" y="19"/>
                  </a:lnTo>
                  <a:lnTo>
                    <a:pt x="56" y="16"/>
                  </a:lnTo>
                  <a:lnTo>
                    <a:pt x="60" y="13"/>
                  </a:lnTo>
                  <a:lnTo>
                    <a:pt x="63" y="11"/>
                  </a:lnTo>
                  <a:lnTo>
                    <a:pt x="72" y="10"/>
                  </a:lnTo>
                  <a:lnTo>
                    <a:pt x="72" y="10"/>
                  </a:lnTo>
                  <a:lnTo>
                    <a:pt x="77" y="11"/>
                  </a:lnTo>
                  <a:lnTo>
                    <a:pt x="77" y="11"/>
                  </a:lnTo>
                  <a:lnTo>
                    <a:pt x="91" y="16"/>
                  </a:lnTo>
                  <a:lnTo>
                    <a:pt x="102" y="23"/>
                  </a:lnTo>
                  <a:lnTo>
                    <a:pt x="111" y="34"/>
                  </a:lnTo>
                  <a:lnTo>
                    <a:pt x="118" y="48"/>
                  </a:lnTo>
                  <a:lnTo>
                    <a:pt x="123" y="63"/>
                  </a:lnTo>
                  <a:lnTo>
                    <a:pt x="126" y="83"/>
                  </a:lnTo>
                  <a:lnTo>
                    <a:pt x="126" y="105"/>
                  </a:lnTo>
                  <a:lnTo>
                    <a:pt x="125" y="128"/>
                  </a:lnTo>
                  <a:lnTo>
                    <a:pt x="125" y="12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4" name="Group 203"/>
          <p:cNvGrpSpPr/>
          <p:nvPr userDrawn="1"/>
        </p:nvGrpSpPr>
        <p:grpSpPr>
          <a:xfrm>
            <a:off x="6202619" y="2361262"/>
            <a:ext cx="446909" cy="280487"/>
            <a:chOff x="5048251" y="2271713"/>
            <a:chExt cx="379413" cy="317500"/>
          </a:xfrm>
        </p:grpSpPr>
        <p:sp>
          <p:nvSpPr>
            <p:cNvPr id="205" name="Freeform 499"/>
            <p:cNvSpPr>
              <a:spLocks noEditPoints="1"/>
            </p:cNvSpPr>
            <p:nvPr/>
          </p:nvSpPr>
          <p:spPr bwMode="auto">
            <a:xfrm>
              <a:off x="5048251" y="2271713"/>
              <a:ext cx="379413" cy="317500"/>
            </a:xfrm>
            <a:custGeom>
              <a:avLst/>
              <a:gdLst>
                <a:gd name="T0" fmla="*/ 183 w 239"/>
                <a:gd name="T1" fmla="*/ 49 h 200"/>
                <a:gd name="T2" fmla="*/ 183 w 239"/>
                <a:gd name="T3" fmla="*/ 15 h 200"/>
                <a:gd name="T4" fmla="*/ 178 w 239"/>
                <a:gd name="T5" fmla="*/ 4 h 200"/>
                <a:gd name="T6" fmla="*/ 166 w 239"/>
                <a:gd name="T7" fmla="*/ 0 h 200"/>
                <a:gd name="T8" fmla="*/ 74 w 239"/>
                <a:gd name="T9" fmla="*/ 0 h 200"/>
                <a:gd name="T10" fmla="*/ 62 w 239"/>
                <a:gd name="T11" fmla="*/ 4 h 200"/>
                <a:gd name="T12" fmla="*/ 57 w 239"/>
                <a:gd name="T13" fmla="*/ 15 h 200"/>
                <a:gd name="T14" fmla="*/ 14 w 239"/>
                <a:gd name="T15" fmla="*/ 49 h 200"/>
                <a:gd name="T16" fmla="*/ 9 w 239"/>
                <a:gd name="T17" fmla="*/ 50 h 200"/>
                <a:gd name="T18" fmla="*/ 2 w 239"/>
                <a:gd name="T19" fmla="*/ 56 h 200"/>
                <a:gd name="T20" fmla="*/ 0 w 239"/>
                <a:gd name="T21" fmla="*/ 187 h 200"/>
                <a:gd name="T22" fmla="*/ 2 w 239"/>
                <a:gd name="T23" fmla="*/ 193 h 200"/>
                <a:gd name="T24" fmla="*/ 9 w 239"/>
                <a:gd name="T25" fmla="*/ 200 h 200"/>
                <a:gd name="T26" fmla="*/ 226 w 239"/>
                <a:gd name="T27" fmla="*/ 200 h 200"/>
                <a:gd name="T28" fmla="*/ 230 w 239"/>
                <a:gd name="T29" fmla="*/ 200 h 200"/>
                <a:gd name="T30" fmla="*/ 238 w 239"/>
                <a:gd name="T31" fmla="*/ 193 h 200"/>
                <a:gd name="T32" fmla="*/ 239 w 239"/>
                <a:gd name="T33" fmla="*/ 63 h 200"/>
                <a:gd name="T34" fmla="*/ 238 w 239"/>
                <a:gd name="T35" fmla="*/ 56 h 200"/>
                <a:gd name="T36" fmla="*/ 230 w 239"/>
                <a:gd name="T37" fmla="*/ 50 h 200"/>
                <a:gd name="T38" fmla="*/ 226 w 239"/>
                <a:gd name="T39" fmla="*/ 49 h 200"/>
                <a:gd name="T40" fmla="*/ 230 w 239"/>
                <a:gd name="T41" fmla="*/ 187 h 200"/>
                <a:gd name="T42" fmla="*/ 229 w 239"/>
                <a:gd name="T43" fmla="*/ 191 h 200"/>
                <a:gd name="T44" fmla="*/ 14 w 239"/>
                <a:gd name="T45" fmla="*/ 193 h 200"/>
                <a:gd name="T46" fmla="*/ 11 w 239"/>
                <a:gd name="T47" fmla="*/ 191 h 200"/>
                <a:gd name="T48" fmla="*/ 9 w 239"/>
                <a:gd name="T49" fmla="*/ 63 h 200"/>
                <a:gd name="T50" fmla="*/ 11 w 239"/>
                <a:gd name="T51" fmla="*/ 60 h 200"/>
                <a:gd name="T52" fmla="*/ 154 w 239"/>
                <a:gd name="T53" fmla="*/ 58 h 200"/>
                <a:gd name="T54" fmla="*/ 155 w 239"/>
                <a:gd name="T55" fmla="*/ 58 h 200"/>
                <a:gd name="T56" fmla="*/ 226 w 239"/>
                <a:gd name="T57" fmla="*/ 58 h 200"/>
                <a:gd name="T58" fmla="*/ 230 w 239"/>
                <a:gd name="T59" fmla="*/ 63 h 200"/>
                <a:gd name="T60" fmla="*/ 150 w 239"/>
                <a:gd name="T61" fmla="*/ 30 h 200"/>
                <a:gd name="T62" fmla="*/ 89 w 239"/>
                <a:gd name="T63" fmla="*/ 49 h 200"/>
                <a:gd name="T64" fmla="*/ 150 w 239"/>
                <a:gd name="T65" fmla="*/ 30 h 200"/>
                <a:gd name="T66" fmla="*/ 158 w 239"/>
                <a:gd name="T67" fmla="*/ 49 h 200"/>
                <a:gd name="T68" fmla="*/ 158 w 239"/>
                <a:gd name="T69" fmla="*/ 26 h 200"/>
                <a:gd name="T70" fmla="*/ 155 w 239"/>
                <a:gd name="T71" fmla="*/ 21 h 200"/>
                <a:gd name="T72" fmla="*/ 85 w 239"/>
                <a:gd name="T73" fmla="*/ 21 h 200"/>
                <a:gd name="T74" fmla="*/ 80 w 239"/>
                <a:gd name="T75" fmla="*/ 26 h 200"/>
                <a:gd name="T76" fmla="*/ 66 w 239"/>
                <a:gd name="T77" fmla="*/ 49 h 200"/>
                <a:gd name="T78" fmla="*/ 66 w 239"/>
                <a:gd name="T79" fmla="*/ 15 h 200"/>
                <a:gd name="T80" fmla="*/ 68 w 239"/>
                <a:gd name="T81" fmla="*/ 11 h 200"/>
                <a:gd name="T82" fmla="*/ 74 w 239"/>
                <a:gd name="T83" fmla="*/ 9 h 200"/>
                <a:gd name="T84" fmla="*/ 166 w 239"/>
                <a:gd name="T85" fmla="*/ 9 h 200"/>
                <a:gd name="T86" fmla="*/ 172 w 239"/>
                <a:gd name="T87" fmla="*/ 11 h 200"/>
                <a:gd name="T88" fmla="*/ 173 w 239"/>
                <a:gd name="T89" fmla="*/ 1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9" h="200">
                  <a:moveTo>
                    <a:pt x="226" y="49"/>
                  </a:moveTo>
                  <a:lnTo>
                    <a:pt x="183" y="49"/>
                  </a:lnTo>
                  <a:lnTo>
                    <a:pt x="183" y="15"/>
                  </a:lnTo>
                  <a:lnTo>
                    <a:pt x="183" y="15"/>
                  </a:lnTo>
                  <a:lnTo>
                    <a:pt x="181" y="9"/>
                  </a:lnTo>
                  <a:lnTo>
                    <a:pt x="178" y="4"/>
                  </a:lnTo>
                  <a:lnTo>
                    <a:pt x="173" y="1"/>
                  </a:lnTo>
                  <a:lnTo>
                    <a:pt x="166" y="0"/>
                  </a:lnTo>
                  <a:lnTo>
                    <a:pt x="74" y="0"/>
                  </a:lnTo>
                  <a:lnTo>
                    <a:pt x="74" y="0"/>
                  </a:lnTo>
                  <a:lnTo>
                    <a:pt x="68" y="1"/>
                  </a:lnTo>
                  <a:lnTo>
                    <a:pt x="62" y="4"/>
                  </a:lnTo>
                  <a:lnTo>
                    <a:pt x="58" y="9"/>
                  </a:lnTo>
                  <a:lnTo>
                    <a:pt x="57" y="15"/>
                  </a:lnTo>
                  <a:lnTo>
                    <a:pt x="57" y="49"/>
                  </a:lnTo>
                  <a:lnTo>
                    <a:pt x="14" y="49"/>
                  </a:lnTo>
                  <a:lnTo>
                    <a:pt x="14" y="49"/>
                  </a:lnTo>
                  <a:lnTo>
                    <a:pt x="9" y="50"/>
                  </a:lnTo>
                  <a:lnTo>
                    <a:pt x="5" y="53"/>
                  </a:lnTo>
                  <a:lnTo>
                    <a:pt x="2" y="56"/>
                  </a:lnTo>
                  <a:lnTo>
                    <a:pt x="0" y="63"/>
                  </a:lnTo>
                  <a:lnTo>
                    <a:pt x="0" y="187"/>
                  </a:lnTo>
                  <a:lnTo>
                    <a:pt x="0" y="187"/>
                  </a:lnTo>
                  <a:lnTo>
                    <a:pt x="2" y="193"/>
                  </a:lnTo>
                  <a:lnTo>
                    <a:pt x="5" y="197"/>
                  </a:lnTo>
                  <a:lnTo>
                    <a:pt x="9" y="200"/>
                  </a:lnTo>
                  <a:lnTo>
                    <a:pt x="14" y="200"/>
                  </a:lnTo>
                  <a:lnTo>
                    <a:pt x="226" y="200"/>
                  </a:lnTo>
                  <a:lnTo>
                    <a:pt x="226" y="200"/>
                  </a:lnTo>
                  <a:lnTo>
                    <a:pt x="230" y="200"/>
                  </a:lnTo>
                  <a:lnTo>
                    <a:pt x="235" y="197"/>
                  </a:lnTo>
                  <a:lnTo>
                    <a:pt x="238" y="193"/>
                  </a:lnTo>
                  <a:lnTo>
                    <a:pt x="239" y="187"/>
                  </a:lnTo>
                  <a:lnTo>
                    <a:pt x="239" y="63"/>
                  </a:lnTo>
                  <a:lnTo>
                    <a:pt x="239" y="63"/>
                  </a:lnTo>
                  <a:lnTo>
                    <a:pt x="238" y="56"/>
                  </a:lnTo>
                  <a:lnTo>
                    <a:pt x="235" y="53"/>
                  </a:lnTo>
                  <a:lnTo>
                    <a:pt x="230" y="50"/>
                  </a:lnTo>
                  <a:lnTo>
                    <a:pt x="226" y="49"/>
                  </a:lnTo>
                  <a:lnTo>
                    <a:pt x="226" y="49"/>
                  </a:lnTo>
                  <a:close/>
                  <a:moveTo>
                    <a:pt x="230" y="63"/>
                  </a:moveTo>
                  <a:lnTo>
                    <a:pt x="230" y="187"/>
                  </a:lnTo>
                  <a:lnTo>
                    <a:pt x="230" y="187"/>
                  </a:lnTo>
                  <a:lnTo>
                    <a:pt x="229" y="191"/>
                  </a:lnTo>
                  <a:lnTo>
                    <a:pt x="226" y="193"/>
                  </a:lnTo>
                  <a:lnTo>
                    <a:pt x="14" y="193"/>
                  </a:lnTo>
                  <a:lnTo>
                    <a:pt x="14" y="193"/>
                  </a:lnTo>
                  <a:lnTo>
                    <a:pt x="11" y="191"/>
                  </a:lnTo>
                  <a:lnTo>
                    <a:pt x="9" y="187"/>
                  </a:lnTo>
                  <a:lnTo>
                    <a:pt x="9" y="63"/>
                  </a:lnTo>
                  <a:lnTo>
                    <a:pt x="9" y="63"/>
                  </a:lnTo>
                  <a:lnTo>
                    <a:pt x="11" y="60"/>
                  </a:lnTo>
                  <a:lnTo>
                    <a:pt x="14" y="58"/>
                  </a:lnTo>
                  <a:lnTo>
                    <a:pt x="154" y="58"/>
                  </a:lnTo>
                  <a:lnTo>
                    <a:pt x="154" y="58"/>
                  </a:lnTo>
                  <a:lnTo>
                    <a:pt x="155" y="58"/>
                  </a:lnTo>
                  <a:lnTo>
                    <a:pt x="226" y="58"/>
                  </a:lnTo>
                  <a:lnTo>
                    <a:pt x="226" y="58"/>
                  </a:lnTo>
                  <a:lnTo>
                    <a:pt x="229" y="60"/>
                  </a:lnTo>
                  <a:lnTo>
                    <a:pt x="230" y="63"/>
                  </a:lnTo>
                  <a:lnTo>
                    <a:pt x="230" y="63"/>
                  </a:lnTo>
                  <a:close/>
                  <a:moveTo>
                    <a:pt x="150" y="30"/>
                  </a:moveTo>
                  <a:lnTo>
                    <a:pt x="150" y="49"/>
                  </a:lnTo>
                  <a:lnTo>
                    <a:pt x="89" y="49"/>
                  </a:lnTo>
                  <a:lnTo>
                    <a:pt x="89" y="30"/>
                  </a:lnTo>
                  <a:lnTo>
                    <a:pt x="150" y="30"/>
                  </a:lnTo>
                  <a:close/>
                  <a:moveTo>
                    <a:pt x="173" y="49"/>
                  </a:moveTo>
                  <a:lnTo>
                    <a:pt x="158" y="49"/>
                  </a:lnTo>
                  <a:lnTo>
                    <a:pt x="158" y="26"/>
                  </a:lnTo>
                  <a:lnTo>
                    <a:pt x="158" y="26"/>
                  </a:lnTo>
                  <a:lnTo>
                    <a:pt x="158" y="23"/>
                  </a:lnTo>
                  <a:lnTo>
                    <a:pt x="155" y="21"/>
                  </a:lnTo>
                  <a:lnTo>
                    <a:pt x="85" y="21"/>
                  </a:lnTo>
                  <a:lnTo>
                    <a:pt x="85" y="21"/>
                  </a:lnTo>
                  <a:lnTo>
                    <a:pt x="81" y="23"/>
                  </a:lnTo>
                  <a:lnTo>
                    <a:pt x="80" y="26"/>
                  </a:lnTo>
                  <a:lnTo>
                    <a:pt x="80" y="49"/>
                  </a:lnTo>
                  <a:lnTo>
                    <a:pt x="66" y="49"/>
                  </a:lnTo>
                  <a:lnTo>
                    <a:pt x="66" y="15"/>
                  </a:lnTo>
                  <a:lnTo>
                    <a:pt x="66" y="15"/>
                  </a:lnTo>
                  <a:lnTo>
                    <a:pt x="66" y="14"/>
                  </a:lnTo>
                  <a:lnTo>
                    <a:pt x="68" y="11"/>
                  </a:lnTo>
                  <a:lnTo>
                    <a:pt x="71" y="9"/>
                  </a:lnTo>
                  <a:lnTo>
                    <a:pt x="74" y="9"/>
                  </a:lnTo>
                  <a:lnTo>
                    <a:pt x="166" y="9"/>
                  </a:lnTo>
                  <a:lnTo>
                    <a:pt x="166" y="9"/>
                  </a:lnTo>
                  <a:lnTo>
                    <a:pt x="169" y="9"/>
                  </a:lnTo>
                  <a:lnTo>
                    <a:pt x="172" y="11"/>
                  </a:lnTo>
                  <a:lnTo>
                    <a:pt x="173" y="14"/>
                  </a:lnTo>
                  <a:lnTo>
                    <a:pt x="173" y="15"/>
                  </a:lnTo>
                  <a:lnTo>
                    <a:pt x="173" y="4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6" name="Freeform 500"/>
            <p:cNvSpPr>
              <a:spLocks noEditPoints="1"/>
            </p:cNvSpPr>
            <p:nvPr/>
          </p:nvSpPr>
          <p:spPr bwMode="auto">
            <a:xfrm>
              <a:off x="5175251" y="2413000"/>
              <a:ext cx="128588" cy="125413"/>
            </a:xfrm>
            <a:custGeom>
              <a:avLst/>
              <a:gdLst>
                <a:gd name="T0" fmla="*/ 55 w 81"/>
                <a:gd name="T1" fmla="*/ 24 h 79"/>
                <a:gd name="T2" fmla="*/ 55 w 81"/>
                <a:gd name="T3" fmla="*/ 4 h 79"/>
                <a:gd name="T4" fmla="*/ 51 w 81"/>
                <a:gd name="T5" fmla="*/ 0 h 79"/>
                <a:gd name="T6" fmla="*/ 29 w 81"/>
                <a:gd name="T7" fmla="*/ 0 h 79"/>
                <a:gd name="T8" fmla="*/ 24 w 81"/>
                <a:gd name="T9" fmla="*/ 4 h 79"/>
                <a:gd name="T10" fmla="*/ 3 w 81"/>
                <a:gd name="T11" fmla="*/ 24 h 79"/>
                <a:gd name="T12" fmla="*/ 0 w 81"/>
                <a:gd name="T13" fmla="*/ 26 h 79"/>
                <a:gd name="T14" fmla="*/ 0 w 81"/>
                <a:gd name="T15" fmla="*/ 50 h 79"/>
                <a:gd name="T16" fmla="*/ 0 w 81"/>
                <a:gd name="T17" fmla="*/ 53 h 79"/>
                <a:gd name="T18" fmla="*/ 24 w 81"/>
                <a:gd name="T19" fmla="*/ 55 h 79"/>
                <a:gd name="T20" fmla="*/ 24 w 81"/>
                <a:gd name="T21" fmla="*/ 75 h 79"/>
                <a:gd name="T22" fmla="*/ 29 w 81"/>
                <a:gd name="T23" fmla="*/ 79 h 79"/>
                <a:gd name="T24" fmla="*/ 51 w 81"/>
                <a:gd name="T25" fmla="*/ 79 h 79"/>
                <a:gd name="T26" fmla="*/ 55 w 81"/>
                <a:gd name="T27" fmla="*/ 75 h 79"/>
                <a:gd name="T28" fmla="*/ 77 w 81"/>
                <a:gd name="T29" fmla="*/ 55 h 79"/>
                <a:gd name="T30" fmla="*/ 80 w 81"/>
                <a:gd name="T31" fmla="*/ 53 h 79"/>
                <a:gd name="T32" fmla="*/ 81 w 81"/>
                <a:gd name="T33" fmla="*/ 29 h 79"/>
                <a:gd name="T34" fmla="*/ 80 w 81"/>
                <a:gd name="T35" fmla="*/ 26 h 79"/>
                <a:gd name="T36" fmla="*/ 77 w 81"/>
                <a:gd name="T37" fmla="*/ 24 h 79"/>
                <a:gd name="T38" fmla="*/ 8 w 81"/>
                <a:gd name="T39" fmla="*/ 46 h 79"/>
                <a:gd name="T40" fmla="*/ 29 w 81"/>
                <a:gd name="T41" fmla="*/ 33 h 79"/>
                <a:gd name="T42" fmla="*/ 32 w 81"/>
                <a:gd name="T43" fmla="*/ 32 h 79"/>
                <a:gd name="T44" fmla="*/ 34 w 81"/>
                <a:gd name="T45" fmla="*/ 9 h 79"/>
                <a:gd name="T46" fmla="*/ 47 w 81"/>
                <a:gd name="T47" fmla="*/ 29 h 79"/>
                <a:gd name="T48" fmla="*/ 47 w 81"/>
                <a:gd name="T49" fmla="*/ 32 h 79"/>
                <a:gd name="T50" fmla="*/ 72 w 81"/>
                <a:gd name="T51" fmla="*/ 33 h 79"/>
                <a:gd name="T52" fmla="*/ 51 w 81"/>
                <a:gd name="T53" fmla="*/ 46 h 79"/>
                <a:gd name="T54" fmla="*/ 47 w 81"/>
                <a:gd name="T55" fmla="*/ 47 h 79"/>
                <a:gd name="T56" fmla="*/ 47 w 81"/>
                <a:gd name="T57" fmla="*/ 70 h 79"/>
                <a:gd name="T58" fmla="*/ 34 w 81"/>
                <a:gd name="T59" fmla="*/ 50 h 79"/>
                <a:gd name="T60" fmla="*/ 32 w 81"/>
                <a:gd name="T61" fmla="*/ 47 h 79"/>
                <a:gd name="T62" fmla="*/ 29 w 81"/>
                <a:gd name="T63"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79">
                  <a:moveTo>
                    <a:pt x="77" y="24"/>
                  </a:moveTo>
                  <a:lnTo>
                    <a:pt x="55" y="24"/>
                  </a:lnTo>
                  <a:lnTo>
                    <a:pt x="55" y="4"/>
                  </a:lnTo>
                  <a:lnTo>
                    <a:pt x="55" y="4"/>
                  </a:lnTo>
                  <a:lnTo>
                    <a:pt x="54" y="1"/>
                  </a:lnTo>
                  <a:lnTo>
                    <a:pt x="51" y="0"/>
                  </a:lnTo>
                  <a:lnTo>
                    <a:pt x="29" y="0"/>
                  </a:lnTo>
                  <a:lnTo>
                    <a:pt x="29" y="0"/>
                  </a:lnTo>
                  <a:lnTo>
                    <a:pt x="26" y="1"/>
                  </a:lnTo>
                  <a:lnTo>
                    <a:pt x="24" y="4"/>
                  </a:lnTo>
                  <a:lnTo>
                    <a:pt x="24" y="24"/>
                  </a:lnTo>
                  <a:lnTo>
                    <a:pt x="3" y="24"/>
                  </a:lnTo>
                  <a:lnTo>
                    <a:pt x="3" y="24"/>
                  </a:lnTo>
                  <a:lnTo>
                    <a:pt x="0" y="26"/>
                  </a:lnTo>
                  <a:lnTo>
                    <a:pt x="0" y="29"/>
                  </a:lnTo>
                  <a:lnTo>
                    <a:pt x="0" y="50"/>
                  </a:lnTo>
                  <a:lnTo>
                    <a:pt x="0" y="50"/>
                  </a:lnTo>
                  <a:lnTo>
                    <a:pt x="0" y="53"/>
                  </a:lnTo>
                  <a:lnTo>
                    <a:pt x="3" y="55"/>
                  </a:lnTo>
                  <a:lnTo>
                    <a:pt x="24" y="55"/>
                  </a:lnTo>
                  <a:lnTo>
                    <a:pt x="24" y="75"/>
                  </a:lnTo>
                  <a:lnTo>
                    <a:pt x="24" y="75"/>
                  </a:lnTo>
                  <a:lnTo>
                    <a:pt x="26" y="78"/>
                  </a:lnTo>
                  <a:lnTo>
                    <a:pt x="29" y="79"/>
                  </a:lnTo>
                  <a:lnTo>
                    <a:pt x="51" y="79"/>
                  </a:lnTo>
                  <a:lnTo>
                    <a:pt x="51" y="79"/>
                  </a:lnTo>
                  <a:lnTo>
                    <a:pt x="54" y="78"/>
                  </a:lnTo>
                  <a:lnTo>
                    <a:pt x="55" y="75"/>
                  </a:lnTo>
                  <a:lnTo>
                    <a:pt x="55" y="55"/>
                  </a:lnTo>
                  <a:lnTo>
                    <a:pt x="77" y="55"/>
                  </a:lnTo>
                  <a:lnTo>
                    <a:pt x="77" y="55"/>
                  </a:lnTo>
                  <a:lnTo>
                    <a:pt x="80" y="53"/>
                  </a:lnTo>
                  <a:lnTo>
                    <a:pt x="81" y="50"/>
                  </a:lnTo>
                  <a:lnTo>
                    <a:pt x="81" y="29"/>
                  </a:lnTo>
                  <a:lnTo>
                    <a:pt x="81" y="29"/>
                  </a:lnTo>
                  <a:lnTo>
                    <a:pt x="80" y="26"/>
                  </a:lnTo>
                  <a:lnTo>
                    <a:pt x="77" y="24"/>
                  </a:lnTo>
                  <a:lnTo>
                    <a:pt x="77" y="24"/>
                  </a:lnTo>
                  <a:close/>
                  <a:moveTo>
                    <a:pt x="29" y="46"/>
                  </a:moveTo>
                  <a:lnTo>
                    <a:pt x="8" y="46"/>
                  </a:lnTo>
                  <a:lnTo>
                    <a:pt x="8" y="33"/>
                  </a:lnTo>
                  <a:lnTo>
                    <a:pt x="29" y="33"/>
                  </a:lnTo>
                  <a:lnTo>
                    <a:pt x="29" y="33"/>
                  </a:lnTo>
                  <a:lnTo>
                    <a:pt x="32" y="32"/>
                  </a:lnTo>
                  <a:lnTo>
                    <a:pt x="34" y="29"/>
                  </a:lnTo>
                  <a:lnTo>
                    <a:pt x="34" y="9"/>
                  </a:lnTo>
                  <a:lnTo>
                    <a:pt x="47" y="9"/>
                  </a:lnTo>
                  <a:lnTo>
                    <a:pt x="47" y="29"/>
                  </a:lnTo>
                  <a:lnTo>
                    <a:pt x="47" y="29"/>
                  </a:lnTo>
                  <a:lnTo>
                    <a:pt x="47" y="32"/>
                  </a:lnTo>
                  <a:lnTo>
                    <a:pt x="51" y="33"/>
                  </a:lnTo>
                  <a:lnTo>
                    <a:pt x="72" y="33"/>
                  </a:lnTo>
                  <a:lnTo>
                    <a:pt x="72" y="46"/>
                  </a:lnTo>
                  <a:lnTo>
                    <a:pt x="51" y="46"/>
                  </a:lnTo>
                  <a:lnTo>
                    <a:pt x="51" y="46"/>
                  </a:lnTo>
                  <a:lnTo>
                    <a:pt x="47" y="47"/>
                  </a:lnTo>
                  <a:lnTo>
                    <a:pt x="47" y="50"/>
                  </a:lnTo>
                  <a:lnTo>
                    <a:pt x="47" y="70"/>
                  </a:lnTo>
                  <a:lnTo>
                    <a:pt x="34" y="70"/>
                  </a:lnTo>
                  <a:lnTo>
                    <a:pt x="34" y="50"/>
                  </a:lnTo>
                  <a:lnTo>
                    <a:pt x="34" y="50"/>
                  </a:lnTo>
                  <a:lnTo>
                    <a:pt x="32" y="47"/>
                  </a:lnTo>
                  <a:lnTo>
                    <a:pt x="29" y="46"/>
                  </a:lnTo>
                  <a:lnTo>
                    <a:pt x="29" y="4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07" name="Group 206"/>
          <p:cNvGrpSpPr/>
          <p:nvPr userDrawn="1"/>
        </p:nvGrpSpPr>
        <p:grpSpPr>
          <a:xfrm>
            <a:off x="7971557" y="2350042"/>
            <a:ext cx="577804" cy="302926"/>
            <a:chOff x="6550026" y="2259013"/>
            <a:chExt cx="490538" cy="342900"/>
          </a:xfrm>
        </p:grpSpPr>
        <p:sp>
          <p:nvSpPr>
            <p:cNvPr id="208" name="Freeform 501"/>
            <p:cNvSpPr>
              <a:spLocks noEditPoints="1"/>
            </p:cNvSpPr>
            <p:nvPr/>
          </p:nvSpPr>
          <p:spPr bwMode="auto">
            <a:xfrm>
              <a:off x="6550026" y="2259013"/>
              <a:ext cx="490538" cy="342900"/>
            </a:xfrm>
            <a:custGeom>
              <a:avLst/>
              <a:gdLst>
                <a:gd name="T0" fmla="*/ 161 w 309"/>
                <a:gd name="T1" fmla="*/ 20 h 216"/>
                <a:gd name="T2" fmla="*/ 187 w 309"/>
                <a:gd name="T3" fmla="*/ 29 h 216"/>
                <a:gd name="T4" fmla="*/ 29 w 309"/>
                <a:gd name="T5" fmla="*/ 69 h 216"/>
                <a:gd name="T6" fmla="*/ 12 w 309"/>
                <a:gd name="T7" fmla="*/ 74 h 216"/>
                <a:gd name="T8" fmla="*/ 0 w 309"/>
                <a:gd name="T9" fmla="*/ 92 h 216"/>
                <a:gd name="T10" fmla="*/ 0 w 309"/>
                <a:gd name="T11" fmla="*/ 115 h 216"/>
                <a:gd name="T12" fmla="*/ 12 w 309"/>
                <a:gd name="T13" fmla="*/ 133 h 216"/>
                <a:gd name="T14" fmla="*/ 29 w 309"/>
                <a:gd name="T15" fmla="*/ 138 h 216"/>
                <a:gd name="T16" fmla="*/ 49 w 309"/>
                <a:gd name="T17" fmla="*/ 129 h 216"/>
                <a:gd name="T18" fmla="*/ 58 w 309"/>
                <a:gd name="T19" fmla="*/ 109 h 216"/>
                <a:gd name="T20" fmla="*/ 116 w 309"/>
                <a:gd name="T21" fmla="*/ 115 h 216"/>
                <a:gd name="T22" fmla="*/ 127 w 309"/>
                <a:gd name="T23" fmla="*/ 130 h 216"/>
                <a:gd name="T24" fmla="*/ 144 w 309"/>
                <a:gd name="T25" fmla="*/ 163 h 216"/>
                <a:gd name="T26" fmla="*/ 175 w 309"/>
                <a:gd name="T27" fmla="*/ 182 h 216"/>
                <a:gd name="T28" fmla="*/ 279 w 309"/>
                <a:gd name="T29" fmla="*/ 216 h 216"/>
                <a:gd name="T30" fmla="*/ 296 w 309"/>
                <a:gd name="T31" fmla="*/ 212 h 216"/>
                <a:gd name="T32" fmla="*/ 308 w 309"/>
                <a:gd name="T33" fmla="*/ 193 h 216"/>
                <a:gd name="T34" fmla="*/ 297 w 309"/>
                <a:gd name="T35" fmla="*/ 195 h 216"/>
                <a:gd name="T36" fmla="*/ 271 w 309"/>
                <a:gd name="T37" fmla="*/ 207 h 216"/>
                <a:gd name="T38" fmla="*/ 285 w 309"/>
                <a:gd name="T39" fmla="*/ 186 h 216"/>
                <a:gd name="T40" fmla="*/ 303 w 309"/>
                <a:gd name="T41" fmla="*/ 175 h 216"/>
                <a:gd name="T42" fmla="*/ 309 w 309"/>
                <a:gd name="T43" fmla="*/ 158 h 216"/>
                <a:gd name="T44" fmla="*/ 293 w 309"/>
                <a:gd name="T45" fmla="*/ 141 h 216"/>
                <a:gd name="T46" fmla="*/ 288 w 309"/>
                <a:gd name="T47" fmla="*/ 115 h 216"/>
                <a:gd name="T48" fmla="*/ 268 w 309"/>
                <a:gd name="T49" fmla="*/ 81 h 216"/>
                <a:gd name="T50" fmla="*/ 224 w 309"/>
                <a:gd name="T51" fmla="*/ 49 h 216"/>
                <a:gd name="T52" fmla="*/ 239 w 309"/>
                <a:gd name="T53" fmla="*/ 49 h 216"/>
                <a:gd name="T54" fmla="*/ 234 w 309"/>
                <a:gd name="T55" fmla="*/ 29 h 216"/>
                <a:gd name="T56" fmla="*/ 138 w 309"/>
                <a:gd name="T57" fmla="*/ 11 h 216"/>
                <a:gd name="T58" fmla="*/ 184 w 309"/>
                <a:gd name="T59" fmla="*/ 207 h 216"/>
                <a:gd name="T60" fmla="*/ 260 w 309"/>
                <a:gd name="T61" fmla="*/ 187 h 216"/>
                <a:gd name="T62" fmla="*/ 250 w 309"/>
                <a:gd name="T63" fmla="*/ 83 h 216"/>
                <a:gd name="T64" fmla="*/ 273 w 309"/>
                <a:gd name="T65" fmla="*/ 101 h 216"/>
                <a:gd name="T66" fmla="*/ 280 w 309"/>
                <a:gd name="T67" fmla="*/ 141 h 216"/>
                <a:gd name="T68" fmla="*/ 240 w 309"/>
                <a:gd name="T69" fmla="*/ 136 h 216"/>
                <a:gd name="T70" fmla="*/ 231 w 309"/>
                <a:gd name="T71" fmla="*/ 136 h 216"/>
                <a:gd name="T72" fmla="*/ 240 w 309"/>
                <a:gd name="T73" fmla="*/ 150 h 216"/>
                <a:gd name="T74" fmla="*/ 296 w 309"/>
                <a:gd name="T75" fmla="*/ 152 h 216"/>
                <a:gd name="T76" fmla="*/ 299 w 309"/>
                <a:gd name="T77" fmla="*/ 158 h 216"/>
                <a:gd name="T78" fmla="*/ 280 w 309"/>
                <a:gd name="T79" fmla="*/ 176 h 216"/>
                <a:gd name="T80" fmla="*/ 178 w 309"/>
                <a:gd name="T81" fmla="*/ 173 h 216"/>
                <a:gd name="T82" fmla="*/ 145 w 309"/>
                <a:gd name="T83" fmla="*/ 147 h 216"/>
                <a:gd name="T84" fmla="*/ 133 w 309"/>
                <a:gd name="T85" fmla="*/ 120 h 216"/>
                <a:gd name="T86" fmla="*/ 47 w 309"/>
                <a:gd name="T87" fmla="*/ 92 h 216"/>
                <a:gd name="T88" fmla="*/ 43 w 309"/>
                <a:gd name="T89" fmla="*/ 123 h 216"/>
                <a:gd name="T90" fmla="*/ 21 w 309"/>
                <a:gd name="T91" fmla="*/ 126 h 216"/>
                <a:gd name="T92" fmla="*/ 9 w 309"/>
                <a:gd name="T93" fmla="*/ 98 h 216"/>
                <a:gd name="T94" fmla="*/ 21 w 309"/>
                <a:gd name="T95" fmla="*/ 80 h 216"/>
                <a:gd name="T96" fmla="*/ 219 w 309"/>
                <a:gd name="T97" fmla="*/ 60 h 216"/>
                <a:gd name="T98" fmla="*/ 202 w 309"/>
                <a:gd name="T99" fmla="*/ 4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9" h="216">
                  <a:moveTo>
                    <a:pt x="239" y="49"/>
                  </a:moveTo>
                  <a:lnTo>
                    <a:pt x="309" y="49"/>
                  </a:lnTo>
                  <a:lnTo>
                    <a:pt x="309" y="20"/>
                  </a:lnTo>
                  <a:lnTo>
                    <a:pt x="161" y="20"/>
                  </a:lnTo>
                  <a:lnTo>
                    <a:pt x="141" y="0"/>
                  </a:lnTo>
                  <a:lnTo>
                    <a:pt x="72" y="0"/>
                  </a:lnTo>
                  <a:lnTo>
                    <a:pt x="72" y="29"/>
                  </a:lnTo>
                  <a:lnTo>
                    <a:pt x="187" y="29"/>
                  </a:lnTo>
                  <a:lnTo>
                    <a:pt x="171" y="49"/>
                  </a:lnTo>
                  <a:lnTo>
                    <a:pt x="162" y="49"/>
                  </a:lnTo>
                  <a:lnTo>
                    <a:pt x="132" y="69"/>
                  </a:lnTo>
                  <a:lnTo>
                    <a:pt x="29" y="69"/>
                  </a:lnTo>
                  <a:lnTo>
                    <a:pt x="29" y="69"/>
                  </a:lnTo>
                  <a:lnTo>
                    <a:pt x="23" y="69"/>
                  </a:lnTo>
                  <a:lnTo>
                    <a:pt x="17" y="71"/>
                  </a:lnTo>
                  <a:lnTo>
                    <a:pt x="12" y="74"/>
                  </a:lnTo>
                  <a:lnTo>
                    <a:pt x="7" y="78"/>
                  </a:lnTo>
                  <a:lnTo>
                    <a:pt x="4" y="81"/>
                  </a:lnTo>
                  <a:lnTo>
                    <a:pt x="1" y="87"/>
                  </a:lnTo>
                  <a:lnTo>
                    <a:pt x="0" y="92"/>
                  </a:lnTo>
                  <a:lnTo>
                    <a:pt x="0" y="98"/>
                  </a:lnTo>
                  <a:lnTo>
                    <a:pt x="0" y="109"/>
                  </a:lnTo>
                  <a:lnTo>
                    <a:pt x="0" y="109"/>
                  </a:lnTo>
                  <a:lnTo>
                    <a:pt x="0" y="115"/>
                  </a:lnTo>
                  <a:lnTo>
                    <a:pt x="1" y="120"/>
                  </a:lnTo>
                  <a:lnTo>
                    <a:pt x="4" y="124"/>
                  </a:lnTo>
                  <a:lnTo>
                    <a:pt x="7" y="129"/>
                  </a:lnTo>
                  <a:lnTo>
                    <a:pt x="12" y="133"/>
                  </a:lnTo>
                  <a:lnTo>
                    <a:pt x="17" y="135"/>
                  </a:lnTo>
                  <a:lnTo>
                    <a:pt x="23" y="136"/>
                  </a:lnTo>
                  <a:lnTo>
                    <a:pt x="29" y="138"/>
                  </a:lnTo>
                  <a:lnTo>
                    <a:pt x="29" y="138"/>
                  </a:lnTo>
                  <a:lnTo>
                    <a:pt x="35" y="136"/>
                  </a:lnTo>
                  <a:lnTo>
                    <a:pt x="40" y="135"/>
                  </a:lnTo>
                  <a:lnTo>
                    <a:pt x="44" y="133"/>
                  </a:lnTo>
                  <a:lnTo>
                    <a:pt x="49" y="129"/>
                  </a:lnTo>
                  <a:lnTo>
                    <a:pt x="52" y="124"/>
                  </a:lnTo>
                  <a:lnTo>
                    <a:pt x="55" y="120"/>
                  </a:lnTo>
                  <a:lnTo>
                    <a:pt x="57" y="115"/>
                  </a:lnTo>
                  <a:lnTo>
                    <a:pt x="58" y="109"/>
                  </a:lnTo>
                  <a:lnTo>
                    <a:pt x="58" y="104"/>
                  </a:lnTo>
                  <a:lnTo>
                    <a:pt x="110" y="114"/>
                  </a:lnTo>
                  <a:lnTo>
                    <a:pt x="110" y="114"/>
                  </a:lnTo>
                  <a:lnTo>
                    <a:pt x="116" y="115"/>
                  </a:lnTo>
                  <a:lnTo>
                    <a:pt x="121" y="120"/>
                  </a:lnTo>
                  <a:lnTo>
                    <a:pt x="125" y="124"/>
                  </a:lnTo>
                  <a:lnTo>
                    <a:pt x="127" y="130"/>
                  </a:lnTo>
                  <a:lnTo>
                    <a:pt x="127" y="130"/>
                  </a:lnTo>
                  <a:lnTo>
                    <a:pt x="130" y="140"/>
                  </a:lnTo>
                  <a:lnTo>
                    <a:pt x="135" y="147"/>
                  </a:lnTo>
                  <a:lnTo>
                    <a:pt x="139" y="155"/>
                  </a:lnTo>
                  <a:lnTo>
                    <a:pt x="144" y="163"/>
                  </a:lnTo>
                  <a:lnTo>
                    <a:pt x="152" y="169"/>
                  </a:lnTo>
                  <a:lnTo>
                    <a:pt x="158" y="175"/>
                  </a:lnTo>
                  <a:lnTo>
                    <a:pt x="165" y="179"/>
                  </a:lnTo>
                  <a:lnTo>
                    <a:pt x="175" y="182"/>
                  </a:lnTo>
                  <a:lnTo>
                    <a:pt x="175" y="207"/>
                  </a:lnTo>
                  <a:lnTo>
                    <a:pt x="145" y="207"/>
                  </a:lnTo>
                  <a:lnTo>
                    <a:pt x="145" y="216"/>
                  </a:lnTo>
                  <a:lnTo>
                    <a:pt x="279" y="216"/>
                  </a:lnTo>
                  <a:lnTo>
                    <a:pt x="279" y="216"/>
                  </a:lnTo>
                  <a:lnTo>
                    <a:pt x="285" y="216"/>
                  </a:lnTo>
                  <a:lnTo>
                    <a:pt x="291" y="215"/>
                  </a:lnTo>
                  <a:lnTo>
                    <a:pt x="296" y="212"/>
                  </a:lnTo>
                  <a:lnTo>
                    <a:pt x="300" y="207"/>
                  </a:lnTo>
                  <a:lnTo>
                    <a:pt x="303" y="204"/>
                  </a:lnTo>
                  <a:lnTo>
                    <a:pt x="306" y="198"/>
                  </a:lnTo>
                  <a:lnTo>
                    <a:pt x="308" y="193"/>
                  </a:lnTo>
                  <a:lnTo>
                    <a:pt x="309" y="187"/>
                  </a:lnTo>
                  <a:lnTo>
                    <a:pt x="299" y="187"/>
                  </a:lnTo>
                  <a:lnTo>
                    <a:pt x="299" y="187"/>
                  </a:lnTo>
                  <a:lnTo>
                    <a:pt x="297" y="195"/>
                  </a:lnTo>
                  <a:lnTo>
                    <a:pt x="294" y="201"/>
                  </a:lnTo>
                  <a:lnTo>
                    <a:pt x="286" y="205"/>
                  </a:lnTo>
                  <a:lnTo>
                    <a:pt x="279" y="207"/>
                  </a:lnTo>
                  <a:lnTo>
                    <a:pt x="271" y="207"/>
                  </a:lnTo>
                  <a:lnTo>
                    <a:pt x="271" y="187"/>
                  </a:lnTo>
                  <a:lnTo>
                    <a:pt x="280" y="187"/>
                  </a:lnTo>
                  <a:lnTo>
                    <a:pt x="280" y="187"/>
                  </a:lnTo>
                  <a:lnTo>
                    <a:pt x="285" y="186"/>
                  </a:lnTo>
                  <a:lnTo>
                    <a:pt x="291" y="184"/>
                  </a:lnTo>
                  <a:lnTo>
                    <a:pt x="296" y="182"/>
                  </a:lnTo>
                  <a:lnTo>
                    <a:pt x="300" y="178"/>
                  </a:lnTo>
                  <a:lnTo>
                    <a:pt x="303" y="175"/>
                  </a:lnTo>
                  <a:lnTo>
                    <a:pt x="306" y="169"/>
                  </a:lnTo>
                  <a:lnTo>
                    <a:pt x="308" y="164"/>
                  </a:lnTo>
                  <a:lnTo>
                    <a:pt x="309" y="158"/>
                  </a:lnTo>
                  <a:lnTo>
                    <a:pt x="309" y="158"/>
                  </a:lnTo>
                  <a:lnTo>
                    <a:pt x="308" y="152"/>
                  </a:lnTo>
                  <a:lnTo>
                    <a:pt x="305" y="146"/>
                  </a:lnTo>
                  <a:lnTo>
                    <a:pt x="299" y="143"/>
                  </a:lnTo>
                  <a:lnTo>
                    <a:pt x="293" y="141"/>
                  </a:lnTo>
                  <a:lnTo>
                    <a:pt x="289" y="141"/>
                  </a:lnTo>
                  <a:lnTo>
                    <a:pt x="289" y="124"/>
                  </a:lnTo>
                  <a:lnTo>
                    <a:pt x="289" y="124"/>
                  </a:lnTo>
                  <a:lnTo>
                    <a:pt x="288" y="115"/>
                  </a:lnTo>
                  <a:lnTo>
                    <a:pt x="285" y="104"/>
                  </a:lnTo>
                  <a:lnTo>
                    <a:pt x="282" y="97"/>
                  </a:lnTo>
                  <a:lnTo>
                    <a:pt x="276" y="89"/>
                  </a:lnTo>
                  <a:lnTo>
                    <a:pt x="268" y="81"/>
                  </a:lnTo>
                  <a:lnTo>
                    <a:pt x="259" y="77"/>
                  </a:lnTo>
                  <a:lnTo>
                    <a:pt x="250" y="74"/>
                  </a:lnTo>
                  <a:lnTo>
                    <a:pt x="240" y="71"/>
                  </a:lnTo>
                  <a:lnTo>
                    <a:pt x="224" y="49"/>
                  </a:lnTo>
                  <a:lnTo>
                    <a:pt x="214" y="49"/>
                  </a:lnTo>
                  <a:lnTo>
                    <a:pt x="199" y="29"/>
                  </a:lnTo>
                  <a:lnTo>
                    <a:pt x="220" y="29"/>
                  </a:lnTo>
                  <a:lnTo>
                    <a:pt x="239" y="49"/>
                  </a:lnTo>
                  <a:close/>
                  <a:moveTo>
                    <a:pt x="299" y="29"/>
                  </a:moveTo>
                  <a:lnTo>
                    <a:pt x="299" y="40"/>
                  </a:lnTo>
                  <a:lnTo>
                    <a:pt x="243" y="40"/>
                  </a:lnTo>
                  <a:lnTo>
                    <a:pt x="234" y="29"/>
                  </a:lnTo>
                  <a:lnTo>
                    <a:pt x="299" y="29"/>
                  </a:lnTo>
                  <a:close/>
                  <a:moveTo>
                    <a:pt x="81" y="20"/>
                  </a:moveTo>
                  <a:lnTo>
                    <a:pt x="81" y="11"/>
                  </a:lnTo>
                  <a:lnTo>
                    <a:pt x="138" y="11"/>
                  </a:lnTo>
                  <a:lnTo>
                    <a:pt x="147" y="20"/>
                  </a:lnTo>
                  <a:lnTo>
                    <a:pt x="81" y="20"/>
                  </a:lnTo>
                  <a:close/>
                  <a:moveTo>
                    <a:pt x="260" y="207"/>
                  </a:moveTo>
                  <a:lnTo>
                    <a:pt x="184" y="207"/>
                  </a:lnTo>
                  <a:lnTo>
                    <a:pt x="184" y="186"/>
                  </a:lnTo>
                  <a:lnTo>
                    <a:pt x="184" y="186"/>
                  </a:lnTo>
                  <a:lnTo>
                    <a:pt x="199" y="187"/>
                  </a:lnTo>
                  <a:lnTo>
                    <a:pt x="260" y="187"/>
                  </a:lnTo>
                  <a:lnTo>
                    <a:pt x="260" y="207"/>
                  </a:lnTo>
                  <a:close/>
                  <a:moveTo>
                    <a:pt x="240" y="81"/>
                  </a:moveTo>
                  <a:lnTo>
                    <a:pt x="240" y="81"/>
                  </a:lnTo>
                  <a:lnTo>
                    <a:pt x="250" y="83"/>
                  </a:lnTo>
                  <a:lnTo>
                    <a:pt x="256" y="86"/>
                  </a:lnTo>
                  <a:lnTo>
                    <a:pt x="263" y="91"/>
                  </a:lnTo>
                  <a:lnTo>
                    <a:pt x="268" y="95"/>
                  </a:lnTo>
                  <a:lnTo>
                    <a:pt x="273" y="101"/>
                  </a:lnTo>
                  <a:lnTo>
                    <a:pt x="277" y="109"/>
                  </a:lnTo>
                  <a:lnTo>
                    <a:pt x="279" y="117"/>
                  </a:lnTo>
                  <a:lnTo>
                    <a:pt x="280" y="124"/>
                  </a:lnTo>
                  <a:lnTo>
                    <a:pt x="280" y="141"/>
                  </a:lnTo>
                  <a:lnTo>
                    <a:pt x="247" y="141"/>
                  </a:lnTo>
                  <a:lnTo>
                    <a:pt x="247" y="141"/>
                  </a:lnTo>
                  <a:lnTo>
                    <a:pt x="242" y="140"/>
                  </a:lnTo>
                  <a:lnTo>
                    <a:pt x="240" y="136"/>
                  </a:lnTo>
                  <a:lnTo>
                    <a:pt x="240" y="81"/>
                  </a:lnTo>
                  <a:close/>
                  <a:moveTo>
                    <a:pt x="219" y="60"/>
                  </a:moveTo>
                  <a:lnTo>
                    <a:pt x="231" y="75"/>
                  </a:lnTo>
                  <a:lnTo>
                    <a:pt x="231" y="136"/>
                  </a:lnTo>
                  <a:lnTo>
                    <a:pt x="231" y="136"/>
                  </a:lnTo>
                  <a:lnTo>
                    <a:pt x="233" y="141"/>
                  </a:lnTo>
                  <a:lnTo>
                    <a:pt x="236" y="146"/>
                  </a:lnTo>
                  <a:lnTo>
                    <a:pt x="240" y="150"/>
                  </a:lnTo>
                  <a:lnTo>
                    <a:pt x="247" y="150"/>
                  </a:lnTo>
                  <a:lnTo>
                    <a:pt x="293" y="150"/>
                  </a:lnTo>
                  <a:lnTo>
                    <a:pt x="293" y="150"/>
                  </a:lnTo>
                  <a:lnTo>
                    <a:pt x="296" y="152"/>
                  </a:lnTo>
                  <a:lnTo>
                    <a:pt x="297" y="153"/>
                  </a:lnTo>
                  <a:lnTo>
                    <a:pt x="299" y="155"/>
                  </a:lnTo>
                  <a:lnTo>
                    <a:pt x="299" y="158"/>
                  </a:lnTo>
                  <a:lnTo>
                    <a:pt x="299" y="158"/>
                  </a:lnTo>
                  <a:lnTo>
                    <a:pt x="297" y="166"/>
                  </a:lnTo>
                  <a:lnTo>
                    <a:pt x="293" y="172"/>
                  </a:lnTo>
                  <a:lnTo>
                    <a:pt x="286" y="175"/>
                  </a:lnTo>
                  <a:lnTo>
                    <a:pt x="280" y="176"/>
                  </a:lnTo>
                  <a:lnTo>
                    <a:pt x="199" y="176"/>
                  </a:lnTo>
                  <a:lnTo>
                    <a:pt x="199" y="176"/>
                  </a:lnTo>
                  <a:lnTo>
                    <a:pt x="188" y="176"/>
                  </a:lnTo>
                  <a:lnTo>
                    <a:pt x="178" y="173"/>
                  </a:lnTo>
                  <a:lnTo>
                    <a:pt x="168" y="169"/>
                  </a:lnTo>
                  <a:lnTo>
                    <a:pt x="159" y="163"/>
                  </a:lnTo>
                  <a:lnTo>
                    <a:pt x="152" y="156"/>
                  </a:lnTo>
                  <a:lnTo>
                    <a:pt x="145" y="147"/>
                  </a:lnTo>
                  <a:lnTo>
                    <a:pt x="141" y="138"/>
                  </a:lnTo>
                  <a:lnTo>
                    <a:pt x="138" y="127"/>
                  </a:lnTo>
                  <a:lnTo>
                    <a:pt x="138" y="127"/>
                  </a:lnTo>
                  <a:lnTo>
                    <a:pt x="133" y="120"/>
                  </a:lnTo>
                  <a:lnTo>
                    <a:pt x="129" y="112"/>
                  </a:lnTo>
                  <a:lnTo>
                    <a:pt x="121" y="107"/>
                  </a:lnTo>
                  <a:lnTo>
                    <a:pt x="112" y="104"/>
                  </a:lnTo>
                  <a:lnTo>
                    <a:pt x="47" y="92"/>
                  </a:lnTo>
                  <a:lnTo>
                    <a:pt x="47" y="109"/>
                  </a:lnTo>
                  <a:lnTo>
                    <a:pt x="47" y="109"/>
                  </a:lnTo>
                  <a:lnTo>
                    <a:pt x="46" y="117"/>
                  </a:lnTo>
                  <a:lnTo>
                    <a:pt x="43" y="123"/>
                  </a:lnTo>
                  <a:lnTo>
                    <a:pt x="37" y="126"/>
                  </a:lnTo>
                  <a:lnTo>
                    <a:pt x="29" y="127"/>
                  </a:lnTo>
                  <a:lnTo>
                    <a:pt x="29" y="127"/>
                  </a:lnTo>
                  <a:lnTo>
                    <a:pt x="21" y="126"/>
                  </a:lnTo>
                  <a:lnTo>
                    <a:pt x="15" y="123"/>
                  </a:lnTo>
                  <a:lnTo>
                    <a:pt x="11" y="117"/>
                  </a:lnTo>
                  <a:lnTo>
                    <a:pt x="9" y="109"/>
                  </a:lnTo>
                  <a:lnTo>
                    <a:pt x="9" y="98"/>
                  </a:lnTo>
                  <a:lnTo>
                    <a:pt x="9" y="98"/>
                  </a:lnTo>
                  <a:lnTo>
                    <a:pt x="11" y="91"/>
                  </a:lnTo>
                  <a:lnTo>
                    <a:pt x="15" y="84"/>
                  </a:lnTo>
                  <a:lnTo>
                    <a:pt x="21" y="80"/>
                  </a:lnTo>
                  <a:lnTo>
                    <a:pt x="29" y="78"/>
                  </a:lnTo>
                  <a:lnTo>
                    <a:pt x="135" y="78"/>
                  </a:lnTo>
                  <a:lnTo>
                    <a:pt x="165" y="60"/>
                  </a:lnTo>
                  <a:lnTo>
                    <a:pt x="219" y="60"/>
                  </a:lnTo>
                  <a:close/>
                  <a:moveTo>
                    <a:pt x="202" y="49"/>
                  </a:moveTo>
                  <a:lnTo>
                    <a:pt x="184" y="49"/>
                  </a:lnTo>
                  <a:lnTo>
                    <a:pt x="193" y="37"/>
                  </a:lnTo>
                  <a:lnTo>
                    <a:pt x="202" y="4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9" name="Freeform 502"/>
            <p:cNvSpPr>
              <a:spLocks noEditPoints="1"/>
            </p:cNvSpPr>
            <p:nvPr/>
          </p:nvSpPr>
          <p:spPr bwMode="auto">
            <a:xfrm>
              <a:off x="6796088" y="2382838"/>
              <a:ext cx="106363" cy="109538"/>
            </a:xfrm>
            <a:custGeom>
              <a:avLst/>
              <a:gdLst>
                <a:gd name="T0" fmla="*/ 0 w 67"/>
                <a:gd name="T1" fmla="*/ 49 h 69"/>
                <a:gd name="T2" fmla="*/ 18 w 67"/>
                <a:gd name="T3" fmla="*/ 49 h 69"/>
                <a:gd name="T4" fmla="*/ 18 w 67"/>
                <a:gd name="T5" fmla="*/ 69 h 69"/>
                <a:gd name="T6" fmla="*/ 47 w 67"/>
                <a:gd name="T7" fmla="*/ 69 h 69"/>
                <a:gd name="T8" fmla="*/ 47 w 67"/>
                <a:gd name="T9" fmla="*/ 49 h 69"/>
                <a:gd name="T10" fmla="*/ 67 w 67"/>
                <a:gd name="T11" fmla="*/ 49 h 69"/>
                <a:gd name="T12" fmla="*/ 67 w 67"/>
                <a:gd name="T13" fmla="*/ 20 h 69"/>
                <a:gd name="T14" fmla="*/ 47 w 67"/>
                <a:gd name="T15" fmla="*/ 20 h 69"/>
                <a:gd name="T16" fmla="*/ 47 w 67"/>
                <a:gd name="T17" fmla="*/ 0 h 69"/>
                <a:gd name="T18" fmla="*/ 18 w 67"/>
                <a:gd name="T19" fmla="*/ 0 h 69"/>
                <a:gd name="T20" fmla="*/ 18 w 67"/>
                <a:gd name="T21" fmla="*/ 20 h 69"/>
                <a:gd name="T22" fmla="*/ 0 w 67"/>
                <a:gd name="T23" fmla="*/ 20 h 69"/>
                <a:gd name="T24" fmla="*/ 0 w 67"/>
                <a:gd name="T25" fmla="*/ 49 h 69"/>
                <a:gd name="T26" fmla="*/ 9 w 67"/>
                <a:gd name="T27" fmla="*/ 31 h 69"/>
                <a:gd name="T28" fmla="*/ 29 w 67"/>
                <a:gd name="T29" fmla="*/ 31 h 69"/>
                <a:gd name="T30" fmla="*/ 29 w 67"/>
                <a:gd name="T31" fmla="*/ 11 h 69"/>
                <a:gd name="T32" fmla="*/ 38 w 67"/>
                <a:gd name="T33" fmla="*/ 11 h 69"/>
                <a:gd name="T34" fmla="*/ 38 w 67"/>
                <a:gd name="T35" fmla="*/ 31 h 69"/>
                <a:gd name="T36" fmla="*/ 58 w 67"/>
                <a:gd name="T37" fmla="*/ 31 h 69"/>
                <a:gd name="T38" fmla="*/ 58 w 67"/>
                <a:gd name="T39" fmla="*/ 40 h 69"/>
                <a:gd name="T40" fmla="*/ 38 w 67"/>
                <a:gd name="T41" fmla="*/ 40 h 69"/>
                <a:gd name="T42" fmla="*/ 38 w 67"/>
                <a:gd name="T43" fmla="*/ 60 h 69"/>
                <a:gd name="T44" fmla="*/ 29 w 67"/>
                <a:gd name="T45" fmla="*/ 60 h 69"/>
                <a:gd name="T46" fmla="*/ 29 w 67"/>
                <a:gd name="T47" fmla="*/ 40 h 69"/>
                <a:gd name="T48" fmla="*/ 9 w 67"/>
                <a:gd name="T49" fmla="*/ 40 h 69"/>
                <a:gd name="T50" fmla="*/ 9 w 67"/>
                <a:gd name="T51"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 h="69">
                  <a:moveTo>
                    <a:pt x="0" y="49"/>
                  </a:moveTo>
                  <a:lnTo>
                    <a:pt x="18" y="49"/>
                  </a:lnTo>
                  <a:lnTo>
                    <a:pt x="18" y="69"/>
                  </a:lnTo>
                  <a:lnTo>
                    <a:pt x="47" y="69"/>
                  </a:lnTo>
                  <a:lnTo>
                    <a:pt x="47" y="49"/>
                  </a:lnTo>
                  <a:lnTo>
                    <a:pt x="67" y="49"/>
                  </a:lnTo>
                  <a:lnTo>
                    <a:pt x="67" y="20"/>
                  </a:lnTo>
                  <a:lnTo>
                    <a:pt x="47" y="20"/>
                  </a:lnTo>
                  <a:lnTo>
                    <a:pt x="47" y="0"/>
                  </a:lnTo>
                  <a:lnTo>
                    <a:pt x="18" y="0"/>
                  </a:lnTo>
                  <a:lnTo>
                    <a:pt x="18" y="20"/>
                  </a:lnTo>
                  <a:lnTo>
                    <a:pt x="0" y="20"/>
                  </a:lnTo>
                  <a:lnTo>
                    <a:pt x="0" y="49"/>
                  </a:lnTo>
                  <a:close/>
                  <a:moveTo>
                    <a:pt x="9" y="31"/>
                  </a:moveTo>
                  <a:lnTo>
                    <a:pt x="29" y="31"/>
                  </a:lnTo>
                  <a:lnTo>
                    <a:pt x="29" y="11"/>
                  </a:lnTo>
                  <a:lnTo>
                    <a:pt x="38" y="11"/>
                  </a:lnTo>
                  <a:lnTo>
                    <a:pt x="38" y="31"/>
                  </a:lnTo>
                  <a:lnTo>
                    <a:pt x="58" y="31"/>
                  </a:lnTo>
                  <a:lnTo>
                    <a:pt x="58" y="40"/>
                  </a:lnTo>
                  <a:lnTo>
                    <a:pt x="38" y="40"/>
                  </a:lnTo>
                  <a:lnTo>
                    <a:pt x="38" y="60"/>
                  </a:lnTo>
                  <a:lnTo>
                    <a:pt x="29" y="60"/>
                  </a:lnTo>
                  <a:lnTo>
                    <a:pt x="29" y="40"/>
                  </a:lnTo>
                  <a:lnTo>
                    <a:pt x="9" y="40"/>
                  </a:lnTo>
                  <a:lnTo>
                    <a:pt x="9" y="3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10" name="Freeform 503"/>
          <p:cNvSpPr>
            <a:spLocks noEditPoints="1"/>
          </p:cNvSpPr>
          <p:nvPr userDrawn="1"/>
        </p:nvSpPr>
        <p:spPr bwMode="auto">
          <a:xfrm>
            <a:off x="4375714" y="2300957"/>
            <a:ext cx="540405" cy="403901"/>
          </a:xfrm>
          <a:custGeom>
            <a:avLst/>
            <a:gdLst>
              <a:gd name="T0" fmla="*/ 220 w 289"/>
              <a:gd name="T1" fmla="*/ 40 h 288"/>
              <a:gd name="T2" fmla="*/ 208 w 289"/>
              <a:gd name="T3" fmla="*/ 77 h 288"/>
              <a:gd name="T4" fmla="*/ 236 w 289"/>
              <a:gd name="T5" fmla="*/ 107 h 288"/>
              <a:gd name="T6" fmla="*/ 237 w 289"/>
              <a:gd name="T7" fmla="*/ 271 h 288"/>
              <a:gd name="T8" fmla="*/ 216 w 289"/>
              <a:gd name="T9" fmla="*/ 277 h 288"/>
              <a:gd name="T10" fmla="*/ 200 w 289"/>
              <a:gd name="T11" fmla="*/ 271 h 288"/>
              <a:gd name="T12" fmla="*/ 193 w 289"/>
              <a:gd name="T13" fmla="*/ 199 h 288"/>
              <a:gd name="T14" fmla="*/ 179 w 289"/>
              <a:gd name="T15" fmla="*/ 170 h 288"/>
              <a:gd name="T16" fmla="*/ 147 w 289"/>
              <a:gd name="T17" fmla="*/ 167 h 288"/>
              <a:gd name="T18" fmla="*/ 127 w 289"/>
              <a:gd name="T19" fmla="*/ 199 h 288"/>
              <a:gd name="T20" fmla="*/ 113 w 289"/>
              <a:gd name="T21" fmla="*/ 276 h 288"/>
              <a:gd name="T22" fmla="*/ 82 w 289"/>
              <a:gd name="T23" fmla="*/ 276 h 288"/>
              <a:gd name="T24" fmla="*/ 68 w 289"/>
              <a:gd name="T25" fmla="*/ 198 h 288"/>
              <a:gd name="T26" fmla="*/ 122 w 289"/>
              <a:gd name="T27" fmla="*/ 158 h 288"/>
              <a:gd name="T28" fmla="*/ 124 w 289"/>
              <a:gd name="T29" fmla="*/ 31 h 288"/>
              <a:gd name="T30" fmla="*/ 91 w 289"/>
              <a:gd name="T31" fmla="*/ 9 h 288"/>
              <a:gd name="T32" fmla="*/ 91 w 289"/>
              <a:gd name="T33" fmla="*/ 18 h 288"/>
              <a:gd name="T34" fmla="*/ 113 w 289"/>
              <a:gd name="T35" fmla="*/ 29 h 288"/>
              <a:gd name="T36" fmla="*/ 116 w 289"/>
              <a:gd name="T37" fmla="*/ 145 h 288"/>
              <a:gd name="T38" fmla="*/ 75 w 289"/>
              <a:gd name="T39" fmla="*/ 187 h 288"/>
              <a:gd name="T40" fmla="*/ 26 w 289"/>
              <a:gd name="T41" fmla="*/ 173 h 288"/>
              <a:gd name="T42" fmla="*/ 10 w 289"/>
              <a:gd name="T43" fmla="*/ 44 h 288"/>
              <a:gd name="T44" fmla="*/ 26 w 289"/>
              <a:gd name="T45" fmla="*/ 20 h 288"/>
              <a:gd name="T46" fmla="*/ 36 w 289"/>
              <a:gd name="T47" fmla="*/ 0 h 288"/>
              <a:gd name="T48" fmla="*/ 16 w 289"/>
              <a:gd name="T49" fmla="*/ 15 h 288"/>
              <a:gd name="T50" fmla="*/ 0 w 289"/>
              <a:gd name="T51" fmla="*/ 135 h 288"/>
              <a:gd name="T52" fmla="*/ 26 w 289"/>
              <a:gd name="T53" fmla="*/ 185 h 288"/>
              <a:gd name="T54" fmla="*/ 59 w 289"/>
              <a:gd name="T55" fmla="*/ 260 h 288"/>
              <a:gd name="T56" fmla="*/ 85 w 289"/>
              <a:gd name="T57" fmla="*/ 286 h 288"/>
              <a:gd name="T58" fmla="*/ 122 w 289"/>
              <a:gd name="T59" fmla="*/ 282 h 288"/>
              <a:gd name="T60" fmla="*/ 136 w 289"/>
              <a:gd name="T61" fmla="*/ 199 h 288"/>
              <a:gd name="T62" fmla="*/ 156 w 289"/>
              <a:gd name="T63" fmla="*/ 175 h 288"/>
              <a:gd name="T64" fmla="*/ 176 w 289"/>
              <a:gd name="T65" fmla="*/ 182 h 288"/>
              <a:gd name="T66" fmla="*/ 183 w 289"/>
              <a:gd name="T67" fmla="*/ 253 h 288"/>
              <a:gd name="T68" fmla="*/ 197 w 289"/>
              <a:gd name="T69" fmla="*/ 282 h 288"/>
              <a:gd name="T70" fmla="*/ 226 w 289"/>
              <a:gd name="T71" fmla="*/ 286 h 288"/>
              <a:gd name="T72" fmla="*/ 251 w 289"/>
              <a:gd name="T73" fmla="*/ 266 h 288"/>
              <a:gd name="T74" fmla="*/ 268 w 289"/>
              <a:gd name="T75" fmla="*/ 104 h 288"/>
              <a:gd name="T76" fmla="*/ 289 w 289"/>
              <a:gd name="T77" fmla="*/ 69 h 288"/>
              <a:gd name="T78" fmla="*/ 271 w 289"/>
              <a:gd name="T79" fmla="*/ 35 h 288"/>
              <a:gd name="T80" fmla="*/ 248 w 289"/>
              <a:gd name="T81" fmla="*/ 80 h 288"/>
              <a:gd name="T82" fmla="*/ 237 w 289"/>
              <a:gd name="T83" fmla="*/ 64 h 288"/>
              <a:gd name="T84" fmla="*/ 257 w 289"/>
              <a:gd name="T85" fmla="*/ 60 h 288"/>
              <a:gd name="T86" fmla="*/ 252 w 289"/>
              <a:gd name="T87" fmla="*/ 80 h 288"/>
              <a:gd name="T88" fmla="*/ 260 w 289"/>
              <a:gd name="T89" fmla="*/ 86 h 288"/>
              <a:gd name="T90" fmla="*/ 263 w 289"/>
              <a:gd name="T91" fmla="*/ 54 h 288"/>
              <a:gd name="T92" fmla="*/ 228 w 289"/>
              <a:gd name="T93" fmla="*/ 60 h 288"/>
              <a:gd name="T94" fmla="*/ 243 w 289"/>
              <a:gd name="T95" fmla="*/ 89 h 288"/>
              <a:gd name="T96" fmla="*/ 225 w 289"/>
              <a:gd name="T97" fmla="*/ 89 h 288"/>
              <a:gd name="T98" fmla="*/ 219 w 289"/>
              <a:gd name="T99" fmla="*/ 63 h 288"/>
              <a:gd name="T100" fmla="*/ 242 w 289"/>
              <a:gd name="T101" fmla="*/ 38 h 288"/>
              <a:gd name="T102" fmla="*/ 271 w 289"/>
              <a:gd name="T103" fmla="*/ 46 h 288"/>
              <a:gd name="T104" fmla="*/ 278 w 289"/>
              <a:gd name="T105" fmla="*/ 73 h 288"/>
              <a:gd name="T106" fmla="*/ 259 w 289"/>
              <a:gd name="T107" fmla="*/ 9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288">
                <a:moveTo>
                  <a:pt x="248" y="27"/>
                </a:moveTo>
                <a:lnTo>
                  <a:pt x="248" y="27"/>
                </a:lnTo>
                <a:lnTo>
                  <a:pt x="240" y="29"/>
                </a:lnTo>
                <a:lnTo>
                  <a:pt x="232" y="31"/>
                </a:lnTo>
                <a:lnTo>
                  <a:pt x="226" y="35"/>
                </a:lnTo>
                <a:lnTo>
                  <a:pt x="220" y="40"/>
                </a:lnTo>
                <a:lnTo>
                  <a:pt x="214" y="46"/>
                </a:lnTo>
                <a:lnTo>
                  <a:pt x="211" y="52"/>
                </a:lnTo>
                <a:lnTo>
                  <a:pt x="208" y="60"/>
                </a:lnTo>
                <a:lnTo>
                  <a:pt x="208" y="69"/>
                </a:lnTo>
                <a:lnTo>
                  <a:pt x="208" y="69"/>
                </a:lnTo>
                <a:lnTo>
                  <a:pt x="208" y="77"/>
                </a:lnTo>
                <a:lnTo>
                  <a:pt x="211" y="83"/>
                </a:lnTo>
                <a:lnTo>
                  <a:pt x="214" y="90"/>
                </a:lnTo>
                <a:lnTo>
                  <a:pt x="219" y="95"/>
                </a:lnTo>
                <a:lnTo>
                  <a:pt x="223" y="101"/>
                </a:lnTo>
                <a:lnTo>
                  <a:pt x="229" y="104"/>
                </a:lnTo>
                <a:lnTo>
                  <a:pt x="236" y="107"/>
                </a:lnTo>
                <a:lnTo>
                  <a:pt x="243" y="109"/>
                </a:lnTo>
                <a:lnTo>
                  <a:pt x="243" y="253"/>
                </a:lnTo>
                <a:lnTo>
                  <a:pt x="243" y="253"/>
                </a:lnTo>
                <a:lnTo>
                  <a:pt x="242" y="262"/>
                </a:lnTo>
                <a:lnTo>
                  <a:pt x="240" y="266"/>
                </a:lnTo>
                <a:lnTo>
                  <a:pt x="237" y="271"/>
                </a:lnTo>
                <a:lnTo>
                  <a:pt x="237" y="271"/>
                </a:lnTo>
                <a:lnTo>
                  <a:pt x="232" y="274"/>
                </a:lnTo>
                <a:lnTo>
                  <a:pt x="229" y="276"/>
                </a:lnTo>
                <a:lnTo>
                  <a:pt x="225" y="277"/>
                </a:lnTo>
                <a:lnTo>
                  <a:pt x="220" y="277"/>
                </a:lnTo>
                <a:lnTo>
                  <a:pt x="216" y="277"/>
                </a:lnTo>
                <a:lnTo>
                  <a:pt x="216" y="277"/>
                </a:lnTo>
                <a:lnTo>
                  <a:pt x="211" y="277"/>
                </a:lnTo>
                <a:lnTo>
                  <a:pt x="208" y="276"/>
                </a:lnTo>
                <a:lnTo>
                  <a:pt x="203" y="274"/>
                </a:lnTo>
                <a:lnTo>
                  <a:pt x="200" y="271"/>
                </a:lnTo>
                <a:lnTo>
                  <a:pt x="200" y="271"/>
                </a:lnTo>
                <a:lnTo>
                  <a:pt x="197" y="266"/>
                </a:lnTo>
                <a:lnTo>
                  <a:pt x="194" y="262"/>
                </a:lnTo>
                <a:lnTo>
                  <a:pt x="193" y="257"/>
                </a:lnTo>
                <a:lnTo>
                  <a:pt x="193" y="253"/>
                </a:lnTo>
                <a:lnTo>
                  <a:pt x="193" y="199"/>
                </a:lnTo>
                <a:lnTo>
                  <a:pt x="193" y="199"/>
                </a:lnTo>
                <a:lnTo>
                  <a:pt x="193" y="193"/>
                </a:lnTo>
                <a:lnTo>
                  <a:pt x="191" y="187"/>
                </a:lnTo>
                <a:lnTo>
                  <a:pt x="188" y="181"/>
                </a:lnTo>
                <a:lnTo>
                  <a:pt x="183" y="175"/>
                </a:lnTo>
                <a:lnTo>
                  <a:pt x="183" y="175"/>
                </a:lnTo>
                <a:lnTo>
                  <a:pt x="179" y="170"/>
                </a:lnTo>
                <a:lnTo>
                  <a:pt x="173" y="167"/>
                </a:lnTo>
                <a:lnTo>
                  <a:pt x="167" y="165"/>
                </a:lnTo>
                <a:lnTo>
                  <a:pt x="160" y="165"/>
                </a:lnTo>
                <a:lnTo>
                  <a:pt x="160" y="165"/>
                </a:lnTo>
                <a:lnTo>
                  <a:pt x="153" y="165"/>
                </a:lnTo>
                <a:lnTo>
                  <a:pt x="147" y="167"/>
                </a:lnTo>
                <a:lnTo>
                  <a:pt x="142" y="171"/>
                </a:lnTo>
                <a:lnTo>
                  <a:pt x="136" y="175"/>
                </a:lnTo>
                <a:lnTo>
                  <a:pt x="133" y="181"/>
                </a:lnTo>
                <a:lnTo>
                  <a:pt x="130" y="185"/>
                </a:lnTo>
                <a:lnTo>
                  <a:pt x="128" y="193"/>
                </a:lnTo>
                <a:lnTo>
                  <a:pt x="127" y="199"/>
                </a:lnTo>
                <a:lnTo>
                  <a:pt x="127" y="253"/>
                </a:lnTo>
                <a:lnTo>
                  <a:pt x="127" y="253"/>
                </a:lnTo>
                <a:lnTo>
                  <a:pt x="127" y="257"/>
                </a:lnTo>
                <a:lnTo>
                  <a:pt x="125" y="262"/>
                </a:lnTo>
                <a:lnTo>
                  <a:pt x="121" y="270"/>
                </a:lnTo>
                <a:lnTo>
                  <a:pt x="113" y="276"/>
                </a:lnTo>
                <a:lnTo>
                  <a:pt x="108" y="277"/>
                </a:lnTo>
                <a:lnTo>
                  <a:pt x="104" y="277"/>
                </a:lnTo>
                <a:lnTo>
                  <a:pt x="91" y="277"/>
                </a:lnTo>
                <a:lnTo>
                  <a:pt x="91" y="277"/>
                </a:lnTo>
                <a:lnTo>
                  <a:pt x="87" y="277"/>
                </a:lnTo>
                <a:lnTo>
                  <a:pt x="82" y="276"/>
                </a:lnTo>
                <a:lnTo>
                  <a:pt x="75" y="270"/>
                </a:lnTo>
                <a:lnTo>
                  <a:pt x="70" y="262"/>
                </a:lnTo>
                <a:lnTo>
                  <a:pt x="68" y="257"/>
                </a:lnTo>
                <a:lnTo>
                  <a:pt x="68" y="253"/>
                </a:lnTo>
                <a:lnTo>
                  <a:pt x="68" y="198"/>
                </a:lnTo>
                <a:lnTo>
                  <a:pt x="68" y="198"/>
                </a:lnTo>
                <a:lnTo>
                  <a:pt x="81" y="196"/>
                </a:lnTo>
                <a:lnTo>
                  <a:pt x="91" y="191"/>
                </a:lnTo>
                <a:lnTo>
                  <a:pt x="101" y="185"/>
                </a:lnTo>
                <a:lnTo>
                  <a:pt x="110" y="178"/>
                </a:lnTo>
                <a:lnTo>
                  <a:pt x="118" y="168"/>
                </a:lnTo>
                <a:lnTo>
                  <a:pt x="122" y="158"/>
                </a:lnTo>
                <a:lnTo>
                  <a:pt x="125" y="147"/>
                </a:lnTo>
                <a:lnTo>
                  <a:pt x="127" y="135"/>
                </a:lnTo>
                <a:lnTo>
                  <a:pt x="127" y="44"/>
                </a:lnTo>
                <a:lnTo>
                  <a:pt x="127" y="44"/>
                </a:lnTo>
                <a:lnTo>
                  <a:pt x="127" y="37"/>
                </a:lnTo>
                <a:lnTo>
                  <a:pt x="124" y="31"/>
                </a:lnTo>
                <a:lnTo>
                  <a:pt x="121" y="24"/>
                </a:lnTo>
                <a:lnTo>
                  <a:pt x="116" y="20"/>
                </a:lnTo>
                <a:lnTo>
                  <a:pt x="111" y="15"/>
                </a:lnTo>
                <a:lnTo>
                  <a:pt x="105" y="12"/>
                </a:lnTo>
                <a:lnTo>
                  <a:pt x="98" y="9"/>
                </a:lnTo>
                <a:lnTo>
                  <a:pt x="91" y="9"/>
                </a:lnTo>
                <a:lnTo>
                  <a:pt x="91" y="0"/>
                </a:lnTo>
                <a:lnTo>
                  <a:pt x="81" y="0"/>
                </a:lnTo>
                <a:lnTo>
                  <a:pt x="81" y="27"/>
                </a:lnTo>
                <a:lnTo>
                  <a:pt x="91" y="27"/>
                </a:lnTo>
                <a:lnTo>
                  <a:pt x="91" y="18"/>
                </a:lnTo>
                <a:lnTo>
                  <a:pt x="91" y="18"/>
                </a:lnTo>
                <a:lnTo>
                  <a:pt x="91" y="18"/>
                </a:lnTo>
                <a:lnTo>
                  <a:pt x="96" y="18"/>
                </a:lnTo>
                <a:lnTo>
                  <a:pt x="101" y="20"/>
                </a:lnTo>
                <a:lnTo>
                  <a:pt x="105" y="23"/>
                </a:lnTo>
                <a:lnTo>
                  <a:pt x="110" y="26"/>
                </a:lnTo>
                <a:lnTo>
                  <a:pt x="113" y="29"/>
                </a:lnTo>
                <a:lnTo>
                  <a:pt x="114" y="34"/>
                </a:lnTo>
                <a:lnTo>
                  <a:pt x="116" y="40"/>
                </a:lnTo>
                <a:lnTo>
                  <a:pt x="118" y="44"/>
                </a:lnTo>
                <a:lnTo>
                  <a:pt x="118" y="135"/>
                </a:lnTo>
                <a:lnTo>
                  <a:pt x="118" y="135"/>
                </a:lnTo>
                <a:lnTo>
                  <a:pt x="116" y="145"/>
                </a:lnTo>
                <a:lnTo>
                  <a:pt x="113" y="156"/>
                </a:lnTo>
                <a:lnTo>
                  <a:pt x="108" y="165"/>
                </a:lnTo>
                <a:lnTo>
                  <a:pt x="102" y="173"/>
                </a:lnTo>
                <a:lnTo>
                  <a:pt x="93" y="179"/>
                </a:lnTo>
                <a:lnTo>
                  <a:pt x="84" y="184"/>
                </a:lnTo>
                <a:lnTo>
                  <a:pt x="75" y="187"/>
                </a:lnTo>
                <a:lnTo>
                  <a:pt x="64" y="188"/>
                </a:lnTo>
                <a:lnTo>
                  <a:pt x="64" y="188"/>
                </a:lnTo>
                <a:lnTo>
                  <a:pt x="53" y="187"/>
                </a:lnTo>
                <a:lnTo>
                  <a:pt x="42" y="184"/>
                </a:lnTo>
                <a:lnTo>
                  <a:pt x="33" y="179"/>
                </a:lnTo>
                <a:lnTo>
                  <a:pt x="26" y="173"/>
                </a:lnTo>
                <a:lnTo>
                  <a:pt x="19" y="165"/>
                </a:lnTo>
                <a:lnTo>
                  <a:pt x="15" y="156"/>
                </a:lnTo>
                <a:lnTo>
                  <a:pt x="10" y="145"/>
                </a:lnTo>
                <a:lnTo>
                  <a:pt x="10" y="135"/>
                </a:lnTo>
                <a:lnTo>
                  <a:pt x="10" y="44"/>
                </a:lnTo>
                <a:lnTo>
                  <a:pt x="10" y="44"/>
                </a:lnTo>
                <a:lnTo>
                  <a:pt x="10" y="40"/>
                </a:lnTo>
                <a:lnTo>
                  <a:pt x="12" y="34"/>
                </a:lnTo>
                <a:lnTo>
                  <a:pt x="15" y="29"/>
                </a:lnTo>
                <a:lnTo>
                  <a:pt x="18" y="26"/>
                </a:lnTo>
                <a:lnTo>
                  <a:pt x="21" y="23"/>
                </a:lnTo>
                <a:lnTo>
                  <a:pt x="26" y="20"/>
                </a:lnTo>
                <a:lnTo>
                  <a:pt x="32" y="18"/>
                </a:lnTo>
                <a:lnTo>
                  <a:pt x="36" y="18"/>
                </a:lnTo>
                <a:lnTo>
                  <a:pt x="36" y="27"/>
                </a:lnTo>
                <a:lnTo>
                  <a:pt x="46" y="27"/>
                </a:lnTo>
                <a:lnTo>
                  <a:pt x="46" y="0"/>
                </a:lnTo>
                <a:lnTo>
                  <a:pt x="36" y="0"/>
                </a:lnTo>
                <a:lnTo>
                  <a:pt x="36" y="9"/>
                </a:lnTo>
                <a:lnTo>
                  <a:pt x="36" y="9"/>
                </a:lnTo>
                <a:lnTo>
                  <a:pt x="36" y="9"/>
                </a:lnTo>
                <a:lnTo>
                  <a:pt x="29" y="9"/>
                </a:lnTo>
                <a:lnTo>
                  <a:pt x="23" y="11"/>
                </a:lnTo>
                <a:lnTo>
                  <a:pt x="16" y="15"/>
                </a:lnTo>
                <a:lnTo>
                  <a:pt x="10" y="18"/>
                </a:lnTo>
                <a:lnTo>
                  <a:pt x="7" y="24"/>
                </a:lnTo>
                <a:lnTo>
                  <a:pt x="3" y="31"/>
                </a:lnTo>
                <a:lnTo>
                  <a:pt x="1" y="37"/>
                </a:lnTo>
                <a:lnTo>
                  <a:pt x="0" y="44"/>
                </a:lnTo>
                <a:lnTo>
                  <a:pt x="0" y="135"/>
                </a:lnTo>
                <a:lnTo>
                  <a:pt x="0" y="135"/>
                </a:lnTo>
                <a:lnTo>
                  <a:pt x="1" y="147"/>
                </a:lnTo>
                <a:lnTo>
                  <a:pt x="4" y="158"/>
                </a:lnTo>
                <a:lnTo>
                  <a:pt x="10" y="168"/>
                </a:lnTo>
                <a:lnTo>
                  <a:pt x="18" y="178"/>
                </a:lnTo>
                <a:lnTo>
                  <a:pt x="26" y="185"/>
                </a:lnTo>
                <a:lnTo>
                  <a:pt x="36" y="191"/>
                </a:lnTo>
                <a:lnTo>
                  <a:pt x="47" y="196"/>
                </a:lnTo>
                <a:lnTo>
                  <a:pt x="59" y="198"/>
                </a:lnTo>
                <a:lnTo>
                  <a:pt x="59" y="253"/>
                </a:lnTo>
                <a:lnTo>
                  <a:pt x="59" y="253"/>
                </a:lnTo>
                <a:lnTo>
                  <a:pt x="59" y="260"/>
                </a:lnTo>
                <a:lnTo>
                  <a:pt x="61" y="266"/>
                </a:lnTo>
                <a:lnTo>
                  <a:pt x="64" y="273"/>
                </a:lnTo>
                <a:lnTo>
                  <a:pt x="68" y="277"/>
                </a:lnTo>
                <a:lnTo>
                  <a:pt x="73" y="282"/>
                </a:lnTo>
                <a:lnTo>
                  <a:pt x="79" y="285"/>
                </a:lnTo>
                <a:lnTo>
                  <a:pt x="85" y="286"/>
                </a:lnTo>
                <a:lnTo>
                  <a:pt x="91" y="286"/>
                </a:lnTo>
                <a:lnTo>
                  <a:pt x="104" y="286"/>
                </a:lnTo>
                <a:lnTo>
                  <a:pt x="104" y="286"/>
                </a:lnTo>
                <a:lnTo>
                  <a:pt x="110" y="286"/>
                </a:lnTo>
                <a:lnTo>
                  <a:pt x="116" y="285"/>
                </a:lnTo>
                <a:lnTo>
                  <a:pt x="122" y="282"/>
                </a:lnTo>
                <a:lnTo>
                  <a:pt x="127" y="277"/>
                </a:lnTo>
                <a:lnTo>
                  <a:pt x="131" y="273"/>
                </a:lnTo>
                <a:lnTo>
                  <a:pt x="134" y="266"/>
                </a:lnTo>
                <a:lnTo>
                  <a:pt x="136" y="260"/>
                </a:lnTo>
                <a:lnTo>
                  <a:pt x="136" y="253"/>
                </a:lnTo>
                <a:lnTo>
                  <a:pt x="136" y="199"/>
                </a:lnTo>
                <a:lnTo>
                  <a:pt x="136" y="199"/>
                </a:lnTo>
                <a:lnTo>
                  <a:pt x="137" y="194"/>
                </a:lnTo>
                <a:lnTo>
                  <a:pt x="139" y="190"/>
                </a:lnTo>
                <a:lnTo>
                  <a:pt x="144" y="182"/>
                </a:lnTo>
                <a:lnTo>
                  <a:pt x="151" y="176"/>
                </a:lnTo>
                <a:lnTo>
                  <a:pt x="156" y="175"/>
                </a:lnTo>
                <a:lnTo>
                  <a:pt x="160" y="175"/>
                </a:lnTo>
                <a:lnTo>
                  <a:pt x="160" y="175"/>
                </a:lnTo>
                <a:lnTo>
                  <a:pt x="165" y="175"/>
                </a:lnTo>
                <a:lnTo>
                  <a:pt x="170" y="176"/>
                </a:lnTo>
                <a:lnTo>
                  <a:pt x="173" y="179"/>
                </a:lnTo>
                <a:lnTo>
                  <a:pt x="176" y="182"/>
                </a:lnTo>
                <a:lnTo>
                  <a:pt x="176" y="182"/>
                </a:lnTo>
                <a:lnTo>
                  <a:pt x="179" y="185"/>
                </a:lnTo>
                <a:lnTo>
                  <a:pt x="182" y="190"/>
                </a:lnTo>
                <a:lnTo>
                  <a:pt x="183" y="199"/>
                </a:lnTo>
                <a:lnTo>
                  <a:pt x="183" y="253"/>
                </a:lnTo>
                <a:lnTo>
                  <a:pt x="183" y="253"/>
                </a:lnTo>
                <a:lnTo>
                  <a:pt x="183" y="260"/>
                </a:lnTo>
                <a:lnTo>
                  <a:pt x="186" y="266"/>
                </a:lnTo>
                <a:lnTo>
                  <a:pt x="188" y="273"/>
                </a:lnTo>
                <a:lnTo>
                  <a:pt x="193" y="277"/>
                </a:lnTo>
                <a:lnTo>
                  <a:pt x="193" y="277"/>
                </a:lnTo>
                <a:lnTo>
                  <a:pt x="197" y="282"/>
                </a:lnTo>
                <a:lnTo>
                  <a:pt x="203" y="285"/>
                </a:lnTo>
                <a:lnTo>
                  <a:pt x="209" y="286"/>
                </a:lnTo>
                <a:lnTo>
                  <a:pt x="216" y="288"/>
                </a:lnTo>
                <a:lnTo>
                  <a:pt x="220" y="288"/>
                </a:lnTo>
                <a:lnTo>
                  <a:pt x="220" y="288"/>
                </a:lnTo>
                <a:lnTo>
                  <a:pt x="226" y="286"/>
                </a:lnTo>
                <a:lnTo>
                  <a:pt x="232" y="285"/>
                </a:lnTo>
                <a:lnTo>
                  <a:pt x="239" y="282"/>
                </a:lnTo>
                <a:lnTo>
                  <a:pt x="243" y="277"/>
                </a:lnTo>
                <a:lnTo>
                  <a:pt x="243" y="277"/>
                </a:lnTo>
                <a:lnTo>
                  <a:pt x="248" y="273"/>
                </a:lnTo>
                <a:lnTo>
                  <a:pt x="251" y="266"/>
                </a:lnTo>
                <a:lnTo>
                  <a:pt x="252" y="260"/>
                </a:lnTo>
                <a:lnTo>
                  <a:pt x="252" y="253"/>
                </a:lnTo>
                <a:lnTo>
                  <a:pt x="254" y="109"/>
                </a:lnTo>
                <a:lnTo>
                  <a:pt x="254" y="109"/>
                </a:lnTo>
                <a:lnTo>
                  <a:pt x="260" y="107"/>
                </a:lnTo>
                <a:lnTo>
                  <a:pt x="268" y="104"/>
                </a:lnTo>
                <a:lnTo>
                  <a:pt x="274" y="99"/>
                </a:lnTo>
                <a:lnTo>
                  <a:pt x="278" y="95"/>
                </a:lnTo>
                <a:lnTo>
                  <a:pt x="283" y="89"/>
                </a:lnTo>
                <a:lnTo>
                  <a:pt x="286" y="83"/>
                </a:lnTo>
                <a:lnTo>
                  <a:pt x="288" y="77"/>
                </a:lnTo>
                <a:lnTo>
                  <a:pt x="289" y="69"/>
                </a:lnTo>
                <a:lnTo>
                  <a:pt x="289" y="69"/>
                </a:lnTo>
                <a:lnTo>
                  <a:pt x="288" y="60"/>
                </a:lnTo>
                <a:lnTo>
                  <a:pt x="286" y="52"/>
                </a:lnTo>
                <a:lnTo>
                  <a:pt x="282" y="46"/>
                </a:lnTo>
                <a:lnTo>
                  <a:pt x="277" y="40"/>
                </a:lnTo>
                <a:lnTo>
                  <a:pt x="271" y="35"/>
                </a:lnTo>
                <a:lnTo>
                  <a:pt x="265" y="31"/>
                </a:lnTo>
                <a:lnTo>
                  <a:pt x="257" y="29"/>
                </a:lnTo>
                <a:lnTo>
                  <a:pt x="248" y="27"/>
                </a:lnTo>
                <a:lnTo>
                  <a:pt x="248" y="27"/>
                </a:lnTo>
                <a:close/>
                <a:moveTo>
                  <a:pt x="248" y="80"/>
                </a:moveTo>
                <a:lnTo>
                  <a:pt x="248" y="80"/>
                </a:lnTo>
                <a:lnTo>
                  <a:pt x="243" y="80"/>
                </a:lnTo>
                <a:lnTo>
                  <a:pt x="240" y="77"/>
                </a:lnTo>
                <a:lnTo>
                  <a:pt x="237" y="73"/>
                </a:lnTo>
                <a:lnTo>
                  <a:pt x="237" y="69"/>
                </a:lnTo>
                <a:lnTo>
                  <a:pt x="237" y="69"/>
                </a:lnTo>
                <a:lnTo>
                  <a:pt x="237" y="64"/>
                </a:lnTo>
                <a:lnTo>
                  <a:pt x="240" y="60"/>
                </a:lnTo>
                <a:lnTo>
                  <a:pt x="243" y="57"/>
                </a:lnTo>
                <a:lnTo>
                  <a:pt x="248" y="57"/>
                </a:lnTo>
                <a:lnTo>
                  <a:pt x="248" y="57"/>
                </a:lnTo>
                <a:lnTo>
                  <a:pt x="252" y="57"/>
                </a:lnTo>
                <a:lnTo>
                  <a:pt x="257" y="60"/>
                </a:lnTo>
                <a:lnTo>
                  <a:pt x="260" y="64"/>
                </a:lnTo>
                <a:lnTo>
                  <a:pt x="260" y="69"/>
                </a:lnTo>
                <a:lnTo>
                  <a:pt x="260" y="69"/>
                </a:lnTo>
                <a:lnTo>
                  <a:pt x="260" y="73"/>
                </a:lnTo>
                <a:lnTo>
                  <a:pt x="257" y="77"/>
                </a:lnTo>
                <a:lnTo>
                  <a:pt x="252" y="80"/>
                </a:lnTo>
                <a:lnTo>
                  <a:pt x="248" y="80"/>
                </a:lnTo>
                <a:lnTo>
                  <a:pt x="248" y="80"/>
                </a:lnTo>
                <a:close/>
                <a:moveTo>
                  <a:pt x="254" y="99"/>
                </a:moveTo>
                <a:lnTo>
                  <a:pt x="254" y="89"/>
                </a:lnTo>
                <a:lnTo>
                  <a:pt x="254" y="89"/>
                </a:lnTo>
                <a:lnTo>
                  <a:pt x="260" y="86"/>
                </a:lnTo>
                <a:lnTo>
                  <a:pt x="265" y="81"/>
                </a:lnTo>
                <a:lnTo>
                  <a:pt x="269" y="75"/>
                </a:lnTo>
                <a:lnTo>
                  <a:pt x="269" y="69"/>
                </a:lnTo>
                <a:lnTo>
                  <a:pt x="269" y="69"/>
                </a:lnTo>
                <a:lnTo>
                  <a:pt x="268" y="60"/>
                </a:lnTo>
                <a:lnTo>
                  <a:pt x="263" y="54"/>
                </a:lnTo>
                <a:lnTo>
                  <a:pt x="257" y="49"/>
                </a:lnTo>
                <a:lnTo>
                  <a:pt x="248" y="47"/>
                </a:lnTo>
                <a:lnTo>
                  <a:pt x="248" y="47"/>
                </a:lnTo>
                <a:lnTo>
                  <a:pt x="240" y="49"/>
                </a:lnTo>
                <a:lnTo>
                  <a:pt x="232" y="54"/>
                </a:lnTo>
                <a:lnTo>
                  <a:pt x="228" y="60"/>
                </a:lnTo>
                <a:lnTo>
                  <a:pt x="226" y="69"/>
                </a:lnTo>
                <a:lnTo>
                  <a:pt x="226" y="69"/>
                </a:lnTo>
                <a:lnTo>
                  <a:pt x="228" y="75"/>
                </a:lnTo>
                <a:lnTo>
                  <a:pt x="231" y="81"/>
                </a:lnTo>
                <a:lnTo>
                  <a:pt x="237" y="87"/>
                </a:lnTo>
                <a:lnTo>
                  <a:pt x="243" y="89"/>
                </a:lnTo>
                <a:lnTo>
                  <a:pt x="243" y="99"/>
                </a:lnTo>
                <a:lnTo>
                  <a:pt x="243" y="99"/>
                </a:lnTo>
                <a:lnTo>
                  <a:pt x="239" y="98"/>
                </a:lnTo>
                <a:lnTo>
                  <a:pt x="232" y="95"/>
                </a:lnTo>
                <a:lnTo>
                  <a:pt x="229" y="92"/>
                </a:lnTo>
                <a:lnTo>
                  <a:pt x="225" y="89"/>
                </a:lnTo>
                <a:lnTo>
                  <a:pt x="222" y="84"/>
                </a:lnTo>
                <a:lnTo>
                  <a:pt x="219" y="80"/>
                </a:lnTo>
                <a:lnTo>
                  <a:pt x="217" y="73"/>
                </a:lnTo>
                <a:lnTo>
                  <a:pt x="217" y="69"/>
                </a:lnTo>
                <a:lnTo>
                  <a:pt x="217" y="69"/>
                </a:lnTo>
                <a:lnTo>
                  <a:pt x="219" y="63"/>
                </a:lnTo>
                <a:lnTo>
                  <a:pt x="220" y="57"/>
                </a:lnTo>
                <a:lnTo>
                  <a:pt x="223" y="50"/>
                </a:lnTo>
                <a:lnTo>
                  <a:pt x="226" y="46"/>
                </a:lnTo>
                <a:lnTo>
                  <a:pt x="231" y="43"/>
                </a:lnTo>
                <a:lnTo>
                  <a:pt x="236" y="40"/>
                </a:lnTo>
                <a:lnTo>
                  <a:pt x="242" y="38"/>
                </a:lnTo>
                <a:lnTo>
                  <a:pt x="248" y="37"/>
                </a:lnTo>
                <a:lnTo>
                  <a:pt x="248" y="37"/>
                </a:lnTo>
                <a:lnTo>
                  <a:pt x="254" y="38"/>
                </a:lnTo>
                <a:lnTo>
                  <a:pt x="260" y="40"/>
                </a:lnTo>
                <a:lnTo>
                  <a:pt x="266" y="43"/>
                </a:lnTo>
                <a:lnTo>
                  <a:pt x="271" y="46"/>
                </a:lnTo>
                <a:lnTo>
                  <a:pt x="274" y="50"/>
                </a:lnTo>
                <a:lnTo>
                  <a:pt x="277" y="57"/>
                </a:lnTo>
                <a:lnTo>
                  <a:pt x="278" y="63"/>
                </a:lnTo>
                <a:lnTo>
                  <a:pt x="280" y="69"/>
                </a:lnTo>
                <a:lnTo>
                  <a:pt x="280" y="69"/>
                </a:lnTo>
                <a:lnTo>
                  <a:pt x="278" y="73"/>
                </a:lnTo>
                <a:lnTo>
                  <a:pt x="277" y="80"/>
                </a:lnTo>
                <a:lnTo>
                  <a:pt x="275" y="84"/>
                </a:lnTo>
                <a:lnTo>
                  <a:pt x="272" y="89"/>
                </a:lnTo>
                <a:lnTo>
                  <a:pt x="268" y="92"/>
                </a:lnTo>
                <a:lnTo>
                  <a:pt x="263" y="95"/>
                </a:lnTo>
                <a:lnTo>
                  <a:pt x="259" y="98"/>
                </a:lnTo>
                <a:lnTo>
                  <a:pt x="254" y="99"/>
                </a:lnTo>
                <a:lnTo>
                  <a:pt x="254" y="9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11" name="Group 210"/>
          <p:cNvGrpSpPr/>
          <p:nvPr userDrawn="1"/>
        </p:nvGrpSpPr>
        <p:grpSpPr>
          <a:xfrm>
            <a:off x="7176843" y="2324798"/>
            <a:ext cx="476828" cy="356218"/>
            <a:chOff x="5875338" y="2230438"/>
            <a:chExt cx="404813" cy="403225"/>
          </a:xfrm>
        </p:grpSpPr>
        <p:sp>
          <p:nvSpPr>
            <p:cNvPr id="212" name="Freeform 504"/>
            <p:cNvSpPr>
              <a:spLocks noEditPoints="1"/>
            </p:cNvSpPr>
            <p:nvPr/>
          </p:nvSpPr>
          <p:spPr bwMode="auto">
            <a:xfrm>
              <a:off x="5875338" y="2230438"/>
              <a:ext cx="404813" cy="403225"/>
            </a:xfrm>
            <a:custGeom>
              <a:avLst/>
              <a:gdLst>
                <a:gd name="T0" fmla="*/ 192 w 255"/>
                <a:gd name="T1" fmla="*/ 63 h 254"/>
                <a:gd name="T2" fmla="*/ 192 w 255"/>
                <a:gd name="T3" fmla="*/ 0 h 254"/>
                <a:gd name="T4" fmla="*/ 63 w 255"/>
                <a:gd name="T5" fmla="*/ 0 h 254"/>
                <a:gd name="T6" fmla="*/ 63 w 255"/>
                <a:gd name="T7" fmla="*/ 63 h 254"/>
                <a:gd name="T8" fmla="*/ 0 w 255"/>
                <a:gd name="T9" fmla="*/ 63 h 254"/>
                <a:gd name="T10" fmla="*/ 0 w 255"/>
                <a:gd name="T11" fmla="*/ 254 h 254"/>
                <a:gd name="T12" fmla="*/ 63 w 255"/>
                <a:gd name="T13" fmla="*/ 254 h 254"/>
                <a:gd name="T14" fmla="*/ 68 w 255"/>
                <a:gd name="T15" fmla="*/ 254 h 254"/>
                <a:gd name="T16" fmla="*/ 187 w 255"/>
                <a:gd name="T17" fmla="*/ 254 h 254"/>
                <a:gd name="T18" fmla="*/ 192 w 255"/>
                <a:gd name="T19" fmla="*/ 254 h 254"/>
                <a:gd name="T20" fmla="*/ 255 w 255"/>
                <a:gd name="T21" fmla="*/ 254 h 254"/>
                <a:gd name="T22" fmla="*/ 255 w 255"/>
                <a:gd name="T23" fmla="*/ 63 h 254"/>
                <a:gd name="T24" fmla="*/ 192 w 255"/>
                <a:gd name="T25" fmla="*/ 63 h 254"/>
                <a:gd name="T26" fmla="*/ 63 w 255"/>
                <a:gd name="T27" fmla="*/ 246 h 254"/>
                <a:gd name="T28" fmla="*/ 8 w 255"/>
                <a:gd name="T29" fmla="*/ 246 h 254"/>
                <a:gd name="T30" fmla="*/ 8 w 255"/>
                <a:gd name="T31" fmla="*/ 70 h 254"/>
                <a:gd name="T32" fmla="*/ 63 w 255"/>
                <a:gd name="T33" fmla="*/ 70 h 254"/>
                <a:gd name="T34" fmla="*/ 63 w 255"/>
                <a:gd name="T35" fmla="*/ 246 h 254"/>
                <a:gd name="T36" fmla="*/ 143 w 255"/>
                <a:gd name="T37" fmla="*/ 246 h 254"/>
                <a:gd name="T38" fmla="*/ 112 w 255"/>
                <a:gd name="T39" fmla="*/ 246 h 254"/>
                <a:gd name="T40" fmla="*/ 112 w 255"/>
                <a:gd name="T41" fmla="*/ 230 h 254"/>
                <a:gd name="T42" fmla="*/ 143 w 255"/>
                <a:gd name="T43" fmla="*/ 230 h 254"/>
                <a:gd name="T44" fmla="*/ 143 w 255"/>
                <a:gd name="T45" fmla="*/ 246 h 254"/>
                <a:gd name="T46" fmla="*/ 183 w 255"/>
                <a:gd name="T47" fmla="*/ 246 h 254"/>
                <a:gd name="T48" fmla="*/ 152 w 255"/>
                <a:gd name="T49" fmla="*/ 246 h 254"/>
                <a:gd name="T50" fmla="*/ 152 w 255"/>
                <a:gd name="T51" fmla="*/ 222 h 254"/>
                <a:gd name="T52" fmla="*/ 103 w 255"/>
                <a:gd name="T53" fmla="*/ 222 h 254"/>
                <a:gd name="T54" fmla="*/ 103 w 255"/>
                <a:gd name="T55" fmla="*/ 246 h 254"/>
                <a:gd name="T56" fmla="*/ 72 w 255"/>
                <a:gd name="T57" fmla="*/ 246 h 254"/>
                <a:gd name="T58" fmla="*/ 72 w 255"/>
                <a:gd name="T59" fmla="*/ 7 h 254"/>
                <a:gd name="T60" fmla="*/ 183 w 255"/>
                <a:gd name="T61" fmla="*/ 7 h 254"/>
                <a:gd name="T62" fmla="*/ 183 w 255"/>
                <a:gd name="T63" fmla="*/ 246 h 254"/>
                <a:gd name="T64" fmla="*/ 247 w 255"/>
                <a:gd name="T65" fmla="*/ 246 h 254"/>
                <a:gd name="T66" fmla="*/ 192 w 255"/>
                <a:gd name="T67" fmla="*/ 246 h 254"/>
                <a:gd name="T68" fmla="*/ 192 w 255"/>
                <a:gd name="T69" fmla="*/ 70 h 254"/>
                <a:gd name="T70" fmla="*/ 247 w 255"/>
                <a:gd name="T71" fmla="*/ 70 h 254"/>
                <a:gd name="T72" fmla="*/ 247 w 255"/>
                <a:gd name="T73" fmla="*/ 24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5" h="254">
                  <a:moveTo>
                    <a:pt x="192" y="63"/>
                  </a:moveTo>
                  <a:lnTo>
                    <a:pt x="192" y="0"/>
                  </a:lnTo>
                  <a:lnTo>
                    <a:pt x="63" y="0"/>
                  </a:lnTo>
                  <a:lnTo>
                    <a:pt x="63" y="63"/>
                  </a:lnTo>
                  <a:lnTo>
                    <a:pt x="0" y="63"/>
                  </a:lnTo>
                  <a:lnTo>
                    <a:pt x="0" y="254"/>
                  </a:lnTo>
                  <a:lnTo>
                    <a:pt x="63" y="254"/>
                  </a:lnTo>
                  <a:lnTo>
                    <a:pt x="68" y="254"/>
                  </a:lnTo>
                  <a:lnTo>
                    <a:pt x="187" y="254"/>
                  </a:lnTo>
                  <a:lnTo>
                    <a:pt x="192" y="254"/>
                  </a:lnTo>
                  <a:lnTo>
                    <a:pt x="255" y="254"/>
                  </a:lnTo>
                  <a:lnTo>
                    <a:pt x="255" y="63"/>
                  </a:lnTo>
                  <a:lnTo>
                    <a:pt x="192" y="63"/>
                  </a:lnTo>
                  <a:close/>
                  <a:moveTo>
                    <a:pt x="63" y="246"/>
                  </a:moveTo>
                  <a:lnTo>
                    <a:pt x="8" y="246"/>
                  </a:lnTo>
                  <a:lnTo>
                    <a:pt x="8" y="70"/>
                  </a:lnTo>
                  <a:lnTo>
                    <a:pt x="63" y="70"/>
                  </a:lnTo>
                  <a:lnTo>
                    <a:pt x="63" y="246"/>
                  </a:lnTo>
                  <a:close/>
                  <a:moveTo>
                    <a:pt x="143" y="246"/>
                  </a:moveTo>
                  <a:lnTo>
                    <a:pt x="112" y="246"/>
                  </a:lnTo>
                  <a:lnTo>
                    <a:pt x="112" y="230"/>
                  </a:lnTo>
                  <a:lnTo>
                    <a:pt x="143" y="230"/>
                  </a:lnTo>
                  <a:lnTo>
                    <a:pt x="143" y="246"/>
                  </a:lnTo>
                  <a:close/>
                  <a:moveTo>
                    <a:pt x="183" y="246"/>
                  </a:moveTo>
                  <a:lnTo>
                    <a:pt x="152" y="246"/>
                  </a:lnTo>
                  <a:lnTo>
                    <a:pt x="152" y="222"/>
                  </a:lnTo>
                  <a:lnTo>
                    <a:pt x="103" y="222"/>
                  </a:lnTo>
                  <a:lnTo>
                    <a:pt x="103" y="246"/>
                  </a:lnTo>
                  <a:lnTo>
                    <a:pt x="72" y="246"/>
                  </a:lnTo>
                  <a:lnTo>
                    <a:pt x="72" y="7"/>
                  </a:lnTo>
                  <a:lnTo>
                    <a:pt x="183" y="7"/>
                  </a:lnTo>
                  <a:lnTo>
                    <a:pt x="183" y="246"/>
                  </a:lnTo>
                  <a:close/>
                  <a:moveTo>
                    <a:pt x="247" y="246"/>
                  </a:moveTo>
                  <a:lnTo>
                    <a:pt x="192" y="246"/>
                  </a:lnTo>
                  <a:lnTo>
                    <a:pt x="192" y="70"/>
                  </a:lnTo>
                  <a:lnTo>
                    <a:pt x="247" y="70"/>
                  </a:lnTo>
                  <a:lnTo>
                    <a:pt x="247" y="24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3" name="Freeform 505"/>
            <p:cNvSpPr>
              <a:spLocks noEditPoints="1"/>
            </p:cNvSpPr>
            <p:nvPr/>
          </p:nvSpPr>
          <p:spPr bwMode="auto">
            <a:xfrm>
              <a:off x="6021388" y="2293938"/>
              <a:ext cx="112713" cy="111125"/>
            </a:xfrm>
            <a:custGeom>
              <a:avLst/>
              <a:gdLst>
                <a:gd name="T0" fmla="*/ 23 w 71"/>
                <a:gd name="T1" fmla="*/ 70 h 70"/>
                <a:gd name="T2" fmla="*/ 48 w 71"/>
                <a:gd name="T3" fmla="*/ 70 h 70"/>
                <a:gd name="T4" fmla="*/ 48 w 71"/>
                <a:gd name="T5" fmla="*/ 47 h 70"/>
                <a:gd name="T6" fmla="*/ 71 w 71"/>
                <a:gd name="T7" fmla="*/ 47 h 70"/>
                <a:gd name="T8" fmla="*/ 71 w 71"/>
                <a:gd name="T9" fmla="*/ 23 h 70"/>
                <a:gd name="T10" fmla="*/ 48 w 71"/>
                <a:gd name="T11" fmla="*/ 23 h 70"/>
                <a:gd name="T12" fmla="*/ 48 w 71"/>
                <a:gd name="T13" fmla="*/ 0 h 70"/>
                <a:gd name="T14" fmla="*/ 23 w 71"/>
                <a:gd name="T15" fmla="*/ 0 h 70"/>
                <a:gd name="T16" fmla="*/ 23 w 71"/>
                <a:gd name="T17" fmla="*/ 23 h 70"/>
                <a:gd name="T18" fmla="*/ 0 w 71"/>
                <a:gd name="T19" fmla="*/ 23 h 70"/>
                <a:gd name="T20" fmla="*/ 0 w 71"/>
                <a:gd name="T21" fmla="*/ 47 h 70"/>
                <a:gd name="T22" fmla="*/ 23 w 71"/>
                <a:gd name="T23" fmla="*/ 47 h 70"/>
                <a:gd name="T24" fmla="*/ 23 w 71"/>
                <a:gd name="T25" fmla="*/ 70 h 70"/>
                <a:gd name="T26" fmla="*/ 8 w 71"/>
                <a:gd name="T27" fmla="*/ 38 h 70"/>
                <a:gd name="T28" fmla="*/ 8 w 71"/>
                <a:gd name="T29" fmla="*/ 30 h 70"/>
                <a:gd name="T30" fmla="*/ 32 w 71"/>
                <a:gd name="T31" fmla="*/ 30 h 70"/>
                <a:gd name="T32" fmla="*/ 32 w 71"/>
                <a:gd name="T33" fmla="*/ 7 h 70"/>
                <a:gd name="T34" fmla="*/ 40 w 71"/>
                <a:gd name="T35" fmla="*/ 7 h 70"/>
                <a:gd name="T36" fmla="*/ 40 w 71"/>
                <a:gd name="T37" fmla="*/ 30 h 70"/>
                <a:gd name="T38" fmla="*/ 63 w 71"/>
                <a:gd name="T39" fmla="*/ 30 h 70"/>
                <a:gd name="T40" fmla="*/ 63 w 71"/>
                <a:gd name="T41" fmla="*/ 38 h 70"/>
                <a:gd name="T42" fmla="*/ 40 w 71"/>
                <a:gd name="T43" fmla="*/ 38 h 70"/>
                <a:gd name="T44" fmla="*/ 40 w 71"/>
                <a:gd name="T45" fmla="*/ 62 h 70"/>
                <a:gd name="T46" fmla="*/ 32 w 71"/>
                <a:gd name="T47" fmla="*/ 62 h 70"/>
                <a:gd name="T48" fmla="*/ 32 w 71"/>
                <a:gd name="T49" fmla="*/ 38 h 70"/>
                <a:gd name="T50" fmla="*/ 8 w 71"/>
                <a:gd name="T51" fmla="*/ 3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0">
                  <a:moveTo>
                    <a:pt x="23" y="70"/>
                  </a:moveTo>
                  <a:lnTo>
                    <a:pt x="48" y="70"/>
                  </a:lnTo>
                  <a:lnTo>
                    <a:pt x="48" y="47"/>
                  </a:lnTo>
                  <a:lnTo>
                    <a:pt x="71" y="47"/>
                  </a:lnTo>
                  <a:lnTo>
                    <a:pt x="71" y="23"/>
                  </a:lnTo>
                  <a:lnTo>
                    <a:pt x="48" y="23"/>
                  </a:lnTo>
                  <a:lnTo>
                    <a:pt x="48" y="0"/>
                  </a:lnTo>
                  <a:lnTo>
                    <a:pt x="23" y="0"/>
                  </a:lnTo>
                  <a:lnTo>
                    <a:pt x="23" y="23"/>
                  </a:lnTo>
                  <a:lnTo>
                    <a:pt x="0" y="23"/>
                  </a:lnTo>
                  <a:lnTo>
                    <a:pt x="0" y="47"/>
                  </a:lnTo>
                  <a:lnTo>
                    <a:pt x="23" y="47"/>
                  </a:lnTo>
                  <a:lnTo>
                    <a:pt x="23" y="70"/>
                  </a:lnTo>
                  <a:close/>
                  <a:moveTo>
                    <a:pt x="8" y="38"/>
                  </a:moveTo>
                  <a:lnTo>
                    <a:pt x="8" y="30"/>
                  </a:lnTo>
                  <a:lnTo>
                    <a:pt x="32" y="30"/>
                  </a:lnTo>
                  <a:lnTo>
                    <a:pt x="32" y="7"/>
                  </a:lnTo>
                  <a:lnTo>
                    <a:pt x="40" y="7"/>
                  </a:lnTo>
                  <a:lnTo>
                    <a:pt x="40" y="30"/>
                  </a:lnTo>
                  <a:lnTo>
                    <a:pt x="63" y="30"/>
                  </a:lnTo>
                  <a:lnTo>
                    <a:pt x="63" y="38"/>
                  </a:lnTo>
                  <a:lnTo>
                    <a:pt x="40" y="38"/>
                  </a:lnTo>
                  <a:lnTo>
                    <a:pt x="40" y="62"/>
                  </a:lnTo>
                  <a:lnTo>
                    <a:pt x="32" y="62"/>
                  </a:lnTo>
                  <a:lnTo>
                    <a:pt x="32" y="38"/>
                  </a:lnTo>
                  <a:lnTo>
                    <a:pt x="8" y="3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4" name="Rectangle 506"/>
            <p:cNvSpPr>
              <a:spLocks noChangeArrowheads="1"/>
            </p:cNvSpPr>
            <p:nvPr/>
          </p:nvSpPr>
          <p:spPr bwMode="auto">
            <a:xfrm>
              <a:off x="5900738" y="2381250"/>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5" name="Rectangle 507"/>
            <p:cNvSpPr>
              <a:spLocks noChangeArrowheads="1"/>
            </p:cNvSpPr>
            <p:nvPr/>
          </p:nvSpPr>
          <p:spPr bwMode="auto">
            <a:xfrm>
              <a:off x="5900738" y="2532063"/>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6" name="Rectangle 508"/>
            <p:cNvSpPr>
              <a:spLocks noChangeArrowheads="1"/>
            </p:cNvSpPr>
            <p:nvPr/>
          </p:nvSpPr>
          <p:spPr bwMode="auto">
            <a:xfrm>
              <a:off x="5900738" y="25066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7" name="Rectangle 509"/>
            <p:cNvSpPr>
              <a:spLocks noChangeArrowheads="1"/>
            </p:cNvSpPr>
            <p:nvPr/>
          </p:nvSpPr>
          <p:spPr bwMode="auto">
            <a:xfrm>
              <a:off x="5900738" y="23558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8" name="Rectangle 510"/>
            <p:cNvSpPr>
              <a:spLocks noChangeArrowheads="1"/>
            </p:cNvSpPr>
            <p:nvPr/>
          </p:nvSpPr>
          <p:spPr bwMode="auto">
            <a:xfrm>
              <a:off x="5900738" y="24320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9" name="Rectangle 511"/>
            <p:cNvSpPr>
              <a:spLocks noChangeArrowheads="1"/>
            </p:cNvSpPr>
            <p:nvPr/>
          </p:nvSpPr>
          <p:spPr bwMode="auto">
            <a:xfrm>
              <a:off x="5900738" y="24558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0" name="Rectangle 512"/>
            <p:cNvSpPr>
              <a:spLocks noChangeArrowheads="1"/>
            </p:cNvSpPr>
            <p:nvPr/>
          </p:nvSpPr>
          <p:spPr bwMode="auto">
            <a:xfrm>
              <a:off x="5900738" y="24050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1" name="Rectangle 513"/>
            <p:cNvSpPr>
              <a:spLocks noChangeArrowheads="1"/>
            </p:cNvSpPr>
            <p:nvPr/>
          </p:nvSpPr>
          <p:spPr bwMode="auto">
            <a:xfrm>
              <a:off x="5900738" y="2481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2" name="Rectangle 514"/>
            <p:cNvSpPr>
              <a:spLocks noChangeArrowheads="1"/>
            </p:cNvSpPr>
            <p:nvPr/>
          </p:nvSpPr>
          <p:spPr bwMode="auto">
            <a:xfrm>
              <a:off x="5926138" y="23558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3" name="Rectangle 515"/>
            <p:cNvSpPr>
              <a:spLocks noChangeArrowheads="1"/>
            </p:cNvSpPr>
            <p:nvPr/>
          </p:nvSpPr>
          <p:spPr bwMode="auto">
            <a:xfrm>
              <a:off x="5926138" y="2532063"/>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4" name="Rectangle 516"/>
            <p:cNvSpPr>
              <a:spLocks noChangeArrowheads="1"/>
            </p:cNvSpPr>
            <p:nvPr/>
          </p:nvSpPr>
          <p:spPr bwMode="auto">
            <a:xfrm>
              <a:off x="5926138" y="2481263"/>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5" name="Rectangle 517"/>
            <p:cNvSpPr>
              <a:spLocks noChangeArrowheads="1"/>
            </p:cNvSpPr>
            <p:nvPr/>
          </p:nvSpPr>
          <p:spPr bwMode="auto">
            <a:xfrm>
              <a:off x="5926138" y="24050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6" name="Rectangle 518"/>
            <p:cNvSpPr>
              <a:spLocks noChangeArrowheads="1"/>
            </p:cNvSpPr>
            <p:nvPr/>
          </p:nvSpPr>
          <p:spPr bwMode="auto">
            <a:xfrm>
              <a:off x="5926138" y="24320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7" name="Rectangle 519"/>
            <p:cNvSpPr>
              <a:spLocks noChangeArrowheads="1"/>
            </p:cNvSpPr>
            <p:nvPr/>
          </p:nvSpPr>
          <p:spPr bwMode="auto">
            <a:xfrm>
              <a:off x="5926138" y="238125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8" name="Rectangle 520"/>
            <p:cNvSpPr>
              <a:spLocks noChangeArrowheads="1"/>
            </p:cNvSpPr>
            <p:nvPr/>
          </p:nvSpPr>
          <p:spPr bwMode="auto">
            <a:xfrm>
              <a:off x="5926138" y="25066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9" name="Rectangle 521"/>
            <p:cNvSpPr>
              <a:spLocks noChangeArrowheads="1"/>
            </p:cNvSpPr>
            <p:nvPr/>
          </p:nvSpPr>
          <p:spPr bwMode="auto">
            <a:xfrm>
              <a:off x="5926138" y="24558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0" name="Rectangle 522"/>
            <p:cNvSpPr>
              <a:spLocks noChangeArrowheads="1"/>
            </p:cNvSpPr>
            <p:nvPr/>
          </p:nvSpPr>
          <p:spPr bwMode="auto">
            <a:xfrm>
              <a:off x="5951538" y="2532063"/>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1" name="Rectangle 523"/>
            <p:cNvSpPr>
              <a:spLocks noChangeArrowheads="1"/>
            </p:cNvSpPr>
            <p:nvPr/>
          </p:nvSpPr>
          <p:spPr bwMode="auto">
            <a:xfrm>
              <a:off x="5951538" y="24050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2" name="Rectangle 524"/>
            <p:cNvSpPr>
              <a:spLocks noChangeArrowheads="1"/>
            </p:cNvSpPr>
            <p:nvPr/>
          </p:nvSpPr>
          <p:spPr bwMode="auto">
            <a:xfrm>
              <a:off x="5951538" y="2481263"/>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3" name="Rectangle 525"/>
            <p:cNvSpPr>
              <a:spLocks noChangeArrowheads="1"/>
            </p:cNvSpPr>
            <p:nvPr/>
          </p:nvSpPr>
          <p:spPr bwMode="auto">
            <a:xfrm>
              <a:off x="5951538" y="24558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4" name="Rectangle 526"/>
            <p:cNvSpPr>
              <a:spLocks noChangeArrowheads="1"/>
            </p:cNvSpPr>
            <p:nvPr/>
          </p:nvSpPr>
          <p:spPr bwMode="auto">
            <a:xfrm>
              <a:off x="5951538" y="25066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5" name="Rectangle 527"/>
            <p:cNvSpPr>
              <a:spLocks noChangeArrowheads="1"/>
            </p:cNvSpPr>
            <p:nvPr/>
          </p:nvSpPr>
          <p:spPr bwMode="auto">
            <a:xfrm>
              <a:off x="5951538" y="24320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6" name="Rectangle 528"/>
            <p:cNvSpPr>
              <a:spLocks noChangeArrowheads="1"/>
            </p:cNvSpPr>
            <p:nvPr/>
          </p:nvSpPr>
          <p:spPr bwMode="auto">
            <a:xfrm>
              <a:off x="5951538" y="2381250"/>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7" name="Rectangle 529"/>
            <p:cNvSpPr>
              <a:spLocks noChangeArrowheads="1"/>
            </p:cNvSpPr>
            <p:nvPr/>
          </p:nvSpPr>
          <p:spPr bwMode="auto">
            <a:xfrm>
              <a:off x="5951538" y="23558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8" name="Rectangle 530"/>
            <p:cNvSpPr>
              <a:spLocks noChangeArrowheads="1"/>
            </p:cNvSpPr>
            <p:nvPr/>
          </p:nvSpPr>
          <p:spPr bwMode="auto">
            <a:xfrm>
              <a:off x="6192838" y="23558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9" name="Rectangle 531"/>
            <p:cNvSpPr>
              <a:spLocks noChangeArrowheads="1"/>
            </p:cNvSpPr>
            <p:nvPr/>
          </p:nvSpPr>
          <p:spPr bwMode="auto">
            <a:xfrm>
              <a:off x="6192838" y="2481263"/>
              <a:ext cx="11113"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0" name="Rectangle 532"/>
            <p:cNvSpPr>
              <a:spLocks noChangeArrowheads="1"/>
            </p:cNvSpPr>
            <p:nvPr/>
          </p:nvSpPr>
          <p:spPr bwMode="auto">
            <a:xfrm>
              <a:off x="6192838" y="24558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1" name="Rectangle 534"/>
            <p:cNvSpPr>
              <a:spLocks noChangeArrowheads="1"/>
            </p:cNvSpPr>
            <p:nvPr/>
          </p:nvSpPr>
          <p:spPr bwMode="auto">
            <a:xfrm>
              <a:off x="6192838" y="2381250"/>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2" name="Rectangle 535"/>
            <p:cNvSpPr>
              <a:spLocks noChangeArrowheads="1"/>
            </p:cNvSpPr>
            <p:nvPr/>
          </p:nvSpPr>
          <p:spPr bwMode="auto">
            <a:xfrm>
              <a:off x="6192838" y="2532063"/>
              <a:ext cx="111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3" name="Rectangle 536"/>
            <p:cNvSpPr>
              <a:spLocks noChangeArrowheads="1"/>
            </p:cNvSpPr>
            <p:nvPr/>
          </p:nvSpPr>
          <p:spPr bwMode="auto">
            <a:xfrm>
              <a:off x="6192838" y="24050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4" name="Rectangle 537"/>
            <p:cNvSpPr>
              <a:spLocks noChangeArrowheads="1"/>
            </p:cNvSpPr>
            <p:nvPr/>
          </p:nvSpPr>
          <p:spPr bwMode="auto">
            <a:xfrm>
              <a:off x="6192838" y="2432050"/>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5" name="Rectangle 538"/>
            <p:cNvSpPr>
              <a:spLocks noChangeArrowheads="1"/>
            </p:cNvSpPr>
            <p:nvPr/>
          </p:nvSpPr>
          <p:spPr bwMode="auto">
            <a:xfrm>
              <a:off x="6192838" y="2506663"/>
              <a:ext cx="11113"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6" name="Rectangle 539"/>
            <p:cNvSpPr>
              <a:spLocks noChangeArrowheads="1"/>
            </p:cNvSpPr>
            <p:nvPr/>
          </p:nvSpPr>
          <p:spPr bwMode="auto">
            <a:xfrm>
              <a:off x="6216651" y="2481263"/>
              <a:ext cx="12700"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7" name="Rectangle 540"/>
            <p:cNvSpPr>
              <a:spLocks noChangeArrowheads="1"/>
            </p:cNvSpPr>
            <p:nvPr/>
          </p:nvSpPr>
          <p:spPr bwMode="auto">
            <a:xfrm>
              <a:off x="6216651" y="25066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8" name="Rectangle 541"/>
            <p:cNvSpPr>
              <a:spLocks noChangeArrowheads="1"/>
            </p:cNvSpPr>
            <p:nvPr/>
          </p:nvSpPr>
          <p:spPr bwMode="auto">
            <a:xfrm>
              <a:off x="6216651" y="23558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9" name="Rectangle 542"/>
            <p:cNvSpPr>
              <a:spLocks noChangeArrowheads="1"/>
            </p:cNvSpPr>
            <p:nvPr/>
          </p:nvSpPr>
          <p:spPr bwMode="auto">
            <a:xfrm>
              <a:off x="6216651" y="24558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0" name="Rectangle 543"/>
            <p:cNvSpPr>
              <a:spLocks noChangeArrowheads="1"/>
            </p:cNvSpPr>
            <p:nvPr/>
          </p:nvSpPr>
          <p:spPr bwMode="auto">
            <a:xfrm>
              <a:off x="6216651" y="2532063"/>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1" name="Rectangle 544"/>
            <p:cNvSpPr>
              <a:spLocks noChangeArrowheads="1"/>
            </p:cNvSpPr>
            <p:nvPr/>
          </p:nvSpPr>
          <p:spPr bwMode="auto">
            <a:xfrm>
              <a:off x="6216651" y="243205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2" name="Rectangle 545"/>
            <p:cNvSpPr>
              <a:spLocks noChangeArrowheads="1"/>
            </p:cNvSpPr>
            <p:nvPr/>
          </p:nvSpPr>
          <p:spPr bwMode="auto">
            <a:xfrm>
              <a:off x="6216651" y="238125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3" name="Rectangle 546"/>
            <p:cNvSpPr>
              <a:spLocks noChangeArrowheads="1"/>
            </p:cNvSpPr>
            <p:nvPr/>
          </p:nvSpPr>
          <p:spPr bwMode="auto">
            <a:xfrm>
              <a:off x="6216651" y="240506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4" name="Rectangle 547"/>
            <p:cNvSpPr>
              <a:spLocks noChangeArrowheads="1"/>
            </p:cNvSpPr>
            <p:nvPr/>
          </p:nvSpPr>
          <p:spPr bwMode="auto">
            <a:xfrm>
              <a:off x="6240463" y="24558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5" name="Rectangle 548"/>
            <p:cNvSpPr>
              <a:spLocks noChangeArrowheads="1"/>
            </p:cNvSpPr>
            <p:nvPr/>
          </p:nvSpPr>
          <p:spPr bwMode="auto">
            <a:xfrm>
              <a:off x="6240463" y="25066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6" name="Rectangle 549"/>
            <p:cNvSpPr>
              <a:spLocks noChangeArrowheads="1"/>
            </p:cNvSpPr>
            <p:nvPr/>
          </p:nvSpPr>
          <p:spPr bwMode="auto">
            <a:xfrm>
              <a:off x="6240463" y="2481263"/>
              <a:ext cx="14288" cy="14288"/>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7" name="Rectangle 550"/>
            <p:cNvSpPr>
              <a:spLocks noChangeArrowheads="1"/>
            </p:cNvSpPr>
            <p:nvPr/>
          </p:nvSpPr>
          <p:spPr bwMode="auto">
            <a:xfrm>
              <a:off x="6240463" y="2532063"/>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8" name="Rectangle 551"/>
            <p:cNvSpPr>
              <a:spLocks noChangeArrowheads="1"/>
            </p:cNvSpPr>
            <p:nvPr/>
          </p:nvSpPr>
          <p:spPr bwMode="auto">
            <a:xfrm>
              <a:off x="6240463" y="24320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9" name="Rectangle 552"/>
            <p:cNvSpPr>
              <a:spLocks noChangeArrowheads="1"/>
            </p:cNvSpPr>
            <p:nvPr/>
          </p:nvSpPr>
          <p:spPr bwMode="auto">
            <a:xfrm>
              <a:off x="6240463" y="2405063"/>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0" name="Rectangle 553"/>
            <p:cNvSpPr>
              <a:spLocks noChangeArrowheads="1"/>
            </p:cNvSpPr>
            <p:nvPr/>
          </p:nvSpPr>
          <p:spPr bwMode="auto">
            <a:xfrm>
              <a:off x="6240463" y="2381250"/>
              <a:ext cx="14288"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1" name="Rectangle 554"/>
            <p:cNvSpPr>
              <a:spLocks noChangeArrowheads="1"/>
            </p:cNvSpPr>
            <p:nvPr/>
          </p:nvSpPr>
          <p:spPr bwMode="auto">
            <a:xfrm>
              <a:off x="6240463" y="2355850"/>
              <a:ext cx="14288"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2" name="Rectangle 555"/>
            <p:cNvSpPr>
              <a:spLocks noChangeArrowheads="1"/>
            </p:cNvSpPr>
            <p:nvPr/>
          </p:nvSpPr>
          <p:spPr bwMode="auto">
            <a:xfrm>
              <a:off x="6029326" y="2559050"/>
              <a:ext cx="100013"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3" name="Rectangle 556"/>
            <p:cNvSpPr>
              <a:spLocks noChangeArrowheads="1"/>
            </p:cNvSpPr>
            <p:nvPr/>
          </p:nvSpPr>
          <p:spPr bwMode="auto">
            <a:xfrm>
              <a:off x="6034088"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4" name="Rectangle 557"/>
            <p:cNvSpPr>
              <a:spLocks noChangeArrowheads="1"/>
            </p:cNvSpPr>
            <p:nvPr/>
          </p:nvSpPr>
          <p:spPr bwMode="auto">
            <a:xfrm>
              <a:off x="6034088"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5" name="Rectangle 558"/>
            <p:cNvSpPr>
              <a:spLocks noChangeArrowheads="1"/>
            </p:cNvSpPr>
            <p:nvPr/>
          </p:nvSpPr>
          <p:spPr bwMode="auto">
            <a:xfrm>
              <a:off x="6034088"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6" name="Rectangle 559"/>
            <p:cNvSpPr>
              <a:spLocks noChangeArrowheads="1"/>
            </p:cNvSpPr>
            <p:nvPr/>
          </p:nvSpPr>
          <p:spPr bwMode="auto">
            <a:xfrm>
              <a:off x="6034088"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7" name="Rectangle 560"/>
            <p:cNvSpPr>
              <a:spLocks noChangeArrowheads="1"/>
            </p:cNvSpPr>
            <p:nvPr/>
          </p:nvSpPr>
          <p:spPr bwMode="auto">
            <a:xfrm>
              <a:off x="6057901"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8" name="Rectangle 561"/>
            <p:cNvSpPr>
              <a:spLocks noChangeArrowheads="1"/>
            </p:cNvSpPr>
            <p:nvPr/>
          </p:nvSpPr>
          <p:spPr bwMode="auto">
            <a:xfrm>
              <a:off x="6057901"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9" name="Rectangle 562"/>
            <p:cNvSpPr>
              <a:spLocks noChangeArrowheads="1"/>
            </p:cNvSpPr>
            <p:nvPr/>
          </p:nvSpPr>
          <p:spPr bwMode="auto">
            <a:xfrm>
              <a:off x="6057901"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0" name="Rectangle 563"/>
            <p:cNvSpPr>
              <a:spLocks noChangeArrowheads="1"/>
            </p:cNvSpPr>
            <p:nvPr/>
          </p:nvSpPr>
          <p:spPr bwMode="auto">
            <a:xfrm>
              <a:off x="6057901"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1" name="Rectangle 564"/>
            <p:cNvSpPr>
              <a:spLocks noChangeArrowheads="1"/>
            </p:cNvSpPr>
            <p:nvPr/>
          </p:nvSpPr>
          <p:spPr bwMode="auto">
            <a:xfrm>
              <a:off x="6084888"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2" name="Rectangle 565"/>
            <p:cNvSpPr>
              <a:spLocks noChangeArrowheads="1"/>
            </p:cNvSpPr>
            <p:nvPr/>
          </p:nvSpPr>
          <p:spPr bwMode="auto">
            <a:xfrm>
              <a:off x="6084888"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3" name="Rectangle 566"/>
            <p:cNvSpPr>
              <a:spLocks noChangeArrowheads="1"/>
            </p:cNvSpPr>
            <p:nvPr/>
          </p:nvSpPr>
          <p:spPr bwMode="auto">
            <a:xfrm>
              <a:off x="6084888"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4" name="Rectangle 567"/>
            <p:cNvSpPr>
              <a:spLocks noChangeArrowheads="1"/>
            </p:cNvSpPr>
            <p:nvPr/>
          </p:nvSpPr>
          <p:spPr bwMode="auto">
            <a:xfrm>
              <a:off x="6084888"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5" name="Rectangle 568"/>
            <p:cNvSpPr>
              <a:spLocks noChangeArrowheads="1"/>
            </p:cNvSpPr>
            <p:nvPr/>
          </p:nvSpPr>
          <p:spPr bwMode="auto">
            <a:xfrm>
              <a:off x="6108701" y="24511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6" name="Rectangle 569"/>
            <p:cNvSpPr>
              <a:spLocks noChangeArrowheads="1"/>
            </p:cNvSpPr>
            <p:nvPr/>
          </p:nvSpPr>
          <p:spPr bwMode="auto">
            <a:xfrm>
              <a:off x="6108701" y="2527300"/>
              <a:ext cx="12700" cy="11113"/>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7" name="Rectangle 570"/>
            <p:cNvSpPr>
              <a:spLocks noChangeArrowheads="1"/>
            </p:cNvSpPr>
            <p:nvPr/>
          </p:nvSpPr>
          <p:spPr bwMode="auto">
            <a:xfrm>
              <a:off x="6108701" y="2501900"/>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8" name="Rectangle 571"/>
            <p:cNvSpPr>
              <a:spLocks noChangeArrowheads="1"/>
            </p:cNvSpPr>
            <p:nvPr/>
          </p:nvSpPr>
          <p:spPr bwMode="auto">
            <a:xfrm>
              <a:off x="6108701" y="2474913"/>
              <a:ext cx="1270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79" name="Freeform 572"/>
          <p:cNvSpPr>
            <a:spLocks noEditPoints="1"/>
          </p:cNvSpPr>
          <p:nvPr userDrawn="1"/>
        </p:nvSpPr>
        <p:spPr bwMode="auto">
          <a:xfrm>
            <a:off x="5232133" y="2354250"/>
            <a:ext cx="480568" cy="294511"/>
          </a:xfrm>
          <a:custGeom>
            <a:avLst/>
            <a:gdLst>
              <a:gd name="T0" fmla="*/ 231 w 257"/>
              <a:gd name="T1" fmla="*/ 75 h 210"/>
              <a:gd name="T2" fmla="*/ 231 w 257"/>
              <a:gd name="T3" fmla="*/ 51 h 210"/>
              <a:gd name="T4" fmla="*/ 216 w 257"/>
              <a:gd name="T5" fmla="*/ 19 h 210"/>
              <a:gd name="T6" fmla="*/ 185 w 257"/>
              <a:gd name="T7" fmla="*/ 2 h 210"/>
              <a:gd name="T8" fmla="*/ 161 w 257"/>
              <a:gd name="T9" fmla="*/ 2 h 210"/>
              <a:gd name="T10" fmla="*/ 128 w 257"/>
              <a:gd name="T11" fmla="*/ 23 h 210"/>
              <a:gd name="T12" fmla="*/ 107 w 257"/>
              <a:gd name="T13" fmla="*/ 6 h 210"/>
              <a:gd name="T14" fmla="*/ 83 w 257"/>
              <a:gd name="T15" fmla="*/ 0 h 210"/>
              <a:gd name="T16" fmla="*/ 50 w 257"/>
              <a:gd name="T17" fmla="*/ 11 h 210"/>
              <a:gd name="T18" fmla="*/ 29 w 257"/>
              <a:gd name="T19" fmla="*/ 39 h 210"/>
              <a:gd name="T20" fmla="*/ 23 w 257"/>
              <a:gd name="T21" fmla="*/ 63 h 210"/>
              <a:gd name="T22" fmla="*/ 0 w 257"/>
              <a:gd name="T23" fmla="*/ 86 h 210"/>
              <a:gd name="T24" fmla="*/ 32 w 257"/>
              <a:gd name="T25" fmla="*/ 94 h 210"/>
              <a:gd name="T26" fmla="*/ 37 w 257"/>
              <a:gd name="T27" fmla="*/ 103 h 210"/>
              <a:gd name="T28" fmla="*/ 125 w 257"/>
              <a:gd name="T29" fmla="*/ 209 h 210"/>
              <a:gd name="T30" fmla="*/ 132 w 257"/>
              <a:gd name="T31" fmla="*/ 209 h 210"/>
              <a:gd name="T32" fmla="*/ 219 w 257"/>
              <a:gd name="T33" fmla="*/ 103 h 210"/>
              <a:gd name="T34" fmla="*/ 225 w 257"/>
              <a:gd name="T35" fmla="*/ 94 h 210"/>
              <a:gd name="T36" fmla="*/ 228 w 257"/>
              <a:gd name="T37" fmla="*/ 86 h 210"/>
              <a:gd name="T38" fmla="*/ 213 w 257"/>
              <a:gd name="T39" fmla="*/ 98 h 210"/>
              <a:gd name="T40" fmla="*/ 128 w 257"/>
              <a:gd name="T41" fmla="*/ 199 h 210"/>
              <a:gd name="T42" fmla="*/ 43 w 257"/>
              <a:gd name="T43" fmla="*/ 97 h 210"/>
              <a:gd name="T44" fmla="*/ 63 w 257"/>
              <a:gd name="T45" fmla="*/ 94 h 210"/>
              <a:gd name="T46" fmla="*/ 104 w 257"/>
              <a:gd name="T47" fmla="*/ 65 h 210"/>
              <a:gd name="T48" fmla="*/ 144 w 257"/>
              <a:gd name="T49" fmla="*/ 100 h 210"/>
              <a:gd name="T50" fmla="*/ 190 w 257"/>
              <a:gd name="T51" fmla="*/ 94 h 210"/>
              <a:gd name="T52" fmla="*/ 213 w 257"/>
              <a:gd name="T53" fmla="*/ 97 h 210"/>
              <a:gd name="T54" fmla="*/ 185 w 257"/>
              <a:gd name="T55" fmla="*/ 86 h 210"/>
              <a:gd name="T56" fmla="*/ 142 w 257"/>
              <a:gd name="T57" fmla="*/ 81 h 210"/>
              <a:gd name="T58" fmla="*/ 104 w 257"/>
              <a:gd name="T59" fmla="*/ 35 h 210"/>
              <a:gd name="T60" fmla="*/ 58 w 257"/>
              <a:gd name="T61" fmla="*/ 86 h 210"/>
              <a:gd name="T62" fmla="*/ 33 w 257"/>
              <a:gd name="T63" fmla="*/ 75 h 210"/>
              <a:gd name="T64" fmla="*/ 32 w 257"/>
              <a:gd name="T65" fmla="*/ 52 h 210"/>
              <a:gd name="T66" fmla="*/ 47 w 257"/>
              <a:gd name="T67" fmla="*/ 25 h 210"/>
              <a:gd name="T68" fmla="*/ 72 w 257"/>
              <a:gd name="T69" fmla="*/ 9 h 210"/>
              <a:gd name="T70" fmla="*/ 95 w 257"/>
              <a:gd name="T71" fmla="*/ 11 h 210"/>
              <a:gd name="T72" fmla="*/ 125 w 257"/>
              <a:gd name="T73" fmla="*/ 32 h 210"/>
              <a:gd name="T74" fmla="*/ 128 w 257"/>
              <a:gd name="T75" fmla="*/ 34 h 210"/>
              <a:gd name="T76" fmla="*/ 132 w 257"/>
              <a:gd name="T77" fmla="*/ 32 h 210"/>
              <a:gd name="T78" fmla="*/ 161 w 257"/>
              <a:gd name="T79" fmla="*/ 11 h 210"/>
              <a:gd name="T80" fmla="*/ 184 w 257"/>
              <a:gd name="T81" fmla="*/ 9 h 210"/>
              <a:gd name="T82" fmla="*/ 210 w 257"/>
              <a:gd name="T83" fmla="*/ 25 h 210"/>
              <a:gd name="T84" fmla="*/ 223 w 257"/>
              <a:gd name="T85" fmla="*/ 52 h 210"/>
              <a:gd name="T86" fmla="*/ 223 w 257"/>
              <a:gd name="T87" fmla="*/ 7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7" h="210">
                <a:moveTo>
                  <a:pt x="228" y="86"/>
                </a:moveTo>
                <a:lnTo>
                  <a:pt x="228" y="86"/>
                </a:lnTo>
                <a:lnTo>
                  <a:pt x="231" y="75"/>
                </a:lnTo>
                <a:lnTo>
                  <a:pt x="233" y="63"/>
                </a:lnTo>
                <a:lnTo>
                  <a:pt x="233" y="63"/>
                </a:lnTo>
                <a:lnTo>
                  <a:pt x="231" y="51"/>
                </a:lnTo>
                <a:lnTo>
                  <a:pt x="228" y="39"/>
                </a:lnTo>
                <a:lnTo>
                  <a:pt x="222" y="28"/>
                </a:lnTo>
                <a:lnTo>
                  <a:pt x="216" y="19"/>
                </a:lnTo>
                <a:lnTo>
                  <a:pt x="207" y="11"/>
                </a:lnTo>
                <a:lnTo>
                  <a:pt x="196" y="6"/>
                </a:lnTo>
                <a:lnTo>
                  <a:pt x="185" y="2"/>
                </a:lnTo>
                <a:lnTo>
                  <a:pt x="173" y="0"/>
                </a:lnTo>
                <a:lnTo>
                  <a:pt x="173" y="0"/>
                </a:lnTo>
                <a:lnTo>
                  <a:pt x="161" y="2"/>
                </a:lnTo>
                <a:lnTo>
                  <a:pt x="148" y="6"/>
                </a:lnTo>
                <a:lnTo>
                  <a:pt x="138" y="14"/>
                </a:lnTo>
                <a:lnTo>
                  <a:pt x="128" y="23"/>
                </a:lnTo>
                <a:lnTo>
                  <a:pt x="128" y="23"/>
                </a:lnTo>
                <a:lnTo>
                  <a:pt x="119" y="14"/>
                </a:lnTo>
                <a:lnTo>
                  <a:pt x="107" y="6"/>
                </a:lnTo>
                <a:lnTo>
                  <a:pt x="96" y="2"/>
                </a:lnTo>
                <a:lnTo>
                  <a:pt x="83" y="0"/>
                </a:lnTo>
                <a:lnTo>
                  <a:pt x="83" y="0"/>
                </a:lnTo>
                <a:lnTo>
                  <a:pt x="70" y="2"/>
                </a:lnTo>
                <a:lnTo>
                  <a:pt x="60" y="6"/>
                </a:lnTo>
                <a:lnTo>
                  <a:pt x="50" y="11"/>
                </a:lnTo>
                <a:lnTo>
                  <a:pt x="41" y="19"/>
                </a:lnTo>
                <a:lnTo>
                  <a:pt x="33" y="28"/>
                </a:lnTo>
                <a:lnTo>
                  <a:pt x="29" y="39"/>
                </a:lnTo>
                <a:lnTo>
                  <a:pt x="24" y="51"/>
                </a:lnTo>
                <a:lnTo>
                  <a:pt x="23" y="63"/>
                </a:lnTo>
                <a:lnTo>
                  <a:pt x="23" y="63"/>
                </a:lnTo>
                <a:lnTo>
                  <a:pt x="24" y="75"/>
                </a:lnTo>
                <a:lnTo>
                  <a:pt x="27" y="86"/>
                </a:lnTo>
                <a:lnTo>
                  <a:pt x="0" y="86"/>
                </a:lnTo>
                <a:lnTo>
                  <a:pt x="0" y="94"/>
                </a:lnTo>
                <a:lnTo>
                  <a:pt x="32" y="94"/>
                </a:lnTo>
                <a:lnTo>
                  <a:pt x="32" y="94"/>
                </a:lnTo>
                <a:lnTo>
                  <a:pt x="37" y="103"/>
                </a:lnTo>
                <a:lnTo>
                  <a:pt x="37" y="103"/>
                </a:lnTo>
                <a:lnTo>
                  <a:pt x="37" y="103"/>
                </a:lnTo>
                <a:lnTo>
                  <a:pt x="37" y="103"/>
                </a:lnTo>
                <a:lnTo>
                  <a:pt x="125" y="209"/>
                </a:lnTo>
                <a:lnTo>
                  <a:pt x="125" y="209"/>
                </a:lnTo>
                <a:lnTo>
                  <a:pt x="128" y="210"/>
                </a:lnTo>
                <a:lnTo>
                  <a:pt x="128" y="210"/>
                </a:lnTo>
                <a:lnTo>
                  <a:pt x="132" y="209"/>
                </a:lnTo>
                <a:lnTo>
                  <a:pt x="132" y="209"/>
                </a:lnTo>
                <a:lnTo>
                  <a:pt x="219" y="103"/>
                </a:lnTo>
                <a:lnTo>
                  <a:pt x="219" y="103"/>
                </a:lnTo>
                <a:lnTo>
                  <a:pt x="220" y="101"/>
                </a:lnTo>
                <a:lnTo>
                  <a:pt x="220" y="101"/>
                </a:lnTo>
                <a:lnTo>
                  <a:pt x="225" y="94"/>
                </a:lnTo>
                <a:lnTo>
                  <a:pt x="257" y="94"/>
                </a:lnTo>
                <a:lnTo>
                  <a:pt x="257" y="86"/>
                </a:lnTo>
                <a:lnTo>
                  <a:pt x="228" y="86"/>
                </a:lnTo>
                <a:close/>
                <a:moveTo>
                  <a:pt x="213" y="97"/>
                </a:moveTo>
                <a:lnTo>
                  <a:pt x="213" y="97"/>
                </a:lnTo>
                <a:lnTo>
                  <a:pt x="213" y="98"/>
                </a:lnTo>
                <a:lnTo>
                  <a:pt x="213" y="98"/>
                </a:lnTo>
                <a:lnTo>
                  <a:pt x="128" y="199"/>
                </a:lnTo>
                <a:lnTo>
                  <a:pt x="128" y="199"/>
                </a:lnTo>
                <a:lnTo>
                  <a:pt x="43" y="98"/>
                </a:lnTo>
                <a:lnTo>
                  <a:pt x="43" y="98"/>
                </a:lnTo>
                <a:lnTo>
                  <a:pt x="43" y="97"/>
                </a:lnTo>
                <a:lnTo>
                  <a:pt x="43" y="97"/>
                </a:lnTo>
                <a:lnTo>
                  <a:pt x="41" y="94"/>
                </a:lnTo>
                <a:lnTo>
                  <a:pt x="63" y="94"/>
                </a:lnTo>
                <a:lnTo>
                  <a:pt x="70" y="78"/>
                </a:lnTo>
                <a:lnTo>
                  <a:pt x="89" y="117"/>
                </a:lnTo>
                <a:lnTo>
                  <a:pt x="104" y="65"/>
                </a:lnTo>
                <a:lnTo>
                  <a:pt x="119" y="118"/>
                </a:lnTo>
                <a:lnTo>
                  <a:pt x="133" y="80"/>
                </a:lnTo>
                <a:lnTo>
                  <a:pt x="144" y="100"/>
                </a:lnTo>
                <a:lnTo>
                  <a:pt x="159" y="58"/>
                </a:lnTo>
                <a:lnTo>
                  <a:pt x="179" y="123"/>
                </a:lnTo>
                <a:lnTo>
                  <a:pt x="190" y="94"/>
                </a:lnTo>
                <a:lnTo>
                  <a:pt x="216" y="94"/>
                </a:lnTo>
                <a:lnTo>
                  <a:pt x="216" y="94"/>
                </a:lnTo>
                <a:lnTo>
                  <a:pt x="213" y="97"/>
                </a:lnTo>
                <a:lnTo>
                  <a:pt x="213" y="97"/>
                </a:lnTo>
                <a:close/>
                <a:moveTo>
                  <a:pt x="220" y="86"/>
                </a:moveTo>
                <a:lnTo>
                  <a:pt x="185" y="86"/>
                </a:lnTo>
                <a:lnTo>
                  <a:pt x="181" y="98"/>
                </a:lnTo>
                <a:lnTo>
                  <a:pt x="161" y="34"/>
                </a:lnTo>
                <a:lnTo>
                  <a:pt x="142" y="81"/>
                </a:lnTo>
                <a:lnTo>
                  <a:pt x="130" y="60"/>
                </a:lnTo>
                <a:lnTo>
                  <a:pt x="121" y="92"/>
                </a:lnTo>
                <a:lnTo>
                  <a:pt x="104" y="35"/>
                </a:lnTo>
                <a:lnTo>
                  <a:pt x="87" y="94"/>
                </a:lnTo>
                <a:lnTo>
                  <a:pt x="70" y="60"/>
                </a:lnTo>
                <a:lnTo>
                  <a:pt x="58" y="86"/>
                </a:lnTo>
                <a:lnTo>
                  <a:pt x="37" y="86"/>
                </a:lnTo>
                <a:lnTo>
                  <a:pt x="37" y="86"/>
                </a:lnTo>
                <a:lnTo>
                  <a:pt x="33" y="75"/>
                </a:lnTo>
                <a:lnTo>
                  <a:pt x="32" y="63"/>
                </a:lnTo>
                <a:lnTo>
                  <a:pt x="32" y="63"/>
                </a:lnTo>
                <a:lnTo>
                  <a:pt x="32" y="52"/>
                </a:lnTo>
                <a:lnTo>
                  <a:pt x="35" y="42"/>
                </a:lnTo>
                <a:lnTo>
                  <a:pt x="40" y="32"/>
                </a:lnTo>
                <a:lnTo>
                  <a:pt x="47" y="25"/>
                </a:lnTo>
                <a:lnTo>
                  <a:pt x="53" y="19"/>
                </a:lnTo>
                <a:lnTo>
                  <a:pt x="63" y="14"/>
                </a:lnTo>
                <a:lnTo>
                  <a:pt x="72" y="9"/>
                </a:lnTo>
                <a:lnTo>
                  <a:pt x="83" y="9"/>
                </a:lnTo>
                <a:lnTo>
                  <a:pt x="83" y="9"/>
                </a:lnTo>
                <a:lnTo>
                  <a:pt x="95" y="11"/>
                </a:lnTo>
                <a:lnTo>
                  <a:pt x="107" y="16"/>
                </a:lnTo>
                <a:lnTo>
                  <a:pt x="116" y="23"/>
                </a:lnTo>
                <a:lnTo>
                  <a:pt x="125" y="32"/>
                </a:lnTo>
                <a:lnTo>
                  <a:pt x="125" y="32"/>
                </a:lnTo>
                <a:lnTo>
                  <a:pt x="127" y="34"/>
                </a:lnTo>
                <a:lnTo>
                  <a:pt x="128" y="34"/>
                </a:lnTo>
                <a:lnTo>
                  <a:pt x="130" y="34"/>
                </a:lnTo>
                <a:lnTo>
                  <a:pt x="132" y="32"/>
                </a:lnTo>
                <a:lnTo>
                  <a:pt x="132" y="32"/>
                </a:lnTo>
                <a:lnTo>
                  <a:pt x="139" y="23"/>
                </a:lnTo>
                <a:lnTo>
                  <a:pt x="150" y="16"/>
                </a:lnTo>
                <a:lnTo>
                  <a:pt x="161" y="11"/>
                </a:lnTo>
                <a:lnTo>
                  <a:pt x="173" y="9"/>
                </a:lnTo>
                <a:lnTo>
                  <a:pt x="173" y="9"/>
                </a:lnTo>
                <a:lnTo>
                  <a:pt x="184" y="9"/>
                </a:lnTo>
                <a:lnTo>
                  <a:pt x="193" y="14"/>
                </a:lnTo>
                <a:lnTo>
                  <a:pt x="202" y="19"/>
                </a:lnTo>
                <a:lnTo>
                  <a:pt x="210" y="25"/>
                </a:lnTo>
                <a:lnTo>
                  <a:pt x="216" y="32"/>
                </a:lnTo>
                <a:lnTo>
                  <a:pt x="220" y="42"/>
                </a:lnTo>
                <a:lnTo>
                  <a:pt x="223" y="52"/>
                </a:lnTo>
                <a:lnTo>
                  <a:pt x="225" y="63"/>
                </a:lnTo>
                <a:lnTo>
                  <a:pt x="225" y="63"/>
                </a:lnTo>
                <a:lnTo>
                  <a:pt x="223" y="75"/>
                </a:lnTo>
                <a:lnTo>
                  <a:pt x="220" y="86"/>
                </a:lnTo>
                <a:lnTo>
                  <a:pt x="220" y="8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0" name="Freeform 573"/>
          <p:cNvSpPr>
            <a:spLocks noEditPoints="1"/>
          </p:cNvSpPr>
          <p:nvPr userDrawn="1"/>
        </p:nvSpPr>
        <p:spPr bwMode="auto">
          <a:xfrm>
            <a:off x="9028057" y="2341627"/>
            <a:ext cx="504876" cy="322560"/>
          </a:xfrm>
          <a:custGeom>
            <a:avLst/>
            <a:gdLst>
              <a:gd name="T0" fmla="*/ 183 w 270"/>
              <a:gd name="T1" fmla="*/ 9 h 230"/>
              <a:gd name="T2" fmla="*/ 157 w 270"/>
              <a:gd name="T3" fmla="*/ 55 h 230"/>
              <a:gd name="T4" fmla="*/ 166 w 270"/>
              <a:gd name="T5" fmla="*/ 84 h 230"/>
              <a:gd name="T6" fmla="*/ 152 w 270"/>
              <a:gd name="T7" fmla="*/ 93 h 230"/>
              <a:gd name="T8" fmla="*/ 143 w 270"/>
              <a:gd name="T9" fmla="*/ 86 h 230"/>
              <a:gd name="T10" fmla="*/ 135 w 270"/>
              <a:gd name="T11" fmla="*/ 69 h 230"/>
              <a:gd name="T12" fmla="*/ 117 w 270"/>
              <a:gd name="T13" fmla="*/ 64 h 230"/>
              <a:gd name="T14" fmla="*/ 108 w 270"/>
              <a:gd name="T15" fmla="*/ 84 h 230"/>
              <a:gd name="T16" fmla="*/ 117 w 270"/>
              <a:gd name="T17" fmla="*/ 109 h 230"/>
              <a:gd name="T18" fmla="*/ 100 w 270"/>
              <a:gd name="T19" fmla="*/ 132 h 230"/>
              <a:gd name="T20" fmla="*/ 80 w 270"/>
              <a:gd name="T21" fmla="*/ 136 h 230"/>
              <a:gd name="T22" fmla="*/ 66 w 270"/>
              <a:gd name="T23" fmla="*/ 136 h 230"/>
              <a:gd name="T24" fmla="*/ 42 w 270"/>
              <a:gd name="T25" fmla="*/ 167 h 230"/>
              <a:gd name="T26" fmla="*/ 25 w 270"/>
              <a:gd name="T27" fmla="*/ 175 h 230"/>
              <a:gd name="T28" fmla="*/ 5 w 270"/>
              <a:gd name="T29" fmla="*/ 178 h 230"/>
              <a:gd name="T30" fmla="*/ 0 w 270"/>
              <a:gd name="T31" fmla="*/ 187 h 230"/>
              <a:gd name="T32" fmla="*/ 31 w 270"/>
              <a:gd name="T33" fmla="*/ 221 h 230"/>
              <a:gd name="T34" fmla="*/ 54 w 270"/>
              <a:gd name="T35" fmla="*/ 214 h 230"/>
              <a:gd name="T36" fmla="*/ 74 w 270"/>
              <a:gd name="T37" fmla="*/ 195 h 230"/>
              <a:gd name="T38" fmla="*/ 88 w 270"/>
              <a:gd name="T39" fmla="*/ 202 h 230"/>
              <a:gd name="T40" fmla="*/ 111 w 270"/>
              <a:gd name="T41" fmla="*/ 222 h 230"/>
              <a:gd name="T42" fmla="*/ 140 w 270"/>
              <a:gd name="T43" fmla="*/ 230 h 230"/>
              <a:gd name="T44" fmla="*/ 173 w 270"/>
              <a:gd name="T45" fmla="*/ 221 h 230"/>
              <a:gd name="T46" fmla="*/ 221 w 270"/>
              <a:gd name="T47" fmla="*/ 162 h 230"/>
              <a:gd name="T48" fmla="*/ 232 w 270"/>
              <a:gd name="T49" fmla="*/ 107 h 230"/>
              <a:gd name="T50" fmla="*/ 264 w 270"/>
              <a:gd name="T51" fmla="*/ 80 h 230"/>
              <a:gd name="T52" fmla="*/ 268 w 270"/>
              <a:gd name="T53" fmla="*/ 44 h 230"/>
              <a:gd name="T54" fmla="*/ 235 w 270"/>
              <a:gd name="T55" fmla="*/ 5 h 230"/>
              <a:gd name="T56" fmla="*/ 224 w 270"/>
              <a:gd name="T57" fmla="*/ 100 h 230"/>
              <a:gd name="T58" fmla="*/ 221 w 270"/>
              <a:gd name="T59" fmla="*/ 107 h 230"/>
              <a:gd name="T60" fmla="*/ 204 w 270"/>
              <a:gd name="T61" fmla="*/ 175 h 230"/>
              <a:gd name="T62" fmla="*/ 155 w 270"/>
              <a:gd name="T63" fmla="*/ 218 h 230"/>
              <a:gd name="T64" fmla="*/ 127 w 270"/>
              <a:gd name="T65" fmla="*/ 218 h 230"/>
              <a:gd name="T66" fmla="*/ 94 w 270"/>
              <a:gd name="T67" fmla="*/ 193 h 230"/>
              <a:gd name="T68" fmla="*/ 72 w 270"/>
              <a:gd name="T69" fmla="*/ 185 h 230"/>
              <a:gd name="T70" fmla="*/ 45 w 270"/>
              <a:gd name="T71" fmla="*/ 210 h 230"/>
              <a:gd name="T72" fmla="*/ 31 w 270"/>
              <a:gd name="T73" fmla="*/ 208 h 230"/>
              <a:gd name="T74" fmla="*/ 17 w 270"/>
              <a:gd name="T75" fmla="*/ 184 h 230"/>
              <a:gd name="T76" fmla="*/ 34 w 270"/>
              <a:gd name="T77" fmla="*/ 190 h 230"/>
              <a:gd name="T78" fmla="*/ 51 w 270"/>
              <a:gd name="T79" fmla="*/ 172 h 230"/>
              <a:gd name="T80" fmla="*/ 69 w 270"/>
              <a:gd name="T81" fmla="*/ 146 h 230"/>
              <a:gd name="T82" fmla="*/ 78 w 270"/>
              <a:gd name="T83" fmla="*/ 147 h 230"/>
              <a:gd name="T84" fmla="*/ 114 w 270"/>
              <a:gd name="T85" fmla="*/ 167 h 230"/>
              <a:gd name="T86" fmla="*/ 121 w 270"/>
              <a:gd name="T87" fmla="*/ 167 h 230"/>
              <a:gd name="T88" fmla="*/ 101 w 270"/>
              <a:gd name="T89" fmla="*/ 146 h 230"/>
              <a:gd name="T90" fmla="*/ 129 w 270"/>
              <a:gd name="T91" fmla="*/ 126 h 230"/>
              <a:gd name="T92" fmla="*/ 141 w 270"/>
              <a:gd name="T93" fmla="*/ 129 h 230"/>
              <a:gd name="T94" fmla="*/ 154 w 270"/>
              <a:gd name="T95" fmla="*/ 129 h 230"/>
              <a:gd name="T96" fmla="*/ 150 w 270"/>
              <a:gd name="T97" fmla="*/ 121 h 230"/>
              <a:gd name="T98" fmla="*/ 121 w 270"/>
              <a:gd name="T99" fmla="*/ 98 h 230"/>
              <a:gd name="T100" fmla="*/ 117 w 270"/>
              <a:gd name="T101" fmla="*/ 80 h 230"/>
              <a:gd name="T102" fmla="*/ 126 w 270"/>
              <a:gd name="T103" fmla="*/ 72 h 230"/>
              <a:gd name="T104" fmla="*/ 132 w 270"/>
              <a:gd name="T105" fmla="*/ 84 h 230"/>
              <a:gd name="T106" fmla="*/ 147 w 270"/>
              <a:gd name="T107" fmla="*/ 101 h 230"/>
              <a:gd name="T108" fmla="*/ 170 w 270"/>
              <a:gd name="T109" fmla="*/ 92 h 230"/>
              <a:gd name="T110" fmla="*/ 175 w 270"/>
              <a:gd name="T111" fmla="*/ 80 h 230"/>
              <a:gd name="T112" fmla="*/ 169 w 270"/>
              <a:gd name="T113" fmla="*/ 46 h 230"/>
              <a:gd name="T114" fmla="*/ 195 w 270"/>
              <a:gd name="T115" fmla="*/ 14 h 230"/>
              <a:gd name="T116" fmla="*/ 232 w 270"/>
              <a:gd name="T117" fmla="*/ 14 h 230"/>
              <a:gd name="T118" fmla="*/ 259 w 270"/>
              <a:gd name="T119" fmla="*/ 46 h 230"/>
              <a:gd name="T120" fmla="*/ 253 w 270"/>
              <a:gd name="T121" fmla="*/ 77 h 230"/>
              <a:gd name="T122" fmla="*/ 224 w 270"/>
              <a:gd name="T123" fmla="*/ 10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0" h="230">
                <a:moveTo>
                  <a:pt x="213" y="0"/>
                </a:moveTo>
                <a:lnTo>
                  <a:pt x="213" y="0"/>
                </a:lnTo>
                <a:lnTo>
                  <a:pt x="203" y="0"/>
                </a:lnTo>
                <a:lnTo>
                  <a:pt x="192" y="5"/>
                </a:lnTo>
                <a:lnTo>
                  <a:pt x="183" y="9"/>
                </a:lnTo>
                <a:lnTo>
                  <a:pt x="173" y="15"/>
                </a:lnTo>
                <a:lnTo>
                  <a:pt x="167" y="25"/>
                </a:lnTo>
                <a:lnTo>
                  <a:pt x="161" y="34"/>
                </a:lnTo>
                <a:lnTo>
                  <a:pt x="158" y="44"/>
                </a:lnTo>
                <a:lnTo>
                  <a:pt x="157" y="55"/>
                </a:lnTo>
                <a:lnTo>
                  <a:pt x="157" y="55"/>
                </a:lnTo>
                <a:lnTo>
                  <a:pt x="158" y="63"/>
                </a:lnTo>
                <a:lnTo>
                  <a:pt x="160" y="70"/>
                </a:lnTo>
                <a:lnTo>
                  <a:pt x="161" y="77"/>
                </a:lnTo>
                <a:lnTo>
                  <a:pt x="166" y="84"/>
                </a:lnTo>
                <a:lnTo>
                  <a:pt x="166" y="84"/>
                </a:lnTo>
                <a:lnTo>
                  <a:pt x="163" y="87"/>
                </a:lnTo>
                <a:lnTo>
                  <a:pt x="160" y="90"/>
                </a:lnTo>
                <a:lnTo>
                  <a:pt x="155" y="92"/>
                </a:lnTo>
                <a:lnTo>
                  <a:pt x="152" y="93"/>
                </a:lnTo>
                <a:lnTo>
                  <a:pt x="152" y="93"/>
                </a:lnTo>
                <a:lnTo>
                  <a:pt x="149" y="92"/>
                </a:lnTo>
                <a:lnTo>
                  <a:pt x="147" y="92"/>
                </a:lnTo>
                <a:lnTo>
                  <a:pt x="143" y="86"/>
                </a:lnTo>
                <a:lnTo>
                  <a:pt x="143" y="86"/>
                </a:lnTo>
                <a:lnTo>
                  <a:pt x="141" y="81"/>
                </a:lnTo>
                <a:lnTo>
                  <a:pt x="141" y="81"/>
                </a:lnTo>
                <a:lnTo>
                  <a:pt x="138" y="75"/>
                </a:lnTo>
                <a:lnTo>
                  <a:pt x="138" y="75"/>
                </a:lnTo>
                <a:lnTo>
                  <a:pt x="135" y="69"/>
                </a:lnTo>
                <a:lnTo>
                  <a:pt x="132" y="66"/>
                </a:lnTo>
                <a:lnTo>
                  <a:pt x="127" y="63"/>
                </a:lnTo>
                <a:lnTo>
                  <a:pt x="121" y="63"/>
                </a:lnTo>
                <a:lnTo>
                  <a:pt x="121" y="63"/>
                </a:lnTo>
                <a:lnTo>
                  <a:pt x="117" y="64"/>
                </a:lnTo>
                <a:lnTo>
                  <a:pt x="112" y="67"/>
                </a:lnTo>
                <a:lnTo>
                  <a:pt x="109" y="72"/>
                </a:lnTo>
                <a:lnTo>
                  <a:pt x="108" y="78"/>
                </a:lnTo>
                <a:lnTo>
                  <a:pt x="108" y="78"/>
                </a:lnTo>
                <a:lnTo>
                  <a:pt x="108" y="84"/>
                </a:lnTo>
                <a:lnTo>
                  <a:pt x="108" y="90"/>
                </a:lnTo>
                <a:lnTo>
                  <a:pt x="111" y="97"/>
                </a:lnTo>
                <a:lnTo>
                  <a:pt x="114" y="103"/>
                </a:lnTo>
                <a:lnTo>
                  <a:pt x="114" y="103"/>
                </a:lnTo>
                <a:lnTo>
                  <a:pt x="117" y="109"/>
                </a:lnTo>
                <a:lnTo>
                  <a:pt x="123" y="116"/>
                </a:lnTo>
                <a:lnTo>
                  <a:pt x="123" y="116"/>
                </a:lnTo>
                <a:lnTo>
                  <a:pt x="117" y="120"/>
                </a:lnTo>
                <a:lnTo>
                  <a:pt x="108" y="124"/>
                </a:lnTo>
                <a:lnTo>
                  <a:pt x="100" y="132"/>
                </a:lnTo>
                <a:lnTo>
                  <a:pt x="92" y="141"/>
                </a:lnTo>
                <a:lnTo>
                  <a:pt x="92" y="141"/>
                </a:lnTo>
                <a:lnTo>
                  <a:pt x="82" y="136"/>
                </a:lnTo>
                <a:lnTo>
                  <a:pt x="82" y="136"/>
                </a:lnTo>
                <a:lnTo>
                  <a:pt x="80" y="136"/>
                </a:lnTo>
                <a:lnTo>
                  <a:pt x="80" y="136"/>
                </a:lnTo>
                <a:lnTo>
                  <a:pt x="80" y="136"/>
                </a:lnTo>
                <a:lnTo>
                  <a:pt x="80" y="136"/>
                </a:lnTo>
                <a:lnTo>
                  <a:pt x="72" y="135"/>
                </a:lnTo>
                <a:lnTo>
                  <a:pt x="66" y="136"/>
                </a:lnTo>
                <a:lnTo>
                  <a:pt x="60" y="139"/>
                </a:lnTo>
                <a:lnTo>
                  <a:pt x="55" y="144"/>
                </a:lnTo>
                <a:lnTo>
                  <a:pt x="51" y="149"/>
                </a:lnTo>
                <a:lnTo>
                  <a:pt x="46" y="155"/>
                </a:lnTo>
                <a:lnTo>
                  <a:pt x="42" y="167"/>
                </a:lnTo>
                <a:lnTo>
                  <a:pt x="42" y="167"/>
                </a:lnTo>
                <a:lnTo>
                  <a:pt x="36" y="179"/>
                </a:lnTo>
                <a:lnTo>
                  <a:pt x="36" y="179"/>
                </a:lnTo>
                <a:lnTo>
                  <a:pt x="31" y="176"/>
                </a:lnTo>
                <a:lnTo>
                  <a:pt x="25" y="175"/>
                </a:lnTo>
                <a:lnTo>
                  <a:pt x="20" y="173"/>
                </a:lnTo>
                <a:lnTo>
                  <a:pt x="16" y="173"/>
                </a:lnTo>
                <a:lnTo>
                  <a:pt x="16" y="173"/>
                </a:lnTo>
                <a:lnTo>
                  <a:pt x="9" y="175"/>
                </a:lnTo>
                <a:lnTo>
                  <a:pt x="5" y="178"/>
                </a:lnTo>
                <a:lnTo>
                  <a:pt x="0" y="181"/>
                </a:lnTo>
                <a:lnTo>
                  <a:pt x="0" y="181"/>
                </a:lnTo>
                <a:lnTo>
                  <a:pt x="0" y="184"/>
                </a:lnTo>
                <a:lnTo>
                  <a:pt x="0" y="187"/>
                </a:lnTo>
                <a:lnTo>
                  <a:pt x="0" y="187"/>
                </a:lnTo>
                <a:lnTo>
                  <a:pt x="3" y="193"/>
                </a:lnTo>
                <a:lnTo>
                  <a:pt x="13" y="205"/>
                </a:lnTo>
                <a:lnTo>
                  <a:pt x="17" y="211"/>
                </a:lnTo>
                <a:lnTo>
                  <a:pt x="23" y="216"/>
                </a:lnTo>
                <a:lnTo>
                  <a:pt x="31" y="221"/>
                </a:lnTo>
                <a:lnTo>
                  <a:pt x="37" y="222"/>
                </a:lnTo>
                <a:lnTo>
                  <a:pt x="37" y="222"/>
                </a:lnTo>
                <a:lnTo>
                  <a:pt x="43" y="221"/>
                </a:lnTo>
                <a:lnTo>
                  <a:pt x="49" y="219"/>
                </a:lnTo>
                <a:lnTo>
                  <a:pt x="54" y="214"/>
                </a:lnTo>
                <a:lnTo>
                  <a:pt x="60" y="208"/>
                </a:lnTo>
                <a:lnTo>
                  <a:pt x="60" y="208"/>
                </a:lnTo>
                <a:lnTo>
                  <a:pt x="65" y="202"/>
                </a:lnTo>
                <a:lnTo>
                  <a:pt x="69" y="198"/>
                </a:lnTo>
                <a:lnTo>
                  <a:pt x="74" y="195"/>
                </a:lnTo>
                <a:lnTo>
                  <a:pt x="78" y="195"/>
                </a:lnTo>
                <a:lnTo>
                  <a:pt x="78" y="195"/>
                </a:lnTo>
                <a:lnTo>
                  <a:pt x="82" y="196"/>
                </a:lnTo>
                <a:lnTo>
                  <a:pt x="85" y="198"/>
                </a:lnTo>
                <a:lnTo>
                  <a:pt x="88" y="202"/>
                </a:lnTo>
                <a:lnTo>
                  <a:pt x="88" y="202"/>
                </a:lnTo>
                <a:lnTo>
                  <a:pt x="88" y="204"/>
                </a:lnTo>
                <a:lnTo>
                  <a:pt x="88" y="204"/>
                </a:lnTo>
                <a:lnTo>
                  <a:pt x="98" y="214"/>
                </a:lnTo>
                <a:lnTo>
                  <a:pt x="111" y="222"/>
                </a:lnTo>
                <a:lnTo>
                  <a:pt x="117" y="225"/>
                </a:lnTo>
                <a:lnTo>
                  <a:pt x="124" y="227"/>
                </a:lnTo>
                <a:lnTo>
                  <a:pt x="132" y="228"/>
                </a:lnTo>
                <a:lnTo>
                  <a:pt x="140" y="230"/>
                </a:lnTo>
                <a:lnTo>
                  <a:pt x="140" y="230"/>
                </a:lnTo>
                <a:lnTo>
                  <a:pt x="140" y="230"/>
                </a:lnTo>
                <a:lnTo>
                  <a:pt x="149" y="228"/>
                </a:lnTo>
                <a:lnTo>
                  <a:pt x="157" y="227"/>
                </a:lnTo>
                <a:lnTo>
                  <a:pt x="166" y="224"/>
                </a:lnTo>
                <a:lnTo>
                  <a:pt x="173" y="221"/>
                </a:lnTo>
                <a:lnTo>
                  <a:pt x="181" y="216"/>
                </a:lnTo>
                <a:lnTo>
                  <a:pt x="189" y="211"/>
                </a:lnTo>
                <a:lnTo>
                  <a:pt x="201" y="198"/>
                </a:lnTo>
                <a:lnTo>
                  <a:pt x="212" y="181"/>
                </a:lnTo>
                <a:lnTo>
                  <a:pt x="221" y="162"/>
                </a:lnTo>
                <a:lnTo>
                  <a:pt x="227" y="141"/>
                </a:lnTo>
                <a:lnTo>
                  <a:pt x="230" y="118"/>
                </a:lnTo>
                <a:lnTo>
                  <a:pt x="230" y="118"/>
                </a:lnTo>
                <a:lnTo>
                  <a:pt x="232" y="107"/>
                </a:lnTo>
                <a:lnTo>
                  <a:pt x="232" y="107"/>
                </a:lnTo>
                <a:lnTo>
                  <a:pt x="239" y="104"/>
                </a:lnTo>
                <a:lnTo>
                  <a:pt x="247" y="100"/>
                </a:lnTo>
                <a:lnTo>
                  <a:pt x="253" y="93"/>
                </a:lnTo>
                <a:lnTo>
                  <a:pt x="259" y="87"/>
                </a:lnTo>
                <a:lnTo>
                  <a:pt x="264" y="80"/>
                </a:lnTo>
                <a:lnTo>
                  <a:pt x="267" y="72"/>
                </a:lnTo>
                <a:lnTo>
                  <a:pt x="268" y="64"/>
                </a:lnTo>
                <a:lnTo>
                  <a:pt x="270" y="55"/>
                </a:lnTo>
                <a:lnTo>
                  <a:pt x="270" y="55"/>
                </a:lnTo>
                <a:lnTo>
                  <a:pt x="268" y="44"/>
                </a:lnTo>
                <a:lnTo>
                  <a:pt x="265" y="34"/>
                </a:lnTo>
                <a:lnTo>
                  <a:pt x="261" y="25"/>
                </a:lnTo>
                <a:lnTo>
                  <a:pt x="253" y="15"/>
                </a:lnTo>
                <a:lnTo>
                  <a:pt x="245" y="9"/>
                </a:lnTo>
                <a:lnTo>
                  <a:pt x="235" y="5"/>
                </a:lnTo>
                <a:lnTo>
                  <a:pt x="224" y="0"/>
                </a:lnTo>
                <a:lnTo>
                  <a:pt x="213" y="0"/>
                </a:lnTo>
                <a:lnTo>
                  <a:pt x="213" y="0"/>
                </a:lnTo>
                <a:close/>
                <a:moveTo>
                  <a:pt x="224" y="100"/>
                </a:moveTo>
                <a:lnTo>
                  <a:pt x="224" y="100"/>
                </a:lnTo>
                <a:lnTo>
                  <a:pt x="221" y="101"/>
                </a:lnTo>
                <a:lnTo>
                  <a:pt x="221" y="106"/>
                </a:lnTo>
                <a:lnTo>
                  <a:pt x="221" y="106"/>
                </a:lnTo>
                <a:lnTo>
                  <a:pt x="221" y="107"/>
                </a:lnTo>
                <a:lnTo>
                  <a:pt x="221" y="107"/>
                </a:lnTo>
                <a:lnTo>
                  <a:pt x="221" y="118"/>
                </a:lnTo>
                <a:lnTo>
                  <a:pt x="221" y="118"/>
                </a:lnTo>
                <a:lnTo>
                  <a:pt x="218" y="138"/>
                </a:lnTo>
                <a:lnTo>
                  <a:pt x="212" y="158"/>
                </a:lnTo>
                <a:lnTo>
                  <a:pt x="204" y="175"/>
                </a:lnTo>
                <a:lnTo>
                  <a:pt x="195" y="190"/>
                </a:lnTo>
                <a:lnTo>
                  <a:pt x="183" y="202"/>
                </a:lnTo>
                <a:lnTo>
                  <a:pt x="169" y="211"/>
                </a:lnTo>
                <a:lnTo>
                  <a:pt x="163" y="214"/>
                </a:lnTo>
                <a:lnTo>
                  <a:pt x="155" y="218"/>
                </a:lnTo>
                <a:lnTo>
                  <a:pt x="147" y="218"/>
                </a:lnTo>
                <a:lnTo>
                  <a:pt x="140" y="219"/>
                </a:lnTo>
                <a:lnTo>
                  <a:pt x="140" y="219"/>
                </a:lnTo>
                <a:lnTo>
                  <a:pt x="140" y="219"/>
                </a:lnTo>
                <a:lnTo>
                  <a:pt x="127" y="218"/>
                </a:lnTo>
                <a:lnTo>
                  <a:pt x="117" y="214"/>
                </a:lnTo>
                <a:lnTo>
                  <a:pt x="108" y="207"/>
                </a:lnTo>
                <a:lnTo>
                  <a:pt x="95" y="196"/>
                </a:lnTo>
                <a:lnTo>
                  <a:pt x="95" y="196"/>
                </a:lnTo>
                <a:lnTo>
                  <a:pt x="94" y="193"/>
                </a:lnTo>
                <a:lnTo>
                  <a:pt x="91" y="190"/>
                </a:lnTo>
                <a:lnTo>
                  <a:pt x="85" y="185"/>
                </a:lnTo>
                <a:lnTo>
                  <a:pt x="78" y="184"/>
                </a:lnTo>
                <a:lnTo>
                  <a:pt x="78" y="184"/>
                </a:lnTo>
                <a:lnTo>
                  <a:pt x="72" y="185"/>
                </a:lnTo>
                <a:lnTo>
                  <a:pt x="65" y="188"/>
                </a:lnTo>
                <a:lnTo>
                  <a:pt x="59" y="195"/>
                </a:lnTo>
                <a:lnTo>
                  <a:pt x="51" y="202"/>
                </a:lnTo>
                <a:lnTo>
                  <a:pt x="51" y="202"/>
                </a:lnTo>
                <a:lnTo>
                  <a:pt x="45" y="210"/>
                </a:lnTo>
                <a:lnTo>
                  <a:pt x="42" y="211"/>
                </a:lnTo>
                <a:lnTo>
                  <a:pt x="39" y="211"/>
                </a:lnTo>
                <a:lnTo>
                  <a:pt x="39" y="211"/>
                </a:lnTo>
                <a:lnTo>
                  <a:pt x="34" y="210"/>
                </a:lnTo>
                <a:lnTo>
                  <a:pt x="31" y="208"/>
                </a:lnTo>
                <a:lnTo>
                  <a:pt x="23" y="202"/>
                </a:lnTo>
                <a:lnTo>
                  <a:pt x="16" y="193"/>
                </a:lnTo>
                <a:lnTo>
                  <a:pt x="11" y="185"/>
                </a:lnTo>
                <a:lnTo>
                  <a:pt x="11" y="185"/>
                </a:lnTo>
                <a:lnTo>
                  <a:pt x="17" y="184"/>
                </a:lnTo>
                <a:lnTo>
                  <a:pt x="17" y="184"/>
                </a:lnTo>
                <a:lnTo>
                  <a:pt x="23" y="184"/>
                </a:lnTo>
                <a:lnTo>
                  <a:pt x="29" y="188"/>
                </a:lnTo>
                <a:lnTo>
                  <a:pt x="29" y="188"/>
                </a:lnTo>
                <a:lnTo>
                  <a:pt x="34" y="190"/>
                </a:lnTo>
                <a:lnTo>
                  <a:pt x="37" y="190"/>
                </a:lnTo>
                <a:lnTo>
                  <a:pt x="37" y="190"/>
                </a:lnTo>
                <a:lnTo>
                  <a:pt x="42" y="188"/>
                </a:lnTo>
                <a:lnTo>
                  <a:pt x="45" y="184"/>
                </a:lnTo>
                <a:lnTo>
                  <a:pt x="51" y="172"/>
                </a:lnTo>
                <a:lnTo>
                  <a:pt x="51" y="172"/>
                </a:lnTo>
                <a:lnTo>
                  <a:pt x="57" y="159"/>
                </a:lnTo>
                <a:lnTo>
                  <a:pt x="62" y="150"/>
                </a:lnTo>
                <a:lnTo>
                  <a:pt x="65" y="147"/>
                </a:lnTo>
                <a:lnTo>
                  <a:pt x="69" y="146"/>
                </a:lnTo>
                <a:lnTo>
                  <a:pt x="72" y="146"/>
                </a:lnTo>
                <a:lnTo>
                  <a:pt x="77" y="147"/>
                </a:lnTo>
                <a:lnTo>
                  <a:pt x="77" y="147"/>
                </a:lnTo>
                <a:lnTo>
                  <a:pt x="78" y="147"/>
                </a:lnTo>
                <a:lnTo>
                  <a:pt x="78" y="147"/>
                </a:lnTo>
                <a:lnTo>
                  <a:pt x="78" y="147"/>
                </a:lnTo>
                <a:lnTo>
                  <a:pt x="78" y="147"/>
                </a:lnTo>
                <a:lnTo>
                  <a:pt x="97" y="156"/>
                </a:lnTo>
                <a:lnTo>
                  <a:pt x="106" y="161"/>
                </a:lnTo>
                <a:lnTo>
                  <a:pt x="114" y="167"/>
                </a:lnTo>
                <a:lnTo>
                  <a:pt x="114" y="167"/>
                </a:lnTo>
                <a:lnTo>
                  <a:pt x="117" y="169"/>
                </a:lnTo>
                <a:lnTo>
                  <a:pt x="117" y="169"/>
                </a:lnTo>
                <a:lnTo>
                  <a:pt x="121" y="167"/>
                </a:lnTo>
                <a:lnTo>
                  <a:pt x="121" y="167"/>
                </a:lnTo>
                <a:lnTo>
                  <a:pt x="123" y="162"/>
                </a:lnTo>
                <a:lnTo>
                  <a:pt x="121" y="159"/>
                </a:lnTo>
                <a:lnTo>
                  <a:pt x="121" y="159"/>
                </a:lnTo>
                <a:lnTo>
                  <a:pt x="112" y="153"/>
                </a:lnTo>
                <a:lnTo>
                  <a:pt x="101" y="146"/>
                </a:lnTo>
                <a:lnTo>
                  <a:pt x="101" y="146"/>
                </a:lnTo>
                <a:lnTo>
                  <a:pt x="106" y="141"/>
                </a:lnTo>
                <a:lnTo>
                  <a:pt x="111" y="136"/>
                </a:lnTo>
                <a:lnTo>
                  <a:pt x="121" y="129"/>
                </a:lnTo>
                <a:lnTo>
                  <a:pt x="129" y="126"/>
                </a:lnTo>
                <a:lnTo>
                  <a:pt x="132" y="124"/>
                </a:lnTo>
                <a:lnTo>
                  <a:pt x="132" y="124"/>
                </a:lnTo>
                <a:lnTo>
                  <a:pt x="134" y="124"/>
                </a:lnTo>
                <a:lnTo>
                  <a:pt x="134" y="124"/>
                </a:lnTo>
                <a:lnTo>
                  <a:pt x="141" y="129"/>
                </a:lnTo>
                <a:lnTo>
                  <a:pt x="150" y="130"/>
                </a:lnTo>
                <a:lnTo>
                  <a:pt x="150" y="130"/>
                </a:lnTo>
                <a:lnTo>
                  <a:pt x="150" y="130"/>
                </a:lnTo>
                <a:lnTo>
                  <a:pt x="150" y="130"/>
                </a:lnTo>
                <a:lnTo>
                  <a:pt x="154" y="129"/>
                </a:lnTo>
                <a:lnTo>
                  <a:pt x="155" y="126"/>
                </a:lnTo>
                <a:lnTo>
                  <a:pt x="155" y="126"/>
                </a:lnTo>
                <a:lnTo>
                  <a:pt x="154" y="123"/>
                </a:lnTo>
                <a:lnTo>
                  <a:pt x="150" y="121"/>
                </a:lnTo>
                <a:lnTo>
                  <a:pt x="150" y="121"/>
                </a:lnTo>
                <a:lnTo>
                  <a:pt x="146" y="121"/>
                </a:lnTo>
                <a:lnTo>
                  <a:pt x="141" y="118"/>
                </a:lnTo>
                <a:lnTo>
                  <a:pt x="132" y="112"/>
                </a:lnTo>
                <a:lnTo>
                  <a:pt x="126" y="104"/>
                </a:lnTo>
                <a:lnTo>
                  <a:pt x="121" y="98"/>
                </a:lnTo>
                <a:lnTo>
                  <a:pt x="121" y="98"/>
                </a:lnTo>
                <a:lnTo>
                  <a:pt x="117" y="89"/>
                </a:lnTo>
                <a:lnTo>
                  <a:pt x="117" y="84"/>
                </a:lnTo>
                <a:lnTo>
                  <a:pt x="117" y="80"/>
                </a:lnTo>
                <a:lnTo>
                  <a:pt x="117" y="80"/>
                </a:lnTo>
                <a:lnTo>
                  <a:pt x="118" y="75"/>
                </a:lnTo>
                <a:lnTo>
                  <a:pt x="120" y="74"/>
                </a:lnTo>
                <a:lnTo>
                  <a:pt x="123" y="72"/>
                </a:lnTo>
                <a:lnTo>
                  <a:pt x="123" y="72"/>
                </a:lnTo>
                <a:lnTo>
                  <a:pt x="126" y="72"/>
                </a:lnTo>
                <a:lnTo>
                  <a:pt x="127" y="74"/>
                </a:lnTo>
                <a:lnTo>
                  <a:pt x="131" y="78"/>
                </a:lnTo>
                <a:lnTo>
                  <a:pt x="131" y="78"/>
                </a:lnTo>
                <a:lnTo>
                  <a:pt x="132" y="84"/>
                </a:lnTo>
                <a:lnTo>
                  <a:pt x="132" y="84"/>
                </a:lnTo>
                <a:lnTo>
                  <a:pt x="135" y="90"/>
                </a:lnTo>
                <a:lnTo>
                  <a:pt x="135" y="90"/>
                </a:lnTo>
                <a:lnTo>
                  <a:pt x="138" y="97"/>
                </a:lnTo>
                <a:lnTo>
                  <a:pt x="143" y="100"/>
                </a:lnTo>
                <a:lnTo>
                  <a:pt x="147" y="101"/>
                </a:lnTo>
                <a:lnTo>
                  <a:pt x="152" y="103"/>
                </a:lnTo>
                <a:lnTo>
                  <a:pt x="152" y="103"/>
                </a:lnTo>
                <a:lnTo>
                  <a:pt x="158" y="101"/>
                </a:lnTo>
                <a:lnTo>
                  <a:pt x="164" y="98"/>
                </a:lnTo>
                <a:lnTo>
                  <a:pt x="170" y="92"/>
                </a:lnTo>
                <a:lnTo>
                  <a:pt x="175" y="86"/>
                </a:lnTo>
                <a:lnTo>
                  <a:pt x="175" y="86"/>
                </a:lnTo>
                <a:lnTo>
                  <a:pt x="175" y="83"/>
                </a:lnTo>
                <a:lnTo>
                  <a:pt x="175" y="83"/>
                </a:lnTo>
                <a:lnTo>
                  <a:pt x="175" y="80"/>
                </a:lnTo>
                <a:lnTo>
                  <a:pt x="175" y="80"/>
                </a:lnTo>
                <a:lnTo>
                  <a:pt x="169" y="67"/>
                </a:lnTo>
                <a:lnTo>
                  <a:pt x="167" y="55"/>
                </a:lnTo>
                <a:lnTo>
                  <a:pt x="167" y="55"/>
                </a:lnTo>
                <a:lnTo>
                  <a:pt x="169" y="46"/>
                </a:lnTo>
                <a:lnTo>
                  <a:pt x="170" y="37"/>
                </a:lnTo>
                <a:lnTo>
                  <a:pt x="175" y="29"/>
                </a:lnTo>
                <a:lnTo>
                  <a:pt x="181" y="23"/>
                </a:lnTo>
                <a:lnTo>
                  <a:pt x="187" y="18"/>
                </a:lnTo>
                <a:lnTo>
                  <a:pt x="195" y="14"/>
                </a:lnTo>
                <a:lnTo>
                  <a:pt x="204" y="11"/>
                </a:lnTo>
                <a:lnTo>
                  <a:pt x="213" y="9"/>
                </a:lnTo>
                <a:lnTo>
                  <a:pt x="213" y="9"/>
                </a:lnTo>
                <a:lnTo>
                  <a:pt x="223" y="11"/>
                </a:lnTo>
                <a:lnTo>
                  <a:pt x="232" y="14"/>
                </a:lnTo>
                <a:lnTo>
                  <a:pt x="239" y="18"/>
                </a:lnTo>
                <a:lnTo>
                  <a:pt x="245" y="23"/>
                </a:lnTo>
                <a:lnTo>
                  <a:pt x="252" y="29"/>
                </a:lnTo>
                <a:lnTo>
                  <a:pt x="256" y="37"/>
                </a:lnTo>
                <a:lnTo>
                  <a:pt x="259" y="46"/>
                </a:lnTo>
                <a:lnTo>
                  <a:pt x="259" y="55"/>
                </a:lnTo>
                <a:lnTo>
                  <a:pt x="259" y="55"/>
                </a:lnTo>
                <a:lnTo>
                  <a:pt x="259" y="63"/>
                </a:lnTo>
                <a:lnTo>
                  <a:pt x="256" y="70"/>
                </a:lnTo>
                <a:lnTo>
                  <a:pt x="253" y="77"/>
                </a:lnTo>
                <a:lnTo>
                  <a:pt x="250" y="83"/>
                </a:lnTo>
                <a:lnTo>
                  <a:pt x="244" y="89"/>
                </a:lnTo>
                <a:lnTo>
                  <a:pt x="238" y="93"/>
                </a:lnTo>
                <a:lnTo>
                  <a:pt x="232" y="97"/>
                </a:lnTo>
                <a:lnTo>
                  <a:pt x="224" y="100"/>
                </a:lnTo>
                <a:lnTo>
                  <a:pt x="224" y="10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1" name="Freeform 574"/>
          <p:cNvSpPr>
            <a:spLocks noEditPoints="1"/>
          </p:cNvSpPr>
          <p:nvPr userDrawn="1"/>
        </p:nvSpPr>
        <p:spPr bwMode="auto">
          <a:xfrm>
            <a:off x="10050899" y="2300956"/>
            <a:ext cx="198211" cy="401096"/>
          </a:xfrm>
          <a:custGeom>
            <a:avLst/>
            <a:gdLst>
              <a:gd name="T0" fmla="*/ 106 w 106"/>
              <a:gd name="T1" fmla="*/ 104 h 286"/>
              <a:gd name="T2" fmla="*/ 92 w 106"/>
              <a:gd name="T3" fmla="*/ 89 h 286"/>
              <a:gd name="T4" fmla="*/ 89 w 106"/>
              <a:gd name="T5" fmla="*/ 57 h 286"/>
              <a:gd name="T6" fmla="*/ 103 w 106"/>
              <a:gd name="T7" fmla="*/ 47 h 286"/>
              <a:gd name="T8" fmla="*/ 92 w 106"/>
              <a:gd name="T9" fmla="*/ 23 h 286"/>
              <a:gd name="T10" fmla="*/ 85 w 106"/>
              <a:gd name="T11" fmla="*/ 0 h 286"/>
              <a:gd name="T12" fmla="*/ 28 w 106"/>
              <a:gd name="T13" fmla="*/ 5 h 286"/>
              <a:gd name="T14" fmla="*/ 19 w 106"/>
              <a:gd name="T15" fmla="*/ 18 h 286"/>
              <a:gd name="T16" fmla="*/ 0 w 106"/>
              <a:gd name="T17" fmla="*/ 37 h 286"/>
              <a:gd name="T18" fmla="*/ 14 w 106"/>
              <a:gd name="T19" fmla="*/ 52 h 286"/>
              <a:gd name="T20" fmla="*/ 14 w 106"/>
              <a:gd name="T21" fmla="*/ 89 h 286"/>
              <a:gd name="T22" fmla="*/ 3 w 106"/>
              <a:gd name="T23" fmla="*/ 113 h 286"/>
              <a:gd name="T24" fmla="*/ 22 w 106"/>
              <a:gd name="T25" fmla="*/ 126 h 286"/>
              <a:gd name="T26" fmla="*/ 14 w 106"/>
              <a:gd name="T27" fmla="*/ 155 h 286"/>
              <a:gd name="T28" fmla="*/ 8 w 106"/>
              <a:gd name="T29" fmla="*/ 182 h 286"/>
              <a:gd name="T30" fmla="*/ 19 w 106"/>
              <a:gd name="T31" fmla="*/ 214 h 286"/>
              <a:gd name="T32" fmla="*/ 14 w 106"/>
              <a:gd name="T33" fmla="*/ 221 h 286"/>
              <a:gd name="T34" fmla="*/ 8 w 106"/>
              <a:gd name="T35" fmla="*/ 248 h 286"/>
              <a:gd name="T36" fmla="*/ 19 w 106"/>
              <a:gd name="T37" fmla="*/ 282 h 286"/>
              <a:gd name="T38" fmla="*/ 31 w 106"/>
              <a:gd name="T39" fmla="*/ 262 h 286"/>
              <a:gd name="T40" fmla="*/ 80 w 106"/>
              <a:gd name="T41" fmla="*/ 282 h 286"/>
              <a:gd name="T42" fmla="*/ 89 w 106"/>
              <a:gd name="T43" fmla="*/ 256 h 286"/>
              <a:gd name="T44" fmla="*/ 106 w 106"/>
              <a:gd name="T45" fmla="*/ 240 h 286"/>
              <a:gd name="T46" fmla="*/ 92 w 106"/>
              <a:gd name="T47" fmla="*/ 221 h 286"/>
              <a:gd name="T48" fmla="*/ 89 w 106"/>
              <a:gd name="T49" fmla="*/ 188 h 286"/>
              <a:gd name="T50" fmla="*/ 106 w 106"/>
              <a:gd name="T51" fmla="*/ 175 h 286"/>
              <a:gd name="T52" fmla="*/ 92 w 106"/>
              <a:gd name="T53" fmla="*/ 155 h 286"/>
              <a:gd name="T54" fmla="*/ 94 w 106"/>
              <a:gd name="T55" fmla="*/ 119 h 286"/>
              <a:gd name="T56" fmla="*/ 16 w 106"/>
              <a:gd name="T57" fmla="*/ 32 h 286"/>
              <a:gd name="T58" fmla="*/ 79 w 106"/>
              <a:gd name="T59" fmla="*/ 24 h 286"/>
              <a:gd name="T60" fmla="*/ 97 w 106"/>
              <a:gd name="T61" fmla="*/ 37 h 286"/>
              <a:gd name="T62" fmla="*/ 82 w 106"/>
              <a:gd name="T63" fmla="*/ 52 h 286"/>
              <a:gd name="T64" fmla="*/ 48 w 106"/>
              <a:gd name="T65" fmla="*/ 60 h 286"/>
              <a:gd name="T66" fmla="*/ 20 w 106"/>
              <a:gd name="T67" fmla="*/ 43 h 286"/>
              <a:gd name="T68" fmla="*/ 31 w 106"/>
              <a:gd name="T69" fmla="*/ 64 h 286"/>
              <a:gd name="T70" fmla="*/ 92 w 106"/>
              <a:gd name="T71" fmla="*/ 230 h 286"/>
              <a:gd name="T72" fmla="*/ 86 w 106"/>
              <a:gd name="T73" fmla="*/ 242 h 286"/>
              <a:gd name="T74" fmla="*/ 60 w 106"/>
              <a:gd name="T75" fmla="*/ 259 h 286"/>
              <a:gd name="T76" fmla="*/ 26 w 106"/>
              <a:gd name="T77" fmla="*/ 250 h 286"/>
              <a:gd name="T78" fmla="*/ 10 w 106"/>
              <a:gd name="T79" fmla="*/ 236 h 286"/>
              <a:gd name="T80" fmla="*/ 28 w 106"/>
              <a:gd name="T81" fmla="*/ 224 h 286"/>
              <a:gd name="T82" fmla="*/ 28 w 106"/>
              <a:gd name="T83" fmla="*/ 214 h 286"/>
              <a:gd name="T84" fmla="*/ 66 w 106"/>
              <a:gd name="T85" fmla="*/ 199 h 286"/>
              <a:gd name="T86" fmla="*/ 95 w 106"/>
              <a:gd name="T87" fmla="*/ 165 h 286"/>
              <a:gd name="T88" fmla="*/ 85 w 106"/>
              <a:gd name="T89" fmla="*/ 181 h 286"/>
              <a:gd name="T90" fmla="*/ 54 w 106"/>
              <a:gd name="T91" fmla="*/ 193 h 286"/>
              <a:gd name="T92" fmla="*/ 20 w 106"/>
              <a:gd name="T93" fmla="*/ 176 h 286"/>
              <a:gd name="T94" fmla="*/ 16 w 106"/>
              <a:gd name="T95" fmla="*/ 164 h 286"/>
              <a:gd name="T96" fmla="*/ 79 w 106"/>
              <a:gd name="T97" fmla="*/ 158 h 286"/>
              <a:gd name="T98" fmla="*/ 31 w 106"/>
              <a:gd name="T99" fmla="*/ 130 h 286"/>
              <a:gd name="T100" fmla="*/ 80 w 106"/>
              <a:gd name="T101" fmla="*/ 129 h 286"/>
              <a:gd name="T102" fmla="*/ 86 w 106"/>
              <a:gd name="T103" fmla="*/ 109 h 286"/>
              <a:gd name="T104" fmla="*/ 66 w 106"/>
              <a:gd name="T105" fmla="*/ 124 h 286"/>
              <a:gd name="T106" fmla="*/ 26 w 106"/>
              <a:gd name="T107" fmla="*/ 118 h 286"/>
              <a:gd name="T108" fmla="*/ 10 w 106"/>
              <a:gd name="T109" fmla="*/ 104 h 286"/>
              <a:gd name="T110" fmla="*/ 25 w 106"/>
              <a:gd name="T111" fmla="*/ 92 h 286"/>
              <a:gd name="T112" fmla="*/ 92 w 106"/>
              <a:gd name="T113" fmla="*/ 9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 h="286">
                <a:moveTo>
                  <a:pt x="94" y="119"/>
                </a:moveTo>
                <a:lnTo>
                  <a:pt x="94" y="118"/>
                </a:lnTo>
                <a:lnTo>
                  <a:pt x="94" y="118"/>
                </a:lnTo>
                <a:lnTo>
                  <a:pt x="94" y="118"/>
                </a:lnTo>
                <a:lnTo>
                  <a:pt x="98" y="116"/>
                </a:lnTo>
                <a:lnTo>
                  <a:pt x="103" y="113"/>
                </a:lnTo>
                <a:lnTo>
                  <a:pt x="106" y="109"/>
                </a:lnTo>
                <a:lnTo>
                  <a:pt x="106" y="104"/>
                </a:lnTo>
                <a:lnTo>
                  <a:pt x="106" y="104"/>
                </a:lnTo>
                <a:lnTo>
                  <a:pt x="106" y="98"/>
                </a:lnTo>
                <a:lnTo>
                  <a:pt x="103" y="93"/>
                </a:lnTo>
                <a:lnTo>
                  <a:pt x="98" y="90"/>
                </a:lnTo>
                <a:lnTo>
                  <a:pt x="92" y="89"/>
                </a:lnTo>
                <a:lnTo>
                  <a:pt x="92" y="89"/>
                </a:lnTo>
                <a:lnTo>
                  <a:pt x="92" y="89"/>
                </a:lnTo>
                <a:lnTo>
                  <a:pt x="92" y="89"/>
                </a:lnTo>
                <a:lnTo>
                  <a:pt x="89" y="86"/>
                </a:lnTo>
                <a:lnTo>
                  <a:pt x="89" y="86"/>
                </a:lnTo>
                <a:lnTo>
                  <a:pt x="89" y="84"/>
                </a:lnTo>
                <a:lnTo>
                  <a:pt x="89" y="84"/>
                </a:lnTo>
                <a:lnTo>
                  <a:pt x="89" y="84"/>
                </a:lnTo>
                <a:lnTo>
                  <a:pt x="89" y="58"/>
                </a:lnTo>
                <a:lnTo>
                  <a:pt x="89" y="58"/>
                </a:lnTo>
                <a:lnTo>
                  <a:pt x="89" y="57"/>
                </a:lnTo>
                <a:lnTo>
                  <a:pt x="89" y="57"/>
                </a:lnTo>
                <a:lnTo>
                  <a:pt x="89" y="57"/>
                </a:lnTo>
                <a:lnTo>
                  <a:pt x="94" y="52"/>
                </a:lnTo>
                <a:lnTo>
                  <a:pt x="94" y="52"/>
                </a:lnTo>
                <a:lnTo>
                  <a:pt x="94" y="52"/>
                </a:lnTo>
                <a:lnTo>
                  <a:pt x="94" y="52"/>
                </a:lnTo>
                <a:lnTo>
                  <a:pt x="98" y="50"/>
                </a:lnTo>
                <a:lnTo>
                  <a:pt x="103" y="47"/>
                </a:lnTo>
                <a:lnTo>
                  <a:pt x="106" y="43"/>
                </a:lnTo>
                <a:lnTo>
                  <a:pt x="106" y="37"/>
                </a:lnTo>
                <a:lnTo>
                  <a:pt x="106" y="37"/>
                </a:lnTo>
                <a:lnTo>
                  <a:pt x="106" y="32"/>
                </a:lnTo>
                <a:lnTo>
                  <a:pt x="103" y="27"/>
                </a:lnTo>
                <a:lnTo>
                  <a:pt x="98" y="24"/>
                </a:lnTo>
                <a:lnTo>
                  <a:pt x="92" y="23"/>
                </a:lnTo>
                <a:lnTo>
                  <a:pt x="92" y="23"/>
                </a:lnTo>
                <a:lnTo>
                  <a:pt x="92" y="21"/>
                </a:lnTo>
                <a:lnTo>
                  <a:pt x="92" y="21"/>
                </a:lnTo>
                <a:lnTo>
                  <a:pt x="89" y="20"/>
                </a:lnTo>
                <a:lnTo>
                  <a:pt x="89" y="20"/>
                </a:lnTo>
                <a:lnTo>
                  <a:pt x="89" y="5"/>
                </a:lnTo>
                <a:lnTo>
                  <a:pt x="89" y="5"/>
                </a:lnTo>
                <a:lnTo>
                  <a:pt x="88" y="1"/>
                </a:lnTo>
                <a:lnTo>
                  <a:pt x="85" y="0"/>
                </a:lnTo>
                <a:lnTo>
                  <a:pt x="85" y="0"/>
                </a:lnTo>
                <a:lnTo>
                  <a:pt x="82" y="1"/>
                </a:lnTo>
                <a:lnTo>
                  <a:pt x="80" y="5"/>
                </a:lnTo>
                <a:lnTo>
                  <a:pt x="80" y="14"/>
                </a:lnTo>
                <a:lnTo>
                  <a:pt x="80" y="15"/>
                </a:lnTo>
                <a:lnTo>
                  <a:pt x="28" y="15"/>
                </a:lnTo>
                <a:lnTo>
                  <a:pt x="28" y="5"/>
                </a:lnTo>
                <a:lnTo>
                  <a:pt x="28" y="5"/>
                </a:lnTo>
                <a:lnTo>
                  <a:pt x="28" y="1"/>
                </a:lnTo>
                <a:lnTo>
                  <a:pt x="23" y="0"/>
                </a:lnTo>
                <a:lnTo>
                  <a:pt x="23" y="0"/>
                </a:lnTo>
                <a:lnTo>
                  <a:pt x="20" y="1"/>
                </a:lnTo>
                <a:lnTo>
                  <a:pt x="19" y="5"/>
                </a:lnTo>
                <a:lnTo>
                  <a:pt x="19" y="18"/>
                </a:lnTo>
                <a:lnTo>
                  <a:pt x="19" y="18"/>
                </a:lnTo>
                <a:lnTo>
                  <a:pt x="19" y="18"/>
                </a:lnTo>
                <a:lnTo>
                  <a:pt x="16" y="21"/>
                </a:lnTo>
                <a:lnTo>
                  <a:pt x="14" y="23"/>
                </a:lnTo>
                <a:lnTo>
                  <a:pt x="14" y="23"/>
                </a:lnTo>
                <a:lnTo>
                  <a:pt x="14" y="23"/>
                </a:lnTo>
                <a:lnTo>
                  <a:pt x="8" y="24"/>
                </a:lnTo>
                <a:lnTo>
                  <a:pt x="3" y="27"/>
                </a:lnTo>
                <a:lnTo>
                  <a:pt x="2" y="32"/>
                </a:lnTo>
                <a:lnTo>
                  <a:pt x="0" y="37"/>
                </a:lnTo>
                <a:lnTo>
                  <a:pt x="0" y="37"/>
                </a:lnTo>
                <a:lnTo>
                  <a:pt x="0" y="43"/>
                </a:lnTo>
                <a:lnTo>
                  <a:pt x="3" y="47"/>
                </a:lnTo>
                <a:lnTo>
                  <a:pt x="8" y="50"/>
                </a:lnTo>
                <a:lnTo>
                  <a:pt x="13" y="52"/>
                </a:lnTo>
                <a:lnTo>
                  <a:pt x="13" y="52"/>
                </a:lnTo>
                <a:lnTo>
                  <a:pt x="14" y="52"/>
                </a:lnTo>
                <a:lnTo>
                  <a:pt x="14" y="52"/>
                </a:lnTo>
                <a:lnTo>
                  <a:pt x="19" y="58"/>
                </a:lnTo>
                <a:lnTo>
                  <a:pt x="19" y="58"/>
                </a:lnTo>
                <a:lnTo>
                  <a:pt x="19" y="84"/>
                </a:lnTo>
                <a:lnTo>
                  <a:pt x="19" y="84"/>
                </a:lnTo>
                <a:lnTo>
                  <a:pt x="19" y="84"/>
                </a:lnTo>
                <a:lnTo>
                  <a:pt x="16" y="89"/>
                </a:lnTo>
                <a:lnTo>
                  <a:pt x="14" y="89"/>
                </a:lnTo>
                <a:lnTo>
                  <a:pt x="14" y="89"/>
                </a:lnTo>
                <a:lnTo>
                  <a:pt x="14" y="89"/>
                </a:lnTo>
                <a:lnTo>
                  <a:pt x="8" y="90"/>
                </a:lnTo>
                <a:lnTo>
                  <a:pt x="3" y="93"/>
                </a:lnTo>
                <a:lnTo>
                  <a:pt x="2" y="98"/>
                </a:lnTo>
                <a:lnTo>
                  <a:pt x="0" y="104"/>
                </a:lnTo>
                <a:lnTo>
                  <a:pt x="0" y="104"/>
                </a:lnTo>
                <a:lnTo>
                  <a:pt x="0" y="109"/>
                </a:lnTo>
                <a:lnTo>
                  <a:pt x="3" y="113"/>
                </a:lnTo>
                <a:lnTo>
                  <a:pt x="8" y="116"/>
                </a:lnTo>
                <a:lnTo>
                  <a:pt x="13" y="118"/>
                </a:lnTo>
                <a:lnTo>
                  <a:pt x="13" y="118"/>
                </a:lnTo>
                <a:lnTo>
                  <a:pt x="14" y="119"/>
                </a:lnTo>
                <a:lnTo>
                  <a:pt x="14" y="119"/>
                </a:lnTo>
                <a:lnTo>
                  <a:pt x="17" y="122"/>
                </a:lnTo>
                <a:lnTo>
                  <a:pt x="22" y="126"/>
                </a:lnTo>
                <a:lnTo>
                  <a:pt x="22" y="126"/>
                </a:lnTo>
                <a:lnTo>
                  <a:pt x="22" y="149"/>
                </a:lnTo>
                <a:lnTo>
                  <a:pt x="22" y="150"/>
                </a:lnTo>
                <a:lnTo>
                  <a:pt x="22" y="150"/>
                </a:lnTo>
                <a:lnTo>
                  <a:pt x="17" y="152"/>
                </a:lnTo>
                <a:lnTo>
                  <a:pt x="16" y="155"/>
                </a:lnTo>
                <a:lnTo>
                  <a:pt x="14" y="155"/>
                </a:lnTo>
                <a:lnTo>
                  <a:pt x="14" y="155"/>
                </a:lnTo>
                <a:lnTo>
                  <a:pt x="14" y="155"/>
                </a:lnTo>
                <a:lnTo>
                  <a:pt x="8" y="156"/>
                </a:lnTo>
                <a:lnTo>
                  <a:pt x="3" y="159"/>
                </a:lnTo>
                <a:lnTo>
                  <a:pt x="2" y="164"/>
                </a:lnTo>
                <a:lnTo>
                  <a:pt x="0" y="170"/>
                </a:lnTo>
                <a:lnTo>
                  <a:pt x="0" y="170"/>
                </a:lnTo>
                <a:lnTo>
                  <a:pt x="0" y="175"/>
                </a:lnTo>
                <a:lnTo>
                  <a:pt x="3" y="179"/>
                </a:lnTo>
                <a:lnTo>
                  <a:pt x="8" y="182"/>
                </a:lnTo>
                <a:lnTo>
                  <a:pt x="13" y="184"/>
                </a:lnTo>
                <a:lnTo>
                  <a:pt x="13" y="184"/>
                </a:lnTo>
                <a:lnTo>
                  <a:pt x="14" y="185"/>
                </a:lnTo>
                <a:lnTo>
                  <a:pt x="14" y="185"/>
                </a:lnTo>
                <a:lnTo>
                  <a:pt x="19" y="190"/>
                </a:lnTo>
                <a:lnTo>
                  <a:pt x="19" y="191"/>
                </a:lnTo>
                <a:lnTo>
                  <a:pt x="19" y="214"/>
                </a:lnTo>
                <a:lnTo>
                  <a:pt x="19" y="214"/>
                </a:lnTo>
                <a:lnTo>
                  <a:pt x="20" y="214"/>
                </a:lnTo>
                <a:lnTo>
                  <a:pt x="20" y="216"/>
                </a:lnTo>
                <a:lnTo>
                  <a:pt x="19" y="217"/>
                </a:lnTo>
                <a:lnTo>
                  <a:pt x="19" y="217"/>
                </a:lnTo>
                <a:lnTo>
                  <a:pt x="16" y="221"/>
                </a:lnTo>
                <a:lnTo>
                  <a:pt x="14" y="221"/>
                </a:lnTo>
                <a:lnTo>
                  <a:pt x="14" y="221"/>
                </a:lnTo>
                <a:lnTo>
                  <a:pt x="14" y="221"/>
                </a:lnTo>
                <a:lnTo>
                  <a:pt x="8" y="222"/>
                </a:lnTo>
                <a:lnTo>
                  <a:pt x="3" y="225"/>
                </a:lnTo>
                <a:lnTo>
                  <a:pt x="2" y="230"/>
                </a:lnTo>
                <a:lnTo>
                  <a:pt x="0" y="236"/>
                </a:lnTo>
                <a:lnTo>
                  <a:pt x="0" y="236"/>
                </a:lnTo>
                <a:lnTo>
                  <a:pt x="0" y="240"/>
                </a:lnTo>
                <a:lnTo>
                  <a:pt x="3" y="245"/>
                </a:lnTo>
                <a:lnTo>
                  <a:pt x="8" y="248"/>
                </a:lnTo>
                <a:lnTo>
                  <a:pt x="13" y="251"/>
                </a:lnTo>
                <a:lnTo>
                  <a:pt x="13" y="251"/>
                </a:lnTo>
                <a:lnTo>
                  <a:pt x="14" y="251"/>
                </a:lnTo>
                <a:lnTo>
                  <a:pt x="14" y="251"/>
                </a:lnTo>
                <a:lnTo>
                  <a:pt x="19" y="257"/>
                </a:lnTo>
                <a:lnTo>
                  <a:pt x="19" y="257"/>
                </a:lnTo>
                <a:lnTo>
                  <a:pt x="19" y="282"/>
                </a:lnTo>
                <a:lnTo>
                  <a:pt x="19" y="282"/>
                </a:lnTo>
                <a:lnTo>
                  <a:pt x="20" y="285"/>
                </a:lnTo>
                <a:lnTo>
                  <a:pt x="23" y="286"/>
                </a:lnTo>
                <a:lnTo>
                  <a:pt x="23" y="286"/>
                </a:lnTo>
                <a:lnTo>
                  <a:pt x="28" y="285"/>
                </a:lnTo>
                <a:lnTo>
                  <a:pt x="28" y="282"/>
                </a:lnTo>
                <a:lnTo>
                  <a:pt x="28" y="262"/>
                </a:lnTo>
                <a:lnTo>
                  <a:pt x="31" y="262"/>
                </a:lnTo>
                <a:lnTo>
                  <a:pt x="31" y="262"/>
                </a:lnTo>
                <a:lnTo>
                  <a:pt x="43" y="266"/>
                </a:lnTo>
                <a:lnTo>
                  <a:pt x="54" y="268"/>
                </a:lnTo>
                <a:lnTo>
                  <a:pt x="54" y="268"/>
                </a:lnTo>
                <a:lnTo>
                  <a:pt x="60" y="268"/>
                </a:lnTo>
                <a:lnTo>
                  <a:pt x="66" y="266"/>
                </a:lnTo>
                <a:lnTo>
                  <a:pt x="79" y="262"/>
                </a:lnTo>
                <a:lnTo>
                  <a:pt x="80" y="260"/>
                </a:lnTo>
                <a:lnTo>
                  <a:pt x="80" y="282"/>
                </a:lnTo>
                <a:lnTo>
                  <a:pt x="80" y="282"/>
                </a:lnTo>
                <a:lnTo>
                  <a:pt x="82" y="285"/>
                </a:lnTo>
                <a:lnTo>
                  <a:pt x="85" y="286"/>
                </a:lnTo>
                <a:lnTo>
                  <a:pt x="85" y="286"/>
                </a:lnTo>
                <a:lnTo>
                  <a:pt x="88" y="285"/>
                </a:lnTo>
                <a:lnTo>
                  <a:pt x="89" y="282"/>
                </a:lnTo>
                <a:lnTo>
                  <a:pt x="89" y="256"/>
                </a:lnTo>
                <a:lnTo>
                  <a:pt x="89" y="256"/>
                </a:lnTo>
                <a:lnTo>
                  <a:pt x="89" y="256"/>
                </a:lnTo>
                <a:lnTo>
                  <a:pt x="94" y="251"/>
                </a:lnTo>
                <a:lnTo>
                  <a:pt x="94" y="251"/>
                </a:lnTo>
                <a:lnTo>
                  <a:pt x="94" y="251"/>
                </a:lnTo>
                <a:lnTo>
                  <a:pt x="94" y="251"/>
                </a:lnTo>
                <a:lnTo>
                  <a:pt x="98" y="248"/>
                </a:lnTo>
                <a:lnTo>
                  <a:pt x="103" y="245"/>
                </a:lnTo>
                <a:lnTo>
                  <a:pt x="106" y="240"/>
                </a:lnTo>
                <a:lnTo>
                  <a:pt x="106" y="236"/>
                </a:lnTo>
                <a:lnTo>
                  <a:pt x="106" y="236"/>
                </a:lnTo>
                <a:lnTo>
                  <a:pt x="106" y="230"/>
                </a:lnTo>
                <a:lnTo>
                  <a:pt x="103" y="225"/>
                </a:lnTo>
                <a:lnTo>
                  <a:pt x="98" y="222"/>
                </a:lnTo>
                <a:lnTo>
                  <a:pt x="92" y="221"/>
                </a:lnTo>
                <a:lnTo>
                  <a:pt x="92" y="221"/>
                </a:lnTo>
                <a:lnTo>
                  <a:pt x="92" y="221"/>
                </a:lnTo>
                <a:lnTo>
                  <a:pt x="92" y="221"/>
                </a:lnTo>
                <a:lnTo>
                  <a:pt x="89" y="217"/>
                </a:lnTo>
                <a:lnTo>
                  <a:pt x="88" y="217"/>
                </a:lnTo>
                <a:lnTo>
                  <a:pt x="89" y="216"/>
                </a:lnTo>
                <a:lnTo>
                  <a:pt x="89" y="216"/>
                </a:lnTo>
                <a:lnTo>
                  <a:pt x="89" y="214"/>
                </a:lnTo>
                <a:lnTo>
                  <a:pt x="89" y="190"/>
                </a:lnTo>
                <a:lnTo>
                  <a:pt x="89" y="188"/>
                </a:lnTo>
                <a:lnTo>
                  <a:pt x="89" y="188"/>
                </a:lnTo>
                <a:lnTo>
                  <a:pt x="94" y="185"/>
                </a:lnTo>
                <a:lnTo>
                  <a:pt x="94" y="184"/>
                </a:lnTo>
                <a:lnTo>
                  <a:pt x="94" y="184"/>
                </a:lnTo>
                <a:lnTo>
                  <a:pt x="94" y="184"/>
                </a:lnTo>
                <a:lnTo>
                  <a:pt x="98" y="182"/>
                </a:lnTo>
                <a:lnTo>
                  <a:pt x="103" y="179"/>
                </a:lnTo>
                <a:lnTo>
                  <a:pt x="106" y="175"/>
                </a:lnTo>
                <a:lnTo>
                  <a:pt x="106" y="170"/>
                </a:lnTo>
                <a:lnTo>
                  <a:pt x="106" y="170"/>
                </a:lnTo>
                <a:lnTo>
                  <a:pt x="106" y="164"/>
                </a:lnTo>
                <a:lnTo>
                  <a:pt x="103" y="159"/>
                </a:lnTo>
                <a:lnTo>
                  <a:pt x="98" y="156"/>
                </a:lnTo>
                <a:lnTo>
                  <a:pt x="92" y="155"/>
                </a:lnTo>
                <a:lnTo>
                  <a:pt x="92" y="155"/>
                </a:lnTo>
                <a:lnTo>
                  <a:pt x="92" y="155"/>
                </a:lnTo>
                <a:lnTo>
                  <a:pt x="92" y="155"/>
                </a:lnTo>
                <a:lnTo>
                  <a:pt x="89" y="152"/>
                </a:lnTo>
                <a:lnTo>
                  <a:pt x="89" y="152"/>
                </a:lnTo>
                <a:lnTo>
                  <a:pt x="89" y="126"/>
                </a:lnTo>
                <a:lnTo>
                  <a:pt x="89" y="124"/>
                </a:lnTo>
                <a:lnTo>
                  <a:pt x="89" y="124"/>
                </a:lnTo>
                <a:lnTo>
                  <a:pt x="89" y="124"/>
                </a:lnTo>
                <a:lnTo>
                  <a:pt x="94" y="119"/>
                </a:lnTo>
                <a:lnTo>
                  <a:pt x="94" y="119"/>
                </a:lnTo>
                <a:close/>
                <a:moveTo>
                  <a:pt x="16" y="43"/>
                </a:moveTo>
                <a:lnTo>
                  <a:pt x="16" y="43"/>
                </a:lnTo>
                <a:lnTo>
                  <a:pt x="11" y="41"/>
                </a:lnTo>
                <a:lnTo>
                  <a:pt x="10" y="37"/>
                </a:lnTo>
                <a:lnTo>
                  <a:pt x="10" y="37"/>
                </a:lnTo>
                <a:lnTo>
                  <a:pt x="11" y="34"/>
                </a:lnTo>
                <a:lnTo>
                  <a:pt x="16" y="32"/>
                </a:lnTo>
                <a:lnTo>
                  <a:pt x="20" y="32"/>
                </a:lnTo>
                <a:lnTo>
                  <a:pt x="20" y="32"/>
                </a:lnTo>
                <a:lnTo>
                  <a:pt x="22" y="29"/>
                </a:lnTo>
                <a:lnTo>
                  <a:pt x="23" y="26"/>
                </a:lnTo>
                <a:lnTo>
                  <a:pt x="25" y="24"/>
                </a:lnTo>
                <a:lnTo>
                  <a:pt x="28" y="24"/>
                </a:lnTo>
                <a:lnTo>
                  <a:pt x="79" y="24"/>
                </a:lnTo>
                <a:lnTo>
                  <a:pt x="79" y="24"/>
                </a:lnTo>
                <a:lnTo>
                  <a:pt x="82" y="24"/>
                </a:lnTo>
                <a:lnTo>
                  <a:pt x="83" y="26"/>
                </a:lnTo>
                <a:lnTo>
                  <a:pt x="85" y="29"/>
                </a:lnTo>
                <a:lnTo>
                  <a:pt x="86" y="32"/>
                </a:lnTo>
                <a:lnTo>
                  <a:pt x="92" y="32"/>
                </a:lnTo>
                <a:lnTo>
                  <a:pt x="92" y="32"/>
                </a:lnTo>
                <a:lnTo>
                  <a:pt x="95" y="34"/>
                </a:lnTo>
                <a:lnTo>
                  <a:pt x="97" y="37"/>
                </a:lnTo>
                <a:lnTo>
                  <a:pt x="97" y="37"/>
                </a:lnTo>
                <a:lnTo>
                  <a:pt x="95" y="41"/>
                </a:lnTo>
                <a:lnTo>
                  <a:pt x="92" y="43"/>
                </a:lnTo>
                <a:lnTo>
                  <a:pt x="86" y="43"/>
                </a:lnTo>
                <a:lnTo>
                  <a:pt x="86" y="44"/>
                </a:lnTo>
                <a:lnTo>
                  <a:pt x="86" y="44"/>
                </a:lnTo>
                <a:lnTo>
                  <a:pt x="85" y="49"/>
                </a:lnTo>
                <a:lnTo>
                  <a:pt x="82" y="52"/>
                </a:lnTo>
                <a:lnTo>
                  <a:pt x="82" y="52"/>
                </a:lnTo>
                <a:lnTo>
                  <a:pt x="75" y="54"/>
                </a:lnTo>
                <a:lnTo>
                  <a:pt x="75" y="54"/>
                </a:lnTo>
                <a:lnTo>
                  <a:pt x="66" y="58"/>
                </a:lnTo>
                <a:lnTo>
                  <a:pt x="60" y="60"/>
                </a:lnTo>
                <a:lnTo>
                  <a:pt x="54" y="60"/>
                </a:lnTo>
                <a:lnTo>
                  <a:pt x="54" y="60"/>
                </a:lnTo>
                <a:lnTo>
                  <a:pt x="48" y="60"/>
                </a:lnTo>
                <a:lnTo>
                  <a:pt x="42" y="58"/>
                </a:lnTo>
                <a:lnTo>
                  <a:pt x="31" y="54"/>
                </a:lnTo>
                <a:lnTo>
                  <a:pt x="31" y="54"/>
                </a:lnTo>
                <a:lnTo>
                  <a:pt x="26" y="52"/>
                </a:lnTo>
                <a:lnTo>
                  <a:pt x="26" y="52"/>
                </a:lnTo>
                <a:lnTo>
                  <a:pt x="22" y="49"/>
                </a:lnTo>
                <a:lnTo>
                  <a:pt x="20" y="44"/>
                </a:lnTo>
                <a:lnTo>
                  <a:pt x="20" y="43"/>
                </a:lnTo>
                <a:lnTo>
                  <a:pt x="16" y="43"/>
                </a:lnTo>
                <a:close/>
                <a:moveTo>
                  <a:pt x="80" y="61"/>
                </a:moveTo>
                <a:lnTo>
                  <a:pt x="80" y="80"/>
                </a:lnTo>
                <a:lnTo>
                  <a:pt x="80" y="81"/>
                </a:lnTo>
                <a:lnTo>
                  <a:pt x="28" y="81"/>
                </a:lnTo>
                <a:lnTo>
                  <a:pt x="28" y="63"/>
                </a:lnTo>
                <a:lnTo>
                  <a:pt x="31" y="64"/>
                </a:lnTo>
                <a:lnTo>
                  <a:pt x="31" y="64"/>
                </a:lnTo>
                <a:lnTo>
                  <a:pt x="43" y="67"/>
                </a:lnTo>
                <a:lnTo>
                  <a:pt x="54" y="69"/>
                </a:lnTo>
                <a:lnTo>
                  <a:pt x="54" y="69"/>
                </a:lnTo>
                <a:lnTo>
                  <a:pt x="60" y="69"/>
                </a:lnTo>
                <a:lnTo>
                  <a:pt x="66" y="67"/>
                </a:lnTo>
                <a:lnTo>
                  <a:pt x="79" y="63"/>
                </a:lnTo>
                <a:lnTo>
                  <a:pt x="80" y="61"/>
                </a:lnTo>
                <a:close/>
                <a:moveTo>
                  <a:pt x="92" y="230"/>
                </a:moveTo>
                <a:lnTo>
                  <a:pt x="92" y="230"/>
                </a:lnTo>
                <a:lnTo>
                  <a:pt x="95" y="231"/>
                </a:lnTo>
                <a:lnTo>
                  <a:pt x="97" y="236"/>
                </a:lnTo>
                <a:lnTo>
                  <a:pt x="97" y="236"/>
                </a:lnTo>
                <a:lnTo>
                  <a:pt x="95" y="240"/>
                </a:lnTo>
                <a:lnTo>
                  <a:pt x="92" y="242"/>
                </a:lnTo>
                <a:lnTo>
                  <a:pt x="86" y="242"/>
                </a:lnTo>
                <a:lnTo>
                  <a:pt x="86" y="242"/>
                </a:lnTo>
                <a:lnTo>
                  <a:pt x="86" y="242"/>
                </a:lnTo>
                <a:lnTo>
                  <a:pt x="85" y="247"/>
                </a:lnTo>
                <a:lnTo>
                  <a:pt x="82" y="250"/>
                </a:lnTo>
                <a:lnTo>
                  <a:pt x="82" y="250"/>
                </a:lnTo>
                <a:lnTo>
                  <a:pt x="75" y="253"/>
                </a:lnTo>
                <a:lnTo>
                  <a:pt x="75" y="253"/>
                </a:lnTo>
                <a:lnTo>
                  <a:pt x="66" y="257"/>
                </a:lnTo>
                <a:lnTo>
                  <a:pt x="60" y="259"/>
                </a:lnTo>
                <a:lnTo>
                  <a:pt x="54" y="259"/>
                </a:lnTo>
                <a:lnTo>
                  <a:pt x="54" y="259"/>
                </a:lnTo>
                <a:lnTo>
                  <a:pt x="48" y="259"/>
                </a:lnTo>
                <a:lnTo>
                  <a:pt x="42" y="257"/>
                </a:lnTo>
                <a:lnTo>
                  <a:pt x="31" y="253"/>
                </a:lnTo>
                <a:lnTo>
                  <a:pt x="31" y="253"/>
                </a:lnTo>
                <a:lnTo>
                  <a:pt x="26" y="250"/>
                </a:lnTo>
                <a:lnTo>
                  <a:pt x="26" y="250"/>
                </a:lnTo>
                <a:lnTo>
                  <a:pt x="22" y="247"/>
                </a:lnTo>
                <a:lnTo>
                  <a:pt x="20" y="242"/>
                </a:lnTo>
                <a:lnTo>
                  <a:pt x="20" y="242"/>
                </a:lnTo>
                <a:lnTo>
                  <a:pt x="16" y="242"/>
                </a:lnTo>
                <a:lnTo>
                  <a:pt x="16" y="242"/>
                </a:lnTo>
                <a:lnTo>
                  <a:pt x="11" y="240"/>
                </a:lnTo>
                <a:lnTo>
                  <a:pt x="10" y="236"/>
                </a:lnTo>
                <a:lnTo>
                  <a:pt x="10" y="236"/>
                </a:lnTo>
                <a:lnTo>
                  <a:pt x="11" y="231"/>
                </a:lnTo>
                <a:lnTo>
                  <a:pt x="16" y="230"/>
                </a:lnTo>
                <a:lnTo>
                  <a:pt x="20" y="230"/>
                </a:lnTo>
                <a:lnTo>
                  <a:pt x="20" y="230"/>
                </a:lnTo>
                <a:lnTo>
                  <a:pt x="22" y="228"/>
                </a:lnTo>
                <a:lnTo>
                  <a:pt x="23" y="225"/>
                </a:lnTo>
                <a:lnTo>
                  <a:pt x="25" y="224"/>
                </a:lnTo>
                <a:lnTo>
                  <a:pt x="28" y="224"/>
                </a:lnTo>
                <a:lnTo>
                  <a:pt x="79" y="224"/>
                </a:lnTo>
                <a:lnTo>
                  <a:pt x="79" y="224"/>
                </a:lnTo>
                <a:lnTo>
                  <a:pt x="82" y="224"/>
                </a:lnTo>
                <a:lnTo>
                  <a:pt x="83" y="225"/>
                </a:lnTo>
                <a:lnTo>
                  <a:pt x="85" y="227"/>
                </a:lnTo>
                <a:lnTo>
                  <a:pt x="86" y="230"/>
                </a:lnTo>
                <a:lnTo>
                  <a:pt x="92" y="230"/>
                </a:lnTo>
                <a:close/>
                <a:moveTo>
                  <a:pt x="28" y="214"/>
                </a:moveTo>
                <a:lnTo>
                  <a:pt x="28" y="194"/>
                </a:lnTo>
                <a:lnTo>
                  <a:pt x="31" y="196"/>
                </a:lnTo>
                <a:lnTo>
                  <a:pt x="31" y="196"/>
                </a:lnTo>
                <a:lnTo>
                  <a:pt x="43" y="201"/>
                </a:lnTo>
                <a:lnTo>
                  <a:pt x="54" y="202"/>
                </a:lnTo>
                <a:lnTo>
                  <a:pt x="54" y="202"/>
                </a:lnTo>
                <a:lnTo>
                  <a:pt x="60" y="201"/>
                </a:lnTo>
                <a:lnTo>
                  <a:pt x="66" y="199"/>
                </a:lnTo>
                <a:lnTo>
                  <a:pt x="79" y="194"/>
                </a:lnTo>
                <a:lnTo>
                  <a:pt x="80" y="194"/>
                </a:lnTo>
                <a:lnTo>
                  <a:pt x="80" y="213"/>
                </a:lnTo>
                <a:lnTo>
                  <a:pt x="80" y="214"/>
                </a:lnTo>
                <a:lnTo>
                  <a:pt x="28" y="214"/>
                </a:lnTo>
                <a:close/>
                <a:moveTo>
                  <a:pt x="92" y="164"/>
                </a:moveTo>
                <a:lnTo>
                  <a:pt x="92" y="164"/>
                </a:lnTo>
                <a:lnTo>
                  <a:pt x="95" y="165"/>
                </a:lnTo>
                <a:lnTo>
                  <a:pt x="97" y="170"/>
                </a:lnTo>
                <a:lnTo>
                  <a:pt x="97" y="170"/>
                </a:lnTo>
                <a:lnTo>
                  <a:pt x="95" y="173"/>
                </a:lnTo>
                <a:lnTo>
                  <a:pt x="92" y="176"/>
                </a:lnTo>
                <a:lnTo>
                  <a:pt x="86" y="176"/>
                </a:lnTo>
                <a:lnTo>
                  <a:pt x="86" y="176"/>
                </a:lnTo>
                <a:lnTo>
                  <a:pt x="86" y="176"/>
                </a:lnTo>
                <a:lnTo>
                  <a:pt x="85" y="181"/>
                </a:lnTo>
                <a:lnTo>
                  <a:pt x="82" y="184"/>
                </a:lnTo>
                <a:lnTo>
                  <a:pt x="82" y="184"/>
                </a:lnTo>
                <a:lnTo>
                  <a:pt x="75" y="187"/>
                </a:lnTo>
                <a:lnTo>
                  <a:pt x="75" y="187"/>
                </a:lnTo>
                <a:lnTo>
                  <a:pt x="66" y="190"/>
                </a:lnTo>
                <a:lnTo>
                  <a:pt x="60" y="191"/>
                </a:lnTo>
                <a:lnTo>
                  <a:pt x="54" y="193"/>
                </a:lnTo>
                <a:lnTo>
                  <a:pt x="54" y="193"/>
                </a:lnTo>
                <a:lnTo>
                  <a:pt x="48" y="191"/>
                </a:lnTo>
                <a:lnTo>
                  <a:pt x="42" y="190"/>
                </a:lnTo>
                <a:lnTo>
                  <a:pt x="31" y="187"/>
                </a:lnTo>
                <a:lnTo>
                  <a:pt x="31" y="187"/>
                </a:lnTo>
                <a:lnTo>
                  <a:pt x="26" y="184"/>
                </a:lnTo>
                <a:lnTo>
                  <a:pt x="26" y="184"/>
                </a:lnTo>
                <a:lnTo>
                  <a:pt x="22" y="181"/>
                </a:lnTo>
                <a:lnTo>
                  <a:pt x="20" y="176"/>
                </a:lnTo>
                <a:lnTo>
                  <a:pt x="20" y="176"/>
                </a:lnTo>
                <a:lnTo>
                  <a:pt x="16" y="176"/>
                </a:lnTo>
                <a:lnTo>
                  <a:pt x="16" y="176"/>
                </a:lnTo>
                <a:lnTo>
                  <a:pt x="11" y="173"/>
                </a:lnTo>
                <a:lnTo>
                  <a:pt x="10" y="170"/>
                </a:lnTo>
                <a:lnTo>
                  <a:pt x="10" y="170"/>
                </a:lnTo>
                <a:lnTo>
                  <a:pt x="11" y="165"/>
                </a:lnTo>
                <a:lnTo>
                  <a:pt x="16" y="164"/>
                </a:lnTo>
                <a:lnTo>
                  <a:pt x="20" y="164"/>
                </a:lnTo>
                <a:lnTo>
                  <a:pt x="20" y="164"/>
                </a:lnTo>
                <a:lnTo>
                  <a:pt x="22" y="161"/>
                </a:lnTo>
                <a:lnTo>
                  <a:pt x="23" y="159"/>
                </a:lnTo>
                <a:lnTo>
                  <a:pt x="25" y="158"/>
                </a:lnTo>
                <a:lnTo>
                  <a:pt x="28" y="158"/>
                </a:lnTo>
                <a:lnTo>
                  <a:pt x="79" y="158"/>
                </a:lnTo>
                <a:lnTo>
                  <a:pt x="79" y="158"/>
                </a:lnTo>
                <a:lnTo>
                  <a:pt x="82" y="158"/>
                </a:lnTo>
                <a:lnTo>
                  <a:pt x="83" y="159"/>
                </a:lnTo>
                <a:lnTo>
                  <a:pt x="85" y="161"/>
                </a:lnTo>
                <a:lnTo>
                  <a:pt x="86" y="164"/>
                </a:lnTo>
                <a:lnTo>
                  <a:pt x="92" y="164"/>
                </a:lnTo>
                <a:close/>
                <a:moveTo>
                  <a:pt x="28" y="149"/>
                </a:moveTo>
                <a:lnTo>
                  <a:pt x="28" y="129"/>
                </a:lnTo>
                <a:lnTo>
                  <a:pt x="31" y="130"/>
                </a:lnTo>
                <a:lnTo>
                  <a:pt x="31" y="130"/>
                </a:lnTo>
                <a:lnTo>
                  <a:pt x="43" y="135"/>
                </a:lnTo>
                <a:lnTo>
                  <a:pt x="54" y="136"/>
                </a:lnTo>
                <a:lnTo>
                  <a:pt x="54" y="136"/>
                </a:lnTo>
                <a:lnTo>
                  <a:pt x="60" y="135"/>
                </a:lnTo>
                <a:lnTo>
                  <a:pt x="68" y="133"/>
                </a:lnTo>
                <a:lnTo>
                  <a:pt x="80" y="129"/>
                </a:lnTo>
                <a:lnTo>
                  <a:pt x="80" y="129"/>
                </a:lnTo>
                <a:lnTo>
                  <a:pt x="83" y="127"/>
                </a:lnTo>
                <a:lnTo>
                  <a:pt x="83" y="147"/>
                </a:lnTo>
                <a:lnTo>
                  <a:pt x="82" y="149"/>
                </a:lnTo>
                <a:lnTo>
                  <a:pt x="80" y="149"/>
                </a:lnTo>
                <a:lnTo>
                  <a:pt x="80" y="149"/>
                </a:lnTo>
                <a:lnTo>
                  <a:pt x="79" y="149"/>
                </a:lnTo>
                <a:lnTo>
                  <a:pt x="28" y="149"/>
                </a:lnTo>
                <a:close/>
                <a:moveTo>
                  <a:pt x="86" y="109"/>
                </a:moveTo>
                <a:lnTo>
                  <a:pt x="86" y="110"/>
                </a:lnTo>
                <a:lnTo>
                  <a:pt x="86" y="110"/>
                </a:lnTo>
                <a:lnTo>
                  <a:pt x="85" y="115"/>
                </a:lnTo>
                <a:lnTo>
                  <a:pt x="82" y="118"/>
                </a:lnTo>
                <a:lnTo>
                  <a:pt x="82" y="118"/>
                </a:lnTo>
                <a:lnTo>
                  <a:pt x="75" y="119"/>
                </a:lnTo>
                <a:lnTo>
                  <a:pt x="75" y="119"/>
                </a:lnTo>
                <a:lnTo>
                  <a:pt x="66" y="124"/>
                </a:lnTo>
                <a:lnTo>
                  <a:pt x="60" y="126"/>
                </a:lnTo>
                <a:lnTo>
                  <a:pt x="54" y="127"/>
                </a:lnTo>
                <a:lnTo>
                  <a:pt x="54" y="127"/>
                </a:lnTo>
                <a:lnTo>
                  <a:pt x="48" y="126"/>
                </a:lnTo>
                <a:lnTo>
                  <a:pt x="42" y="124"/>
                </a:lnTo>
                <a:lnTo>
                  <a:pt x="31" y="119"/>
                </a:lnTo>
                <a:lnTo>
                  <a:pt x="31" y="119"/>
                </a:lnTo>
                <a:lnTo>
                  <a:pt x="26" y="118"/>
                </a:lnTo>
                <a:lnTo>
                  <a:pt x="26" y="118"/>
                </a:lnTo>
                <a:lnTo>
                  <a:pt x="22" y="115"/>
                </a:lnTo>
                <a:lnTo>
                  <a:pt x="20" y="110"/>
                </a:lnTo>
                <a:lnTo>
                  <a:pt x="20" y="109"/>
                </a:lnTo>
                <a:lnTo>
                  <a:pt x="16" y="109"/>
                </a:lnTo>
                <a:lnTo>
                  <a:pt x="16" y="109"/>
                </a:lnTo>
                <a:lnTo>
                  <a:pt x="11" y="107"/>
                </a:lnTo>
                <a:lnTo>
                  <a:pt x="10" y="104"/>
                </a:lnTo>
                <a:lnTo>
                  <a:pt x="10" y="104"/>
                </a:lnTo>
                <a:lnTo>
                  <a:pt x="11" y="99"/>
                </a:lnTo>
                <a:lnTo>
                  <a:pt x="16" y="98"/>
                </a:lnTo>
                <a:lnTo>
                  <a:pt x="20" y="98"/>
                </a:lnTo>
                <a:lnTo>
                  <a:pt x="20" y="98"/>
                </a:lnTo>
                <a:lnTo>
                  <a:pt x="22" y="95"/>
                </a:lnTo>
                <a:lnTo>
                  <a:pt x="23" y="93"/>
                </a:lnTo>
                <a:lnTo>
                  <a:pt x="25" y="92"/>
                </a:lnTo>
                <a:lnTo>
                  <a:pt x="28" y="90"/>
                </a:lnTo>
                <a:lnTo>
                  <a:pt x="79" y="90"/>
                </a:lnTo>
                <a:lnTo>
                  <a:pt x="79" y="90"/>
                </a:lnTo>
                <a:lnTo>
                  <a:pt x="82" y="92"/>
                </a:lnTo>
                <a:lnTo>
                  <a:pt x="83" y="93"/>
                </a:lnTo>
                <a:lnTo>
                  <a:pt x="85" y="95"/>
                </a:lnTo>
                <a:lnTo>
                  <a:pt x="86" y="98"/>
                </a:lnTo>
                <a:lnTo>
                  <a:pt x="92" y="98"/>
                </a:lnTo>
                <a:lnTo>
                  <a:pt x="92" y="98"/>
                </a:lnTo>
                <a:lnTo>
                  <a:pt x="95" y="99"/>
                </a:lnTo>
                <a:lnTo>
                  <a:pt x="97" y="104"/>
                </a:lnTo>
                <a:lnTo>
                  <a:pt x="97" y="104"/>
                </a:lnTo>
                <a:lnTo>
                  <a:pt x="95" y="107"/>
                </a:lnTo>
                <a:lnTo>
                  <a:pt x="92" y="109"/>
                </a:lnTo>
                <a:lnTo>
                  <a:pt x="86" y="10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2" name="Group 281"/>
          <p:cNvGrpSpPr/>
          <p:nvPr userDrawn="1"/>
        </p:nvGrpSpPr>
        <p:grpSpPr>
          <a:xfrm>
            <a:off x="6168960" y="1578703"/>
            <a:ext cx="549755" cy="302926"/>
            <a:chOff x="5019676" y="1385888"/>
            <a:chExt cx="466725" cy="342900"/>
          </a:xfrm>
        </p:grpSpPr>
        <p:sp>
          <p:nvSpPr>
            <p:cNvPr id="283" name="Freeform 575"/>
            <p:cNvSpPr>
              <a:spLocks/>
            </p:cNvSpPr>
            <p:nvPr/>
          </p:nvSpPr>
          <p:spPr bwMode="auto">
            <a:xfrm>
              <a:off x="5121276" y="1597025"/>
              <a:ext cx="34925" cy="30163"/>
            </a:xfrm>
            <a:custGeom>
              <a:avLst/>
              <a:gdLst>
                <a:gd name="T0" fmla="*/ 5 w 22"/>
                <a:gd name="T1" fmla="*/ 19 h 19"/>
                <a:gd name="T2" fmla="*/ 5 w 22"/>
                <a:gd name="T3" fmla="*/ 19 h 19"/>
                <a:gd name="T4" fmla="*/ 6 w 22"/>
                <a:gd name="T5" fmla="*/ 19 h 19"/>
                <a:gd name="T6" fmla="*/ 6 w 22"/>
                <a:gd name="T7" fmla="*/ 19 h 19"/>
                <a:gd name="T8" fmla="*/ 16 w 22"/>
                <a:gd name="T9" fmla="*/ 14 h 19"/>
                <a:gd name="T10" fmla="*/ 22 w 22"/>
                <a:gd name="T11" fmla="*/ 7 h 19"/>
                <a:gd name="T12" fmla="*/ 22 w 22"/>
                <a:gd name="T13" fmla="*/ 7 h 19"/>
                <a:gd name="T14" fmla="*/ 22 w 22"/>
                <a:gd name="T15" fmla="*/ 4 h 19"/>
                <a:gd name="T16" fmla="*/ 19 w 22"/>
                <a:gd name="T17" fmla="*/ 0 h 19"/>
                <a:gd name="T18" fmla="*/ 19 w 22"/>
                <a:gd name="T19" fmla="*/ 0 h 19"/>
                <a:gd name="T20" fmla="*/ 16 w 22"/>
                <a:gd name="T21" fmla="*/ 0 h 19"/>
                <a:gd name="T22" fmla="*/ 14 w 22"/>
                <a:gd name="T23" fmla="*/ 2 h 19"/>
                <a:gd name="T24" fmla="*/ 14 w 22"/>
                <a:gd name="T25" fmla="*/ 2 h 19"/>
                <a:gd name="T26" fmla="*/ 9 w 22"/>
                <a:gd name="T27" fmla="*/ 8 h 19"/>
                <a:gd name="T28" fmla="*/ 3 w 22"/>
                <a:gd name="T29" fmla="*/ 11 h 19"/>
                <a:gd name="T30" fmla="*/ 3 w 22"/>
                <a:gd name="T31" fmla="*/ 11 h 19"/>
                <a:gd name="T32" fmla="*/ 2 w 22"/>
                <a:gd name="T33" fmla="*/ 14 h 19"/>
                <a:gd name="T34" fmla="*/ 0 w 22"/>
                <a:gd name="T35" fmla="*/ 17 h 19"/>
                <a:gd name="T36" fmla="*/ 0 w 22"/>
                <a:gd name="T37" fmla="*/ 17 h 19"/>
                <a:gd name="T38" fmla="*/ 2 w 22"/>
                <a:gd name="T39" fmla="*/ 19 h 19"/>
                <a:gd name="T40" fmla="*/ 5 w 22"/>
                <a:gd name="T41" fmla="*/ 19 h 19"/>
                <a:gd name="T42" fmla="*/ 5 w 22"/>
                <a:gd name="T4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19">
                  <a:moveTo>
                    <a:pt x="5" y="19"/>
                  </a:moveTo>
                  <a:lnTo>
                    <a:pt x="5" y="19"/>
                  </a:lnTo>
                  <a:lnTo>
                    <a:pt x="6" y="19"/>
                  </a:lnTo>
                  <a:lnTo>
                    <a:pt x="6" y="19"/>
                  </a:lnTo>
                  <a:lnTo>
                    <a:pt x="16" y="14"/>
                  </a:lnTo>
                  <a:lnTo>
                    <a:pt x="22" y="7"/>
                  </a:lnTo>
                  <a:lnTo>
                    <a:pt x="22" y="7"/>
                  </a:lnTo>
                  <a:lnTo>
                    <a:pt x="22" y="4"/>
                  </a:lnTo>
                  <a:lnTo>
                    <a:pt x="19" y="0"/>
                  </a:lnTo>
                  <a:lnTo>
                    <a:pt x="19" y="0"/>
                  </a:lnTo>
                  <a:lnTo>
                    <a:pt x="16" y="0"/>
                  </a:lnTo>
                  <a:lnTo>
                    <a:pt x="14" y="2"/>
                  </a:lnTo>
                  <a:lnTo>
                    <a:pt x="14" y="2"/>
                  </a:lnTo>
                  <a:lnTo>
                    <a:pt x="9" y="8"/>
                  </a:lnTo>
                  <a:lnTo>
                    <a:pt x="3" y="11"/>
                  </a:lnTo>
                  <a:lnTo>
                    <a:pt x="3" y="11"/>
                  </a:lnTo>
                  <a:lnTo>
                    <a:pt x="2" y="14"/>
                  </a:lnTo>
                  <a:lnTo>
                    <a:pt x="0" y="17"/>
                  </a:lnTo>
                  <a:lnTo>
                    <a:pt x="0" y="17"/>
                  </a:lnTo>
                  <a:lnTo>
                    <a:pt x="2" y="19"/>
                  </a:lnTo>
                  <a:lnTo>
                    <a:pt x="5" y="19"/>
                  </a:lnTo>
                  <a:lnTo>
                    <a:pt x="5" y="1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4" name="Freeform 576"/>
            <p:cNvSpPr>
              <a:spLocks/>
            </p:cNvSpPr>
            <p:nvPr/>
          </p:nvSpPr>
          <p:spPr bwMode="auto">
            <a:xfrm>
              <a:off x="5413376" y="1535113"/>
              <a:ext cx="31750" cy="31750"/>
            </a:xfrm>
            <a:custGeom>
              <a:avLst/>
              <a:gdLst>
                <a:gd name="T0" fmla="*/ 3 w 20"/>
                <a:gd name="T1" fmla="*/ 20 h 20"/>
                <a:gd name="T2" fmla="*/ 3 w 20"/>
                <a:gd name="T3" fmla="*/ 20 h 20"/>
                <a:gd name="T4" fmla="*/ 5 w 20"/>
                <a:gd name="T5" fmla="*/ 20 h 20"/>
                <a:gd name="T6" fmla="*/ 5 w 20"/>
                <a:gd name="T7" fmla="*/ 20 h 20"/>
                <a:gd name="T8" fmla="*/ 14 w 20"/>
                <a:gd name="T9" fmla="*/ 13 h 20"/>
                <a:gd name="T10" fmla="*/ 20 w 20"/>
                <a:gd name="T11" fmla="*/ 6 h 20"/>
                <a:gd name="T12" fmla="*/ 20 w 20"/>
                <a:gd name="T13" fmla="*/ 6 h 20"/>
                <a:gd name="T14" fmla="*/ 20 w 20"/>
                <a:gd name="T15" fmla="*/ 3 h 20"/>
                <a:gd name="T16" fmla="*/ 19 w 20"/>
                <a:gd name="T17" fmla="*/ 1 h 20"/>
                <a:gd name="T18" fmla="*/ 19 w 20"/>
                <a:gd name="T19" fmla="*/ 1 h 20"/>
                <a:gd name="T20" fmla="*/ 15 w 20"/>
                <a:gd name="T21" fmla="*/ 0 h 20"/>
                <a:gd name="T22" fmla="*/ 12 w 20"/>
                <a:gd name="T23" fmla="*/ 3 h 20"/>
                <a:gd name="T24" fmla="*/ 12 w 20"/>
                <a:gd name="T25" fmla="*/ 3 h 20"/>
                <a:gd name="T26" fmla="*/ 8 w 20"/>
                <a:gd name="T27" fmla="*/ 7 h 20"/>
                <a:gd name="T28" fmla="*/ 2 w 20"/>
                <a:gd name="T29" fmla="*/ 12 h 20"/>
                <a:gd name="T30" fmla="*/ 2 w 20"/>
                <a:gd name="T31" fmla="*/ 12 h 20"/>
                <a:gd name="T32" fmla="*/ 0 w 20"/>
                <a:gd name="T33" fmla="*/ 13 h 20"/>
                <a:gd name="T34" fmla="*/ 0 w 20"/>
                <a:gd name="T35" fmla="*/ 16 h 20"/>
                <a:gd name="T36" fmla="*/ 0 w 20"/>
                <a:gd name="T37" fmla="*/ 16 h 20"/>
                <a:gd name="T38" fmla="*/ 2 w 20"/>
                <a:gd name="T39" fmla="*/ 20 h 20"/>
                <a:gd name="T40" fmla="*/ 3 w 20"/>
                <a:gd name="T41" fmla="*/ 20 h 20"/>
                <a:gd name="T42" fmla="*/ 3 w 20"/>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0">
                  <a:moveTo>
                    <a:pt x="3" y="20"/>
                  </a:moveTo>
                  <a:lnTo>
                    <a:pt x="3" y="20"/>
                  </a:lnTo>
                  <a:lnTo>
                    <a:pt x="5" y="20"/>
                  </a:lnTo>
                  <a:lnTo>
                    <a:pt x="5" y="20"/>
                  </a:lnTo>
                  <a:lnTo>
                    <a:pt x="14" y="13"/>
                  </a:lnTo>
                  <a:lnTo>
                    <a:pt x="20" y="6"/>
                  </a:lnTo>
                  <a:lnTo>
                    <a:pt x="20" y="6"/>
                  </a:lnTo>
                  <a:lnTo>
                    <a:pt x="20" y="3"/>
                  </a:lnTo>
                  <a:lnTo>
                    <a:pt x="19" y="1"/>
                  </a:lnTo>
                  <a:lnTo>
                    <a:pt x="19" y="1"/>
                  </a:lnTo>
                  <a:lnTo>
                    <a:pt x="15" y="0"/>
                  </a:lnTo>
                  <a:lnTo>
                    <a:pt x="12" y="3"/>
                  </a:lnTo>
                  <a:lnTo>
                    <a:pt x="12" y="3"/>
                  </a:lnTo>
                  <a:lnTo>
                    <a:pt x="8" y="7"/>
                  </a:lnTo>
                  <a:lnTo>
                    <a:pt x="2" y="12"/>
                  </a:lnTo>
                  <a:lnTo>
                    <a:pt x="2" y="12"/>
                  </a:lnTo>
                  <a:lnTo>
                    <a:pt x="0" y="13"/>
                  </a:lnTo>
                  <a:lnTo>
                    <a:pt x="0" y="16"/>
                  </a:lnTo>
                  <a:lnTo>
                    <a:pt x="0" y="16"/>
                  </a:lnTo>
                  <a:lnTo>
                    <a:pt x="2" y="20"/>
                  </a:lnTo>
                  <a:lnTo>
                    <a:pt x="3" y="20"/>
                  </a:lnTo>
                  <a:lnTo>
                    <a:pt x="3" y="2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5" name="Freeform 577"/>
            <p:cNvSpPr>
              <a:spLocks noEditPoints="1"/>
            </p:cNvSpPr>
            <p:nvPr/>
          </p:nvSpPr>
          <p:spPr bwMode="auto">
            <a:xfrm>
              <a:off x="5019676" y="1385888"/>
              <a:ext cx="466725" cy="342900"/>
            </a:xfrm>
            <a:custGeom>
              <a:avLst/>
              <a:gdLst>
                <a:gd name="T0" fmla="*/ 182 w 294"/>
                <a:gd name="T1" fmla="*/ 80 h 216"/>
                <a:gd name="T2" fmla="*/ 199 w 294"/>
                <a:gd name="T3" fmla="*/ 120 h 216"/>
                <a:gd name="T4" fmla="*/ 239 w 294"/>
                <a:gd name="T5" fmla="*/ 135 h 216"/>
                <a:gd name="T6" fmla="*/ 270 w 294"/>
                <a:gd name="T7" fmla="*/ 126 h 216"/>
                <a:gd name="T8" fmla="*/ 293 w 294"/>
                <a:gd name="T9" fmla="*/ 91 h 216"/>
                <a:gd name="T10" fmla="*/ 293 w 294"/>
                <a:gd name="T11" fmla="*/ 77 h 216"/>
                <a:gd name="T12" fmla="*/ 240 w 294"/>
                <a:gd name="T13" fmla="*/ 5 h 216"/>
                <a:gd name="T14" fmla="*/ 172 w 294"/>
                <a:gd name="T15" fmla="*/ 17 h 216"/>
                <a:gd name="T16" fmla="*/ 155 w 294"/>
                <a:gd name="T17" fmla="*/ 2 h 216"/>
                <a:gd name="T18" fmla="*/ 135 w 294"/>
                <a:gd name="T19" fmla="*/ 2 h 216"/>
                <a:gd name="T20" fmla="*/ 119 w 294"/>
                <a:gd name="T21" fmla="*/ 17 h 216"/>
                <a:gd name="T22" fmla="*/ 118 w 294"/>
                <a:gd name="T23" fmla="*/ 29 h 216"/>
                <a:gd name="T24" fmla="*/ 52 w 294"/>
                <a:gd name="T25" fmla="*/ 45 h 216"/>
                <a:gd name="T26" fmla="*/ 1 w 294"/>
                <a:gd name="T27" fmla="*/ 115 h 216"/>
                <a:gd name="T28" fmla="*/ 1 w 294"/>
                <a:gd name="T29" fmla="*/ 130 h 216"/>
                <a:gd name="T30" fmla="*/ 24 w 294"/>
                <a:gd name="T31" fmla="*/ 164 h 216"/>
                <a:gd name="T32" fmla="*/ 55 w 294"/>
                <a:gd name="T33" fmla="*/ 175 h 216"/>
                <a:gd name="T34" fmla="*/ 95 w 294"/>
                <a:gd name="T35" fmla="*/ 158 h 216"/>
                <a:gd name="T36" fmla="*/ 112 w 294"/>
                <a:gd name="T37" fmla="*/ 118 h 216"/>
                <a:gd name="T38" fmla="*/ 110 w 294"/>
                <a:gd name="T39" fmla="*/ 115 h 216"/>
                <a:gd name="T40" fmla="*/ 124 w 294"/>
                <a:gd name="T41" fmla="*/ 45 h 216"/>
                <a:gd name="T42" fmla="*/ 83 w 294"/>
                <a:gd name="T43" fmla="*/ 186 h 216"/>
                <a:gd name="T44" fmla="*/ 58 w 294"/>
                <a:gd name="T45" fmla="*/ 193 h 216"/>
                <a:gd name="T46" fmla="*/ 49 w 294"/>
                <a:gd name="T47" fmla="*/ 212 h 216"/>
                <a:gd name="T48" fmla="*/ 54 w 294"/>
                <a:gd name="T49" fmla="*/ 216 h 216"/>
                <a:gd name="T50" fmla="*/ 240 w 294"/>
                <a:gd name="T51" fmla="*/ 215 h 216"/>
                <a:gd name="T52" fmla="*/ 239 w 294"/>
                <a:gd name="T53" fmla="*/ 202 h 216"/>
                <a:gd name="T54" fmla="*/ 222 w 294"/>
                <a:gd name="T55" fmla="*/ 189 h 216"/>
                <a:gd name="T56" fmla="*/ 162 w 294"/>
                <a:gd name="T57" fmla="*/ 51 h 216"/>
                <a:gd name="T58" fmla="*/ 167 w 294"/>
                <a:gd name="T59" fmla="*/ 45 h 216"/>
                <a:gd name="T60" fmla="*/ 173 w 294"/>
                <a:gd name="T61" fmla="*/ 28 h 216"/>
                <a:gd name="T62" fmla="*/ 185 w 294"/>
                <a:gd name="T63" fmla="*/ 75 h 216"/>
                <a:gd name="T64" fmla="*/ 55 w 294"/>
                <a:gd name="T65" fmla="*/ 166 h 216"/>
                <a:gd name="T66" fmla="*/ 23 w 294"/>
                <a:gd name="T67" fmla="*/ 153 h 216"/>
                <a:gd name="T68" fmla="*/ 9 w 294"/>
                <a:gd name="T69" fmla="*/ 123 h 216"/>
                <a:gd name="T70" fmla="*/ 98 w 294"/>
                <a:gd name="T71" fmla="*/ 140 h 216"/>
                <a:gd name="T72" fmla="*/ 73 w 294"/>
                <a:gd name="T73" fmla="*/ 163 h 216"/>
                <a:gd name="T74" fmla="*/ 99 w 294"/>
                <a:gd name="T75" fmla="*/ 114 h 216"/>
                <a:gd name="T76" fmla="*/ 208 w 294"/>
                <a:gd name="T77" fmla="*/ 195 h 216"/>
                <a:gd name="T78" fmla="*/ 230 w 294"/>
                <a:gd name="T79" fmla="*/ 202 h 216"/>
                <a:gd name="T80" fmla="*/ 61 w 294"/>
                <a:gd name="T81" fmla="*/ 202 h 216"/>
                <a:gd name="T82" fmla="*/ 133 w 294"/>
                <a:gd name="T83" fmla="*/ 195 h 216"/>
                <a:gd name="T84" fmla="*/ 138 w 294"/>
                <a:gd name="T85" fmla="*/ 54 h 216"/>
                <a:gd name="T86" fmla="*/ 155 w 294"/>
                <a:gd name="T87" fmla="*/ 54 h 216"/>
                <a:gd name="T88" fmla="*/ 158 w 294"/>
                <a:gd name="T89" fmla="*/ 195 h 216"/>
                <a:gd name="T90" fmla="*/ 138 w 294"/>
                <a:gd name="T91" fmla="*/ 45 h 216"/>
                <a:gd name="T92" fmla="*/ 126 w 294"/>
                <a:gd name="T93" fmla="*/ 28 h 216"/>
                <a:gd name="T94" fmla="*/ 145 w 294"/>
                <a:gd name="T95" fmla="*/ 8 h 216"/>
                <a:gd name="T96" fmla="*/ 164 w 294"/>
                <a:gd name="T97" fmla="*/ 20 h 216"/>
                <a:gd name="T98" fmla="*/ 159 w 294"/>
                <a:gd name="T99" fmla="*/ 42 h 216"/>
                <a:gd name="T100" fmla="*/ 239 w 294"/>
                <a:gd name="T101" fmla="*/ 16 h 216"/>
                <a:gd name="T102" fmla="*/ 285 w 294"/>
                <a:gd name="T103" fmla="*/ 84 h 216"/>
                <a:gd name="T104" fmla="*/ 276 w 294"/>
                <a:gd name="T105" fmla="*/ 109 h 216"/>
                <a:gd name="T106" fmla="*/ 248 w 294"/>
                <a:gd name="T107" fmla="*/ 126 h 216"/>
                <a:gd name="T108" fmla="*/ 221 w 294"/>
                <a:gd name="T109" fmla="*/ 124 h 216"/>
                <a:gd name="T110" fmla="*/ 196 w 294"/>
                <a:gd name="T111" fmla="*/ 10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4" h="216">
                  <a:moveTo>
                    <a:pt x="184" y="77"/>
                  </a:moveTo>
                  <a:lnTo>
                    <a:pt x="184" y="77"/>
                  </a:lnTo>
                  <a:lnTo>
                    <a:pt x="182" y="80"/>
                  </a:lnTo>
                  <a:lnTo>
                    <a:pt x="182" y="80"/>
                  </a:lnTo>
                  <a:lnTo>
                    <a:pt x="184" y="91"/>
                  </a:lnTo>
                  <a:lnTo>
                    <a:pt x="187" y="101"/>
                  </a:lnTo>
                  <a:lnTo>
                    <a:pt x="193" y="110"/>
                  </a:lnTo>
                  <a:lnTo>
                    <a:pt x="199" y="120"/>
                  </a:lnTo>
                  <a:lnTo>
                    <a:pt x="207" y="126"/>
                  </a:lnTo>
                  <a:lnTo>
                    <a:pt x="217" y="130"/>
                  </a:lnTo>
                  <a:lnTo>
                    <a:pt x="227" y="135"/>
                  </a:lnTo>
                  <a:lnTo>
                    <a:pt x="239" y="135"/>
                  </a:lnTo>
                  <a:lnTo>
                    <a:pt x="239" y="135"/>
                  </a:lnTo>
                  <a:lnTo>
                    <a:pt x="250" y="135"/>
                  </a:lnTo>
                  <a:lnTo>
                    <a:pt x="260" y="130"/>
                  </a:lnTo>
                  <a:lnTo>
                    <a:pt x="270" y="126"/>
                  </a:lnTo>
                  <a:lnTo>
                    <a:pt x="277" y="120"/>
                  </a:lnTo>
                  <a:lnTo>
                    <a:pt x="285" y="110"/>
                  </a:lnTo>
                  <a:lnTo>
                    <a:pt x="290" y="101"/>
                  </a:lnTo>
                  <a:lnTo>
                    <a:pt x="293" y="91"/>
                  </a:lnTo>
                  <a:lnTo>
                    <a:pt x="294" y="80"/>
                  </a:lnTo>
                  <a:lnTo>
                    <a:pt x="294" y="80"/>
                  </a:lnTo>
                  <a:lnTo>
                    <a:pt x="293" y="77"/>
                  </a:lnTo>
                  <a:lnTo>
                    <a:pt x="293" y="77"/>
                  </a:lnTo>
                  <a:lnTo>
                    <a:pt x="293" y="75"/>
                  </a:lnTo>
                  <a:lnTo>
                    <a:pt x="242" y="6"/>
                  </a:lnTo>
                  <a:lnTo>
                    <a:pt x="242" y="6"/>
                  </a:lnTo>
                  <a:lnTo>
                    <a:pt x="240" y="5"/>
                  </a:lnTo>
                  <a:lnTo>
                    <a:pt x="239" y="3"/>
                  </a:lnTo>
                  <a:lnTo>
                    <a:pt x="239" y="3"/>
                  </a:lnTo>
                  <a:lnTo>
                    <a:pt x="236" y="5"/>
                  </a:lnTo>
                  <a:lnTo>
                    <a:pt x="172" y="17"/>
                  </a:lnTo>
                  <a:lnTo>
                    <a:pt x="172" y="17"/>
                  </a:lnTo>
                  <a:lnTo>
                    <a:pt x="167" y="11"/>
                  </a:lnTo>
                  <a:lnTo>
                    <a:pt x="161" y="5"/>
                  </a:lnTo>
                  <a:lnTo>
                    <a:pt x="155" y="2"/>
                  </a:lnTo>
                  <a:lnTo>
                    <a:pt x="145" y="0"/>
                  </a:lnTo>
                  <a:lnTo>
                    <a:pt x="145" y="0"/>
                  </a:lnTo>
                  <a:lnTo>
                    <a:pt x="139" y="0"/>
                  </a:lnTo>
                  <a:lnTo>
                    <a:pt x="135" y="2"/>
                  </a:lnTo>
                  <a:lnTo>
                    <a:pt x="130" y="5"/>
                  </a:lnTo>
                  <a:lnTo>
                    <a:pt x="126" y="8"/>
                  </a:lnTo>
                  <a:lnTo>
                    <a:pt x="122" y="12"/>
                  </a:lnTo>
                  <a:lnTo>
                    <a:pt x="119" y="17"/>
                  </a:lnTo>
                  <a:lnTo>
                    <a:pt x="118" y="22"/>
                  </a:lnTo>
                  <a:lnTo>
                    <a:pt x="118" y="28"/>
                  </a:lnTo>
                  <a:lnTo>
                    <a:pt x="118" y="28"/>
                  </a:lnTo>
                  <a:lnTo>
                    <a:pt x="118" y="29"/>
                  </a:lnTo>
                  <a:lnTo>
                    <a:pt x="55" y="42"/>
                  </a:lnTo>
                  <a:lnTo>
                    <a:pt x="55" y="42"/>
                  </a:lnTo>
                  <a:lnTo>
                    <a:pt x="52" y="45"/>
                  </a:lnTo>
                  <a:lnTo>
                    <a:pt x="52" y="45"/>
                  </a:lnTo>
                  <a:lnTo>
                    <a:pt x="52" y="45"/>
                  </a:lnTo>
                  <a:lnTo>
                    <a:pt x="1" y="115"/>
                  </a:lnTo>
                  <a:lnTo>
                    <a:pt x="1" y="115"/>
                  </a:lnTo>
                  <a:lnTo>
                    <a:pt x="1" y="115"/>
                  </a:lnTo>
                  <a:lnTo>
                    <a:pt x="1" y="115"/>
                  </a:lnTo>
                  <a:lnTo>
                    <a:pt x="0" y="118"/>
                  </a:lnTo>
                  <a:lnTo>
                    <a:pt x="0" y="118"/>
                  </a:lnTo>
                  <a:lnTo>
                    <a:pt x="1" y="130"/>
                  </a:lnTo>
                  <a:lnTo>
                    <a:pt x="4" y="140"/>
                  </a:lnTo>
                  <a:lnTo>
                    <a:pt x="9" y="150"/>
                  </a:lnTo>
                  <a:lnTo>
                    <a:pt x="17" y="158"/>
                  </a:lnTo>
                  <a:lnTo>
                    <a:pt x="24" y="164"/>
                  </a:lnTo>
                  <a:lnTo>
                    <a:pt x="34" y="170"/>
                  </a:lnTo>
                  <a:lnTo>
                    <a:pt x="44" y="173"/>
                  </a:lnTo>
                  <a:lnTo>
                    <a:pt x="55" y="175"/>
                  </a:lnTo>
                  <a:lnTo>
                    <a:pt x="55" y="175"/>
                  </a:lnTo>
                  <a:lnTo>
                    <a:pt x="67" y="173"/>
                  </a:lnTo>
                  <a:lnTo>
                    <a:pt x="76" y="170"/>
                  </a:lnTo>
                  <a:lnTo>
                    <a:pt x="87" y="164"/>
                  </a:lnTo>
                  <a:lnTo>
                    <a:pt x="95" y="158"/>
                  </a:lnTo>
                  <a:lnTo>
                    <a:pt x="101" y="150"/>
                  </a:lnTo>
                  <a:lnTo>
                    <a:pt x="107" y="140"/>
                  </a:lnTo>
                  <a:lnTo>
                    <a:pt x="110" y="130"/>
                  </a:lnTo>
                  <a:lnTo>
                    <a:pt x="112" y="118"/>
                  </a:lnTo>
                  <a:lnTo>
                    <a:pt x="112" y="118"/>
                  </a:lnTo>
                  <a:lnTo>
                    <a:pt x="110" y="115"/>
                  </a:lnTo>
                  <a:lnTo>
                    <a:pt x="110" y="115"/>
                  </a:lnTo>
                  <a:lnTo>
                    <a:pt x="110" y="115"/>
                  </a:lnTo>
                  <a:lnTo>
                    <a:pt x="63" y="49"/>
                  </a:lnTo>
                  <a:lnTo>
                    <a:pt x="119" y="37"/>
                  </a:lnTo>
                  <a:lnTo>
                    <a:pt x="119" y="37"/>
                  </a:lnTo>
                  <a:lnTo>
                    <a:pt x="124" y="45"/>
                  </a:lnTo>
                  <a:lnTo>
                    <a:pt x="129" y="49"/>
                  </a:lnTo>
                  <a:lnTo>
                    <a:pt x="129" y="186"/>
                  </a:lnTo>
                  <a:lnTo>
                    <a:pt x="83" y="186"/>
                  </a:lnTo>
                  <a:lnTo>
                    <a:pt x="83" y="186"/>
                  </a:lnTo>
                  <a:lnTo>
                    <a:pt x="76" y="187"/>
                  </a:lnTo>
                  <a:lnTo>
                    <a:pt x="69" y="189"/>
                  </a:lnTo>
                  <a:lnTo>
                    <a:pt x="64" y="190"/>
                  </a:lnTo>
                  <a:lnTo>
                    <a:pt x="58" y="193"/>
                  </a:lnTo>
                  <a:lnTo>
                    <a:pt x="55" y="198"/>
                  </a:lnTo>
                  <a:lnTo>
                    <a:pt x="52" y="202"/>
                  </a:lnTo>
                  <a:lnTo>
                    <a:pt x="49" y="207"/>
                  </a:lnTo>
                  <a:lnTo>
                    <a:pt x="49" y="212"/>
                  </a:lnTo>
                  <a:lnTo>
                    <a:pt x="49" y="212"/>
                  </a:lnTo>
                  <a:lnTo>
                    <a:pt x="50" y="215"/>
                  </a:lnTo>
                  <a:lnTo>
                    <a:pt x="50" y="215"/>
                  </a:lnTo>
                  <a:lnTo>
                    <a:pt x="54" y="216"/>
                  </a:lnTo>
                  <a:lnTo>
                    <a:pt x="237" y="216"/>
                  </a:lnTo>
                  <a:lnTo>
                    <a:pt x="237" y="216"/>
                  </a:lnTo>
                  <a:lnTo>
                    <a:pt x="240" y="215"/>
                  </a:lnTo>
                  <a:lnTo>
                    <a:pt x="240" y="215"/>
                  </a:lnTo>
                  <a:lnTo>
                    <a:pt x="242" y="212"/>
                  </a:lnTo>
                  <a:lnTo>
                    <a:pt x="242" y="212"/>
                  </a:lnTo>
                  <a:lnTo>
                    <a:pt x="242" y="207"/>
                  </a:lnTo>
                  <a:lnTo>
                    <a:pt x="239" y="202"/>
                  </a:lnTo>
                  <a:lnTo>
                    <a:pt x="236" y="198"/>
                  </a:lnTo>
                  <a:lnTo>
                    <a:pt x="233" y="193"/>
                  </a:lnTo>
                  <a:lnTo>
                    <a:pt x="227" y="190"/>
                  </a:lnTo>
                  <a:lnTo>
                    <a:pt x="222" y="189"/>
                  </a:lnTo>
                  <a:lnTo>
                    <a:pt x="216" y="187"/>
                  </a:lnTo>
                  <a:lnTo>
                    <a:pt x="208" y="186"/>
                  </a:lnTo>
                  <a:lnTo>
                    <a:pt x="162" y="186"/>
                  </a:lnTo>
                  <a:lnTo>
                    <a:pt x="162" y="51"/>
                  </a:lnTo>
                  <a:lnTo>
                    <a:pt x="162" y="51"/>
                  </a:lnTo>
                  <a:lnTo>
                    <a:pt x="162" y="49"/>
                  </a:lnTo>
                  <a:lnTo>
                    <a:pt x="162" y="49"/>
                  </a:lnTo>
                  <a:lnTo>
                    <a:pt x="167" y="45"/>
                  </a:lnTo>
                  <a:lnTo>
                    <a:pt x="170" y="40"/>
                  </a:lnTo>
                  <a:lnTo>
                    <a:pt x="173" y="34"/>
                  </a:lnTo>
                  <a:lnTo>
                    <a:pt x="173" y="28"/>
                  </a:lnTo>
                  <a:lnTo>
                    <a:pt x="173" y="28"/>
                  </a:lnTo>
                  <a:lnTo>
                    <a:pt x="173" y="26"/>
                  </a:lnTo>
                  <a:lnTo>
                    <a:pt x="228" y="14"/>
                  </a:lnTo>
                  <a:lnTo>
                    <a:pt x="185" y="75"/>
                  </a:lnTo>
                  <a:lnTo>
                    <a:pt x="185" y="75"/>
                  </a:lnTo>
                  <a:lnTo>
                    <a:pt x="184" y="77"/>
                  </a:lnTo>
                  <a:lnTo>
                    <a:pt x="184" y="77"/>
                  </a:lnTo>
                  <a:close/>
                  <a:moveTo>
                    <a:pt x="55" y="166"/>
                  </a:moveTo>
                  <a:lnTo>
                    <a:pt x="55" y="166"/>
                  </a:lnTo>
                  <a:lnTo>
                    <a:pt x="46" y="166"/>
                  </a:lnTo>
                  <a:lnTo>
                    <a:pt x="38" y="163"/>
                  </a:lnTo>
                  <a:lnTo>
                    <a:pt x="31" y="158"/>
                  </a:lnTo>
                  <a:lnTo>
                    <a:pt x="23" y="153"/>
                  </a:lnTo>
                  <a:lnTo>
                    <a:pt x="18" y="147"/>
                  </a:lnTo>
                  <a:lnTo>
                    <a:pt x="14" y="140"/>
                  </a:lnTo>
                  <a:lnTo>
                    <a:pt x="11" y="132"/>
                  </a:lnTo>
                  <a:lnTo>
                    <a:pt x="9" y="123"/>
                  </a:lnTo>
                  <a:lnTo>
                    <a:pt x="103" y="123"/>
                  </a:lnTo>
                  <a:lnTo>
                    <a:pt x="103" y="123"/>
                  </a:lnTo>
                  <a:lnTo>
                    <a:pt x="101" y="132"/>
                  </a:lnTo>
                  <a:lnTo>
                    <a:pt x="98" y="140"/>
                  </a:lnTo>
                  <a:lnTo>
                    <a:pt x="93" y="147"/>
                  </a:lnTo>
                  <a:lnTo>
                    <a:pt x="87" y="153"/>
                  </a:lnTo>
                  <a:lnTo>
                    <a:pt x="81" y="158"/>
                  </a:lnTo>
                  <a:lnTo>
                    <a:pt x="73" y="163"/>
                  </a:lnTo>
                  <a:lnTo>
                    <a:pt x="64" y="166"/>
                  </a:lnTo>
                  <a:lnTo>
                    <a:pt x="55" y="166"/>
                  </a:lnTo>
                  <a:lnTo>
                    <a:pt x="55" y="166"/>
                  </a:lnTo>
                  <a:close/>
                  <a:moveTo>
                    <a:pt x="99" y="114"/>
                  </a:moveTo>
                  <a:lnTo>
                    <a:pt x="12" y="114"/>
                  </a:lnTo>
                  <a:lnTo>
                    <a:pt x="55" y="54"/>
                  </a:lnTo>
                  <a:lnTo>
                    <a:pt x="99" y="114"/>
                  </a:lnTo>
                  <a:close/>
                  <a:moveTo>
                    <a:pt x="208" y="195"/>
                  </a:moveTo>
                  <a:lnTo>
                    <a:pt x="208" y="195"/>
                  </a:lnTo>
                  <a:lnTo>
                    <a:pt x="217" y="195"/>
                  </a:lnTo>
                  <a:lnTo>
                    <a:pt x="224" y="198"/>
                  </a:lnTo>
                  <a:lnTo>
                    <a:pt x="230" y="202"/>
                  </a:lnTo>
                  <a:lnTo>
                    <a:pt x="233" y="209"/>
                  </a:lnTo>
                  <a:lnTo>
                    <a:pt x="58" y="209"/>
                  </a:lnTo>
                  <a:lnTo>
                    <a:pt x="58" y="209"/>
                  </a:lnTo>
                  <a:lnTo>
                    <a:pt x="61" y="202"/>
                  </a:lnTo>
                  <a:lnTo>
                    <a:pt x="67" y="198"/>
                  </a:lnTo>
                  <a:lnTo>
                    <a:pt x="73" y="195"/>
                  </a:lnTo>
                  <a:lnTo>
                    <a:pt x="83" y="195"/>
                  </a:lnTo>
                  <a:lnTo>
                    <a:pt x="133" y="195"/>
                  </a:lnTo>
                  <a:lnTo>
                    <a:pt x="133" y="195"/>
                  </a:lnTo>
                  <a:lnTo>
                    <a:pt x="136" y="193"/>
                  </a:lnTo>
                  <a:lnTo>
                    <a:pt x="138" y="190"/>
                  </a:lnTo>
                  <a:lnTo>
                    <a:pt x="138" y="54"/>
                  </a:lnTo>
                  <a:lnTo>
                    <a:pt x="138" y="54"/>
                  </a:lnTo>
                  <a:lnTo>
                    <a:pt x="145" y="55"/>
                  </a:lnTo>
                  <a:lnTo>
                    <a:pt x="145" y="55"/>
                  </a:lnTo>
                  <a:lnTo>
                    <a:pt x="155" y="54"/>
                  </a:lnTo>
                  <a:lnTo>
                    <a:pt x="155" y="190"/>
                  </a:lnTo>
                  <a:lnTo>
                    <a:pt x="155" y="190"/>
                  </a:lnTo>
                  <a:lnTo>
                    <a:pt x="155" y="193"/>
                  </a:lnTo>
                  <a:lnTo>
                    <a:pt x="158" y="195"/>
                  </a:lnTo>
                  <a:lnTo>
                    <a:pt x="208" y="195"/>
                  </a:lnTo>
                  <a:close/>
                  <a:moveTo>
                    <a:pt x="145" y="46"/>
                  </a:moveTo>
                  <a:lnTo>
                    <a:pt x="145" y="46"/>
                  </a:lnTo>
                  <a:lnTo>
                    <a:pt x="138" y="45"/>
                  </a:lnTo>
                  <a:lnTo>
                    <a:pt x="132" y="42"/>
                  </a:lnTo>
                  <a:lnTo>
                    <a:pt x="127" y="35"/>
                  </a:lnTo>
                  <a:lnTo>
                    <a:pt x="126" y="28"/>
                  </a:lnTo>
                  <a:lnTo>
                    <a:pt x="126" y="28"/>
                  </a:lnTo>
                  <a:lnTo>
                    <a:pt x="127" y="20"/>
                  </a:lnTo>
                  <a:lnTo>
                    <a:pt x="132" y="14"/>
                  </a:lnTo>
                  <a:lnTo>
                    <a:pt x="138" y="9"/>
                  </a:lnTo>
                  <a:lnTo>
                    <a:pt x="145" y="8"/>
                  </a:lnTo>
                  <a:lnTo>
                    <a:pt x="145" y="8"/>
                  </a:lnTo>
                  <a:lnTo>
                    <a:pt x="153" y="9"/>
                  </a:lnTo>
                  <a:lnTo>
                    <a:pt x="159" y="14"/>
                  </a:lnTo>
                  <a:lnTo>
                    <a:pt x="164" y="20"/>
                  </a:lnTo>
                  <a:lnTo>
                    <a:pt x="165" y="28"/>
                  </a:lnTo>
                  <a:lnTo>
                    <a:pt x="165" y="28"/>
                  </a:lnTo>
                  <a:lnTo>
                    <a:pt x="164" y="35"/>
                  </a:lnTo>
                  <a:lnTo>
                    <a:pt x="159" y="42"/>
                  </a:lnTo>
                  <a:lnTo>
                    <a:pt x="153" y="45"/>
                  </a:lnTo>
                  <a:lnTo>
                    <a:pt x="145" y="46"/>
                  </a:lnTo>
                  <a:lnTo>
                    <a:pt x="145" y="46"/>
                  </a:lnTo>
                  <a:close/>
                  <a:moveTo>
                    <a:pt x="239" y="16"/>
                  </a:moveTo>
                  <a:lnTo>
                    <a:pt x="282" y="75"/>
                  </a:lnTo>
                  <a:lnTo>
                    <a:pt x="194" y="75"/>
                  </a:lnTo>
                  <a:lnTo>
                    <a:pt x="239" y="16"/>
                  </a:lnTo>
                  <a:close/>
                  <a:moveTo>
                    <a:pt x="285" y="84"/>
                  </a:moveTo>
                  <a:lnTo>
                    <a:pt x="285" y="84"/>
                  </a:lnTo>
                  <a:lnTo>
                    <a:pt x="283" y="92"/>
                  </a:lnTo>
                  <a:lnTo>
                    <a:pt x="280" y="101"/>
                  </a:lnTo>
                  <a:lnTo>
                    <a:pt x="276" y="109"/>
                  </a:lnTo>
                  <a:lnTo>
                    <a:pt x="271" y="115"/>
                  </a:lnTo>
                  <a:lnTo>
                    <a:pt x="263" y="120"/>
                  </a:lnTo>
                  <a:lnTo>
                    <a:pt x="256" y="124"/>
                  </a:lnTo>
                  <a:lnTo>
                    <a:pt x="248" y="126"/>
                  </a:lnTo>
                  <a:lnTo>
                    <a:pt x="239" y="127"/>
                  </a:lnTo>
                  <a:lnTo>
                    <a:pt x="239" y="127"/>
                  </a:lnTo>
                  <a:lnTo>
                    <a:pt x="230" y="126"/>
                  </a:lnTo>
                  <a:lnTo>
                    <a:pt x="221" y="124"/>
                  </a:lnTo>
                  <a:lnTo>
                    <a:pt x="213" y="120"/>
                  </a:lnTo>
                  <a:lnTo>
                    <a:pt x="207" y="115"/>
                  </a:lnTo>
                  <a:lnTo>
                    <a:pt x="201" y="109"/>
                  </a:lnTo>
                  <a:lnTo>
                    <a:pt x="196" y="101"/>
                  </a:lnTo>
                  <a:lnTo>
                    <a:pt x="193" y="92"/>
                  </a:lnTo>
                  <a:lnTo>
                    <a:pt x="191" y="84"/>
                  </a:lnTo>
                  <a:lnTo>
                    <a:pt x="285" y="8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86" name="Freeform 578"/>
          <p:cNvSpPr>
            <a:spLocks noEditPoints="1"/>
          </p:cNvSpPr>
          <p:nvPr userDrawn="1"/>
        </p:nvSpPr>
        <p:spPr bwMode="auto">
          <a:xfrm>
            <a:off x="4429942" y="1622179"/>
            <a:ext cx="388941" cy="286097"/>
          </a:xfrm>
          <a:custGeom>
            <a:avLst/>
            <a:gdLst>
              <a:gd name="T0" fmla="*/ 104 w 208"/>
              <a:gd name="T1" fmla="*/ 0 h 204"/>
              <a:gd name="T2" fmla="*/ 104 w 208"/>
              <a:gd name="T3" fmla="*/ 0 h 204"/>
              <a:gd name="T4" fmla="*/ 62 w 208"/>
              <a:gd name="T5" fmla="*/ 9 h 204"/>
              <a:gd name="T6" fmla="*/ 30 w 208"/>
              <a:gd name="T7" fmla="*/ 30 h 204"/>
              <a:gd name="T8" fmla="*/ 7 w 208"/>
              <a:gd name="T9" fmla="*/ 63 h 204"/>
              <a:gd name="T10" fmla="*/ 0 w 208"/>
              <a:gd name="T11" fmla="*/ 102 h 204"/>
              <a:gd name="T12" fmla="*/ 4 w 208"/>
              <a:gd name="T13" fmla="*/ 132 h 204"/>
              <a:gd name="T14" fmla="*/ 23 w 208"/>
              <a:gd name="T15" fmla="*/ 167 h 204"/>
              <a:gd name="T16" fmla="*/ 53 w 208"/>
              <a:gd name="T17" fmla="*/ 191 h 204"/>
              <a:gd name="T18" fmla="*/ 93 w 208"/>
              <a:gd name="T19" fmla="*/ 202 h 204"/>
              <a:gd name="T20" fmla="*/ 104 w 208"/>
              <a:gd name="T21" fmla="*/ 204 h 204"/>
              <a:gd name="T22" fmla="*/ 104 w 208"/>
              <a:gd name="T23" fmla="*/ 204 h 204"/>
              <a:gd name="T24" fmla="*/ 104 w 208"/>
              <a:gd name="T25" fmla="*/ 204 h 204"/>
              <a:gd name="T26" fmla="*/ 145 w 208"/>
              <a:gd name="T27" fmla="*/ 196 h 204"/>
              <a:gd name="T28" fmla="*/ 177 w 208"/>
              <a:gd name="T29" fmla="*/ 173 h 204"/>
              <a:gd name="T30" fmla="*/ 200 w 208"/>
              <a:gd name="T31" fmla="*/ 141 h 204"/>
              <a:gd name="T32" fmla="*/ 208 w 208"/>
              <a:gd name="T33" fmla="*/ 102 h 204"/>
              <a:gd name="T34" fmla="*/ 203 w 208"/>
              <a:gd name="T35" fmla="*/ 72 h 204"/>
              <a:gd name="T36" fmla="*/ 185 w 208"/>
              <a:gd name="T37" fmla="*/ 37 h 204"/>
              <a:gd name="T38" fmla="*/ 154 w 208"/>
              <a:gd name="T39" fmla="*/ 12 h 204"/>
              <a:gd name="T40" fmla="*/ 115 w 208"/>
              <a:gd name="T41" fmla="*/ 1 h 204"/>
              <a:gd name="T42" fmla="*/ 81 w 208"/>
              <a:gd name="T43" fmla="*/ 11 h 204"/>
              <a:gd name="T44" fmla="*/ 58 w 208"/>
              <a:gd name="T45" fmla="*/ 50 h 204"/>
              <a:gd name="T46" fmla="*/ 17 w 208"/>
              <a:gd name="T47" fmla="*/ 61 h 204"/>
              <a:gd name="T48" fmla="*/ 47 w 208"/>
              <a:gd name="T49" fmla="*/ 26 h 204"/>
              <a:gd name="T50" fmla="*/ 81 w 208"/>
              <a:gd name="T51" fmla="*/ 11 h 204"/>
              <a:gd name="T52" fmla="*/ 10 w 208"/>
              <a:gd name="T53" fmla="*/ 79 h 204"/>
              <a:gd name="T54" fmla="*/ 50 w 208"/>
              <a:gd name="T55" fmla="*/ 102 h 204"/>
              <a:gd name="T56" fmla="*/ 7 w 208"/>
              <a:gd name="T57" fmla="*/ 113 h 204"/>
              <a:gd name="T58" fmla="*/ 52 w 208"/>
              <a:gd name="T59" fmla="*/ 132 h 204"/>
              <a:gd name="T60" fmla="*/ 70 w 208"/>
              <a:gd name="T61" fmla="*/ 182 h 204"/>
              <a:gd name="T62" fmla="*/ 58 w 208"/>
              <a:gd name="T63" fmla="*/ 185 h 204"/>
              <a:gd name="T64" fmla="*/ 23 w 208"/>
              <a:gd name="T65" fmla="*/ 153 h 204"/>
              <a:gd name="T66" fmla="*/ 99 w 208"/>
              <a:gd name="T67" fmla="*/ 196 h 204"/>
              <a:gd name="T68" fmla="*/ 81 w 208"/>
              <a:gd name="T69" fmla="*/ 184 h 204"/>
              <a:gd name="T70" fmla="*/ 62 w 208"/>
              <a:gd name="T71" fmla="*/ 144 h 204"/>
              <a:gd name="T72" fmla="*/ 99 w 208"/>
              <a:gd name="T73" fmla="*/ 124 h 204"/>
              <a:gd name="T74" fmla="*/ 58 w 208"/>
              <a:gd name="T75" fmla="*/ 102 h 204"/>
              <a:gd name="T76" fmla="*/ 99 w 208"/>
              <a:gd name="T77" fmla="*/ 72 h 204"/>
              <a:gd name="T78" fmla="*/ 72 w 208"/>
              <a:gd name="T79" fmla="*/ 34 h 204"/>
              <a:gd name="T80" fmla="*/ 92 w 208"/>
              <a:gd name="T81" fmla="*/ 11 h 204"/>
              <a:gd name="T82" fmla="*/ 156 w 208"/>
              <a:gd name="T83" fmla="*/ 72 h 204"/>
              <a:gd name="T84" fmla="*/ 138 w 208"/>
              <a:gd name="T85" fmla="*/ 21 h 204"/>
              <a:gd name="T86" fmla="*/ 151 w 208"/>
              <a:gd name="T87" fmla="*/ 20 h 204"/>
              <a:gd name="T88" fmla="*/ 187 w 208"/>
              <a:gd name="T89" fmla="*/ 50 h 204"/>
              <a:gd name="T90" fmla="*/ 107 w 208"/>
              <a:gd name="T91" fmla="*/ 7 h 204"/>
              <a:gd name="T92" fmla="*/ 127 w 208"/>
              <a:gd name="T93" fmla="*/ 20 h 204"/>
              <a:gd name="T94" fmla="*/ 145 w 208"/>
              <a:gd name="T95" fmla="*/ 60 h 204"/>
              <a:gd name="T96" fmla="*/ 107 w 208"/>
              <a:gd name="T97" fmla="*/ 79 h 204"/>
              <a:gd name="T98" fmla="*/ 151 w 208"/>
              <a:gd name="T99" fmla="*/ 102 h 204"/>
              <a:gd name="T100" fmla="*/ 107 w 208"/>
              <a:gd name="T101" fmla="*/ 196 h 204"/>
              <a:gd name="T102" fmla="*/ 145 w 208"/>
              <a:gd name="T103" fmla="*/ 144 h 204"/>
              <a:gd name="T104" fmla="*/ 127 w 208"/>
              <a:gd name="T105" fmla="*/ 184 h 204"/>
              <a:gd name="T106" fmla="*/ 107 w 208"/>
              <a:gd name="T107" fmla="*/ 196 h 204"/>
              <a:gd name="T108" fmla="*/ 145 w 208"/>
              <a:gd name="T109" fmla="*/ 168 h 204"/>
              <a:gd name="T110" fmla="*/ 196 w 208"/>
              <a:gd name="T111" fmla="*/ 132 h 204"/>
              <a:gd name="T112" fmla="*/ 170 w 208"/>
              <a:gd name="T113" fmla="*/ 171 h 204"/>
              <a:gd name="T114" fmla="*/ 128 w 208"/>
              <a:gd name="T115" fmla="*/ 193 h 204"/>
              <a:gd name="T116" fmla="*/ 157 w 208"/>
              <a:gd name="T117" fmla="*/ 102 h 204"/>
              <a:gd name="T118" fmla="*/ 197 w 208"/>
              <a:gd name="T119" fmla="*/ 79 h 204"/>
              <a:gd name="T120" fmla="*/ 202 w 208"/>
              <a:gd name="T121" fmla="*/ 102 h 204"/>
              <a:gd name="T122" fmla="*/ 157 w 208"/>
              <a:gd name="T123" fmla="*/ 12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8" h="204">
                <a:moveTo>
                  <a:pt x="104" y="0"/>
                </a:moveTo>
                <a:lnTo>
                  <a:pt x="104" y="0"/>
                </a:lnTo>
                <a:lnTo>
                  <a:pt x="104" y="0"/>
                </a:lnTo>
                <a:lnTo>
                  <a:pt x="104" y="0"/>
                </a:lnTo>
                <a:lnTo>
                  <a:pt x="104" y="0"/>
                </a:lnTo>
                <a:lnTo>
                  <a:pt x="104" y="0"/>
                </a:lnTo>
                <a:lnTo>
                  <a:pt x="104" y="0"/>
                </a:lnTo>
                <a:lnTo>
                  <a:pt x="104" y="0"/>
                </a:lnTo>
                <a:lnTo>
                  <a:pt x="93" y="1"/>
                </a:lnTo>
                <a:lnTo>
                  <a:pt x="82" y="3"/>
                </a:lnTo>
                <a:lnTo>
                  <a:pt x="73" y="4"/>
                </a:lnTo>
                <a:lnTo>
                  <a:pt x="62" y="9"/>
                </a:lnTo>
                <a:lnTo>
                  <a:pt x="53" y="12"/>
                </a:lnTo>
                <a:lnTo>
                  <a:pt x="46" y="18"/>
                </a:lnTo>
                <a:lnTo>
                  <a:pt x="38" y="24"/>
                </a:lnTo>
                <a:lnTo>
                  <a:pt x="30" y="30"/>
                </a:lnTo>
                <a:lnTo>
                  <a:pt x="23" y="38"/>
                </a:lnTo>
                <a:lnTo>
                  <a:pt x="18" y="46"/>
                </a:lnTo>
                <a:lnTo>
                  <a:pt x="12" y="53"/>
                </a:lnTo>
                <a:lnTo>
                  <a:pt x="7" y="63"/>
                </a:lnTo>
                <a:lnTo>
                  <a:pt x="4" y="72"/>
                </a:lnTo>
                <a:lnTo>
                  <a:pt x="1" y="81"/>
                </a:lnTo>
                <a:lnTo>
                  <a:pt x="0" y="92"/>
                </a:lnTo>
                <a:lnTo>
                  <a:pt x="0" y="102"/>
                </a:lnTo>
                <a:lnTo>
                  <a:pt x="0" y="102"/>
                </a:lnTo>
                <a:lnTo>
                  <a:pt x="0" y="112"/>
                </a:lnTo>
                <a:lnTo>
                  <a:pt x="1" y="122"/>
                </a:lnTo>
                <a:lnTo>
                  <a:pt x="4" y="132"/>
                </a:lnTo>
                <a:lnTo>
                  <a:pt x="7" y="141"/>
                </a:lnTo>
                <a:lnTo>
                  <a:pt x="12" y="150"/>
                </a:lnTo>
                <a:lnTo>
                  <a:pt x="18" y="158"/>
                </a:lnTo>
                <a:lnTo>
                  <a:pt x="23" y="167"/>
                </a:lnTo>
                <a:lnTo>
                  <a:pt x="30" y="173"/>
                </a:lnTo>
                <a:lnTo>
                  <a:pt x="38" y="181"/>
                </a:lnTo>
                <a:lnTo>
                  <a:pt x="46" y="185"/>
                </a:lnTo>
                <a:lnTo>
                  <a:pt x="53" y="191"/>
                </a:lnTo>
                <a:lnTo>
                  <a:pt x="62" y="196"/>
                </a:lnTo>
                <a:lnTo>
                  <a:pt x="73" y="199"/>
                </a:lnTo>
                <a:lnTo>
                  <a:pt x="82" y="201"/>
                </a:lnTo>
                <a:lnTo>
                  <a:pt x="93" y="202"/>
                </a:lnTo>
                <a:lnTo>
                  <a:pt x="104" y="204"/>
                </a:lnTo>
                <a:lnTo>
                  <a:pt x="104" y="204"/>
                </a:lnTo>
                <a:lnTo>
                  <a:pt x="104" y="204"/>
                </a:lnTo>
                <a:lnTo>
                  <a:pt x="104" y="204"/>
                </a:lnTo>
                <a:lnTo>
                  <a:pt x="104" y="204"/>
                </a:lnTo>
                <a:lnTo>
                  <a:pt x="104" y="204"/>
                </a:lnTo>
                <a:lnTo>
                  <a:pt x="104" y="204"/>
                </a:lnTo>
                <a:lnTo>
                  <a:pt x="104" y="204"/>
                </a:lnTo>
                <a:lnTo>
                  <a:pt x="104" y="204"/>
                </a:lnTo>
                <a:lnTo>
                  <a:pt x="104" y="204"/>
                </a:lnTo>
                <a:lnTo>
                  <a:pt x="104" y="204"/>
                </a:lnTo>
                <a:lnTo>
                  <a:pt x="104" y="204"/>
                </a:lnTo>
                <a:lnTo>
                  <a:pt x="115" y="204"/>
                </a:lnTo>
                <a:lnTo>
                  <a:pt x="125" y="202"/>
                </a:lnTo>
                <a:lnTo>
                  <a:pt x="135" y="199"/>
                </a:lnTo>
                <a:lnTo>
                  <a:pt x="145" y="196"/>
                </a:lnTo>
                <a:lnTo>
                  <a:pt x="154" y="191"/>
                </a:lnTo>
                <a:lnTo>
                  <a:pt x="162" y="187"/>
                </a:lnTo>
                <a:lnTo>
                  <a:pt x="171" y="181"/>
                </a:lnTo>
                <a:lnTo>
                  <a:pt x="177" y="173"/>
                </a:lnTo>
                <a:lnTo>
                  <a:pt x="185" y="167"/>
                </a:lnTo>
                <a:lnTo>
                  <a:pt x="191" y="159"/>
                </a:lnTo>
                <a:lnTo>
                  <a:pt x="196" y="150"/>
                </a:lnTo>
                <a:lnTo>
                  <a:pt x="200" y="141"/>
                </a:lnTo>
                <a:lnTo>
                  <a:pt x="203" y="132"/>
                </a:lnTo>
                <a:lnTo>
                  <a:pt x="207" y="122"/>
                </a:lnTo>
                <a:lnTo>
                  <a:pt x="208" y="112"/>
                </a:lnTo>
                <a:lnTo>
                  <a:pt x="208" y="102"/>
                </a:lnTo>
                <a:lnTo>
                  <a:pt x="208" y="102"/>
                </a:lnTo>
                <a:lnTo>
                  <a:pt x="208" y="92"/>
                </a:lnTo>
                <a:lnTo>
                  <a:pt x="207" y="81"/>
                </a:lnTo>
                <a:lnTo>
                  <a:pt x="203" y="72"/>
                </a:lnTo>
                <a:lnTo>
                  <a:pt x="200" y="63"/>
                </a:lnTo>
                <a:lnTo>
                  <a:pt x="196" y="53"/>
                </a:lnTo>
                <a:lnTo>
                  <a:pt x="191" y="44"/>
                </a:lnTo>
                <a:lnTo>
                  <a:pt x="185" y="37"/>
                </a:lnTo>
                <a:lnTo>
                  <a:pt x="177" y="30"/>
                </a:lnTo>
                <a:lnTo>
                  <a:pt x="171" y="23"/>
                </a:lnTo>
                <a:lnTo>
                  <a:pt x="162" y="18"/>
                </a:lnTo>
                <a:lnTo>
                  <a:pt x="154" y="12"/>
                </a:lnTo>
                <a:lnTo>
                  <a:pt x="145" y="7"/>
                </a:lnTo>
                <a:lnTo>
                  <a:pt x="135" y="4"/>
                </a:lnTo>
                <a:lnTo>
                  <a:pt x="125" y="3"/>
                </a:lnTo>
                <a:lnTo>
                  <a:pt x="115" y="1"/>
                </a:lnTo>
                <a:lnTo>
                  <a:pt x="104" y="0"/>
                </a:lnTo>
                <a:lnTo>
                  <a:pt x="104" y="0"/>
                </a:lnTo>
                <a:close/>
                <a:moveTo>
                  <a:pt x="81" y="11"/>
                </a:moveTo>
                <a:lnTo>
                  <a:pt x="81" y="11"/>
                </a:lnTo>
                <a:lnTo>
                  <a:pt x="72" y="20"/>
                </a:lnTo>
                <a:lnTo>
                  <a:pt x="66" y="30"/>
                </a:lnTo>
                <a:lnTo>
                  <a:pt x="66" y="30"/>
                </a:lnTo>
                <a:lnTo>
                  <a:pt x="58" y="50"/>
                </a:lnTo>
                <a:lnTo>
                  <a:pt x="52" y="72"/>
                </a:lnTo>
                <a:lnTo>
                  <a:pt x="12" y="72"/>
                </a:lnTo>
                <a:lnTo>
                  <a:pt x="12" y="72"/>
                </a:lnTo>
                <a:lnTo>
                  <a:pt x="17" y="61"/>
                </a:lnTo>
                <a:lnTo>
                  <a:pt x="23" y="50"/>
                </a:lnTo>
                <a:lnTo>
                  <a:pt x="30" y="41"/>
                </a:lnTo>
                <a:lnTo>
                  <a:pt x="38" y="32"/>
                </a:lnTo>
                <a:lnTo>
                  <a:pt x="47" y="26"/>
                </a:lnTo>
                <a:lnTo>
                  <a:pt x="58" y="18"/>
                </a:lnTo>
                <a:lnTo>
                  <a:pt x="69" y="14"/>
                </a:lnTo>
                <a:lnTo>
                  <a:pt x="81" y="11"/>
                </a:lnTo>
                <a:lnTo>
                  <a:pt x="81" y="11"/>
                </a:lnTo>
                <a:close/>
                <a:moveTo>
                  <a:pt x="7" y="102"/>
                </a:moveTo>
                <a:lnTo>
                  <a:pt x="7" y="102"/>
                </a:lnTo>
                <a:lnTo>
                  <a:pt x="7" y="90"/>
                </a:lnTo>
                <a:lnTo>
                  <a:pt x="10" y="79"/>
                </a:lnTo>
                <a:lnTo>
                  <a:pt x="52" y="79"/>
                </a:lnTo>
                <a:lnTo>
                  <a:pt x="52" y="79"/>
                </a:lnTo>
                <a:lnTo>
                  <a:pt x="50" y="102"/>
                </a:lnTo>
                <a:lnTo>
                  <a:pt x="50" y="102"/>
                </a:lnTo>
                <a:lnTo>
                  <a:pt x="52" y="124"/>
                </a:lnTo>
                <a:lnTo>
                  <a:pt x="10" y="124"/>
                </a:lnTo>
                <a:lnTo>
                  <a:pt x="10" y="124"/>
                </a:lnTo>
                <a:lnTo>
                  <a:pt x="7" y="113"/>
                </a:lnTo>
                <a:lnTo>
                  <a:pt x="7" y="102"/>
                </a:lnTo>
                <a:lnTo>
                  <a:pt x="7" y="102"/>
                </a:lnTo>
                <a:close/>
                <a:moveTo>
                  <a:pt x="12" y="132"/>
                </a:moveTo>
                <a:lnTo>
                  <a:pt x="52" y="132"/>
                </a:lnTo>
                <a:lnTo>
                  <a:pt x="52" y="132"/>
                </a:lnTo>
                <a:lnTo>
                  <a:pt x="56" y="151"/>
                </a:lnTo>
                <a:lnTo>
                  <a:pt x="62" y="168"/>
                </a:lnTo>
                <a:lnTo>
                  <a:pt x="70" y="182"/>
                </a:lnTo>
                <a:lnTo>
                  <a:pt x="81" y="193"/>
                </a:lnTo>
                <a:lnTo>
                  <a:pt x="81" y="193"/>
                </a:lnTo>
                <a:lnTo>
                  <a:pt x="69" y="190"/>
                </a:lnTo>
                <a:lnTo>
                  <a:pt x="58" y="185"/>
                </a:lnTo>
                <a:lnTo>
                  <a:pt x="47" y="178"/>
                </a:lnTo>
                <a:lnTo>
                  <a:pt x="38" y="171"/>
                </a:lnTo>
                <a:lnTo>
                  <a:pt x="30" y="162"/>
                </a:lnTo>
                <a:lnTo>
                  <a:pt x="23" y="153"/>
                </a:lnTo>
                <a:lnTo>
                  <a:pt x="17" y="142"/>
                </a:lnTo>
                <a:lnTo>
                  <a:pt x="12" y="132"/>
                </a:lnTo>
                <a:lnTo>
                  <a:pt x="12" y="132"/>
                </a:lnTo>
                <a:close/>
                <a:moveTo>
                  <a:pt x="99" y="196"/>
                </a:moveTo>
                <a:lnTo>
                  <a:pt x="99" y="196"/>
                </a:lnTo>
                <a:lnTo>
                  <a:pt x="93" y="193"/>
                </a:lnTo>
                <a:lnTo>
                  <a:pt x="87" y="190"/>
                </a:lnTo>
                <a:lnTo>
                  <a:pt x="81" y="184"/>
                </a:lnTo>
                <a:lnTo>
                  <a:pt x="75" y="176"/>
                </a:lnTo>
                <a:lnTo>
                  <a:pt x="70" y="167"/>
                </a:lnTo>
                <a:lnTo>
                  <a:pt x="66" y="156"/>
                </a:lnTo>
                <a:lnTo>
                  <a:pt x="62" y="144"/>
                </a:lnTo>
                <a:lnTo>
                  <a:pt x="59" y="132"/>
                </a:lnTo>
                <a:lnTo>
                  <a:pt x="99" y="132"/>
                </a:lnTo>
                <a:lnTo>
                  <a:pt x="99" y="196"/>
                </a:lnTo>
                <a:close/>
                <a:moveTo>
                  <a:pt x="99" y="124"/>
                </a:moveTo>
                <a:lnTo>
                  <a:pt x="59" y="124"/>
                </a:lnTo>
                <a:lnTo>
                  <a:pt x="59" y="124"/>
                </a:lnTo>
                <a:lnTo>
                  <a:pt x="58" y="102"/>
                </a:lnTo>
                <a:lnTo>
                  <a:pt x="58" y="102"/>
                </a:lnTo>
                <a:lnTo>
                  <a:pt x="59" y="79"/>
                </a:lnTo>
                <a:lnTo>
                  <a:pt x="99" y="79"/>
                </a:lnTo>
                <a:lnTo>
                  <a:pt x="99" y="124"/>
                </a:lnTo>
                <a:close/>
                <a:moveTo>
                  <a:pt x="99" y="72"/>
                </a:moveTo>
                <a:lnTo>
                  <a:pt x="59" y="72"/>
                </a:lnTo>
                <a:lnTo>
                  <a:pt x="59" y="72"/>
                </a:lnTo>
                <a:lnTo>
                  <a:pt x="64" y="52"/>
                </a:lnTo>
                <a:lnTo>
                  <a:pt x="72" y="34"/>
                </a:lnTo>
                <a:lnTo>
                  <a:pt x="72" y="34"/>
                </a:lnTo>
                <a:lnTo>
                  <a:pt x="78" y="24"/>
                </a:lnTo>
                <a:lnTo>
                  <a:pt x="85" y="17"/>
                </a:lnTo>
                <a:lnTo>
                  <a:pt x="92" y="11"/>
                </a:lnTo>
                <a:lnTo>
                  <a:pt x="99" y="7"/>
                </a:lnTo>
                <a:lnTo>
                  <a:pt x="99" y="72"/>
                </a:lnTo>
                <a:close/>
                <a:moveTo>
                  <a:pt x="196" y="72"/>
                </a:moveTo>
                <a:lnTo>
                  <a:pt x="156" y="72"/>
                </a:lnTo>
                <a:lnTo>
                  <a:pt x="156" y="72"/>
                </a:lnTo>
                <a:lnTo>
                  <a:pt x="151" y="52"/>
                </a:lnTo>
                <a:lnTo>
                  <a:pt x="145" y="35"/>
                </a:lnTo>
                <a:lnTo>
                  <a:pt x="138" y="21"/>
                </a:lnTo>
                <a:lnTo>
                  <a:pt x="128" y="11"/>
                </a:lnTo>
                <a:lnTo>
                  <a:pt x="128" y="11"/>
                </a:lnTo>
                <a:lnTo>
                  <a:pt x="139" y="14"/>
                </a:lnTo>
                <a:lnTo>
                  <a:pt x="151" y="20"/>
                </a:lnTo>
                <a:lnTo>
                  <a:pt x="161" y="26"/>
                </a:lnTo>
                <a:lnTo>
                  <a:pt x="170" y="32"/>
                </a:lnTo>
                <a:lnTo>
                  <a:pt x="179" y="41"/>
                </a:lnTo>
                <a:lnTo>
                  <a:pt x="187" y="50"/>
                </a:lnTo>
                <a:lnTo>
                  <a:pt x="191" y="61"/>
                </a:lnTo>
                <a:lnTo>
                  <a:pt x="196" y="72"/>
                </a:lnTo>
                <a:lnTo>
                  <a:pt x="196" y="72"/>
                </a:lnTo>
                <a:close/>
                <a:moveTo>
                  <a:pt x="107" y="7"/>
                </a:moveTo>
                <a:lnTo>
                  <a:pt x="107" y="7"/>
                </a:lnTo>
                <a:lnTo>
                  <a:pt x="115" y="9"/>
                </a:lnTo>
                <a:lnTo>
                  <a:pt x="121" y="14"/>
                </a:lnTo>
                <a:lnTo>
                  <a:pt x="127" y="20"/>
                </a:lnTo>
                <a:lnTo>
                  <a:pt x="133" y="27"/>
                </a:lnTo>
                <a:lnTo>
                  <a:pt x="138" y="37"/>
                </a:lnTo>
                <a:lnTo>
                  <a:pt x="142" y="47"/>
                </a:lnTo>
                <a:lnTo>
                  <a:pt x="145" y="60"/>
                </a:lnTo>
                <a:lnTo>
                  <a:pt x="148" y="72"/>
                </a:lnTo>
                <a:lnTo>
                  <a:pt x="107" y="72"/>
                </a:lnTo>
                <a:lnTo>
                  <a:pt x="107" y="7"/>
                </a:lnTo>
                <a:close/>
                <a:moveTo>
                  <a:pt x="107" y="79"/>
                </a:moveTo>
                <a:lnTo>
                  <a:pt x="150" y="79"/>
                </a:lnTo>
                <a:lnTo>
                  <a:pt x="150" y="79"/>
                </a:lnTo>
                <a:lnTo>
                  <a:pt x="151" y="102"/>
                </a:lnTo>
                <a:lnTo>
                  <a:pt x="151" y="102"/>
                </a:lnTo>
                <a:lnTo>
                  <a:pt x="150" y="124"/>
                </a:lnTo>
                <a:lnTo>
                  <a:pt x="107" y="124"/>
                </a:lnTo>
                <a:lnTo>
                  <a:pt x="107" y="79"/>
                </a:lnTo>
                <a:close/>
                <a:moveTo>
                  <a:pt x="107" y="196"/>
                </a:moveTo>
                <a:lnTo>
                  <a:pt x="107" y="132"/>
                </a:lnTo>
                <a:lnTo>
                  <a:pt x="148" y="132"/>
                </a:lnTo>
                <a:lnTo>
                  <a:pt x="148" y="132"/>
                </a:lnTo>
                <a:lnTo>
                  <a:pt x="145" y="144"/>
                </a:lnTo>
                <a:lnTo>
                  <a:pt x="142" y="156"/>
                </a:lnTo>
                <a:lnTo>
                  <a:pt x="138" y="167"/>
                </a:lnTo>
                <a:lnTo>
                  <a:pt x="133" y="176"/>
                </a:lnTo>
                <a:lnTo>
                  <a:pt x="127" y="184"/>
                </a:lnTo>
                <a:lnTo>
                  <a:pt x="121" y="190"/>
                </a:lnTo>
                <a:lnTo>
                  <a:pt x="115" y="194"/>
                </a:lnTo>
                <a:lnTo>
                  <a:pt x="107" y="196"/>
                </a:lnTo>
                <a:lnTo>
                  <a:pt x="107" y="196"/>
                </a:lnTo>
                <a:close/>
                <a:moveTo>
                  <a:pt x="128" y="193"/>
                </a:moveTo>
                <a:lnTo>
                  <a:pt x="128" y="193"/>
                </a:lnTo>
                <a:lnTo>
                  <a:pt x="138" y="182"/>
                </a:lnTo>
                <a:lnTo>
                  <a:pt x="145" y="168"/>
                </a:lnTo>
                <a:lnTo>
                  <a:pt x="151" y="151"/>
                </a:lnTo>
                <a:lnTo>
                  <a:pt x="156" y="132"/>
                </a:lnTo>
                <a:lnTo>
                  <a:pt x="196" y="132"/>
                </a:lnTo>
                <a:lnTo>
                  <a:pt x="196" y="132"/>
                </a:lnTo>
                <a:lnTo>
                  <a:pt x="191" y="142"/>
                </a:lnTo>
                <a:lnTo>
                  <a:pt x="187" y="153"/>
                </a:lnTo>
                <a:lnTo>
                  <a:pt x="179" y="162"/>
                </a:lnTo>
                <a:lnTo>
                  <a:pt x="170" y="171"/>
                </a:lnTo>
                <a:lnTo>
                  <a:pt x="161" y="178"/>
                </a:lnTo>
                <a:lnTo>
                  <a:pt x="151" y="185"/>
                </a:lnTo>
                <a:lnTo>
                  <a:pt x="139" y="190"/>
                </a:lnTo>
                <a:lnTo>
                  <a:pt x="128" y="193"/>
                </a:lnTo>
                <a:lnTo>
                  <a:pt x="128" y="193"/>
                </a:lnTo>
                <a:close/>
                <a:moveTo>
                  <a:pt x="157" y="124"/>
                </a:moveTo>
                <a:lnTo>
                  <a:pt x="157" y="124"/>
                </a:lnTo>
                <a:lnTo>
                  <a:pt x="157" y="102"/>
                </a:lnTo>
                <a:lnTo>
                  <a:pt x="157" y="102"/>
                </a:lnTo>
                <a:lnTo>
                  <a:pt x="157" y="79"/>
                </a:lnTo>
                <a:lnTo>
                  <a:pt x="197" y="79"/>
                </a:lnTo>
                <a:lnTo>
                  <a:pt x="197" y="79"/>
                </a:lnTo>
                <a:lnTo>
                  <a:pt x="199" y="79"/>
                </a:lnTo>
                <a:lnTo>
                  <a:pt x="199" y="79"/>
                </a:lnTo>
                <a:lnTo>
                  <a:pt x="200" y="90"/>
                </a:lnTo>
                <a:lnTo>
                  <a:pt x="202" y="102"/>
                </a:lnTo>
                <a:lnTo>
                  <a:pt x="202" y="102"/>
                </a:lnTo>
                <a:lnTo>
                  <a:pt x="200" y="113"/>
                </a:lnTo>
                <a:lnTo>
                  <a:pt x="199" y="124"/>
                </a:lnTo>
                <a:lnTo>
                  <a:pt x="157" y="12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7" name="Group 286"/>
          <p:cNvGrpSpPr/>
          <p:nvPr userDrawn="1"/>
        </p:nvGrpSpPr>
        <p:grpSpPr>
          <a:xfrm>
            <a:off x="8151067" y="1578703"/>
            <a:ext cx="336584" cy="309938"/>
            <a:chOff x="6702426" y="1385888"/>
            <a:chExt cx="285750" cy="350837"/>
          </a:xfrm>
        </p:grpSpPr>
        <p:sp>
          <p:nvSpPr>
            <p:cNvPr id="288" name="Rectangle 579"/>
            <p:cNvSpPr>
              <a:spLocks noChangeArrowheads="1"/>
            </p:cNvSpPr>
            <p:nvPr/>
          </p:nvSpPr>
          <p:spPr bwMode="auto">
            <a:xfrm>
              <a:off x="6953251" y="1674813"/>
              <a:ext cx="22225"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9" name="Rectangle 580"/>
            <p:cNvSpPr>
              <a:spLocks noChangeArrowheads="1"/>
            </p:cNvSpPr>
            <p:nvPr/>
          </p:nvSpPr>
          <p:spPr bwMode="auto">
            <a:xfrm>
              <a:off x="6734176" y="1674813"/>
              <a:ext cx="5715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0" name="Freeform 581"/>
            <p:cNvSpPr>
              <a:spLocks noEditPoints="1"/>
            </p:cNvSpPr>
            <p:nvPr/>
          </p:nvSpPr>
          <p:spPr bwMode="auto">
            <a:xfrm>
              <a:off x="6727826" y="1422400"/>
              <a:ext cx="225425" cy="314325"/>
            </a:xfrm>
            <a:custGeom>
              <a:avLst/>
              <a:gdLst>
                <a:gd name="T0" fmla="*/ 142 w 142"/>
                <a:gd name="T1" fmla="*/ 37 h 198"/>
                <a:gd name="T2" fmla="*/ 130 w 142"/>
                <a:gd name="T3" fmla="*/ 28 h 198"/>
                <a:gd name="T4" fmla="*/ 122 w 142"/>
                <a:gd name="T5" fmla="*/ 29 h 198"/>
                <a:gd name="T6" fmla="*/ 121 w 142"/>
                <a:gd name="T7" fmla="*/ 19 h 198"/>
                <a:gd name="T8" fmla="*/ 110 w 142"/>
                <a:gd name="T9" fmla="*/ 9 h 198"/>
                <a:gd name="T10" fmla="*/ 101 w 142"/>
                <a:gd name="T11" fmla="*/ 11 h 198"/>
                <a:gd name="T12" fmla="*/ 98 w 142"/>
                <a:gd name="T13" fmla="*/ 3 h 198"/>
                <a:gd name="T14" fmla="*/ 89 w 142"/>
                <a:gd name="T15" fmla="*/ 0 h 198"/>
                <a:gd name="T16" fmla="*/ 78 w 142"/>
                <a:gd name="T17" fmla="*/ 3 h 198"/>
                <a:gd name="T18" fmla="*/ 73 w 142"/>
                <a:gd name="T19" fmla="*/ 14 h 198"/>
                <a:gd name="T20" fmla="*/ 69 w 142"/>
                <a:gd name="T21" fmla="*/ 12 h 198"/>
                <a:gd name="T22" fmla="*/ 58 w 142"/>
                <a:gd name="T23" fmla="*/ 15 h 198"/>
                <a:gd name="T24" fmla="*/ 53 w 142"/>
                <a:gd name="T25" fmla="*/ 114 h 198"/>
                <a:gd name="T26" fmla="*/ 47 w 142"/>
                <a:gd name="T27" fmla="*/ 120 h 198"/>
                <a:gd name="T28" fmla="*/ 23 w 142"/>
                <a:gd name="T29" fmla="*/ 98 h 198"/>
                <a:gd name="T30" fmla="*/ 6 w 142"/>
                <a:gd name="T31" fmla="*/ 101 h 198"/>
                <a:gd name="T32" fmla="*/ 0 w 142"/>
                <a:gd name="T33" fmla="*/ 106 h 198"/>
                <a:gd name="T34" fmla="*/ 0 w 142"/>
                <a:gd name="T35" fmla="*/ 112 h 198"/>
                <a:gd name="T36" fmla="*/ 58 w 142"/>
                <a:gd name="T37" fmla="*/ 170 h 198"/>
                <a:gd name="T38" fmla="*/ 131 w 142"/>
                <a:gd name="T39" fmla="*/ 198 h 198"/>
                <a:gd name="T40" fmla="*/ 131 w 142"/>
                <a:gd name="T41" fmla="*/ 172 h 198"/>
                <a:gd name="T42" fmla="*/ 139 w 142"/>
                <a:gd name="T43" fmla="*/ 144 h 198"/>
                <a:gd name="T44" fmla="*/ 142 w 142"/>
                <a:gd name="T45" fmla="*/ 42 h 198"/>
                <a:gd name="T46" fmla="*/ 135 w 142"/>
                <a:gd name="T47" fmla="*/ 129 h 198"/>
                <a:gd name="T48" fmla="*/ 125 w 142"/>
                <a:gd name="T49" fmla="*/ 170 h 198"/>
                <a:gd name="T50" fmla="*/ 125 w 142"/>
                <a:gd name="T51" fmla="*/ 192 h 198"/>
                <a:gd name="T52" fmla="*/ 66 w 142"/>
                <a:gd name="T53" fmla="*/ 173 h 198"/>
                <a:gd name="T54" fmla="*/ 6 w 142"/>
                <a:gd name="T55" fmla="*/ 109 h 198"/>
                <a:gd name="T56" fmla="*/ 13 w 142"/>
                <a:gd name="T57" fmla="*/ 104 h 198"/>
                <a:gd name="T58" fmla="*/ 24 w 142"/>
                <a:gd name="T59" fmla="*/ 106 h 198"/>
                <a:gd name="T60" fmla="*/ 46 w 142"/>
                <a:gd name="T61" fmla="*/ 126 h 198"/>
                <a:gd name="T62" fmla="*/ 53 w 142"/>
                <a:gd name="T63" fmla="*/ 124 h 198"/>
                <a:gd name="T64" fmla="*/ 59 w 142"/>
                <a:gd name="T65" fmla="*/ 117 h 198"/>
                <a:gd name="T66" fmla="*/ 59 w 142"/>
                <a:gd name="T67" fmla="*/ 26 h 198"/>
                <a:gd name="T68" fmla="*/ 63 w 142"/>
                <a:gd name="T69" fmla="*/ 20 h 198"/>
                <a:gd name="T70" fmla="*/ 67 w 142"/>
                <a:gd name="T71" fmla="*/ 19 h 198"/>
                <a:gd name="T72" fmla="*/ 73 w 142"/>
                <a:gd name="T73" fmla="*/ 23 h 198"/>
                <a:gd name="T74" fmla="*/ 81 w 142"/>
                <a:gd name="T75" fmla="*/ 81 h 198"/>
                <a:gd name="T76" fmla="*/ 81 w 142"/>
                <a:gd name="T77" fmla="*/ 11 h 198"/>
                <a:gd name="T78" fmla="*/ 86 w 142"/>
                <a:gd name="T79" fmla="*/ 6 h 198"/>
                <a:gd name="T80" fmla="*/ 92 w 142"/>
                <a:gd name="T81" fmla="*/ 8 h 198"/>
                <a:gd name="T82" fmla="*/ 95 w 142"/>
                <a:gd name="T83" fmla="*/ 14 h 198"/>
                <a:gd name="T84" fmla="*/ 102 w 142"/>
                <a:gd name="T85" fmla="*/ 23 h 198"/>
                <a:gd name="T86" fmla="*/ 104 w 142"/>
                <a:gd name="T87" fmla="*/ 17 h 198"/>
                <a:gd name="T88" fmla="*/ 108 w 142"/>
                <a:gd name="T89" fmla="*/ 15 h 198"/>
                <a:gd name="T90" fmla="*/ 113 w 142"/>
                <a:gd name="T91" fmla="*/ 19 h 198"/>
                <a:gd name="T92" fmla="*/ 115 w 142"/>
                <a:gd name="T93" fmla="*/ 38 h 198"/>
                <a:gd name="T94" fmla="*/ 115 w 142"/>
                <a:gd name="T95" fmla="*/ 81 h 198"/>
                <a:gd name="T96" fmla="*/ 122 w 142"/>
                <a:gd name="T97" fmla="*/ 40 h 198"/>
                <a:gd name="T98" fmla="*/ 127 w 142"/>
                <a:gd name="T99" fmla="*/ 34 h 198"/>
                <a:gd name="T100" fmla="*/ 131 w 142"/>
                <a:gd name="T101" fmla="*/ 35 h 198"/>
                <a:gd name="T102" fmla="*/ 136 w 142"/>
                <a:gd name="T103" fmla="*/ 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2" h="198">
                  <a:moveTo>
                    <a:pt x="142" y="42"/>
                  </a:moveTo>
                  <a:lnTo>
                    <a:pt x="142" y="42"/>
                  </a:lnTo>
                  <a:lnTo>
                    <a:pt x="142" y="37"/>
                  </a:lnTo>
                  <a:lnTo>
                    <a:pt x="139" y="32"/>
                  </a:lnTo>
                  <a:lnTo>
                    <a:pt x="135" y="29"/>
                  </a:lnTo>
                  <a:lnTo>
                    <a:pt x="130" y="28"/>
                  </a:lnTo>
                  <a:lnTo>
                    <a:pt x="130" y="28"/>
                  </a:lnTo>
                  <a:lnTo>
                    <a:pt x="125" y="28"/>
                  </a:lnTo>
                  <a:lnTo>
                    <a:pt x="122" y="29"/>
                  </a:lnTo>
                  <a:lnTo>
                    <a:pt x="122" y="23"/>
                  </a:lnTo>
                  <a:lnTo>
                    <a:pt x="122" y="23"/>
                  </a:lnTo>
                  <a:lnTo>
                    <a:pt x="121" y="19"/>
                  </a:lnTo>
                  <a:lnTo>
                    <a:pt x="119" y="14"/>
                  </a:lnTo>
                  <a:lnTo>
                    <a:pt x="115" y="11"/>
                  </a:lnTo>
                  <a:lnTo>
                    <a:pt x="110" y="9"/>
                  </a:lnTo>
                  <a:lnTo>
                    <a:pt x="110" y="9"/>
                  </a:lnTo>
                  <a:lnTo>
                    <a:pt x="105" y="9"/>
                  </a:lnTo>
                  <a:lnTo>
                    <a:pt x="101" y="11"/>
                  </a:lnTo>
                  <a:lnTo>
                    <a:pt x="101" y="11"/>
                  </a:lnTo>
                  <a:lnTo>
                    <a:pt x="99" y="6"/>
                  </a:lnTo>
                  <a:lnTo>
                    <a:pt x="98" y="3"/>
                  </a:lnTo>
                  <a:lnTo>
                    <a:pt x="93" y="0"/>
                  </a:lnTo>
                  <a:lnTo>
                    <a:pt x="89" y="0"/>
                  </a:lnTo>
                  <a:lnTo>
                    <a:pt x="89" y="0"/>
                  </a:lnTo>
                  <a:lnTo>
                    <a:pt x="84" y="0"/>
                  </a:lnTo>
                  <a:lnTo>
                    <a:pt x="78" y="3"/>
                  </a:lnTo>
                  <a:lnTo>
                    <a:pt x="78" y="3"/>
                  </a:lnTo>
                  <a:lnTo>
                    <a:pt x="75" y="8"/>
                  </a:lnTo>
                  <a:lnTo>
                    <a:pt x="73" y="14"/>
                  </a:lnTo>
                  <a:lnTo>
                    <a:pt x="73" y="14"/>
                  </a:lnTo>
                  <a:lnTo>
                    <a:pt x="73" y="14"/>
                  </a:lnTo>
                  <a:lnTo>
                    <a:pt x="69" y="12"/>
                  </a:lnTo>
                  <a:lnTo>
                    <a:pt x="69" y="12"/>
                  </a:lnTo>
                  <a:lnTo>
                    <a:pt x="63" y="12"/>
                  </a:lnTo>
                  <a:lnTo>
                    <a:pt x="58" y="15"/>
                  </a:lnTo>
                  <a:lnTo>
                    <a:pt x="58" y="15"/>
                  </a:lnTo>
                  <a:lnTo>
                    <a:pt x="55" y="20"/>
                  </a:lnTo>
                  <a:lnTo>
                    <a:pt x="53" y="26"/>
                  </a:lnTo>
                  <a:lnTo>
                    <a:pt x="53" y="114"/>
                  </a:lnTo>
                  <a:lnTo>
                    <a:pt x="53" y="114"/>
                  </a:lnTo>
                  <a:lnTo>
                    <a:pt x="52" y="117"/>
                  </a:lnTo>
                  <a:lnTo>
                    <a:pt x="47" y="120"/>
                  </a:lnTo>
                  <a:lnTo>
                    <a:pt x="29" y="101"/>
                  </a:lnTo>
                  <a:lnTo>
                    <a:pt x="29" y="101"/>
                  </a:lnTo>
                  <a:lnTo>
                    <a:pt x="23" y="98"/>
                  </a:lnTo>
                  <a:lnTo>
                    <a:pt x="17" y="97"/>
                  </a:lnTo>
                  <a:lnTo>
                    <a:pt x="10" y="98"/>
                  </a:lnTo>
                  <a:lnTo>
                    <a:pt x="6" y="101"/>
                  </a:lnTo>
                  <a:lnTo>
                    <a:pt x="1" y="104"/>
                  </a:lnTo>
                  <a:lnTo>
                    <a:pt x="1" y="104"/>
                  </a:lnTo>
                  <a:lnTo>
                    <a:pt x="0" y="106"/>
                  </a:lnTo>
                  <a:lnTo>
                    <a:pt x="0" y="109"/>
                  </a:lnTo>
                  <a:lnTo>
                    <a:pt x="0" y="109"/>
                  </a:lnTo>
                  <a:lnTo>
                    <a:pt x="0" y="112"/>
                  </a:lnTo>
                  <a:lnTo>
                    <a:pt x="1" y="114"/>
                  </a:lnTo>
                  <a:lnTo>
                    <a:pt x="58" y="170"/>
                  </a:lnTo>
                  <a:lnTo>
                    <a:pt x="58" y="170"/>
                  </a:lnTo>
                  <a:lnTo>
                    <a:pt x="59" y="173"/>
                  </a:lnTo>
                  <a:lnTo>
                    <a:pt x="59" y="198"/>
                  </a:lnTo>
                  <a:lnTo>
                    <a:pt x="131" y="198"/>
                  </a:lnTo>
                  <a:lnTo>
                    <a:pt x="131" y="172"/>
                  </a:lnTo>
                  <a:lnTo>
                    <a:pt x="131" y="172"/>
                  </a:lnTo>
                  <a:lnTo>
                    <a:pt x="131" y="172"/>
                  </a:lnTo>
                  <a:lnTo>
                    <a:pt x="131" y="172"/>
                  </a:lnTo>
                  <a:lnTo>
                    <a:pt x="136" y="158"/>
                  </a:lnTo>
                  <a:lnTo>
                    <a:pt x="139" y="144"/>
                  </a:lnTo>
                  <a:lnTo>
                    <a:pt x="142" y="130"/>
                  </a:lnTo>
                  <a:lnTo>
                    <a:pt x="142" y="115"/>
                  </a:lnTo>
                  <a:lnTo>
                    <a:pt x="142" y="42"/>
                  </a:lnTo>
                  <a:close/>
                  <a:moveTo>
                    <a:pt x="136" y="115"/>
                  </a:moveTo>
                  <a:lnTo>
                    <a:pt x="136" y="115"/>
                  </a:lnTo>
                  <a:lnTo>
                    <a:pt x="135" y="129"/>
                  </a:lnTo>
                  <a:lnTo>
                    <a:pt x="133" y="143"/>
                  </a:lnTo>
                  <a:lnTo>
                    <a:pt x="130" y="156"/>
                  </a:lnTo>
                  <a:lnTo>
                    <a:pt x="125" y="170"/>
                  </a:lnTo>
                  <a:lnTo>
                    <a:pt x="125" y="170"/>
                  </a:lnTo>
                  <a:lnTo>
                    <a:pt x="125" y="172"/>
                  </a:lnTo>
                  <a:lnTo>
                    <a:pt x="125" y="192"/>
                  </a:lnTo>
                  <a:lnTo>
                    <a:pt x="66" y="192"/>
                  </a:lnTo>
                  <a:lnTo>
                    <a:pt x="66" y="173"/>
                  </a:lnTo>
                  <a:lnTo>
                    <a:pt x="66" y="173"/>
                  </a:lnTo>
                  <a:lnTo>
                    <a:pt x="64" y="169"/>
                  </a:lnTo>
                  <a:lnTo>
                    <a:pt x="63" y="166"/>
                  </a:lnTo>
                  <a:lnTo>
                    <a:pt x="6" y="109"/>
                  </a:lnTo>
                  <a:lnTo>
                    <a:pt x="10" y="106"/>
                  </a:lnTo>
                  <a:lnTo>
                    <a:pt x="10" y="106"/>
                  </a:lnTo>
                  <a:lnTo>
                    <a:pt x="13" y="104"/>
                  </a:lnTo>
                  <a:lnTo>
                    <a:pt x="17" y="104"/>
                  </a:lnTo>
                  <a:lnTo>
                    <a:pt x="21" y="104"/>
                  </a:lnTo>
                  <a:lnTo>
                    <a:pt x="24" y="106"/>
                  </a:lnTo>
                  <a:lnTo>
                    <a:pt x="43" y="124"/>
                  </a:lnTo>
                  <a:lnTo>
                    <a:pt x="43" y="124"/>
                  </a:lnTo>
                  <a:lnTo>
                    <a:pt x="46" y="126"/>
                  </a:lnTo>
                  <a:lnTo>
                    <a:pt x="47" y="127"/>
                  </a:lnTo>
                  <a:lnTo>
                    <a:pt x="50" y="126"/>
                  </a:lnTo>
                  <a:lnTo>
                    <a:pt x="53" y="124"/>
                  </a:lnTo>
                  <a:lnTo>
                    <a:pt x="56" y="121"/>
                  </a:lnTo>
                  <a:lnTo>
                    <a:pt x="56" y="121"/>
                  </a:lnTo>
                  <a:lnTo>
                    <a:pt x="59" y="117"/>
                  </a:lnTo>
                  <a:lnTo>
                    <a:pt x="59" y="114"/>
                  </a:lnTo>
                  <a:lnTo>
                    <a:pt x="59" y="26"/>
                  </a:lnTo>
                  <a:lnTo>
                    <a:pt x="59" y="26"/>
                  </a:lnTo>
                  <a:lnTo>
                    <a:pt x="61" y="23"/>
                  </a:lnTo>
                  <a:lnTo>
                    <a:pt x="63" y="20"/>
                  </a:lnTo>
                  <a:lnTo>
                    <a:pt x="63" y="20"/>
                  </a:lnTo>
                  <a:lnTo>
                    <a:pt x="64" y="19"/>
                  </a:lnTo>
                  <a:lnTo>
                    <a:pt x="67" y="19"/>
                  </a:lnTo>
                  <a:lnTo>
                    <a:pt x="67" y="19"/>
                  </a:lnTo>
                  <a:lnTo>
                    <a:pt x="70" y="20"/>
                  </a:lnTo>
                  <a:lnTo>
                    <a:pt x="72" y="22"/>
                  </a:lnTo>
                  <a:lnTo>
                    <a:pt x="73" y="23"/>
                  </a:lnTo>
                  <a:lnTo>
                    <a:pt x="73" y="26"/>
                  </a:lnTo>
                  <a:lnTo>
                    <a:pt x="73" y="81"/>
                  </a:lnTo>
                  <a:lnTo>
                    <a:pt x="81" y="81"/>
                  </a:lnTo>
                  <a:lnTo>
                    <a:pt x="81" y="14"/>
                  </a:lnTo>
                  <a:lnTo>
                    <a:pt x="81" y="14"/>
                  </a:lnTo>
                  <a:lnTo>
                    <a:pt x="81" y="11"/>
                  </a:lnTo>
                  <a:lnTo>
                    <a:pt x="82" y="8"/>
                  </a:lnTo>
                  <a:lnTo>
                    <a:pt x="82" y="8"/>
                  </a:lnTo>
                  <a:lnTo>
                    <a:pt x="86" y="6"/>
                  </a:lnTo>
                  <a:lnTo>
                    <a:pt x="89" y="6"/>
                  </a:lnTo>
                  <a:lnTo>
                    <a:pt x="89" y="6"/>
                  </a:lnTo>
                  <a:lnTo>
                    <a:pt x="92" y="8"/>
                  </a:lnTo>
                  <a:lnTo>
                    <a:pt x="93" y="9"/>
                  </a:lnTo>
                  <a:lnTo>
                    <a:pt x="95" y="11"/>
                  </a:lnTo>
                  <a:lnTo>
                    <a:pt x="95" y="14"/>
                  </a:lnTo>
                  <a:lnTo>
                    <a:pt x="95" y="81"/>
                  </a:lnTo>
                  <a:lnTo>
                    <a:pt x="102" y="81"/>
                  </a:lnTo>
                  <a:lnTo>
                    <a:pt x="102" y="23"/>
                  </a:lnTo>
                  <a:lnTo>
                    <a:pt x="102" y="23"/>
                  </a:lnTo>
                  <a:lnTo>
                    <a:pt x="102" y="20"/>
                  </a:lnTo>
                  <a:lnTo>
                    <a:pt x="104" y="17"/>
                  </a:lnTo>
                  <a:lnTo>
                    <a:pt x="104" y="17"/>
                  </a:lnTo>
                  <a:lnTo>
                    <a:pt x="107" y="15"/>
                  </a:lnTo>
                  <a:lnTo>
                    <a:pt x="108" y="15"/>
                  </a:lnTo>
                  <a:lnTo>
                    <a:pt x="108" y="15"/>
                  </a:lnTo>
                  <a:lnTo>
                    <a:pt x="112" y="17"/>
                  </a:lnTo>
                  <a:lnTo>
                    <a:pt x="113" y="19"/>
                  </a:lnTo>
                  <a:lnTo>
                    <a:pt x="115" y="20"/>
                  </a:lnTo>
                  <a:lnTo>
                    <a:pt x="115" y="23"/>
                  </a:lnTo>
                  <a:lnTo>
                    <a:pt x="115" y="38"/>
                  </a:lnTo>
                  <a:lnTo>
                    <a:pt x="115" y="38"/>
                  </a:lnTo>
                  <a:lnTo>
                    <a:pt x="115" y="42"/>
                  </a:lnTo>
                  <a:lnTo>
                    <a:pt x="115" y="81"/>
                  </a:lnTo>
                  <a:lnTo>
                    <a:pt x="122" y="81"/>
                  </a:lnTo>
                  <a:lnTo>
                    <a:pt x="122" y="40"/>
                  </a:lnTo>
                  <a:lnTo>
                    <a:pt x="122" y="40"/>
                  </a:lnTo>
                  <a:lnTo>
                    <a:pt x="124" y="35"/>
                  </a:lnTo>
                  <a:lnTo>
                    <a:pt x="124" y="35"/>
                  </a:lnTo>
                  <a:lnTo>
                    <a:pt x="127" y="34"/>
                  </a:lnTo>
                  <a:lnTo>
                    <a:pt x="130" y="34"/>
                  </a:lnTo>
                  <a:lnTo>
                    <a:pt x="130" y="34"/>
                  </a:lnTo>
                  <a:lnTo>
                    <a:pt x="131" y="35"/>
                  </a:lnTo>
                  <a:lnTo>
                    <a:pt x="135" y="37"/>
                  </a:lnTo>
                  <a:lnTo>
                    <a:pt x="135" y="38"/>
                  </a:lnTo>
                  <a:lnTo>
                    <a:pt x="136" y="42"/>
                  </a:lnTo>
                  <a:lnTo>
                    <a:pt x="136" y="1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1" name="Rectangle 582"/>
            <p:cNvSpPr>
              <a:spLocks noChangeArrowheads="1"/>
            </p:cNvSpPr>
            <p:nvPr/>
          </p:nvSpPr>
          <p:spPr bwMode="auto">
            <a:xfrm>
              <a:off x="6953251" y="1697038"/>
              <a:ext cx="22225"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2" name="Rectangle 583"/>
            <p:cNvSpPr>
              <a:spLocks noChangeArrowheads="1"/>
            </p:cNvSpPr>
            <p:nvPr/>
          </p:nvSpPr>
          <p:spPr bwMode="auto">
            <a:xfrm>
              <a:off x="6734176" y="1697038"/>
              <a:ext cx="57150" cy="127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3" name="Rectangle 584"/>
            <p:cNvSpPr>
              <a:spLocks noChangeArrowheads="1"/>
            </p:cNvSpPr>
            <p:nvPr/>
          </p:nvSpPr>
          <p:spPr bwMode="auto">
            <a:xfrm>
              <a:off x="6734176" y="1408113"/>
              <a:ext cx="12700" cy="152400"/>
            </a:xfrm>
            <a:prstGeom prst="rect">
              <a:avLst/>
            </a:prstGeom>
            <a:solidFill>
              <a:srgbClr val="8E24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4" name="Freeform 585"/>
            <p:cNvSpPr>
              <a:spLocks/>
            </p:cNvSpPr>
            <p:nvPr/>
          </p:nvSpPr>
          <p:spPr bwMode="auto">
            <a:xfrm>
              <a:off x="6702426" y="1385888"/>
              <a:ext cx="285750" cy="347663"/>
            </a:xfrm>
            <a:custGeom>
              <a:avLst/>
              <a:gdLst>
                <a:gd name="T0" fmla="*/ 28 w 180"/>
                <a:gd name="T1" fmla="*/ 0 h 219"/>
                <a:gd name="T2" fmla="*/ 28 w 180"/>
                <a:gd name="T3" fmla="*/ 0 h 219"/>
                <a:gd name="T4" fmla="*/ 22 w 180"/>
                <a:gd name="T5" fmla="*/ 0 h 219"/>
                <a:gd name="T6" fmla="*/ 17 w 180"/>
                <a:gd name="T7" fmla="*/ 2 h 219"/>
                <a:gd name="T8" fmla="*/ 13 w 180"/>
                <a:gd name="T9" fmla="*/ 5 h 219"/>
                <a:gd name="T10" fmla="*/ 8 w 180"/>
                <a:gd name="T11" fmla="*/ 8 h 219"/>
                <a:gd name="T12" fmla="*/ 5 w 180"/>
                <a:gd name="T13" fmla="*/ 12 h 219"/>
                <a:gd name="T14" fmla="*/ 2 w 180"/>
                <a:gd name="T15" fmla="*/ 17 h 219"/>
                <a:gd name="T16" fmla="*/ 0 w 180"/>
                <a:gd name="T17" fmla="*/ 22 h 219"/>
                <a:gd name="T18" fmla="*/ 0 w 180"/>
                <a:gd name="T19" fmla="*/ 26 h 219"/>
                <a:gd name="T20" fmla="*/ 0 w 180"/>
                <a:gd name="T21" fmla="*/ 192 h 219"/>
                <a:gd name="T22" fmla="*/ 0 w 180"/>
                <a:gd name="T23" fmla="*/ 193 h 219"/>
                <a:gd name="T24" fmla="*/ 0 w 180"/>
                <a:gd name="T25" fmla="*/ 193 h 219"/>
                <a:gd name="T26" fmla="*/ 0 w 180"/>
                <a:gd name="T27" fmla="*/ 198 h 219"/>
                <a:gd name="T28" fmla="*/ 2 w 180"/>
                <a:gd name="T29" fmla="*/ 202 h 219"/>
                <a:gd name="T30" fmla="*/ 5 w 180"/>
                <a:gd name="T31" fmla="*/ 209 h 219"/>
                <a:gd name="T32" fmla="*/ 8 w 180"/>
                <a:gd name="T33" fmla="*/ 212 h 219"/>
                <a:gd name="T34" fmla="*/ 13 w 180"/>
                <a:gd name="T35" fmla="*/ 215 h 219"/>
                <a:gd name="T36" fmla="*/ 17 w 180"/>
                <a:gd name="T37" fmla="*/ 218 h 219"/>
                <a:gd name="T38" fmla="*/ 22 w 180"/>
                <a:gd name="T39" fmla="*/ 219 h 219"/>
                <a:gd name="T40" fmla="*/ 28 w 180"/>
                <a:gd name="T41" fmla="*/ 219 h 219"/>
                <a:gd name="T42" fmla="*/ 69 w 180"/>
                <a:gd name="T43" fmla="*/ 219 h 219"/>
                <a:gd name="T44" fmla="*/ 69 w 180"/>
                <a:gd name="T45" fmla="*/ 213 h 219"/>
                <a:gd name="T46" fmla="*/ 28 w 180"/>
                <a:gd name="T47" fmla="*/ 213 h 219"/>
                <a:gd name="T48" fmla="*/ 28 w 180"/>
                <a:gd name="T49" fmla="*/ 213 h 219"/>
                <a:gd name="T50" fmla="*/ 20 w 180"/>
                <a:gd name="T51" fmla="*/ 212 h 219"/>
                <a:gd name="T52" fmla="*/ 13 w 180"/>
                <a:gd name="T53" fmla="*/ 207 h 219"/>
                <a:gd name="T54" fmla="*/ 8 w 180"/>
                <a:gd name="T55" fmla="*/ 201 h 219"/>
                <a:gd name="T56" fmla="*/ 6 w 180"/>
                <a:gd name="T57" fmla="*/ 193 h 219"/>
                <a:gd name="T58" fmla="*/ 6 w 180"/>
                <a:gd name="T59" fmla="*/ 193 h 219"/>
                <a:gd name="T60" fmla="*/ 6 w 180"/>
                <a:gd name="T61" fmla="*/ 192 h 219"/>
                <a:gd name="T62" fmla="*/ 6 w 180"/>
                <a:gd name="T63" fmla="*/ 192 h 219"/>
                <a:gd name="T64" fmla="*/ 8 w 180"/>
                <a:gd name="T65" fmla="*/ 184 h 219"/>
                <a:gd name="T66" fmla="*/ 13 w 180"/>
                <a:gd name="T67" fmla="*/ 178 h 219"/>
                <a:gd name="T68" fmla="*/ 20 w 180"/>
                <a:gd name="T69" fmla="*/ 173 h 219"/>
                <a:gd name="T70" fmla="*/ 28 w 180"/>
                <a:gd name="T71" fmla="*/ 172 h 219"/>
                <a:gd name="T72" fmla="*/ 42 w 180"/>
                <a:gd name="T73" fmla="*/ 172 h 219"/>
                <a:gd name="T74" fmla="*/ 42 w 180"/>
                <a:gd name="T75" fmla="*/ 166 h 219"/>
                <a:gd name="T76" fmla="*/ 28 w 180"/>
                <a:gd name="T77" fmla="*/ 166 h 219"/>
                <a:gd name="T78" fmla="*/ 28 w 180"/>
                <a:gd name="T79" fmla="*/ 166 h 219"/>
                <a:gd name="T80" fmla="*/ 22 w 180"/>
                <a:gd name="T81" fmla="*/ 166 h 219"/>
                <a:gd name="T82" fmla="*/ 16 w 180"/>
                <a:gd name="T83" fmla="*/ 167 h 219"/>
                <a:gd name="T84" fmla="*/ 11 w 180"/>
                <a:gd name="T85" fmla="*/ 170 h 219"/>
                <a:gd name="T86" fmla="*/ 6 w 180"/>
                <a:gd name="T87" fmla="*/ 175 h 219"/>
                <a:gd name="T88" fmla="*/ 6 w 180"/>
                <a:gd name="T89" fmla="*/ 26 h 219"/>
                <a:gd name="T90" fmla="*/ 6 w 180"/>
                <a:gd name="T91" fmla="*/ 26 h 219"/>
                <a:gd name="T92" fmla="*/ 8 w 180"/>
                <a:gd name="T93" fmla="*/ 19 h 219"/>
                <a:gd name="T94" fmla="*/ 13 w 180"/>
                <a:gd name="T95" fmla="*/ 12 h 219"/>
                <a:gd name="T96" fmla="*/ 20 w 180"/>
                <a:gd name="T97" fmla="*/ 8 h 219"/>
                <a:gd name="T98" fmla="*/ 28 w 180"/>
                <a:gd name="T99" fmla="*/ 6 h 219"/>
                <a:gd name="T100" fmla="*/ 172 w 180"/>
                <a:gd name="T101" fmla="*/ 6 h 219"/>
                <a:gd name="T102" fmla="*/ 172 w 180"/>
                <a:gd name="T103" fmla="*/ 166 h 219"/>
                <a:gd name="T104" fmla="*/ 164 w 180"/>
                <a:gd name="T105" fmla="*/ 166 h 219"/>
                <a:gd name="T106" fmla="*/ 164 w 180"/>
                <a:gd name="T107" fmla="*/ 172 h 219"/>
                <a:gd name="T108" fmla="*/ 180 w 180"/>
                <a:gd name="T109" fmla="*/ 172 h 219"/>
                <a:gd name="T110" fmla="*/ 180 w 180"/>
                <a:gd name="T111" fmla="*/ 0 h 219"/>
                <a:gd name="T112" fmla="*/ 28 w 180"/>
                <a:gd name="T11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 h="219">
                  <a:moveTo>
                    <a:pt x="28" y="0"/>
                  </a:moveTo>
                  <a:lnTo>
                    <a:pt x="28" y="0"/>
                  </a:lnTo>
                  <a:lnTo>
                    <a:pt x="22" y="0"/>
                  </a:lnTo>
                  <a:lnTo>
                    <a:pt x="17" y="2"/>
                  </a:lnTo>
                  <a:lnTo>
                    <a:pt x="13" y="5"/>
                  </a:lnTo>
                  <a:lnTo>
                    <a:pt x="8" y="8"/>
                  </a:lnTo>
                  <a:lnTo>
                    <a:pt x="5" y="12"/>
                  </a:lnTo>
                  <a:lnTo>
                    <a:pt x="2" y="17"/>
                  </a:lnTo>
                  <a:lnTo>
                    <a:pt x="0" y="22"/>
                  </a:lnTo>
                  <a:lnTo>
                    <a:pt x="0" y="26"/>
                  </a:lnTo>
                  <a:lnTo>
                    <a:pt x="0" y="192"/>
                  </a:lnTo>
                  <a:lnTo>
                    <a:pt x="0" y="193"/>
                  </a:lnTo>
                  <a:lnTo>
                    <a:pt x="0" y="193"/>
                  </a:lnTo>
                  <a:lnTo>
                    <a:pt x="0" y="198"/>
                  </a:lnTo>
                  <a:lnTo>
                    <a:pt x="2" y="202"/>
                  </a:lnTo>
                  <a:lnTo>
                    <a:pt x="5" y="209"/>
                  </a:lnTo>
                  <a:lnTo>
                    <a:pt x="8" y="212"/>
                  </a:lnTo>
                  <a:lnTo>
                    <a:pt x="13" y="215"/>
                  </a:lnTo>
                  <a:lnTo>
                    <a:pt x="17" y="218"/>
                  </a:lnTo>
                  <a:lnTo>
                    <a:pt x="22" y="219"/>
                  </a:lnTo>
                  <a:lnTo>
                    <a:pt x="28" y="219"/>
                  </a:lnTo>
                  <a:lnTo>
                    <a:pt x="69" y="219"/>
                  </a:lnTo>
                  <a:lnTo>
                    <a:pt x="69" y="213"/>
                  </a:lnTo>
                  <a:lnTo>
                    <a:pt x="28" y="213"/>
                  </a:lnTo>
                  <a:lnTo>
                    <a:pt x="28" y="213"/>
                  </a:lnTo>
                  <a:lnTo>
                    <a:pt x="20" y="212"/>
                  </a:lnTo>
                  <a:lnTo>
                    <a:pt x="13" y="207"/>
                  </a:lnTo>
                  <a:lnTo>
                    <a:pt x="8" y="201"/>
                  </a:lnTo>
                  <a:lnTo>
                    <a:pt x="6" y="193"/>
                  </a:lnTo>
                  <a:lnTo>
                    <a:pt x="6" y="193"/>
                  </a:lnTo>
                  <a:lnTo>
                    <a:pt x="6" y="192"/>
                  </a:lnTo>
                  <a:lnTo>
                    <a:pt x="6" y="192"/>
                  </a:lnTo>
                  <a:lnTo>
                    <a:pt x="8" y="184"/>
                  </a:lnTo>
                  <a:lnTo>
                    <a:pt x="13" y="178"/>
                  </a:lnTo>
                  <a:lnTo>
                    <a:pt x="20" y="173"/>
                  </a:lnTo>
                  <a:lnTo>
                    <a:pt x="28" y="172"/>
                  </a:lnTo>
                  <a:lnTo>
                    <a:pt x="42" y="172"/>
                  </a:lnTo>
                  <a:lnTo>
                    <a:pt x="42" y="166"/>
                  </a:lnTo>
                  <a:lnTo>
                    <a:pt x="28" y="166"/>
                  </a:lnTo>
                  <a:lnTo>
                    <a:pt x="28" y="166"/>
                  </a:lnTo>
                  <a:lnTo>
                    <a:pt x="22" y="166"/>
                  </a:lnTo>
                  <a:lnTo>
                    <a:pt x="16" y="167"/>
                  </a:lnTo>
                  <a:lnTo>
                    <a:pt x="11" y="170"/>
                  </a:lnTo>
                  <a:lnTo>
                    <a:pt x="6" y="175"/>
                  </a:lnTo>
                  <a:lnTo>
                    <a:pt x="6" y="26"/>
                  </a:lnTo>
                  <a:lnTo>
                    <a:pt x="6" y="26"/>
                  </a:lnTo>
                  <a:lnTo>
                    <a:pt x="8" y="19"/>
                  </a:lnTo>
                  <a:lnTo>
                    <a:pt x="13" y="12"/>
                  </a:lnTo>
                  <a:lnTo>
                    <a:pt x="20" y="8"/>
                  </a:lnTo>
                  <a:lnTo>
                    <a:pt x="28" y="6"/>
                  </a:lnTo>
                  <a:lnTo>
                    <a:pt x="172" y="6"/>
                  </a:lnTo>
                  <a:lnTo>
                    <a:pt x="172" y="166"/>
                  </a:lnTo>
                  <a:lnTo>
                    <a:pt x="164" y="166"/>
                  </a:lnTo>
                  <a:lnTo>
                    <a:pt x="164" y="172"/>
                  </a:lnTo>
                  <a:lnTo>
                    <a:pt x="180" y="172"/>
                  </a:lnTo>
                  <a:lnTo>
                    <a:pt x="180" y="0"/>
                  </a:lnTo>
                  <a:lnTo>
                    <a:pt x="28"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95" name="Group 294"/>
          <p:cNvGrpSpPr/>
          <p:nvPr userDrawn="1"/>
        </p:nvGrpSpPr>
        <p:grpSpPr>
          <a:xfrm>
            <a:off x="9054236" y="1577300"/>
            <a:ext cx="493657" cy="326768"/>
            <a:chOff x="7469188" y="1384300"/>
            <a:chExt cx="419100" cy="369888"/>
          </a:xfrm>
        </p:grpSpPr>
        <p:sp>
          <p:nvSpPr>
            <p:cNvPr id="296" name="Freeform 586"/>
            <p:cNvSpPr>
              <a:spLocks noEditPoints="1"/>
            </p:cNvSpPr>
            <p:nvPr/>
          </p:nvSpPr>
          <p:spPr bwMode="auto">
            <a:xfrm>
              <a:off x="7469188" y="1384300"/>
              <a:ext cx="419100" cy="369888"/>
            </a:xfrm>
            <a:custGeom>
              <a:avLst/>
              <a:gdLst>
                <a:gd name="T0" fmla="*/ 48 w 264"/>
                <a:gd name="T1" fmla="*/ 0 h 233"/>
                <a:gd name="T2" fmla="*/ 22 w 264"/>
                <a:gd name="T3" fmla="*/ 7 h 233"/>
                <a:gd name="T4" fmla="*/ 5 w 264"/>
                <a:gd name="T5" fmla="*/ 29 h 233"/>
                <a:gd name="T6" fmla="*/ 0 w 264"/>
                <a:gd name="T7" fmla="*/ 138 h 233"/>
                <a:gd name="T8" fmla="*/ 5 w 264"/>
                <a:gd name="T9" fmla="*/ 154 h 233"/>
                <a:gd name="T10" fmla="*/ 22 w 264"/>
                <a:gd name="T11" fmla="*/ 176 h 233"/>
                <a:gd name="T12" fmla="*/ 48 w 264"/>
                <a:gd name="T13" fmla="*/ 183 h 233"/>
                <a:gd name="T14" fmla="*/ 87 w 264"/>
                <a:gd name="T15" fmla="*/ 194 h 233"/>
                <a:gd name="T16" fmla="*/ 60 w 264"/>
                <a:gd name="T17" fmla="*/ 225 h 233"/>
                <a:gd name="T18" fmla="*/ 58 w 264"/>
                <a:gd name="T19" fmla="*/ 229 h 233"/>
                <a:gd name="T20" fmla="*/ 63 w 264"/>
                <a:gd name="T21" fmla="*/ 233 h 233"/>
                <a:gd name="T22" fmla="*/ 63 w 264"/>
                <a:gd name="T23" fmla="*/ 233 h 233"/>
                <a:gd name="T24" fmla="*/ 84 w 264"/>
                <a:gd name="T25" fmla="*/ 228 h 233"/>
                <a:gd name="T26" fmla="*/ 123 w 264"/>
                <a:gd name="T27" fmla="*/ 214 h 233"/>
                <a:gd name="T28" fmla="*/ 153 w 264"/>
                <a:gd name="T29" fmla="*/ 193 h 233"/>
                <a:gd name="T30" fmla="*/ 218 w 264"/>
                <a:gd name="T31" fmla="*/ 183 h 233"/>
                <a:gd name="T32" fmla="*/ 244 w 264"/>
                <a:gd name="T33" fmla="*/ 176 h 233"/>
                <a:gd name="T34" fmla="*/ 261 w 264"/>
                <a:gd name="T35" fmla="*/ 154 h 233"/>
                <a:gd name="T36" fmla="*/ 264 w 264"/>
                <a:gd name="T37" fmla="*/ 47 h 233"/>
                <a:gd name="T38" fmla="*/ 261 w 264"/>
                <a:gd name="T39" fmla="*/ 29 h 233"/>
                <a:gd name="T40" fmla="*/ 244 w 264"/>
                <a:gd name="T41" fmla="*/ 7 h 233"/>
                <a:gd name="T42" fmla="*/ 218 w 264"/>
                <a:gd name="T43" fmla="*/ 0 h 233"/>
                <a:gd name="T44" fmla="*/ 104 w 264"/>
                <a:gd name="T45" fmla="*/ 177 h 233"/>
                <a:gd name="T46" fmla="*/ 48 w 264"/>
                <a:gd name="T47" fmla="*/ 174 h 233"/>
                <a:gd name="T48" fmla="*/ 32 w 264"/>
                <a:gd name="T49" fmla="*/ 171 h 233"/>
                <a:gd name="T50" fmla="*/ 15 w 264"/>
                <a:gd name="T51" fmla="*/ 157 h 233"/>
                <a:gd name="T52" fmla="*/ 9 w 264"/>
                <a:gd name="T53" fmla="*/ 138 h 233"/>
                <a:gd name="T54" fmla="*/ 9 w 264"/>
                <a:gd name="T55" fmla="*/ 39 h 233"/>
                <a:gd name="T56" fmla="*/ 20 w 264"/>
                <a:gd name="T57" fmla="*/ 20 h 233"/>
                <a:gd name="T58" fmla="*/ 40 w 264"/>
                <a:gd name="T59" fmla="*/ 9 h 233"/>
                <a:gd name="T60" fmla="*/ 218 w 264"/>
                <a:gd name="T61" fmla="*/ 9 h 233"/>
                <a:gd name="T62" fmla="*/ 239 w 264"/>
                <a:gd name="T63" fmla="*/ 15 h 233"/>
                <a:gd name="T64" fmla="*/ 253 w 264"/>
                <a:gd name="T65" fmla="*/ 32 h 233"/>
                <a:gd name="T66" fmla="*/ 256 w 264"/>
                <a:gd name="T67" fmla="*/ 138 h 233"/>
                <a:gd name="T68" fmla="*/ 253 w 264"/>
                <a:gd name="T69" fmla="*/ 151 h 233"/>
                <a:gd name="T70" fmla="*/ 239 w 264"/>
                <a:gd name="T71" fmla="*/ 168 h 233"/>
                <a:gd name="T72" fmla="*/ 218 w 264"/>
                <a:gd name="T73" fmla="*/ 174 h 233"/>
                <a:gd name="T74" fmla="*/ 158 w 264"/>
                <a:gd name="T75" fmla="*/ 176 h 233"/>
                <a:gd name="T76" fmla="*/ 141 w 264"/>
                <a:gd name="T77" fmla="*/ 193 h 233"/>
                <a:gd name="T78" fmla="*/ 110 w 264"/>
                <a:gd name="T79" fmla="*/ 211 h 233"/>
                <a:gd name="T80" fmla="*/ 77 w 264"/>
                <a:gd name="T81" fmla="*/ 222 h 233"/>
                <a:gd name="T82" fmla="*/ 94 w 264"/>
                <a:gd name="T83" fmla="*/ 202 h 233"/>
                <a:gd name="T84" fmla="*/ 106 w 264"/>
                <a:gd name="T85" fmla="*/ 180 h 233"/>
                <a:gd name="T86" fmla="*/ 104 w 264"/>
                <a:gd name="T87" fmla="*/ 17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233">
                  <a:moveTo>
                    <a:pt x="218" y="0"/>
                  </a:moveTo>
                  <a:lnTo>
                    <a:pt x="48" y="0"/>
                  </a:lnTo>
                  <a:lnTo>
                    <a:pt x="48" y="0"/>
                  </a:lnTo>
                  <a:lnTo>
                    <a:pt x="38" y="1"/>
                  </a:lnTo>
                  <a:lnTo>
                    <a:pt x="29" y="4"/>
                  </a:lnTo>
                  <a:lnTo>
                    <a:pt x="22" y="7"/>
                  </a:lnTo>
                  <a:lnTo>
                    <a:pt x="14" y="13"/>
                  </a:lnTo>
                  <a:lnTo>
                    <a:pt x="9" y="21"/>
                  </a:lnTo>
                  <a:lnTo>
                    <a:pt x="5" y="29"/>
                  </a:lnTo>
                  <a:lnTo>
                    <a:pt x="2" y="36"/>
                  </a:lnTo>
                  <a:lnTo>
                    <a:pt x="0" y="47"/>
                  </a:lnTo>
                  <a:lnTo>
                    <a:pt x="0" y="138"/>
                  </a:lnTo>
                  <a:lnTo>
                    <a:pt x="0" y="138"/>
                  </a:lnTo>
                  <a:lnTo>
                    <a:pt x="2" y="147"/>
                  </a:lnTo>
                  <a:lnTo>
                    <a:pt x="5" y="154"/>
                  </a:lnTo>
                  <a:lnTo>
                    <a:pt x="9" y="164"/>
                  </a:lnTo>
                  <a:lnTo>
                    <a:pt x="14" y="170"/>
                  </a:lnTo>
                  <a:lnTo>
                    <a:pt x="22" y="176"/>
                  </a:lnTo>
                  <a:lnTo>
                    <a:pt x="29" y="180"/>
                  </a:lnTo>
                  <a:lnTo>
                    <a:pt x="38" y="182"/>
                  </a:lnTo>
                  <a:lnTo>
                    <a:pt x="48" y="183"/>
                  </a:lnTo>
                  <a:lnTo>
                    <a:pt x="94" y="183"/>
                  </a:lnTo>
                  <a:lnTo>
                    <a:pt x="94" y="183"/>
                  </a:lnTo>
                  <a:lnTo>
                    <a:pt x="87" y="194"/>
                  </a:lnTo>
                  <a:lnTo>
                    <a:pt x="80" y="205"/>
                  </a:lnTo>
                  <a:lnTo>
                    <a:pt x="71" y="216"/>
                  </a:lnTo>
                  <a:lnTo>
                    <a:pt x="60" y="225"/>
                  </a:lnTo>
                  <a:lnTo>
                    <a:pt x="60" y="225"/>
                  </a:lnTo>
                  <a:lnTo>
                    <a:pt x="58" y="226"/>
                  </a:lnTo>
                  <a:lnTo>
                    <a:pt x="58" y="229"/>
                  </a:lnTo>
                  <a:lnTo>
                    <a:pt x="58" y="229"/>
                  </a:lnTo>
                  <a:lnTo>
                    <a:pt x="60" y="231"/>
                  </a:lnTo>
                  <a:lnTo>
                    <a:pt x="63" y="233"/>
                  </a:lnTo>
                  <a:lnTo>
                    <a:pt x="63" y="233"/>
                  </a:lnTo>
                  <a:lnTo>
                    <a:pt x="63" y="233"/>
                  </a:lnTo>
                  <a:lnTo>
                    <a:pt x="63" y="233"/>
                  </a:lnTo>
                  <a:lnTo>
                    <a:pt x="71" y="231"/>
                  </a:lnTo>
                  <a:lnTo>
                    <a:pt x="71" y="231"/>
                  </a:lnTo>
                  <a:lnTo>
                    <a:pt x="84" y="228"/>
                  </a:lnTo>
                  <a:lnTo>
                    <a:pt x="97" y="225"/>
                  </a:lnTo>
                  <a:lnTo>
                    <a:pt x="110" y="220"/>
                  </a:lnTo>
                  <a:lnTo>
                    <a:pt x="123" y="214"/>
                  </a:lnTo>
                  <a:lnTo>
                    <a:pt x="133" y="208"/>
                  </a:lnTo>
                  <a:lnTo>
                    <a:pt x="144" y="200"/>
                  </a:lnTo>
                  <a:lnTo>
                    <a:pt x="153" y="193"/>
                  </a:lnTo>
                  <a:lnTo>
                    <a:pt x="163" y="183"/>
                  </a:lnTo>
                  <a:lnTo>
                    <a:pt x="218" y="183"/>
                  </a:lnTo>
                  <a:lnTo>
                    <a:pt x="218" y="183"/>
                  </a:lnTo>
                  <a:lnTo>
                    <a:pt x="227" y="182"/>
                  </a:lnTo>
                  <a:lnTo>
                    <a:pt x="236" y="180"/>
                  </a:lnTo>
                  <a:lnTo>
                    <a:pt x="244" y="176"/>
                  </a:lnTo>
                  <a:lnTo>
                    <a:pt x="250" y="170"/>
                  </a:lnTo>
                  <a:lnTo>
                    <a:pt x="256" y="164"/>
                  </a:lnTo>
                  <a:lnTo>
                    <a:pt x="261" y="154"/>
                  </a:lnTo>
                  <a:lnTo>
                    <a:pt x="264" y="147"/>
                  </a:lnTo>
                  <a:lnTo>
                    <a:pt x="264" y="138"/>
                  </a:lnTo>
                  <a:lnTo>
                    <a:pt x="264" y="47"/>
                  </a:lnTo>
                  <a:lnTo>
                    <a:pt x="264" y="47"/>
                  </a:lnTo>
                  <a:lnTo>
                    <a:pt x="264" y="36"/>
                  </a:lnTo>
                  <a:lnTo>
                    <a:pt x="261" y="29"/>
                  </a:lnTo>
                  <a:lnTo>
                    <a:pt x="256" y="21"/>
                  </a:lnTo>
                  <a:lnTo>
                    <a:pt x="250" y="13"/>
                  </a:lnTo>
                  <a:lnTo>
                    <a:pt x="244" y="7"/>
                  </a:lnTo>
                  <a:lnTo>
                    <a:pt x="236" y="4"/>
                  </a:lnTo>
                  <a:lnTo>
                    <a:pt x="227" y="1"/>
                  </a:lnTo>
                  <a:lnTo>
                    <a:pt x="218" y="0"/>
                  </a:lnTo>
                  <a:lnTo>
                    <a:pt x="218" y="0"/>
                  </a:lnTo>
                  <a:close/>
                  <a:moveTo>
                    <a:pt x="104" y="177"/>
                  </a:moveTo>
                  <a:lnTo>
                    <a:pt x="104" y="177"/>
                  </a:lnTo>
                  <a:lnTo>
                    <a:pt x="103" y="176"/>
                  </a:lnTo>
                  <a:lnTo>
                    <a:pt x="101" y="174"/>
                  </a:lnTo>
                  <a:lnTo>
                    <a:pt x="48" y="174"/>
                  </a:lnTo>
                  <a:lnTo>
                    <a:pt x="48" y="174"/>
                  </a:lnTo>
                  <a:lnTo>
                    <a:pt x="40" y="174"/>
                  </a:lnTo>
                  <a:lnTo>
                    <a:pt x="32" y="171"/>
                  </a:lnTo>
                  <a:lnTo>
                    <a:pt x="26" y="168"/>
                  </a:lnTo>
                  <a:lnTo>
                    <a:pt x="20" y="164"/>
                  </a:lnTo>
                  <a:lnTo>
                    <a:pt x="15" y="157"/>
                  </a:lnTo>
                  <a:lnTo>
                    <a:pt x="12" y="151"/>
                  </a:lnTo>
                  <a:lnTo>
                    <a:pt x="9" y="144"/>
                  </a:lnTo>
                  <a:lnTo>
                    <a:pt x="9" y="138"/>
                  </a:lnTo>
                  <a:lnTo>
                    <a:pt x="9" y="47"/>
                  </a:lnTo>
                  <a:lnTo>
                    <a:pt x="9" y="47"/>
                  </a:lnTo>
                  <a:lnTo>
                    <a:pt x="9" y="39"/>
                  </a:lnTo>
                  <a:lnTo>
                    <a:pt x="12" y="32"/>
                  </a:lnTo>
                  <a:lnTo>
                    <a:pt x="15" y="26"/>
                  </a:lnTo>
                  <a:lnTo>
                    <a:pt x="20" y="20"/>
                  </a:lnTo>
                  <a:lnTo>
                    <a:pt x="26" y="15"/>
                  </a:lnTo>
                  <a:lnTo>
                    <a:pt x="32" y="12"/>
                  </a:lnTo>
                  <a:lnTo>
                    <a:pt x="40" y="9"/>
                  </a:lnTo>
                  <a:lnTo>
                    <a:pt x="48" y="9"/>
                  </a:lnTo>
                  <a:lnTo>
                    <a:pt x="218" y="9"/>
                  </a:lnTo>
                  <a:lnTo>
                    <a:pt x="218" y="9"/>
                  </a:lnTo>
                  <a:lnTo>
                    <a:pt x="225" y="9"/>
                  </a:lnTo>
                  <a:lnTo>
                    <a:pt x="231" y="12"/>
                  </a:lnTo>
                  <a:lnTo>
                    <a:pt x="239" y="15"/>
                  </a:lnTo>
                  <a:lnTo>
                    <a:pt x="244" y="20"/>
                  </a:lnTo>
                  <a:lnTo>
                    <a:pt x="250" y="26"/>
                  </a:lnTo>
                  <a:lnTo>
                    <a:pt x="253" y="32"/>
                  </a:lnTo>
                  <a:lnTo>
                    <a:pt x="254" y="39"/>
                  </a:lnTo>
                  <a:lnTo>
                    <a:pt x="256" y="47"/>
                  </a:lnTo>
                  <a:lnTo>
                    <a:pt x="256" y="138"/>
                  </a:lnTo>
                  <a:lnTo>
                    <a:pt x="256" y="138"/>
                  </a:lnTo>
                  <a:lnTo>
                    <a:pt x="254" y="144"/>
                  </a:lnTo>
                  <a:lnTo>
                    <a:pt x="253" y="151"/>
                  </a:lnTo>
                  <a:lnTo>
                    <a:pt x="250" y="157"/>
                  </a:lnTo>
                  <a:lnTo>
                    <a:pt x="244" y="164"/>
                  </a:lnTo>
                  <a:lnTo>
                    <a:pt x="239" y="168"/>
                  </a:lnTo>
                  <a:lnTo>
                    <a:pt x="231" y="171"/>
                  </a:lnTo>
                  <a:lnTo>
                    <a:pt x="225" y="174"/>
                  </a:lnTo>
                  <a:lnTo>
                    <a:pt x="218" y="174"/>
                  </a:lnTo>
                  <a:lnTo>
                    <a:pt x="161" y="174"/>
                  </a:lnTo>
                  <a:lnTo>
                    <a:pt x="161" y="174"/>
                  </a:lnTo>
                  <a:lnTo>
                    <a:pt x="158" y="176"/>
                  </a:lnTo>
                  <a:lnTo>
                    <a:pt x="158" y="176"/>
                  </a:lnTo>
                  <a:lnTo>
                    <a:pt x="150" y="185"/>
                  </a:lnTo>
                  <a:lnTo>
                    <a:pt x="141" y="193"/>
                  </a:lnTo>
                  <a:lnTo>
                    <a:pt x="132" y="199"/>
                  </a:lnTo>
                  <a:lnTo>
                    <a:pt x="121" y="205"/>
                  </a:lnTo>
                  <a:lnTo>
                    <a:pt x="110" y="211"/>
                  </a:lnTo>
                  <a:lnTo>
                    <a:pt x="100" y="214"/>
                  </a:lnTo>
                  <a:lnTo>
                    <a:pt x="89" y="219"/>
                  </a:lnTo>
                  <a:lnTo>
                    <a:pt x="77" y="222"/>
                  </a:lnTo>
                  <a:lnTo>
                    <a:pt x="77" y="222"/>
                  </a:lnTo>
                  <a:lnTo>
                    <a:pt x="86" y="213"/>
                  </a:lnTo>
                  <a:lnTo>
                    <a:pt x="94" y="202"/>
                  </a:lnTo>
                  <a:lnTo>
                    <a:pt x="100" y="191"/>
                  </a:lnTo>
                  <a:lnTo>
                    <a:pt x="106" y="180"/>
                  </a:lnTo>
                  <a:lnTo>
                    <a:pt x="106" y="180"/>
                  </a:lnTo>
                  <a:lnTo>
                    <a:pt x="106" y="179"/>
                  </a:lnTo>
                  <a:lnTo>
                    <a:pt x="104" y="177"/>
                  </a:lnTo>
                  <a:lnTo>
                    <a:pt x="104" y="17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7" name="Freeform 587"/>
            <p:cNvSpPr>
              <a:spLocks noEditPoints="1"/>
            </p:cNvSpPr>
            <p:nvPr/>
          </p:nvSpPr>
          <p:spPr bwMode="auto">
            <a:xfrm>
              <a:off x="7659688" y="1585913"/>
              <a:ext cx="42863" cy="42863"/>
            </a:xfrm>
            <a:custGeom>
              <a:avLst/>
              <a:gdLst>
                <a:gd name="T0" fmla="*/ 23 w 27"/>
                <a:gd name="T1" fmla="*/ 0 h 27"/>
                <a:gd name="T2" fmla="*/ 3 w 27"/>
                <a:gd name="T3" fmla="*/ 0 h 27"/>
                <a:gd name="T4" fmla="*/ 3 w 27"/>
                <a:gd name="T5" fmla="*/ 0 h 27"/>
                <a:gd name="T6" fmla="*/ 0 w 27"/>
                <a:gd name="T7" fmla="*/ 1 h 27"/>
                <a:gd name="T8" fmla="*/ 0 w 27"/>
                <a:gd name="T9" fmla="*/ 4 h 27"/>
                <a:gd name="T10" fmla="*/ 0 w 27"/>
                <a:gd name="T11" fmla="*/ 23 h 27"/>
                <a:gd name="T12" fmla="*/ 0 w 27"/>
                <a:gd name="T13" fmla="*/ 23 h 27"/>
                <a:gd name="T14" fmla="*/ 0 w 27"/>
                <a:gd name="T15" fmla="*/ 26 h 27"/>
                <a:gd name="T16" fmla="*/ 3 w 27"/>
                <a:gd name="T17" fmla="*/ 27 h 27"/>
                <a:gd name="T18" fmla="*/ 23 w 27"/>
                <a:gd name="T19" fmla="*/ 27 h 27"/>
                <a:gd name="T20" fmla="*/ 23 w 27"/>
                <a:gd name="T21" fmla="*/ 27 h 27"/>
                <a:gd name="T22" fmla="*/ 26 w 27"/>
                <a:gd name="T23" fmla="*/ 26 h 27"/>
                <a:gd name="T24" fmla="*/ 27 w 27"/>
                <a:gd name="T25" fmla="*/ 23 h 27"/>
                <a:gd name="T26" fmla="*/ 27 w 27"/>
                <a:gd name="T27" fmla="*/ 4 h 27"/>
                <a:gd name="T28" fmla="*/ 27 w 27"/>
                <a:gd name="T29" fmla="*/ 4 h 27"/>
                <a:gd name="T30" fmla="*/ 26 w 27"/>
                <a:gd name="T31" fmla="*/ 1 h 27"/>
                <a:gd name="T32" fmla="*/ 23 w 27"/>
                <a:gd name="T33" fmla="*/ 0 h 27"/>
                <a:gd name="T34" fmla="*/ 23 w 27"/>
                <a:gd name="T35" fmla="*/ 0 h 27"/>
                <a:gd name="T36" fmla="*/ 18 w 27"/>
                <a:gd name="T37" fmla="*/ 9 h 27"/>
                <a:gd name="T38" fmla="*/ 18 w 27"/>
                <a:gd name="T39" fmla="*/ 20 h 27"/>
                <a:gd name="T40" fmla="*/ 7 w 27"/>
                <a:gd name="T41" fmla="*/ 20 h 27"/>
                <a:gd name="T42" fmla="*/ 7 w 27"/>
                <a:gd name="T43" fmla="*/ 9 h 27"/>
                <a:gd name="T44" fmla="*/ 18 w 27"/>
                <a:gd name="T45"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7">
                  <a:moveTo>
                    <a:pt x="23" y="0"/>
                  </a:moveTo>
                  <a:lnTo>
                    <a:pt x="3" y="0"/>
                  </a:lnTo>
                  <a:lnTo>
                    <a:pt x="3" y="0"/>
                  </a:lnTo>
                  <a:lnTo>
                    <a:pt x="0" y="1"/>
                  </a:lnTo>
                  <a:lnTo>
                    <a:pt x="0" y="4"/>
                  </a:lnTo>
                  <a:lnTo>
                    <a:pt x="0" y="23"/>
                  </a:lnTo>
                  <a:lnTo>
                    <a:pt x="0" y="23"/>
                  </a:lnTo>
                  <a:lnTo>
                    <a:pt x="0" y="26"/>
                  </a:lnTo>
                  <a:lnTo>
                    <a:pt x="3" y="27"/>
                  </a:lnTo>
                  <a:lnTo>
                    <a:pt x="23" y="27"/>
                  </a:lnTo>
                  <a:lnTo>
                    <a:pt x="23" y="27"/>
                  </a:lnTo>
                  <a:lnTo>
                    <a:pt x="26" y="26"/>
                  </a:lnTo>
                  <a:lnTo>
                    <a:pt x="27" y="23"/>
                  </a:lnTo>
                  <a:lnTo>
                    <a:pt x="27" y="4"/>
                  </a:lnTo>
                  <a:lnTo>
                    <a:pt x="27" y="4"/>
                  </a:lnTo>
                  <a:lnTo>
                    <a:pt x="26" y="1"/>
                  </a:lnTo>
                  <a:lnTo>
                    <a:pt x="23" y="0"/>
                  </a:lnTo>
                  <a:lnTo>
                    <a:pt x="23" y="0"/>
                  </a:lnTo>
                  <a:close/>
                  <a:moveTo>
                    <a:pt x="18" y="9"/>
                  </a:moveTo>
                  <a:lnTo>
                    <a:pt x="18" y="20"/>
                  </a:lnTo>
                  <a:lnTo>
                    <a:pt x="7" y="20"/>
                  </a:lnTo>
                  <a:lnTo>
                    <a:pt x="7" y="9"/>
                  </a:lnTo>
                  <a:lnTo>
                    <a:pt x="18"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8" name="Freeform 588"/>
            <p:cNvSpPr>
              <a:spLocks noEditPoints="1"/>
            </p:cNvSpPr>
            <p:nvPr/>
          </p:nvSpPr>
          <p:spPr bwMode="auto">
            <a:xfrm>
              <a:off x="7615238" y="1439863"/>
              <a:ext cx="127000" cy="141288"/>
            </a:xfrm>
            <a:custGeom>
              <a:avLst/>
              <a:gdLst>
                <a:gd name="T0" fmla="*/ 29 w 80"/>
                <a:gd name="T1" fmla="*/ 31 h 89"/>
                <a:gd name="T2" fmla="*/ 35 w 80"/>
                <a:gd name="T3" fmla="*/ 24 h 89"/>
                <a:gd name="T4" fmla="*/ 46 w 80"/>
                <a:gd name="T5" fmla="*/ 24 h 89"/>
                <a:gd name="T6" fmla="*/ 52 w 80"/>
                <a:gd name="T7" fmla="*/ 29 h 89"/>
                <a:gd name="T8" fmla="*/ 52 w 80"/>
                <a:gd name="T9" fmla="*/ 40 h 89"/>
                <a:gd name="T10" fmla="*/ 43 w 80"/>
                <a:gd name="T11" fmla="*/ 47 h 89"/>
                <a:gd name="T12" fmla="*/ 31 w 80"/>
                <a:gd name="T13" fmla="*/ 63 h 89"/>
                <a:gd name="T14" fmla="*/ 28 w 80"/>
                <a:gd name="T15" fmla="*/ 80 h 89"/>
                <a:gd name="T16" fmla="*/ 28 w 80"/>
                <a:gd name="T17" fmla="*/ 87 h 89"/>
                <a:gd name="T18" fmla="*/ 49 w 80"/>
                <a:gd name="T19" fmla="*/ 89 h 89"/>
                <a:gd name="T20" fmla="*/ 52 w 80"/>
                <a:gd name="T21" fmla="*/ 84 h 89"/>
                <a:gd name="T22" fmla="*/ 54 w 80"/>
                <a:gd name="T23" fmla="*/ 73 h 89"/>
                <a:gd name="T24" fmla="*/ 60 w 80"/>
                <a:gd name="T25" fmla="*/ 67 h 89"/>
                <a:gd name="T26" fmla="*/ 77 w 80"/>
                <a:gd name="T27" fmla="*/ 49 h 89"/>
                <a:gd name="T28" fmla="*/ 80 w 80"/>
                <a:gd name="T29" fmla="*/ 34 h 89"/>
                <a:gd name="T30" fmla="*/ 78 w 80"/>
                <a:gd name="T31" fmla="*/ 21 h 89"/>
                <a:gd name="T32" fmla="*/ 69 w 80"/>
                <a:gd name="T33" fmla="*/ 9 h 89"/>
                <a:gd name="T34" fmla="*/ 49 w 80"/>
                <a:gd name="T35" fmla="*/ 0 h 89"/>
                <a:gd name="T36" fmla="*/ 32 w 80"/>
                <a:gd name="T37" fmla="*/ 0 h 89"/>
                <a:gd name="T38" fmla="*/ 12 w 80"/>
                <a:gd name="T39" fmla="*/ 9 h 89"/>
                <a:gd name="T40" fmla="*/ 5 w 80"/>
                <a:gd name="T41" fmla="*/ 21 h 89"/>
                <a:gd name="T42" fmla="*/ 0 w 80"/>
                <a:gd name="T43" fmla="*/ 35 h 89"/>
                <a:gd name="T44" fmla="*/ 21 w 80"/>
                <a:gd name="T45" fmla="*/ 41 h 89"/>
                <a:gd name="T46" fmla="*/ 26 w 80"/>
                <a:gd name="T47" fmla="*/ 38 h 89"/>
                <a:gd name="T48" fmla="*/ 58 w 80"/>
                <a:gd name="T49" fmla="*/ 44 h 89"/>
                <a:gd name="T50" fmla="*/ 61 w 80"/>
                <a:gd name="T51" fmla="*/ 34 h 89"/>
                <a:gd name="T52" fmla="*/ 57 w 80"/>
                <a:gd name="T53" fmla="*/ 20 h 89"/>
                <a:gd name="T54" fmla="*/ 41 w 80"/>
                <a:gd name="T55" fmla="*/ 15 h 89"/>
                <a:gd name="T56" fmla="*/ 26 w 80"/>
                <a:gd name="T57" fmla="*/ 20 h 89"/>
                <a:gd name="T58" fmla="*/ 9 w 80"/>
                <a:gd name="T59" fmla="*/ 31 h 89"/>
                <a:gd name="T60" fmla="*/ 18 w 80"/>
                <a:gd name="T61" fmla="*/ 15 h 89"/>
                <a:gd name="T62" fmla="*/ 28 w 80"/>
                <a:gd name="T63" fmla="*/ 9 h 89"/>
                <a:gd name="T64" fmla="*/ 40 w 80"/>
                <a:gd name="T65" fmla="*/ 8 h 89"/>
                <a:gd name="T66" fmla="*/ 58 w 80"/>
                <a:gd name="T67" fmla="*/ 12 h 89"/>
                <a:gd name="T68" fmla="*/ 67 w 80"/>
                <a:gd name="T69" fmla="*/ 20 h 89"/>
                <a:gd name="T70" fmla="*/ 72 w 80"/>
                <a:gd name="T71" fmla="*/ 34 h 89"/>
                <a:gd name="T72" fmla="*/ 69 w 80"/>
                <a:gd name="T73" fmla="*/ 44 h 89"/>
                <a:gd name="T74" fmla="*/ 55 w 80"/>
                <a:gd name="T75" fmla="*/ 60 h 89"/>
                <a:gd name="T76" fmla="*/ 46 w 80"/>
                <a:gd name="T77" fmla="*/ 70 h 89"/>
                <a:gd name="T78" fmla="*/ 35 w 80"/>
                <a:gd name="T79" fmla="*/ 80 h 89"/>
                <a:gd name="T80" fmla="*/ 35 w 80"/>
                <a:gd name="T81" fmla="*/ 80 h 89"/>
                <a:gd name="T82" fmla="*/ 38 w 80"/>
                <a:gd name="T83" fmla="*/ 66 h 89"/>
                <a:gd name="T84" fmla="*/ 48 w 8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89">
                  <a:moveTo>
                    <a:pt x="26" y="38"/>
                  </a:moveTo>
                  <a:lnTo>
                    <a:pt x="26" y="38"/>
                  </a:lnTo>
                  <a:lnTo>
                    <a:pt x="29" y="31"/>
                  </a:lnTo>
                  <a:lnTo>
                    <a:pt x="32" y="26"/>
                  </a:lnTo>
                  <a:lnTo>
                    <a:pt x="32" y="26"/>
                  </a:lnTo>
                  <a:lnTo>
                    <a:pt x="35" y="24"/>
                  </a:lnTo>
                  <a:lnTo>
                    <a:pt x="41" y="23"/>
                  </a:lnTo>
                  <a:lnTo>
                    <a:pt x="41" y="23"/>
                  </a:lnTo>
                  <a:lnTo>
                    <a:pt x="46" y="24"/>
                  </a:lnTo>
                  <a:lnTo>
                    <a:pt x="51" y="26"/>
                  </a:lnTo>
                  <a:lnTo>
                    <a:pt x="51" y="26"/>
                  </a:lnTo>
                  <a:lnTo>
                    <a:pt x="52" y="29"/>
                  </a:lnTo>
                  <a:lnTo>
                    <a:pt x="54" y="34"/>
                  </a:lnTo>
                  <a:lnTo>
                    <a:pt x="54" y="34"/>
                  </a:lnTo>
                  <a:lnTo>
                    <a:pt x="52" y="40"/>
                  </a:lnTo>
                  <a:lnTo>
                    <a:pt x="52" y="40"/>
                  </a:lnTo>
                  <a:lnTo>
                    <a:pt x="43" y="47"/>
                  </a:lnTo>
                  <a:lnTo>
                    <a:pt x="43" y="47"/>
                  </a:lnTo>
                  <a:lnTo>
                    <a:pt x="35" y="55"/>
                  </a:lnTo>
                  <a:lnTo>
                    <a:pt x="31" y="63"/>
                  </a:lnTo>
                  <a:lnTo>
                    <a:pt x="31" y="63"/>
                  </a:lnTo>
                  <a:lnTo>
                    <a:pt x="28" y="70"/>
                  </a:lnTo>
                  <a:lnTo>
                    <a:pt x="28" y="80"/>
                  </a:lnTo>
                  <a:lnTo>
                    <a:pt x="28" y="80"/>
                  </a:lnTo>
                  <a:lnTo>
                    <a:pt x="28" y="84"/>
                  </a:lnTo>
                  <a:lnTo>
                    <a:pt x="28" y="84"/>
                  </a:lnTo>
                  <a:lnTo>
                    <a:pt x="28" y="87"/>
                  </a:lnTo>
                  <a:lnTo>
                    <a:pt x="31" y="89"/>
                  </a:lnTo>
                  <a:lnTo>
                    <a:pt x="49" y="89"/>
                  </a:lnTo>
                  <a:lnTo>
                    <a:pt x="49" y="89"/>
                  </a:lnTo>
                  <a:lnTo>
                    <a:pt x="52" y="87"/>
                  </a:lnTo>
                  <a:lnTo>
                    <a:pt x="52" y="87"/>
                  </a:lnTo>
                  <a:lnTo>
                    <a:pt x="52" y="84"/>
                  </a:lnTo>
                  <a:lnTo>
                    <a:pt x="52" y="84"/>
                  </a:lnTo>
                  <a:lnTo>
                    <a:pt x="54" y="76"/>
                  </a:lnTo>
                  <a:lnTo>
                    <a:pt x="54" y="73"/>
                  </a:lnTo>
                  <a:lnTo>
                    <a:pt x="54" y="73"/>
                  </a:lnTo>
                  <a:lnTo>
                    <a:pt x="55" y="72"/>
                  </a:lnTo>
                  <a:lnTo>
                    <a:pt x="60" y="67"/>
                  </a:lnTo>
                  <a:lnTo>
                    <a:pt x="60" y="67"/>
                  </a:lnTo>
                  <a:lnTo>
                    <a:pt x="71" y="57"/>
                  </a:lnTo>
                  <a:lnTo>
                    <a:pt x="77" y="49"/>
                  </a:lnTo>
                  <a:lnTo>
                    <a:pt x="77" y="49"/>
                  </a:lnTo>
                  <a:lnTo>
                    <a:pt x="80" y="41"/>
                  </a:lnTo>
                  <a:lnTo>
                    <a:pt x="80" y="34"/>
                  </a:lnTo>
                  <a:lnTo>
                    <a:pt x="80" y="34"/>
                  </a:lnTo>
                  <a:lnTo>
                    <a:pt x="80" y="27"/>
                  </a:lnTo>
                  <a:lnTo>
                    <a:pt x="78" y="21"/>
                  </a:lnTo>
                  <a:lnTo>
                    <a:pt x="74" y="15"/>
                  </a:lnTo>
                  <a:lnTo>
                    <a:pt x="69" y="9"/>
                  </a:lnTo>
                  <a:lnTo>
                    <a:pt x="69" y="9"/>
                  </a:lnTo>
                  <a:lnTo>
                    <a:pt x="63" y="4"/>
                  </a:lnTo>
                  <a:lnTo>
                    <a:pt x="57" y="1"/>
                  </a:lnTo>
                  <a:lnTo>
                    <a:pt x="49" y="0"/>
                  </a:lnTo>
                  <a:lnTo>
                    <a:pt x="40" y="0"/>
                  </a:lnTo>
                  <a:lnTo>
                    <a:pt x="40" y="0"/>
                  </a:lnTo>
                  <a:lnTo>
                    <a:pt x="32" y="0"/>
                  </a:lnTo>
                  <a:lnTo>
                    <a:pt x="25" y="1"/>
                  </a:lnTo>
                  <a:lnTo>
                    <a:pt x="18" y="4"/>
                  </a:lnTo>
                  <a:lnTo>
                    <a:pt x="12" y="9"/>
                  </a:lnTo>
                  <a:lnTo>
                    <a:pt x="12" y="9"/>
                  </a:lnTo>
                  <a:lnTo>
                    <a:pt x="8" y="15"/>
                  </a:lnTo>
                  <a:lnTo>
                    <a:pt x="5" y="21"/>
                  </a:lnTo>
                  <a:lnTo>
                    <a:pt x="2" y="27"/>
                  </a:lnTo>
                  <a:lnTo>
                    <a:pt x="0" y="35"/>
                  </a:lnTo>
                  <a:lnTo>
                    <a:pt x="0" y="35"/>
                  </a:lnTo>
                  <a:lnTo>
                    <a:pt x="2" y="38"/>
                  </a:lnTo>
                  <a:lnTo>
                    <a:pt x="5" y="38"/>
                  </a:lnTo>
                  <a:lnTo>
                    <a:pt x="21" y="41"/>
                  </a:lnTo>
                  <a:lnTo>
                    <a:pt x="21" y="41"/>
                  </a:lnTo>
                  <a:lnTo>
                    <a:pt x="25" y="41"/>
                  </a:lnTo>
                  <a:lnTo>
                    <a:pt x="26" y="38"/>
                  </a:lnTo>
                  <a:lnTo>
                    <a:pt x="26" y="38"/>
                  </a:lnTo>
                  <a:close/>
                  <a:moveTo>
                    <a:pt x="58" y="44"/>
                  </a:moveTo>
                  <a:lnTo>
                    <a:pt x="58" y="44"/>
                  </a:lnTo>
                  <a:lnTo>
                    <a:pt x="61" y="40"/>
                  </a:lnTo>
                  <a:lnTo>
                    <a:pt x="61" y="34"/>
                  </a:lnTo>
                  <a:lnTo>
                    <a:pt x="61" y="34"/>
                  </a:lnTo>
                  <a:lnTo>
                    <a:pt x="60" y="26"/>
                  </a:lnTo>
                  <a:lnTo>
                    <a:pt x="57" y="20"/>
                  </a:lnTo>
                  <a:lnTo>
                    <a:pt x="57" y="20"/>
                  </a:lnTo>
                  <a:lnTo>
                    <a:pt x="49" y="17"/>
                  </a:lnTo>
                  <a:lnTo>
                    <a:pt x="41" y="15"/>
                  </a:lnTo>
                  <a:lnTo>
                    <a:pt x="41" y="15"/>
                  </a:lnTo>
                  <a:lnTo>
                    <a:pt x="32" y="17"/>
                  </a:lnTo>
                  <a:lnTo>
                    <a:pt x="26" y="20"/>
                  </a:lnTo>
                  <a:lnTo>
                    <a:pt x="26" y="20"/>
                  </a:lnTo>
                  <a:lnTo>
                    <a:pt x="21" y="26"/>
                  </a:lnTo>
                  <a:lnTo>
                    <a:pt x="18" y="32"/>
                  </a:lnTo>
                  <a:lnTo>
                    <a:pt x="9" y="31"/>
                  </a:lnTo>
                  <a:lnTo>
                    <a:pt x="9" y="31"/>
                  </a:lnTo>
                  <a:lnTo>
                    <a:pt x="12" y="23"/>
                  </a:lnTo>
                  <a:lnTo>
                    <a:pt x="18" y="15"/>
                  </a:lnTo>
                  <a:lnTo>
                    <a:pt x="18" y="15"/>
                  </a:lnTo>
                  <a:lnTo>
                    <a:pt x="23" y="12"/>
                  </a:lnTo>
                  <a:lnTo>
                    <a:pt x="28" y="9"/>
                  </a:lnTo>
                  <a:lnTo>
                    <a:pt x="34" y="8"/>
                  </a:lnTo>
                  <a:lnTo>
                    <a:pt x="40" y="8"/>
                  </a:lnTo>
                  <a:lnTo>
                    <a:pt x="40" y="8"/>
                  </a:lnTo>
                  <a:lnTo>
                    <a:pt x="48" y="8"/>
                  </a:lnTo>
                  <a:lnTo>
                    <a:pt x="54" y="9"/>
                  </a:lnTo>
                  <a:lnTo>
                    <a:pt x="58" y="12"/>
                  </a:lnTo>
                  <a:lnTo>
                    <a:pt x="63" y="15"/>
                  </a:lnTo>
                  <a:lnTo>
                    <a:pt x="63" y="15"/>
                  </a:lnTo>
                  <a:lnTo>
                    <a:pt x="67" y="20"/>
                  </a:lnTo>
                  <a:lnTo>
                    <a:pt x="71" y="24"/>
                  </a:lnTo>
                  <a:lnTo>
                    <a:pt x="72" y="29"/>
                  </a:lnTo>
                  <a:lnTo>
                    <a:pt x="72" y="34"/>
                  </a:lnTo>
                  <a:lnTo>
                    <a:pt x="72" y="34"/>
                  </a:lnTo>
                  <a:lnTo>
                    <a:pt x="71" y="40"/>
                  </a:lnTo>
                  <a:lnTo>
                    <a:pt x="69" y="44"/>
                  </a:lnTo>
                  <a:lnTo>
                    <a:pt x="69" y="44"/>
                  </a:lnTo>
                  <a:lnTo>
                    <a:pt x="64" y="52"/>
                  </a:lnTo>
                  <a:lnTo>
                    <a:pt x="55" y="60"/>
                  </a:lnTo>
                  <a:lnTo>
                    <a:pt x="55" y="60"/>
                  </a:lnTo>
                  <a:lnTo>
                    <a:pt x="49" y="66"/>
                  </a:lnTo>
                  <a:lnTo>
                    <a:pt x="46" y="70"/>
                  </a:lnTo>
                  <a:lnTo>
                    <a:pt x="46" y="70"/>
                  </a:lnTo>
                  <a:lnTo>
                    <a:pt x="44" y="80"/>
                  </a:lnTo>
                  <a:lnTo>
                    <a:pt x="35" y="80"/>
                  </a:lnTo>
                  <a:lnTo>
                    <a:pt x="35" y="80"/>
                  </a:lnTo>
                  <a:lnTo>
                    <a:pt x="35" y="80"/>
                  </a:lnTo>
                  <a:lnTo>
                    <a:pt x="35" y="80"/>
                  </a:lnTo>
                  <a:lnTo>
                    <a:pt x="35" y="72"/>
                  </a:lnTo>
                  <a:lnTo>
                    <a:pt x="38" y="66"/>
                  </a:lnTo>
                  <a:lnTo>
                    <a:pt x="38" y="66"/>
                  </a:lnTo>
                  <a:lnTo>
                    <a:pt x="41" y="61"/>
                  </a:lnTo>
                  <a:lnTo>
                    <a:pt x="48" y="54"/>
                  </a:lnTo>
                  <a:lnTo>
                    <a:pt x="48" y="54"/>
                  </a:lnTo>
                  <a:lnTo>
                    <a:pt x="58" y="44"/>
                  </a:lnTo>
                  <a:lnTo>
                    <a:pt x="58" y="4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99" name="Group 298"/>
          <p:cNvGrpSpPr/>
          <p:nvPr userDrawn="1"/>
        </p:nvGrpSpPr>
        <p:grpSpPr>
          <a:xfrm>
            <a:off x="5263923" y="1578704"/>
            <a:ext cx="459999" cy="352011"/>
            <a:chOff x="4251326" y="1385888"/>
            <a:chExt cx="390525" cy="398463"/>
          </a:xfrm>
        </p:grpSpPr>
        <p:sp>
          <p:nvSpPr>
            <p:cNvPr id="300" name="Freeform 589"/>
            <p:cNvSpPr>
              <a:spLocks noEditPoints="1"/>
            </p:cNvSpPr>
            <p:nvPr/>
          </p:nvSpPr>
          <p:spPr bwMode="auto">
            <a:xfrm>
              <a:off x="4251326" y="1385888"/>
              <a:ext cx="390525" cy="398463"/>
            </a:xfrm>
            <a:custGeom>
              <a:avLst/>
              <a:gdLst>
                <a:gd name="T0" fmla="*/ 216 w 246"/>
                <a:gd name="T1" fmla="*/ 57 h 251"/>
                <a:gd name="T2" fmla="*/ 30 w 246"/>
                <a:gd name="T3" fmla="*/ 0 h 251"/>
                <a:gd name="T4" fmla="*/ 7 w 246"/>
                <a:gd name="T5" fmla="*/ 57 h 251"/>
                <a:gd name="T6" fmla="*/ 4 w 246"/>
                <a:gd name="T7" fmla="*/ 58 h 251"/>
                <a:gd name="T8" fmla="*/ 0 w 246"/>
                <a:gd name="T9" fmla="*/ 61 h 251"/>
                <a:gd name="T10" fmla="*/ 0 w 246"/>
                <a:gd name="T11" fmla="*/ 212 h 251"/>
                <a:gd name="T12" fmla="*/ 0 w 246"/>
                <a:gd name="T13" fmla="*/ 215 h 251"/>
                <a:gd name="T14" fmla="*/ 4 w 246"/>
                <a:gd name="T15" fmla="*/ 219 h 251"/>
                <a:gd name="T16" fmla="*/ 92 w 246"/>
                <a:gd name="T17" fmla="*/ 219 h 251"/>
                <a:gd name="T18" fmla="*/ 76 w 246"/>
                <a:gd name="T19" fmla="*/ 242 h 251"/>
                <a:gd name="T20" fmla="*/ 170 w 246"/>
                <a:gd name="T21" fmla="*/ 251 h 251"/>
                <a:gd name="T22" fmla="*/ 154 w 246"/>
                <a:gd name="T23" fmla="*/ 242 h 251"/>
                <a:gd name="T24" fmla="*/ 239 w 246"/>
                <a:gd name="T25" fmla="*/ 219 h 251"/>
                <a:gd name="T26" fmla="*/ 242 w 246"/>
                <a:gd name="T27" fmla="*/ 219 h 251"/>
                <a:gd name="T28" fmla="*/ 246 w 246"/>
                <a:gd name="T29" fmla="*/ 215 h 251"/>
                <a:gd name="T30" fmla="*/ 246 w 246"/>
                <a:gd name="T31" fmla="*/ 65 h 251"/>
                <a:gd name="T32" fmla="*/ 246 w 246"/>
                <a:gd name="T33" fmla="*/ 61 h 251"/>
                <a:gd name="T34" fmla="*/ 242 w 246"/>
                <a:gd name="T35" fmla="*/ 58 h 251"/>
                <a:gd name="T36" fmla="*/ 239 w 246"/>
                <a:gd name="T37" fmla="*/ 57 h 251"/>
                <a:gd name="T38" fmla="*/ 46 w 246"/>
                <a:gd name="T39" fmla="*/ 117 h 251"/>
                <a:gd name="T40" fmla="*/ 38 w 246"/>
                <a:gd name="T41" fmla="*/ 109 h 251"/>
                <a:gd name="T42" fmla="*/ 208 w 246"/>
                <a:gd name="T43" fmla="*/ 8 h 251"/>
                <a:gd name="T44" fmla="*/ 202 w 246"/>
                <a:gd name="T45" fmla="*/ 109 h 251"/>
                <a:gd name="T46" fmla="*/ 208 w 246"/>
                <a:gd name="T47" fmla="*/ 117 h 251"/>
                <a:gd name="T48" fmla="*/ 38 w 246"/>
                <a:gd name="T49" fmla="*/ 190 h 251"/>
                <a:gd name="T50" fmla="*/ 7 w 246"/>
                <a:gd name="T51" fmla="*/ 65 h 251"/>
                <a:gd name="T52" fmla="*/ 30 w 246"/>
                <a:gd name="T53" fmla="*/ 190 h 251"/>
                <a:gd name="T54" fmla="*/ 7 w 246"/>
                <a:gd name="T55" fmla="*/ 65 h 251"/>
                <a:gd name="T56" fmla="*/ 99 w 246"/>
                <a:gd name="T57" fmla="*/ 242 h 251"/>
                <a:gd name="T58" fmla="*/ 147 w 246"/>
                <a:gd name="T59" fmla="*/ 219 h 251"/>
                <a:gd name="T60" fmla="*/ 239 w 246"/>
                <a:gd name="T61" fmla="*/ 212 h 251"/>
                <a:gd name="T62" fmla="*/ 7 w 246"/>
                <a:gd name="T63" fmla="*/ 198 h 251"/>
                <a:gd name="T64" fmla="*/ 239 w 246"/>
                <a:gd name="T65" fmla="*/ 212 h 251"/>
                <a:gd name="T66" fmla="*/ 216 w 246"/>
                <a:gd name="T67" fmla="*/ 190 h 251"/>
                <a:gd name="T68" fmla="*/ 239 w 246"/>
                <a:gd name="T69" fmla="*/ 6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 h="251">
                  <a:moveTo>
                    <a:pt x="239" y="57"/>
                  </a:moveTo>
                  <a:lnTo>
                    <a:pt x="216" y="57"/>
                  </a:lnTo>
                  <a:lnTo>
                    <a:pt x="216" y="0"/>
                  </a:lnTo>
                  <a:lnTo>
                    <a:pt x="30" y="0"/>
                  </a:lnTo>
                  <a:lnTo>
                    <a:pt x="30" y="57"/>
                  </a:lnTo>
                  <a:lnTo>
                    <a:pt x="7" y="57"/>
                  </a:lnTo>
                  <a:lnTo>
                    <a:pt x="7" y="57"/>
                  </a:lnTo>
                  <a:lnTo>
                    <a:pt x="4" y="58"/>
                  </a:lnTo>
                  <a:lnTo>
                    <a:pt x="1" y="60"/>
                  </a:lnTo>
                  <a:lnTo>
                    <a:pt x="0" y="61"/>
                  </a:lnTo>
                  <a:lnTo>
                    <a:pt x="0" y="65"/>
                  </a:lnTo>
                  <a:lnTo>
                    <a:pt x="0" y="212"/>
                  </a:lnTo>
                  <a:lnTo>
                    <a:pt x="0" y="212"/>
                  </a:lnTo>
                  <a:lnTo>
                    <a:pt x="0" y="215"/>
                  </a:lnTo>
                  <a:lnTo>
                    <a:pt x="1" y="218"/>
                  </a:lnTo>
                  <a:lnTo>
                    <a:pt x="4" y="219"/>
                  </a:lnTo>
                  <a:lnTo>
                    <a:pt x="7" y="219"/>
                  </a:lnTo>
                  <a:lnTo>
                    <a:pt x="92" y="219"/>
                  </a:lnTo>
                  <a:lnTo>
                    <a:pt x="92" y="242"/>
                  </a:lnTo>
                  <a:lnTo>
                    <a:pt x="76" y="242"/>
                  </a:lnTo>
                  <a:lnTo>
                    <a:pt x="76" y="251"/>
                  </a:lnTo>
                  <a:lnTo>
                    <a:pt x="170" y="251"/>
                  </a:lnTo>
                  <a:lnTo>
                    <a:pt x="170" y="242"/>
                  </a:lnTo>
                  <a:lnTo>
                    <a:pt x="154" y="242"/>
                  </a:lnTo>
                  <a:lnTo>
                    <a:pt x="154" y="219"/>
                  </a:lnTo>
                  <a:lnTo>
                    <a:pt x="239" y="219"/>
                  </a:lnTo>
                  <a:lnTo>
                    <a:pt x="239" y="219"/>
                  </a:lnTo>
                  <a:lnTo>
                    <a:pt x="242" y="219"/>
                  </a:lnTo>
                  <a:lnTo>
                    <a:pt x="245" y="218"/>
                  </a:lnTo>
                  <a:lnTo>
                    <a:pt x="246" y="215"/>
                  </a:lnTo>
                  <a:lnTo>
                    <a:pt x="246" y="212"/>
                  </a:lnTo>
                  <a:lnTo>
                    <a:pt x="246" y="65"/>
                  </a:lnTo>
                  <a:lnTo>
                    <a:pt x="246" y="65"/>
                  </a:lnTo>
                  <a:lnTo>
                    <a:pt x="246" y="61"/>
                  </a:lnTo>
                  <a:lnTo>
                    <a:pt x="245" y="60"/>
                  </a:lnTo>
                  <a:lnTo>
                    <a:pt x="242" y="58"/>
                  </a:lnTo>
                  <a:lnTo>
                    <a:pt x="239" y="57"/>
                  </a:lnTo>
                  <a:lnTo>
                    <a:pt x="239" y="57"/>
                  </a:lnTo>
                  <a:close/>
                  <a:moveTo>
                    <a:pt x="38" y="117"/>
                  </a:moveTo>
                  <a:lnTo>
                    <a:pt x="46" y="117"/>
                  </a:lnTo>
                  <a:lnTo>
                    <a:pt x="46" y="109"/>
                  </a:lnTo>
                  <a:lnTo>
                    <a:pt x="38" y="109"/>
                  </a:lnTo>
                  <a:lnTo>
                    <a:pt x="38" y="8"/>
                  </a:lnTo>
                  <a:lnTo>
                    <a:pt x="208" y="8"/>
                  </a:lnTo>
                  <a:lnTo>
                    <a:pt x="208" y="109"/>
                  </a:lnTo>
                  <a:lnTo>
                    <a:pt x="202" y="109"/>
                  </a:lnTo>
                  <a:lnTo>
                    <a:pt x="202" y="117"/>
                  </a:lnTo>
                  <a:lnTo>
                    <a:pt x="208" y="117"/>
                  </a:lnTo>
                  <a:lnTo>
                    <a:pt x="208" y="190"/>
                  </a:lnTo>
                  <a:lnTo>
                    <a:pt x="38" y="190"/>
                  </a:lnTo>
                  <a:lnTo>
                    <a:pt x="38" y="117"/>
                  </a:lnTo>
                  <a:close/>
                  <a:moveTo>
                    <a:pt x="7" y="65"/>
                  </a:moveTo>
                  <a:lnTo>
                    <a:pt x="30" y="65"/>
                  </a:lnTo>
                  <a:lnTo>
                    <a:pt x="30" y="190"/>
                  </a:lnTo>
                  <a:lnTo>
                    <a:pt x="7" y="190"/>
                  </a:lnTo>
                  <a:lnTo>
                    <a:pt x="7" y="65"/>
                  </a:lnTo>
                  <a:close/>
                  <a:moveTo>
                    <a:pt x="147" y="242"/>
                  </a:moveTo>
                  <a:lnTo>
                    <a:pt x="99" y="242"/>
                  </a:lnTo>
                  <a:lnTo>
                    <a:pt x="99" y="219"/>
                  </a:lnTo>
                  <a:lnTo>
                    <a:pt x="147" y="219"/>
                  </a:lnTo>
                  <a:lnTo>
                    <a:pt x="147" y="242"/>
                  </a:lnTo>
                  <a:close/>
                  <a:moveTo>
                    <a:pt x="239" y="212"/>
                  </a:moveTo>
                  <a:lnTo>
                    <a:pt x="7" y="212"/>
                  </a:lnTo>
                  <a:lnTo>
                    <a:pt x="7" y="198"/>
                  </a:lnTo>
                  <a:lnTo>
                    <a:pt x="239" y="198"/>
                  </a:lnTo>
                  <a:lnTo>
                    <a:pt x="239" y="212"/>
                  </a:lnTo>
                  <a:close/>
                  <a:moveTo>
                    <a:pt x="239" y="190"/>
                  </a:moveTo>
                  <a:lnTo>
                    <a:pt x="216" y="190"/>
                  </a:lnTo>
                  <a:lnTo>
                    <a:pt x="216" y="65"/>
                  </a:lnTo>
                  <a:lnTo>
                    <a:pt x="239" y="65"/>
                  </a:lnTo>
                  <a:lnTo>
                    <a:pt x="239" y="19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1" name="Freeform 590"/>
            <p:cNvSpPr>
              <a:spLocks/>
            </p:cNvSpPr>
            <p:nvPr/>
          </p:nvSpPr>
          <p:spPr bwMode="auto">
            <a:xfrm>
              <a:off x="4335463" y="1462088"/>
              <a:ext cx="222250" cy="155575"/>
            </a:xfrm>
            <a:custGeom>
              <a:avLst/>
              <a:gdLst>
                <a:gd name="T0" fmla="*/ 124 w 140"/>
                <a:gd name="T1" fmla="*/ 73 h 98"/>
                <a:gd name="T2" fmla="*/ 104 w 140"/>
                <a:gd name="T3" fmla="*/ 0 h 98"/>
                <a:gd name="T4" fmla="*/ 88 w 140"/>
                <a:gd name="T5" fmla="*/ 56 h 98"/>
                <a:gd name="T6" fmla="*/ 77 w 140"/>
                <a:gd name="T7" fmla="*/ 36 h 98"/>
                <a:gd name="T8" fmla="*/ 66 w 140"/>
                <a:gd name="T9" fmla="*/ 67 h 98"/>
                <a:gd name="T10" fmla="*/ 51 w 140"/>
                <a:gd name="T11" fmla="*/ 3 h 98"/>
                <a:gd name="T12" fmla="*/ 34 w 140"/>
                <a:gd name="T13" fmla="*/ 69 h 98"/>
                <a:gd name="T14" fmla="*/ 19 w 140"/>
                <a:gd name="T15" fmla="*/ 36 h 98"/>
                <a:gd name="T16" fmla="*/ 6 w 140"/>
                <a:gd name="T17" fmla="*/ 61 h 98"/>
                <a:gd name="T18" fmla="*/ 0 w 140"/>
                <a:gd name="T19" fmla="*/ 61 h 98"/>
                <a:gd name="T20" fmla="*/ 0 w 140"/>
                <a:gd name="T21" fmla="*/ 69 h 98"/>
                <a:gd name="T22" fmla="*/ 11 w 140"/>
                <a:gd name="T23" fmla="*/ 69 h 98"/>
                <a:gd name="T24" fmla="*/ 19 w 140"/>
                <a:gd name="T25" fmla="*/ 53 h 98"/>
                <a:gd name="T26" fmla="*/ 37 w 140"/>
                <a:gd name="T27" fmla="*/ 92 h 98"/>
                <a:gd name="T28" fmla="*/ 51 w 140"/>
                <a:gd name="T29" fmla="*/ 35 h 98"/>
                <a:gd name="T30" fmla="*/ 66 w 140"/>
                <a:gd name="T31" fmla="*/ 95 h 98"/>
                <a:gd name="T32" fmla="*/ 78 w 140"/>
                <a:gd name="T33" fmla="*/ 55 h 98"/>
                <a:gd name="T34" fmla="*/ 91 w 140"/>
                <a:gd name="T35" fmla="*/ 75 h 98"/>
                <a:gd name="T36" fmla="*/ 104 w 140"/>
                <a:gd name="T37" fmla="*/ 29 h 98"/>
                <a:gd name="T38" fmla="*/ 123 w 140"/>
                <a:gd name="T39" fmla="*/ 98 h 98"/>
                <a:gd name="T40" fmla="*/ 134 w 140"/>
                <a:gd name="T41" fmla="*/ 69 h 98"/>
                <a:gd name="T42" fmla="*/ 140 w 140"/>
                <a:gd name="T43" fmla="*/ 69 h 98"/>
                <a:gd name="T44" fmla="*/ 140 w 140"/>
                <a:gd name="T45" fmla="*/ 61 h 98"/>
                <a:gd name="T46" fmla="*/ 129 w 140"/>
                <a:gd name="T47" fmla="*/ 61 h 98"/>
                <a:gd name="T48" fmla="*/ 124 w 140"/>
                <a:gd name="T49" fmla="*/ 7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0" h="98">
                  <a:moveTo>
                    <a:pt x="124" y="73"/>
                  </a:moveTo>
                  <a:lnTo>
                    <a:pt x="104" y="0"/>
                  </a:lnTo>
                  <a:lnTo>
                    <a:pt x="88" y="56"/>
                  </a:lnTo>
                  <a:lnTo>
                    <a:pt x="77" y="36"/>
                  </a:lnTo>
                  <a:lnTo>
                    <a:pt x="66" y="67"/>
                  </a:lnTo>
                  <a:lnTo>
                    <a:pt x="51" y="3"/>
                  </a:lnTo>
                  <a:lnTo>
                    <a:pt x="34" y="69"/>
                  </a:lnTo>
                  <a:lnTo>
                    <a:pt x="19" y="36"/>
                  </a:lnTo>
                  <a:lnTo>
                    <a:pt x="6" y="61"/>
                  </a:lnTo>
                  <a:lnTo>
                    <a:pt x="0" y="61"/>
                  </a:lnTo>
                  <a:lnTo>
                    <a:pt x="0" y="69"/>
                  </a:lnTo>
                  <a:lnTo>
                    <a:pt x="11" y="69"/>
                  </a:lnTo>
                  <a:lnTo>
                    <a:pt x="19" y="53"/>
                  </a:lnTo>
                  <a:lnTo>
                    <a:pt x="37" y="92"/>
                  </a:lnTo>
                  <a:lnTo>
                    <a:pt x="51" y="35"/>
                  </a:lnTo>
                  <a:lnTo>
                    <a:pt x="66" y="95"/>
                  </a:lnTo>
                  <a:lnTo>
                    <a:pt x="78" y="55"/>
                  </a:lnTo>
                  <a:lnTo>
                    <a:pt x="91" y="75"/>
                  </a:lnTo>
                  <a:lnTo>
                    <a:pt x="104" y="29"/>
                  </a:lnTo>
                  <a:lnTo>
                    <a:pt x="123" y="98"/>
                  </a:lnTo>
                  <a:lnTo>
                    <a:pt x="134" y="69"/>
                  </a:lnTo>
                  <a:lnTo>
                    <a:pt x="140" y="69"/>
                  </a:lnTo>
                  <a:lnTo>
                    <a:pt x="140" y="61"/>
                  </a:lnTo>
                  <a:lnTo>
                    <a:pt x="129" y="61"/>
                  </a:lnTo>
                  <a:lnTo>
                    <a:pt x="124" y="73"/>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02" name="Freeform 591"/>
          <p:cNvSpPr>
            <a:spLocks noEditPoints="1"/>
          </p:cNvSpPr>
          <p:nvPr userDrawn="1"/>
        </p:nvSpPr>
        <p:spPr bwMode="auto">
          <a:xfrm>
            <a:off x="7133835" y="1582910"/>
            <a:ext cx="607723" cy="283292"/>
          </a:xfrm>
          <a:custGeom>
            <a:avLst/>
            <a:gdLst>
              <a:gd name="T0" fmla="*/ 177 w 325"/>
              <a:gd name="T1" fmla="*/ 2 h 202"/>
              <a:gd name="T2" fmla="*/ 48 w 325"/>
              <a:gd name="T3" fmla="*/ 43 h 202"/>
              <a:gd name="T4" fmla="*/ 5 w 325"/>
              <a:gd name="T5" fmla="*/ 62 h 202"/>
              <a:gd name="T6" fmla="*/ 6 w 325"/>
              <a:gd name="T7" fmla="*/ 69 h 202"/>
              <a:gd name="T8" fmla="*/ 16 w 325"/>
              <a:gd name="T9" fmla="*/ 75 h 202"/>
              <a:gd name="T10" fmla="*/ 16 w 325"/>
              <a:gd name="T11" fmla="*/ 101 h 202"/>
              <a:gd name="T12" fmla="*/ 2 w 325"/>
              <a:gd name="T13" fmla="*/ 114 h 202"/>
              <a:gd name="T14" fmla="*/ 2 w 325"/>
              <a:gd name="T15" fmla="*/ 132 h 202"/>
              <a:gd name="T16" fmla="*/ 5 w 325"/>
              <a:gd name="T17" fmla="*/ 153 h 202"/>
              <a:gd name="T18" fmla="*/ 0 w 325"/>
              <a:gd name="T19" fmla="*/ 183 h 202"/>
              <a:gd name="T20" fmla="*/ 42 w 325"/>
              <a:gd name="T21" fmla="*/ 186 h 202"/>
              <a:gd name="T22" fmla="*/ 42 w 325"/>
              <a:gd name="T23" fmla="*/ 167 h 202"/>
              <a:gd name="T24" fmla="*/ 36 w 325"/>
              <a:gd name="T25" fmla="*/ 140 h 202"/>
              <a:gd name="T26" fmla="*/ 43 w 325"/>
              <a:gd name="T27" fmla="*/ 121 h 202"/>
              <a:gd name="T28" fmla="*/ 33 w 325"/>
              <a:gd name="T29" fmla="*/ 106 h 202"/>
              <a:gd name="T30" fmla="*/ 25 w 325"/>
              <a:gd name="T31" fmla="*/ 98 h 202"/>
              <a:gd name="T32" fmla="*/ 29 w 325"/>
              <a:gd name="T33" fmla="*/ 78 h 202"/>
              <a:gd name="T34" fmla="*/ 71 w 325"/>
              <a:gd name="T35" fmla="*/ 95 h 202"/>
              <a:gd name="T36" fmla="*/ 63 w 325"/>
              <a:gd name="T37" fmla="*/ 149 h 202"/>
              <a:gd name="T38" fmla="*/ 69 w 325"/>
              <a:gd name="T39" fmla="*/ 170 h 202"/>
              <a:gd name="T40" fmla="*/ 123 w 325"/>
              <a:gd name="T41" fmla="*/ 196 h 202"/>
              <a:gd name="T42" fmla="*/ 154 w 325"/>
              <a:gd name="T43" fmla="*/ 201 h 202"/>
              <a:gd name="T44" fmla="*/ 180 w 325"/>
              <a:gd name="T45" fmla="*/ 201 h 202"/>
              <a:gd name="T46" fmla="*/ 238 w 325"/>
              <a:gd name="T47" fmla="*/ 183 h 202"/>
              <a:gd name="T48" fmla="*/ 259 w 325"/>
              <a:gd name="T49" fmla="*/ 160 h 202"/>
              <a:gd name="T50" fmla="*/ 252 w 325"/>
              <a:gd name="T51" fmla="*/ 101 h 202"/>
              <a:gd name="T52" fmla="*/ 290 w 325"/>
              <a:gd name="T53" fmla="*/ 83 h 202"/>
              <a:gd name="T54" fmla="*/ 322 w 325"/>
              <a:gd name="T55" fmla="*/ 71 h 202"/>
              <a:gd name="T56" fmla="*/ 319 w 325"/>
              <a:gd name="T57" fmla="*/ 57 h 202"/>
              <a:gd name="T58" fmla="*/ 11 w 325"/>
              <a:gd name="T59" fmla="*/ 161 h 202"/>
              <a:gd name="T60" fmla="*/ 25 w 325"/>
              <a:gd name="T61" fmla="*/ 143 h 202"/>
              <a:gd name="T62" fmla="*/ 33 w 325"/>
              <a:gd name="T63" fmla="*/ 169 h 202"/>
              <a:gd name="T64" fmla="*/ 36 w 325"/>
              <a:gd name="T65" fmla="*/ 123 h 202"/>
              <a:gd name="T66" fmla="*/ 26 w 325"/>
              <a:gd name="T67" fmla="*/ 135 h 202"/>
              <a:gd name="T68" fmla="*/ 10 w 325"/>
              <a:gd name="T69" fmla="*/ 127 h 202"/>
              <a:gd name="T70" fmla="*/ 16 w 325"/>
              <a:gd name="T71" fmla="*/ 111 h 202"/>
              <a:gd name="T72" fmla="*/ 26 w 325"/>
              <a:gd name="T73" fmla="*/ 111 h 202"/>
              <a:gd name="T74" fmla="*/ 252 w 325"/>
              <a:gd name="T75" fmla="*/ 149 h 202"/>
              <a:gd name="T76" fmla="*/ 244 w 325"/>
              <a:gd name="T77" fmla="*/ 167 h 202"/>
              <a:gd name="T78" fmla="*/ 201 w 325"/>
              <a:gd name="T79" fmla="*/ 189 h 202"/>
              <a:gd name="T80" fmla="*/ 147 w 325"/>
              <a:gd name="T81" fmla="*/ 193 h 202"/>
              <a:gd name="T82" fmla="*/ 94 w 325"/>
              <a:gd name="T83" fmla="*/ 178 h 202"/>
              <a:gd name="T84" fmla="*/ 71 w 325"/>
              <a:gd name="T85" fmla="*/ 157 h 202"/>
              <a:gd name="T86" fmla="*/ 80 w 325"/>
              <a:gd name="T87" fmla="*/ 100 h 202"/>
              <a:gd name="T88" fmla="*/ 154 w 325"/>
              <a:gd name="T89" fmla="*/ 127 h 202"/>
              <a:gd name="T90" fmla="*/ 177 w 325"/>
              <a:gd name="T91" fmla="*/ 126 h 202"/>
              <a:gd name="T92" fmla="*/ 218 w 325"/>
              <a:gd name="T93" fmla="*/ 111 h 202"/>
              <a:gd name="T94" fmla="*/ 252 w 325"/>
              <a:gd name="T95" fmla="*/ 149 h 202"/>
              <a:gd name="T96" fmla="*/ 250 w 325"/>
              <a:gd name="T97" fmla="*/ 91 h 202"/>
              <a:gd name="T98" fmla="*/ 236 w 325"/>
              <a:gd name="T99" fmla="*/ 85 h 202"/>
              <a:gd name="T100" fmla="*/ 161 w 325"/>
              <a:gd name="T101" fmla="*/ 72 h 202"/>
              <a:gd name="T102" fmla="*/ 141 w 325"/>
              <a:gd name="T103" fmla="*/ 74 h 202"/>
              <a:gd name="T104" fmla="*/ 146 w 325"/>
              <a:gd name="T105" fmla="*/ 80 h 202"/>
              <a:gd name="T106" fmla="*/ 161 w 325"/>
              <a:gd name="T107" fmla="*/ 80 h 202"/>
              <a:gd name="T108" fmla="*/ 221 w 325"/>
              <a:gd name="T109" fmla="*/ 88 h 202"/>
              <a:gd name="T110" fmla="*/ 224 w 325"/>
              <a:gd name="T111" fmla="*/ 100 h 202"/>
              <a:gd name="T112" fmla="*/ 166 w 325"/>
              <a:gd name="T113" fmla="*/ 121 h 202"/>
              <a:gd name="T114" fmla="*/ 45 w 325"/>
              <a:gd name="T115" fmla="*/ 77 h 202"/>
              <a:gd name="T116" fmla="*/ 17 w 325"/>
              <a:gd name="T117" fmla="*/ 63 h 202"/>
              <a:gd name="T118" fmla="*/ 157 w 325"/>
              <a:gd name="T119" fmla="*/ 9 h 202"/>
              <a:gd name="T120" fmla="*/ 173 w 325"/>
              <a:gd name="T121" fmla="*/ 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202">
                <a:moveTo>
                  <a:pt x="319" y="57"/>
                </a:moveTo>
                <a:lnTo>
                  <a:pt x="223" y="20"/>
                </a:lnTo>
                <a:lnTo>
                  <a:pt x="223" y="20"/>
                </a:lnTo>
                <a:lnTo>
                  <a:pt x="177" y="2"/>
                </a:lnTo>
                <a:lnTo>
                  <a:pt x="177" y="2"/>
                </a:lnTo>
                <a:lnTo>
                  <a:pt x="172" y="0"/>
                </a:lnTo>
                <a:lnTo>
                  <a:pt x="169" y="0"/>
                </a:lnTo>
                <a:lnTo>
                  <a:pt x="161" y="0"/>
                </a:lnTo>
                <a:lnTo>
                  <a:pt x="48" y="43"/>
                </a:lnTo>
                <a:lnTo>
                  <a:pt x="48" y="43"/>
                </a:lnTo>
                <a:lnTo>
                  <a:pt x="11" y="57"/>
                </a:lnTo>
                <a:lnTo>
                  <a:pt x="11" y="57"/>
                </a:lnTo>
                <a:lnTo>
                  <a:pt x="6" y="60"/>
                </a:lnTo>
                <a:lnTo>
                  <a:pt x="6" y="60"/>
                </a:lnTo>
                <a:lnTo>
                  <a:pt x="5" y="62"/>
                </a:lnTo>
                <a:lnTo>
                  <a:pt x="3" y="65"/>
                </a:lnTo>
                <a:lnTo>
                  <a:pt x="3" y="65"/>
                </a:lnTo>
                <a:lnTo>
                  <a:pt x="5" y="68"/>
                </a:lnTo>
                <a:lnTo>
                  <a:pt x="6" y="69"/>
                </a:lnTo>
                <a:lnTo>
                  <a:pt x="6" y="69"/>
                </a:lnTo>
                <a:lnTo>
                  <a:pt x="11" y="72"/>
                </a:lnTo>
                <a:lnTo>
                  <a:pt x="11" y="72"/>
                </a:lnTo>
                <a:lnTo>
                  <a:pt x="14" y="74"/>
                </a:lnTo>
                <a:lnTo>
                  <a:pt x="14" y="74"/>
                </a:lnTo>
                <a:lnTo>
                  <a:pt x="16" y="75"/>
                </a:lnTo>
                <a:lnTo>
                  <a:pt x="17" y="77"/>
                </a:lnTo>
                <a:lnTo>
                  <a:pt x="17" y="77"/>
                </a:lnTo>
                <a:lnTo>
                  <a:pt x="17" y="100"/>
                </a:lnTo>
                <a:lnTo>
                  <a:pt x="17" y="100"/>
                </a:lnTo>
                <a:lnTo>
                  <a:pt x="16" y="101"/>
                </a:lnTo>
                <a:lnTo>
                  <a:pt x="14" y="103"/>
                </a:lnTo>
                <a:lnTo>
                  <a:pt x="14" y="103"/>
                </a:lnTo>
                <a:lnTo>
                  <a:pt x="10" y="106"/>
                </a:lnTo>
                <a:lnTo>
                  <a:pt x="5" y="109"/>
                </a:lnTo>
                <a:lnTo>
                  <a:pt x="2" y="114"/>
                </a:lnTo>
                <a:lnTo>
                  <a:pt x="0" y="120"/>
                </a:lnTo>
                <a:lnTo>
                  <a:pt x="0" y="120"/>
                </a:lnTo>
                <a:lnTo>
                  <a:pt x="0" y="126"/>
                </a:lnTo>
                <a:lnTo>
                  <a:pt x="0" y="126"/>
                </a:lnTo>
                <a:lnTo>
                  <a:pt x="2" y="132"/>
                </a:lnTo>
                <a:lnTo>
                  <a:pt x="6" y="138"/>
                </a:lnTo>
                <a:lnTo>
                  <a:pt x="6" y="138"/>
                </a:lnTo>
                <a:lnTo>
                  <a:pt x="8" y="140"/>
                </a:lnTo>
                <a:lnTo>
                  <a:pt x="8" y="141"/>
                </a:lnTo>
                <a:lnTo>
                  <a:pt x="5" y="153"/>
                </a:lnTo>
                <a:lnTo>
                  <a:pt x="5" y="153"/>
                </a:lnTo>
                <a:lnTo>
                  <a:pt x="2" y="176"/>
                </a:lnTo>
                <a:lnTo>
                  <a:pt x="2" y="176"/>
                </a:lnTo>
                <a:lnTo>
                  <a:pt x="0" y="183"/>
                </a:lnTo>
                <a:lnTo>
                  <a:pt x="0" y="183"/>
                </a:lnTo>
                <a:lnTo>
                  <a:pt x="2" y="186"/>
                </a:lnTo>
                <a:lnTo>
                  <a:pt x="5" y="187"/>
                </a:lnTo>
                <a:lnTo>
                  <a:pt x="37" y="187"/>
                </a:lnTo>
                <a:lnTo>
                  <a:pt x="37" y="187"/>
                </a:lnTo>
                <a:lnTo>
                  <a:pt x="42" y="186"/>
                </a:lnTo>
                <a:lnTo>
                  <a:pt x="42" y="186"/>
                </a:lnTo>
                <a:lnTo>
                  <a:pt x="42" y="183"/>
                </a:lnTo>
                <a:lnTo>
                  <a:pt x="42" y="179"/>
                </a:lnTo>
                <a:lnTo>
                  <a:pt x="42" y="179"/>
                </a:lnTo>
                <a:lnTo>
                  <a:pt x="42" y="167"/>
                </a:lnTo>
                <a:lnTo>
                  <a:pt x="42" y="167"/>
                </a:lnTo>
                <a:lnTo>
                  <a:pt x="36" y="146"/>
                </a:lnTo>
                <a:lnTo>
                  <a:pt x="36" y="143"/>
                </a:lnTo>
                <a:lnTo>
                  <a:pt x="36" y="143"/>
                </a:lnTo>
                <a:lnTo>
                  <a:pt x="36" y="140"/>
                </a:lnTo>
                <a:lnTo>
                  <a:pt x="37" y="137"/>
                </a:lnTo>
                <a:lnTo>
                  <a:pt x="37" y="137"/>
                </a:lnTo>
                <a:lnTo>
                  <a:pt x="42" y="132"/>
                </a:lnTo>
                <a:lnTo>
                  <a:pt x="43" y="127"/>
                </a:lnTo>
                <a:lnTo>
                  <a:pt x="43" y="121"/>
                </a:lnTo>
                <a:lnTo>
                  <a:pt x="42" y="117"/>
                </a:lnTo>
                <a:lnTo>
                  <a:pt x="42" y="117"/>
                </a:lnTo>
                <a:lnTo>
                  <a:pt x="40" y="112"/>
                </a:lnTo>
                <a:lnTo>
                  <a:pt x="37" y="109"/>
                </a:lnTo>
                <a:lnTo>
                  <a:pt x="33" y="106"/>
                </a:lnTo>
                <a:lnTo>
                  <a:pt x="28" y="103"/>
                </a:lnTo>
                <a:lnTo>
                  <a:pt x="28" y="103"/>
                </a:lnTo>
                <a:lnTo>
                  <a:pt x="26" y="101"/>
                </a:lnTo>
                <a:lnTo>
                  <a:pt x="25" y="98"/>
                </a:lnTo>
                <a:lnTo>
                  <a:pt x="25" y="98"/>
                </a:lnTo>
                <a:lnTo>
                  <a:pt x="25" y="85"/>
                </a:lnTo>
                <a:lnTo>
                  <a:pt x="25" y="77"/>
                </a:lnTo>
                <a:lnTo>
                  <a:pt x="28" y="78"/>
                </a:lnTo>
                <a:lnTo>
                  <a:pt x="28" y="78"/>
                </a:lnTo>
                <a:lnTo>
                  <a:pt x="29" y="78"/>
                </a:lnTo>
                <a:lnTo>
                  <a:pt x="40" y="83"/>
                </a:lnTo>
                <a:lnTo>
                  <a:pt x="40" y="83"/>
                </a:lnTo>
                <a:lnTo>
                  <a:pt x="68" y="94"/>
                </a:lnTo>
                <a:lnTo>
                  <a:pt x="68" y="94"/>
                </a:lnTo>
                <a:lnTo>
                  <a:pt x="71" y="95"/>
                </a:lnTo>
                <a:lnTo>
                  <a:pt x="71" y="98"/>
                </a:lnTo>
                <a:lnTo>
                  <a:pt x="71" y="106"/>
                </a:lnTo>
                <a:lnTo>
                  <a:pt x="71" y="106"/>
                </a:lnTo>
                <a:lnTo>
                  <a:pt x="63" y="149"/>
                </a:lnTo>
                <a:lnTo>
                  <a:pt x="63" y="149"/>
                </a:lnTo>
                <a:lnTo>
                  <a:pt x="62" y="153"/>
                </a:lnTo>
                <a:lnTo>
                  <a:pt x="63" y="160"/>
                </a:lnTo>
                <a:lnTo>
                  <a:pt x="66" y="164"/>
                </a:lnTo>
                <a:lnTo>
                  <a:pt x="69" y="170"/>
                </a:lnTo>
                <a:lnTo>
                  <a:pt x="69" y="170"/>
                </a:lnTo>
                <a:lnTo>
                  <a:pt x="80" y="179"/>
                </a:lnTo>
                <a:lnTo>
                  <a:pt x="92" y="187"/>
                </a:lnTo>
                <a:lnTo>
                  <a:pt x="108" y="193"/>
                </a:lnTo>
                <a:lnTo>
                  <a:pt x="123" y="196"/>
                </a:lnTo>
                <a:lnTo>
                  <a:pt x="123" y="196"/>
                </a:lnTo>
                <a:lnTo>
                  <a:pt x="143" y="199"/>
                </a:lnTo>
                <a:lnTo>
                  <a:pt x="143" y="199"/>
                </a:lnTo>
                <a:lnTo>
                  <a:pt x="152" y="201"/>
                </a:lnTo>
                <a:lnTo>
                  <a:pt x="152" y="201"/>
                </a:lnTo>
                <a:lnTo>
                  <a:pt x="154" y="201"/>
                </a:lnTo>
                <a:lnTo>
                  <a:pt x="155" y="202"/>
                </a:lnTo>
                <a:lnTo>
                  <a:pt x="167" y="202"/>
                </a:lnTo>
                <a:lnTo>
                  <a:pt x="167" y="202"/>
                </a:lnTo>
                <a:lnTo>
                  <a:pt x="180" y="201"/>
                </a:lnTo>
                <a:lnTo>
                  <a:pt x="180" y="201"/>
                </a:lnTo>
                <a:lnTo>
                  <a:pt x="200" y="196"/>
                </a:lnTo>
                <a:lnTo>
                  <a:pt x="219" y="192"/>
                </a:lnTo>
                <a:lnTo>
                  <a:pt x="219" y="192"/>
                </a:lnTo>
                <a:lnTo>
                  <a:pt x="229" y="187"/>
                </a:lnTo>
                <a:lnTo>
                  <a:pt x="238" y="183"/>
                </a:lnTo>
                <a:lnTo>
                  <a:pt x="246" y="176"/>
                </a:lnTo>
                <a:lnTo>
                  <a:pt x="252" y="170"/>
                </a:lnTo>
                <a:lnTo>
                  <a:pt x="252" y="170"/>
                </a:lnTo>
                <a:lnTo>
                  <a:pt x="256" y="166"/>
                </a:lnTo>
                <a:lnTo>
                  <a:pt x="259" y="160"/>
                </a:lnTo>
                <a:lnTo>
                  <a:pt x="259" y="153"/>
                </a:lnTo>
                <a:lnTo>
                  <a:pt x="259" y="147"/>
                </a:lnTo>
                <a:lnTo>
                  <a:pt x="258" y="138"/>
                </a:lnTo>
                <a:lnTo>
                  <a:pt x="258" y="138"/>
                </a:lnTo>
                <a:lnTo>
                  <a:pt x="252" y="101"/>
                </a:lnTo>
                <a:lnTo>
                  <a:pt x="252" y="101"/>
                </a:lnTo>
                <a:lnTo>
                  <a:pt x="252" y="98"/>
                </a:lnTo>
                <a:lnTo>
                  <a:pt x="255" y="97"/>
                </a:lnTo>
                <a:lnTo>
                  <a:pt x="255" y="97"/>
                </a:lnTo>
                <a:lnTo>
                  <a:pt x="290" y="83"/>
                </a:lnTo>
                <a:lnTo>
                  <a:pt x="308" y="75"/>
                </a:lnTo>
                <a:lnTo>
                  <a:pt x="308" y="75"/>
                </a:lnTo>
                <a:lnTo>
                  <a:pt x="318" y="72"/>
                </a:lnTo>
                <a:lnTo>
                  <a:pt x="318" y="72"/>
                </a:lnTo>
                <a:lnTo>
                  <a:pt x="322" y="71"/>
                </a:lnTo>
                <a:lnTo>
                  <a:pt x="325" y="66"/>
                </a:lnTo>
                <a:lnTo>
                  <a:pt x="325" y="62"/>
                </a:lnTo>
                <a:lnTo>
                  <a:pt x="325" y="62"/>
                </a:lnTo>
                <a:lnTo>
                  <a:pt x="324" y="60"/>
                </a:lnTo>
                <a:lnTo>
                  <a:pt x="319" y="57"/>
                </a:lnTo>
                <a:lnTo>
                  <a:pt x="319" y="57"/>
                </a:lnTo>
                <a:close/>
                <a:moveTo>
                  <a:pt x="10" y="179"/>
                </a:moveTo>
                <a:lnTo>
                  <a:pt x="10" y="178"/>
                </a:lnTo>
                <a:lnTo>
                  <a:pt x="10" y="178"/>
                </a:lnTo>
                <a:lnTo>
                  <a:pt x="11" y="161"/>
                </a:lnTo>
                <a:lnTo>
                  <a:pt x="16" y="144"/>
                </a:lnTo>
                <a:lnTo>
                  <a:pt x="16" y="143"/>
                </a:lnTo>
                <a:lnTo>
                  <a:pt x="22" y="143"/>
                </a:lnTo>
                <a:lnTo>
                  <a:pt x="22" y="143"/>
                </a:lnTo>
                <a:lnTo>
                  <a:pt x="25" y="143"/>
                </a:lnTo>
                <a:lnTo>
                  <a:pt x="25" y="143"/>
                </a:lnTo>
                <a:lnTo>
                  <a:pt x="26" y="144"/>
                </a:lnTo>
                <a:lnTo>
                  <a:pt x="28" y="146"/>
                </a:lnTo>
                <a:lnTo>
                  <a:pt x="28" y="146"/>
                </a:lnTo>
                <a:lnTo>
                  <a:pt x="33" y="169"/>
                </a:lnTo>
                <a:lnTo>
                  <a:pt x="33" y="169"/>
                </a:lnTo>
                <a:lnTo>
                  <a:pt x="34" y="175"/>
                </a:lnTo>
                <a:lnTo>
                  <a:pt x="34" y="179"/>
                </a:lnTo>
                <a:lnTo>
                  <a:pt x="10" y="179"/>
                </a:lnTo>
                <a:close/>
                <a:moveTo>
                  <a:pt x="36" y="123"/>
                </a:moveTo>
                <a:lnTo>
                  <a:pt x="36" y="123"/>
                </a:lnTo>
                <a:lnTo>
                  <a:pt x="34" y="127"/>
                </a:lnTo>
                <a:lnTo>
                  <a:pt x="31" y="132"/>
                </a:lnTo>
                <a:lnTo>
                  <a:pt x="31" y="132"/>
                </a:lnTo>
                <a:lnTo>
                  <a:pt x="26" y="135"/>
                </a:lnTo>
                <a:lnTo>
                  <a:pt x="22" y="135"/>
                </a:lnTo>
                <a:lnTo>
                  <a:pt x="22" y="135"/>
                </a:lnTo>
                <a:lnTo>
                  <a:pt x="16" y="135"/>
                </a:lnTo>
                <a:lnTo>
                  <a:pt x="13" y="132"/>
                </a:lnTo>
                <a:lnTo>
                  <a:pt x="10" y="127"/>
                </a:lnTo>
                <a:lnTo>
                  <a:pt x="8" y="123"/>
                </a:lnTo>
                <a:lnTo>
                  <a:pt x="8" y="123"/>
                </a:lnTo>
                <a:lnTo>
                  <a:pt x="10" y="118"/>
                </a:lnTo>
                <a:lnTo>
                  <a:pt x="11" y="114"/>
                </a:lnTo>
                <a:lnTo>
                  <a:pt x="16" y="111"/>
                </a:lnTo>
                <a:lnTo>
                  <a:pt x="22" y="109"/>
                </a:lnTo>
                <a:lnTo>
                  <a:pt x="22" y="109"/>
                </a:lnTo>
                <a:lnTo>
                  <a:pt x="22" y="109"/>
                </a:lnTo>
                <a:lnTo>
                  <a:pt x="22" y="109"/>
                </a:lnTo>
                <a:lnTo>
                  <a:pt x="26" y="111"/>
                </a:lnTo>
                <a:lnTo>
                  <a:pt x="31" y="114"/>
                </a:lnTo>
                <a:lnTo>
                  <a:pt x="34" y="118"/>
                </a:lnTo>
                <a:lnTo>
                  <a:pt x="36" y="123"/>
                </a:lnTo>
                <a:lnTo>
                  <a:pt x="36" y="123"/>
                </a:lnTo>
                <a:close/>
                <a:moveTo>
                  <a:pt x="252" y="149"/>
                </a:moveTo>
                <a:lnTo>
                  <a:pt x="252" y="149"/>
                </a:lnTo>
                <a:lnTo>
                  <a:pt x="252" y="153"/>
                </a:lnTo>
                <a:lnTo>
                  <a:pt x="250" y="158"/>
                </a:lnTo>
                <a:lnTo>
                  <a:pt x="249" y="163"/>
                </a:lnTo>
                <a:lnTo>
                  <a:pt x="244" y="167"/>
                </a:lnTo>
                <a:lnTo>
                  <a:pt x="244" y="167"/>
                </a:lnTo>
                <a:lnTo>
                  <a:pt x="235" y="173"/>
                </a:lnTo>
                <a:lnTo>
                  <a:pt x="226" y="179"/>
                </a:lnTo>
                <a:lnTo>
                  <a:pt x="213" y="186"/>
                </a:lnTo>
                <a:lnTo>
                  <a:pt x="201" y="189"/>
                </a:lnTo>
                <a:lnTo>
                  <a:pt x="201" y="189"/>
                </a:lnTo>
                <a:lnTo>
                  <a:pt x="181" y="193"/>
                </a:lnTo>
                <a:lnTo>
                  <a:pt x="161" y="195"/>
                </a:lnTo>
                <a:lnTo>
                  <a:pt x="161" y="195"/>
                </a:lnTo>
                <a:lnTo>
                  <a:pt x="147" y="193"/>
                </a:lnTo>
                <a:lnTo>
                  <a:pt x="132" y="192"/>
                </a:lnTo>
                <a:lnTo>
                  <a:pt x="132" y="192"/>
                </a:lnTo>
                <a:lnTo>
                  <a:pt x="118" y="189"/>
                </a:lnTo>
                <a:lnTo>
                  <a:pt x="105" y="184"/>
                </a:lnTo>
                <a:lnTo>
                  <a:pt x="94" y="178"/>
                </a:lnTo>
                <a:lnTo>
                  <a:pt x="82" y="170"/>
                </a:lnTo>
                <a:lnTo>
                  <a:pt x="82" y="170"/>
                </a:lnTo>
                <a:lnTo>
                  <a:pt x="74" y="163"/>
                </a:lnTo>
                <a:lnTo>
                  <a:pt x="74" y="163"/>
                </a:lnTo>
                <a:lnTo>
                  <a:pt x="71" y="157"/>
                </a:lnTo>
                <a:lnTo>
                  <a:pt x="71" y="150"/>
                </a:lnTo>
                <a:lnTo>
                  <a:pt x="71" y="150"/>
                </a:lnTo>
                <a:lnTo>
                  <a:pt x="77" y="114"/>
                </a:lnTo>
                <a:lnTo>
                  <a:pt x="78" y="101"/>
                </a:lnTo>
                <a:lnTo>
                  <a:pt x="80" y="100"/>
                </a:lnTo>
                <a:lnTo>
                  <a:pt x="80" y="98"/>
                </a:lnTo>
                <a:lnTo>
                  <a:pt x="115" y="112"/>
                </a:lnTo>
                <a:lnTo>
                  <a:pt x="115" y="112"/>
                </a:lnTo>
                <a:lnTo>
                  <a:pt x="154" y="127"/>
                </a:lnTo>
                <a:lnTo>
                  <a:pt x="154" y="127"/>
                </a:lnTo>
                <a:lnTo>
                  <a:pt x="160" y="129"/>
                </a:lnTo>
                <a:lnTo>
                  <a:pt x="164" y="129"/>
                </a:lnTo>
                <a:lnTo>
                  <a:pt x="164" y="129"/>
                </a:lnTo>
                <a:lnTo>
                  <a:pt x="170" y="129"/>
                </a:lnTo>
                <a:lnTo>
                  <a:pt x="177" y="126"/>
                </a:lnTo>
                <a:lnTo>
                  <a:pt x="177" y="126"/>
                </a:lnTo>
                <a:lnTo>
                  <a:pt x="201" y="117"/>
                </a:lnTo>
                <a:lnTo>
                  <a:pt x="201" y="117"/>
                </a:lnTo>
                <a:lnTo>
                  <a:pt x="218" y="111"/>
                </a:lnTo>
                <a:lnTo>
                  <a:pt x="218" y="111"/>
                </a:lnTo>
                <a:lnTo>
                  <a:pt x="233" y="104"/>
                </a:lnTo>
                <a:lnTo>
                  <a:pt x="242" y="101"/>
                </a:lnTo>
                <a:lnTo>
                  <a:pt x="247" y="126"/>
                </a:lnTo>
                <a:lnTo>
                  <a:pt x="247" y="126"/>
                </a:lnTo>
                <a:lnTo>
                  <a:pt x="252" y="149"/>
                </a:lnTo>
                <a:lnTo>
                  <a:pt x="252" y="149"/>
                </a:lnTo>
                <a:close/>
                <a:moveTo>
                  <a:pt x="285" y="77"/>
                </a:moveTo>
                <a:lnTo>
                  <a:pt x="285" y="77"/>
                </a:lnTo>
                <a:lnTo>
                  <a:pt x="250" y="91"/>
                </a:lnTo>
                <a:lnTo>
                  <a:pt x="250" y="91"/>
                </a:lnTo>
                <a:lnTo>
                  <a:pt x="247" y="91"/>
                </a:lnTo>
                <a:lnTo>
                  <a:pt x="247" y="91"/>
                </a:lnTo>
                <a:lnTo>
                  <a:pt x="246" y="91"/>
                </a:lnTo>
                <a:lnTo>
                  <a:pt x="246" y="91"/>
                </a:lnTo>
                <a:lnTo>
                  <a:pt x="236" y="85"/>
                </a:lnTo>
                <a:lnTo>
                  <a:pt x="226" y="81"/>
                </a:lnTo>
                <a:lnTo>
                  <a:pt x="207" y="77"/>
                </a:lnTo>
                <a:lnTo>
                  <a:pt x="207" y="77"/>
                </a:lnTo>
                <a:lnTo>
                  <a:pt x="186" y="72"/>
                </a:lnTo>
                <a:lnTo>
                  <a:pt x="161" y="72"/>
                </a:lnTo>
                <a:lnTo>
                  <a:pt x="161" y="72"/>
                </a:lnTo>
                <a:lnTo>
                  <a:pt x="144" y="72"/>
                </a:lnTo>
                <a:lnTo>
                  <a:pt x="144" y="72"/>
                </a:lnTo>
                <a:lnTo>
                  <a:pt x="141" y="74"/>
                </a:lnTo>
                <a:lnTo>
                  <a:pt x="141" y="74"/>
                </a:lnTo>
                <a:lnTo>
                  <a:pt x="140" y="77"/>
                </a:lnTo>
                <a:lnTo>
                  <a:pt x="140" y="77"/>
                </a:lnTo>
                <a:lnTo>
                  <a:pt x="141" y="78"/>
                </a:lnTo>
                <a:lnTo>
                  <a:pt x="143" y="80"/>
                </a:lnTo>
                <a:lnTo>
                  <a:pt x="146" y="80"/>
                </a:lnTo>
                <a:lnTo>
                  <a:pt x="146" y="80"/>
                </a:lnTo>
                <a:lnTo>
                  <a:pt x="146" y="80"/>
                </a:lnTo>
                <a:lnTo>
                  <a:pt x="146" y="80"/>
                </a:lnTo>
                <a:lnTo>
                  <a:pt x="161" y="80"/>
                </a:lnTo>
                <a:lnTo>
                  <a:pt x="161" y="80"/>
                </a:lnTo>
                <a:lnTo>
                  <a:pt x="178" y="80"/>
                </a:lnTo>
                <a:lnTo>
                  <a:pt x="193" y="81"/>
                </a:lnTo>
                <a:lnTo>
                  <a:pt x="207" y="85"/>
                </a:lnTo>
                <a:lnTo>
                  <a:pt x="221" y="88"/>
                </a:lnTo>
                <a:lnTo>
                  <a:pt x="221" y="88"/>
                </a:lnTo>
                <a:lnTo>
                  <a:pt x="230" y="91"/>
                </a:lnTo>
                <a:lnTo>
                  <a:pt x="233" y="92"/>
                </a:lnTo>
                <a:lnTo>
                  <a:pt x="235" y="94"/>
                </a:lnTo>
                <a:lnTo>
                  <a:pt x="235" y="95"/>
                </a:lnTo>
                <a:lnTo>
                  <a:pt x="224" y="100"/>
                </a:lnTo>
                <a:lnTo>
                  <a:pt x="207" y="106"/>
                </a:lnTo>
                <a:lnTo>
                  <a:pt x="207" y="106"/>
                </a:lnTo>
                <a:lnTo>
                  <a:pt x="175" y="120"/>
                </a:lnTo>
                <a:lnTo>
                  <a:pt x="175" y="120"/>
                </a:lnTo>
                <a:lnTo>
                  <a:pt x="166" y="121"/>
                </a:lnTo>
                <a:lnTo>
                  <a:pt x="166" y="121"/>
                </a:lnTo>
                <a:lnTo>
                  <a:pt x="155" y="120"/>
                </a:lnTo>
                <a:lnTo>
                  <a:pt x="155" y="120"/>
                </a:lnTo>
                <a:lnTo>
                  <a:pt x="45" y="77"/>
                </a:lnTo>
                <a:lnTo>
                  <a:pt x="45" y="77"/>
                </a:lnTo>
                <a:lnTo>
                  <a:pt x="28" y="69"/>
                </a:lnTo>
                <a:lnTo>
                  <a:pt x="19" y="66"/>
                </a:lnTo>
                <a:lnTo>
                  <a:pt x="17" y="66"/>
                </a:lnTo>
                <a:lnTo>
                  <a:pt x="17" y="63"/>
                </a:lnTo>
                <a:lnTo>
                  <a:pt x="17" y="63"/>
                </a:lnTo>
                <a:lnTo>
                  <a:pt x="33" y="57"/>
                </a:lnTo>
                <a:lnTo>
                  <a:pt x="129" y="20"/>
                </a:lnTo>
                <a:lnTo>
                  <a:pt x="141" y="16"/>
                </a:lnTo>
                <a:lnTo>
                  <a:pt x="141" y="16"/>
                </a:lnTo>
                <a:lnTo>
                  <a:pt x="157" y="9"/>
                </a:lnTo>
                <a:lnTo>
                  <a:pt x="157" y="9"/>
                </a:lnTo>
                <a:lnTo>
                  <a:pt x="166" y="8"/>
                </a:lnTo>
                <a:lnTo>
                  <a:pt x="166" y="8"/>
                </a:lnTo>
                <a:lnTo>
                  <a:pt x="173" y="9"/>
                </a:lnTo>
                <a:lnTo>
                  <a:pt x="173" y="9"/>
                </a:lnTo>
                <a:lnTo>
                  <a:pt x="218" y="26"/>
                </a:lnTo>
                <a:lnTo>
                  <a:pt x="308" y="62"/>
                </a:lnTo>
                <a:lnTo>
                  <a:pt x="316" y="65"/>
                </a:lnTo>
                <a:lnTo>
                  <a:pt x="285" y="7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303" name="Group 302"/>
          <p:cNvGrpSpPr/>
          <p:nvPr userDrawn="1"/>
        </p:nvGrpSpPr>
        <p:grpSpPr>
          <a:xfrm>
            <a:off x="9920004" y="1577301"/>
            <a:ext cx="581544" cy="304329"/>
            <a:chOff x="8204201" y="1384300"/>
            <a:chExt cx="493713" cy="344488"/>
          </a:xfrm>
        </p:grpSpPr>
        <p:sp>
          <p:nvSpPr>
            <p:cNvPr id="304" name="Freeform 592"/>
            <p:cNvSpPr>
              <a:spLocks/>
            </p:cNvSpPr>
            <p:nvPr/>
          </p:nvSpPr>
          <p:spPr bwMode="auto">
            <a:xfrm>
              <a:off x="8318501" y="1668463"/>
              <a:ext cx="14288" cy="14288"/>
            </a:xfrm>
            <a:custGeom>
              <a:avLst/>
              <a:gdLst>
                <a:gd name="T0" fmla="*/ 5 w 9"/>
                <a:gd name="T1" fmla="*/ 9 h 9"/>
                <a:gd name="T2" fmla="*/ 5 w 9"/>
                <a:gd name="T3" fmla="*/ 9 h 9"/>
                <a:gd name="T4" fmla="*/ 8 w 9"/>
                <a:gd name="T5" fmla="*/ 8 h 9"/>
                <a:gd name="T6" fmla="*/ 9 w 9"/>
                <a:gd name="T7" fmla="*/ 4 h 9"/>
                <a:gd name="T8" fmla="*/ 9 w 9"/>
                <a:gd name="T9" fmla="*/ 4 h 9"/>
                <a:gd name="T10" fmla="*/ 8 w 9"/>
                <a:gd name="T11" fmla="*/ 1 h 9"/>
                <a:gd name="T12" fmla="*/ 5 w 9"/>
                <a:gd name="T13" fmla="*/ 0 h 9"/>
                <a:gd name="T14" fmla="*/ 5 w 9"/>
                <a:gd name="T15" fmla="*/ 0 h 9"/>
                <a:gd name="T16" fmla="*/ 1 w 9"/>
                <a:gd name="T17" fmla="*/ 1 h 9"/>
                <a:gd name="T18" fmla="*/ 0 w 9"/>
                <a:gd name="T19" fmla="*/ 4 h 9"/>
                <a:gd name="T20" fmla="*/ 0 w 9"/>
                <a:gd name="T21" fmla="*/ 4 h 9"/>
                <a:gd name="T22" fmla="*/ 1 w 9"/>
                <a:gd name="T23" fmla="*/ 8 h 9"/>
                <a:gd name="T24" fmla="*/ 5 w 9"/>
                <a:gd name="T25" fmla="*/ 9 h 9"/>
                <a:gd name="T26" fmla="*/ 5 w 9"/>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5" y="9"/>
                  </a:moveTo>
                  <a:lnTo>
                    <a:pt x="5" y="9"/>
                  </a:lnTo>
                  <a:lnTo>
                    <a:pt x="8" y="8"/>
                  </a:lnTo>
                  <a:lnTo>
                    <a:pt x="9" y="4"/>
                  </a:lnTo>
                  <a:lnTo>
                    <a:pt x="9" y="4"/>
                  </a:lnTo>
                  <a:lnTo>
                    <a:pt x="8" y="1"/>
                  </a:lnTo>
                  <a:lnTo>
                    <a:pt x="5" y="0"/>
                  </a:lnTo>
                  <a:lnTo>
                    <a:pt x="5" y="0"/>
                  </a:lnTo>
                  <a:lnTo>
                    <a:pt x="1" y="1"/>
                  </a:lnTo>
                  <a:lnTo>
                    <a:pt x="0" y="4"/>
                  </a:lnTo>
                  <a:lnTo>
                    <a:pt x="0" y="4"/>
                  </a:lnTo>
                  <a:lnTo>
                    <a:pt x="1" y="8"/>
                  </a:lnTo>
                  <a:lnTo>
                    <a:pt x="5" y="9"/>
                  </a:lnTo>
                  <a:lnTo>
                    <a:pt x="5"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5" name="Freeform 593"/>
            <p:cNvSpPr>
              <a:spLocks/>
            </p:cNvSpPr>
            <p:nvPr/>
          </p:nvSpPr>
          <p:spPr bwMode="auto">
            <a:xfrm>
              <a:off x="8591551" y="1668463"/>
              <a:ext cx="15875" cy="14288"/>
            </a:xfrm>
            <a:custGeom>
              <a:avLst/>
              <a:gdLst>
                <a:gd name="T0" fmla="*/ 4 w 10"/>
                <a:gd name="T1" fmla="*/ 9 h 9"/>
                <a:gd name="T2" fmla="*/ 4 w 10"/>
                <a:gd name="T3" fmla="*/ 9 h 9"/>
                <a:gd name="T4" fmla="*/ 9 w 10"/>
                <a:gd name="T5" fmla="*/ 8 h 9"/>
                <a:gd name="T6" fmla="*/ 10 w 10"/>
                <a:gd name="T7" fmla="*/ 4 h 9"/>
                <a:gd name="T8" fmla="*/ 10 w 10"/>
                <a:gd name="T9" fmla="*/ 4 h 9"/>
                <a:gd name="T10" fmla="*/ 9 w 10"/>
                <a:gd name="T11" fmla="*/ 1 h 9"/>
                <a:gd name="T12" fmla="*/ 4 w 10"/>
                <a:gd name="T13" fmla="*/ 0 h 9"/>
                <a:gd name="T14" fmla="*/ 4 w 10"/>
                <a:gd name="T15" fmla="*/ 0 h 9"/>
                <a:gd name="T16" fmla="*/ 1 w 10"/>
                <a:gd name="T17" fmla="*/ 1 h 9"/>
                <a:gd name="T18" fmla="*/ 0 w 10"/>
                <a:gd name="T19" fmla="*/ 4 h 9"/>
                <a:gd name="T20" fmla="*/ 0 w 10"/>
                <a:gd name="T21" fmla="*/ 4 h 9"/>
                <a:gd name="T22" fmla="*/ 1 w 10"/>
                <a:gd name="T23" fmla="*/ 8 h 9"/>
                <a:gd name="T24" fmla="*/ 4 w 10"/>
                <a:gd name="T25" fmla="*/ 9 h 9"/>
                <a:gd name="T26" fmla="*/ 4 w 10"/>
                <a:gd name="T2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9">
                  <a:moveTo>
                    <a:pt x="4" y="9"/>
                  </a:moveTo>
                  <a:lnTo>
                    <a:pt x="4" y="9"/>
                  </a:lnTo>
                  <a:lnTo>
                    <a:pt x="9" y="8"/>
                  </a:lnTo>
                  <a:lnTo>
                    <a:pt x="10" y="4"/>
                  </a:lnTo>
                  <a:lnTo>
                    <a:pt x="10" y="4"/>
                  </a:lnTo>
                  <a:lnTo>
                    <a:pt x="9" y="1"/>
                  </a:lnTo>
                  <a:lnTo>
                    <a:pt x="4" y="0"/>
                  </a:lnTo>
                  <a:lnTo>
                    <a:pt x="4" y="0"/>
                  </a:lnTo>
                  <a:lnTo>
                    <a:pt x="1" y="1"/>
                  </a:lnTo>
                  <a:lnTo>
                    <a:pt x="0" y="4"/>
                  </a:lnTo>
                  <a:lnTo>
                    <a:pt x="0" y="4"/>
                  </a:lnTo>
                  <a:lnTo>
                    <a:pt x="1" y="8"/>
                  </a:lnTo>
                  <a:lnTo>
                    <a:pt x="4" y="9"/>
                  </a:lnTo>
                  <a:lnTo>
                    <a:pt x="4" y="9"/>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6" name="Freeform 594"/>
            <p:cNvSpPr>
              <a:spLocks noEditPoints="1"/>
            </p:cNvSpPr>
            <p:nvPr/>
          </p:nvSpPr>
          <p:spPr bwMode="auto">
            <a:xfrm>
              <a:off x="8204201" y="1384300"/>
              <a:ext cx="493713" cy="344488"/>
            </a:xfrm>
            <a:custGeom>
              <a:avLst/>
              <a:gdLst>
                <a:gd name="T0" fmla="*/ 253 w 311"/>
                <a:gd name="T1" fmla="*/ 50 h 217"/>
                <a:gd name="T2" fmla="*/ 228 w 311"/>
                <a:gd name="T3" fmla="*/ 17 h 217"/>
                <a:gd name="T4" fmla="*/ 204 w 311"/>
                <a:gd name="T5" fmla="*/ 0 h 217"/>
                <a:gd name="T6" fmla="*/ 20 w 311"/>
                <a:gd name="T7" fmla="*/ 13 h 217"/>
                <a:gd name="T8" fmla="*/ 0 w 311"/>
                <a:gd name="T9" fmla="*/ 33 h 217"/>
                <a:gd name="T10" fmla="*/ 6 w 311"/>
                <a:gd name="T11" fmla="*/ 183 h 217"/>
                <a:gd name="T12" fmla="*/ 43 w 311"/>
                <a:gd name="T13" fmla="*/ 188 h 217"/>
                <a:gd name="T14" fmla="*/ 55 w 311"/>
                <a:gd name="T15" fmla="*/ 210 h 217"/>
                <a:gd name="T16" fmla="*/ 77 w 311"/>
                <a:gd name="T17" fmla="*/ 217 h 217"/>
                <a:gd name="T18" fmla="*/ 93 w 311"/>
                <a:gd name="T19" fmla="*/ 213 h 217"/>
                <a:gd name="T20" fmla="*/ 109 w 311"/>
                <a:gd name="T21" fmla="*/ 194 h 217"/>
                <a:gd name="T22" fmla="*/ 216 w 311"/>
                <a:gd name="T23" fmla="*/ 188 h 217"/>
                <a:gd name="T24" fmla="*/ 222 w 311"/>
                <a:gd name="T25" fmla="*/ 205 h 217"/>
                <a:gd name="T26" fmla="*/ 242 w 311"/>
                <a:gd name="T27" fmla="*/ 217 h 217"/>
                <a:gd name="T28" fmla="*/ 260 w 311"/>
                <a:gd name="T29" fmla="*/ 216 h 217"/>
                <a:gd name="T30" fmla="*/ 279 w 311"/>
                <a:gd name="T31" fmla="*/ 200 h 217"/>
                <a:gd name="T32" fmla="*/ 293 w 311"/>
                <a:gd name="T33" fmla="*/ 188 h 217"/>
                <a:gd name="T34" fmla="*/ 311 w 311"/>
                <a:gd name="T35" fmla="*/ 170 h 217"/>
                <a:gd name="T36" fmla="*/ 308 w 311"/>
                <a:gd name="T37" fmla="*/ 125 h 217"/>
                <a:gd name="T38" fmla="*/ 77 w 311"/>
                <a:gd name="T39" fmla="*/ 161 h 217"/>
                <a:gd name="T40" fmla="*/ 93 w 311"/>
                <a:gd name="T41" fmla="*/ 167 h 217"/>
                <a:gd name="T42" fmla="*/ 100 w 311"/>
                <a:gd name="T43" fmla="*/ 183 h 217"/>
                <a:gd name="T44" fmla="*/ 86 w 311"/>
                <a:gd name="T45" fmla="*/ 205 h 217"/>
                <a:gd name="T46" fmla="*/ 72 w 311"/>
                <a:gd name="T47" fmla="*/ 206 h 217"/>
                <a:gd name="T48" fmla="*/ 54 w 311"/>
                <a:gd name="T49" fmla="*/ 188 h 217"/>
                <a:gd name="T50" fmla="*/ 55 w 311"/>
                <a:gd name="T51" fmla="*/ 174 h 217"/>
                <a:gd name="T52" fmla="*/ 77 w 311"/>
                <a:gd name="T53" fmla="*/ 161 h 217"/>
                <a:gd name="T54" fmla="*/ 254 w 311"/>
                <a:gd name="T55" fmla="*/ 161 h 217"/>
                <a:gd name="T56" fmla="*/ 271 w 311"/>
                <a:gd name="T57" fmla="*/ 179 h 217"/>
                <a:gd name="T58" fmla="*/ 271 w 311"/>
                <a:gd name="T59" fmla="*/ 193 h 217"/>
                <a:gd name="T60" fmla="*/ 248 w 311"/>
                <a:gd name="T61" fmla="*/ 206 h 217"/>
                <a:gd name="T62" fmla="*/ 233 w 311"/>
                <a:gd name="T63" fmla="*/ 200 h 217"/>
                <a:gd name="T64" fmla="*/ 225 w 311"/>
                <a:gd name="T65" fmla="*/ 183 h 217"/>
                <a:gd name="T66" fmla="*/ 239 w 311"/>
                <a:gd name="T67" fmla="*/ 162 h 217"/>
                <a:gd name="T68" fmla="*/ 77 w 311"/>
                <a:gd name="T69" fmla="*/ 150 h 217"/>
                <a:gd name="T70" fmla="*/ 60 w 311"/>
                <a:gd name="T71" fmla="*/ 154 h 217"/>
                <a:gd name="T72" fmla="*/ 44 w 311"/>
                <a:gd name="T73" fmla="*/ 173 h 217"/>
                <a:gd name="T74" fmla="*/ 15 w 311"/>
                <a:gd name="T75" fmla="*/ 177 h 217"/>
                <a:gd name="T76" fmla="*/ 11 w 311"/>
                <a:gd name="T77" fmla="*/ 33 h 217"/>
                <a:gd name="T78" fmla="*/ 15 w 311"/>
                <a:gd name="T79" fmla="*/ 24 h 217"/>
                <a:gd name="T80" fmla="*/ 218 w 311"/>
                <a:gd name="T81" fmla="*/ 24 h 217"/>
                <a:gd name="T82" fmla="*/ 230 w 311"/>
                <a:gd name="T83" fmla="*/ 32 h 217"/>
                <a:gd name="T84" fmla="*/ 196 w 311"/>
                <a:gd name="T85" fmla="*/ 59 h 217"/>
                <a:gd name="T86" fmla="*/ 225 w 311"/>
                <a:gd name="T87" fmla="*/ 55 h 217"/>
                <a:gd name="T88" fmla="*/ 191 w 311"/>
                <a:gd name="T89" fmla="*/ 49 h 217"/>
                <a:gd name="T90" fmla="*/ 187 w 311"/>
                <a:gd name="T91" fmla="*/ 105 h 217"/>
                <a:gd name="T92" fmla="*/ 191 w 311"/>
                <a:gd name="T93" fmla="*/ 110 h 217"/>
                <a:gd name="T94" fmla="*/ 296 w 311"/>
                <a:gd name="T95" fmla="*/ 125 h 217"/>
                <a:gd name="T96" fmla="*/ 302 w 311"/>
                <a:gd name="T97" fmla="*/ 170 h 217"/>
                <a:gd name="T98" fmla="*/ 296 w 311"/>
                <a:gd name="T99" fmla="*/ 177 h 217"/>
                <a:gd name="T100" fmla="*/ 280 w 311"/>
                <a:gd name="T101" fmla="*/ 173 h 217"/>
                <a:gd name="T102" fmla="*/ 267 w 311"/>
                <a:gd name="T103" fmla="*/ 154 h 217"/>
                <a:gd name="T104" fmla="*/ 248 w 311"/>
                <a:gd name="T105" fmla="*/ 150 h 217"/>
                <a:gd name="T106" fmla="*/ 227 w 311"/>
                <a:gd name="T107" fmla="*/ 157 h 217"/>
                <a:gd name="T108" fmla="*/ 216 w 311"/>
                <a:gd name="T109" fmla="*/ 179 h 217"/>
                <a:gd name="T110" fmla="*/ 110 w 311"/>
                <a:gd name="T111" fmla="*/ 179 h 217"/>
                <a:gd name="T112" fmla="*/ 100 w 311"/>
                <a:gd name="T113" fmla="*/ 157 h 217"/>
                <a:gd name="T114" fmla="*/ 77 w 311"/>
                <a:gd name="T115" fmla="*/ 15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1" h="217">
                  <a:moveTo>
                    <a:pt x="299" y="113"/>
                  </a:moveTo>
                  <a:lnTo>
                    <a:pt x="274" y="95"/>
                  </a:lnTo>
                  <a:lnTo>
                    <a:pt x="253" y="50"/>
                  </a:lnTo>
                  <a:lnTo>
                    <a:pt x="253" y="50"/>
                  </a:lnTo>
                  <a:lnTo>
                    <a:pt x="239" y="27"/>
                  </a:lnTo>
                  <a:lnTo>
                    <a:pt x="239" y="27"/>
                  </a:lnTo>
                  <a:lnTo>
                    <a:pt x="234" y="21"/>
                  </a:lnTo>
                  <a:lnTo>
                    <a:pt x="228" y="17"/>
                  </a:lnTo>
                  <a:lnTo>
                    <a:pt x="221" y="15"/>
                  </a:lnTo>
                  <a:lnTo>
                    <a:pt x="213" y="13"/>
                  </a:lnTo>
                  <a:lnTo>
                    <a:pt x="208" y="13"/>
                  </a:lnTo>
                  <a:lnTo>
                    <a:pt x="204" y="0"/>
                  </a:lnTo>
                  <a:lnTo>
                    <a:pt x="193" y="0"/>
                  </a:lnTo>
                  <a:lnTo>
                    <a:pt x="188" y="13"/>
                  </a:lnTo>
                  <a:lnTo>
                    <a:pt x="20" y="13"/>
                  </a:lnTo>
                  <a:lnTo>
                    <a:pt x="20" y="13"/>
                  </a:lnTo>
                  <a:lnTo>
                    <a:pt x="12" y="15"/>
                  </a:lnTo>
                  <a:lnTo>
                    <a:pt x="6" y="20"/>
                  </a:lnTo>
                  <a:lnTo>
                    <a:pt x="1" y="26"/>
                  </a:lnTo>
                  <a:lnTo>
                    <a:pt x="0" y="33"/>
                  </a:lnTo>
                  <a:lnTo>
                    <a:pt x="0" y="170"/>
                  </a:lnTo>
                  <a:lnTo>
                    <a:pt x="0" y="170"/>
                  </a:lnTo>
                  <a:lnTo>
                    <a:pt x="1" y="177"/>
                  </a:lnTo>
                  <a:lnTo>
                    <a:pt x="6" y="183"/>
                  </a:lnTo>
                  <a:lnTo>
                    <a:pt x="12" y="187"/>
                  </a:lnTo>
                  <a:lnTo>
                    <a:pt x="20" y="188"/>
                  </a:lnTo>
                  <a:lnTo>
                    <a:pt x="43" y="188"/>
                  </a:lnTo>
                  <a:lnTo>
                    <a:pt x="43" y="188"/>
                  </a:lnTo>
                  <a:lnTo>
                    <a:pt x="44" y="194"/>
                  </a:lnTo>
                  <a:lnTo>
                    <a:pt x="47" y="200"/>
                  </a:lnTo>
                  <a:lnTo>
                    <a:pt x="50" y="205"/>
                  </a:lnTo>
                  <a:lnTo>
                    <a:pt x="55" y="210"/>
                  </a:lnTo>
                  <a:lnTo>
                    <a:pt x="60" y="213"/>
                  </a:lnTo>
                  <a:lnTo>
                    <a:pt x="64" y="216"/>
                  </a:lnTo>
                  <a:lnTo>
                    <a:pt x="70" y="217"/>
                  </a:lnTo>
                  <a:lnTo>
                    <a:pt x="77" y="217"/>
                  </a:lnTo>
                  <a:lnTo>
                    <a:pt x="77" y="217"/>
                  </a:lnTo>
                  <a:lnTo>
                    <a:pt x="83" y="217"/>
                  </a:lnTo>
                  <a:lnTo>
                    <a:pt x="89" y="216"/>
                  </a:lnTo>
                  <a:lnTo>
                    <a:pt x="93" y="213"/>
                  </a:lnTo>
                  <a:lnTo>
                    <a:pt x="100" y="210"/>
                  </a:lnTo>
                  <a:lnTo>
                    <a:pt x="103" y="205"/>
                  </a:lnTo>
                  <a:lnTo>
                    <a:pt x="106" y="199"/>
                  </a:lnTo>
                  <a:lnTo>
                    <a:pt x="109" y="194"/>
                  </a:lnTo>
                  <a:lnTo>
                    <a:pt x="110" y="188"/>
                  </a:lnTo>
                  <a:lnTo>
                    <a:pt x="110" y="188"/>
                  </a:lnTo>
                  <a:lnTo>
                    <a:pt x="112" y="188"/>
                  </a:lnTo>
                  <a:lnTo>
                    <a:pt x="216" y="188"/>
                  </a:lnTo>
                  <a:lnTo>
                    <a:pt x="216" y="188"/>
                  </a:lnTo>
                  <a:lnTo>
                    <a:pt x="218" y="194"/>
                  </a:lnTo>
                  <a:lnTo>
                    <a:pt x="219" y="200"/>
                  </a:lnTo>
                  <a:lnTo>
                    <a:pt x="222" y="205"/>
                  </a:lnTo>
                  <a:lnTo>
                    <a:pt x="227" y="210"/>
                  </a:lnTo>
                  <a:lnTo>
                    <a:pt x="231" y="213"/>
                  </a:lnTo>
                  <a:lnTo>
                    <a:pt x="237" y="216"/>
                  </a:lnTo>
                  <a:lnTo>
                    <a:pt x="242" y="217"/>
                  </a:lnTo>
                  <a:lnTo>
                    <a:pt x="248" y="217"/>
                  </a:lnTo>
                  <a:lnTo>
                    <a:pt x="248" y="217"/>
                  </a:lnTo>
                  <a:lnTo>
                    <a:pt x="254" y="217"/>
                  </a:lnTo>
                  <a:lnTo>
                    <a:pt x="260" y="216"/>
                  </a:lnTo>
                  <a:lnTo>
                    <a:pt x="267" y="213"/>
                  </a:lnTo>
                  <a:lnTo>
                    <a:pt x="271" y="210"/>
                  </a:lnTo>
                  <a:lnTo>
                    <a:pt x="276" y="205"/>
                  </a:lnTo>
                  <a:lnTo>
                    <a:pt x="279" y="200"/>
                  </a:lnTo>
                  <a:lnTo>
                    <a:pt x="280" y="194"/>
                  </a:lnTo>
                  <a:lnTo>
                    <a:pt x="282" y="188"/>
                  </a:lnTo>
                  <a:lnTo>
                    <a:pt x="293" y="188"/>
                  </a:lnTo>
                  <a:lnTo>
                    <a:pt x="293" y="188"/>
                  </a:lnTo>
                  <a:lnTo>
                    <a:pt x="299" y="187"/>
                  </a:lnTo>
                  <a:lnTo>
                    <a:pt x="305" y="183"/>
                  </a:lnTo>
                  <a:lnTo>
                    <a:pt x="309" y="177"/>
                  </a:lnTo>
                  <a:lnTo>
                    <a:pt x="311" y="170"/>
                  </a:lnTo>
                  <a:lnTo>
                    <a:pt x="311" y="141"/>
                  </a:lnTo>
                  <a:lnTo>
                    <a:pt x="311" y="141"/>
                  </a:lnTo>
                  <a:lnTo>
                    <a:pt x="311" y="133"/>
                  </a:lnTo>
                  <a:lnTo>
                    <a:pt x="308" y="125"/>
                  </a:lnTo>
                  <a:lnTo>
                    <a:pt x="303" y="119"/>
                  </a:lnTo>
                  <a:lnTo>
                    <a:pt x="299" y="113"/>
                  </a:lnTo>
                  <a:lnTo>
                    <a:pt x="299" y="113"/>
                  </a:lnTo>
                  <a:close/>
                  <a:moveTo>
                    <a:pt x="77" y="161"/>
                  </a:moveTo>
                  <a:lnTo>
                    <a:pt x="77" y="161"/>
                  </a:lnTo>
                  <a:lnTo>
                    <a:pt x="81" y="161"/>
                  </a:lnTo>
                  <a:lnTo>
                    <a:pt x="86" y="162"/>
                  </a:lnTo>
                  <a:lnTo>
                    <a:pt x="93" y="167"/>
                  </a:lnTo>
                  <a:lnTo>
                    <a:pt x="98" y="174"/>
                  </a:lnTo>
                  <a:lnTo>
                    <a:pt x="100" y="179"/>
                  </a:lnTo>
                  <a:lnTo>
                    <a:pt x="100" y="183"/>
                  </a:lnTo>
                  <a:lnTo>
                    <a:pt x="100" y="183"/>
                  </a:lnTo>
                  <a:lnTo>
                    <a:pt x="100" y="188"/>
                  </a:lnTo>
                  <a:lnTo>
                    <a:pt x="98" y="193"/>
                  </a:lnTo>
                  <a:lnTo>
                    <a:pt x="93" y="200"/>
                  </a:lnTo>
                  <a:lnTo>
                    <a:pt x="86" y="205"/>
                  </a:lnTo>
                  <a:lnTo>
                    <a:pt x="81" y="206"/>
                  </a:lnTo>
                  <a:lnTo>
                    <a:pt x="77" y="206"/>
                  </a:lnTo>
                  <a:lnTo>
                    <a:pt x="77" y="206"/>
                  </a:lnTo>
                  <a:lnTo>
                    <a:pt x="72" y="206"/>
                  </a:lnTo>
                  <a:lnTo>
                    <a:pt x="67" y="205"/>
                  </a:lnTo>
                  <a:lnTo>
                    <a:pt x="60" y="200"/>
                  </a:lnTo>
                  <a:lnTo>
                    <a:pt x="55" y="193"/>
                  </a:lnTo>
                  <a:lnTo>
                    <a:pt x="54" y="188"/>
                  </a:lnTo>
                  <a:lnTo>
                    <a:pt x="54" y="183"/>
                  </a:lnTo>
                  <a:lnTo>
                    <a:pt x="54" y="183"/>
                  </a:lnTo>
                  <a:lnTo>
                    <a:pt x="54" y="179"/>
                  </a:lnTo>
                  <a:lnTo>
                    <a:pt x="55" y="174"/>
                  </a:lnTo>
                  <a:lnTo>
                    <a:pt x="60" y="167"/>
                  </a:lnTo>
                  <a:lnTo>
                    <a:pt x="67" y="162"/>
                  </a:lnTo>
                  <a:lnTo>
                    <a:pt x="72" y="161"/>
                  </a:lnTo>
                  <a:lnTo>
                    <a:pt x="77" y="161"/>
                  </a:lnTo>
                  <a:lnTo>
                    <a:pt x="77" y="161"/>
                  </a:lnTo>
                  <a:close/>
                  <a:moveTo>
                    <a:pt x="248" y="161"/>
                  </a:moveTo>
                  <a:lnTo>
                    <a:pt x="248" y="161"/>
                  </a:lnTo>
                  <a:lnTo>
                    <a:pt x="254" y="161"/>
                  </a:lnTo>
                  <a:lnTo>
                    <a:pt x="257" y="162"/>
                  </a:lnTo>
                  <a:lnTo>
                    <a:pt x="265" y="167"/>
                  </a:lnTo>
                  <a:lnTo>
                    <a:pt x="271" y="174"/>
                  </a:lnTo>
                  <a:lnTo>
                    <a:pt x="271" y="179"/>
                  </a:lnTo>
                  <a:lnTo>
                    <a:pt x="273" y="183"/>
                  </a:lnTo>
                  <a:lnTo>
                    <a:pt x="273" y="183"/>
                  </a:lnTo>
                  <a:lnTo>
                    <a:pt x="271" y="188"/>
                  </a:lnTo>
                  <a:lnTo>
                    <a:pt x="271" y="193"/>
                  </a:lnTo>
                  <a:lnTo>
                    <a:pt x="265" y="200"/>
                  </a:lnTo>
                  <a:lnTo>
                    <a:pt x="257" y="205"/>
                  </a:lnTo>
                  <a:lnTo>
                    <a:pt x="254" y="206"/>
                  </a:lnTo>
                  <a:lnTo>
                    <a:pt x="248" y="206"/>
                  </a:lnTo>
                  <a:lnTo>
                    <a:pt x="248" y="206"/>
                  </a:lnTo>
                  <a:lnTo>
                    <a:pt x="244" y="206"/>
                  </a:lnTo>
                  <a:lnTo>
                    <a:pt x="239" y="205"/>
                  </a:lnTo>
                  <a:lnTo>
                    <a:pt x="233" y="200"/>
                  </a:lnTo>
                  <a:lnTo>
                    <a:pt x="227" y="193"/>
                  </a:lnTo>
                  <a:lnTo>
                    <a:pt x="225" y="188"/>
                  </a:lnTo>
                  <a:lnTo>
                    <a:pt x="225" y="183"/>
                  </a:lnTo>
                  <a:lnTo>
                    <a:pt x="225" y="183"/>
                  </a:lnTo>
                  <a:lnTo>
                    <a:pt x="225" y="179"/>
                  </a:lnTo>
                  <a:lnTo>
                    <a:pt x="227" y="174"/>
                  </a:lnTo>
                  <a:lnTo>
                    <a:pt x="233" y="167"/>
                  </a:lnTo>
                  <a:lnTo>
                    <a:pt x="239" y="162"/>
                  </a:lnTo>
                  <a:lnTo>
                    <a:pt x="244" y="161"/>
                  </a:lnTo>
                  <a:lnTo>
                    <a:pt x="248" y="161"/>
                  </a:lnTo>
                  <a:lnTo>
                    <a:pt x="248" y="161"/>
                  </a:lnTo>
                  <a:close/>
                  <a:moveTo>
                    <a:pt x="77" y="150"/>
                  </a:moveTo>
                  <a:lnTo>
                    <a:pt x="77" y="150"/>
                  </a:lnTo>
                  <a:lnTo>
                    <a:pt x="70" y="150"/>
                  </a:lnTo>
                  <a:lnTo>
                    <a:pt x="64" y="151"/>
                  </a:lnTo>
                  <a:lnTo>
                    <a:pt x="60" y="154"/>
                  </a:lnTo>
                  <a:lnTo>
                    <a:pt x="55" y="157"/>
                  </a:lnTo>
                  <a:lnTo>
                    <a:pt x="50" y="162"/>
                  </a:lnTo>
                  <a:lnTo>
                    <a:pt x="47" y="167"/>
                  </a:lnTo>
                  <a:lnTo>
                    <a:pt x="44" y="173"/>
                  </a:lnTo>
                  <a:lnTo>
                    <a:pt x="43" y="179"/>
                  </a:lnTo>
                  <a:lnTo>
                    <a:pt x="20" y="179"/>
                  </a:lnTo>
                  <a:lnTo>
                    <a:pt x="20" y="179"/>
                  </a:lnTo>
                  <a:lnTo>
                    <a:pt x="15" y="177"/>
                  </a:lnTo>
                  <a:lnTo>
                    <a:pt x="12" y="176"/>
                  </a:lnTo>
                  <a:lnTo>
                    <a:pt x="11" y="173"/>
                  </a:lnTo>
                  <a:lnTo>
                    <a:pt x="11" y="170"/>
                  </a:lnTo>
                  <a:lnTo>
                    <a:pt x="11" y="33"/>
                  </a:lnTo>
                  <a:lnTo>
                    <a:pt x="11" y="33"/>
                  </a:lnTo>
                  <a:lnTo>
                    <a:pt x="11" y="29"/>
                  </a:lnTo>
                  <a:lnTo>
                    <a:pt x="12" y="26"/>
                  </a:lnTo>
                  <a:lnTo>
                    <a:pt x="15" y="24"/>
                  </a:lnTo>
                  <a:lnTo>
                    <a:pt x="20" y="24"/>
                  </a:lnTo>
                  <a:lnTo>
                    <a:pt x="213" y="24"/>
                  </a:lnTo>
                  <a:lnTo>
                    <a:pt x="213" y="24"/>
                  </a:lnTo>
                  <a:lnTo>
                    <a:pt x="218" y="24"/>
                  </a:lnTo>
                  <a:lnTo>
                    <a:pt x="222" y="26"/>
                  </a:lnTo>
                  <a:lnTo>
                    <a:pt x="227" y="29"/>
                  </a:lnTo>
                  <a:lnTo>
                    <a:pt x="230" y="32"/>
                  </a:lnTo>
                  <a:lnTo>
                    <a:pt x="230" y="32"/>
                  </a:lnTo>
                  <a:lnTo>
                    <a:pt x="244" y="55"/>
                  </a:lnTo>
                  <a:lnTo>
                    <a:pt x="265" y="99"/>
                  </a:lnTo>
                  <a:lnTo>
                    <a:pt x="196" y="99"/>
                  </a:lnTo>
                  <a:lnTo>
                    <a:pt x="196" y="59"/>
                  </a:lnTo>
                  <a:lnTo>
                    <a:pt x="221" y="59"/>
                  </a:lnTo>
                  <a:lnTo>
                    <a:pt x="221" y="59"/>
                  </a:lnTo>
                  <a:lnTo>
                    <a:pt x="224" y="58"/>
                  </a:lnTo>
                  <a:lnTo>
                    <a:pt x="225" y="55"/>
                  </a:lnTo>
                  <a:lnTo>
                    <a:pt x="225" y="55"/>
                  </a:lnTo>
                  <a:lnTo>
                    <a:pt x="224" y="50"/>
                  </a:lnTo>
                  <a:lnTo>
                    <a:pt x="221" y="49"/>
                  </a:lnTo>
                  <a:lnTo>
                    <a:pt x="191" y="49"/>
                  </a:lnTo>
                  <a:lnTo>
                    <a:pt x="191" y="49"/>
                  </a:lnTo>
                  <a:lnTo>
                    <a:pt x="188" y="50"/>
                  </a:lnTo>
                  <a:lnTo>
                    <a:pt x="187" y="55"/>
                  </a:lnTo>
                  <a:lnTo>
                    <a:pt x="187" y="105"/>
                  </a:lnTo>
                  <a:lnTo>
                    <a:pt x="187" y="105"/>
                  </a:lnTo>
                  <a:lnTo>
                    <a:pt x="188" y="108"/>
                  </a:lnTo>
                  <a:lnTo>
                    <a:pt x="188" y="108"/>
                  </a:lnTo>
                  <a:lnTo>
                    <a:pt x="191" y="110"/>
                  </a:lnTo>
                  <a:lnTo>
                    <a:pt x="277" y="110"/>
                  </a:lnTo>
                  <a:lnTo>
                    <a:pt x="291" y="121"/>
                  </a:lnTo>
                  <a:lnTo>
                    <a:pt x="291" y="121"/>
                  </a:lnTo>
                  <a:lnTo>
                    <a:pt x="296" y="125"/>
                  </a:lnTo>
                  <a:lnTo>
                    <a:pt x="299" y="130"/>
                  </a:lnTo>
                  <a:lnTo>
                    <a:pt x="300" y="136"/>
                  </a:lnTo>
                  <a:lnTo>
                    <a:pt x="302" y="141"/>
                  </a:lnTo>
                  <a:lnTo>
                    <a:pt x="302" y="170"/>
                  </a:lnTo>
                  <a:lnTo>
                    <a:pt x="302" y="170"/>
                  </a:lnTo>
                  <a:lnTo>
                    <a:pt x="300" y="173"/>
                  </a:lnTo>
                  <a:lnTo>
                    <a:pt x="299" y="176"/>
                  </a:lnTo>
                  <a:lnTo>
                    <a:pt x="296" y="177"/>
                  </a:lnTo>
                  <a:lnTo>
                    <a:pt x="293" y="179"/>
                  </a:lnTo>
                  <a:lnTo>
                    <a:pt x="282" y="179"/>
                  </a:lnTo>
                  <a:lnTo>
                    <a:pt x="282" y="179"/>
                  </a:lnTo>
                  <a:lnTo>
                    <a:pt x="280" y="173"/>
                  </a:lnTo>
                  <a:lnTo>
                    <a:pt x="279" y="167"/>
                  </a:lnTo>
                  <a:lnTo>
                    <a:pt x="276" y="162"/>
                  </a:lnTo>
                  <a:lnTo>
                    <a:pt x="271" y="157"/>
                  </a:lnTo>
                  <a:lnTo>
                    <a:pt x="267" y="154"/>
                  </a:lnTo>
                  <a:lnTo>
                    <a:pt x="260" y="151"/>
                  </a:lnTo>
                  <a:lnTo>
                    <a:pt x="254" y="150"/>
                  </a:lnTo>
                  <a:lnTo>
                    <a:pt x="248" y="150"/>
                  </a:lnTo>
                  <a:lnTo>
                    <a:pt x="248" y="150"/>
                  </a:lnTo>
                  <a:lnTo>
                    <a:pt x="242" y="150"/>
                  </a:lnTo>
                  <a:lnTo>
                    <a:pt x="237" y="151"/>
                  </a:lnTo>
                  <a:lnTo>
                    <a:pt x="231" y="154"/>
                  </a:lnTo>
                  <a:lnTo>
                    <a:pt x="227" y="157"/>
                  </a:lnTo>
                  <a:lnTo>
                    <a:pt x="222" y="162"/>
                  </a:lnTo>
                  <a:lnTo>
                    <a:pt x="219" y="167"/>
                  </a:lnTo>
                  <a:lnTo>
                    <a:pt x="218" y="173"/>
                  </a:lnTo>
                  <a:lnTo>
                    <a:pt x="216" y="179"/>
                  </a:lnTo>
                  <a:lnTo>
                    <a:pt x="112" y="179"/>
                  </a:lnTo>
                  <a:lnTo>
                    <a:pt x="112" y="179"/>
                  </a:lnTo>
                  <a:lnTo>
                    <a:pt x="110" y="179"/>
                  </a:lnTo>
                  <a:lnTo>
                    <a:pt x="110" y="179"/>
                  </a:lnTo>
                  <a:lnTo>
                    <a:pt x="109" y="173"/>
                  </a:lnTo>
                  <a:lnTo>
                    <a:pt x="106" y="168"/>
                  </a:lnTo>
                  <a:lnTo>
                    <a:pt x="103" y="162"/>
                  </a:lnTo>
                  <a:lnTo>
                    <a:pt x="100" y="157"/>
                  </a:lnTo>
                  <a:lnTo>
                    <a:pt x="93" y="154"/>
                  </a:lnTo>
                  <a:lnTo>
                    <a:pt x="89" y="151"/>
                  </a:lnTo>
                  <a:lnTo>
                    <a:pt x="83" y="150"/>
                  </a:lnTo>
                  <a:lnTo>
                    <a:pt x="77" y="150"/>
                  </a:lnTo>
                  <a:lnTo>
                    <a:pt x="77" y="15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7" name="Freeform 595"/>
            <p:cNvSpPr>
              <a:spLocks noEditPoints="1"/>
            </p:cNvSpPr>
            <p:nvPr/>
          </p:nvSpPr>
          <p:spPr bwMode="auto">
            <a:xfrm>
              <a:off x="8283576" y="1452563"/>
              <a:ext cx="153988" cy="152400"/>
            </a:xfrm>
            <a:custGeom>
              <a:avLst/>
              <a:gdLst>
                <a:gd name="T0" fmla="*/ 97 w 97"/>
                <a:gd name="T1" fmla="*/ 47 h 96"/>
                <a:gd name="T2" fmla="*/ 92 w 97"/>
                <a:gd name="T3" fmla="*/ 29 h 96"/>
                <a:gd name="T4" fmla="*/ 82 w 97"/>
                <a:gd name="T5" fmla="*/ 13 h 96"/>
                <a:gd name="T6" fmla="*/ 66 w 97"/>
                <a:gd name="T7" fmla="*/ 3 h 96"/>
                <a:gd name="T8" fmla="*/ 48 w 97"/>
                <a:gd name="T9" fmla="*/ 0 h 96"/>
                <a:gd name="T10" fmla="*/ 39 w 97"/>
                <a:gd name="T11" fmla="*/ 0 h 96"/>
                <a:gd name="T12" fmla="*/ 22 w 97"/>
                <a:gd name="T13" fmla="*/ 7 h 96"/>
                <a:gd name="T14" fmla="*/ 8 w 97"/>
                <a:gd name="T15" fmla="*/ 21 h 96"/>
                <a:gd name="T16" fmla="*/ 0 w 97"/>
                <a:gd name="T17" fmla="*/ 38 h 96"/>
                <a:gd name="T18" fmla="*/ 0 w 97"/>
                <a:gd name="T19" fmla="*/ 47 h 96"/>
                <a:gd name="T20" fmla="*/ 4 w 97"/>
                <a:gd name="T21" fmla="*/ 65 h 96"/>
                <a:gd name="T22" fmla="*/ 14 w 97"/>
                <a:gd name="T23" fmla="*/ 81 h 96"/>
                <a:gd name="T24" fmla="*/ 30 w 97"/>
                <a:gd name="T25" fmla="*/ 91 h 96"/>
                <a:gd name="T26" fmla="*/ 48 w 97"/>
                <a:gd name="T27" fmla="*/ 96 h 96"/>
                <a:gd name="T28" fmla="*/ 57 w 97"/>
                <a:gd name="T29" fmla="*/ 95 h 96"/>
                <a:gd name="T30" fmla="*/ 76 w 97"/>
                <a:gd name="T31" fmla="*/ 87 h 96"/>
                <a:gd name="T32" fmla="*/ 88 w 97"/>
                <a:gd name="T33" fmla="*/ 75 h 96"/>
                <a:gd name="T34" fmla="*/ 95 w 97"/>
                <a:gd name="T35" fmla="*/ 56 h 96"/>
                <a:gd name="T36" fmla="*/ 97 w 97"/>
                <a:gd name="T37" fmla="*/ 47 h 96"/>
                <a:gd name="T38" fmla="*/ 86 w 97"/>
                <a:gd name="T39" fmla="*/ 47 h 96"/>
                <a:gd name="T40" fmla="*/ 83 w 97"/>
                <a:gd name="T41" fmla="*/ 62 h 96"/>
                <a:gd name="T42" fmla="*/ 76 w 97"/>
                <a:gd name="T43" fmla="*/ 75 h 96"/>
                <a:gd name="T44" fmla="*/ 63 w 97"/>
                <a:gd name="T45" fmla="*/ 82 h 96"/>
                <a:gd name="T46" fmla="*/ 48 w 97"/>
                <a:gd name="T47" fmla="*/ 85 h 96"/>
                <a:gd name="T48" fmla="*/ 40 w 97"/>
                <a:gd name="T49" fmla="*/ 84 h 96"/>
                <a:gd name="T50" fmla="*/ 27 w 97"/>
                <a:gd name="T51" fmla="*/ 79 h 96"/>
                <a:gd name="T52" fmla="*/ 17 w 97"/>
                <a:gd name="T53" fmla="*/ 68 h 96"/>
                <a:gd name="T54" fmla="*/ 11 w 97"/>
                <a:gd name="T55" fmla="*/ 55 h 96"/>
                <a:gd name="T56" fmla="*/ 10 w 97"/>
                <a:gd name="T57" fmla="*/ 47 h 96"/>
                <a:gd name="T58" fmla="*/ 13 w 97"/>
                <a:gd name="T59" fmla="*/ 33 h 96"/>
                <a:gd name="T60" fmla="*/ 22 w 97"/>
                <a:gd name="T61" fmla="*/ 21 h 96"/>
                <a:gd name="T62" fmla="*/ 33 w 97"/>
                <a:gd name="T63" fmla="*/ 12 h 96"/>
                <a:gd name="T64" fmla="*/ 48 w 97"/>
                <a:gd name="T65" fmla="*/ 9 h 96"/>
                <a:gd name="T66" fmla="*/ 56 w 97"/>
                <a:gd name="T67" fmla="*/ 10 h 96"/>
                <a:gd name="T68" fmla="*/ 69 w 97"/>
                <a:gd name="T69" fmla="*/ 16 h 96"/>
                <a:gd name="T70" fmla="*/ 80 w 97"/>
                <a:gd name="T71" fmla="*/ 26 h 96"/>
                <a:gd name="T72" fmla="*/ 85 w 97"/>
                <a:gd name="T73" fmla="*/ 39 h 96"/>
                <a:gd name="T74" fmla="*/ 86 w 97"/>
                <a:gd name="T75" fmla="*/ 4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6">
                  <a:moveTo>
                    <a:pt x="97" y="47"/>
                  </a:moveTo>
                  <a:lnTo>
                    <a:pt x="97" y="47"/>
                  </a:lnTo>
                  <a:lnTo>
                    <a:pt x="95" y="38"/>
                  </a:lnTo>
                  <a:lnTo>
                    <a:pt x="92" y="29"/>
                  </a:lnTo>
                  <a:lnTo>
                    <a:pt x="88" y="21"/>
                  </a:lnTo>
                  <a:lnTo>
                    <a:pt x="82" y="13"/>
                  </a:lnTo>
                  <a:lnTo>
                    <a:pt x="76" y="7"/>
                  </a:lnTo>
                  <a:lnTo>
                    <a:pt x="66" y="3"/>
                  </a:lnTo>
                  <a:lnTo>
                    <a:pt x="57" y="0"/>
                  </a:lnTo>
                  <a:lnTo>
                    <a:pt x="48" y="0"/>
                  </a:lnTo>
                  <a:lnTo>
                    <a:pt x="48" y="0"/>
                  </a:lnTo>
                  <a:lnTo>
                    <a:pt x="39" y="0"/>
                  </a:lnTo>
                  <a:lnTo>
                    <a:pt x="30" y="3"/>
                  </a:lnTo>
                  <a:lnTo>
                    <a:pt x="22" y="7"/>
                  </a:lnTo>
                  <a:lnTo>
                    <a:pt x="14" y="13"/>
                  </a:lnTo>
                  <a:lnTo>
                    <a:pt x="8" y="21"/>
                  </a:lnTo>
                  <a:lnTo>
                    <a:pt x="4" y="29"/>
                  </a:lnTo>
                  <a:lnTo>
                    <a:pt x="0" y="38"/>
                  </a:lnTo>
                  <a:lnTo>
                    <a:pt x="0" y="47"/>
                  </a:lnTo>
                  <a:lnTo>
                    <a:pt x="0" y="47"/>
                  </a:lnTo>
                  <a:lnTo>
                    <a:pt x="0" y="56"/>
                  </a:lnTo>
                  <a:lnTo>
                    <a:pt x="4" y="65"/>
                  </a:lnTo>
                  <a:lnTo>
                    <a:pt x="8" y="75"/>
                  </a:lnTo>
                  <a:lnTo>
                    <a:pt x="14" y="81"/>
                  </a:lnTo>
                  <a:lnTo>
                    <a:pt x="22" y="87"/>
                  </a:lnTo>
                  <a:lnTo>
                    <a:pt x="30" y="91"/>
                  </a:lnTo>
                  <a:lnTo>
                    <a:pt x="39" y="95"/>
                  </a:lnTo>
                  <a:lnTo>
                    <a:pt x="48" y="96"/>
                  </a:lnTo>
                  <a:lnTo>
                    <a:pt x="48" y="96"/>
                  </a:lnTo>
                  <a:lnTo>
                    <a:pt x="57" y="95"/>
                  </a:lnTo>
                  <a:lnTo>
                    <a:pt x="66" y="91"/>
                  </a:lnTo>
                  <a:lnTo>
                    <a:pt x="76" y="87"/>
                  </a:lnTo>
                  <a:lnTo>
                    <a:pt x="82" y="81"/>
                  </a:lnTo>
                  <a:lnTo>
                    <a:pt x="88" y="75"/>
                  </a:lnTo>
                  <a:lnTo>
                    <a:pt x="92" y="65"/>
                  </a:lnTo>
                  <a:lnTo>
                    <a:pt x="95" y="56"/>
                  </a:lnTo>
                  <a:lnTo>
                    <a:pt x="97" y="47"/>
                  </a:lnTo>
                  <a:lnTo>
                    <a:pt x="97" y="47"/>
                  </a:lnTo>
                  <a:close/>
                  <a:moveTo>
                    <a:pt x="86" y="47"/>
                  </a:moveTo>
                  <a:lnTo>
                    <a:pt x="86" y="47"/>
                  </a:lnTo>
                  <a:lnTo>
                    <a:pt x="85" y="55"/>
                  </a:lnTo>
                  <a:lnTo>
                    <a:pt x="83" y="62"/>
                  </a:lnTo>
                  <a:lnTo>
                    <a:pt x="80" y="68"/>
                  </a:lnTo>
                  <a:lnTo>
                    <a:pt x="76" y="75"/>
                  </a:lnTo>
                  <a:lnTo>
                    <a:pt x="69" y="79"/>
                  </a:lnTo>
                  <a:lnTo>
                    <a:pt x="63" y="82"/>
                  </a:lnTo>
                  <a:lnTo>
                    <a:pt x="56" y="84"/>
                  </a:lnTo>
                  <a:lnTo>
                    <a:pt x="48" y="85"/>
                  </a:lnTo>
                  <a:lnTo>
                    <a:pt x="48" y="85"/>
                  </a:lnTo>
                  <a:lnTo>
                    <a:pt x="40" y="84"/>
                  </a:lnTo>
                  <a:lnTo>
                    <a:pt x="33" y="82"/>
                  </a:lnTo>
                  <a:lnTo>
                    <a:pt x="27" y="79"/>
                  </a:lnTo>
                  <a:lnTo>
                    <a:pt x="22" y="75"/>
                  </a:lnTo>
                  <a:lnTo>
                    <a:pt x="17" y="68"/>
                  </a:lnTo>
                  <a:lnTo>
                    <a:pt x="13" y="62"/>
                  </a:lnTo>
                  <a:lnTo>
                    <a:pt x="11" y="55"/>
                  </a:lnTo>
                  <a:lnTo>
                    <a:pt x="10" y="47"/>
                  </a:lnTo>
                  <a:lnTo>
                    <a:pt x="10" y="47"/>
                  </a:lnTo>
                  <a:lnTo>
                    <a:pt x="11" y="39"/>
                  </a:lnTo>
                  <a:lnTo>
                    <a:pt x="13" y="33"/>
                  </a:lnTo>
                  <a:lnTo>
                    <a:pt x="17" y="26"/>
                  </a:lnTo>
                  <a:lnTo>
                    <a:pt x="22" y="21"/>
                  </a:lnTo>
                  <a:lnTo>
                    <a:pt x="27" y="16"/>
                  </a:lnTo>
                  <a:lnTo>
                    <a:pt x="33" y="12"/>
                  </a:lnTo>
                  <a:lnTo>
                    <a:pt x="40" y="10"/>
                  </a:lnTo>
                  <a:lnTo>
                    <a:pt x="48" y="9"/>
                  </a:lnTo>
                  <a:lnTo>
                    <a:pt x="48" y="9"/>
                  </a:lnTo>
                  <a:lnTo>
                    <a:pt x="56" y="10"/>
                  </a:lnTo>
                  <a:lnTo>
                    <a:pt x="63" y="12"/>
                  </a:lnTo>
                  <a:lnTo>
                    <a:pt x="69" y="16"/>
                  </a:lnTo>
                  <a:lnTo>
                    <a:pt x="76" y="21"/>
                  </a:lnTo>
                  <a:lnTo>
                    <a:pt x="80" y="26"/>
                  </a:lnTo>
                  <a:lnTo>
                    <a:pt x="83" y="33"/>
                  </a:lnTo>
                  <a:lnTo>
                    <a:pt x="85" y="39"/>
                  </a:lnTo>
                  <a:lnTo>
                    <a:pt x="86" y="47"/>
                  </a:lnTo>
                  <a:lnTo>
                    <a:pt x="86" y="4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8" name="Freeform 596"/>
            <p:cNvSpPr>
              <a:spLocks/>
            </p:cNvSpPr>
            <p:nvPr/>
          </p:nvSpPr>
          <p:spPr bwMode="auto">
            <a:xfrm>
              <a:off x="8318501" y="1485900"/>
              <a:ext cx="82550" cy="85725"/>
            </a:xfrm>
            <a:custGeom>
              <a:avLst/>
              <a:gdLst>
                <a:gd name="T0" fmla="*/ 47 w 52"/>
                <a:gd name="T1" fmla="*/ 21 h 54"/>
                <a:gd name="T2" fmla="*/ 31 w 52"/>
                <a:gd name="T3" fmla="*/ 21 h 54"/>
                <a:gd name="T4" fmla="*/ 31 w 52"/>
                <a:gd name="T5" fmla="*/ 5 h 54"/>
                <a:gd name="T6" fmla="*/ 31 w 52"/>
                <a:gd name="T7" fmla="*/ 5 h 54"/>
                <a:gd name="T8" fmla="*/ 29 w 52"/>
                <a:gd name="T9" fmla="*/ 2 h 54"/>
                <a:gd name="T10" fmla="*/ 26 w 52"/>
                <a:gd name="T11" fmla="*/ 0 h 54"/>
                <a:gd name="T12" fmla="*/ 26 w 52"/>
                <a:gd name="T13" fmla="*/ 0 h 54"/>
                <a:gd name="T14" fmla="*/ 23 w 52"/>
                <a:gd name="T15" fmla="*/ 2 h 54"/>
                <a:gd name="T16" fmla="*/ 21 w 52"/>
                <a:gd name="T17" fmla="*/ 5 h 54"/>
                <a:gd name="T18" fmla="*/ 21 w 52"/>
                <a:gd name="T19" fmla="*/ 21 h 54"/>
                <a:gd name="T20" fmla="*/ 5 w 52"/>
                <a:gd name="T21" fmla="*/ 21 h 54"/>
                <a:gd name="T22" fmla="*/ 5 w 52"/>
                <a:gd name="T23" fmla="*/ 21 h 54"/>
                <a:gd name="T24" fmla="*/ 1 w 52"/>
                <a:gd name="T25" fmla="*/ 23 h 54"/>
                <a:gd name="T26" fmla="*/ 0 w 52"/>
                <a:gd name="T27" fmla="*/ 26 h 54"/>
                <a:gd name="T28" fmla="*/ 0 w 52"/>
                <a:gd name="T29" fmla="*/ 26 h 54"/>
                <a:gd name="T30" fmla="*/ 1 w 52"/>
                <a:gd name="T31" fmla="*/ 31 h 54"/>
                <a:gd name="T32" fmla="*/ 5 w 52"/>
                <a:gd name="T33" fmla="*/ 32 h 54"/>
                <a:gd name="T34" fmla="*/ 21 w 52"/>
                <a:gd name="T35" fmla="*/ 32 h 54"/>
                <a:gd name="T36" fmla="*/ 21 w 52"/>
                <a:gd name="T37" fmla="*/ 47 h 54"/>
                <a:gd name="T38" fmla="*/ 21 w 52"/>
                <a:gd name="T39" fmla="*/ 47 h 54"/>
                <a:gd name="T40" fmla="*/ 23 w 52"/>
                <a:gd name="T41" fmla="*/ 52 h 54"/>
                <a:gd name="T42" fmla="*/ 26 w 52"/>
                <a:gd name="T43" fmla="*/ 54 h 54"/>
                <a:gd name="T44" fmla="*/ 26 w 52"/>
                <a:gd name="T45" fmla="*/ 54 h 54"/>
                <a:gd name="T46" fmla="*/ 29 w 52"/>
                <a:gd name="T47" fmla="*/ 52 h 54"/>
                <a:gd name="T48" fmla="*/ 31 w 52"/>
                <a:gd name="T49" fmla="*/ 47 h 54"/>
                <a:gd name="T50" fmla="*/ 31 w 52"/>
                <a:gd name="T51" fmla="*/ 32 h 54"/>
                <a:gd name="T52" fmla="*/ 47 w 52"/>
                <a:gd name="T53" fmla="*/ 32 h 54"/>
                <a:gd name="T54" fmla="*/ 47 w 52"/>
                <a:gd name="T55" fmla="*/ 32 h 54"/>
                <a:gd name="T56" fmla="*/ 51 w 52"/>
                <a:gd name="T57" fmla="*/ 31 h 54"/>
                <a:gd name="T58" fmla="*/ 52 w 52"/>
                <a:gd name="T59" fmla="*/ 26 h 54"/>
                <a:gd name="T60" fmla="*/ 52 w 52"/>
                <a:gd name="T61" fmla="*/ 26 h 54"/>
                <a:gd name="T62" fmla="*/ 51 w 52"/>
                <a:gd name="T63" fmla="*/ 23 h 54"/>
                <a:gd name="T64" fmla="*/ 47 w 52"/>
                <a:gd name="T65" fmla="*/ 21 h 54"/>
                <a:gd name="T66" fmla="*/ 47 w 52"/>
                <a:gd name="T6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54">
                  <a:moveTo>
                    <a:pt x="47" y="21"/>
                  </a:moveTo>
                  <a:lnTo>
                    <a:pt x="31" y="21"/>
                  </a:lnTo>
                  <a:lnTo>
                    <a:pt x="31" y="5"/>
                  </a:lnTo>
                  <a:lnTo>
                    <a:pt x="31" y="5"/>
                  </a:lnTo>
                  <a:lnTo>
                    <a:pt x="29" y="2"/>
                  </a:lnTo>
                  <a:lnTo>
                    <a:pt x="26" y="0"/>
                  </a:lnTo>
                  <a:lnTo>
                    <a:pt x="26" y="0"/>
                  </a:lnTo>
                  <a:lnTo>
                    <a:pt x="23" y="2"/>
                  </a:lnTo>
                  <a:lnTo>
                    <a:pt x="21" y="5"/>
                  </a:lnTo>
                  <a:lnTo>
                    <a:pt x="21" y="21"/>
                  </a:lnTo>
                  <a:lnTo>
                    <a:pt x="5" y="21"/>
                  </a:lnTo>
                  <a:lnTo>
                    <a:pt x="5" y="21"/>
                  </a:lnTo>
                  <a:lnTo>
                    <a:pt x="1" y="23"/>
                  </a:lnTo>
                  <a:lnTo>
                    <a:pt x="0" y="26"/>
                  </a:lnTo>
                  <a:lnTo>
                    <a:pt x="0" y="26"/>
                  </a:lnTo>
                  <a:lnTo>
                    <a:pt x="1" y="31"/>
                  </a:lnTo>
                  <a:lnTo>
                    <a:pt x="5" y="32"/>
                  </a:lnTo>
                  <a:lnTo>
                    <a:pt x="21" y="32"/>
                  </a:lnTo>
                  <a:lnTo>
                    <a:pt x="21" y="47"/>
                  </a:lnTo>
                  <a:lnTo>
                    <a:pt x="21" y="47"/>
                  </a:lnTo>
                  <a:lnTo>
                    <a:pt x="23" y="52"/>
                  </a:lnTo>
                  <a:lnTo>
                    <a:pt x="26" y="54"/>
                  </a:lnTo>
                  <a:lnTo>
                    <a:pt x="26" y="54"/>
                  </a:lnTo>
                  <a:lnTo>
                    <a:pt x="29" y="52"/>
                  </a:lnTo>
                  <a:lnTo>
                    <a:pt x="31" y="47"/>
                  </a:lnTo>
                  <a:lnTo>
                    <a:pt x="31" y="32"/>
                  </a:lnTo>
                  <a:lnTo>
                    <a:pt x="47" y="32"/>
                  </a:lnTo>
                  <a:lnTo>
                    <a:pt x="47" y="32"/>
                  </a:lnTo>
                  <a:lnTo>
                    <a:pt x="51" y="31"/>
                  </a:lnTo>
                  <a:lnTo>
                    <a:pt x="52" y="26"/>
                  </a:lnTo>
                  <a:lnTo>
                    <a:pt x="52" y="26"/>
                  </a:lnTo>
                  <a:lnTo>
                    <a:pt x="51" y="23"/>
                  </a:lnTo>
                  <a:lnTo>
                    <a:pt x="47" y="21"/>
                  </a:lnTo>
                  <a:lnTo>
                    <a:pt x="47" y="2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09" name="Group 308"/>
          <p:cNvGrpSpPr/>
          <p:nvPr userDrawn="1"/>
        </p:nvGrpSpPr>
        <p:grpSpPr>
          <a:xfrm>
            <a:off x="7246030" y="3807171"/>
            <a:ext cx="340324" cy="427743"/>
            <a:chOff x="5934076" y="3908425"/>
            <a:chExt cx="288925" cy="484188"/>
          </a:xfrm>
        </p:grpSpPr>
        <p:sp>
          <p:nvSpPr>
            <p:cNvPr id="310" name="Freeform 597"/>
            <p:cNvSpPr>
              <a:spLocks/>
            </p:cNvSpPr>
            <p:nvPr/>
          </p:nvSpPr>
          <p:spPr bwMode="auto">
            <a:xfrm>
              <a:off x="6029326" y="4156075"/>
              <a:ext cx="101600" cy="190500"/>
            </a:xfrm>
            <a:custGeom>
              <a:avLst/>
              <a:gdLst>
                <a:gd name="T0" fmla="*/ 32 w 64"/>
                <a:gd name="T1" fmla="*/ 52 h 120"/>
                <a:gd name="T2" fmla="*/ 17 w 64"/>
                <a:gd name="T3" fmla="*/ 48 h 120"/>
                <a:gd name="T4" fmla="*/ 11 w 64"/>
                <a:gd name="T5" fmla="*/ 38 h 120"/>
                <a:gd name="T6" fmla="*/ 11 w 64"/>
                <a:gd name="T7" fmla="*/ 35 h 120"/>
                <a:gd name="T8" fmla="*/ 17 w 64"/>
                <a:gd name="T9" fmla="*/ 29 h 120"/>
                <a:gd name="T10" fmla="*/ 32 w 64"/>
                <a:gd name="T11" fmla="*/ 25 h 120"/>
                <a:gd name="T12" fmla="*/ 41 w 64"/>
                <a:gd name="T13" fmla="*/ 26 h 120"/>
                <a:gd name="T14" fmla="*/ 50 w 64"/>
                <a:gd name="T15" fmla="*/ 35 h 120"/>
                <a:gd name="T16" fmla="*/ 50 w 64"/>
                <a:gd name="T17" fmla="*/ 40 h 120"/>
                <a:gd name="T18" fmla="*/ 57 w 64"/>
                <a:gd name="T19" fmla="*/ 44 h 120"/>
                <a:gd name="T20" fmla="*/ 60 w 64"/>
                <a:gd name="T21" fmla="*/ 43 h 120"/>
                <a:gd name="T22" fmla="*/ 61 w 64"/>
                <a:gd name="T23" fmla="*/ 40 h 120"/>
                <a:gd name="T24" fmla="*/ 55 w 64"/>
                <a:gd name="T25" fmla="*/ 23 h 120"/>
                <a:gd name="T26" fmla="*/ 37 w 64"/>
                <a:gd name="T27" fmla="*/ 15 h 120"/>
                <a:gd name="T28" fmla="*/ 37 w 64"/>
                <a:gd name="T29" fmla="*/ 5 h 120"/>
                <a:gd name="T30" fmla="*/ 35 w 64"/>
                <a:gd name="T31" fmla="*/ 2 h 120"/>
                <a:gd name="T32" fmla="*/ 32 w 64"/>
                <a:gd name="T33" fmla="*/ 0 h 120"/>
                <a:gd name="T34" fmla="*/ 26 w 64"/>
                <a:gd name="T35" fmla="*/ 5 h 120"/>
                <a:gd name="T36" fmla="*/ 26 w 64"/>
                <a:gd name="T37" fmla="*/ 15 h 120"/>
                <a:gd name="T38" fmla="*/ 15 w 64"/>
                <a:gd name="T39" fmla="*/ 18 h 120"/>
                <a:gd name="T40" fmla="*/ 3 w 64"/>
                <a:gd name="T41" fmla="*/ 31 h 120"/>
                <a:gd name="T42" fmla="*/ 1 w 64"/>
                <a:gd name="T43" fmla="*/ 38 h 120"/>
                <a:gd name="T44" fmla="*/ 1 w 64"/>
                <a:gd name="T45" fmla="*/ 44 h 120"/>
                <a:gd name="T46" fmla="*/ 6 w 64"/>
                <a:gd name="T47" fmla="*/ 52 h 120"/>
                <a:gd name="T48" fmla="*/ 20 w 64"/>
                <a:gd name="T49" fmla="*/ 58 h 120"/>
                <a:gd name="T50" fmla="*/ 31 w 64"/>
                <a:gd name="T51" fmla="*/ 61 h 120"/>
                <a:gd name="T52" fmla="*/ 49 w 64"/>
                <a:gd name="T53" fmla="*/ 67 h 120"/>
                <a:gd name="T54" fmla="*/ 55 w 64"/>
                <a:gd name="T55" fmla="*/ 75 h 120"/>
                <a:gd name="T56" fmla="*/ 55 w 64"/>
                <a:gd name="T57" fmla="*/ 78 h 120"/>
                <a:gd name="T58" fmla="*/ 53 w 64"/>
                <a:gd name="T59" fmla="*/ 86 h 120"/>
                <a:gd name="T60" fmla="*/ 40 w 64"/>
                <a:gd name="T61" fmla="*/ 93 h 120"/>
                <a:gd name="T62" fmla="*/ 32 w 64"/>
                <a:gd name="T63" fmla="*/ 95 h 120"/>
                <a:gd name="T64" fmla="*/ 15 w 64"/>
                <a:gd name="T65" fmla="*/ 90 h 120"/>
                <a:gd name="T66" fmla="*/ 9 w 64"/>
                <a:gd name="T67" fmla="*/ 78 h 120"/>
                <a:gd name="T68" fmla="*/ 8 w 64"/>
                <a:gd name="T69" fmla="*/ 74 h 120"/>
                <a:gd name="T70" fmla="*/ 4 w 64"/>
                <a:gd name="T71" fmla="*/ 74 h 120"/>
                <a:gd name="T72" fmla="*/ 0 w 64"/>
                <a:gd name="T73" fmla="*/ 78 h 120"/>
                <a:gd name="T74" fmla="*/ 0 w 64"/>
                <a:gd name="T75" fmla="*/ 83 h 120"/>
                <a:gd name="T76" fmla="*/ 3 w 64"/>
                <a:gd name="T77" fmla="*/ 92 h 120"/>
                <a:gd name="T78" fmla="*/ 11 w 64"/>
                <a:gd name="T79" fmla="*/ 98 h 120"/>
                <a:gd name="T80" fmla="*/ 26 w 64"/>
                <a:gd name="T81" fmla="*/ 104 h 120"/>
                <a:gd name="T82" fmla="*/ 26 w 64"/>
                <a:gd name="T83" fmla="*/ 115 h 120"/>
                <a:gd name="T84" fmla="*/ 27 w 64"/>
                <a:gd name="T85" fmla="*/ 118 h 120"/>
                <a:gd name="T86" fmla="*/ 32 w 64"/>
                <a:gd name="T87" fmla="*/ 120 h 120"/>
                <a:gd name="T88" fmla="*/ 37 w 64"/>
                <a:gd name="T89" fmla="*/ 115 h 120"/>
                <a:gd name="T90" fmla="*/ 37 w 64"/>
                <a:gd name="T91" fmla="*/ 104 h 120"/>
                <a:gd name="T92" fmla="*/ 49 w 64"/>
                <a:gd name="T93" fmla="*/ 101 h 120"/>
                <a:gd name="T94" fmla="*/ 60 w 64"/>
                <a:gd name="T95" fmla="*/ 92 h 120"/>
                <a:gd name="T96" fmla="*/ 64 w 64"/>
                <a:gd name="T97" fmla="*/ 84 h 120"/>
                <a:gd name="T98" fmla="*/ 64 w 64"/>
                <a:gd name="T99" fmla="*/ 78 h 120"/>
                <a:gd name="T100" fmla="*/ 61 w 64"/>
                <a:gd name="T101" fmla="*/ 67 h 120"/>
                <a:gd name="T102" fmla="*/ 53 w 64"/>
                <a:gd name="T103" fmla="*/ 60 h 120"/>
                <a:gd name="T104" fmla="*/ 32 w 64"/>
                <a:gd name="T105"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20">
                  <a:moveTo>
                    <a:pt x="32" y="52"/>
                  </a:moveTo>
                  <a:lnTo>
                    <a:pt x="32" y="52"/>
                  </a:lnTo>
                  <a:lnTo>
                    <a:pt x="23" y="49"/>
                  </a:lnTo>
                  <a:lnTo>
                    <a:pt x="17" y="48"/>
                  </a:lnTo>
                  <a:lnTo>
                    <a:pt x="12" y="43"/>
                  </a:lnTo>
                  <a:lnTo>
                    <a:pt x="11" y="38"/>
                  </a:lnTo>
                  <a:lnTo>
                    <a:pt x="11" y="38"/>
                  </a:lnTo>
                  <a:lnTo>
                    <a:pt x="11" y="35"/>
                  </a:lnTo>
                  <a:lnTo>
                    <a:pt x="12" y="32"/>
                  </a:lnTo>
                  <a:lnTo>
                    <a:pt x="17" y="29"/>
                  </a:lnTo>
                  <a:lnTo>
                    <a:pt x="24" y="26"/>
                  </a:lnTo>
                  <a:lnTo>
                    <a:pt x="32" y="25"/>
                  </a:lnTo>
                  <a:lnTo>
                    <a:pt x="32" y="25"/>
                  </a:lnTo>
                  <a:lnTo>
                    <a:pt x="41" y="26"/>
                  </a:lnTo>
                  <a:lnTo>
                    <a:pt x="47" y="29"/>
                  </a:lnTo>
                  <a:lnTo>
                    <a:pt x="50" y="35"/>
                  </a:lnTo>
                  <a:lnTo>
                    <a:pt x="50" y="40"/>
                  </a:lnTo>
                  <a:lnTo>
                    <a:pt x="50" y="40"/>
                  </a:lnTo>
                  <a:lnTo>
                    <a:pt x="52" y="43"/>
                  </a:lnTo>
                  <a:lnTo>
                    <a:pt x="57" y="44"/>
                  </a:lnTo>
                  <a:lnTo>
                    <a:pt x="57" y="44"/>
                  </a:lnTo>
                  <a:lnTo>
                    <a:pt x="60" y="43"/>
                  </a:lnTo>
                  <a:lnTo>
                    <a:pt x="61" y="40"/>
                  </a:lnTo>
                  <a:lnTo>
                    <a:pt x="61" y="40"/>
                  </a:lnTo>
                  <a:lnTo>
                    <a:pt x="60" y="31"/>
                  </a:lnTo>
                  <a:lnTo>
                    <a:pt x="55" y="23"/>
                  </a:lnTo>
                  <a:lnTo>
                    <a:pt x="47" y="18"/>
                  </a:lnTo>
                  <a:lnTo>
                    <a:pt x="37" y="15"/>
                  </a:lnTo>
                  <a:lnTo>
                    <a:pt x="37" y="15"/>
                  </a:lnTo>
                  <a:lnTo>
                    <a:pt x="37" y="5"/>
                  </a:lnTo>
                  <a:lnTo>
                    <a:pt x="37" y="5"/>
                  </a:lnTo>
                  <a:lnTo>
                    <a:pt x="35" y="2"/>
                  </a:lnTo>
                  <a:lnTo>
                    <a:pt x="32" y="0"/>
                  </a:lnTo>
                  <a:lnTo>
                    <a:pt x="32" y="0"/>
                  </a:lnTo>
                  <a:lnTo>
                    <a:pt x="27" y="2"/>
                  </a:lnTo>
                  <a:lnTo>
                    <a:pt x="26" y="5"/>
                  </a:lnTo>
                  <a:lnTo>
                    <a:pt x="26" y="15"/>
                  </a:lnTo>
                  <a:lnTo>
                    <a:pt x="26" y="15"/>
                  </a:lnTo>
                  <a:lnTo>
                    <a:pt x="26" y="15"/>
                  </a:lnTo>
                  <a:lnTo>
                    <a:pt x="15" y="18"/>
                  </a:lnTo>
                  <a:lnTo>
                    <a:pt x="8" y="23"/>
                  </a:lnTo>
                  <a:lnTo>
                    <a:pt x="3" y="31"/>
                  </a:lnTo>
                  <a:lnTo>
                    <a:pt x="1" y="34"/>
                  </a:lnTo>
                  <a:lnTo>
                    <a:pt x="1" y="38"/>
                  </a:lnTo>
                  <a:lnTo>
                    <a:pt x="1" y="38"/>
                  </a:lnTo>
                  <a:lnTo>
                    <a:pt x="1" y="44"/>
                  </a:lnTo>
                  <a:lnTo>
                    <a:pt x="3" y="49"/>
                  </a:lnTo>
                  <a:lnTo>
                    <a:pt x="6" y="52"/>
                  </a:lnTo>
                  <a:lnTo>
                    <a:pt x="11" y="55"/>
                  </a:lnTo>
                  <a:lnTo>
                    <a:pt x="20" y="58"/>
                  </a:lnTo>
                  <a:lnTo>
                    <a:pt x="31" y="61"/>
                  </a:lnTo>
                  <a:lnTo>
                    <a:pt x="31" y="61"/>
                  </a:lnTo>
                  <a:lnTo>
                    <a:pt x="40" y="64"/>
                  </a:lnTo>
                  <a:lnTo>
                    <a:pt x="49" y="67"/>
                  </a:lnTo>
                  <a:lnTo>
                    <a:pt x="53" y="72"/>
                  </a:lnTo>
                  <a:lnTo>
                    <a:pt x="55" y="75"/>
                  </a:lnTo>
                  <a:lnTo>
                    <a:pt x="55" y="78"/>
                  </a:lnTo>
                  <a:lnTo>
                    <a:pt x="55" y="78"/>
                  </a:lnTo>
                  <a:lnTo>
                    <a:pt x="55" y="83"/>
                  </a:lnTo>
                  <a:lnTo>
                    <a:pt x="53" y="86"/>
                  </a:lnTo>
                  <a:lnTo>
                    <a:pt x="47" y="90"/>
                  </a:lnTo>
                  <a:lnTo>
                    <a:pt x="40" y="93"/>
                  </a:lnTo>
                  <a:lnTo>
                    <a:pt x="32" y="95"/>
                  </a:lnTo>
                  <a:lnTo>
                    <a:pt x="32" y="95"/>
                  </a:lnTo>
                  <a:lnTo>
                    <a:pt x="21" y="93"/>
                  </a:lnTo>
                  <a:lnTo>
                    <a:pt x="15" y="90"/>
                  </a:lnTo>
                  <a:lnTo>
                    <a:pt x="11" y="84"/>
                  </a:lnTo>
                  <a:lnTo>
                    <a:pt x="9" y="78"/>
                  </a:lnTo>
                  <a:lnTo>
                    <a:pt x="9" y="78"/>
                  </a:lnTo>
                  <a:lnTo>
                    <a:pt x="8" y="74"/>
                  </a:lnTo>
                  <a:lnTo>
                    <a:pt x="4" y="74"/>
                  </a:lnTo>
                  <a:lnTo>
                    <a:pt x="4" y="74"/>
                  </a:lnTo>
                  <a:lnTo>
                    <a:pt x="1" y="74"/>
                  </a:lnTo>
                  <a:lnTo>
                    <a:pt x="0" y="78"/>
                  </a:lnTo>
                  <a:lnTo>
                    <a:pt x="0" y="78"/>
                  </a:lnTo>
                  <a:lnTo>
                    <a:pt x="0" y="83"/>
                  </a:lnTo>
                  <a:lnTo>
                    <a:pt x="1" y="87"/>
                  </a:lnTo>
                  <a:lnTo>
                    <a:pt x="3" y="92"/>
                  </a:lnTo>
                  <a:lnTo>
                    <a:pt x="6" y="95"/>
                  </a:lnTo>
                  <a:lnTo>
                    <a:pt x="11" y="98"/>
                  </a:lnTo>
                  <a:lnTo>
                    <a:pt x="15" y="101"/>
                  </a:lnTo>
                  <a:lnTo>
                    <a:pt x="26" y="104"/>
                  </a:lnTo>
                  <a:lnTo>
                    <a:pt x="26" y="104"/>
                  </a:lnTo>
                  <a:lnTo>
                    <a:pt x="26" y="115"/>
                  </a:lnTo>
                  <a:lnTo>
                    <a:pt x="26" y="115"/>
                  </a:lnTo>
                  <a:lnTo>
                    <a:pt x="27" y="118"/>
                  </a:lnTo>
                  <a:lnTo>
                    <a:pt x="32" y="120"/>
                  </a:lnTo>
                  <a:lnTo>
                    <a:pt x="32" y="120"/>
                  </a:lnTo>
                  <a:lnTo>
                    <a:pt x="35" y="118"/>
                  </a:lnTo>
                  <a:lnTo>
                    <a:pt x="37" y="115"/>
                  </a:lnTo>
                  <a:lnTo>
                    <a:pt x="37" y="104"/>
                  </a:lnTo>
                  <a:lnTo>
                    <a:pt x="37" y="104"/>
                  </a:lnTo>
                  <a:lnTo>
                    <a:pt x="37" y="104"/>
                  </a:lnTo>
                  <a:lnTo>
                    <a:pt x="49" y="101"/>
                  </a:lnTo>
                  <a:lnTo>
                    <a:pt x="57" y="95"/>
                  </a:lnTo>
                  <a:lnTo>
                    <a:pt x="60" y="92"/>
                  </a:lnTo>
                  <a:lnTo>
                    <a:pt x="63" y="87"/>
                  </a:lnTo>
                  <a:lnTo>
                    <a:pt x="64" y="84"/>
                  </a:lnTo>
                  <a:lnTo>
                    <a:pt x="64" y="78"/>
                  </a:lnTo>
                  <a:lnTo>
                    <a:pt x="64" y="78"/>
                  </a:lnTo>
                  <a:lnTo>
                    <a:pt x="64" y="72"/>
                  </a:lnTo>
                  <a:lnTo>
                    <a:pt x="61" y="67"/>
                  </a:lnTo>
                  <a:lnTo>
                    <a:pt x="58" y="63"/>
                  </a:lnTo>
                  <a:lnTo>
                    <a:pt x="53" y="60"/>
                  </a:lnTo>
                  <a:lnTo>
                    <a:pt x="43" y="55"/>
                  </a:lnTo>
                  <a:lnTo>
                    <a:pt x="32" y="52"/>
                  </a:lnTo>
                  <a:lnTo>
                    <a:pt x="32" y="5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1" name="Freeform 598"/>
            <p:cNvSpPr>
              <a:spLocks noEditPoints="1"/>
            </p:cNvSpPr>
            <p:nvPr/>
          </p:nvSpPr>
          <p:spPr bwMode="auto">
            <a:xfrm>
              <a:off x="5934076" y="3908425"/>
              <a:ext cx="288925" cy="484188"/>
            </a:xfrm>
            <a:custGeom>
              <a:avLst/>
              <a:gdLst>
                <a:gd name="T0" fmla="*/ 132 w 182"/>
                <a:gd name="T1" fmla="*/ 133 h 305"/>
                <a:gd name="T2" fmla="*/ 170 w 182"/>
                <a:gd name="T3" fmla="*/ 105 h 305"/>
                <a:gd name="T4" fmla="*/ 173 w 182"/>
                <a:gd name="T5" fmla="*/ 105 h 305"/>
                <a:gd name="T6" fmla="*/ 175 w 182"/>
                <a:gd name="T7" fmla="*/ 102 h 305"/>
                <a:gd name="T8" fmla="*/ 173 w 182"/>
                <a:gd name="T9" fmla="*/ 98 h 305"/>
                <a:gd name="T10" fmla="*/ 95 w 182"/>
                <a:gd name="T11" fmla="*/ 1 h 305"/>
                <a:gd name="T12" fmla="*/ 92 w 182"/>
                <a:gd name="T13" fmla="*/ 0 h 305"/>
                <a:gd name="T14" fmla="*/ 9 w 182"/>
                <a:gd name="T15" fmla="*/ 98 h 305"/>
                <a:gd name="T16" fmla="*/ 8 w 182"/>
                <a:gd name="T17" fmla="*/ 101 h 305"/>
                <a:gd name="T18" fmla="*/ 8 w 182"/>
                <a:gd name="T19" fmla="*/ 102 h 305"/>
                <a:gd name="T20" fmla="*/ 12 w 182"/>
                <a:gd name="T21" fmla="*/ 105 h 305"/>
                <a:gd name="T22" fmla="*/ 51 w 182"/>
                <a:gd name="T23" fmla="*/ 133 h 305"/>
                <a:gd name="T24" fmla="*/ 51 w 182"/>
                <a:gd name="T25" fmla="*/ 133 h 305"/>
                <a:gd name="T26" fmla="*/ 29 w 182"/>
                <a:gd name="T27" fmla="*/ 147 h 305"/>
                <a:gd name="T28" fmla="*/ 14 w 182"/>
                <a:gd name="T29" fmla="*/ 167 h 305"/>
                <a:gd name="T30" fmla="*/ 3 w 182"/>
                <a:gd name="T31" fmla="*/ 188 h 305"/>
                <a:gd name="T32" fmla="*/ 0 w 182"/>
                <a:gd name="T33" fmla="*/ 214 h 305"/>
                <a:gd name="T34" fmla="*/ 0 w 182"/>
                <a:gd name="T35" fmla="*/ 223 h 305"/>
                <a:gd name="T36" fmla="*/ 8 w 182"/>
                <a:gd name="T37" fmla="*/ 249 h 305"/>
                <a:gd name="T38" fmla="*/ 26 w 182"/>
                <a:gd name="T39" fmla="*/ 279 h 305"/>
                <a:gd name="T40" fmla="*/ 55 w 182"/>
                <a:gd name="T41" fmla="*/ 299 h 305"/>
                <a:gd name="T42" fmla="*/ 83 w 182"/>
                <a:gd name="T43" fmla="*/ 305 h 305"/>
                <a:gd name="T44" fmla="*/ 92 w 182"/>
                <a:gd name="T45" fmla="*/ 305 h 305"/>
                <a:gd name="T46" fmla="*/ 110 w 182"/>
                <a:gd name="T47" fmla="*/ 303 h 305"/>
                <a:gd name="T48" fmla="*/ 143 w 182"/>
                <a:gd name="T49" fmla="*/ 289 h 305"/>
                <a:gd name="T50" fmla="*/ 167 w 182"/>
                <a:gd name="T51" fmla="*/ 265 h 305"/>
                <a:gd name="T52" fmla="*/ 181 w 182"/>
                <a:gd name="T53" fmla="*/ 233 h 305"/>
                <a:gd name="T54" fmla="*/ 182 w 182"/>
                <a:gd name="T55" fmla="*/ 214 h 305"/>
                <a:gd name="T56" fmla="*/ 182 w 182"/>
                <a:gd name="T57" fmla="*/ 200 h 305"/>
                <a:gd name="T58" fmla="*/ 175 w 182"/>
                <a:gd name="T59" fmla="*/ 177 h 305"/>
                <a:gd name="T60" fmla="*/ 163 w 182"/>
                <a:gd name="T61" fmla="*/ 156 h 305"/>
                <a:gd name="T62" fmla="*/ 144 w 182"/>
                <a:gd name="T63" fmla="*/ 139 h 305"/>
                <a:gd name="T64" fmla="*/ 132 w 182"/>
                <a:gd name="T65" fmla="*/ 133 h 305"/>
                <a:gd name="T66" fmla="*/ 92 w 182"/>
                <a:gd name="T67" fmla="*/ 11 h 305"/>
                <a:gd name="T68" fmla="*/ 127 w 182"/>
                <a:gd name="T69" fmla="*/ 96 h 305"/>
                <a:gd name="T70" fmla="*/ 124 w 182"/>
                <a:gd name="T71" fmla="*/ 98 h 305"/>
                <a:gd name="T72" fmla="*/ 123 w 182"/>
                <a:gd name="T73" fmla="*/ 128 h 305"/>
                <a:gd name="T74" fmla="*/ 121 w 182"/>
                <a:gd name="T75" fmla="*/ 128 h 305"/>
                <a:gd name="T76" fmla="*/ 92 w 182"/>
                <a:gd name="T77" fmla="*/ 122 h 305"/>
                <a:gd name="T78" fmla="*/ 77 w 182"/>
                <a:gd name="T79" fmla="*/ 124 h 305"/>
                <a:gd name="T80" fmla="*/ 60 w 182"/>
                <a:gd name="T81" fmla="*/ 128 h 305"/>
                <a:gd name="T82" fmla="*/ 60 w 182"/>
                <a:gd name="T83" fmla="*/ 101 h 305"/>
                <a:gd name="T84" fmla="*/ 55 w 182"/>
                <a:gd name="T85" fmla="*/ 96 h 305"/>
                <a:gd name="T86" fmla="*/ 92 w 182"/>
                <a:gd name="T87" fmla="*/ 295 h 305"/>
                <a:gd name="T88" fmla="*/ 75 w 182"/>
                <a:gd name="T89" fmla="*/ 294 h 305"/>
                <a:gd name="T90" fmla="*/ 46 w 182"/>
                <a:gd name="T91" fmla="*/ 282 h 305"/>
                <a:gd name="T92" fmla="*/ 23 w 182"/>
                <a:gd name="T93" fmla="*/ 259 h 305"/>
                <a:gd name="T94" fmla="*/ 11 w 182"/>
                <a:gd name="T95" fmla="*/ 230 h 305"/>
                <a:gd name="T96" fmla="*/ 9 w 182"/>
                <a:gd name="T97" fmla="*/ 214 h 305"/>
                <a:gd name="T98" fmla="*/ 17 w 182"/>
                <a:gd name="T99" fmla="*/ 182 h 305"/>
                <a:gd name="T100" fmla="*/ 34 w 182"/>
                <a:gd name="T101" fmla="*/ 156 h 305"/>
                <a:gd name="T102" fmla="*/ 60 w 182"/>
                <a:gd name="T103" fmla="*/ 139 h 305"/>
                <a:gd name="T104" fmla="*/ 92 w 182"/>
                <a:gd name="T105" fmla="*/ 133 h 305"/>
                <a:gd name="T106" fmla="*/ 107 w 182"/>
                <a:gd name="T107" fmla="*/ 135 h 305"/>
                <a:gd name="T108" fmla="*/ 136 w 182"/>
                <a:gd name="T109" fmla="*/ 147 h 305"/>
                <a:gd name="T110" fmla="*/ 159 w 182"/>
                <a:gd name="T111" fmla="*/ 168 h 305"/>
                <a:gd name="T112" fmla="*/ 172 w 182"/>
                <a:gd name="T113" fmla="*/ 197 h 305"/>
                <a:gd name="T114" fmla="*/ 173 w 182"/>
                <a:gd name="T115" fmla="*/ 214 h 305"/>
                <a:gd name="T116" fmla="*/ 167 w 182"/>
                <a:gd name="T117" fmla="*/ 245 h 305"/>
                <a:gd name="T118" fmla="*/ 149 w 182"/>
                <a:gd name="T119" fmla="*/ 271 h 305"/>
                <a:gd name="T120" fmla="*/ 123 w 182"/>
                <a:gd name="T121" fmla="*/ 289 h 305"/>
                <a:gd name="T122" fmla="*/ 92 w 182"/>
                <a:gd name="T123" fmla="*/ 2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305">
                  <a:moveTo>
                    <a:pt x="132" y="133"/>
                  </a:moveTo>
                  <a:lnTo>
                    <a:pt x="132" y="133"/>
                  </a:lnTo>
                  <a:lnTo>
                    <a:pt x="132" y="105"/>
                  </a:lnTo>
                  <a:lnTo>
                    <a:pt x="170" y="105"/>
                  </a:lnTo>
                  <a:lnTo>
                    <a:pt x="170" y="105"/>
                  </a:lnTo>
                  <a:lnTo>
                    <a:pt x="173" y="105"/>
                  </a:lnTo>
                  <a:lnTo>
                    <a:pt x="175" y="102"/>
                  </a:lnTo>
                  <a:lnTo>
                    <a:pt x="175" y="102"/>
                  </a:lnTo>
                  <a:lnTo>
                    <a:pt x="175" y="101"/>
                  </a:lnTo>
                  <a:lnTo>
                    <a:pt x="173" y="98"/>
                  </a:lnTo>
                  <a:lnTo>
                    <a:pt x="95" y="1"/>
                  </a:lnTo>
                  <a:lnTo>
                    <a:pt x="95" y="1"/>
                  </a:lnTo>
                  <a:lnTo>
                    <a:pt x="92" y="0"/>
                  </a:lnTo>
                  <a:lnTo>
                    <a:pt x="92" y="0"/>
                  </a:lnTo>
                  <a:lnTo>
                    <a:pt x="87" y="1"/>
                  </a:lnTo>
                  <a:lnTo>
                    <a:pt x="9" y="98"/>
                  </a:lnTo>
                  <a:lnTo>
                    <a:pt x="9" y="98"/>
                  </a:lnTo>
                  <a:lnTo>
                    <a:pt x="8" y="101"/>
                  </a:lnTo>
                  <a:lnTo>
                    <a:pt x="8" y="102"/>
                  </a:lnTo>
                  <a:lnTo>
                    <a:pt x="8" y="102"/>
                  </a:lnTo>
                  <a:lnTo>
                    <a:pt x="11" y="105"/>
                  </a:lnTo>
                  <a:lnTo>
                    <a:pt x="12" y="105"/>
                  </a:lnTo>
                  <a:lnTo>
                    <a:pt x="51" y="105"/>
                  </a:lnTo>
                  <a:lnTo>
                    <a:pt x="51" y="133"/>
                  </a:lnTo>
                  <a:lnTo>
                    <a:pt x="51" y="133"/>
                  </a:lnTo>
                  <a:lnTo>
                    <a:pt x="51" y="133"/>
                  </a:lnTo>
                  <a:lnTo>
                    <a:pt x="40" y="139"/>
                  </a:lnTo>
                  <a:lnTo>
                    <a:pt x="29" y="147"/>
                  </a:lnTo>
                  <a:lnTo>
                    <a:pt x="22" y="156"/>
                  </a:lnTo>
                  <a:lnTo>
                    <a:pt x="14" y="167"/>
                  </a:lnTo>
                  <a:lnTo>
                    <a:pt x="8" y="177"/>
                  </a:lnTo>
                  <a:lnTo>
                    <a:pt x="3" y="188"/>
                  </a:lnTo>
                  <a:lnTo>
                    <a:pt x="2" y="200"/>
                  </a:lnTo>
                  <a:lnTo>
                    <a:pt x="0" y="214"/>
                  </a:lnTo>
                  <a:lnTo>
                    <a:pt x="0" y="214"/>
                  </a:lnTo>
                  <a:lnTo>
                    <a:pt x="0" y="223"/>
                  </a:lnTo>
                  <a:lnTo>
                    <a:pt x="2" y="233"/>
                  </a:lnTo>
                  <a:lnTo>
                    <a:pt x="8" y="249"/>
                  </a:lnTo>
                  <a:lnTo>
                    <a:pt x="15" y="265"/>
                  </a:lnTo>
                  <a:lnTo>
                    <a:pt x="26" y="279"/>
                  </a:lnTo>
                  <a:lnTo>
                    <a:pt x="40" y="289"/>
                  </a:lnTo>
                  <a:lnTo>
                    <a:pt x="55" y="299"/>
                  </a:lnTo>
                  <a:lnTo>
                    <a:pt x="74" y="303"/>
                  </a:lnTo>
                  <a:lnTo>
                    <a:pt x="83" y="305"/>
                  </a:lnTo>
                  <a:lnTo>
                    <a:pt x="92" y="305"/>
                  </a:lnTo>
                  <a:lnTo>
                    <a:pt x="92" y="305"/>
                  </a:lnTo>
                  <a:lnTo>
                    <a:pt x="101" y="305"/>
                  </a:lnTo>
                  <a:lnTo>
                    <a:pt x="110" y="303"/>
                  </a:lnTo>
                  <a:lnTo>
                    <a:pt x="127" y="299"/>
                  </a:lnTo>
                  <a:lnTo>
                    <a:pt x="143" y="289"/>
                  </a:lnTo>
                  <a:lnTo>
                    <a:pt x="156" y="279"/>
                  </a:lnTo>
                  <a:lnTo>
                    <a:pt x="167" y="265"/>
                  </a:lnTo>
                  <a:lnTo>
                    <a:pt x="176" y="249"/>
                  </a:lnTo>
                  <a:lnTo>
                    <a:pt x="181" y="233"/>
                  </a:lnTo>
                  <a:lnTo>
                    <a:pt x="182" y="223"/>
                  </a:lnTo>
                  <a:lnTo>
                    <a:pt x="182" y="214"/>
                  </a:lnTo>
                  <a:lnTo>
                    <a:pt x="182" y="214"/>
                  </a:lnTo>
                  <a:lnTo>
                    <a:pt x="182" y="200"/>
                  </a:lnTo>
                  <a:lnTo>
                    <a:pt x="179" y="188"/>
                  </a:lnTo>
                  <a:lnTo>
                    <a:pt x="175" y="177"/>
                  </a:lnTo>
                  <a:lnTo>
                    <a:pt x="169" y="167"/>
                  </a:lnTo>
                  <a:lnTo>
                    <a:pt x="163" y="156"/>
                  </a:lnTo>
                  <a:lnTo>
                    <a:pt x="153" y="147"/>
                  </a:lnTo>
                  <a:lnTo>
                    <a:pt x="144" y="139"/>
                  </a:lnTo>
                  <a:lnTo>
                    <a:pt x="132" y="133"/>
                  </a:lnTo>
                  <a:lnTo>
                    <a:pt x="132" y="133"/>
                  </a:lnTo>
                  <a:close/>
                  <a:moveTo>
                    <a:pt x="22" y="96"/>
                  </a:moveTo>
                  <a:lnTo>
                    <a:pt x="92" y="11"/>
                  </a:lnTo>
                  <a:lnTo>
                    <a:pt x="161" y="96"/>
                  </a:lnTo>
                  <a:lnTo>
                    <a:pt x="127" y="96"/>
                  </a:lnTo>
                  <a:lnTo>
                    <a:pt x="127" y="96"/>
                  </a:lnTo>
                  <a:lnTo>
                    <a:pt x="124" y="98"/>
                  </a:lnTo>
                  <a:lnTo>
                    <a:pt x="123" y="101"/>
                  </a:lnTo>
                  <a:lnTo>
                    <a:pt x="123" y="128"/>
                  </a:lnTo>
                  <a:lnTo>
                    <a:pt x="121" y="128"/>
                  </a:lnTo>
                  <a:lnTo>
                    <a:pt x="121" y="128"/>
                  </a:lnTo>
                  <a:lnTo>
                    <a:pt x="107" y="124"/>
                  </a:lnTo>
                  <a:lnTo>
                    <a:pt x="92" y="122"/>
                  </a:lnTo>
                  <a:lnTo>
                    <a:pt x="92" y="122"/>
                  </a:lnTo>
                  <a:lnTo>
                    <a:pt x="77" y="124"/>
                  </a:lnTo>
                  <a:lnTo>
                    <a:pt x="61" y="128"/>
                  </a:lnTo>
                  <a:lnTo>
                    <a:pt x="60" y="128"/>
                  </a:lnTo>
                  <a:lnTo>
                    <a:pt x="60" y="101"/>
                  </a:lnTo>
                  <a:lnTo>
                    <a:pt x="60" y="101"/>
                  </a:lnTo>
                  <a:lnTo>
                    <a:pt x="58" y="98"/>
                  </a:lnTo>
                  <a:lnTo>
                    <a:pt x="55" y="96"/>
                  </a:lnTo>
                  <a:lnTo>
                    <a:pt x="22" y="96"/>
                  </a:lnTo>
                  <a:close/>
                  <a:moveTo>
                    <a:pt x="92" y="295"/>
                  </a:moveTo>
                  <a:lnTo>
                    <a:pt x="92" y="295"/>
                  </a:lnTo>
                  <a:lnTo>
                    <a:pt x="75" y="294"/>
                  </a:lnTo>
                  <a:lnTo>
                    <a:pt x="60" y="289"/>
                  </a:lnTo>
                  <a:lnTo>
                    <a:pt x="46" y="282"/>
                  </a:lnTo>
                  <a:lnTo>
                    <a:pt x="34" y="271"/>
                  </a:lnTo>
                  <a:lnTo>
                    <a:pt x="23" y="259"/>
                  </a:lnTo>
                  <a:lnTo>
                    <a:pt x="17" y="245"/>
                  </a:lnTo>
                  <a:lnTo>
                    <a:pt x="11" y="230"/>
                  </a:lnTo>
                  <a:lnTo>
                    <a:pt x="9" y="214"/>
                  </a:lnTo>
                  <a:lnTo>
                    <a:pt x="9" y="214"/>
                  </a:lnTo>
                  <a:lnTo>
                    <a:pt x="11" y="197"/>
                  </a:lnTo>
                  <a:lnTo>
                    <a:pt x="17" y="182"/>
                  </a:lnTo>
                  <a:lnTo>
                    <a:pt x="23" y="168"/>
                  </a:lnTo>
                  <a:lnTo>
                    <a:pt x="34" y="156"/>
                  </a:lnTo>
                  <a:lnTo>
                    <a:pt x="46" y="147"/>
                  </a:lnTo>
                  <a:lnTo>
                    <a:pt x="60" y="139"/>
                  </a:lnTo>
                  <a:lnTo>
                    <a:pt x="75" y="135"/>
                  </a:lnTo>
                  <a:lnTo>
                    <a:pt x="92" y="133"/>
                  </a:lnTo>
                  <a:lnTo>
                    <a:pt x="92" y="133"/>
                  </a:lnTo>
                  <a:lnTo>
                    <a:pt x="107" y="135"/>
                  </a:lnTo>
                  <a:lnTo>
                    <a:pt x="123" y="139"/>
                  </a:lnTo>
                  <a:lnTo>
                    <a:pt x="136" y="147"/>
                  </a:lnTo>
                  <a:lnTo>
                    <a:pt x="149" y="156"/>
                  </a:lnTo>
                  <a:lnTo>
                    <a:pt x="159" y="168"/>
                  </a:lnTo>
                  <a:lnTo>
                    <a:pt x="167" y="182"/>
                  </a:lnTo>
                  <a:lnTo>
                    <a:pt x="172" y="197"/>
                  </a:lnTo>
                  <a:lnTo>
                    <a:pt x="173" y="214"/>
                  </a:lnTo>
                  <a:lnTo>
                    <a:pt x="173" y="214"/>
                  </a:lnTo>
                  <a:lnTo>
                    <a:pt x="172" y="230"/>
                  </a:lnTo>
                  <a:lnTo>
                    <a:pt x="167" y="245"/>
                  </a:lnTo>
                  <a:lnTo>
                    <a:pt x="159" y="259"/>
                  </a:lnTo>
                  <a:lnTo>
                    <a:pt x="149" y="271"/>
                  </a:lnTo>
                  <a:lnTo>
                    <a:pt x="136" y="282"/>
                  </a:lnTo>
                  <a:lnTo>
                    <a:pt x="123" y="289"/>
                  </a:lnTo>
                  <a:lnTo>
                    <a:pt x="107" y="294"/>
                  </a:lnTo>
                  <a:lnTo>
                    <a:pt x="92" y="295"/>
                  </a:lnTo>
                  <a:lnTo>
                    <a:pt x="92" y="29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2" name="Group 311"/>
          <p:cNvGrpSpPr/>
          <p:nvPr userDrawn="1"/>
        </p:nvGrpSpPr>
        <p:grpSpPr>
          <a:xfrm>
            <a:off x="8149198" y="3808574"/>
            <a:ext cx="340324" cy="426340"/>
            <a:chOff x="6700838" y="3910013"/>
            <a:chExt cx="288925" cy="482600"/>
          </a:xfrm>
        </p:grpSpPr>
        <p:sp>
          <p:nvSpPr>
            <p:cNvPr id="313" name="Freeform 599"/>
            <p:cNvSpPr>
              <a:spLocks noEditPoints="1"/>
            </p:cNvSpPr>
            <p:nvPr/>
          </p:nvSpPr>
          <p:spPr bwMode="auto">
            <a:xfrm>
              <a:off x="6700838" y="3910013"/>
              <a:ext cx="288925" cy="482600"/>
            </a:xfrm>
            <a:custGeom>
              <a:avLst/>
              <a:gdLst>
                <a:gd name="T0" fmla="*/ 132 w 182"/>
                <a:gd name="T1" fmla="*/ 131 h 304"/>
                <a:gd name="T2" fmla="*/ 168 w 182"/>
                <a:gd name="T3" fmla="*/ 104 h 304"/>
                <a:gd name="T4" fmla="*/ 171 w 182"/>
                <a:gd name="T5" fmla="*/ 104 h 304"/>
                <a:gd name="T6" fmla="*/ 173 w 182"/>
                <a:gd name="T7" fmla="*/ 101 h 304"/>
                <a:gd name="T8" fmla="*/ 171 w 182"/>
                <a:gd name="T9" fmla="*/ 97 h 304"/>
                <a:gd name="T10" fmla="*/ 95 w 182"/>
                <a:gd name="T11" fmla="*/ 2 h 304"/>
                <a:gd name="T12" fmla="*/ 92 w 182"/>
                <a:gd name="T13" fmla="*/ 0 h 304"/>
                <a:gd name="T14" fmla="*/ 89 w 182"/>
                <a:gd name="T15" fmla="*/ 0 h 304"/>
                <a:gd name="T16" fmla="*/ 11 w 182"/>
                <a:gd name="T17" fmla="*/ 97 h 304"/>
                <a:gd name="T18" fmla="*/ 11 w 182"/>
                <a:gd name="T19" fmla="*/ 98 h 304"/>
                <a:gd name="T20" fmla="*/ 11 w 182"/>
                <a:gd name="T21" fmla="*/ 101 h 304"/>
                <a:gd name="T22" fmla="*/ 15 w 182"/>
                <a:gd name="T23" fmla="*/ 104 h 304"/>
                <a:gd name="T24" fmla="*/ 52 w 182"/>
                <a:gd name="T25" fmla="*/ 131 h 304"/>
                <a:gd name="T26" fmla="*/ 52 w 182"/>
                <a:gd name="T27" fmla="*/ 131 h 304"/>
                <a:gd name="T28" fmla="*/ 30 w 182"/>
                <a:gd name="T29" fmla="*/ 146 h 304"/>
                <a:gd name="T30" fmla="*/ 14 w 182"/>
                <a:gd name="T31" fmla="*/ 164 h 304"/>
                <a:gd name="T32" fmla="*/ 4 w 182"/>
                <a:gd name="T33" fmla="*/ 187 h 304"/>
                <a:gd name="T34" fmla="*/ 0 w 182"/>
                <a:gd name="T35" fmla="*/ 213 h 304"/>
                <a:gd name="T36" fmla="*/ 1 w 182"/>
                <a:gd name="T37" fmla="*/ 222 h 304"/>
                <a:gd name="T38" fmla="*/ 7 w 182"/>
                <a:gd name="T39" fmla="*/ 248 h 304"/>
                <a:gd name="T40" fmla="*/ 27 w 182"/>
                <a:gd name="T41" fmla="*/ 278 h 304"/>
                <a:gd name="T42" fmla="*/ 57 w 182"/>
                <a:gd name="T43" fmla="*/ 296 h 304"/>
                <a:gd name="T44" fmla="*/ 83 w 182"/>
                <a:gd name="T45" fmla="*/ 304 h 304"/>
                <a:gd name="T46" fmla="*/ 92 w 182"/>
                <a:gd name="T47" fmla="*/ 304 h 304"/>
                <a:gd name="T48" fmla="*/ 110 w 182"/>
                <a:gd name="T49" fmla="*/ 302 h 304"/>
                <a:gd name="T50" fmla="*/ 142 w 182"/>
                <a:gd name="T51" fmla="*/ 288 h 304"/>
                <a:gd name="T52" fmla="*/ 167 w 182"/>
                <a:gd name="T53" fmla="*/ 264 h 304"/>
                <a:gd name="T54" fmla="*/ 181 w 182"/>
                <a:gd name="T55" fmla="*/ 232 h 304"/>
                <a:gd name="T56" fmla="*/ 182 w 182"/>
                <a:gd name="T57" fmla="*/ 213 h 304"/>
                <a:gd name="T58" fmla="*/ 182 w 182"/>
                <a:gd name="T59" fmla="*/ 199 h 304"/>
                <a:gd name="T60" fmla="*/ 175 w 182"/>
                <a:gd name="T61" fmla="*/ 175 h 304"/>
                <a:gd name="T62" fmla="*/ 162 w 182"/>
                <a:gd name="T63" fmla="*/ 154 h 304"/>
                <a:gd name="T64" fmla="*/ 142 w 182"/>
                <a:gd name="T65" fmla="*/ 137 h 304"/>
                <a:gd name="T66" fmla="*/ 132 w 182"/>
                <a:gd name="T67" fmla="*/ 131 h 304"/>
                <a:gd name="T68" fmla="*/ 92 w 182"/>
                <a:gd name="T69" fmla="*/ 13 h 304"/>
                <a:gd name="T70" fmla="*/ 127 w 182"/>
                <a:gd name="T71" fmla="*/ 95 h 304"/>
                <a:gd name="T72" fmla="*/ 122 w 182"/>
                <a:gd name="T73" fmla="*/ 97 h 304"/>
                <a:gd name="T74" fmla="*/ 121 w 182"/>
                <a:gd name="T75" fmla="*/ 126 h 304"/>
                <a:gd name="T76" fmla="*/ 121 w 182"/>
                <a:gd name="T77" fmla="*/ 126 h 304"/>
                <a:gd name="T78" fmla="*/ 92 w 182"/>
                <a:gd name="T79" fmla="*/ 121 h 304"/>
                <a:gd name="T80" fmla="*/ 76 w 182"/>
                <a:gd name="T81" fmla="*/ 123 h 304"/>
                <a:gd name="T82" fmla="*/ 61 w 182"/>
                <a:gd name="T83" fmla="*/ 126 h 304"/>
                <a:gd name="T84" fmla="*/ 61 w 182"/>
                <a:gd name="T85" fmla="*/ 100 h 304"/>
                <a:gd name="T86" fmla="*/ 57 w 182"/>
                <a:gd name="T87" fmla="*/ 95 h 304"/>
                <a:gd name="T88" fmla="*/ 92 w 182"/>
                <a:gd name="T89" fmla="*/ 294 h 304"/>
                <a:gd name="T90" fmla="*/ 75 w 182"/>
                <a:gd name="T91" fmla="*/ 293 h 304"/>
                <a:gd name="T92" fmla="*/ 46 w 182"/>
                <a:gd name="T93" fmla="*/ 281 h 304"/>
                <a:gd name="T94" fmla="*/ 24 w 182"/>
                <a:gd name="T95" fmla="*/ 258 h 304"/>
                <a:gd name="T96" fmla="*/ 12 w 182"/>
                <a:gd name="T97" fmla="*/ 229 h 304"/>
                <a:gd name="T98" fmla="*/ 11 w 182"/>
                <a:gd name="T99" fmla="*/ 213 h 304"/>
                <a:gd name="T100" fmla="*/ 17 w 182"/>
                <a:gd name="T101" fmla="*/ 181 h 304"/>
                <a:gd name="T102" fmla="*/ 34 w 182"/>
                <a:gd name="T103" fmla="*/ 155 h 304"/>
                <a:gd name="T104" fmla="*/ 60 w 182"/>
                <a:gd name="T105" fmla="*/ 137 h 304"/>
                <a:gd name="T106" fmla="*/ 92 w 182"/>
                <a:gd name="T107" fmla="*/ 131 h 304"/>
                <a:gd name="T108" fmla="*/ 109 w 182"/>
                <a:gd name="T109" fmla="*/ 132 h 304"/>
                <a:gd name="T110" fmla="*/ 138 w 182"/>
                <a:gd name="T111" fmla="*/ 144 h 304"/>
                <a:gd name="T112" fmla="*/ 159 w 182"/>
                <a:gd name="T113" fmla="*/ 167 h 304"/>
                <a:gd name="T114" fmla="*/ 171 w 182"/>
                <a:gd name="T115" fmla="*/ 196 h 304"/>
                <a:gd name="T116" fmla="*/ 173 w 182"/>
                <a:gd name="T117" fmla="*/ 213 h 304"/>
                <a:gd name="T118" fmla="*/ 167 w 182"/>
                <a:gd name="T119" fmla="*/ 244 h 304"/>
                <a:gd name="T120" fmla="*/ 148 w 182"/>
                <a:gd name="T121" fmla="*/ 270 h 304"/>
                <a:gd name="T122" fmla="*/ 124 w 182"/>
                <a:gd name="T123" fmla="*/ 288 h 304"/>
                <a:gd name="T124" fmla="*/ 92 w 182"/>
                <a:gd name="T125" fmla="*/ 29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304">
                  <a:moveTo>
                    <a:pt x="132" y="131"/>
                  </a:moveTo>
                  <a:lnTo>
                    <a:pt x="132" y="131"/>
                  </a:lnTo>
                  <a:lnTo>
                    <a:pt x="132" y="104"/>
                  </a:lnTo>
                  <a:lnTo>
                    <a:pt x="168" y="104"/>
                  </a:lnTo>
                  <a:lnTo>
                    <a:pt x="168" y="104"/>
                  </a:lnTo>
                  <a:lnTo>
                    <a:pt x="171" y="104"/>
                  </a:lnTo>
                  <a:lnTo>
                    <a:pt x="173" y="101"/>
                  </a:lnTo>
                  <a:lnTo>
                    <a:pt x="173" y="101"/>
                  </a:lnTo>
                  <a:lnTo>
                    <a:pt x="173" y="98"/>
                  </a:lnTo>
                  <a:lnTo>
                    <a:pt x="171" y="97"/>
                  </a:lnTo>
                  <a:lnTo>
                    <a:pt x="95" y="2"/>
                  </a:lnTo>
                  <a:lnTo>
                    <a:pt x="95" y="2"/>
                  </a:lnTo>
                  <a:lnTo>
                    <a:pt x="93" y="0"/>
                  </a:lnTo>
                  <a:lnTo>
                    <a:pt x="92" y="0"/>
                  </a:lnTo>
                  <a:lnTo>
                    <a:pt x="92" y="0"/>
                  </a:lnTo>
                  <a:lnTo>
                    <a:pt x="89" y="0"/>
                  </a:lnTo>
                  <a:lnTo>
                    <a:pt x="87" y="2"/>
                  </a:lnTo>
                  <a:lnTo>
                    <a:pt x="11" y="97"/>
                  </a:lnTo>
                  <a:lnTo>
                    <a:pt x="11" y="97"/>
                  </a:lnTo>
                  <a:lnTo>
                    <a:pt x="11" y="98"/>
                  </a:lnTo>
                  <a:lnTo>
                    <a:pt x="11" y="101"/>
                  </a:lnTo>
                  <a:lnTo>
                    <a:pt x="11" y="101"/>
                  </a:lnTo>
                  <a:lnTo>
                    <a:pt x="12" y="104"/>
                  </a:lnTo>
                  <a:lnTo>
                    <a:pt x="15" y="104"/>
                  </a:lnTo>
                  <a:lnTo>
                    <a:pt x="52" y="104"/>
                  </a:lnTo>
                  <a:lnTo>
                    <a:pt x="52" y="131"/>
                  </a:lnTo>
                  <a:lnTo>
                    <a:pt x="52" y="131"/>
                  </a:lnTo>
                  <a:lnTo>
                    <a:pt x="52" y="131"/>
                  </a:lnTo>
                  <a:lnTo>
                    <a:pt x="40" y="137"/>
                  </a:lnTo>
                  <a:lnTo>
                    <a:pt x="30" y="146"/>
                  </a:lnTo>
                  <a:lnTo>
                    <a:pt x="21" y="154"/>
                  </a:lnTo>
                  <a:lnTo>
                    <a:pt x="14" y="164"/>
                  </a:lnTo>
                  <a:lnTo>
                    <a:pt x="7" y="175"/>
                  </a:lnTo>
                  <a:lnTo>
                    <a:pt x="4" y="187"/>
                  </a:lnTo>
                  <a:lnTo>
                    <a:pt x="1" y="199"/>
                  </a:lnTo>
                  <a:lnTo>
                    <a:pt x="0" y="213"/>
                  </a:lnTo>
                  <a:lnTo>
                    <a:pt x="0" y="213"/>
                  </a:lnTo>
                  <a:lnTo>
                    <a:pt x="1" y="222"/>
                  </a:lnTo>
                  <a:lnTo>
                    <a:pt x="1" y="232"/>
                  </a:lnTo>
                  <a:lnTo>
                    <a:pt x="7" y="248"/>
                  </a:lnTo>
                  <a:lnTo>
                    <a:pt x="15" y="264"/>
                  </a:lnTo>
                  <a:lnTo>
                    <a:pt x="27" y="278"/>
                  </a:lnTo>
                  <a:lnTo>
                    <a:pt x="41" y="288"/>
                  </a:lnTo>
                  <a:lnTo>
                    <a:pt x="57" y="296"/>
                  </a:lnTo>
                  <a:lnTo>
                    <a:pt x="73" y="302"/>
                  </a:lnTo>
                  <a:lnTo>
                    <a:pt x="83" y="304"/>
                  </a:lnTo>
                  <a:lnTo>
                    <a:pt x="92" y="304"/>
                  </a:lnTo>
                  <a:lnTo>
                    <a:pt x="92" y="304"/>
                  </a:lnTo>
                  <a:lnTo>
                    <a:pt x="101" y="304"/>
                  </a:lnTo>
                  <a:lnTo>
                    <a:pt x="110" y="302"/>
                  </a:lnTo>
                  <a:lnTo>
                    <a:pt x="127" y="296"/>
                  </a:lnTo>
                  <a:lnTo>
                    <a:pt x="142" y="288"/>
                  </a:lnTo>
                  <a:lnTo>
                    <a:pt x="156" y="278"/>
                  </a:lnTo>
                  <a:lnTo>
                    <a:pt x="167" y="264"/>
                  </a:lnTo>
                  <a:lnTo>
                    <a:pt x="176" y="248"/>
                  </a:lnTo>
                  <a:lnTo>
                    <a:pt x="181" y="232"/>
                  </a:lnTo>
                  <a:lnTo>
                    <a:pt x="182" y="222"/>
                  </a:lnTo>
                  <a:lnTo>
                    <a:pt x="182" y="213"/>
                  </a:lnTo>
                  <a:lnTo>
                    <a:pt x="182" y="213"/>
                  </a:lnTo>
                  <a:lnTo>
                    <a:pt x="182" y="199"/>
                  </a:lnTo>
                  <a:lnTo>
                    <a:pt x="179" y="187"/>
                  </a:lnTo>
                  <a:lnTo>
                    <a:pt x="175" y="175"/>
                  </a:lnTo>
                  <a:lnTo>
                    <a:pt x="170" y="164"/>
                  </a:lnTo>
                  <a:lnTo>
                    <a:pt x="162" y="154"/>
                  </a:lnTo>
                  <a:lnTo>
                    <a:pt x="153" y="146"/>
                  </a:lnTo>
                  <a:lnTo>
                    <a:pt x="142" y="137"/>
                  </a:lnTo>
                  <a:lnTo>
                    <a:pt x="132" y="131"/>
                  </a:lnTo>
                  <a:lnTo>
                    <a:pt x="132" y="131"/>
                  </a:lnTo>
                  <a:close/>
                  <a:moveTo>
                    <a:pt x="26" y="95"/>
                  </a:moveTo>
                  <a:lnTo>
                    <a:pt x="92" y="13"/>
                  </a:lnTo>
                  <a:lnTo>
                    <a:pt x="158" y="95"/>
                  </a:lnTo>
                  <a:lnTo>
                    <a:pt x="127" y="95"/>
                  </a:lnTo>
                  <a:lnTo>
                    <a:pt x="127" y="95"/>
                  </a:lnTo>
                  <a:lnTo>
                    <a:pt x="122" y="97"/>
                  </a:lnTo>
                  <a:lnTo>
                    <a:pt x="121" y="100"/>
                  </a:lnTo>
                  <a:lnTo>
                    <a:pt x="121" y="126"/>
                  </a:lnTo>
                  <a:lnTo>
                    <a:pt x="121" y="126"/>
                  </a:lnTo>
                  <a:lnTo>
                    <a:pt x="121" y="126"/>
                  </a:lnTo>
                  <a:lnTo>
                    <a:pt x="106" y="123"/>
                  </a:lnTo>
                  <a:lnTo>
                    <a:pt x="92" y="121"/>
                  </a:lnTo>
                  <a:lnTo>
                    <a:pt x="92" y="121"/>
                  </a:lnTo>
                  <a:lnTo>
                    <a:pt x="76" y="123"/>
                  </a:lnTo>
                  <a:lnTo>
                    <a:pt x="63" y="126"/>
                  </a:lnTo>
                  <a:lnTo>
                    <a:pt x="61" y="126"/>
                  </a:lnTo>
                  <a:lnTo>
                    <a:pt x="61" y="100"/>
                  </a:lnTo>
                  <a:lnTo>
                    <a:pt x="61" y="100"/>
                  </a:lnTo>
                  <a:lnTo>
                    <a:pt x="60" y="97"/>
                  </a:lnTo>
                  <a:lnTo>
                    <a:pt x="57" y="95"/>
                  </a:lnTo>
                  <a:lnTo>
                    <a:pt x="26" y="95"/>
                  </a:lnTo>
                  <a:close/>
                  <a:moveTo>
                    <a:pt x="92" y="294"/>
                  </a:moveTo>
                  <a:lnTo>
                    <a:pt x="92" y="294"/>
                  </a:lnTo>
                  <a:lnTo>
                    <a:pt x="75" y="293"/>
                  </a:lnTo>
                  <a:lnTo>
                    <a:pt x="60" y="288"/>
                  </a:lnTo>
                  <a:lnTo>
                    <a:pt x="46" y="281"/>
                  </a:lnTo>
                  <a:lnTo>
                    <a:pt x="34" y="270"/>
                  </a:lnTo>
                  <a:lnTo>
                    <a:pt x="24" y="258"/>
                  </a:lnTo>
                  <a:lnTo>
                    <a:pt x="17" y="244"/>
                  </a:lnTo>
                  <a:lnTo>
                    <a:pt x="12" y="229"/>
                  </a:lnTo>
                  <a:lnTo>
                    <a:pt x="11" y="213"/>
                  </a:lnTo>
                  <a:lnTo>
                    <a:pt x="11" y="213"/>
                  </a:lnTo>
                  <a:lnTo>
                    <a:pt x="12" y="196"/>
                  </a:lnTo>
                  <a:lnTo>
                    <a:pt x="17" y="181"/>
                  </a:lnTo>
                  <a:lnTo>
                    <a:pt x="24" y="167"/>
                  </a:lnTo>
                  <a:lnTo>
                    <a:pt x="34" y="155"/>
                  </a:lnTo>
                  <a:lnTo>
                    <a:pt x="46" y="144"/>
                  </a:lnTo>
                  <a:lnTo>
                    <a:pt x="60" y="137"/>
                  </a:lnTo>
                  <a:lnTo>
                    <a:pt x="75" y="132"/>
                  </a:lnTo>
                  <a:lnTo>
                    <a:pt x="92" y="131"/>
                  </a:lnTo>
                  <a:lnTo>
                    <a:pt x="92" y="131"/>
                  </a:lnTo>
                  <a:lnTo>
                    <a:pt x="109" y="132"/>
                  </a:lnTo>
                  <a:lnTo>
                    <a:pt x="124" y="137"/>
                  </a:lnTo>
                  <a:lnTo>
                    <a:pt x="138" y="144"/>
                  </a:lnTo>
                  <a:lnTo>
                    <a:pt x="148" y="155"/>
                  </a:lnTo>
                  <a:lnTo>
                    <a:pt x="159" y="167"/>
                  </a:lnTo>
                  <a:lnTo>
                    <a:pt x="167" y="181"/>
                  </a:lnTo>
                  <a:lnTo>
                    <a:pt x="171" y="196"/>
                  </a:lnTo>
                  <a:lnTo>
                    <a:pt x="173" y="213"/>
                  </a:lnTo>
                  <a:lnTo>
                    <a:pt x="173" y="213"/>
                  </a:lnTo>
                  <a:lnTo>
                    <a:pt x="171" y="229"/>
                  </a:lnTo>
                  <a:lnTo>
                    <a:pt x="167" y="244"/>
                  </a:lnTo>
                  <a:lnTo>
                    <a:pt x="159" y="258"/>
                  </a:lnTo>
                  <a:lnTo>
                    <a:pt x="148" y="270"/>
                  </a:lnTo>
                  <a:lnTo>
                    <a:pt x="138" y="281"/>
                  </a:lnTo>
                  <a:lnTo>
                    <a:pt x="124" y="288"/>
                  </a:lnTo>
                  <a:lnTo>
                    <a:pt x="109" y="293"/>
                  </a:lnTo>
                  <a:lnTo>
                    <a:pt x="92" y="294"/>
                  </a:lnTo>
                  <a:lnTo>
                    <a:pt x="92" y="294"/>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4" name="Freeform 600"/>
            <p:cNvSpPr>
              <a:spLocks noEditPoints="1"/>
            </p:cNvSpPr>
            <p:nvPr/>
          </p:nvSpPr>
          <p:spPr bwMode="auto">
            <a:xfrm>
              <a:off x="6759576" y="4159250"/>
              <a:ext cx="174625" cy="171450"/>
            </a:xfrm>
            <a:custGeom>
              <a:avLst/>
              <a:gdLst>
                <a:gd name="T0" fmla="*/ 104 w 110"/>
                <a:gd name="T1" fmla="*/ 35 h 108"/>
                <a:gd name="T2" fmla="*/ 75 w 110"/>
                <a:gd name="T3" fmla="*/ 35 h 108"/>
                <a:gd name="T4" fmla="*/ 75 w 110"/>
                <a:gd name="T5" fmla="*/ 4 h 108"/>
                <a:gd name="T6" fmla="*/ 75 w 110"/>
                <a:gd name="T7" fmla="*/ 4 h 108"/>
                <a:gd name="T8" fmla="*/ 73 w 110"/>
                <a:gd name="T9" fmla="*/ 1 h 108"/>
                <a:gd name="T10" fmla="*/ 70 w 110"/>
                <a:gd name="T11" fmla="*/ 0 h 108"/>
                <a:gd name="T12" fmla="*/ 39 w 110"/>
                <a:gd name="T13" fmla="*/ 0 h 108"/>
                <a:gd name="T14" fmla="*/ 39 w 110"/>
                <a:gd name="T15" fmla="*/ 0 h 108"/>
                <a:gd name="T16" fmla="*/ 36 w 110"/>
                <a:gd name="T17" fmla="*/ 1 h 108"/>
                <a:gd name="T18" fmla="*/ 35 w 110"/>
                <a:gd name="T19" fmla="*/ 4 h 108"/>
                <a:gd name="T20" fmla="*/ 35 w 110"/>
                <a:gd name="T21" fmla="*/ 35 h 108"/>
                <a:gd name="T22" fmla="*/ 4 w 110"/>
                <a:gd name="T23" fmla="*/ 35 h 108"/>
                <a:gd name="T24" fmla="*/ 4 w 110"/>
                <a:gd name="T25" fmla="*/ 35 h 108"/>
                <a:gd name="T26" fmla="*/ 1 w 110"/>
                <a:gd name="T27" fmla="*/ 36 h 108"/>
                <a:gd name="T28" fmla="*/ 0 w 110"/>
                <a:gd name="T29" fmla="*/ 39 h 108"/>
                <a:gd name="T30" fmla="*/ 0 w 110"/>
                <a:gd name="T31" fmla="*/ 70 h 108"/>
                <a:gd name="T32" fmla="*/ 0 w 110"/>
                <a:gd name="T33" fmla="*/ 70 h 108"/>
                <a:gd name="T34" fmla="*/ 1 w 110"/>
                <a:gd name="T35" fmla="*/ 73 h 108"/>
                <a:gd name="T36" fmla="*/ 4 w 110"/>
                <a:gd name="T37" fmla="*/ 75 h 108"/>
                <a:gd name="T38" fmla="*/ 35 w 110"/>
                <a:gd name="T39" fmla="*/ 75 h 108"/>
                <a:gd name="T40" fmla="*/ 35 w 110"/>
                <a:gd name="T41" fmla="*/ 104 h 108"/>
                <a:gd name="T42" fmla="*/ 35 w 110"/>
                <a:gd name="T43" fmla="*/ 104 h 108"/>
                <a:gd name="T44" fmla="*/ 36 w 110"/>
                <a:gd name="T45" fmla="*/ 108 h 108"/>
                <a:gd name="T46" fmla="*/ 39 w 110"/>
                <a:gd name="T47" fmla="*/ 108 h 108"/>
                <a:gd name="T48" fmla="*/ 70 w 110"/>
                <a:gd name="T49" fmla="*/ 108 h 108"/>
                <a:gd name="T50" fmla="*/ 70 w 110"/>
                <a:gd name="T51" fmla="*/ 108 h 108"/>
                <a:gd name="T52" fmla="*/ 73 w 110"/>
                <a:gd name="T53" fmla="*/ 108 h 108"/>
                <a:gd name="T54" fmla="*/ 75 w 110"/>
                <a:gd name="T55" fmla="*/ 104 h 108"/>
                <a:gd name="T56" fmla="*/ 75 w 110"/>
                <a:gd name="T57" fmla="*/ 75 h 108"/>
                <a:gd name="T58" fmla="*/ 104 w 110"/>
                <a:gd name="T59" fmla="*/ 75 h 108"/>
                <a:gd name="T60" fmla="*/ 104 w 110"/>
                <a:gd name="T61" fmla="*/ 75 h 108"/>
                <a:gd name="T62" fmla="*/ 108 w 110"/>
                <a:gd name="T63" fmla="*/ 73 h 108"/>
                <a:gd name="T64" fmla="*/ 110 w 110"/>
                <a:gd name="T65" fmla="*/ 70 h 108"/>
                <a:gd name="T66" fmla="*/ 110 w 110"/>
                <a:gd name="T67" fmla="*/ 39 h 108"/>
                <a:gd name="T68" fmla="*/ 110 w 110"/>
                <a:gd name="T69" fmla="*/ 39 h 108"/>
                <a:gd name="T70" fmla="*/ 108 w 110"/>
                <a:gd name="T71" fmla="*/ 36 h 108"/>
                <a:gd name="T72" fmla="*/ 104 w 110"/>
                <a:gd name="T73" fmla="*/ 35 h 108"/>
                <a:gd name="T74" fmla="*/ 104 w 110"/>
                <a:gd name="T75" fmla="*/ 35 h 108"/>
                <a:gd name="T76" fmla="*/ 99 w 110"/>
                <a:gd name="T77" fmla="*/ 65 h 108"/>
                <a:gd name="T78" fmla="*/ 70 w 110"/>
                <a:gd name="T79" fmla="*/ 65 h 108"/>
                <a:gd name="T80" fmla="*/ 70 w 110"/>
                <a:gd name="T81" fmla="*/ 65 h 108"/>
                <a:gd name="T82" fmla="*/ 67 w 110"/>
                <a:gd name="T83" fmla="*/ 67 h 108"/>
                <a:gd name="T84" fmla="*/ 66 w 110"/>
                <a:gd name="T85" fmla="*/ 70 h 108"/>
                <a:gd name="T86" fmla="*/ 66 w 110"/>
                <a:gd name="T87" fmla="*/ 99 h 108"/>
                <a:gd name="T88" fmla="*/ 44 w 110"/>
                <a:gd name="T89" fmla="*/ 99 h 108"/>
                <a:gd name="T90" fmla="*/ 44 w 110"/>
                <a:gd name="T91" fmla="*/ 70 h 108"/>
                <a:gd name="T92" fmla="*/ 44 w 110"/>
                <a:gd name="T93" fmla="*/ 70 h 108"/>
                <a:gd name="T94" fmla="*/ 43 w 110"/>
                <a:gd name="T95" fmla="*/ 67 h 108"/>
                <a:gd name="T96" fmla="*/ 39 w 110"/>
                <a:gd name="T97" fmla="*/ 65 h 108"/>
                <a:gd name="T98" fmla="*/ 10 w 110"/>
                <a:gd name="T99" fmla="*/ 65 h 108"/>
                <a:gd name="T100" fmla="*/ 10 w 110"/>
                <a:gd name="T101" fmla="*/ 44 h 108"/>
                <a:gd name="T102" fmla="*/ 39 w 110"/>
                <a:gd name="T103" fmla="*/ 44 h 108"/>
                <a:gd name="T104" fmla="*/ 39 w 110"/>
                <a:gd name="T105" fmla="*/ 44 h 108"/>
                <a:gd name="T106" fmla="*/ 43 w 110"/>
                <a:gd name="T107" fmla="*/ 42 h 108"/>
                <a:gd name="T108" fmla="*/ 44 w 110"/>
                <a:gd name="T109" fmla="*/ 39 h 108"/>
                <a:gd name="T110" fmla="*/ 44 w 110"/>
                <a:gd name="T111" fmla="*/ 9 h 108"/>
                <a:gd name="T112" fmla="*/ 66 w 110"/>
                <a:gd name="T113" fmla="*/ 9 h 108"/>
                <a:gd name="T114" fmla="*/ 66 w 110"/>
                <a:gd name="T115" fmla="*/ 39 h 108"/>
                <a:gd name="T116" fmla="*/ 66 w 110"/>
                <a:gd name="T117" fmla="*/ 39 h 108"/>
                <a:gd name="T118" fmla="*/ 67 w 110"/>
                <a:gd name="T119" fmla="*/ 42 h 108"/>
                <a:gd name="T120" fmla="*/ 70 w 110"/>
                <a:gd name="T121" fmla="*/ 44 h 108"/>
                <a:gd name="T122" fmla="*/ 99 w 110"/>
                <a:gd name="T123" fmla="*/ 44 h 108"/>
                <a:gd name="T124" fmla="*/ 99 w 110"/>
                <a:gd name="T125" fmla="*/ 6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 h="108">
                  <a:moveTo>
                    <a:pt x="104" y="35"/>
                  </a:moveTo>
                  <a:lnTo>
                    <a:pt x="75" y="35"/>
                  </a:lnTo>
                  <a:lnTo>
                    <a:pt x="75" y="4"/>
                  </a:lnTo>
                  <a:lnTo>
                    <a:pt x="75" y="4"/>
                  </a:lnTo>
                  <a:lnTo>
                    <a:pt x="73" y="1"/>
                  </a:lnTo>
                  <a:lnTo>
                    <a:pt x="70" y="0"/>
                  </a:lnTo>
                  <a:lnTo>
                    <a:pt x="39" y="0"/>
                  </a:lnTo>
                  <a:lnTo>
                    <a:pt x="39" y="0"/>
                  </a:lnTo>
                  <a:lnTo>
                    <a:pt x="36" y="1"/>
                  </a:lnTo>
                  <a:lnTo>
                    <a:pt x="35" y="4"/>
                  </a:lnTo>
                  <a:lnTo>
                    <a:pt x="35" y="35"/>
                  </a:lnTo>
                  <a:lnTo>
                    <a:pt x="4" y="35"/>
                  </a:lnTo>
                  <a:lnTo>
                    <a:pt x="4" y="35"/>
                  </a:lnTo>
                  <a:lnTo>
                    <a:pt x="1" y="36"/>
                  </a:lnTo>
                  <a:lnTo>
                    <a:pt x="0" y="39"/>
                  </a:lnTo>
                  <a:lnTo>
                    <a:pt x="0" y="70"/>
                  </a:lnTo>
                  <a:lnTo>
                    <a:pt x="0" y="70"/>
                  </a:lnTo>
                  <a:lnTo>
                    <a:pt x="1" y="73"/>
                  </a:lnTo>
                  <a:lnTo>
                    <a:pt x="4" y="75"/>
                  </a:lnTo>
                  <a:lnTo>
                    <a:pt x="35" y="75"/>
                  </a:lnTo>
                  <a:lnTo>
                    <a:pt x="35" y="104"/>
                  </a:lnTo>
                  <a:lnTo>
                    <a:pt x="35" y="104"/>
                  </a:lnTo>
                  <a:lnTo>
                    <a:pt x="36" y="108"/>
                  </a:lnTo>
                  <a:lnTo>
                    <a:pt x="39" y="108"/>
                  </a:lnTo>
                  <a:lnTo>
                    <a:pt x="70" y="108"/>
                  </a:lnTo>
                  <a:lnTo>
                    <a:pt x="70" y="108"/>
                  </a:lnTo>
                  <a:lnTo>
                    <a:pt x="73" y="108"/>
                  </a:lnTo>
                  <a:lnTo>
                    <a:pt x="75" y="104"/>
                  </a:lnTo>
                  <a:lnTo>
                    <a:pt x="75" y="75"/>
                  </a:lnTo>
                  <a:lnTo>
                    <a:pt x="104" y="75"/>
                  </a:lnTo>
                  <a:lnTo>
                    <a:pt x="104" y="75"/>
                  </a:lnTo>
                  <a:lnTo>
                    <a:pt x="108" y="73"/>
                  </a:lnTo>
                  <a:lnTo>
                    <a:pt x="110" y="70"/>
                  </a:lnTo>
                  <a:lnTo>
                    <a:pt x="110" y="39"/>
                  </a:lnTo>
                  <a:lnTo>
                    <a:pt x="110" y="39"/>
                  </a:lnTo>
                  <a:lnTo>
                    <a:pt x="108" y="36"/>
                  </a:lnTo>
                  <a:lnTo>
                    <a:pt x="104" y="35"/>
                  </a:lnTo>
                  <a:lnTo>
                    <a:pt x="104" y="35"/>
                  </a:lnTo>
                  <a:close/>
                  <a:moveTo>
                    <a:pt x="99" y="65"/>
                  </a:moveTo>
                  <a:lnTo>
                    <a:pt x="70" y="65"/>
                  </a:lnTo>
                  <a:lnTo>
                    <a:pt x="70" y="65"/>
                  </a:lnTo>
                  <a:lnTo>
                    <a:pt x="67" y="67"/>
                  </a:lnTo>
                  <a:lnTo>
                    <a:pt x="66" y="70"/>
                  </a:lnTo>
                  <a:lnTo>
                    <a:pt x="66" y="99"/>
                  </a:lnTo>
                  <a:lnTo>
                    <a:pt x="44" y="99"/>
                  </a:lnTo>
                  <a:lnTo>
                    <a:pt x="44" y="70"/>
                  </a:lnTo>
                  <a:lnTo>
                    <a:pt x="44" y="70"/>
                  </a:lnTo>
                  <a:lnTo>
                    <a:pt x="43" y="67"/>
                  </a:lnTo>
                  <a:lnTo>
                    <a:pt x="39" y="65"/>
                  </a:lnTo>
                  <a:lnTo>
                    <a:pt x="10" y="65"/>
                  </a:lnTo>
                  <a:lnTo>
                    <a:pt x="10" y="44"/>
                  </a:lnTo>
                  <a:lnTo>
                    <a:pt x="39" y="44"/>
                  </a:lnTo>
                  <a:lnTo>
                    <a:pt x="39" y="44"/>
                  </a:lnTo>
                  <a:lnTo>
                    <a:pt x="43" y="42"/>
                  </a:lnTo>
                  <a:lnTo>
                    <a:pt x="44" y="39"/>
                  </a:lnTo>
                  <a:lnTo>
                    <a:pt x="44" y="9"/>
                  </a:lnTo>
                  <a:lnTo>
                    <a:pt x="66" y="9"/>
                  </a:lnTo>
                  <a:lnTo>
                    <a:pt x="66" y="39"/>
                  </a:lnTo>
                  <a:lnTo>
                    <a:pt x="66" y="39"/>
                  </a:lnTo>
                  <a:lnTo>
                    <a:pt x="67" y="42"/>
                  </a:lnTo>
                  <a:lnTo>
                    <a:pt x="70" y="44"/>
                  </a:lnTo>
                  <a:lnTo>
                    <a:pt x="99" y="44"/>
                  </a:lnTo>
                  <a:lnTo>
                    <a:pt x="99" y="6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5" name="Group 314"/>
          <p:cNvGrpSpPr/>
          <p:nvPr userDrawn="1"/>
        </p:nvGrpSpPr>
        <p:grpSpPr>
          <a:xfrm>
            <a:off x="9057975" y="3816989"/>
            <a:ext cx="330975" cy="417925"/>
            <a:chOff x="7472363" y="3919538"/>
            <a:chExt cx="280988" cy="473075"/>
          </a:xfrm>
        </p:grpSpPr>
        <p:sp>
          <p:nvSpPr>
            <p:cNvPr id="316" name="Freeform 601"/>
            <p:cNvSpPr>
              <a:spLocks noEditPoints="1"/>
            </p:cNvSpPr>
            <p:nvPr/>
          </p:nvSpPr>
          <p:spPr bwMode="auto">
            <a:xfrm>
              <a:off x="7472363" y="3919538"/>
              <a:ext cx="280988" cy="473075"/>
            </a:xfrm>
            <a:custGeom>
              <a:avLst/>
              <a:gdLst>
                <a:gd name="T0" fmla="*/ 128 w 177"/>
                <a:gd name="T1" fmla="*/ 129 h 298"/>
                <a:gd name="T2" fmla="*/ 167 w 177"/>
                <a:gd name="T3" fmla="*/ 103 h 298"/>
                <a:gd name="T4" fmla="*/ 168 w 177"/>
                <a:gd name="T5" fmla="*/ 103 h 298"/>
                <a:gd name="T6" fmla="*/ 170 w 177"/>
                <a:gd name="T7" fmla="*/ 102 h 298"/>
                <a:gd name="T8" fmla="*/ 170 w 177"/>
                <a:gd name="T9" fmla="*/ 97 h 298"/>
                <a:gd name="T10" fmla="*/ 93 w 177"/>
                <a:gd name="T11" fmla="*/ 2 h 298"/>
                <a:gd name="T12" fmla="*/ 89 w 177"/>
                <a:gd name="T13" fmla="*/ 0 h 298"/>
                <a:gd name="T14" fmla="*/ 9 w 177"/>
                <a:gd name="T15" fmla="*/ 97 h 298"/>
                <a:gd name="T16" fmla="*/ 7 w 177"/>
                <a:gd name="T17" fmla="*/ 98 h 298"/>
                <a:gd name="T18" fmla="*/ 7 w 177"/>
                <a:gd name="T19" fmla="*/ 102 h 298"/>
                <a:gd name="T20" fmla="*/ 12 w 177"/>
                <a:gd name="T21" fmla="*/ 103 h 298"/>
                <a:gd name="T22" fmla="*/ 50 w 177"/>
                <a:gd name="T23" fmla="*/ 129 h 298"/>
                <a:gd name="T24" fmla="*/ 49 w 177"/>
                <a:gd name="T25" fmla="*/ 131 h 298"/>
                <a:gd name="T26" fmla="*/ 29 w 177"/>
                <a:gd name="T27" fmla="*/ 144 h 298"/>
                <a:gd name="T28" fmla="*/ 13 w 177"/>
                <a:gd name="T29" fmla="*/ 163 h 298"/>
                <a:gd name="T30" fmla="*/ 3 w 177"/>
                <a:gd name="T31" fmla="*/ 184 h 298"/>
                <a:gd name="T32" fmla="*/ 0 w 177"/>
                <a:gd name="T33" fmla="*/ 209 h 298"/>
                <a:gd name="T34" fmla="*/ 0 w 177"/>
                <a:gd name="T35" fmla="*/ 218 h 298"/>
                <a:gd name="T36" fmla="*/ 7 w 177"/>
                <a:gd name="T37" fmla="*/ 244 h 298"/>
                <a:gd name="T38" fmla="*/ 26 w 177"/>
                <a:gd name="T39" fmla="*/ 272 h 298"/>
                <a:gd name="T40" fmla="*/ 55 w 177"/>
                <a:gd name="T41" fmla="*/ 292 h 298"/>
                <a:gd name="T42" fmla="*/ 79 w 177"/>
                <a:gd name="T43" fmla="*/ 298 h 298"/>
                <a:gd name="T44" fmla="*/ 89 w 177"/>
                <a:gd name="T45" fmla="*/ 298 h 298"/>
                <a:gd name="T46" fmla="*/ 107 w 177"/>
                <a:gd name="T47" fmla="*/ 296 h 298"/>
                <a:gd name="T48" fmla="*/ 139 w 177"/>
                <a:gd name="T49" fmla="*/ 282 h 298"/>
                <a:gd name="T50" fmla="*/ 162 w 177"/>
                <a:gd name="T51" fmla="*/ 259 h 298"/>
                <a:gd name="T52" fmla="*/ 176 w 177"/>
                <a:gd name="T53" fmla="*/ 227 h 298"/>
                <a:gd name="T54" fmla="*/ 177 w 177"/>
                <a:gd name="T55" fmla="*/ 209 h 298"/>
                <a:gd name="T56" fmla="*/ 177 w 177"/>
                <a:gd name="T57" fmla="*/ 197 h 298"/>
                <a:gd name="T58" fmla="*/ 170 w 177"/>
                <a:gd name="T59" fmla="*/ 174 h 298"/>
                <a:gd name="T60" fmla="*/ 157 w 177"/>
                <a:gd name="T61" fmla="*/ 152 h 298"/>
                <a:gd name="T62" fmla="*/ 139 w 177"/>
                <a:gd name="T63" fmla="*/ 137 h 298"/>
                <a:gd name="T64" fmla="*/ 128 w 177"/>
                <a:gd name="T65" fmla="*/ 131 h 298"/>
                <a:gd name="T66" fmla="*/ 89 w 177"/>
                <a:gd name="T67" fmla="*/ 11 h 298"/>
                <a:gd name="T68" fmla="*/ 124 w 177"/>
                <a:gd name="T69" fmla="*/ 95 h 298"/>
                <a:gd name="T70" fmla="*/ 121 w 177"/>
                <a:gd name="T71" fmla="*/ 95 h 298"/>
                <a:gd name="T72" fmla="*/ 119 w 177"/>
                <a:gd name="T73" fmla="*/ 126 h 298"/>
                <a:gd name="T74" fmla="*/ 119 w 177"/>
                <a:gd name="T75" fmla="*/ 126 h 298"/>
                <a:gd name="T76" fmla="*/ 89 w 177"/>
                <a:gd name="T77" fmla="*/ 120 h 298"/>
                <a:gd name="T78" fmla="*/ 75 w 177"/>
                <a:gd name="T79" fmla="*/ 121 h 298"/>
                <a:gd name="T80" fmla="*/ 58 w 177"/>
                <a:gd name="T81" fmla="*/ 126 h 298"/>
                <a:gd name="T82" fmla="*/ 58 w 177"/>
                <a:gd name="T83" fmla="*/ 100 h 298"/>
                <a:gd name="T84" fmla="*/ 53 w 177"/>
                <a:gd name="T85" fmla="*/ 95 h 298"/>
                <a:gd name="T86" fmla="*/ 89 w 177"/>
                <a:gd name="T87" fmla="*/ 288 h 298"/>
                <a:gd name="T88" fmla="*/ 73 w 177"/>
                <a:gd name="T89" fmla="*/ 287 h 298"/>
                <a:gd name="T90" fmla="*/ 44 w 177"/>
                <a:gd name="T91" fmla="*/ 275 h 298"/>
                <a:gd name="T92" fmla="*/ 23 w 177"/>
                <a:gd name="T93" fmla="*/ 253 h 298"/>
                <a:gd name="T94" fmla="*/ 10 w 177"/>
                <a:gd name="T95" fmla="*/ 226 h 298"/>
                <a:gd name="T96" fmla="*/ 9 w 177"/>
                <a:gd name="T97" fmla="*/ 209 h 298"/>
                <a:gd name="T98" fmla="*/ 15 w 177"/>
                <a:gd name="T99" fmla="*/ 178 h 298"/>
                <a:gd name="T100" fmla="*/ 33 w 177"/>
                <a:gd name="T101" fmla="*/ 154 h 298"/>
                <a:gd name="T102" fmla="*/ 58 w 177"/>
                <a:gd name="T103" fmla="*/ 135 h 298"/>
                <a:gd name="T104" fmla="*/ 89 w 177"/>
                <a:gd name="T105" fmla="*/ 129 h 298"/>
                <a:gd name="T106" fmla="*/ 105 w 177"/>
                <a:gd name="T107" fmla="*/ 131 h 298"/>
                <a:gd name="T108" fmla="*/ 133 w 177"/>
                <a:gd name="T109" fmla="*/ 143 h 298"/>
                <a:gd name="T110" fmla="*/ 154 w 177"/>
                <a:gd name="T111" fmla="*/ 164 h 298"/>
                <a:gd name="T112" fmla="*/ 167 w 177"/>
                <a:gd name="T113" fmla="*/ 193 h 298"/>
                <a:gd name="T114" fmla="*/ 168 w 177"/>
                <a:gd name="T115" fmla="*/ 209 h 298"/>
                <a:gd name="T116" fmla="*/ 162 w 177"/>
                <a:gd name="T117" fmla="*/ 239 h 298"/>
                <a:gd name="T118" fmla="*/ 145 w 177"/>
                <a:gd name="T119" fmla="*/ 265 h 298"/>
                <a:gd name="T120" fmla="*/ 121 w 177"/>
                <a:gd name="T121" fmla="*/ 282 h 298"/>
                <a:gd name="T122" fmla="*/ 89 w 177"/>
                <a:gd name="T123" fmla="*/ 28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98">
                  <a:moveTo>
                    <a:pt x="128" y="131"/>
                  </a:moveTo>
                  <a:lnTo>
                    <a:pt x="128" y="129"/>
                  </a:lnTo>
                  <a:lnTo>
                    <a:pt x="128" y="103"/>
                  </a:lnTo>
                  <a:lnTo>
                    <a:pt x="167" y="103"/>
                  </a:lnTo>
                  <a:lnTo>
                    <a:pt x="167" y="103"/>
                  </a:lnTo>
                  <a:lnTo>
                    <a:pt x="168" y="103"/>
                  </a:lnTo>
                  <a:lnTo>
                    <a:pt x="170" y="102"/>
                  </a:lnTo>
                  <a:lnTo>
                    <a:pt x="170" y="102"/>
                  </a:lnTo>
                  <a:lnTo>
                    <a:pt x="170" y="98"/>
                  </a:lnTo>
                  <a:lnTo>
                    <a:pt x="170" y="97"/>
                  </a:lnTo>
                  <a:lnTo>
                    <a:pt x="93" y="2"/>
                  </a:lnTo>
                  <a:lnTo>
                    <a:pt x="93" y="2"/>
                  </a:lnTo>
                  <a:lnTo>
                    <a:pt x="89" y="0"/>
                  </a:lnTo>
                  <a:lnTo>
                    <a:pt x="89" y="0"/>
                  </a:lnTo>
                  <a:lnTo>
                    <a:pt x="85" y="2"/>
                  </a:lnTo>
                  <a:lnTo>
                    <a:pt x="9" y="97"/>
                  </a:lnTo>
                  <a:lnTo>
                    <a:pt x="9" y="97"/>
                  </a:lnTo>
                  <a:lnTo>
                    <a:pt x="7" y="98"/>
                  </a:lnTo>
                  <a:lnTo>
                    <a:pt x="7" y="102"/>
                  </a:lnTo>
                  <a:lnTo>
                    <a:pt x="7" y="102"/>
                  </a:lnTo>
                  <a:lnTo>
                    <a:pt x="9" y="103"/>
                  </a:lnTo>
                  <a:lnTo>
                    <a:pt x="12" y="103"/>
                  </a:lnTo>
                  <a:lnTo>
                    <a:pt x="50" y="103"/>
                  </a:lnTo>
                  <a:lnTo>
                    <a:pt x="50" y="129"/>
                  </a:lnTo>
                  <a:lnTo>
                    <a:pt x="49" y="131"/>
                  </a:lnTo>
                  <a:lnTo>
                    <a:pt x="49" y="131"/>
                  </a:lnTo>
                  <a:lnTo>
                    <a:pt x="38" y="137"/>
                  </a:lnTo>
                  <a:lnTo>
                    <a:pt x="29" y="144"/>
                  </a:lnTo>
                  <a:lnTo>
                    <a:pt x="20" y="152"/>
                  </a:lnTo>
                  <a:lnTo>
                    <a:pt x="13" y="163"/>
                  </a:lnTo>
                  <a:lnTo>
                    <a:pt x="7" y="174"/>
                  </a:lnTo>
                  <a:lnTo>
                    <a:pt x="3" y="184"/>
                  </a:lnTo>
                  <a:lnTo>
                    <a:pt x="1" y="197"/>
                  </a:lnTo>
                  <a:lnTo>
                    <a:pt x="0" y="209"/>
                  </a:lnTo>
                  <a:lnTo>
                    <a:pt x="0" y="209"/>
                  </a:lnTo>
                  <a:lnTo>
                    <a:pt x="0" y="218"/>
                  </a:lnTo>
                  <a:lnTo>
                    <a:pt x="1" y="227"/>
                  </a:lnTo>
                  <a:lnTo>
                    <a:pt x="7" y="244"/>
                  </a:lnTo>
                  <a:lnTo>
                    <a:pt x="15" y="259"/>
                  </a:lnTo>
                  <a:lnTo>
                    <a:pt x="26" y="272"/>
                  </a:lnTo>
                  <a:lnTo>
                    <a:pt x="39" y="282"/>
                  </a:lnTo>
                  <a:lnTo>
                    <a:pt x="55" y="292"/>
                  </a:lnTo>
                  <a:lnTo>
                    <a:pt x="72" y="296"/>
                  </a:lnTo>
                  <a:lnTo>
                    <a:pt x="79" y="298"/>
                  </a:lnTo>
                  <a:lnTo>
                    <a:pt x="89" y="298"/>
                  </a:lnTo>
                  <a:lnTo>
                    <a:pt x="89" y="298"/>
                  </a:lnTo>
                  <a:lnTo>
                    <a:pt x="98" y="298"/>
                  </a:lnTo>
                  <a:lnTo>
                    <a:pt x="107" y="296"/>
                  </a:lnTo>
                  <a:lnTo>
                    <a:pt x="124" y="292"/>
                  </a:lnTo>
                  <a:lnTo>
                    <a:pt x="139" y="282"/>
                  </a:lnTo>
                  <a:lnTo>
                    <a:pt x="151" y="272"/>
                  </a:lnTo>
                  <a:lnTo>
                    <a:pt x="162" y="259"/>
                  </a:lnTo>
                  <a:lnTo>
                    <a:pt x="171" y="244"/>
                  </a:lnTo>
                  <a:lnTo>
                    <a:pt x="176" y="227"/>
                  </a:lnTo>
                  <a:lnTo>
                    <a:pt x="177" y="218"/>
                  </a:lnTo>
                  <a:lnTo>
                    <a:pt x="177" y="209"/>
                  </a:lnTo>
                  <a:lnTo>
                    <a:pt x="177" y="209"/>
                  </a:lnTo>
                  <a:lnTo>
                    <a:pt x="177" y="197"/>
                  </a:lnTo>
                  <a:lnTo>
                    <a:pt x="174" y="184"/>
                  </a:lnTo>
                  <a:lnTo>
                    <a:pt x="170" y="174"/>
                  </a:lnTo>
                  <a:lnTo>
                    <a:pt x="165" y="163"/>
                  </a:lnTo>
                  <a:lnTo>
                    <a:pt x="157" y="152"/>
                  </a:lnTo>
                  <a:lnTo>
                    <a:pt x="150" y="144"/>
                  </a:lnTo>
                  <a:lnTo>
                    <a:pt x="139" y="137"/>
                  </a:lnTo>
                  <a:lnTo>
                    <a:pt x="128" y="131"/>
                  </a:lnTo>
                  <a:lnTo>
                    <a:pt x="128" y="131"/>
                  </a:lnTo>
                  <a:close/>
                  <a:moveTo>
                    <a:pt x="21" y="95"/>
                  </a:moveTo>
                  <a:lnTo>
                    <a:pt x="89" y="11"/>
                  </a:lnTo>
                  <a:lnTo>
                    <a:pt x="157" y="95"/>
                  </a:lnTo>
                  <a:lnTo>
                    <a:pt x="124" y="95"/>
                  </a:lnTo>
                  <a:lnTo>
                    <a:pt x="124" y="95"/>
                  </a:lnTo>
                  <a:lnTo>
                    <a:pt x="121" y="95"/>
                  </a:lnTo>
                  <a:lnTo>
                    <a:pt x="119" y="100"/>
                  </a:lnTo>
                  <a:lnTo>
                    <a:pt x="119" y="126"/>
                  </a:lnTo>
                  <a:lnTo>
                    <a:pt x="119" y="126"/>
                  </a:lnTo>
                  <a:lnTo>
                    <a:pt x="119" y="126"/>
                  </a:lnTo>
                  <a:lnTo>
                    <a:pt x="104" y="121"/>
                  </a:lnTo>
                  <a:lnTo>
                    <a:pt x="89" y="120"/>
                  </a:lnTo>
                  <a:lnTo>
                    <a:pt x="89" y="120"/>
                  </a:lnTo>
                  <a:lnTo>
                    <a:pt x="75" y="121"/>
                  </a:lnTo>
                  <a:lnTo>
                    <a:pt x="59" y="126"/>
                  </a:lnTo>
                  <a:lnTo>
                    <a:pt x="58" y="126"/>
                  </a:lnTo>
                  <a:lnTo>
                    <a:pt x="58" y="100"/>
                  </a:lnTo>
                  <a:lnTo>
                    <a:pt x="58" y="100"/>
                  </a:lnTo>
                  <a:lnTo>
                    <a:pt x="56" y="95"/>
                  </a:lnTo>
                  <a:lnTo>
                    <a:pt x="53" y="95"/>
                  </a:lnTo>
                  <a:lnTo>
                    <a:pt x="21" y="95"/>
                  </a:lnTo>
                  <a:close/>
                  <a:moveTo>
                    <a:pt x="89" y="288"/>
                  </a:moveTo>
                  <a:lnTo>
                    <a:pt x="89" y="288"/>
                  </a:lnTo>
                  <a:lnTo>
                    <a:pt x="73" y="287"/>
                  </a:lnTo>
                  <a:lnTo>
                    <a:pt x="58" y="282"/>
                  </a:lnTo>
                  <a:lnTo>
                    <a:pt x="44" y="275"/>
                  </a:lnTo>
                  <a:lnTo>
                    <a:pt x="33" y="265"/>
                  </a:lnTo>
                  <a:lnTo>
                    <a:pt x="23" y="253"/>
                  </a:lnTo>
                  <a:lnTo>
                    <a:pt x="15" y="239"/>
                  </a:lnTo>
                  <a:lnTo>
                    <a:pt x="10" y="226"/>
                  </a:lnTo>
                  <a:lnTo>
                    <a:pt x="9" y="209"/>
                  </a:lnTo>
                  <a:lnTo>
                    <a:pt x="9" y="209"/>
                  </a:lnTo>
                  <a:lnTo>
                    <a:pt x="10" y="193"/>
                  </a:lnTo>
                  <a:lnTo>
                    <a:pt x="15" y="178"/>
                  </a:lnTo>
                  <a:lnTo>
                    <a:pt x="23" y="164"/>
                  </a:lnTo>
                  <a:lnTo>
                    <a:pt x="33" y="154"/>
                  </a:lnTo>
                  <a:lnTo>
                    <a:pt x="44" y="143"/>
                  </a:lnTo>
                  <a:lnTo>
                    <a:pt x="58" y="135"/>
                  </a:lnTo>
                  <a:lnTo>
                    <a:pt x="73" y="131"/>
                  </a:lnTo>
                  <a:lnTo>
                    <a:pt x="89" y="129"/>
                  </a:lnTo>
                  <a:lnTo>
                    <a:pt x="89" y="129"/>
                  </a:lnTo>
                  <a:lnTo>
                    <a:pt x="105" y="131"/>
                  </a:lnTo>
                  <a:lnTo>
                    <a:pt x="121" y="135"/>
                  </a:lnTo>
                  <a:lnTo>
                    <a:pt x="133" y="143"/>
                  </a:lnTo>
                  <a:lnTo>
                    <a:pt x="145" y="154"/>
                  </a:lnTo>
                  <a:lnTo>
                    <a:pt x="154" y="164"/>
                  </a:lnTo>
                  <a:lnTo>
                    <a:pt x="162" y="178"/>
                  </a:lnTo>
                  <a:lnTo>
                    <a:pt x="167" y="193"/>
                  </a:lnTo>
                  <a:lnTo>
                    <a:pt x="168" y="209"/>
                  </a:lnTo>
                  <a:lnTo>
                    <a:pt x="168" y="209"/>
                  </a:lnTo>
                  <a:lnTo>
                    <a:pt x="167" y="226"/>
                  </a:lnTo>
                  <a:lnTo>
                    <a:pt x="162" y="239"/>
                  </a:lnTo>
                  <a:lnTo>
                    <a:pt x="154" y="253"/>
                  </a:lnTo>
                  <a:lnTo>
                    <a:pt x="145" y="265"/>
                  </a:lnTo>
                  <a:lnTo>
                    <a:pt x="133" y="275"/>
                  </a:lnTo>
                  <a:lnTo>
                    <a:pt x="121" y="282"/>
                  </a:lnTo>
                  <a:lnTo>
                    <a:pt x="105" y="287"/>
                  </a:lnTo>
                  <a:lnTo>
                    <a:pt x="89" y="288"/>
                  </a:lnTo>
                  <a:lnTo>
                    <a:pt x="89" y="288"/>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7" name="Freeform 602"/>
            <p:cNvSpPr>
              <a:spLocks noEditPoints="1"/>
            </p:cNvSpPr>
            <p:nvPr/>
          </p:nvSpPr>
          <p:spPr bwMode="auto">
            <a:xfrm>
              <a:off x="7519988" y="4175125"/>
              <a:ext cx="185738" cy="163513"/>
            </a:xfrm>
            <a:custGeom>
              <a:avLst/>
              <a:gdLst>
                <a:gd name="T0" fmla="*/ 85 w 117"/>
                <a:gd name="T1" fmla="*/ 0 h 103"/>
                <a:gd name="T2" fmla="*/ 71 w 117"/>
                <a:gd name="T3" fmla="*/ 3 h 103"/>
                <a:gd name="T4" fmla="*/ 60 w 117"/>
                <a:gd name="T5" fmla="*/ 13 h 103"/>
                <a:gd name="T6" fmla="*/ 59 w 117"/>
                <a:gd name="T7" fmla="*/ 13 h 103"/>
                <a:gd name="T8" fmla="*/ 52 w 117"/>
                <a:gd name="T9" fmla="*/ 8 h 103"/>
                <a:gd name="T10" fmla="*/ 40 w 117"/>
                <a:gd name="T11" fmla="*/ 2 h 103"/>
                <a:gd name="T12" fmla="*/ 32 w 117"/>
                <a:gd name="T13" fmla="*/ 0 h 103"/>
                <a:gd name="T14" fmla="*/ 20 w 117"/>
                <a:gd name="T15" fmla="*/ 3 h 103"/>
                <a:gd name="T16" fmla="*/ 11 w 117"/>
                <a:gd name="T17" fmla="*/ 9 h 103"/>
                <a:gd name="T18" fmla="*/ 3 w 117"/>
                <a:gd name="T19" fmla="*/ 20 h 103"/>
                <a:gd name="T20" fmla="*/ 0 w 117"/>
                <a:gd name="T21" fmla="*/ 32 h 103"/>
                <a:gd name="T22" fmla="*/ 2 w 117"/>
                <a:gd name="T23" fmla="*/ 42 h 103"/>
                <a:gd name="T24" fmla="*/ 13 w 117"/>
                <a:gd name="T25" fmla="*/ 57 h 103"/>
                <a:gd name="T26" fmla="*/ 46 w 117"/>
                <a:gd name="T27" fmla="*/ 92 h 103"/>
                <a:gd name="T28" fmla="*/ 57 w 117"/>
                <a:gd name="T29" fmla="*/ 101 h 103"/>
                <a:gd name="T30" fmla="*/ 59 w 117"/>
                <a:gd name="T31" fmla="*/ 103 h 103"/>
                <a:gd name="T32" fmla="*/ 60 w 117"/>
                <a:gd name="T33" fmla="*/ 103 h 103"/>
                <a:gd name="T34" fmla="*/ 63 w 117"/>
                <a:gd name="T35" fmla="*/ 101 h 103"/>
                <a:gd name="T36" fmla="*/ 71 w 117"/>
                <a:gd name="T37" fmla="*/ 92 h 103"/>
                <a:gd name="T38" fmla="*/ 100 w 117"/>
                <a:gd name="T39" fmla="*/ 63 h 103"/>
                <a:gd name="T40" fmla="*/ 111 w 117"/>
                <a:gd name="T41" fmla="*/ 49 h 103"/>
                <a:gd name="T42" fmla="*/ 117 w 117"/>
                <a:gd name="T43" fmla="*/ 32 h 103"/>
                <a:gd name="T44" fmla="*/ 117 w 117"/>
                <a:gd name="T45" fmla="*/ 26 h 103"/>
                <a:gd name="T46" fmla="*/ 112 w 117"/>
                <a:gd name="T47" fmla="*/ 14 h 103"/>
                <a:gd name="T48" fmla="*/ 103 w 117"/>
                <a:gd name="T49" fmla="*/ 6 h 103"/>
                <a:gd name="T50" fmla="*/ 91 w 117"/>
                <a:gd name="T51" fmla="*/ 2 h 103"/>
                <a:gd name="T52" fmla="*/ 85 w 117"/>
                <a:gd name="T53" fmla="*/ 0 h 103"/>
                <a:gd name="T54" fmla="*/ 94 w 117"/>
                <a:gd name="T55" fmla="*/ 57 h 103"/>
                <a:gd name="T56" fmla="*/ 65 w 117"/>
                <a:gd name="T57" fmla="*/ 86 h 103"/>
                <a:gd name="T58" fmla="*/ 59 w 117"/>
                <a:gd name="T59" fmla="*/ 92 h 103"/>
                <a:gd name="T60" fmla="*/ 52 w 117"/>
                <a:gd name="T61" fmla="*/ 86 h 103"/>
                <a:gd name="T62" fmla="*/ 25 w 117"/>
                <a:gd name="T63" fmla="*/ 57 h 103"/>
                <a:gd name="T64" fmla="*/ 11 w 117"/>
                <a:gd name="T65" fmla="*/ 40 h 103"/>
                <a:gd name="T66" fmla="*/ 9 w 117"/>
                <a:gd name="T67" fmla="*/ 32 h 103"/>
                <a:gd name="T68" fmla="*/ 11 w 117"/>
                <a:gd name="T69" fmla="*/ 23 h 103"/>
                <a:gd name="T70" fmla="*/ 23 w 117"/>
                <a:gd name="T71" fmla="*/ 11 h 103"/>
                <a:gd name="T72" fmla="*/ 32 w 117"/>
                <a:gd name="T73" fmla="*/ 9 h 103"/>
                <a:gd name="T74" fmla="*/ 40 w 117"/>
                <a:gd name="T75" fmla="*/ 11 h 103"/>
                <a:gd name="T76" fmla="*/ 49 w 117"/>
                <a:gd name="T77" fmla="*/ 17 h 103"/>
                <a:gd name="T78" fmla="*/ 54 w 117"/>
                <a:gd name="T79" fmla="*/ 22 h 103"/>
                <a:gd name="T80" fmla="*/ 57 w 117"/>
                <a:gd name="T81" fmla="*/ 25 h 103"/>
                <a:gd name="T82" fmla="*/ 60 w 117"/>
                <a:gd name="T83" fmla="*/ 25 h 103"/>
                <a:gd name="T84" fmla="*/ 65 w 117"/>
                <a:gd name="T85" fmla="*/ 22 h 103"/>
                <a:gd name="T86" fmla="*/ 68 w 117"/>
                <a:gd name="T87" fmla="*/ 17 h 103"/>
                <a:gd name="T88" fmla="*/ 78 w 117"/>
                <a:gd name="T89" fmla="*/ 11 h 103"/>
                <a:gd name="T90" fmla="*/ 85 w 117"/>
                <a:gd name="T91" fmla="*/ 9 h 103"/>
                <a:gd name="T92" fmla="*/ 94 w 117"/>
                <a:gd name="T93" fmla="*/ 11 h 103"/>
                <a:gd name="T94" fmla="*/ 106 w 117"/>
                <a:gd name="T95" fmla="*/ 23 h 103"/>
                <a:gd name="T96" fmla="*/ 108 w 117"/>
                <a:gd name="T97" fmla="*/ 32 h 103"/>
                <a:gd name="T98" fmla="*/ 108 w 117"/>
                <a:gd name="T99" fmla="*/ 40 h 103"/>
                <a:gd name="T100" fmla="*/ 94 w 117"/>
                <a:gd name="T101"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7" h="103">
                  <a:moveTo>
                    <a:pt x="85" y="0"/>
                  </a:moveTo>
                  <a:lnTo>
                    <a:pt x="85" y="0"/>
                  </a:lnTo>
                  <a:lnTo>
                    <a:pt x="77" y="2"/>
                  </a:lnTo>
                  <a:lnTo>
                    <a:pt x="71" y="3"/>
                  </a:lnTo>
                  <a:lnTo>
                    <a:pt x="65" y="8"/>
                  </a:lnTo>
                  <a:lnTo>
                    <a:pt x="60" y="13"/>
                  </a:lnTo>
                  <a:lnTo>
                    <a:pt x="59" y="14"/>
                  </a:lnTo>
                  <a:lnTo>
                    <a:pt x="59" y="13"/>
                  </a:lnTo>
                  <a:lnTo>
                    <a:pt x="59" y="13"/>
                  </a:lnTo>
                  <a:lnTo>
                    <a:pt x="52" y="8"/>
                  </a:lnTo>
                  <a:lnTo>
                    <a:pt x="48" y="3"/>
                  </a:lnTo>
                  <a:lnTo>
                    <a:pt x="40" y="2"/>
                  </a:lnTo>
                  <a:lnTo>
                    <a:pt x="32" y="0"/>
                  </a:lnTo>
                  <a:lnTo>
                    <a:pt x="32" y="0"/>
                  </a:lnTo>
                  <a:lnTo>
                    <a:pt x="26" y="2"/>
                  </a:lnTo>
                  <a:lnTo>
                    <a:pt x="20" y="3"/>
                  </a:lnTo>
                  <a:lnTo>
                    <a:pt x="16" y="6"/>
                  </a:lnTo>
                  <a:lnTo>
                    <a:pt x="11" y="9"/>
                  </a:lnTo>
                  <a:lnTo>
                    <a:pt x="6" y="14"/>
                  </a:lnTo>
                  <a:lnTo>
                    <a:pt x="3" y="20"/>
                  </a:lnTo>
                  <a:lnTo>
                    <a:pt x="2" y="26"/>
                  </a:lnTo>
                  <a:lnTo>
                    <a:pt x="0" y="32"/>
                  </a:lnTo>
                  <a:lnTo>
                    <a:pt x="0" y="32"/>
                  </a:lnTo>
                  <a:lnTo>
                    <a:pt x="2" y="42"/>
                  </a:lnTo>
                  <a:lnTo>
                    <a:pt x="6" y="49"/>
                  </a:lnTo>
                  <a:lnTo>
                    <a:pt x="13" y="57"/>
                  </a:lnTo>
                  <a:lnTo>
                    <a:pt x="19" y="63"/>
                  </a:lnTo>
                  <a:lnTo>
                    <a:pt x="46" y="92"/>
                  </a:lnTo>
                  <a:lnTo>
                    <a:pt x="46" y="92"/>
                  </a:lnTo>
                  <a:lnTo>
                    <a:pt x="57" y="101"/>
                  </a:lnTo>
                  <a:lnTo>
                    <a:pt x="57" y="101"/>
                  </a:lnTo>
                  <a:lnTo>
                    <a:pt x="59" y="103"/>
                  </a:lnTo>
                  <a:lnTo>
                    <a:pt x="60" y="103"/>
                  </a:lnTo>
                  <a:lnTo>
                    <a:pt x="60" y="103"/>
                  </a:lnTo>
                  <a:lnTo>
                    <a:pt x="63" y="101"/>
                  </a:lnTo>
                  <a:lnTo>
                    <a:pt x="63" y="101"/>
                  </a:lnTo>
                  <a:lnTo>
                    <a:pt x="63" y="101"/>
                  </a:lnTo>
                  <a:lnTo>
                    <a:pt x="71" y="92"/>
                  </a:lnTo>
                  <a:lnTo>
                    <a:pt x="100" y="63"/>
                  </a:lnTo>
                  <a:lnTo>
                    <a:pt x="100" y="63"/>
                  </a:lnTo>
                  <a:lnTo>
                    <a:pt x="106" y="57"/>
                  </a:lnTo>
                  <a:lnTo>
                    <a:pt x="111" y="49"/>
                  </a:lnTo>
                  <a:lnTo>
                    <a:pt x="115" y="42"/>
                  </a:lnTo>
                  <a:lnTo>
                    <a:pt x="117" y="32"/>
                  </a:lnTo>
                  <a:lnTo>
                    <a:pt x="117" y="32"/>
                  </a:lnTo>
                  <a:lnTo>
                    <a:pt x="117" y="26"/>
                  </a:lnTo>
                  <a:lnTo>
                    <a:pt x="114" y="20"/>
                  </a:lnTo>
                  <a:lnTo>
                    <a:pt x="112" y="14"/>
                  </a:lnTo>
                  <a:lnTo>
                    <a:pt x="108" y="9"/>
                  </a:lnTo>
                  <a:lnTo>
                    <a:pt x="103" y="6"/>
                  </a:lnTo>
                  <a:lnTo>
                    <a:pt x="97" y="3"/>
                  </a:lnTo>
                  <a:lnTo>
                    <a:pt x="91" y="2"/>
                  </a:lnTo>
                  <a:lnTo>
                    <a:pt x="85" y="0"/>
                  </a:lnTo>
                  <a:lnTo>
                    <a:pt x="85" y="0"/>
                  </a:lnTo>
                  <a:close/>
                  <a:moveTo>
                    <a:pt x="94" y="57"/>
                  </a:moveTo>
                  <a:lnTo>
                    <a:pt x="94" y="57"/>
                  </a:lnTo>
                  <a:lnTo>
                    <a:pt x="65" y="86"/>
                  </a:lnTo>
                  <a:lnTo>
                    <a:pt x="65" y="86"/>
                  </a:lnTo>
                  <a:lnTo>
                    <a:pt x="59" y="92"/>
                  </a:lnTo>
                  <a:lnTo>
                    <a:pt x="59" y="92"/>
                  </a:lnTo>
                  <a:lnTo>
                    <a:pt x="59" y="92"/>
                  </a:lnTo>
                  <a:lnTo>
                    <a:pt x="52" y="86"/>
                  </a:lnTo>
                  <a:lnTo>
                    <a:pt x="25" y="57"/>
                  </a:lnTo>
                  <a:lnTo>
                    <a:pt x="25" y="57"/>
                  </a:lnTo>
                  <a:lnTo>
                    <a:pt x="14" y="46"/>
                  </a:lnTo>
                  <a:lnTo>
                    <a:pt x="11" y="40"/>
                  </a:lnTo>
                  <a:lnTo>
                    <a:pt x="9" y="32"/>
                  </a:lnTo>
                  <a:lnTo>
                    <a:pt x="9" y="32"/>
                  </a:lnTo>
                  <a:lnTo>
                    <a:pt x="11" y="28"/>
                  </a:lnTo>
                  <a:lnTo>
                    <a:pt x="11" y="23"/>
                  </a:lnTo>
                  <a:lnTo>
                    <a:pt x="17" y="16"/>
                  </a:lnTo>
                  <a:lnTo>
                    <a:pt x="23" y="11"/>
                  </a:lnTo>
                  <a:lnTo>
                    <a:pt x="28" y="9"/>
                  </a:lnTo>
                  <a:lnTo>
                    <a:pt x="32" y="9"/>
                  </a:lnTo>
                  <a:lnTo>
                    <a:pt x="32" y="9"/>
                  </a:lnTo>
                  <a:lnTo>
                    <a:pt x="40" y="11"/>
                  </a:lnTo>
                  <a:lnTo>
                    <a:pt x="45" y="13"/>
                  </a:lnTo>
                  <a:lnTo>
                    <a:pt x="49" y="17"/>
                  </a:lnTo>
                  <a:lnTo>
                    <a:pt x="54" y="22"/>
                  </a:lnTo>
                  <a:lnTo>
                    <a:pt x="54" y="22"/>
                  </a:lnTo>
                  <a:lnTo>
                    <a:pt x="55" y="23"/>
                  </a:lnTo>
                  <a:lnTo>
                    <a:pt x="57" y="25"/>
                  </a:lnTo>
                  <a:lnTo>
                    <a:pt x="60" y="25"/>
                  </a:lnTo>
                  <a:lnTo>
                    <a:pt x="60" y="25"/>
                  </a:lnTo>
                  <a:lnTo>
                    <a:pt x="63" y="23"/>
                  </a:lnTo>
                  <a:lnTo>
                    <a:pt x="65" y="22"/>
                  </a:lnTo>
                  <a:lnTo>
                    <a:pt x="65" y="22"/>
                  </a:lnTo>
                  <a:lnTo>
                    <a:pt x="68" y="17"/>
                  </a:lnTo>
                  <a:lnTo>
                    <a:pt x="72" y="13"/>
                  </a:lnTo>
                  <a:lnTo>
                    <a:pt x="78" y="11"/>
                  </a:lnTo>
                  <a:lnTo>
                    <a:pt x="85" y="9"/>
                  </a:lnTo>
                  <a:lnTo>
                    <a:pt x="85" y="9"/>
                  </a:lnTo>
                  <a:lnTo>
                    <a:pt x="89" y="9"/>
                  </a:lnTo>
                  <a:lnTo>
                    <a:pt x="94" y="11"/>
                  </a:lnTo>
                  <a:lnTo>
                    <a:pt x="101" y="16"/>
                  </a:lnTo>
                  <a:lnTo>
                    <a:pt x="106" y="23"/>
                  </a:lnTo>
                  <a:lnTo>
                    <a:pt x="108" y="28"/>
                  </a:lnTo>
                  <a:lnTo>
                    <a:pt x="108" y="32"/>
                  </a:lnTo>
                  <a:lnTo>
                    <a:pt x="108" y="32"/>
                  </a:lnTo>
                  <a:lnTo>
                    <a:pt x="108" y="40"/>
                  </a:lnTo>
                  <a:lnTo>
                    <a:pt x="103" y="46"/>
                  </a:lnTo>
                  <a:lnTo>
                    <a:pt x="94" y="57"/>
                  </a:lnTo>
                  <a:lnTo>
                    <a:pt x="94" y="57"/>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8" name="Freeform 603"/>
            <p:cNvSpPr>
              <a:spLocks/>
            </p:cNvSpPr>
            <p:nvPr/>
          </p:nvSpPr>
          <p:spPr bwMode="auto">
            <a:xfrm>
              <a:off x="7646988" y="4205288"/>
              <a:ext cx="33338" cy="36513"/>
            </a:xfrm>
            <a:custGeom>
              <a:avLst/>
              <a:gdLst>
                <a:gd name="T0" fmla="*/ 3 w 21"/>
                <a:gd name="T1" fmla="*/ 0 h 23"/>
                <a:gd name="T2" fmla="*/ 3 w 21"/>
                <a:gd name="T3" fmla="*/ 0 h 23"/>
                <a:gd name="T4" fmla="*/ 0 w 21"/>
                <a:gd name="T5" fmla="*/ 0 h 23"/>
                <a:gd name="T6" fmla="*/ 0 w 21"/>
                <a:gd name="T7" fmla="*/ 1 h 23"/>
                <a:gd name="T8" fmla="*/ 0 w 21"/>
                <a:gd name="T9" fmla="*/ 1 h 23"/>
                <a:gd name="T10" fmla="*/ 0 w 21"/>
                <a:gd name="T11" fmla="*/ 4 h 23"/>
                <a:gd name="T12" fmla="*/ 1 w 21"/>
                <a:gd name="T13" fmla="*/ 6 h 23"/>
                <a:gd name="T14" fmla="*/ 1 w 21"/>
                <a:gd name="T15" fmla="*/ 6 h 23"/>
                <a:gd name="T16" fmla="*/ 8 w 21"/>
                <a:gd name="T17" fmla="*/ 7 h 23"/>
                <a:gd name="T18" fmla="*/ 11 w 21"/>
                <a:gd name="T19" fmla="*/ 10 h 23"/>
                <a:gd name="T20" fmla="*/ 14 w 21"/>
                <a:gd name="T21" fmla="*/ 15 h 23"/>
                <a:gd name="T22" fmla="*/ 15 w 21"/>
                <a:gd name="T23" fmla="*/ 20 h 23"/>
                <a:gd name="T24" fmla="*/ 15 w 21"/>
                <a:gd name="T25" fmla="*/ 20 h 23"/>
                <a:gd name="T26" fmla="*/ 15 w 21"/>
                <a:gd name="T27" fmla="*/ 21 h 23"/>
                <a:gd name="T28" fmla="*/ 18 w 21"/>
                <a:gd name="T29" fmla="*/ 23 h 23"/>
                <a:gd name="T30" fmla="*/ 18 w 21"/>
                <a:gd name="T31" fmla="*/ 23 h 23"/>
                <a:gd name="T32" fmla="*/ 18 w 21"/>
                <a:gd name="T33" fmla="*/ 23 h 23"/>
                <a:gd name="T34" fmla="*/ 20 w 21"/>
                <a:gd name="T35" fmla="*/ 21 h 23"/>
                <a:gd name="T36" fmla="*/ 21 w 21"/>
                <a:gd name="T37" fmla="*/ 18 h 23"/>
                <a:gd name="T38" fmla="*/ 21 w 21"/>
                <a:gd name="T39" fmla="*/ 18 h 23"/>
                <a:gd name="T40" fmla="*/ 20 w 21"/>
                <a:gd name="T41" fmla="*/ 12 h 23"/>
                <a:gd name="T42" fmla="*/ 15 w 21"/>
                <a:gd name="T43" fmla="*/ 6 h 23"/>
                <a:gd name="T44" fmla="*/ 9 w 21"/>
                <a:gd name="T45" fmla="*/ 1 h 23"/>
                <a:gd name="T46" fmla="*/ 3 w 21"/>
                <a:gd name="T47" fmla="*/ 0 h 23"/>
                <a:gd name="T48" fmla="*/ 3 w 21"/>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23">
                  <a:moveTo>
                    <a:pt x="3" y="0"/>
                  </a:moveTo>
                  <a:lnTo>
                    <a:pt x="3" y="0"/>
                  </a:lnTo>
                  <a:lnTo>
                    <a:pt x="0" y="0"/>
                  </a:lnTo>
                  <a:lnTo>
                    <a:pt x="0" y="1"/>
                  </a:lnTo>
                  <a:lnTo>
                    <a:pt x="0" y="1"/>
                  </a:lnTo>
                  <a:lnTo>
                    <a:pt x="0" y="4"/>
                  </a:lnTo>
                  <a:lnTo>
                    <a:pt x="1" y="6"/>
                  </a:lnTo>
                  <a:lnTo>
                    <a:pt x="1" y="6"/>
                  </a:lnTo>
                  <a:lnTo>
                    <a:pt x="8" y="7"/>
                  </a:lnTo>
                  <a:lnTo>
                    <a:pt x="11" y="10"/>
                  </a:lnTo>
                  <a:lnTo>
                    <a:pt x="14" y="15"/>
                  </a:lnTo>
                  <a:lnTo>
                    <a:pt x="15" y="20"/>
                  </a:lnTo>
                  <a:lnTo>
                    <a:pt x="15" y="20"/>
                  </a:lnTo>
                  <a:lnTo>
                    <a:pt x="15" y="21"/>
                  </a:lnTo>
                  <a:lnTo>
                    <a:pt x="18" y="23"/>
                  </a:lnTo>
                  <a:lnTo>
                    <a:pt x="18" y="23"/>
                  </a:lnTo>
                  <a:lnTo>
                    <a:pt x="18" y="23"/>
                  </a:lnTo>
                  <a:lnTo>
                    <a:pt x="20" y="21"/>
                  </a:lnTo>
                  <a:lnTo>
                    <a:pt x="21" y="18"/>
                  </a:lnTo>
                  <a:lnTo>
                    <a:pt x="21" y="18"/>
                  </a:lnTo>
                  <a:lnTo>
                    <a:pt x="20" y="12"/>
                  </a:lnTo>
                  <a:lnTo>
                    <a:pt x="15" y="6"/>
                  </a:lnTo>
                  <a:lnTo>
                    <a:pt x="9" y="1"/>
                  </a:lnTo>
                  <a:lnTo>
                    <a:pt x="3" y="0"/>
                  </a:lnTo>
                  <a:lnTo>
                    <a:pt x="3" y="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19" name="Group 318"/>
          <p:cNvGrpSpPr/>
          <p:nvPr userDrawn="1"/>
        </p:nvGrpSpPr>
        <p:grpSpPr>
          <a:xfrm>
            <a:off x="7246030" y="4614974"/>
            <a:ext cx="340324" cy="427743"/>
            <a:chOff x="5934076" y="4822825"/>
            <a:chExt cx="288925" cy="484188"/>
          </a:xfrm>
        </p:grpSpPr>
        <p:sp>
          <p:nvSpPr>
            <p:cNvPr id="320" name="Freeform 604"/>
            <p:cNvSpPr>
              <a:spLocks/>
            </p:cNvSpPr>
            <p:nvPr/>
          </p:nvSpPr>
          <p:spPr bwMode="auto">
            <a:xfrm>
              <a:off x="6029326" y="4868863"/>
              <a:ext cx="101600" cy="188913"/>
            </a:xfrm>
            <a:custGeom>
              <a:avLst/>
              <a:gdLst>
                <a:gd name="T0" fmla="*/ 37 w 64"/>
                <a:gd name="T1" fmla="*/ 104 h 119"/>
                <a:gd name="T2" fmla="*/ 37 w 64"/>
                <a:gd name="T3" fmla="*/ 104 h 119"/>
                <a:gd name="T4" fmla="*/ 57 w 64"/>
                <a:gd name="T5" fmla="*/ 96 h 119"/>
                <a:gd name="T6" fmla="*/ 63 w 64"/>
                <a:gd name="T7" fmla="*/ 89 h 119"/>
                <a:gd name="T8" fmla="*/ 64 w 64"/>
                <a:gd name="T9" fmla="*/ 80 h 119"/>
                <a:gd name="T10" fmla="*/ 64 w 64"/>
                <a:gd name="T11" fmla="*/ 73 h 119"/>
                <a:gd name="T12" fmla="*/ 58 w 64"/>
                <a:gd name="T13" fmla="*/ 63 h 119"/>
                <a:gd name="T14" fmla="*/ 43 w 64"/>
                <a:gd name="T15" fmla="*/ 55 h 119"/>
                <a:gd name="T16" fmla="*/ 32 w 64"/>
                <a:gd name="T17" fmla="*/ 52 h 119"/>
                <a:gd name="T18" fmla="*/ 17 w 64"/>
                <a:gd name="T19" fmla="*/ 47 h 119"/>
                <a:gd name="T20" fmla="*/ 11 w 64"/>
                <a:gd name="T21" fmla="*/ 38 h 119"/>
                <a:gd name="T22" fmla="*/ 11 w 64"/>
                <a:gd name="T23" fmla="*/ 35 h 119"/>
                <a:gd name="T24" fmla="*/ 17 w 64"/>
                <a:gd name="T25" fmla="*/ 29 h 119"/>
                <a:gd name="T26" fmla="*/ 32 w 64"/>
                <a:gd name="T27" fmla="*/ 26 h 119"/>
                <a:gd name="T28" fmla="*/ 41 w 64"/>
                <a:gd name="T29" fmla="*/ 26 h 119"/>
                <a:gd name="T30" fmla="*/ 50 w 64"/>
                <a:gd name="T31" fmla="*/ 35 h 119"/>
                <a:gd name="T32" fmla="*/ 50 w 64"/>
                <a:gd name="T33" fmla="*/ 40 h 119"/>
                <a:gd name="T34" fmla="*/ 57 w 64"/>
                <a:gd name="T35" fmla="*/ 44 h 119"/>
                <a:gd name="T36" fmla="*/ 60 w 64"/>
                <a:gd name="T37" fmla="*/ 43 h 119"/>
                <a:gd name="T38" fmla="*/ 61 w 64"/>
                <a:gd name="T39" fmla="*/ 40 h 119"/>
                <a:gd name="T40" fmla="*/ 55 w 64"/>
                <a:gd name="T41" fmla="*/ 23 h 119"/>
                <a:gd name="T42" fmla="*/ 37 w 64"/>
                <a:gd name="T43" fmla="*/ 15 h 119"/>
                <a:gd name="T44" fmla="*/ 37 w 64"/>
                <a:gd name="T45" fmla="*/ 4 h 119"/>
                <a:gd name="T46" fmla="*/ 35 w 64"/>
                <a:gd name="T47" fmla="*/ 1 h 119"/>
                <a:gd name="T48" fmla="*/ 32 w 64"/>
                <a:gd name="T49" fmla="*/ 0 h 119"/>
                <a:gd name="T50" fmla="*/ 26 w 64"/>
                <a:gd name="T51" fmla="*/ 4 h 119"/>
                <a:gd name="T52" fmla="*/ 26 w 64"/>
                <a:gd name="T53" fmla="*/ 15 h 119"/>
                <a:gd name="T54" fmla="*/ 15 w 64"/>
                <a:gd name="T55" fmla="*/ 18 h 119"/>
                <a:gd name="T56" fmla="*/ 3 w 64"/>
                <a:gd name="T57" fmla="*/ 31 h 119"/>
                <a:gd name="T58" fmla="*/ 1 w 64"/>
                <a:gd name="T59" fmla="*/ 38 h 119"/>
                <a:gd name="T60" fmla="*/ 1 w 64"/>
                <a:gd name="T61" fmla="*/ 44 h 119"/>
                <a:gd name="T62" fmla="*/ 6 w 64"/>
                <a:gd name="T63" fmla="*/ 52 h 119"/>
                <a:gd name="T64" fmla="*/ 20 w 64"/>
                <a:gd name="T65" fmla="*/ 60 h 119"/>
                <a:gd name="T66" fmla="*/ 31 w 64"/>
                <a:gd name="T67" fmla="*/ 61 h 119"/>
                <a:gd name="T68" fmla="*/ 49 w 64"/>
                <a:gd name="T69" fmla="*/ 67 h 119"/>
                <a:gd name="T70" fmla="*/ 55 w 64"/>
                <a:gd name="T71" fmla="*/ 75 h 119"/>
                <a:gd name="T72" fmla="*/ 55 w 64"/>
                <a:gd name="T73" fmla="*/ 80 h 119"/>
                <a:gd name="T74" fmla="*/ 53 w 64"/>
                <a:gd name="T75" fmla="*/ 86 h 119"/>
                <a:gd name="T76" fmla="*/ 40 w 64"/>
                <a:gd name="T77" fmla="*/ 93 h 119"/>
                <a:gd name="T78" fmla="*/ 32 w 64"/>
                <a:gd name="T79" fmla="*/ 95 h 119"/>
                <a:gd name="T80" fmla="*/ 15 w 64"/>
                <a:gd name="T81" fmla="*/ 90 h 119"/>
                <a:gd name="T82" fmla="*/ 9 w 64"/>
                <a:gd name="T83" fmla="*/ 78 h 119"/>
                <a:gd name="T84" fmla="*/ 8 w 64"/>
                <a:gd name="T85" fmla="*/ 75 h 119"/>
                <a:gd name="T86" fmla="*/ 4 w 64"/>
                <a:gd name="T87" fmla="*/ 73 h 119"/>
                <a:gd name="T88" fmla="*/ 0 w 64"/>
                <a:gd name="T89" fmla="*/ 78 h 119"/>
                <a:gd name="T90" fmla="*/ 0 w 64"/>
                <a:gd name="T91" fmla="*/ 83 h 119"/>
                <a:gd name="T92" fmla="*/ 3 w 64"/>
                <a:gd name="T93" fmla="*/ 92 h 119"/>
                <a:gd name="T94" fmla="*/ 11 w 64"/>
                <a:gd name="T95" fmla="*/ 99 h 119"/>
                <a:gd name="T96" fmla="*/ 26 w 64"/>
                <a:gd name="T97" fmla="*/ 104 h 119"/>
                <a:gd name="T98" fmla="*/ 26 w 64"/>
                <a:gd name="T99" fmla="*/ 115 h 119"/>
                <a:gd name="T100" fmla="*/ 27 w 64"/>
                <a:gd name="T101" fmla="*/ 119 h 119"/>
                <a:gd name="T102" fmla="*/ 32 w 64"/>
                <a:gd name="T103" fmla="*/ 119 h 119"/>
                <a:gd name="T104" fmla="*/ 37 w 64"/>
                <a:gd name="T105"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119">
                  <a:moveTo>
                    <a:pt x="37" y="115"/>
                  </a:moveTo>
                  <a:lnTo>
                    <a:pt x="37" y="104"/>
                  </a:lnTo>
                  <a:lnTo>
                    <a:pt x="37" y="104"/>
                  </a:lnTo>
                  <a:lnTo>
                    <a:pt x="37" y="104"/>
                  </a:lnTo>
                  <a:lnTo>
                    <a:pt x="49" y="101"/>
                  </a:lnTo>
                  <a:lnTo>
                    <a:pt x="57" y="96"/>
                  </a:lnTo>
                  <a:lnTo>
                    <a:pt x="60" y="92"/>
                  </a:lnTo>
                  <a:lnTo>
                    <a:pt x="63" y="89"/>
                  </a:lnTo>
                  <a:lnTo>
                    <a:pt x="64" y="84"/>
                  </a:lnTo>
                  <a:lnTo>
                    <a:pt x="64" y="80"/>
                  </a:lnTo>
                  <a:lnTo>
                    <a:pt x="64" y="80"/>
                  </a:lnTo>
                  <a:lnTo>
                    <a:pt x="64" y="73"/>
                  </a:lnTo>
                  <a:lnTo>
                    <a:pt x="61" y="67"/>
                  </a:lnTo>
                  <a:lnTo>
                    <a:pt x="58" y="63"/>
                  </a:lnTo>
                  <a:lnTo>
                    <a:pt x="53" y="60"/>
                  </a:lnTo>
                  <a:lnTo>
                    <a:pt x="43" y="55"/>
                  </a:lnTo>
                  <a:lnTo>
                    <a:pt x="32" y="52"/>
                  </a:lnTo>
                  <a:lnTo>
                    <a:pt x="32" y="52"/>
                  </a:lnTo>
                  <a:lnTo>
                    <a:pt x="23" y="50"/>
                  </a:lnTo>
                  <a:lnTo>
                    <a:pt x="17" y="47"/>
                  </a:lnTo>
                  <a:lnTo>
                    <a:pt x="12" y="44"/>
                  </a:lnTo>
                  <a:lnTo>
                    <a:pt x="11" y="38"/>
                  </a:lnTo>
                  <a:lnTo>
                    <a:pt x="11" y="38"/>
                  </a:lnTo>
                  <a:lnTo>
                    <a:pt x="11" y="35"/>
                  </a:lnTo>
                  <a:lnTo>
                    <a:pt x="12" y="34"/>
                  </a:lnTo>
                  <a:lnTo>
                    <a:pt x="17" y="29"/>
                  </a:lnTo>
                  <a:lnTo>
                    <a:pt x="24" y="26"/>
                  </a:lnTo>
                  <a:lnTo>
                    <a:pt x="32" y="26"/>
                  </a:lnTo>
                  <a:lnTo>
                    <a:pt x="32" y="26"/>
                  </a:lnTo>
                  <a:lnTo>
                    <a:pt x="41" y="26"/>
                  </a:lnTo>
                  <a:lnTo>
                    <a:pt x="47" y="31"/>
                  </a:lnTo>
                  <a:lnTo>
                    <a:pt x="50" y="35"/>
                  </a:lnTo>
                  <a:lnTo>
                    <a:pt x="50" y="40"/>
                  </a:lnTo>
                  <a:lnTo>
                    <a:pt x="50" y="40"/>
                  </a:lnTo>
                  <a:lnTo>
                    <a:pt x="52" y="43"/>
                  </a:lnTo>
                  <a:lnTo>
                    <a:pt x="57" y="44"/>
                  </a:lnTo>
                  <a:lnTo>
                    <a:pt x="57" y="44"/>
                  </a:lnTo>
                  <a:lnTo>
                    <a:pt x="60" y="43"/>
                  </a:lnTo>
                  <a:lnTo>
                    <a:pt x="61" y="40"/>
                  </a:lnTo>
                  <a:lnTo>
                    <a:pt x="61" y="40"/>
                  </a:lnTo>
                  <a:lnTo>
                    <a:pt x="60" y="31"/>
                  </a:lnTo>
                  <a:lnTo>
                    <a:pt x="55" y="23"/>
                  </a:lnTo>
                  <a:lnTo>
                    <a:pt x="47" y="18"/>
                  </a:lnTo>
                  <a:lnTo>
                    <a:pt x="37" y="15"/>
                  </a:lnTo>
                  <a:lnTo>
                    <a:pt x="37" y="15"/>
                  </a:lnTo>
                  <a:lnTo>
                    <a:pt x="37" y="4"/>
                  </a:lnTo>
                  <a:lnTo>
                    <a:pt x="37" y="4"/>
                  </a:lnTo>
                  <a:lnTo>
                    <a:pt x="35" y="1"/>
                  </a:lnTo>
                  <a:lnTo>
                    <a:pt x="32" y="0"/>
                  </a:lnTo>
                  <a:lnTo>
                    <a:pt x="32" y="0"/>
                  </a:lnTo>
                  <a:lnTo>
                    <a:pt x="27" y="1"/>
                  </a:lnTo>
                  <a:lnTo>
                    <a:pt x="26" y="4"/>
                  </a:lnTo>
                  <a:lnTo>
                    <a:pt x="26" y="15"/>
                  </a:lnTo>
                  <a:lnTo>
                    <a:pt x="26" y="15"/>
                  </a:lnTo>
                  <a:lnTo>
                    <a:pt x="26" y="15"/>
                  </a:lnTo>
                  <a:lnTo>
                    <a:pt x="15" y="18"/>
                  </a:lnTo>
                  <a:lnTo>
                    <a:pt x="8" y="24"/>
                  </a:lnTo>
                  <a:lnTo>
                    <a:pt x="3" y="31"/>
                  </a:lnTo>
                  <a:lnTo>
                    <a:pt x="1" y="35"/>
                  </a:lnTo>
                  <a:lnTo>
                    <a:pt x="1" y="38"/>
                  </a:lnTo>
                  <a:lnTo>
                    <a:pt x="1" y="38"/>
                  </a:lnTo>
                  <a:lnTo>
                    <a:pt x="1" y="44"/>
                  </a:lnTo>
                  <a:lnTo>
                    <a:pt x="3" y="49"/>
                  </a:lnTo>
                  <a:lnTo>
                    <a:pt x="6" y="52"/>
                  </a:lnTo>
                  <a:lnTo>
                    <a:pt x="11" y="55"/>
                  </a:lnTo>
                  <a:lnTo>
                    <a:pt x="20" y="60"/>
                  </a:lnTo>
                  <a:lnTo>
                    <a:pt x="31" y="61"/>
                  </a:lnTo>
                  <a:lnTo>
                    <a:pt x="31" y="61"/>
                  </a:lnTo>
                  <a:lnTo>
                    <a:pt x="40" y="64"/>
                  </a:lnTo>
                  <a:lnTo>
                    <a:pt x="49" y="67"/>
                  </a:lnTo>
                  <a:lnTo>
                    <a:pt x="53" y="72"/>
                  </a:lnTo>
                  <a:lnTo>
                    <a:pt x="55" y="75"/>
                  </a:lnTo>
                  <a:lnTo>
                    <a:pt x="55" y="80"/>
                  </a:lnTo>
                  <a:lnTo>
                    <a:pt x="55" y="80"/>
                  </a:lnTo>
                  <a:lnTo>
                    <a:pt x="55" y="83"/>
                  </a:lnTo>
                  <a:lnTo>
                    <a:pt x="53" y="86"/>
                  </a:lnTo>
                  <a:lnTo>
                    <a:pt x="47" y="90"/>
                  </a:lnTo>
                  <a:lnTo>
                    <a:pt x="40" y="93"/>
                  </a:lnTo>
                  <a:lnTo>
                    <a:pt x="32" y="95"/>
                  </a:lnTo>
                  <a:lnTo>
                    <a:pt x="32" y="95"/>
                  </a:lnTo>
                  <a:lnTo>
                    <a:pt x="21" y="93"/>
                  </a:lnTo>
                  <a:lnTo>
                    <a:pt x="15" y="90"/>
                  </a:lnTo>
                  <a:lnTo>
                    <a:pt x="11" y="86"/>
                  </a:lnTo>
                  <a:lnTo>
                    <a:pt x="9" y="78"/>
                  </a:lnTo>
                  <a:lnTo>
                    <a:pt x="9" y="78"/>
                  </a:lnTo>
                  <a:lnTo>
                    <a:pt x="8" y="75"/>
                  </a:lnTo>
                  <a:lnTo>
                    <a:pt x="4" y="73"/>
                  </a:lnTo>
                  <a:lnTo>
                    <a:pt x="4" y="73"/>
                  </a:lnTo>
                  <a:lnTo>
                    <a:pt x="1" y="75"/>
                  </a:lnTo>
                  <a:lnTo>
                    <a:pt x="0" y="78"/>
                  </a:lnTo>
                  <a:lnTo>
                    <a:pt x="0" y="78"/>
                  </a:lnTo>
                  <a:lnTo>
                    <a:pt x="0" y="83"/>
                  </a:lnTo>
                  <a:lnTo>
                    <a:pt x="1" y="87"/>
                  </a:lnTo>
                  <a:lnTo>
                    <a:pt x="3" y="92"/>
                  </a:lnTo>
                  <a:lnTo>
                    <a:pt x="6" y="96"/>
                  </a:lnTo>
                  <a:lnTo>
                    <a:pt x="11" y="99"/>
                  </a:lnTo>
                  <a:lnTo>
                    <a:pt x="15" y="101"/>
                  </a:lnTo>
                  <a:lnTo>
                    <a:pt x="26" y="104"/>
                  </a:lnTo>
                  <a:lnTo>
                    <a:pt x="26" y="104"/>
                  </a:lnTo>
                  <a:lnTo>
                    <a:pt x="26" y="115"/>
                  </a:lnTo>
                  <a:lnTo>
                    <a:pt x="26" y="115"/>
                  </a:lnTo>
                  <a:lnTo>
                    <a:pt x="27" y="119"/>
                  </a:lnTo>
                  <a:lnTo>
                    <a:pt x="32" y="119"/>
                  </a:lnTo>
                  <a:lnTo>
                    <a:pt x="32" y="119"/>
                  </a:lnTo>
                  <a:lnTo>
                    <a:pt x="35" y="119"/>
                  </a:lnTo>
                  <a:lnTo>
                    <a:pt x="37" y="115"/>
                  </a:lnTo>
                  <a:lnTo>
                    <a:pt x="37" y="115"/>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1" name="Freeform 605"/>
            <p:cNvSpPr>
              <a:spLocks noEditPoints="1"/>
            </p:cNvSpPr>
            <p:nvPr/>
          </p:nvSpPr>
          <p:spPr bwMode="auto">
            <a:xfrm>
              <a:off x="5934076" y="4822825"/>
              <a:ext cx="288925" cy="484188"/>
            </a:xfrm>
            <a:custGeom>
              <a:avLst/>
              <a:gdLst>
                <a:gd name="T0" fmla="*/ 132 w 182"/>
                <a:gd name="T1" fmla="*/ 199 h 305"/>
                <a:gd name="T2" fmla="*/ 132 w 182"/>
                <a:gd name="T3" fmla="*/ 171 h 305"/>
                <a:gd name="T4" fmla="*/ 144 w 182"/>
                <a:gd name="T5" fmla="*/ 165 h 305"/>
                <a:gd name="T6" fmla="*/ 163 w 182"/>
                <a:gd name="T7" fmla="*/ 148 h 305"/>
                <a:gd name="T8" fmla="*/ 175 w 182"/>
                <a:gd name="T9" fmla="*/ 127 h 305"/>
                <a:gd name="T10" fmla="*/ 182 w 182"/>
                <a:gd name="T11" fmla="*/ 102 h 305"/>
                <a:gd name="T12" fmla="*/ 182 w 182"/>
                <a:gd name="T13" fmla="*/ 90 h 305"/>
                <a:gd name="T14" fmla="*/ 181 w 182"/>
                <a:gd name="T15" fmla="*/ 72 h 305"/>
                <a:gd name="T16" fmla="*/ 167 w 182"/>
                <a:gd name="T17" fmla="*/ 40 h 305"/>
                <a:gd name="T18" fmla="*/ 143 w 182"/>
                <a:gd name="T19" fmla="*/ 15 h 305"/>
                <a:gd name="T20" fmla="*/ 110 w 182"/>
                <a:gd name="T21" fmla="*/ 1 h 305"/>
                <a:gd name="T22" fmla="*/ 92 w 182"/>
                <a:gd name="T23" fmla="*/ 0 h 305"/>
                <a:gd name="T24" fmla="*/ 83 w 182"/>
                <a:gd name="T25" fmla="*/ 0 h 305"/>
                <a:gd name="T26" fmla="*/ 55 w 182"/>
                <a:gd name="T27" fmla="*/ 6 h 305"/>
                <a:gd name="T28" fmla="*/ 26 w 182"/>
                <a:gd name="T29" fmla="*/ 26 h 305"/>
                <a:gd name="T30" fmla="*/ 8 w 182"/>
                <a:gd name="T31" fmla="*/ 55 h 305"/>
                <a:gd name="T32" fmla="*/ 0 w 182"/>
                <a:gd name="T33" fmla="*/ 81 h 305"/>
                <a:gd name="T34" fmla="*/ 0 w 182"/>
                <a:gd name="T35" fmla="*/ 90 h 305"/>
                <a:gd name="T36" fmla="*/ 3 w 182"/>
                <a:gd name="T37" fmla="*/ 115 h 305"/>
                <a:gd name="T38" fmla="*/ 14 w 182"/>
                <a:gd name="T39" fmla="*/ 138 h 305"/>
                <a:gd name="T40" fmla="*/ 29 w 182"/>
                <a:gd name="T41" fmla="*/ 158 h 305"/>
                <a:gd name="T42" fmla="*/ 51 w 182"/>
                <a:gd name="T43" fmla="*/ 171 h 305"/>
                <a:gd name="T44" fmla="*/ 51 w 182"/>
                <a:gd name="T45" fmla="*/ 199 h 305"/>
                <a:gd name="T46" fmla="*/ 12 w 182"/>
                <a:gd name="T47" fmla="*/ 199 h 305"/>
                <a:gd name="T48" fmla="*/ 8 w 182"/>
                <a:gd name="T49" fmla="*/ 200 h 305"/>
                <a:gd name="T50" fmla="*/ 8 w 182"/>
                <a:gd name="T51" fmla="*/ 204 h 305"/>
                <a:gd name="T52" fmla="*/ 87 w 182"/>
                <a:gd name="T53" fmla="*/ 303 h 305"/>
                <a:gd name="T54" fmla="*/ 92 w 182"/>
                <a:gd name="T55" fmla="*/ 305 h 305"/>
                <a:gd name="T56" fmla="*/ 95 w 182"/>
                <a:gd name="T57" fmla="*/ 303 h 305"/>
                <a:gd name="T58" fmla="*/ 173 w 182"/>
                <a:gd name="T59" fmla="*/ 205 h 305"/>
                <a:gd name="T60" fmla="*/ 175 w 182"/>
                <a:gd name="T61" fmla="*/ 200 h 305"/>
                <a:gd name="T62" fmla="*/ 173 w 182"/>
                <a:gd name="T63" fmla="*/ 199 h 305"/>
                <a:gd name="T64" fmla="*/ 170 w 182"/>
                <a:gd name="T65" fmla="*/ 199 h 305"/>
                <a:gd name="T66" fmla="*/ 9 w 182"/>
                <a:gd name="T67" fmla="*/ 90 h 305"/>
                <a:gd name="T68" fmla="*/ 17 w 182"/>
                <a:gd name="T69" fmla="*/ 58 h 305"/>
                <a:gd name="T70" fmla="*/ 34 w 182"/>
                <a:gd name="T71" fmla="*/ 32 h 305"/>
                <a:gd name="T72" fmla="*/ 60 w 182"/>
                <a:gd name="T73" fmla="*/ 15 h 305"/>
                <a:gd name="T74" fmla="*/ 92 w 182"/>
                <a:gd name="T75" fmla="*/ 9 h 305"/>
                <a:gd name="T76" fmla="*/ 107 w 182"/>
                <a:gd name="T77" fmla="*/ 11 h 305"/>
                <a:gd name="T78" fmla="*/ 136 w 182"/>
                <a:gd name="T79" fmla="*/ 23 h 305"/>
                <a:gd name="T80" fmla="*/ 159 w 182"/>
                <a:gd name="T81" fmla="*/ 44 h 305"/>
                <a:gd name="T82" fmla="*/ 172 w 182"/>
                <a:gd name="T83" fmla="*/ 73 h 305"/>
                <a:gd name="T84" fmla="*/ 173 w 182"/>
                <a:gd name="T85" fmla="*/ 90 h 305"/>
                <a:gd name="T86" fmla="*/ 167 w 182"/>
                <a:gd name="T87" fmla="*/ 122 h 305"/>
                <a:gd name="T88" fmla="*/ 149 w 182"/>
                <a:gd name="T89" fmla="*/ 148 h 305"/>
                <a:gd name="T90" fmla="*/ 123 w 182"/>
                <a:gd name="T91" fmla="*/ 165 h 305"/>
                <a:gd name="T92" fmla="*/ 92 w 182"/>
                <a:gd name="T93" fmla="*/ 171 h 305"/>
                <a:gd name="T94" fmla="*/ 75 w 182"/>
                <a:gd name="T95" fmla="*/ 170 h 305"/>
                <a:gd name="T96" fmla="*/ 46 w 182"/>
                <a:gd name="T97" fmla="*/ 158 h 305"/>
                <a:gd name="T98" fmla="*/ 23 w 182"/>
                <a:gd name="T99" fmla="*/ 136 h 305"/>
                <a:gd name="T100" fmla="*/ 11 w 182"/>
                <a:gd name="T101" fmla="*/ 107 h 305"/>
                <a:gd name="T102" fmla="*/ 9 w 182"/>
                <a:gd name="T103" fmla="*/ 90 h 305"/>
                <a:gd name="T104" fmla="*/ 22 w 182"/>
                <a:gd name="T105" fmla="*/ 207 h 305"/>
                <a:gd name="T106" fmla="*/ 55 w 182"/>
                <a:gd name="T107" fmla="*/ 207 h 305"/>
                <a:gd name="T108" fmla="*/ 60 w 182"/>
                <a:gd name="T109" fmla="*/ 204 h 305"/>
                <a:gd name="T110" fmla="*/ 61 w 182"/>
                <a:gd name="T111" fmla="*/ 176 h 305"/>
                <a:gd name="T112" fmla="*/ 77 w 182"/>
                <a:gd name="T113" fmla="*/ 181 h 305"/>
                <a:gd name="T114" fmla="*/ 92 w 182"/>
                <a:gd name="T115" fmla="*/ 181 h 305"/>
                <a:gd name="T116" fmla="*/ 121 w 182"/>
                <a:gd name="T117" fmla="*/ 176 h 305"/>
                <a:gd name="T118" fmla="*/ 123 w 182"/>
                <a:gd name="T119" fmla="*/ 204 h 305"/>
                <a:gd name="T120" fmla="*/ 124 w 182"/>
                <a:gd name="T121" fmla="*/ 207 h 305"/>
                <a:gd name="T122" fmla="*/ 161 w 182"/>
                <a:gd name="T123"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2" h="305">
                  <a:moveTo>
                    <a:pt x="170" y="199"/>
                  </a:moveTo>
                  <a:lnTo>
                    <a:pt x="132" y="199"/>
                  </a:lnTo>
                  <a:lnTo>
                    <a:pt x="132" y="171"/>
                  </a:lnTo>
                  <a:lnTo>
                    <a:pt x="132" y="171"/>
                  </a:lnTo>
                  <a:lnTo>
                    <a:pt x="132" y="171"/>
                  </a:lnTo>
                  <a:lnTo>
                    <a:pt x="144" y="165"/>
                  </a:lnTo>
                  <a:lnTo>
                    <a:pt x="153" y="158"/>
                  </a:lnTo>
                  <a:lnTo>
                    <a:pt x="163" y="148"/>
                  </a:lnTo>
                  <a:lnTo>
                    <a:pt x="169" y="138"/>
                  </a:lnTo>
                  <a:lnTo>
                    <a:pt x="175" y="127"/>
                  </a:lnTo>
                  <a:lnTo>
                    <a:pt x="179" y="115"/>
                  </a:lnTo>
                  <a:lnTo>
                    <a:pt x="182" y="102"/>
                  </a:lnTo>
                  <a:lnTo>
                    <a:pt x="182" y="90"/>
                  </a:lnTo>
                  <a:lnTo>
                    <a:pt x="182" y="90"/>
                  </a:lnTo>
                  <a:lnTo>
                    <a:pt x="182" y="81"/>
                  </a:lnTo>
                  <a:lnTo>
                    <a:pt x="181" y="72"/>
                  </a:lnTo>
                  <a:lnTo>
                    <a:pt x="176" y="55"/>
                  </a:lnTo>
                  <a:lnTo>
                    <a:pt x="167" y="40"/>
                  </a:lnTo>
                  <a:lnTo>
                    <a:pt x="156" y="26"/>
                  </a:lnTo>
                  <a:lnTo>
                    <a:pt x="143" y="15"/>
                  </a:lnTo>
                  <a:lnTo>
                    <a:pt x="127" y="6"/>
                  </a:lnTo>
                  <a:lnTo>
                    <a:pt x="110" y="1"/>
                  </a:lnTo>
                  <a:lnTo>
                    <a:pt x="101" y="0"/>
                  </a:lnTo>
                  <a:lnTo>
                    <a:pt x="92" y="0"/>
                  </a:lnTo>
                  <a:lnTo>
                    <a:pt x="92" y="0"/>
                  </a:lnTo>
                  <a:lnTo>
                    <a:pt x="83" y="0"/>
                  </a:lnTo>
                  <a:lnTo>
                    <a:pt x="74" y="1"/>
                  </a:lnTo>
                  <a:lnTo>
                    <a:pt x="55" y="6"/>
                  </a:lnTo>
                  <a:lnTo>
                    <a:pt x="40" y="15"/>
                  </a:lnTo>
                  <a:lnTo>
                    <a:pt x="26" y="26"/>
                  </a:lnTo>
                  <a:lnTo>
                    <a:pt x="15" y="40"/>
                  </a:lnTo>
                  <a:lnTo>
                    <a:pt x="8" y="55"/>
                  </a:lnTo>
                  <a:lnTo>
                    <a:pt x="2" y="72"/>
                  </a:lnTo>
                  <a:lnTo>
                    <a:pt x="0" y="81"/>
                  </a:lnTo>
                  <a:lnTo>
                    <a:pt x="0" y="90"/>
                  </a:lnTo>
                  <a:lnTo>
                    <a:pt x="0" y="90"/>
                  </a:lnTo>
                  <a:lnTo>
                    <a:pt x="2" y="102"/>
                  </a:lnTo>
                  <a:lnTo>
                    <a:pt x="3" y="115"/>
                  </a:lnTo>
                  <a:lnTo>
                    <a:pt x="8" y="127"/>
                  </a:lnTo>
                  <a:lnTo>
                    <a:pt x="14" y="138"/>
                  </a:lnTo>
                  <a:lnTo>
                    <a:pt x="22" y="148"/>
                  </a:lnTo>
                  <a:lnTo>
                    <a:pt x="29" y="158"/>
                  </a:lnTo>
                  <a:lnTo>
                    <a:pt x="40" y="165"/>
                  </a:lnTo>
                  <a:lnTo>
                    <a:pt x="51" y="171"/>
                  </a:lnTo>
                  <a:lnTo>
                    <a:pt x="51" y="171"/>
                  </a:lnTo>
                  <a:lnTo>
                    <a:pt x="51" y="199"/>
                  </a:lnTo>
                  <a:lnTo>
                    <a:pt x="12" y="199"/>
                  </a:lnTo>
                  <a:lnTo>
                    <a:pt x="12" y="199"/>
                  </a:lnTo>
                  <a:lnTo>
                    <a:pt x="11" y="199"/>
                  </a:lnTo>
                  <a:lnTo>
                    <a:pt x="8" y="200"/>
                  </a:lnTo>
                  <a:lnTo>
                    <a:pt x="8" y="200"/>
                  </a:lnTo>
                  <a:lnTo>
                    <a:pt x="8" y="204"/>
                  </a:lnTo>
                  <a:lnTo>
                    <a:pt x="9" y="205"/>
                  </a:lnTo>
                  <a:lnTo>
                    <a:pt x="87" y="303"/>
                  </a:lnTo>
                  <a:lnTo>
                    <a:pt x="87" y="303"/>
                  </a:lnTo>
                  <a:lnTo>
                    <a:pt x="92" y="305"/>
                  </a:lnTo>
                  <a:lnTo>
                    <a:pt x="92" y="305"/>
                  </a:lnTo>
                  <a:lnTo>
                    <a:pt x="95" y="303"/>
                  </a:lnTo>
                  <a:lnTo>
                    <a:pt x="173" y="205"/>
                  </a:lnTo>
                  <a:lnTo>
                    <a:pt x="173" y="205"/>
                  </a:lnTo>
                  <a:lnTo>
                    <a:pt x="175" y="204"/>
                  </a:lnTo>
                  <a:lnTo>
                    <a:pt x="175" y="200"/>
                  </a:lnTo>
                  <a:lnTo>
                    <a:pt x="175" y="200"/>
                  </a:lnTo>
                  <a:lnTo>
                    <a:pt x="173" y="199"/>
                  </a:lnTo>
                  <a:lnTo>
                    <a:pt x="170" y="199"/>
                  </a:lnTo>
                  <a:lnTo>
                    <a:pt x="170" y="199"/>
                  </a:lnTo>
                  <a:close/>
                  <a:moveTo>
                    <a:pt x="9" y="90"/>
                  </a:moveTo>
                  <a:lnTo>
                    <a:pt x="9" y="90"/>
                  </a:lnTo>
                  <a:lnTo>
                    <a:pt x="11" y="73"/>
                  </a:lnTo>
                  <a:lnTo>
                    <a:pt x="17" y="58"/>
                  </a:lnTo>
                  <a:lnTo>
                    <a:pt x="23" y="44"/>
                  </a:lnTo>
                  <a:lnTo>
                    <a:pt x="34" y="32"/>
                  </a:lnTo>
                  <a:lnTo>
                    <a:pt x="46" y="23"/>
                  </a:lnTo>
                  <a:lnTo>
                    <a:pt x="60" y="15"/>
                  </a:lnTo>
                  <a:lnTo>
                    <a:pt x="75" y="11"/>
                  </a:lnTo>
                  <a:lnTo>
                    <a:pt x="92" y="9"/>
                  </a:lnTo>
                  <a:lnTo>
                    <a:pt x="92" y="9"/>
                  </a:lnTo>
                  <a:lnTo>
                    <a:pt x="107" y="11"/>
                  </a:lnTo>
                  <a:lnTo>
                    <a:pt x="123" y="15"/>
                  </a:lnTo>
                  <a:lnTo>
                    <a:pt x="136" y="23"/>
                  </a:lnTo>
                  <a:lnTo>
                    <a:pt x="149" y="32"/>
                  </a:lnTo>
                  <a:lnTo>
                    <a:pt x="159" y="44"/>
                  </a:lnTo>
                  <a:lnTo>
                    <a:pt x="167" y="58"/>
                  </a:lnTo>
                  <a:lnTo>
                    <a:pt x="172" y="73"/>
                  </a:lnTo>
                  <a:lnTo>
                    <a:pt x="173" y="90"/>
                  </a:lnTo>
                  <a:lnTo>
                    <a:pt x="173" y="90"/>
                  </a:lnTo>
                  <a:lnTo>
                    <a:pt x="172" y="107"/>
                  </a:lnTo>
                  <a:lnTo>
                    <a:pt x="167" y="122"/>
                  </a:lnTo>
                  <a:lnTo>
                    <a:pt x="159" y="136"/>
                  </a:lnTo>
                  <a:lnTo>
                    <a:pt x="149" y="148"/>
                  </a:lnTo>
                  <a:lnTo>
                    <a:pt x="136" y="158"/>
                  </a:lnTo>
                  <a:lnTo>
                    <a:pt x="123" y="165"/>
                  </a:lnTo>
                  <a:lnTo>
                    <a:pt x="107" y="170"/>
                  </a:lnTo>
                  <a:lnTo>
                    <a:pt x="92" y="171"/>
                  </a:lnTo>
                  <a:lnTo>
                    <a:pt x="92" y="171"/>
                  </a:lnTo>
                  <a:lnTo>
                    <a:pt x="75" y="170"/>
                  </a:lnTo>
                  <a:lnTo>
                    <a:pt x="60" y="165"/>
                  </a:lnTo>
                  <a:lnTo>
                    <a:pt x="46" y="158"/>
                  </a:lnTo>
                  <a:lnTo>
                    <a:pt x="34" y="148"/>
                  </a:lnTo>
                  <a:lnTo>
                    <a:pt x="23" y="136"/>
                  </a:lnTo>
                  <a:lnTo>
                    <a:pt x="17" y="122"/>
                  </a:lnTo>
                  <a:lnTo>
                    <a:pt x="11" y="107"/>
                  </a:lnTo>
                  <a:lnTo>
                    <a:pt x="9" y="90"/>
                  </a:lnTo>
                  <a:lnTo>
                    <a:pt x="9" y="90"/>
                  </a:lnTo>
                  <a:close/>
                  <a:moveTo>
                    <a:pt x="92" y="292"/>
                  </a:moveTo>
                  <a:lnTo>
                    <a:pt x="22" y="207"/>
                  </a:lnTo>
                  <a:lnTo>
                    <a:pt x="55" y="207"/>
                  </a:lnTo>
                  <a:lnTo>
                    <a:pt x="55" y="207"/>
                  </a:lnTo>
                  <a:lnTo>
                    <a:pt x="58" y="207"/>
                  </a:lnTo>
                  <a:lnTo>
                    <a:pt x="60" y="204"/>
                  </a:lnTo>
                  <a:lnTo>
                    <a:pt x="60" y="176"/>
                  </a:lnTo>
                  <a:lnTo>
                    <a:pt x="61" y="176"/>
                  </a:lnTo>
                  <a:lnTo>
                    <a:pt x="61" y="176"/>
                  </a:lnTo>
                  <a:lnTo>
                    <a:pt x="77" y="181"/>
                  </a:lnTo>
                  <a:lnTo>
                    <a:pt x="92" y="181"/>
                  </a:lnTo>
                  <a:lnTo>
                    <a:pt x="92" y="181"/>
                  </a:lnTo>
                  <a:lnTo>
                    <a:pt x="107" y="181"/>
                  </a:lnTo>
                  <a:lnTo>
                    <a:pt x="121" y="176"/>
                  </a:lnTo>
                  <a:lnTo>
                    <a:pt x="123" y="176"/>
                  </a:lnTo>
                  <a:lnTo>
                    <a:pt x="123" y="204"/>
                  </a:lnTo>
                  <a:lnTo>
                    <a:pt x="123" y="204"/>
                  </a:lnTo>
                  <a:lnTo>
                    <a:pt x="124" y="207"/>
                  </a:lnTo>
                  <a:lnTo>
                    <a:pt x="127" y="207"/>
                  </a:lnTo>
                  <a:lnTo>
                    <a:pt x="161" y="207"/>
                  </a:lnTo>
                  <a:lnTo>
                    <a:pt x="92" y="2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2" name="Group 321"/>
          <p:cNvGrpSpPr/>
          <p:nvPr userDrawn="1"/>
        </p:nvGrpSpPr>
        <p:grpSpPr>
          <a:xfrm>
            <a:off x="8149198" y="4614973"/>
            <a:ext cx="340324" cy="424938"/>
            <a:chOff x="6700838" y="4822825"/>
            <a:chExt cx="288925" cy="481013"/>
          </a:xfrm>
        </p:grpSpPr>
        <p:sp>
          <p:nvSpPr>
            <p:cNvPr id="323" name="Freeform 606"/>
            <p:cNvSpPr>
              <a:spLocks noEditPoints="1"/>
            </p:cNvSpPr>
            <p:nvPr/>
          </p:nvSpPr>
          <p:spPr bwMode="auto">
            <a:xfrm>
              <a:off x="6700838" y="4822825"/>
              <a:ext cx="288925" cy="481013"/>
            </a:xfrm>
            <a:custGeom>
              <a:avLst/>
              <a:gdLst>
                <a:gd name="T0" fmla="*/ 132 w 182"/>
                <a:gd name="T1" fmla="*/ 199 h 303"/>
                <a:gd name="T2" fmla="*/ 132 w 182"/>
                <a:gd name="T3" fmla="*/ 173 h 303"/>
                <a:gd name="T4" fmla="*/ 142 w 182"/>
                <a:gd name="T5" fmla="*/ 165 h 303"/>
                <a:gd name="T6" fmla="*/ 162 w 182"/>
                <a:gd name="T7" fmla="*/ 148 h 303"/>
                <a:gd name="T8" fmla="*/ 175 w 182"/>
                <a:gd name="T9" fmla="*/ 127 h 303"/>
                <a:gd name="T10" fmla="*/ 182 w 182"/>
                <a:gd name="T11" fmla="*/ 104 h 303"/>
                <a:gd name="T12" fmla="*/ 182 w 182"/>
                <a:gd name="T13" fmla="*/ 90 h 303"/>
                <a:gd name="T14" fmla="*/ 181 w 182"/>
                <a:gd name="T15" fmla="*/ 72 h 303"/>
                <a:gd name="T16" fmla="*/ 167 w 182"/>
                <a:gd name="T17" fmla="*/ 40 h 303"/>
                <a:gd name="T18" fmla="*/ 142 w 182"/>
                <a:gd name="T19" fmla="*/ 15 h 303"/>
                <a:gd name="T20" fmla="*/ 110 w 182"/>
                <a:gd name="T21" fmla="*/ 1 h 303"/>
                <a:gd name="T22" fmla="*/ 92 w 182"/>
                <a:gd name="T23" fmla="*/ 0 h 303"/>
                <a:gd name="T24" fmla="*/ 83 w 182"/>
                <a:gd name="T25" fmla="*/ 0 h 303"/>
                <a:gd name="T26" fmla="*/ 57 w 182"/>
                <a:gd name="T27" fmla="*/ 6 h 303"/>
                <a:gd name="T28" fmla="*/ 27 w 182"/>
                <a:gd name="T29" fmla="*/ 26 h 303"/>
                <a:gd name="T30" fmla="*/ 7 w 182"/>
                <a:gd name="T31" fmla="*/ 55 h 303"/>
                <a:gd name="T32" fmla="*/ 1 w 182"/>
                <a:gd name="T33" fmla="*/ 81 h 303"/>
                <a:gd name="T34" fmla="*/ 0 w 182"/>
                <a:gd name="T35" fmla="*/ 90 h 303"/>
                <a:gd name="T36" fmla="*/ 4 w 182"/>
                <a:gd name="T37" fmla="*/ 116 h 303"/>
                <a:gd name="T38" fmla="*/ 14 w 182"/>
                <a:gd name="T39" fmla="*/ 139 h 303"/>
                <a:gd name="T40" fmla="*/ 30 w 182"/>
                <a:gd name="T41" fmla="*/ 158 h 303"/>
                <a:gd name="T42" fmla="*/ 52 w 182"/>
                <a:gd name="T43" fmla="*/ 173 h 303"/>
                <a:gd name="T44" fmla="*/ 52 w 182"/>
                <a:gd name="T45" fmla="*/ 199 h 303"/>
                <a:gd name="T46" fmla="*/ 15 w 182"/>
                <a:gd name="T47" fmla="*/ 199 h 303"/>
                <a:gd name="T48" fmla="*/ 11 w 182"/>
                <a:gd name="T49" fmla="*/ 202 h 303"/>
                <a:gd name="T50" fmla="*/ 11 w 182"/>
                <a:gd name="T51" fmla="*/ 204 h 303"/>
                <a:gd name="T52" fmla="*/ 87 w 182"/>
                <a:gd name="T53" fmla="*/ 302 h 303"/>
                <a:gd name="T54" fmla="*/ 89 w 182"/>
                <a:gd name="T55" fmla="*/ 303 h 303"/>
                <a:gd name="T56" fmla="*/ 92 w 182"/>
                <a:gd name="T57" fmla="*/ 303 h 303"/>
                <a:gd name="T58" fmla="*/ 95 w 182"/>
                <a:gd name="T59" fmla="*/ 302 h 303"/>
                <a:gd name="T60" fmla="*/ 171 w 182"/>
                <a:gd name="T61" fmla="*/ 207 h 303"/>
                <a:gd name="T62" fmla="*/ 173 w 182"/>
                <a:gd name="T63" fmla="*/ 202 h 303"/>
                <a:gd name="T64" fmla="*/ 171 w 182"/>
                <a:gd name="T65" fmla="*/ 199 h 303"/>
                <a:gd name="T66" fmla="*/ 168 w 182"/>
                <a:gd name="T67" fmla="*/ 199 h 303"/>
                <a:gd name="T68" fmla="*/ 11 w 182"/>
                <a:gd name="T69" fmla="*/ 90 h 303"/>
                <a:gd name="T70" fmla="*/ 17 w 182"/>
                <a:gd name="T71" fmla="*/ 58 h 303"/>
                <a:gd name="T72" fmla="*/ 34 w 182"/>
                <a:gd name="T73" fmla="*/ 33 h 303"/>
                <a:gd name="T74" fmla="*/ 60 w 182"/>
                <a:gd name="T75" fmla="*/ 15 h 303"/>
                <a:gd name="T76" fmla="*/ 92 w 182"/>
                <a:gd name="T77" fmla="*/ 9 h 303"/>
                <a:gd name="T78" fmla="*/ 109 w 182"/>
                <a:gd name="T79" fmla="*/ 11 h 303"/>
                <a:gd name="T80" fmla="*/ 138 w 182"/>
                <a:gd name="T81" fmla="*/ 23 h 303"/>
                <a:gd name="T82" fmla="*/ 159 w 182"/>
                <a:gd name="T83" fmla="*/ 44 h 303"/>
                <a:gd name="T84" fmla="*/ 171 w 182"/>
                <a:gd name="T85" fmla="*/ 73 h 303"/>
                <a:gd name="T86" fmla="*/ 173 w 182"/>
                <a:gd name="T87" fmla="*/ 90 h 303"/>
                <a:gd name="T88" fmla="*/ 167 w 182"/>
                <a:gd name="T89" fmla="*/ 122 h 303"/>
                <a:gd name="T90" fmla="*/ 148 w 182"/>
                <a:gd name="T91" fmla="*/ 148 h 303"/>
                <a:gd name="T92" fmla="*/ 124 w 182"/>
                <a:gd name="T93" fmla="*/ 165 h 303"/>
                <a:gd name="T94" fmla="*/ 92 w 182"/>
                <a:gd name="T95" fmla="*/ 171 h 303"/>
                <a:gd name="T96" fmla="*/ 75 w 182"/>
                <a:gd name="T97" fmla="*/ 170 h 303"/>
                <a:gd name="T98" fmla="*/ 46 w 182"/>
                <a:gd name="T99" fmla="*/ 158 h 303"/>
                <a:gd name="T100" fmla="*/ 24 w 182"/>
                <a:gd name="T101" fmla="*/ 136 h 303"/>
                <a:gd name="T102" fmla="*/ 12 w 182"/>
                <a:gd name="T103" fmla="*/ 107 h 303"/>
                <a:gd name="T104" fmla="*/ 11 w 182"/>
                <a:gd name="T105" fmla="*/ 90 h 303"/>
                <a:gd name="T106" fmla="*/ 26 w 182"/>
                <a:gd name="T107" fmla="*/ 208 h 303"/>
                <a:gd name="T108" fmla="*/ 57 w 182"/>
                <a:gd name="T109" fmla="*/ 208 h 303"/>
                <a:gd name="T110" fmla="*/ 61 w 182"/>
                <a:gd name="T111" fmla="*/ 204 h 303"/>
                <a:gd name="T112" fmla="*/ 63 w 182"/>
                <a:gd name="T113" fmla="*/ 177 h 303"/>
                <a:gd name="T114" fmla="*/ 76 w 182"/>
                <a:gd name="T115" fmla="*/ 181 h 303"/>
                <a:gd name="T116" fmla="*/ 92 w 182"/>
                <a:gd name="T117" fmla="*/ 182 h 303"/>
                <a:gd name="T118" fmla="*/ 121 w 182"/>
                <a:gd name="T119" fmla="*/ 177 h 303"/>
                <a:gd name="T120" fmla="*/ 121 w 182"/>
                <a:gd name="T121" fmla="*/ 204 h 303"/>
                <a:gd name="T122" fmla="*/ 122 w 182"/>
                <a:gd name="T123" fmla="*/ 207 h 303"/>
                <a:gd name="T124" fmla="*/ 158 w 182"/>
                <a:gd name="T125" fmla="*/ 20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303">
                  <a:moveTo>
                    <a:pt x="168" y="199"/>
                  </a:moveTo>
                  <a:lnTo>
                    <a:pt x="132" y="199"/>
                  </a:lnTo>
                  <a:lnTo>
                    <a:pt x="132" y="173"/>
                  </a:lnTo>
                  <a:lnTo>
                    <a:pt x="132" y="173"/>
                  </a:lnTo>
                  <a:lnTo>
                    <a:pt x="132" y="173"/>
                  </a:lnTo>
                  <a:lnTo>
                    <a:pt x="142" y="165"/>
                  </a:lnTo>
                  <a:lnTo>
                    <a:pt x="153" y="158"/>
                  </a:lnTo>
                  <a:lnTo>
                    <a:pt x="162" y="148"/>
                  </a:lnTo>
                  <a:lnTo>
                    <a:pt x="170" y="139"/>
                  </a:lnTo>
                  <a:lnTo>
                    <a:pt x="175" y="127"/>
                  </a:lnTo>
                  <a:lnTo>
                    <a:pt x="179" y="116"/>
                  </a:lnTo>
                  <a:lnTo>
                    <a:pt x="182" y="104"/>
                  </a:lnTo>
                  <a:lnTo>
                    <a:pt x="182" y="90"/>
                  </a:lnTo>
                  <a:lnTo>
                    <a:pt x="182" y="90"/>
                  </a:lnTo>
                  <a:lnTo>
                    <a:pt x="182" y="81"/>
                  </a:lnTo>
                  <a:lnTo>
                    <a:pt x="181" y="72"/>
                  </a:lnTo>
                  <a:lnTo>
                    <a:pt x="176" y="55"/>
                  </a:lnTo>
                  <a:lnTo>
                    <a:pt x="167" y="40"/>
                  </a:lnTo>
                  <a:lnTo>
                    <a:pt x="156" y="26"/>
                  </a:lnTo>
                  <a:lnTo>
                    <a:pt x="142" y="15"/>
                  </a:lnTo>
                  <a:lnTo>
                    <a:pt x="127" y="6"/>
                  </a:lnTo>
                  <a:lnTo>
                    <a:pt x="110" y="1"/>
                  </a:lnTo>
                  <a:lnTo>
                    <a:pt x="101" y="0"/>
                  </a:lnTo>
                  <a:lnTo>
                    <a:pt x="92" y="0"/>
                  </a:lnTo>
                  <a:lnTo>
                    <a:pt x="92" y="0"/>
                  </a:lnTo>
                  <a:lnTo>
                    <a:pt x="83" y="0"/>
                  </a:lnTo>
                  <a:lnTo>
                    <a:pt x="73" y="1"/>
                  </a:lnTo>
                  <a:lnTo>
                    <a:pt x="57" y="6"/>
                  </a:lnTo>
                  <a:lnTo>
                    <a:pt x="41" y="15"/>
                  </a:lnTo>
                  <a:lnTo>
                    <a:pt x="27" y="26"/>
                  </a:lnTo>
                  <a:lnTo>
                    <a:pt x="15" y="40"/>
                  </a:lnTo>
                  <a:lnTo>
                    <a:pt x="7" y="55"/>
                  </a:lnTo>
                  <a:lnTo>
                    <a:pt x="1" y="72"/>
                  </a:lnTo>
                  <a:lnTo>
                    <a:pt x="1" y="81"/>
                  </a:lnTo>
                  <a:lnTo>
                    <a:pt x="0" y="90"/>
                  </a:lnTo>
                  <a:lnTo>
                    <a:pt x="0" y="90"/>
                  </a:lnTo>
                  <a:lnTo>
                    <a:pt x="1" y="104"/>
                  </a:lnTo>
                  <a:lnTo>
                    <a:pt x="4" y="116"/>
                  </a:lnTo>
                  <a:lnTo>
                    <a:pt x="7" y="127"/>
                  </a:lnTo>
                  <a:lnTo>
                    <a:pt x="14" y="139"/>
                  </a:lnTo>
                  <a:lnTo>
                    <a:pt x="21" y="148"/>
                  </a:lnTo>
                  <a:lnTo>
                    <a:pt x="30" y="158"/>
                  </a:lnTo>
                  <a:lnTo>
                    <a:pt x="40" y="165"/>
                  </a:lnTo>
                  <a:lnTo>
                    <a:pt x="52" y="173"/>
                  </a:lnTo>
                  <a:lnTo>
                    <a:pt x="52" y="173"/>
                  </a:lnTo>
                  <a:lnTo>
                    <a:pt x="52" y="199"/>
                  </a:lnTo>
                  <a:lnTo>
                    <a:pt x="15" y="199"/>
                  </a:lnTo>
                  <a:lnTo>
                    <a:pt x="15" y="199"/>
                  </a:lnTo>
                  <a:lnTo>
                    <a:pt x="12" y="199"/>
                  </a:lnTo>
                  <a:lnTo>
                    <a:pt x="11" y="202"/>
                  </a:lnTo>
                  <a:lnTo>
                    <a:pt x="11" y="202"/>
                  </a:lnTo>
                  <a:lnTo>
                    <a:pt x="11" y="204"/>
                  </a:lnTo>
                  <a:lnTo>
                    <a:pt x="11" y="207"/>
                  </a:lnTo>
                  <a:lnTo>
                    <a:pt x="87" y="302"/>
                  </a:lnTo>
                  <a:lnTo>
                    <a:pt x="87" y="302"/>
                  </a:lnTo>
                  <a:lnTo>
                    <a:pt x="89" y="303"/>
                  </a:lnTo>
                  <a:lnTo>
                    <a:pt x="92" y="303"/>
                  </a:lnTo>
                  <a:lnTo>
                    <a:pt x="92" y="303"/>
                  </a:lnTo>
                  <a:lnTo>
                    <a:pt x="93" y="303"/>
                  </a:lnTo>
                  <a:lnTo>
                    <a:pt x="95" y="302"/>
                  </a:lnTo>
                  <a:lnTo>
                    <a:pt x="171" y="207"/>
                  </a:lnTo>
                  <a:lnTo>
                    <a:pt x="171" y="207"/>
                  </a:lnTo>
                  <a:lnTo>
                    <a:pt x="173" y="204"/>
                  </a:lnTo>
                  <a:lnTo>
                    <a:pt x="173" y="202"/>
                  </a:lnTo>
                  <a:lnTo>
                    <a:pt x="173" y="202"/>
                  </a:lnTo>
                  <a:lnTo>
                    <a:pt x="171" y="199"/>
                  </a:lnTo>
                  <a:lnTo>
                    <a:pt x="168" y="199"/>
                  </a:lnTo>
                  <a:lnTo>
                    <a:pt x="168" y="199"/>
                  </a:lnTo>
                  <a:close/>
                  <a:moveTo>
                    <a:pt x="11" y="90"/>
                  </a:moveTo>
                  <a:lnTo>
                    <a:pt x="11" y="90"/>
                  </a:lnTo>
                  <a:lnTo>
                    <a:pt x="12" y="73"/>
                  </a:lnTo>
                  <a:lnTo>
                    <a:pt x="17" y="58"/>
                  </a:lnTo>
                  <a:lnTo>
                    <a:pt x="24" y="44"/>
                  </a:lnTo>
                  <a:lnTo>
                    <a:pt x="34" y="33"/>
                  </a:lnTo>
                  <a:lnTo>
                    <a:pt x="46" y="23"/>
                  </a:lnTo>
                  <a:lnTo>
                    <a:pt x="60" y="15"/>
                  </a:lnTo>
                  <a:lnTo>
                    <a:pt x="75" y="11"/>
                  </a:lnTo>
                  <a:lnTo>
                    <a:pt x="92" y="9"/>
                  </a:lnTo>
                  <a:lnTo>
                    <a:pt x="92" y="9"/>
                  </a:lnTo>
                  <a:lnTo>
                    <a:pt x="109" y="11"/>
                  </a:lnTo>
                  <a:lnTo>
                    <a:pt x="124" y="15"/>
                  </a:lnTo>
                  <a:lnTo>
                    <a:pt x="138" y="23"/>
                  </a:lnTo>
                  <a:lnTo>
                    <a:pt x="148" y="33"/>
                  </a:lnTo>
                  <a:lnTo>
                    <a:pt x="159" y="44"/>
                  </a:lnTo>
                  <a:lnTo>
                    <a:pt x="167" y="58"/>
                  </a:lnTo>
                  <a:lnTo>
                    <a:pt x="171" y="73"/>
                  </a:lnTo>
                  <a:lnTo>
                    <a:pt x="173" y="90"/>
                  </a:lnTo>
                  <a:lnTo>
                    <a:pt x="173" y="90"/>
                  </a:lnTo>
                  <a:lnTo>
                    <a:pt x="171" y="107"/>
                  </a:lnTo>
                  <a:lnTo>
                    <a:pt x="167" y="122"/>
                  </a:lnTo>
                  <a:lnTo>
                    <a:pt x="159" y="136"/>
                  </a:lnTo>
                  <a:lnTo>
                    <a:pt x="148" y="148"/>
                  </a:lnTo>
                  <a:lnTo>
                    <a:pt x="138" y="158"/>
                  </a:lnTo>
                  <a:lnTo>
                    <a:pt x="124" y="165"/>
                  </a:lnTo>
                  <a:lnTo>
                    <a:pt x="109" y="170"/>
                  </a:lnTo>
                  <a:lnTo>
                    <a:pt x="92" y="171"/>
                  </a:lnTo>
                  <a:lnTo>
                    <a:pt x="92" y="171"/>
                  </a:lnTo>
                  <a:lnTo>
                    <a:pt x="75" y="170"/>
                  </a:lnTo>
                  <a:lnTo>
                    <a:pt x="60" y="165"/>
                  </a:lnTo>
                  <a:lnTo>
                    <a:pt x="46" y="158"/>
                  </a:lnTo>
                  <a:lnTo>
                    <a:pt x="34" y="148"/>
                  </a:lnTo>
                  <a:lnTo>
                    <a:pt x="24" y="136"/>
                  </a:lnTo>
                  <a:lnTo>
                    <a:pt x="17" y="122"/>
                  </a:lnTo>
                  <a:lnTo>
                    <a:pt x="12" y="107"/>
                  </a:lnTo>
                  <a:lnTo>
                    <a:pt x="11" y="90"/>
                  </a:lnTo>
                  <a:lnTo>
                    <a:pt x="11" y="90"/>
                  </a:lnTo>
                  <a:close/>
                  <a:moveTo>
                    <a:pt x="92" y="291"/>
                  </a:moveTo>
                  <a:lnTo>
                    <a:pt x="26" y="208"/>
                  </a:lnTo>
                  <a:lnTo>
                    <a:pt x="57" y="208"/>
                  </a:lnTo>
                  <a:lnTo>
                    <a:pt x="57" y="208"/>
                  </a:lnTo>
                  <a:lnTo>
                    <a:pt x="60" y="207"/>
                  </a:lnTo>
                  <a:lnTo>
                    <a:pt x="61" y="204"/>
                  </a:lnTo>
                  <a:lnTo>
                    <a:pt x="61" y="176"/>
                  </a:lnTo>
                  <a:lnTo>
                    <a:pt x="63" y="177"/>
                  </a:lnTo>
                  <a:lnTo>
                    <a:pt x="63" y="177"/>
                  </a:lnTo>
                  <a:lnTo>
                    <a:pt x="76" y="181"/>
                  </a:lnTo>
                  <a:lnTo>
                    <a:pt x="92" y="182"/>
                  </a:lnTo>
                  <a:lnTo>
                    <a:pt x="92" y="182"/>
                  </a:lnTo>
                  <a:lnTo>
                    <a:pt x="106" y="181"/>
                  </a:lnTo>
                  <a:lnTo>
                    <a:pt x="121" y="177"/>
                  </a:lnTo>
                  <a:lnTo>
                    <a:pt x="121" y="176"/>
                  </a:lnTo>
                  <a:lnTo>
                    <a:pt x="121" y="204"/>
                  </a:lnTo>
                  <a:lnTo>
                    <a:pt x="121" y="204"/>
                  </a:lnTo>
                  <a:lnTo>
                    <a:pt x="122" y="207"/>
                  </a:lnTo>
                  <a:lnTo>
                    <a:pt x="127" y="208"/>
                  </a:lnTo>
                  <a:lnTo>
                    <a:pt x="158" y="208"/>
                  </a:lnTo>
                  <a:lnTo>
                    <a:pt x="92" y="291"/>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4" name="Freeform 607"/>
            <p:cNvSpPr>
              <a:spLocks noEditPoints="1"/>
            </p:cNvSpPr>
            <p:nvPr/>
          </p:nvSpPr>
          <p:spPr bwMode="auto">
            <a:xfrm>
              <a:off x="6759576" y="4886325"/>
              <a:ext cx="174625" cy="171450"/>
            </a:xfrm>
            <a:custGeom>
              <a:avLst/>
              <a:gdLst>
                <a:gd name="T0" fmla="*/ 75 w 110"/>
                <a:gd name="T1" fmla="*/ 75 h 108"/>
                <a:gd name="T2" fmla="*/ 104 w 110"/>
                <a:gd name="T3" fmla="*/ 75 h 108"/>
                <a:gd name="T4" fmla="*/ 110 w 110"/>
                <a:gd name="T5" fmla="*/ 70 h 108"/>
                <a:gd name="T6" fmla="*/ 110 w 110"/>
                <a:gd name="T7" fmla="*/ 39 h 108"/>
                <a:gd name="T8" fmla="*/ 104 w 110"/>
                <a:gd name="T9" fmla="*/ 33 h 108"/>
                <a:gd name="T10" fmla="*/ 75 w 110"/>
                <a:gd name="T11" fmla="*/ 4 h 108"/>
                <a:gd name="T12" fmla="*/ 73 w 110"/>
                <a:gd name="T13" fmla="*/ 1 h 108"/>
                <a:gd name="T14" fmla="*/ 39 w 110"/>
                <a:gd name="T15" fmla="*/ 0 h 108"/>
                <a:gd name="T16" fmla="*/ 36 w 110"/>
                <a:gd name="T17" fmla="*/ 1 h 108"/>
                <a:gd name="T18" fmla="*/ 35 w 110"/>
                <a:gd name="T19" fmla="*/ 33 h 108"/>
                <a:gd name="T20" fmla="*/ 4 w 110"/>
                <a:gd name="T21" fmla="*/ 33 h 108"/>
                <a:gd name="T22" fmla="*/ 0 w 110"/>
                <a:gd name="T23" fmla="*/ 39 h 108"/>
                <a:gd name="T24" fmla="*/ 0 w 110"/>
                <a:gd name="T25" fmla="*/ 70 h 108"/>
                <a:gd name="T26" fmla="*/ 4 w 110"/>
                <a:gd name="T27" fmla="*/ 75 h 108"/>
                <a:gd name="T28" fmla="*/ 35 w 110"/>
                <a:gd name="T29" fmla="*/ 104 h 108"/>
                <a:gd name="T30" fmla="*/ 36 w 110"/>
                <a:gd name="T31" fmla="*/ 107 h 108"/>
                <a:gd name="T32" fmla="*/ 70 w 110"/>
                <a:gd name="T33" fmla="*/ 108 h 108"/>
                <a:gd name="T34" fmla="*/ 73 w 110"/>
                <a:gd name="T35" fmla="*/ 107 h 108"/>
                <a:gd name="T36" fmla="*/ 75 w 110"/>
                <a:gd name="T37" fmla="*/ 104 h 108"/>
                <a:gd name="T38" fmla="*/ 66 w 110"/>
                <a:gd name="T39" fmla="*/ 99 h 108"/>
                <a:gd name="T40" fmla="*/ 44 w 110"/>
                <a:gd name="T41" fmla="*/ 70 h 108"/>
                <a:gd name="T42" fmla="*/ 43 w 110"/>
                <a:gd name="T43" fmla="*/ 65 h 108"/>
                <a:gd name="T44" fmla="*/ 10 w 110"/>
                <a:gd name="T45" fmla="*/ 64 h 108"/>
                <a:gd name="T46" fmla="*/ 39 w 110"/>
                <a:gd name="T47" fmla="*/ 44 h 108"/>
                <a:gd name="T48" fmla="*/ 43 w 110"/>
                <a:gd name="T49" fmla="*/ 43 h 108"/>
                <a:gd name="T50" fmla="*/ 44 w 110"/>
                <a:gd name="T51" fmla="*/ 9 h 108"/>
                <a:gd name="T52" fmla="*/ 66 w 110"/>
                <a:gd name="T53" fmla="*/ 39 h 108"/>
                <a:gd name="T54" fmla="*/ 67 w 110"/>
                <a:gd name="T55" fmla="*/ 43 h 108"/>
                <a:gd name="T56" fmla="*/ 99 w 110"/>
                <a:gd name="T57" fmla="*/ 44 h 108"/>
                <a:gd name="T58" fmla="*/ 70 w 110"/>
                <a:gd name="T59" fmla="*/ 64 h 108"/>
                <a:gd name="T60" fmla="*/ 67 w 110"/>
                <a:gd name="T61" fmla="*/ 65 h 108"/>
                <a:gd name="T62" fmla="*/ 66 w 110"/>
                <a:gd name="T63" fmla="*/ 7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08">
                  <a:moveTo>
                    <a:pt x="75" y="104"/>
                  </a:moveTo>
                  <a:lnTo>
                    <a:pt x="75" y="75"/>
                  </a:lnTo>
                  <a:lnTo>
                    <a:pt x="104" y="75"/>
                  </a:lnTo>
                  <a:lnTo>
                    <a:pt x="104" y="75"/>
                  </a:lnTo>
                  <a:lnTo>
                    <a:pt x="108" y="73"/>
                  </a:lnTo>
                  <a:lnTo>
                    <a:pt x="110" y="70"/>
                  </a:lnTo>
                  <a:lnTo>
                    <a:pt x="110" y="39"/>
                  </a:lnTo>
                  <a:lnTo>
                    <a:pt x="110" y="39"/>
                  </a:lnTo>
                  <a:lnTo>
                    <a:pt x="108" y="35"/>
                  </a:lnTo>
                  <a:lnTo>
                    <a:pt x="104" y="33"/>
                  </a:lnTo>
                  <a:lnTo>
                    <a:pt x="75" y="33"/>
                  </a:lnTo>
                  <a:lnTo>
                    <a:pt x="75" y="4"/>
                  </a:lnTo>
                  <a:lnTo>
                    <a:pt x="75" y="4"/>
                  </a:lnTo>
                  <a:lnTo>
                    <a:pt x="73" y="1"/>
                  </a:lnTo>
                  <a:lnTo>
                    <a:pt x="70" y="0"/>
                  </a:lnTo>
                  <a:lnTo>
                    <a:pt x="39" y="0"/>
                  </a:lnTo>
                  <a:lnTo>
                    <a:pt x="39" y="0"/>
                  </a:lnTo>
                  <a:lnTo>
                    <a:pt x="36" y="1"/>
                  </a:lnTo>
                  <a:lnTo>
                    <a:pt x="35" y="4"/>
                  </a:lnTo>
                  <a:lnTo>
                    <a:pt x="35" y="33"/>
                  </a:lnTo>
                  <a:lnTo>
                    <a:pt x="4" y="33"/>
                  </a:lnTo>
                  <a:lnTo>
                    <a:pt x="4" y="33"/>
                  </a:lnTo>
                  <a:lnTo>
                    <a:pt x="1" y="35"/>
                  </a:lnTo>
                  <a:lnTo>
                    <a:pt x="0" y="39"/>
                  </a:lnTo>
                  <a:lnTo>
                    <a:pt x="0" y="70"/>
                  </a:lnTo>
                  <a:lnTo>
                    <a:pt x="0" y="70"/>
                  </a:lnTo>
                  <a:lnTo>
                    <a:pt x="1" y="73"/>
                  </a:lnTo>
                  <a:lnTo>
                    <a:pt x="4" y="75"/>
                  </a:lnTo>
                  <a:lnTo>
                    <a:pt x="35" y="75"/>
                  </a:lnTo>
                  <a:lnTo>
                    <a:pt x="35" y="104"/>
                  </a:lnTo>
                  <a:lnTo>
                    <a:pt x="35" y="104"/>
                  </a:lnTo>
                  <a:lnTo>
                    <a:pt x="36" y="107"/>
                  </a:lnTo>
                  <a:lnTo>
                    <a:pt x="39" y="108"/>
                  </a:lnTo>
                  <a:lnTo>
                    <a:pt x="70" y="108"/>
                  </a:lnTo>
                  <a:lnTo>
                    <a:pt x="70" y="108"/>
                  </a:lnTo>
                  <a:lnTo>
                    <a:pt x="73" y="107"/>
                  </a:lnTo>
                  <a:lnTo>
                    <a:pt x="75" y="104"/>
                  </a:lnTo>
                  <a:lnTo>
                    <a:pt x="75" y="104"/>
                  </a:lnTo>
                  <a:close/>
                  <a:moveTo>
                    <a:pt x="66" y="70"/>
                  </a:moveTo>
                  <a:lnTo>
                    <a:pt x="66" y="99"/>
                  </a:lnTo>
                  <a:lnTo>
                    <a:pt x="44" y="99"/>
                  </a:lnTo>
                  <a:lnTo>
                    <a:pt x="44" y="70"/>
                  </a:lnTo>
                  <a:lnTo>
                    <a:pt x="44" y="70"/>
                  </a:lnTo>
                  <a:lnTo>
                    <a:pt x="43" y="65"/>
                  </a:lnTo>
                  <a:lnTo>
                    <a:pt x="39" y="64"/>
                  </a:lnTo>
                  <a:lnTo>
                    <a:pt x="10" y="64"/>
                  </a:lnTo>
                  <a:lnTo>
                    <a:pt x="10" y="44"/>
                  </a:lnTo>
                  <a:lnTo>
                    <a:pt x="39" y="44"/>
                  </a:lnTo>
                  <a:lnTo>
                    <a:pt x="39" y="44"/>
                  </a:lnTo>
                  <a:lnTo>
                    <a:pt x="43" y="43"/>
                  </a:lnTo>
                  <a:lnTo>
                    <a:pt x="44" y="39"/>
                  </a:lnTo>
                  <a:lnTo>
                    <a:pt x="44" y="9"/>
                  </a:lnTo>
                  <a:lnTo>
                    <a:pt x="66" y="9"/>
                  </a:lnTo>
                  <a:lnTo>
                    <a:pt x="66" y="39"/>
                  </a:lnTo>
                  <a:lnTo>
                    <a:pt x="66" y="39"/>
                  </a:lnTo>
                  <a:lnTo>
                    <a:pt x="67" y="43"/>
                  </a:lnTo>
                  <a:lnTo>
                    <a:pt x="70" y="44"/>
                  </a:lnTo>
                  <a:lnTo>
                    <a:pt x="99" y="44"/>
                  </a:lnTo>
                  <a:lnTo>
                    <a:pt x="99" y="64"/>
                  </a:lnTo>
                  <a:lnTo>
                    <a:pt x="70" y="64"/>
                  </a:lnTo>
                  <a:lnTo>
                    <a:pt x="70" y="64"/>
                  </a:lnTo>
                  <a:lnTo>
                    <a:pt x="67" y="65"/>
                  </a:lnTo>
                  <a:lnTo>
                    <a:pt x="66" y="70"/>
                  </a:lnTo>
                  <a:lnTo>
                    <a:pt x="66" y="70"/>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325" name="Group 324"/>
          <p:cNvGrpSpPr/>
          <p:nvPr userDrawn="1"/>
        </p:nvGrpSpPr>
        <p:grpSpPr>
          <a:xfrm>
            <a:off x="9057975" y="4614974"/>
            <a:ext cx="330975" cy="416523"/>
            <a:chOff x="7472363" y="4822825"/>
            <a:chExt cx="280988" cy="471488"/>
          </a:xfrm>
        </p:grpSpPr>
        <p:sp>
          <p:nvSpPr>
            <p:cNvPr id="326" name="Freeform 608"/>
            <p:cNvSpPr>
              <a:spLocks noEditPoints="1"/>
            </p:cNvSpPr>
            <p:nvPr/>
          </p:nvSpPr>
          <p:spPr bwMode="auto">
            <a:xfrm>
              <a:off x="7472363" y="4822825"/>
              <a:ext cx="280988" cy="471488"/>
            </a:xfrm>
            <a:custGeom>
              <a:avLst/>
              <a:gdLst>
                <a:gd name="T0" fmla="*/ 128 w 177"/>
                <a:gd name="T1" fmla="*/ 193 h 297"/>
                <a:gd name="T2" fmla="*/ 128 w 177"/>
                <a:gd name="T3" fmla="*/ 167 h 297"/>
                <a:gd name="T4" fmla="*/ 139 w 177"/>
                <a:gd name="T5" fmla="*/ 161 h 297"/>
                <a:gd name="T6" fmla="*/ 157 w 177"/>
                <a:gd name="T7" fmla="*/ 144 h 297"/>
                <a:gd name="T8" fmla="*/ 170 w 177"/>
                <a:gd name="T9" fmla="*/ 124 h 297"/>
                <a:gd name="T10" fmla="*/ 177 w 177"/>
                <a:gd name="T11" fmla="*/ 101 h 297"/>
                <a:gd name="T12" fmla="*/ 177 w 177"/>
                <a:gd name="T13" fmla="*/ 89 h 297"/>
                <a:gd name="T14" fmla="*/ 176 w 177"/>
                <a:gd name="T15" fmla="*/ 70 h 297"/>
                <a:gd name="T16" fmla="*/ 162 w 177"/>
                <a:gd name="T17" fmla="*/ 38 h 297"/>
                <a:gd name="T18" fmla="*/ 139 w 177"/>
                <a:gd name="T19" fmla="*/ 14 h 297"/>
                <a:gd name="T20" fmla="*/ 107 w 177"/>
                <a:gd name="T21" fmla="*/ 1 h 297"/>
                <a:gd name="T22" fmla="*/ 89 w 177"/>
                <a:gd name="T23" fmla="*/ 0 h 297"/>
                <a:gd name="T24" fmla="*/ 79 w 177"/>
                <a:gd name="T25" fmla="*/ 0 h 297"/>
                <a:gd name="T26" fmla="*/ 55 w 177"/>
                <a:gd name="T27" fmla="*/ 6 h 297"/>
                <a:gd name="T28" fmla="*/ 26 w 177"/>
                <a:gd name="T29" fmla="*/ 26 h 297"/>
                <a:gd name="T30" fmla="*/ 7 w 177"/>
                <a:gd name="T31" fmla="*/ 53 h 297"/>
                <a:gd name="T32" fmla="*/ 0 w 177"/>
                <a:gd name="T33" fmla="*/ 79 h 297"/>
                <a:gd name="T34" fmla="*/ 0 w 177"/>
                <a:gd name="T35" fmla="*/ 89 h 297"/>
                <a:gd name="T36" fmla="*/ 3 w 177"/>
                <a:gd name="T37" fmla="*/ 112 h 297"/>
                <a:gd name="T38" fmla="*/ 13 w 177"/>
                <a:gd name="T39" fmla="*/ 135 h 297"/>
                <a:gd name="T40" fmla="*/ 29 w 177"/>
                <a:gd name="T41" fmla="*/ 153 h 297"/>
                <a:gd name="T42" fmla="*/ 49 w 177"/>
                <a:gd name="T43" fmla="*/ 167 h 297"/>
                <a:gd name="T44" fmla="*/ 50 w 177"/>
                <a:gd name="T45" fmla="*/ 193 h 297"/>
                <a:gd name="T46" fmla="*/ 12 w 177"/>
                <a:gd name="T47" fmla="*/ 193 h 297"/>
                <a:gd name="T48" fmla="*/ 7 w 177"/>
                <a:gd name="T49" fmla="*/ 196 h 297"/>
                <a:gd name="T50" fmla="*/ 7 w 177"/>
                <a:gd name="T51" fmla="*/ 199 h 297"/>
                <a:gd name="T52" fmla="*/ 85 w 177"/>
                <a:gd name="T53" fmla="*/ 295 h 297"/>
                <a:gd name="T54" fmla="*/ 89 w 177"/>
                <a:gd name="T55" fmla="*/ 297 h 297"/>
                <a:gd name="T56" fmla="*/ 93 w 177"/>
                <a:gd name="T57" fmla="*/ 295 h 297"/>
                <a:gd name="T58" fmla="*/ 170 w 177"/>
                <a:gd name="T59" fmla="*/ 200 h 297"/>
                <a:gd name="T60" fmla="*/ 170 w 177"/>
                <a:gd name="T61" fmla="*/ 196 h 297"/>
                <a:gd name="T62" fmla="*/ 168 w 177"/>
                <a:gd name="T63" fmla="*/ 194 h 297"/>
                <a:gd name="T64" fmla="*/ 167 w 177"/>
                <a:gd name="T65" fmla="*/ 193 h 297"/>
                <a:gd name="T66" fmla="*/ 9 w 177"/>
                <a:gd name="T67" fmla="*/ 89 h 297"/>
                <a:gd name="T68" fmla="*/ 15 w 177"/>
                <a:gd name="T69" fmla="*/ 56 h 297"/>
                <a:gd name="T70" fmla="*/ 33 w 177"/>
                <a:gd name="T71" fmla="*/ 32 h 297"/>
                <a:gd name="T72" fmla="*/ 58 w 177"/>
                <a:gd name="T73" fmla="*/ 15 h 297"/>
                <a:gd name="T74" fmla="*/ 89 w 177"/>
                <a:gd name="T75" fmla="*/ 9 h 297"/>
                <a:gd name="T76" fmla="*/ 105 w 177"/>
                <a:gd name="T77" fmla="*/ 11 h 297"/>
                <a:gd name="T78" fmla="*/ 133 w 177"/>
                <a:gd name="T79" fmla="*/ 23 h 297"/>
                <a:gd name="T80" fmla="*/ 154 w 177"/>
                <a:gd name="T81" fmla="*/ 44 h 297"/>
                <a:gd name="T82" fmla="*/ 167 w 177"/>
                <a:gd name="T83" fmla="*/ 72 h 297"/>
                <a:gd name="T84" fmla="*/ 168 w 177"/>
                <a:gd name="T85" fmla="*/ 89 h 297"/>
                <a:gd name="T86" fmla="*/ 162 w 177"/>
                <a:gd name="T87" fmla="*/ 119 h 297"/>
                <a:gd name="T88" fmla="*/ 145 w 177"/>
                <a:gd name="T89" fmla="*/ 144 h 297"/>
                <a:gd name="T90" fmla="*/ 121 w 177"/>
                <a:gd name="T91" fmla="*/ 161 h 297"/>
                <a:gd name="T92" fmla="*/ 89 w 177"/>
                <a:gd name="T93" fmla="*/ 167 h 297"/>
                <a:gd name="T94" fmla="*/ 73 w 177"/>
                <a:gd name="T95" fmla="*/ 165 h 297"/>
                <a:gd name="T96" fmla="*/ 44 w 177"/>
                <a:gd name="T97" fmla="*/ 153 h 297"/>
                <a:gd name="T98" fmla="*/ 23 w 177"/>
                <a:gd name="T99" fmla="*/ 132 h 297"/>
                <a:gd name="T100" fmla="*/ 10 w 177"/>
                <a:gd name="T101" fmla="*/ 104 h 297"/>
                <a:gd name="T102" fmla="*/ 9 w 177"/>
                <a:gd name="T103" fmla="*/ 89 h 297"/>
                <a:gd name="T104" fmla="*/ 21 w 177"/>
                <a:gd name="T105" fmla="*/ 202 h 297"/>
                <a:gd name="T106" fmla="*/ 53 w 177"/>
                <a:gd name="T107" fmla="*/ 202 h 297"/>
                <a:gd name="T108" fmla="*/ 58 w 177"/>
                <a:gd name="T109" fmla="*/ 197 h 297"/>
                <a:gd name="T110" fmla="*/ 59 w 177"/>
                <a:gd name="T111" fmla="*/ 171 h 297"/>
                <a:gd name="T112" fmla="*/ 75 w 177"/>
                <a:gd name="T113" fmla="*/ 176 h 297"/>
                <a:gd name="T114" fmla="*/ 89 w 177"/>
                <a:gd name="T115" fmla="*/ 176 h 297"/>
                <a:gd name="T116" fmla="*/ 119 w 177"/>
                <a:gd name="T117" fmla="*/ 171 h 297"/>
                <a:gd name="T118" fmla="*/ 119 w 177"/>
                <a:gd name="T119" fmla="*/ 197 h 297"/>
                <a:gd name="T120" fmla="*/ 121 w 177"/>
                <a:gd name="T121" fmla="*/ 200 h 297"/>
                <a:gd name="T122" fmla="*/ 157 w 177"/>
                <a:gd name="T123" fmla="*/ 20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97">
                  <a:moveTo>
                    <a:pt x="167" y="193"/>
                  </a:moveTo>
                  <a:lnTo>
                    <a:pt x="128" y="193"/>
                  </a:lnTo>
                  <a:lnTo>
                    <a:pt x="128" y="167"/>
                  </a:lnTo>
                  <a:lnTo>
                    <a:pt x="128" y="167"/>
                  </a:lnTo>
                  <a:lnTo>
                    <a:pt x="128" y="167"/>
                  </a:lnTo>
                  <a:lnTo>
                    <a:pt x="139" y="161"/>
                  </a:lnTo>
                  <a:lnTo>
                    <a:pt x="150" y="153"/>
                  </a:lnTo>
                  <a:lnTo>
                    <a:pt x="157" y="144"/>
                  </a:lnTo>
                  <a:lnTo>
                    <a:pt x="165" y="135"/>
                  </a:lnTo>
                  <a:lnTo>
                    <a:pt x="170" y="124"/>
                  </a:lnTo>
                  <a:lnTo>
                    <a:pt x="174" y="112"/>
                  </a:lnTo>
                  <a:lnTo>
                    <a:pt x="177" y="101"/>
                  </a:lnTo>
                  <a:lnTo>
                    <a:pt x="177" y="89"/>
                  </a:lnTo>
                  <a:lnTo>
                    <a:pt x="177" y="89"/>
                  </a:lnTo>
                  <a:lnTo>
                    <a:pt x="177" y="79"/>
                  </a:lnTo>
                  <a:lnTo>
                    <a:pt x="176" y="70"/>
                  </a:lnTo>
                  <a:lnTo>
                    <a:pt x="171" y="53"/>
                  </a:lnTo>
                  <a:lnTo>
                    <a:pt x="162" y="38"/>
                  </a:lnTo>
                  <a:lnTo>
                    <a:pt x="151" y="26"/>
                  </a:lnTo>
                  <a:lnTo>
                    <a:pt x="139" y="14"/>
                  </a:lnTo>
                  <a:lnTo>
                    <a:pt x="124" y="6"/>
                  </a:lnTo>
                  <a:lnTo>
                    <a:pt x="107" y="1"/>
                  </a:lnTo>
                  <a:lnTo>
                    <a:pt x="98" y="0"/>
                  </a:lnTo>
                  <a:lnTo>
                    <a:pt x="89" y="0"/>
                  </a:lnTo>
                  <a:lnTo>
                    <a:pt x="89" y="0"/>
                  </a:lnTo>
                  <a:lnTo>
                    <a:pt x="79" y="0"/>
                  </a:lnTo>
                  <a:lnTo>
                    <a:pt x="72" y="1"/>
                  </a:lnTo>
                  <a:lnTo>
                    <a:pt x="55" y="6"/>
                  </a:lnTo>
                  <a:lnTo>
                    <a:pt x="39" y="14"/>
                  </a:lnTo>
                  <a:lnTo>
                    <a:pt x="26" y="26"/>
                  </a:lnTo>
                  <a:lnTo>
                    <a:pt x="15" y="38"/>
                  </a:lnTo>
                  <a:lnTo>
                    <a:pt x="7" y="53"/>
                  </a:lnTo>
                  <a:lnTo>
                    <a:pt x="1" y="70"/>
                  </a:lnTo>
                  <a:lnTo>
                    <a:pt x="0" y="79"/>
                  </a:lnTo>
                  <a:lnTo>
                    <a:pt x="0" y="89"/>
                  </a:lnTo>
                  <a:lnTo>
                    <a:pt x="0" y="89"/>
                  </a:lnTo>
                  <a:lnTo>
                    <a:pt x="1" y="101"/>
                  </a:lnTo>
                  <a:lnTo>
                    <a:pt x="3" y="112"/>
                  </a:lnTo>
                  <a:lnTo>
                    <a:pt x="7" y="124"/>
                  </a:lnTo>
                  <a:lnTo>
                    <a:pt x="13" y="135"/>
                  </a:lnTo>
                  <a:lnTo>
                    <a:pt x="20" y="144"/>
                  </a:lnTo>
                  <a:lnTo>
                    <a:pt x="29" y="153"/>
                  </a:lnTo>
                  <a:lnTo>
                    <a:pt x="38" y="161"/>
                  </a:lnTo>
                  <a:lnTo>
                    <a:pt x="49" y="167"/>
                  </a:lnTo>
                  <a:lnTo>
                    <a:pt x="50" y="167"/>
                  </a:lnTo>
                  <a:lnTo>
                    <a:pt x="50" y="193"/>
                  </a:lnTo>
                  <a:lnTo>
                    <a:pt x="12" y="193"/>
                  </a:lnTo>
                  <a:lnTo>
                    <a:pt x="12" y="193"/>
                  </a:lnTo>
                  <a:lnTo>
                    <a:pt x="9" y="194"/>
                  </a:lnTo>
                  <a:lnTo>
                    <a:pt x="7" y="196"/>
                  </a:lnTo>
                  <a:lnTo>
                    <a:pt x="7" y="196"/>
                  </a:lnTo>
                  <a:lnTo>
                    <a:pt x="7" y="199"/>
                  </a:lnTo>
                  <a:lnTo>
                    <a:pt x="9" y="200"/>
                  </a:lnTo>
                  <a:lnTo>
                    <a:pt x="85" y="295"/>
                  </a:lnTo>
                  <a:lnTo>
                    <a:pt x="85" y="295"/>
                  </a:lnTo>
                  <a:lnTo>
                    <a:pt x="89" y="297"/>
                  </a:lnTo>
                  <a:lnTo>
                    <a:pt x="89" y="297"/>
                  </a:lnTo>
                  <a:lnTo>
                    <a:pt x="93" y="295"/>
                  </a:lnTo>
                  <a:lnTo>
                    <a:pt x="170" y="200"/>
                  </a:lnTo>
                  <a:lnTo>
                    <a:pt x="170" y="200"/>
                  </a:lnTo>
                  <a:lnTo>
                    <a:pt x="170" y="199"/>
                  </a:lnTo>
                  <a:lnTo>
                    <a:pt x="170" y="196"/>
                  </a:lnTo>
                  <a:lnTo>
                    <a:pt x="170" y="196"/>
                  </a:lnTo>
                  <a:lnTo>
                    <a:pt x="168" y="194"/>
                  </a:lnTo>
                  <a:lnTo>
                    <a:pt x="167" y="193"/>
                  </a:lnTo>
                  <a:lnTo>
                    <a:pt x="167" y="193"/>
                  </a:lnTo>
                  <a:close/>
                  <a:moveTo>
                    <a:pt x="9" y="89"/>
                  </a:moveTo>
                  <a:lnTo>
                    <a:pt x="9" y="89"/>
                  </a:lnTo>
                  <a:lnTo>
                    <a:pt x="10" y="72"/>
                  </a:lnTo>
                  <a:lnTo>
                    <a:pt x="15" y="56"/>
                  </a:lnTo>
                  <a:lnTo>
                    <a:pt x="23" y="44"/>
                  </a:lnTo>
                  <a:lnTo>
                    <a:pt x="33" y="32"/>
                  </a:lnTo>
                  <a:lnTo>
                    <a:pt x="44" y="23"/>
                  </a:lnTo>
                  <a:lnTo>
                    <a:pt x="58" y="15"/>
                  </a:lnTo>
                  <a:lnTo>
                    <a:pt x="73" y="11"/>
                  </a:lnTo>
                  <a:lnTo>
                    <a:pt x="89" y="9"/>
                  </a:lnTo>
                  <a:lnTo>
                    <a:pt x="89" y="9"/>
                  </a:lnTo>
                  <a:lnTo>
                    <a:pt x="105" y="11"/>
                  </a:lnTo>
                  <a:lnTo>
                    <a:pt x="121" y="15"/>
                  </a:lnTo>
                  <a:lnTo>
                    <a:pt x="133" y="23"/>
                  </a:lnTo>
                  <a:lnTo>
                    <a:pt x="145" y="32"/>
                  </a:lnTo>
                  <a:lnTo>
                    <a:pt x="154" y="44"/>
                  </a:lnTo>
                  <a:lnTo>
                    <a:pt x="162" y="56"/>
                  </a:lnTo>
                  <a:lnTo>
                    <a:pt x="167" y="72"/>
                  </a:lnTo>
                  <a:lnTo>
                    <a:pt x="168" y="89"/>
                  </a:lnTo>
                  <a:lnTo>
                    <a:pt x="168" y="89"/>
                  </a:lnTo>
                  <a:lnTo>
                    <a:pt x="167" y="104"/>
                  </a:lnTo>
                  <a:lnTo>
                    <a:pt x="162" y="119"/>
                  </a:lnTo>
                  <a:lnTo>
                    <a:pt x="154" y="132"/>
                  </a:lnTo>
                  <a:lnTo>
                    <a:pt x="145" y="144"/>
                  </a:lnTo>
                  <a:lnTo>
                    <a:pt x="133" y="153"/>
                  </a:lnTo>
                  <a:lnTo>
                    <a:pt x="121" y="161"/>
                  </a:lnTo>
                  <a:lnTo>
                    <a:pt x="105" y="165"/>
                  </a:lnTo>
                  <a:lnTo>
                    <a:pt x="89" y="167"/>
                  </a:lnTo>
                  <a:lnTo>
                    <a:pt x="89" y="167"/>
                  </a:lnTo>
                  <a:lnTo>
                    <a:pt x="73" y="165"/>
                  </a:lnTo>
                  <a:lnTo>
                    <a:pt x="58" y="161"/>
                  </a:lnTo>
                  <a:lnTo>
                    <a:pt x="44" y="153"/>
                  </a:lnTo>
                  <a:lnTo>
                    <a:pt x="33" y="144"/>
                  </a:lnTo>
                  <a:lnTo>
                    <a:pt x="23" y="132"/>
                  </a:lnTo>
                  <a:lnTo>
                    <a:pt x="15" y="119"/>
                  </a:lnTo>
                  <a:lnTo>
                    <a:pt x="10" y="104"/>
                  </a:lnTo>
                  <a:lnTo>
                    <a:pt x="9" y="89"/>
                  </a:lnTo>
                  <a:lnTo>
                    <a:pt x="9" y="89"/>
                  </a:lnTo>
                  <a:close/>
                  <a:moveTo>
                    <a:pt x="89" y="286"/>
                  </a:moveTo>
                  <a:lnTo>
                    <a:pt x="21" y="202"/>
                  </a:lnTo>
                  <a:lnTo>
                    <a:pt x="53" y="202"/>
                  </a:lnTo>
                  <a:lnTo>
                    <a:pt x="53" y="202"/>
                  </a:lnTo>
                  <a:lnTo>
                    <a:pt x="56" y="200"/>
                  </a:lnTo>
                  <a:lnTo>
                    <a:pt x="58" y="197"/>
                  </a:lnTo>
                  <a:lnTo>
                    <a:pt x="58" y="171"/>
                  </a:lnTo>
                  <a:lnTo>
                    <a:pt x="59" y="171"/>
                  </a:lnTo>
                  <a:lnTo>
                    <a:pt x="59" y="171"/>
                  </a:lnTo>
                  <a:lnTo>
                    <a:pt x="75" y="176"/>
                  </a:lnTo>
                  <a:lnTo>
                    <a:pt x="89" y="176"/>
                  </a:lnTo>
                  <a:lnTo>
                    <a:pt x="89" y="176"/>
                  </a:lnTo>
                  <a:lnTo>
                    <a:pt x="104" y="176"/>
                  </a:lnTo>
                  <a:lnTo>
                    <a:pt x="119" y="171"/>
                  </a:lnTo>
                  <a:lnTo>
                    <a:pt x="119" y="171"/>
                  </a:lnTo>
                  <a:lnTo>
                    <a:pt x="119" y="197"/>
                  </a:lnTo>
                  <a:lnTo>
                    <a:pt x="119" y="197"/>
                  </a:lnTo>
                  <a:lnTo>
                    <a:pt x="121" y="200"/>
                  </a:lnTo>
                  <a:lnTo>
                    <a:pt x="124" y="202"/>
                  </a:lnTo>
                  <a:lnTo>
                    <a:pt x="157" y="202"/>
                  </a:lnTo>
                  <a:lnTo>
                    <a:pt x="89" y="28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7" name="Freeform 609"/>
            <p:cNvSpPr>
              <a:spLocks noEditPoints="1"/>
            </p:cNvSpPr>
            <p:nvPr/>
          </p:nvSpPr>
          <p:spPr bwMode="auto">
            <a:xfrm>
              <a:off x="7519988" y="4895850"/>
              <a:ext cx="185738" cy="161925"/>
            </a:xfrm>
            <a:custGeom>
              <a:avLst/>
              <a:gdLst>
                <a:gd name="T0" fmla="*/ 60 w 117"/>
                <a:gd name="T1" fmla="*/ 102 h 102"/>
                <a:gd name="T2" fmla="*/ 63 w 117"/>
                <a:gd name="T3" fmla="*/ 101 h 102"/>
                <a:gd name="T4" fmla="*/ 100 w 117"/>
                <a:gd name="T5" fmla="*/ 63 h 102"/>
                <a:gd name="T6" fmla="*/ 106 w 117"/>
                <a:gd name="T7" fmla="*/ 56 h 102"/>
                <a:gd name="T8" fmla="*/ 115 w 117"/>
                <a:gd name="T9" fmla="*/ 41 h 102"/>
                <a:gd name="T10" fmla="*/ 117 w 117"/>
                <a:gd name="T11" fmla="*/ 32 h 102"/>
                <a:gd name="T12" fmla="*/ 114 w 117"/>
                <a:gd name="T13" fmla="*/ 20 h 102"/>
                <a:gd name="T14" fmla="*/ 108 w 117"/>
                <a:gd name="T15" fmla="*/ 9 h 102"/>
                <a:gd name="T16" fmla="*/ 97 w 117"/>
                <a:gd name="T17" fmla="*/ 3 h 102"/>
                <a:gd name="T18" fmla="*/ 85 w 117"/>
                <a:gd name="T19" fmla="*/ 0 h 102"/>
                <a:gd name="T20" fmla="*/ 77 w 117"/>
                <a:gd name="T21" fmla="*/ 1 h 102"/>
                <a:gd name="T22" fmla="*/ 65 w 117"/>
                <a:gd name="T23" fmla="*/ 7 h 102"/>
                <a:gd name="T24" fmla="*/ 59 w 117"/>
                <a:gd name="T25" fmla="*/ 14 h 102"/>
                <a:gd name="T26" fmla="*/ 59 w 117"/>
                <a:gd name="T27" fmla="*/ 12 h 102"/>
                <a:gd name="T28" fmla="*/ 48 w 117"/>
                <a:gd name="T29" fmla="*/ 3 h 102"/>
                <a:gd name="T30" fmla="*/ 32 w 117"/>
                <a:gd name="T31" fmla="*/ 0 h 102"/>
                <a:gd name="T32" fmla="*/ 26 w 117"/>
                <a:gd name="T33" fmla="*/ 1 h 102"/>
                <a:gd name="T34" fmla="*/ 16 w 117"/>
                <a:gd name="T35" fmla="*/ 6 h 102"/>
                <a:gd name="T36" fmla="*/ 6 w 117"/>
                <a:gd name="T37" fmla="*/ 14 h 102"/>
                <a:gd name="T38" fmla="*/ 2 w 117"/>
                <a:gd name="T39" fmla="*/ 26 h 102"/>
                <a:gd name="T40" fmla="*/ 0 w 117"/>
                <a:gd name="T41" fmla="*/ 32 h 102"/>
                <a:gd name="T42" fmla="*/ 6 w 117"/>
                <a:gd name="T43" fmla="*/ 49 h 102"/>
                <a:gd name="T44" fmla="*/ 19 w 117"/>
                <a:gd name="T45" fmla="*/ 63 h 102"/>
                <a:gd name="T46" fmla="*/ 46 w 117"/>
                <a:gd name="T47" fmla="*/ 92 h 102"/>
                <a:gd name="T48" fmla="*/ 57 w 117"/>
                <a:gd name="T49" fmla="*/ 101 h 102"/>
                <a:gd name="T50" fmla="*/ 60 w 117"/>
                <a:gd name="T51" fmla="*/ 102 h 102"/>
                <a:gd name="T52" fmla="*/ 59 w 117"/>
                <a:gd name="T53" fmla="*/ 92 h 102"/>
                <a:gd name="T54" fmla="*/ 25 w 117"/>
                <a:gd name="T55" fmla="*/ 56 h 102"/>
                <a:gd name="T56" fmla="*/ 14 w 117"/>
                <a:gd name="T57" fmla="*/ 46 h 102"/>
                <a:gd name="T58" fmla="*/ 9 w 117"/>
                <a:gd name="T59" fmla="*/ 32 h 102"/>
                <a:gd name="T60" fmla="*/ 11 w 117"/>
                <a:gd name="T61" fmla="*/ 27 h 102"/>
                <a:gd name="T62" fmla="*/ 17 w 117"/>
                <a:gd name="T63" fmla="*/ 15 h 102"/>
                <a:gd name="T64" fmla="*/ 28 w 117"/>
                <a:gd name="T65" fmla="*/ 9 h 102"/>
                <a:gd name="T66" fmla="*/ 32 w 117"/>
                <a:gd name="T67" fmla="*/ 9 h 102"/>
                <a:gd name="T68" fmla="*/ 45 w 117"/>
                <a:gd name="T69" fmla="*/ 12 h 102"/>
                <a:gd name="T70" fmla="*/ 54 w 117"/>
                <a:gd name="T71" fmla="*/ 21 h 102"/>
                <a:gd name="T72" fmla="*/ 55 w 117"/>
                <a:gd name="T73" fmla="*/ 23 h 102"/>
                <a:gd name="T74" fmla="*/ 60 w 117"/>
                <a:gd name="T75" fmla="*/ 24 h 102"/>
                <a:gd name="T76" fmla="*/ 63 w 117"/>
                <a:gd name="T77" fmla="*/ 23 h 102"/>
                <a:gd name="T78" fmla="*/ 65 w 117"/>
                <a:gd name="T79" fmla="*/ 21 h 102"/>
                <a:gd name="T80" fmla="*/ 72 w 117"/>
                <a:gd name="T81" fmla="*/ 12 h 102"/>
                <a:gd name="T82" fmla="*/ 85 w 117"/>
                <a:gd name="T83" fmla="*/ 9 h 102"/>
                <a:gd name="T84" fmla="*/ 89 w 117"/>
                <a:gd name="T85" fmla="*/ 9 h 102"/>
                <a:gd name="T86" fmla="*/ 101 w 117"/>
                <a:gd name="T87" fmla="*/ 15 h 102"/>
                <a:gd name="T88" fmla="*/ 108 w 117"/>
                <a:gd name="T89" fmla="*/ 27 h 102"/>
                <a:gd name="T90" fmla="*/ 108 w 117"/>
                <a:gd name="T91" fmla="*/ 32 h 102"/>
                <a:gd name="T92" fmla="*/ 103 w 117"/>
                <a:gd name="T93" fmla="*/ 46 h 102"/>
                <a:gd name="T94" fmla="*/ 94 w 117"/>
                <a:gd name="T95" fmla="*/ 56 h 102"/>
                <a:gd name="T96" fmla="*/ 65 w 117"/>
                <a:gd name="T97" fmla="*/ 86 h 102"/>
                <a:gd name="T98" fmla="*/ 59 w 117"/>
                <a:gd name="T99"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02">
                  <a:moveTo>
                    <a:pt x="60" y="102"/>
                  </a:moveTo>
                  <a:lnTo>
                    <a:pt x="60" y="102"/>
                  </a:lnTo>
                  <a:lnTo>
                    <a:pt x="63" y="101"/>
                  </a:lnTo>
                  <a:lnTo>
                    <a:pt x="63" y="101"/>
                  </a:lnTo>
                  <a:lnTo>
                    <a:pt x="71" y="92"/>
                  </a:lnTo>
                  <a:lnTo>
                    <a:pt x="100" y="63"/>
                  </a:lnTo>
                  <a:lnTo>
                    <a:pt x="100" y="63"/>
                  </a:lnTo>
                  <a:lnTo>
                    <a:pt x="106" y="56"/>
                  </a:lnTo>
                  <a:lnTo>
                    <a:pt x="111" y="49"/>
                  </a:lnTo>
                  <a:lnTo>
                    <a:pt x="115" y="41"/>
                  </a:lnTo>
                  <a:lnTo>
                    <a:pt x="117" y="32"/>
                  </a:lnTo>
                  <a:lnTo>
                    <a:pt x="117" y="32"/>
                  </a:lnTo>
                  <a:lnTo>
                    <a:pt x="117" y="26"/>
                  </a:lnTo>
                  <a:lnTo>
                    <a:pt x="114" y="20"/>
                  </a:lnTo>
                  <a:lnTo>
                    <a:pt x="112" y="14"/>
                  </a:lnTo>
                  <a:lnTo>
                    <a:pt x="108" y="9"/>
                  </a:lnTo>
                  <a:lnTo>
                    <a:pt x="103" y="6"/>
                  </a:lnTo>
                  <a:lnTo>
                    <a:pt x="97" y="3"/>
                  </a:lnTo>
                  <a:lnTo>
                    <a:pt x="91" y="1"/>
                  </a:lnTo>
                  <a:lnTo>
                    <a:pt x="85" y="0"/>
                  </a:lnTo>
                  <a:lnTo>
                    <a:pt x="85" y="0"/>
                  </a:lnTo>
                  <a:lnTo>
                    <a:pt x="77" y="1"/>
                  </a:lnTo>
                  <a:lnTo>
                    <a:pt x="71" y="3"/>
                  </a:lnTo>
                  <a:lnTo>
                    <a:pt x="65" y="7"/>
                  </a:lnTo>
                  <a:lnTo>
                    <a:pt x="60" y="12"/>
                  </a:lnTo>
                  <a:lnTo>
                    <a:pt x="59" y="14"/>
                  </a:lnTo>
                  <a:lnTo>
                    <a:pt x="59" y="12"/>
                  </a:lnTo>
                  <a:lnTo>
                    <a:pt x="59" y="12"/>
                  </a:lnTo>
                  <a:lnTo>
                    <a:pt x="52" y="7"/>
                  </a:lnTo>
                  <a:lnTo>
                    <a:pt x="48" y="3"/>
                  </a:lnTo>
                  <a:lnTo>
                    <a:pt x="40" y="1"/>
                  </a:lnTo>
                  <a:lnTo>
                    <a:pt x="32" y="0"/>
                  </a:lnTo>
                  <a:lnTo>
                    <a:pt x="32" y="0"/>
                  </a:lnTo>
                  <a:lnTo>
                    <a:pt x="26" y="1"/>
                  </a:lnTo>
                  <a:lnTo>
                    <a:pt x="20" y="3"/>
                  </a:lnTo>
                  <a:lnTo>
                    <a:pt x="16" y="6"/>
                  </a:lnTo>
                  <a:lnTo>
                    <a:pt x="11" y="9"/>
                  </a:lnTo>
                  <a:lnTo>
                    <a:pt x="6" y="14"/>
                  </a:lnTo>
                  <a:lnTo>
                    <a:pt x="3" y="20"/>
                  </a:lnTo>
                  <a:lnTo>
                    <a:pt x="2" y="26"/>
                  </a:lnTo>
                  <a:lnTo>
                    <a:pt x="0" y="32"/>
                  </a:lnTo>
                  <a:lnTo>
                    <a:pt x="0" y="32"/>
                  </a:lnTo>
                  <a:lnTo>
                    <a:pt x="2" y="41"/>
                  </a:lnTo>
                  <a:lnTo>
                    <a:pt x="6" y="49"/>
                  </a:lnTo>
                  <a:lnTo>
                    <a:pt x="13" y="56"/>
                  </a:lnTo>
                  <a:lnTo>
                    <a:pt x="19" y="63"/>
                  </a:lnTo>
                  <a:lnTo>
                    <a:pt x="46" y="92"/>
                  </a:lnTo>
                  <a:lnTo>
                    <a:pt x="46" y="92"/>
                  </a:lnTo>
                  <a:lnTo>
                    <a:pt x="57" y="101"/>
                  </a:lnTo>
                  <a:lnTo>
                    <a:pt x="57" y="101"/>
                  </a:lnTo>
                  <a:lnTo>
                    <a:pt x="59" y="102"/>
                  </a:lnTo>
                  <a:lnTo>
                    <a:pt x="60" y="102"/>
                  </a:lnTo>
                  <a:close/>
                  <a:moveTo>
                    <a:pt x="59" y="92"/>
                  </a:moveTo>
                  <a:lnTo>
                    <a:pt x="59" y="92"/>
                  </a:lnTo>
                  <a:lnTo>
                    <a:pt x="52" y="86"/>
                  </a:lnTo>
                  <a:lnTo>
                    <a:pt x="25" y="56"/>
                  </a:lnTo>
                  <a:lnTo>
                    <a:pt x="25" y="56"/>
                  </a:lnTo>
                  <a:lnTo>
                    <a:pt x="14" y="46"/>
                  </a:lnTo>
                  <a:lnTo>
                    <a:pt x="11" y="40"/>
                  </a:lnTo>
                  <a:lnTo>
                    <a:pt x="9" y="32"/>
                  </a:lnTo>
                  <a:lnTo>
                    <a:pt x="9" y="32"/>
                  </a:lnTo>
                  <a:lnTo>
                    <a:pt x="11" y="27"/>
                  </a:lnTo>
                  <a:lnTo>
                    <a:pt x="11" y="23"/>
                  </a:lnTo>
                  <a:lnTo>
                    <a:pt x="17" y="15"/>
                  </a:lnTo>
                  <a:lnTo>
                    <a:pt x="23" y="10"/>
                  </a:lnTo>
                  <a:lnTo>
                    <a:pt x="28" y="9"/>
                  </a:lnTo>
                  <a:lnTo>
                    <a:pt x="32" y="9"/>
                  </a:lnTo>
                  <a:lnTo>
                    <a:pt x="32" y="9"/>
                  </a:lnTo>
                  <a:lnTo>
                    <a:pt x="40" y="9"/>
                  </a:lnTo>
                  <a:lnTo>
                    <a:pt x="45" y="12"/>
                  </a:lnTo>
                  <a:lnTo>
                    <a:pt x="49" y="17"/>
                  </a:lnTo>
                  <a:lnTo>
                    <a:pt x="54" y="21"/>
                  </a:lnTo>
                  <a:lnTo>
                    <a:pt x="54" y="21"/>
                  </a:lnTo>
                  <a:lnTo>
                    <a:pt x="55" y="23"/>
                  </a:lnTo>
                  <a:lnTo>
                    <a:pt x="57" y="24"/>
                  </a:lnTo>
                  <a:lnTo>
                    <a:pt x="60" y="24"/>
                  </a:lnTo>
                  <a:lnTo>
                    <a:pt x="60" y="24"/>
                  </a:lnTo>
                  <a:lnTo>
                    <a:pt x="63" y="23"/>
                  </a:lnTo>
                  <a:lnTo>
                    <a:pt x="65" y="21"/>
                  </a:lnTo>
                  <a:lnTo>
                    <a:pt x="65" y="21"/>
                  </a:lnTo>
                  <a:lnTo>
                    <a:pt x="68" y="17"/>
                  </a:lnTo>
                  <a:lnTo>
                    <a:pt x="72" y="12"/>
                  </a:lnTo>
                  <a:lnTo>
                    <a:pt x="78" y="9"/>
                  </a:lnTo>
                  <a:lnTo>
                    <a:pt x="85" y="9"/>
                  </a:lnTo>
                  <a:lnTo>
                    <a:pt x="85" y="9"/>
                  </a:lnTo>
                  <a:lnTo>
                    <a:pt x="89" y="9"/>
                  </a:lnTo>
                  <a:lnTo>
                    <a:pt x="94" y="10"/>
                  </a:lnTo>
                  <a:lnTo>
                    <a:pt x="101" y="15"/>
                  </a:lnTo>
                  <a:lnTo>
                    <a:pt x="106" y="23"/>
                  </a:lnTo>
                  <a:lnTo>
                    <a:pt x="108" y="27"/>
                  </a:lnTo>
                  <a:lnTo>
                    <a:pt x="108" y="32"/>
                  </a:lnTo>
                  <a:lnTo>
                    <a:pt x="108" y="32"/>
                  </a:lnTo>
                  <a:lnTo>
                    <a:pt x="108" y="40"/>
                  </a:lnTo>
                  <a:lnTo>
                    <a:pt x="103" y="46"/>
                  </a:lnTo>
                  <a:lnTo>
                    <a:pt x="94" y="56"/>
                  </a:lnTo>
                  <a:lnTo>
                    <a:pt x="94" y="56"/>
                  </a:lnTo>
                  <a:lnTo>
                    <a:pt x="65" y="86"/>
                  </a:lnTo>
                  <a:lnTo>
                    <a:pt x="65" y="86"/>
                  </a:lnTo>
                  <a:lnTo>
                    <a:pt x="59" y="92"/>
                  </a:lnTo>
                  <a:lnTo>
                    <a:pt x="59" y="92"/>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8" name="Freeform 610"/>
            <p:cNvSpPr>
              <a:spLocks/>
            </p:cNvSpPr>
            <p:nvPr/>
          </p:nvSpPr>
          <p:spPr bwMode="auto">
            <a:xfrm>
              <a:off x="7646988" y="4924425"/>
              <a:ext cx="33338" cy="36513"/>
            </a:xfrm>
            <a:custGeom>
              <a:avLst/>
              <a:gdLst>
                <a:gd name="T0" fmla="*/ 1 w 21"/>
                <a:gd name="T1" fmla="*/ 6 h 23"/>
                <a:gd name="T2" fmla="*/ 1 w 21"/>
                <a:gd name="T3" fmla="*/ 6 h 23"/>
                <a:gd name="T4" fmla="*/ 8 w 21"/>
                <a:gd name="T5" fmla="*/ 8 h 23"/>
                <a:gd name="T6" fmla="*/ 11 w 21"/>
                <a:gd name="T7" fmla="*/ 11 h 23"/>
                <a:gd name="T8" fmla="*/ 14 w 21"/>
                <a:gd name="T9" fmla="*/ 15 h 23"/>
                <a:gd name="T10" fmla="*/ 15 w 21"/>
                <a:gd name="T11" fmla="*/ 20 h 23"/>
                <a:gd name="T12" fmla="*/ 15 w 21"/>
                <a:gd name="T13" fmla="*/ 20 h 23"/>
                <a:gd name="T14" fmla="*/ 15 w 21"/>
                <a:gd name="T15" fmla="*/ 22 h 23"/>
                <a:gd name="T16" fmla="*/ 18 w 21"/>
                <a:gd name="T17" fmla="*/ 23 h 23"/>
                <a:gd name="T18" fmla="*/ 18 w 21"/>
                <a:gd name="T19" fmla="*/ 23 h 23"/>
                <a:gd name="T20" fmla="*/ 18 w 21"/>
                <a:gd name="T21" fmla="*/ 23 h 23"/>
                <a:gd name="T22" fmla="*/ 20 w 21"/>
                <a:gd name="T23" fmla="*/ 22 h 23"/>
                <a:gd name="T24" fmla="*/ 20 w 21"/>
                <a:gd name="T25" fmla="*/ 22 h 23"/>
                <a:gd name="T26" fmla="*/ 21 w 21"/>
                <a:gd name="T27" fmla="*/ 19 h 23"/>
                <a:gd name="T28" fmla="*/ 21 w 21"/>
                <a:gd name="T29" fmla="*/ 19 h 23"/>
                <a:gd name="T30" fmla="*/ 20 w 21"/>
                <a:gd name="T31" fmla="*/ 12 h 23"/>
                <a:gd name="T32" fmla="*/ 15 w 21"/>
                <a:gd name="T33" fmla="*/ 6 h 23"/>
                <a:gd name="T34" fmla="*/ 9 w 21"/>
                <a:gd name="T35" fmla="*/ 2 h 23"/>
                <a:gd name="T36" fmla="*/ 3 w 21"/>
                <a:gd name="T37" fmla="*/ 0 h 23"/>
                <a:gd name="T38" fmla="*/ 3 w 21"/>
                <a:gd name="T39" fmla="*/ 0 h 23"/>
                <a:gd name="T40" fmla="*/ 0 w 21"/>
                <a:gd name="T41" fmla="*/ 0 h 23"/>
                <a:gd name="T42" fmla="*/ 0 w 21"/>
                <a:gd name="T43" fmla="*/ 2 h 23"/>
                <a:gd name="T44" fmla="*/ 0 w 21"/>
                <a:gd name="T45" fmla="*/ 2 h 23"/>
                <a:gd name="T46" fmla="*/ 0 w 21"/>
                <a:gd name="T47" fmla="*/ 5 h 23"/>
                <a:gd name="T48" fmla="*/ 1 w 21"/>
                <a:gd name="T49" fmla="*/ 6 h 23"/>
                <a:gd name="T50" fmla="*/ 1 w 21"/>
                <a:gd name="T5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 h="23">
                  <a:moveTo>
                    <a:pt x="1" y="6"/>
                  </a:moveTo>
                  <a:lnTo>
                    <a:pt x="1" y="6"/>
                  </a:lnTo>
                  <a:lnTo>
                    <a:pt x="8" y="8"/>
                  </a:lnTo>
                  <a:lnTo>
                    <a:pt x="11" y="11"/>
                  </a:lnTo>
                  <a:lnTo>
                    <a:pt x="14" y="15"/>
                  </a:lnTo>
                  <a:lnTo>
                    <a:pt x="15" y="20"/>
                  </a:lnTo>
                  <a:lnTo>
                    <a:pt x="15" y="20"/>
                  </a:lnTo>
                  <a:lnTo>
                    <a:pt x="15" y="22"/>
                  </a:lnTo>
                  <a:lnTo>
                    <a:pt x="18" y="23"/>
                  </a:lnTo>
                  <a:lnTo>
                    <a:pt x="18" y="23"/>
                  </a:lnTo>
                  <a:lnTo>
                    <a:pt x="18" y="23"/>
                  </a:lnTo>
                  <a:lnTo>
                    <a:pt x="20" y="22"/>
                  </a:lnTo>
                  <a:lnTo>
                    <a:pt x="20" y="22"/>
                  </a:lnTo>
                  <a:lnTo>
                    <a:pt x="21" y="19"/>
                  </a:lnTo>
                  <a:lnTo>
                    <a:pt x="21" y="19"/>
                  </a:lnTo>
                  <a:lnTo>
                    <a:pt x="20" y="12"/>
                  </a:lnTo>
                  <a:lnTo>
                    <a:pt x="15" y="6"/>
                  </a:lnTo>
                  <a:lnTo>
                    <a:pt x="9" y="2"/>
                  </a:lnTo>
                  <a:lnTo>
                    <a:pt x="3" y="0"/>
                  </a:lnTo>
                  <a:lnTo>
                    <a:pt x="3" y="0"/>
                  </a:lnTo>
                  <a:lnTo>
                    <a:pt x="0" y="0"/>
                  </a:lnTo>
                  <a:lnTo>
                    <a:pt x="0" y="2"/>
                  </a:lnTo>
                  <a:lnTo>
                    <a:pt x="0" y="2"/>
                  </a:lnTo>
                  <a:lnTo>
                    <a:pt x="0" y="5"/>
                  </a:lnTo>
                  <a:lnTo>
                    <a:pt x="1" y="6"/>
                  </a:lnTo>
                  <a:lnTo>
                    <a:pt x="1" y="6"/>
                  </a:lnTo>
                  <a:close/>
                </a:path>
              </a:pathLst>
            </a:custGeom>
            <a:solidFill>
              <a:srgbClr val="8E24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2099076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3830915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04716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4075138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5019174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2093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767866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749862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316788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1275341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183127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77614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313159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99558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Click to edit Master title style</a:t>
            </a:r>
            <a:endParaRPr lang="en-US" dirty="0"/>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561013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3211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dirty="0"/>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827138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dirty="0"/>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36976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18097916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dirty="0"/>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20631601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35887009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dirty="0"/>
              <a:t>Illinois Perinatal Quality Collaborative</a:t>
            </a:r>
          </a:p>
        </p:txBody>
      </p:sp>
    </p:spTree>
    <p:extLst>
      <p:ext uri="{BB962C8B-B14F-4D97-AF65-F5344CB8AC3E}">
        <p14:creationId xmlns:p14="http://schemas.microsoft.com/office/powerpoint/2010/main" val="12385157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dirty="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5984056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dirty="0"/>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dirty="0"/>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284108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6195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251438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5" y="9022"/>
            <a:ext cx="12197605"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20184260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6" y="9022"/>
            <a:ext cx="12188949"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31023372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reaker-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C7969F3-A804-4F67-8A2F-E93E3D6C4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7"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10290267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reaker-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243B41-E6B7-4E99-A7F9-784E71ACB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28992172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reaker-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CC5A71-D40F-464D-95B6-84DA9BCB0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35720125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spTree>
    <p:extLst>
      <p:ext uri="{BB962C8B-B14F-4D97-AF65-F5344CB8AC3E}">
        <p14:creationId xmlns:p14="http://schemas.microsoft.com/office/powerpoint/2010/main" val="22091219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dirty="0"/>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4232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27C59-8192-431D-856E-02EC37D122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Slide Number Placeholder 2">
            <a:extLst>
              <a:ext uri="{FF2B5EF4-FFF2-40B4-BE49-F238E27FC236}">
                <a16:creationId xmlns:a16="http://schemas.microsoft.com/office/drawing/2014/main" id="{9B460405-9AC8-4146-9545-C040E0819647}"/>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14" name="Text Placeholder 13">
            <a:extLst>
              <a:ext uri="{FF2B5EF4-FFF2-40B4-BE49-F238E27FC236}">
                <a16:creationId xmlns:a16="http://schemas.microsoft.com/office/drawing/2014/main" id="{9FE49E94-629A-453C-8EE5-712CC271F547}"/>
              </a:ext>
            </a:extLst>
          </p:cNvPr>
          <p:cNvSpPr>
            <a:spLocks noGrp="1"/>
          </p:cNvSpPr>
          <p:nvPr>
            <p:ph type="body" sz="quarter" idx="11" hasCustomPrompt="1"/>
          </p:nvPr>
        </p:nvSpPr>
        <p:spPr>
          <a:xfrm>
            <a:off x="838201" y="1825629"/>
            <a:ext cx="4381500"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a:xfrm>
            <a:off x="838200" y="365129"/>
            <a:ext cx="5175421" cy="1325563"/>
          </a:xfrm>
        </p:spPr>
        <p:txBody>
          <a:bodyPr/>
          <a:lstStyle>
            <a:lvl1pPr>
              <a:defRPr/>
            </a:lvl1pPr>
          </a:lstStyle>
          <a:p>
            <a:r>
              <a:rPr lang="en-US" dirty="0"/>
              <a:t>Slide Header</a:t>
            </a:r>
          </a:p>
        </p:txBody>
      </p:sp>
    </p:spTree>
    <p:extLst>
      <p:ext uri="{BB962C8B-B14F-4D97-AF65-F5344CB8AC3E}">
        <p14:creationId xmlns:p14="http://schemas.microsoft.com/office/powerpoint/2010/main" val="34912940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dirty="0"/>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2574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12188952" cy="6856284"/>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hasCustomPrompt="1"/>
          </p:nvPr>
        </p:nvSpPr>
        <p:spPr>
          <a:xfrm>
            <a:off x="838201" y="365129"/>
            <a:ext cx="5143499" cy="1325563"/>
          </a:xfrm>
        </p:spPr>
        <p:txBody>
          <a:bodyPr/>
          <a:lstStyle>
            <a:lvl1pPr>
              <a:defRPr/>
            </a:lvl1pPr>
          </a:lstStyle>
          <a:p>
            <a:r>
              <a:rPr lang="en-US" dirty="0"/>
              <a:t>Slide Header</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hasCustomPrompt="1"/>
          </p:nvPr>
        </p:nvSpPr>
        <p:spPr>
          <a:xfrm>
            <a:off x="838201" y="1825629"/>
            <a:ext cx="514349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900">
                <a:solidFill>
                  <a:schemeClr val="tx2"/>
                </a:solidFill>
              </a:defRPr>
            </a:lvl1pPr>
          </a:lstStyle>
          <a:p>
            <a:fld id="{9D85EF1F-7307-41BC-8C08-94B176AED8EE}" type="slidenum">
              <a:rPr lang="en-US" smtClean="0">
                <a:solidFill>
                  <a:srgbClr val="59CBE8"/>
                </a:solidFill>
              </a:rPr>
              <a:pPr/>
              <a:t>‹#›</a:t>
            </a:fld>
            <a:endParaRPr lang="en-US" dirty="0">
              <a:solidFill>
                <a:srgbClr val="59CBE8"/>
              </a:solidFill>
            </a:endParaRPr>
          </a:p>
        </p:txBody>
      </p:sp>
      <p:sp>
        <p:nvSpPr>
          <p:cNvPr id="6" name="Text Placeholder 2">
            <a:extLst>
              <a:ext uri="{FF2B5EF4-FFF2-40B4-BE49-F238E27FC236}">
                <a16:creationId xmlns:a16="http://schemas.microsoft.com/office/drawing/2014/main" id="{C8A0A025-727F-4C46-B2DE-C887875C1A1F}"/>
              </a:ext>
            </a:extLst>
          </p:cNvPr>
          <p:cNvSpPr txBox="1">
            <a:spLocks/>
          </p:cNvSpPr>
          <p:nvPr userDrawn="1"/>
        </p:nvSpPr>
        <p:spPr>
          <a:xfrm>
            <a:off x="7959273" y="1825630"/>
            <a:ext cx="3839028" cy="18755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kern="1200">
                <a:solidFill>
                  <a:schemeClr val="accent2"/>
                </a:solidFill>
                <a:latin typeface="+mn-lt"/>
                <a:ea typeface="+mn-ea"/>
                <a:cs typeface="+mn-cs"/>
              </a:defRPr>
            </a:lvl1pPr>
            <a:lvl2pPr marL="228600" indent="-228600" algn="l" defTabSz="914400" rtl="0" eaLnBrk="1" latinLnBrk="0" hangingPunct="1">
              <a:lnSpc>
                <a:spcPct val="90000"/>
              </a:lnSpc>
              <a:spcBef>
                <a:spcPts val="1200"/>
              </a:spcBef>
              <a:buFont typeface="Arial" panose="020B0604020202020204" pitchFamily="34" charset="0"/>
              <a:buChar char="•"/>
              <a:defRPr sz="1800" b="1" kern="1200">
                <a:solidFill>
                  <a:schemeClr val="accent4"/>
                </a:solidFill>
                <a:latin typeface="+mn-lt"/>
                <a:ea typeface="+mn-ea"/>
                <a:cs typeface="+mn-cs"/>
              </a:defRPr>
            </a:lvl2pPr>
            <a:lvl3pPr marL="800100" indent="-279400" algn="l" defTabSz="914400" rtl="0" eaLnBrk="1" latinLnBrk="0" hangingPunct="1">
              <a:lnSpc>
                <a:spcPct val="90000"/>
              </a:lnSpc>
              <a:spcBef>
                <a:spcPts val="1200"/>
              </a:spcBef>
              <a:buFont typeface="Arial" panose="020B0604020202020204" pitchFamily="34" charset="0"/>
              <a:buChar char="•"/>
              <a:defRPr sz="1600" b="1" kern="1200">
                <a:solidFill>
                  <a:schemeClr val="accent4"/>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solidFill>
                  <a:schemeClr val="bg1"/>
                </a:solidFill>
              </a:rPr>
              <a:t>Supporting text can go over here</a:t>
            </a:r>
          </a:p>
        </p:txBody>
      </p:sp>
    </p:spTree>
    <p:extLst>
      <p:ext uri="{BB962C8B-B14F-4D97-AF65-F5344CB8AC3E}">
        <p14:creationId xmlns:p14="http://schemas.microsoft.com/office/powerpoint/2010/main" val="2704609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4294437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79F2B7-14D2-45F7-B24F-1C43A249D0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33487" y="0"/>
            <a:ext cx="16256000" cy="6858000"/>
          </a:xfrm>
          <a:prstGeom prst="rect">
            <a:avLst/>
          </a:prstGeom>
        </p:spPr>
      </p:pic>
      <p:sp>
        <p:nvSpPr>
          <p:cNvPr id="2" name="Title 1">
            <a:extLst>
              <a:ext uri="{FF2B5EF4-FFF2-40B4-BE49-F238E27FC236}">
                <a16:creationId xmlns:a16="http://schemas.microsoft.com/office/drawing/2014/main" id="{241CBC65-8D0F-4120-A036-3058C86319ED}"/>
              </a:ext>
            </a:extLst>
          </p:cNvPr>
          <p:cNvSpPr>
            <a:spLocks noGrp="1"/>
          </p:cNvSpPr>
          <p:nvPr>
            <p:ph type="title" hasCustomPrompt="1"/>
          </p:nvPr>
        </p:nvSpPr>
        <p:spPr>
          <a:xfrm>
            <a:off x="8610607" y="4545249"/>
            <a:ext cx="3116943" cy="1325563"/>
          </a:xfrm>
        </p:spPr>
        <p:txBody>
          <a:bodyPr>
            <a:normAutofit/>
          </a:bodyPr>
          <a:lstStyle>
            <a:lvl1pPr>
              <a:defRPr sz="2400" i="1"/>
            </a:lvl1pPr>
          </a:lstStyle>
          <a:p>
            <a:r>
              <a:rPr lang="en-US" dirty="0"/>
              <a:t>“Insert a quote or message here”</a:t>
            </a:r>
          </a:p>
        </p:txBody>
      </p:sp>
      <p:sp>
        <p:nvSpPr>
          <p:cNvPr id="3" name="Slide Number Placeholder 2">
            <a:extLst>
              <a:ext uri="{FF2B5EF4-FFF2-40B4-BE49-F238E27FC236}">
                <a16:creationId xmlns:a16="http://schemas.microsoft.com/office/drawing/2014/main" id="{D7DDB6AA-55E6-433D-A6A2-3EEA381A9F54}"/>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Tree>
    <p:extLst>
      <p:ext uri="{BB962C8B-B14F-4D97-AF65-F5344CB8AC3E}">
        <p14:creationId xmlns:p14="http://schemas.microsoft.com/office/powerpoint/2010/main" val="27063254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9D9BFEED-D049-4AD1-ADAD-9A3C04EB66A2}"/>
              </a:ext>
            </a:extLst>
          </p:cNvPr>
          <p:cNvSpPr>
            <a:spLocks noGrp="1"/>
          </p:cNvSpPr>
          <p:nvPr>
            <p:ph type="title" hasCustomPrompt="1"/>
          </p:nvPr>
        </p:nvSpPr>
        <p:spPr/>
        <p:txBody>
          <a:bodyPr/>
          <a:lstStyle>
            <a:lvl1pPr>
              <a:defRPr baseline="0"/>
            </a:lvl1pPr>
          </a:lstStyle>
          <a:p>
            <a:r>
              <a:rPr lang="en-US" dirty="0"/>
              <a:t>Table Example</a:t>
            </a:r>
          </a:p>
        </p:txBody>
      </p:sp>
      <p:sp>
        <p:nvSpPr>
          <p:cNvPr id="7" name="Slide Number Placeholder 6">
            <a:extLst>
              <a:ext uri="{FF2B5EF4-FFF2-40B4-BE49-F238E27FC236}">
                <a16:creationId xmlns:a16="http://schemas.microsoft.com/office/drawing/2014/main" id="{0DE21D2D-0B27-43B9-8D33-81FFF47AF72E}"/>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graphicFrame>
        <p:nvGraphicFramePr>
          <p:cNvPr id="6" name="Table Placeholder 10">
            <a:extLst>
              <a:ext uri="{FF2B5EF4-FFF2-40B4-BE49-F238E27FC236}">
                <a16:creationId xmlns:a16="http://schemas.microsoft.com/office/drawing/2014/main" id="{AFD0D2AF-5048-4747-AF5E-2BBD46A851F9}"/>
              </a:ext>
            </a:extLst>
          </p:cNvPr>
          <p:cNvGraphicFramePr>
            <a:graphicFrameLocks/>
          </p:cNvGraphicFramePr>
          <p:nvPr userDrawn="1">
            <p:extLst/>
          </p:nvPr>
        </p:nvGraphicFramePr>
        <p:xfrm>
          <a:off x="838203" y="1466852"/>
          <a:ext cx="10515600" cy="4079147"/>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686608436"/>
                    </a:ext>
                  </a:extLst>
                </a:gridCol>
                <a:gridCol w="2103120">
                  <a:extLst>
                    <a:ext uri="{9D8B030D-6E8A-4147-A177-3AD203B41FA5}">
                      <a16:colId xmlns:a16="http://schemas.microsoft.com/office/drawing/2014/main" val="1393994154"/>
                    </a:ext>
                  </a:extLst>
                </a:gridCol>
                <a:gridCol w="2103120">
                  <a:extLst>
                    <a:ext uri="{9D8B030D-6E8A-4147-A177-3AD203B41FA5}">
                      <a16:colId xmlns:a16="http://schemas.microsoft.com/office/drawing/2014/main" val="2262308333"/>
                    </a:ext>
                  </a:extLst>
                </a:gridCol>
                <a:gridCol w="2103120">
                  <a:extLst>
                    <a:ext uri="{9D8B030D-6E8A-4147-A177-3AD203B41FA5}">
                      <a16:colId xmlns:a16="http://schemas.microsoft.com/office/drawing/2014/main" val="529646418"/>
                    </a:ext>
                  </a:extLst>
                </a:gridCol>
                <a:gridCol w="2103120">
                  <a:extLst>
                    <a:ext uri="{9D8B030D-6E8A-4147-A177-3AD203B41FA5}">
                      <a16:colId xmlns:a16="http://schemas.microsoft.com/office/drawing/2014/main" val="224280615"/>
                    </a:ext>
                  </a:extLst>
                </a:gridCol>
              </a:tblGrid>
              <a:tr h="38823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900" spc="300" dirty="0">
                          <a:solidFill>
                            <a:schemeClr val="bg1"/>
                          </a:solidFill>
                          <a:latin typeface="+mn-lt"/>
                        </a:rPr>
                        <a:t>CONTACTS</a:t>
                      </a:r>
                      <a:endParaRPr lang="en-US" sz="1900" spc="300" dirty="0">
                        <a:solidFill>
                          <a:schemeClr val="bg1"/>
                        </a:solidFill>
                        <a:latin typeface="+mn-lt"/>
                      </a:endParaRPr>
                    </a:p>
                  </a:txBody>
                  <a:tcPr marL="118127" marR="118127" marT="44299" marB="4429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hMerge="1">
                  <a:txBody>
                    <a:bodyPr/>
                    <a:lstStyle/>
                    <a:p>
                      <a:endParaRPr lang="en-US"/>
                    </a:p>
                  </a:txBody>
                  <a:tcPr>
                    <a:solidFill>
                      <a:schemeClr val="accent3"/>
                    </a:solidFill>
                  </a:tcPr>
                </a:tc>
                <a:tc hMerge="1">
                  <a:txBody>
                    <a:bodyPr/>
                    <a:lstStyle/>
                    <a:p>
                      <a:endParaRPr lang="en-US"/>
                    </a:p>
                  </a:txBody>
                  <a:tcPr>
                    <a:solidFill>
                      <a:schemeClr val="accent3"/>
                    </a:solidFill>
                  </a:tcPr>
                </a:tc>
                <a:tc hMerge="1">
                  <a:txBody>
                    <a:bodyPr/>
                    <a:lstStyle/>
                    <a:p>
                      <a:endParaRPr lang="en-US"/>
                    </a:p>
                  </a:txBody>
                  <a:tcPr>
                    <a:solidFill>
                      <a:schemeClr val="accent3"/>
                    </a:solidFill>
                  </a:tcPr>
                </a:tc>
                <a:tc hMerge="1">
                  <a:txBody>
                    <a:bodyPr/>
                    <a:lstStyle/>
                    <a:p>
                      <a:endParaRPr lang="en-US" dirty="0"/>
                    </a:p>
                  </a:txBody>
                  <a:tcPr>
                    <a:solidFill>
                      <a:schemeClr val="accent3"/>
                    </a:solidFill>
                  </a:tcPr>
                </a:tc>
                <a:extLst>
                  <a:ext uri="{0D108BD9-81ED-4DB2-BD59-A6C34878D82A}">
                    <a16:rowId xmlns:a16="http://schemas.microsoft.com/office/drawing/2014/main" val="754289380"/>
                  </a:ext>
                </a:extLst>
              </a:tr>
              <a:tr h="335705">
                <a:tc>
                  <a:txBody>
                    <a:bodyPr/>
                    <a:lstStyle/>
                    <a:p>
                      <a:r>
                        <a:rPr lang="en-US" sz="1700" dirty="0">
                          <a:solidFill>
                            <a:schemeClr val="bg1"/>
                          </a:solidFill>
                        </a:rPr>
                        <a:t>Name</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Network</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Region</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Date</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700" dirty="0">
                          <a:solidFill>
                            <a:schemeClr val="bg1"/>
                          </a:solidFill>
                        </a:rPr>
                        <a:t>ID</a:t>
                      </a:r>
                    </a:p>
                  </a:txBody>
                  <a:tcPr marL="118127" marR="118127" marT="44299" marB="44299"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703017237"/>
                  </a:ext>
                </a:extLst>
              </a:tr>
              <a:tr h="508988">
                <a:tc>
                  <a:txBody>
                    <a:bodyPr/>
                    <a:lstStyle/>
                    <a:p>
                      <a:r>
                        <a:rPr lang="en-US" sz="1600" b="1" dirty="0">
                          <a:solidFill>
                            <a:schemeClr val="accent2"/>
                          </a:solidFill>
                          <a:latin typeface="+mn-lt"/>
                        </a:rPr>
                        <a:t>Andrew Smith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North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6-12-18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1234</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543456"/>
                  </a:ext>
                </a:extLst>
              </a:tr>
              <a:tr h="508988">
                <a:tc>
                  <a:txBody>
                    <a:bodyPr/>
                    <a:lstStyle/>
                    <a:p>
                      <a:r>
                        <a:rPr lang="en-US" sz="1600" b="1" dirty="0">
                          <a:solidFill>
                            <a:schemeClr val="accent2"/>
                          </a:solidFill>
                          <a:latin typeface="+mn-lt"/>
                        </a:rPr>
                        <a:t>Mark Walberg</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North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6-10-18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4567</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087286153"/>
                  </a:ext>
                </a:extLst>
              </a:tr>
              <a:tr h="508988">
                <a:tc>
                  <a:txBody>
                    <a:bodyPr/>
                    <a:lstStyle/>
                    <a:p>
                      <a:r>
                        <a:rPr lang="en-US" sz="1600" b="1" dirty="0">
                          <a:solidFill>
                            <a:schemeClr val="accent2"/>
                          </a:solidFill>
                          <a:latin typeface="+mn-lt"/>
                        </a:rPr>
                        <a:t>Amanda </a:t>
                      </a:r>
                      <a:r>
                        <a:rPr lang="en-US" sz="1600" b="1" dirty="0" err="1">
                          <a:solidFill>
                            <a:schemeClr val="accent2"/>
                          </a:solidFill>
                          <a:latin typeface="+mn-lt"/>
                        </a:rPr>
                        <a:t>Bynes</a:t>
                      </a:r>
                      <a:endParaRPr lang="en-US" sz="1600" b="1" dirty="0">
                        <a:solidFill>
                          <a:schemeClr val="accent2"/>
                        </a:solidFill>
                        <a:latin typeface="+mn-lt"/>
                      </a:endParaRP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South</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6-1-18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7890</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69896321"/>
                  </a:ext>
                </a:extLst>
              </a:tr>
              <a:tr h="435760">
                <a:tc>
                  <a:txBody>
                    <a:bodyPr/>
                    <a:lstStyle/>
                    <a:p>
                      <a:r>
                        <a:rPr lang="en-US" sz="1600" b="1" dirty="0">
                          <a:solidFill>
                            <a:schemeClr val="accent2"/>
                          </a:solidFill>
                          <a:latin typeface="+mn-lt"/>
                        </a:rPr>
                        <a:t>Carrie Clark</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East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7-1-18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3210</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142689301"/>
                  </a:ext>
                </a:extLst>
              </a:tr>
              <a:tr h="435760">
                <a:tc>
                  <a:txBody>
                    <a:bodyPr/>
                    <a:lstStyle/>
                    <a:p>
                      <a:r>
                        <a:rPr lang="en-US" sz="1600" b="1" dirty="0">
                          <a:solidFill>
                            <a:schemeClr val="accent2"/>
                          </a:solidFill>
                          <a:latin typeface="+mn-lt"/>
                        </a:rPr>
                        <a:t>Sam Hunt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East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7-12-18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r>
                        <a:rPr lang="en-US" sz="1600" dirty="0">
                          <a:solidFill>
                            <a:schemeClr val="accent2"/>
                          </a:solidFill>
                        </a:rPr>
                        <a:t>5432</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46024"/>
                  </a:ext>
                </a:extLst>
              </a:tr>
              <a:tr h="435760">
                <a:tc>
                  <a:txBody>
                    <a:bodyPr/>
                    <a:lstStyle/>
                    <a:p>
                      <a:r>
                        <a:rPr lang="en-US" sz="1600" b="1" dirty="0">
                          <a:solidFill>
                            <a:schemeClr val="accent2"/>
                          </a:solidFill>
                          <a:latin typeface="+mn-lt"/>
                        </a:rPr>
                        <a:t>Bruce Willis </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Out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West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7-17-18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accent2"/>
                          </a:solidFill>
                        </a:rPr>
                        <a:t>6784</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256629193"/>
                  </a:ext>
                </a:extLst>
              </a:tr>
              <a:tr h="508988">
                <a:tc>
                  <a:txBody>
                    <a:bodyPr/>
                    <a:lstStyle/>
                    <a:p>
                      <a:r>
                        <a:rPr lang="en-US" sz="1600" b="1" dirty="0">
                          <a:solidFill>
                            <a:schemeClr val="accent2"/>
                          </a:solidFill>
                          <a:latin typeface="+mn-lt"/>
                        </a:rPr>
                        <a:t>Mary T. Moore</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In</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West</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8-12-18</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dirty="0">
                          <a:solidFill>
                            <a:schemeClr val="accent2"/>
                          </a:solidFill>
                        </a:rPr>
                        <a:t>7893</a:t>
                      </a:r>
                    </a:p>
                  </a:txBody>
                  <a:tcPr marL="118127" marR="118127" marT="44299" marB="442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68515294"/>
                  </a:ext>
                </a:extLst>
              </a:tr>
            </a:tbl>
          </a:graphicData>
        </a:graphic>
      </p:graphicFrame>
    </p:spTree>
    <p:extLst>
      <p:ext uri="{BB962C8B-B14F-4D97-AF65-F5344CB8AC3E}">
        <p14:creationId xmlns:p14="http://schemas.microsoft.com/office/powerpoint/2010/main" val="704057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D26592-E925-4441-8BBF-7061DC86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6509605F-304F-4639-9FBE-158E9730DDCC}"/>
              </a:ext>
            </a:extLst>
          </p:cNvPr>
          <p:cNvSpPr>
            <a:spLocks noGrp="1"/>
          </p:cNvSpPr>
          <p:nvPr>
            <p:ph type="title" hasCustomPrompt="1"/>
          </p:nvPr>
        </p:nvSpPr>
        <p:spPr>
          <a:xfrm>
            <a:off x="839788" y="365129"/>
            <a:ext cx="10515600" cy="1325563"/>
          </a:xfrm>
        </p:spPr>
        <p:txBody>
          <a:bodyPr/>
          <a:lstStyle>
            <a:lvl1pPr>
              <a:defRPr baseline="0"/>
            </a:lvl1pPr>
          </a:lstStyle>
          <a:p>
            <a:r>
              <a:rPr lang="en-US" dirty="0"/>
              <a:t>Chart Example</a:t>
            </a:r>
          </a:p>
        </p:txBody>
      </p:sp>
      <p:sp>
        <p:nvSpPr>
          <p:cNvPr id="9" name="Slide Number Placeholder 8">
            <a:extLst>
              <a:ext uri="{FF2B5EF4-FFF2-40B4-BE49-F238E27FC236}">
                <a16:creationId xmlns:a16="http://schemas.microsoft.com/office/drawing/2014/main" id="{4B7869B1-CD0C-40A0-AF61-68791B9D167B}"/>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graphicFrame>
        <p:nvGraphicFramePr>
          <p:cNvPr id="11" name="Chart Placeholder 15">
            <a:extLst>
              <a:ext uri="{FF2B5EF4-FFF2-40B4-BE49-F238E27FC236}">
                <a16:creationId xmlns:a16="http://schemas.microsoft.com/office/drawing/2014/main" id="{8FD4526D-FC35-4738-9C26-A11455F31B6A}"/>
              </a:ext>
            </a:extLst>
          </p:cNvPr>
          <p:cNvGraphicFramePr>
            <a:graphicFrameLocks/>
          </p:cNvGraphicFramePr>
          <p:nvPr userDrawn="1">
            <p:extLst/>
          </p:nvPr>
        </p:nvGraphicFramePr>
        <p:xfrm>
          <a:off x="839788" y="1856588"/>
          <a:ext cx="10515600" cy="4396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61596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3079" y="0"/>
            <a:ext cx="16257409" cy="6858594"/>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81837" y="2949960"/>
            <a:ext cx="2428327" cy="957927"/>
          </a:xfrm>
          <a:prstGeom prst="rect">
            <a:avLst/>
          </a:prstGeom>
        </p:spPr>
      </p:pic>
    </p:spTree>
    <p:extLst>
      <p:ext uri="{BB962C8B-B14F-4D97-AF65-F5344CB8AC3E}">
        <p14:creationId xmlns:p14="http://schemas.microsoft.com/office/powerpoint/2010/main" val="35327536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353" t="41308" r="41308" b="44537"/>
          <a:stretch/>
        </p:blipFill>
        <p:spPr>
          <a:xfrm>
            <a:off x="5052144" y="2832924"/>
            <a:ext cx="2778995" cy="1190256"/>
          </a:xfrm>
          <a:prstGeom prst="rect">
            <a:avLst/>
          </a:prstGeom>
        </p:spPr>
      </p:pic>
    </p:spTree>
    <p:extLst>
      <p:ext uri="{BB962C8B-B14F-4D97-AF65-F5344CB8AC3E}">
        <p14:creationId xmlns:p14="http://schemas.microsoft.com/office/powerpoint/2010/main" val="30960959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022"/>
            <a:ext cx="12191999"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32705877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6" y="9022"/>
            <a:ext cx="12188949" cy="6856284"/>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8741" y="5915013"/>
            <a:ext cx="1251715"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523415"/>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Presentation </a:t>
            </a:r>
          </a:p>
          <a:p>
            <a:pPr lvl="0"/>
            <a:r>
              <a:rPr lang="en-US" dirty="0"/>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817526"/>
            <a:ext cx="4180795" cy="783318"/>
          </a:xfrm>
          <a:prstGeom prst="rect">
            <a:avLst/>
          </a:prstGeom>
        </p:spPr>
        <p:txBody>
          <a:bodyPr>
            <a:normAutofit/>
          </a:bodyPr>
          <a:lstStyle>
            <a:lvl1pPr marL="0" indent="0">
              <a:buNone/>
              <a:defRPr sz="1800">
                <a:solidFill>
                  <a:schemeClr val="bg1"/>
                </a:solidFill>
              </a:defRPr>
            </a:lvl1pPr>
          </a:lstStyle>
          <a:p>
            <a:pPr lvl="0"/>
            <a:r>
              <a:rPr lang="en-US" dirty="0"/>
              <a:t>Presentation Subtitle</a:t>
            </a:r>
          </a:p>
          <a:p>
            <a:pPr lvl="0"/>
            <a:r>
              <a:rPr lang="en-US" dirty="0"/>
              <a:t>Presentation Date</a:t>
            </a:r>
          </a:p>
        </p:txBody>
      </p:sp>
    </p:spTree>
    <p:extLst>
      <p:ext uri="{BB962C8B-B14F-4D97-AF65-F5344CB8AC3E}">
        <p14:creationId xmlns:p14="http://schemas.microsoft.com/office/powerpoint/2010/main" val="35663364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Breaker-1">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C7969F3-A804-4F67-8A2F-E93E3D6C4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7"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24145297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Breaker-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243B41-E6B7-4E99-A7F9-784E71ACB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6"/>
            <a:ext cx="12188952" cy="6857808"/>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14056688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Breaker-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CC5A71-D40F-464D-95B6-84DA9BCB0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6"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Tree>
    <p:extLst>
      <p:ext uri="{BB962C8B-B14F-4D97-AF65-F5344CB8AC3E}">
        <p14:creationId xmlns:p14="http://schemas.microsoft.com/office/powerpoint/2010/main" val="427596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ver Slide V1">
    <p:spTree>
      <p:nvGrpSpPr>
        <p:cNvPr id="1" name=""/>
        <p:cNvGrpSpPr/>
        <p:nvPr/>
      </p:nvGrpSpPr>
      <p:grpSpPr>
        <a:xfrm>
          <a:off x="0" y="0"/>
          <a:ext cx="0" cy="0"/>
          <a:chOff x="0" y="0"/>
          <a:chExt cx="0" cy="0"/>
        </a:xfrm>
      </p:grpSpPr>
      <p:sp>
        <p:nvSpPr>
          <p:cNvPr id="11" name="Rectangle 10"/>
          <p:cNvSpPr/>
          <p:nvPr userDrawn="1"/>
        </p:nvSpPr>
        <p:spPr>
          <a:xfrm>
            <a:off x="0" y="0"/>
            <a:ext cx="12192000" cy="4571662"/>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12" name="Picture 11"/>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a:stretch/>
        </p:blipFill>
        <p:spPr>
          <a:xfrm>
            <a:off x="0" y="0"/>
            <a:ext cx="5032619" cy="4571662"/>
          </a:xfrm>
          <a:prstGeom prst="rect">
            <a:avLst/>
          </a:prstGeom>
        </p:spPr>
      </p:pic>
      <p:pic>
        <p:nvPicPr>
          <p:cNvPr id="14" name="Picture 13"/>
          <p:cNvPicPr>
            <a:picLocks noChangeAspect="1"/>
          </p:cNvPicPr>
          <p:nvPr userDrawn="1"/>
        </p:nvPicPr>
        <p:blipFill rotWithShape="1">
          <a:blip r:embed="rId3" cstate="email">
            <a:alphaModFix amt="11000"/>
            <a:extLst>
              <a:ext uri="{28A0092B-C50C-407E-A947-70E740481C1C}">
                <a14:useLocalDpi xmlns:a14="http://schemas.microsoft.com/office/drawing/2010/main"/>
              </a:ext>
            </a:extLst>
          </a:blip>
          <a:srcRect/>
          <a:stretch/>
        </p:blipFill>
        <p:spPr>
          <a:xfrm>
            <a:off x="0" y="4571662"/>
            <a:ext cx="5029200" cy="2286338"/>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6" name="Title 9"/>
          <p:cNvSpPr>
            <a:spLocks noGrp="1"/>
          </p:cNvSpPr>
          <p:nvPr>
            <p:ph type="title" hasCustomPrompt="1"/>
          </p:nvPr>
        </p:nvSpPr>
        <p:spPr>
          <a:xfrm>
            <a:off x="4241800" y="1660526"/>
            <a:ext cx="7594600" cy="607204"/>
          </a:xfrm>
          <a:prstGeom prst="rect">
            <a:avLst/>
          </a:prstGeom>
        </p:spPr>
        <p:txBody>
          <a:bodyPr lIns="82058" tIns="41029" rIns="82058" bIns="41029"/>
          <a:lstStyle>
            <a:lvl1pPr>
              <a:defRPr sz="3600">
                <a:solidFill>
                  <a:schemeClr val="bg1"/>
                </a:solidFill>
                <a:latin typeface="Arial" charset="0"/>
                <a:ea typeface="Arial" charset="0"/>
                <a:cs typeface="Arial" charset="0"/>
              </a:defRPr>
            </a:lvl1pPr>
          </a:lstStyle>
          <a:p>
            <a:r>
              <a:rPr lang="en-US" dirty="0"/>
              <a:t>Title of Presentation</a:t>
            </a:r>
          </a:p>
        </p:txBody>
      </p:sp>
      <p:sp>
        <p:nvSpPr>
          <p:cNvPr id="17" name="Content Placeholder 12"/>
          <p:cNvSpPr>
            <a:spLocks noGrp="1"/>
          </p:cNvSpPr>
          <p:nvPr>
            <p:ph sz="quarter" idx="10" hasCustomPrompt="1"/>
          </p:nvPr>
        </p:nvSpPr>
        <p:spPr>
          <a:xfrm>
            <a:off x="4241802" y="2448443"/>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Name of Presenter</a:t>
            </a:r>
          </a:p>
        </p:txBody>
      </p:sp>
      <p:sp>
        <p:nvSpPr>
          <p:cNvPr id="18" name="Content Placeholder 12"/>
          <p:cNvSpPr>
            <a:spLocks noGrp="1"/>
          </p:cNvSpPr>
          <p:nvPr>
            <p:ph sz="quarter" idx="11" hasCustomPrompt="1"/>
          </p:nvPr>
        </p:nvSpPr>
        <p:spPr>
          <a:xfrm>
            <a:off x="4241802" y="3048001"/>
            <a:ext cx="4343399" cy="447158"/>
          </a:xfrm>
          <a:prstGeom prst="rect">
            <a:avLst/>
          </a:prstGeom>
        </p:spPr>
        <p:txBody>
          <a:bodyPr lIns="82058" tIns="41029" rIns="82058" bIns="41029"/>
          <a:lstStyle>
            <a:lvl1pPr marL="0" indent="0">
              <a:buNone/>
              <a:defRPr>
                <a:solidFill>
                  <a:schemeClr val="bg1"/>
                </a:solidFill>
                <a:latin typeface="Arial" charset="0"/>
                <a:ea typeface="Arial" charset="0"/>
                <a:cs typeface="Arial" charset="0"/>
              </a:defRPr>
            </a:lvl1pPr>
            <a:lvl2pPr marL="410291" indent="0">
              <a:buNone/>
              <a:defRPr>
                <a:latin typeface="Arial" charset="0"/>
                <a:ea typeface="Arial" charset="0"/>
                <a:cs typeface="Arial" charset="0"/>
              </a:defRPr>
            </a:lvl2pPr>
            <a:lvl3pPr marL="820583" indent="0">
              <a:buNone/>
              <a:defRPr>
                <a:latin typeface="Arial" charset="0"/>
                <a:ea typeface="Arial" charset="0"/>
                <a:cs typeface="Arial" charset="0"/>
              </a:defRPr>
            </a:lvl3pPr>
            <a:lvl4pPr marL="1230874" indent="0">
              <a:buNone/>
              <a:defRPr>
                <a:latin typeface="Arial" charset="0"/>
                <a:ea typeface="Arial" charset="0"/>
                <a:cs typeface="Arial" charset="0"/>
              </a:defRPr>
            </a:lvl4pPr>
            <a:lvl5pPr marL="1641165" indent="0">
              <a:buNone/>
              <a:defRPr>
                <a:latin typeface="Arial" charset="0"/>
                <a:ea typeface="Arial" charset="0"/>
                <a:cs typeface="Arial" charset="0"/>
              </a:defRPr>
            </a:lvl5pPr>
          </a:lstStyle>
          <a:p>
            <a:pPr lvl="0"/>
            <a:r>
              <a:rPr lang="en-US" dirty="0"/>
              <a:t>Date</a:t>
            </a:r>
          </a:p>
        </p:txBody>
      </p:sp>
      <p:sp>
        <p:nvSpPr>
          <p:cNvPr id="9" name="Text Box 10"/>
          <p:cNvSpPr txBox="1">
            <a:spLocks noChangeArrowheads="1"/>
          </p:cNvSpPr>
          <p:nvPr userDrawn="1"/>
        </p:nvSpPr>
        <p:spPr bwMode="auto">
          <a:xfrm rot="5400000">
            <a:off x="-471557" y="6198821"/>
            <a:ext cx="1143170" cy="1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600" dirty="0">
                <a:solidFill>
                  <a:schemeClr val="tx1">
                    <a:lumMod val="65000"/>
                    <a:lumOff val="35000"/>
                  </a:schemeClr>
                </a:solidFill>
              </a:rPr>
              <a:t>#2772</a:t>
            </a:r>
            <a:r>
              <a:rPr lang="en-US" altLang="en-US" sz="600" baseline="0" dirty="0">
                <a:solidFill>
                  <a:schemeClr val="tx1">
                    <a:lumMod val="65000"/>
                    <a:lumOff val="35000"/>
                  </a:schemeClr>
                </a:solidFill>
              </a:rPr>
              <a:t> </a:t>
            </a:r>
            <a:r>
              <a:rPr lang="en-US" altLang="en-US" sz="600" dirty="0">
                <a:solidFill>
                  <a:schemeClr val="tx1">
                    <a:lumMod val="65000"/>
                    <a:lumOff val="35000"/>
                  </a:schemeClr>
                </a:solidFill>
              </a:rPr>
              <a:t>Rev. 01/17</a:t>
            </a:r>
          </a:p>
        </p:txBody>
      </p:sp>
    </p:spTree>
    <p:extLst>
      <p:ext uri="{BB962C8B-B14F-4D97-AF65-F5344CB8AC3E}">
        <p14:creationId xmlns:p14="http://schemas.microsoft.com/office/powerpoint/2010/main" val="42101133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353" t="41308" r="41308" b="44537"/>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dirty="0"/>
              <a:t>Section </a:t>
            </a:r>
            <a:br>
              <a:rPr lang="en-US" dirty="0"/>
            </a:br>
            <a:r>
              <a:rPr lang="en-US" dirty="0"/>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Section Subheading</a:t>
            </a:r>
          </a:p>
        </p:txBody>
      </p:sp>
    </p:spTree>
    <p:extLst>
      <p:ext uri="{BB962C8B-B14F-4D97-AF65-F5344CB8AC3E}">
        <p14:creationId xmlns:p14="http://schemas.microsoft.com/office/powerpoint/2010/main" val="37561490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Image R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27C59-8192-431D-856E-02EC37D122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Slide Number Placeholder 2">
            <a:extLst>
              <a:ext uri="{FF2B5EF4-FFF2-40B4-BE49-F238E27FC236}">
                <a16:creationId xmlns:a16="http://schemas.microsoft.com/office/drawing/2014/main" id="{9B460405-9AC8-4146-9545-C040E0819647}"/>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14" name="Text Placeholder 13">
            <a:extLst>
              <a:ext uri="{FF2B5EF4-FFF2-40B4-BE49-F238E27FC236}">
                <a16:creationId xmlns:a16="http://schemas.microsoft.com/office/drawing/2014/main" id="{9FE49E94-629A-453C-8EE5-712CC271F547}"/>
              </a:ext>
            </a:extLst>
          </p:cNvPr>
          <p:cNvSpPr>
            <a:spLocks noGrp="1"/>
          </p:cNvSpPr>
          <p:nvPr>
            <p:ph type="body" sz="quarter" idx="11" hasCustomPrompt="1"/>
          </p:nvPr>
        </p:nvSpPr>
        <p:spPr>
          <a:xfrm>
            <a:off x="838201" y="1825629"/>
            <a:ext cx="4381500"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hasCustomPrompt="1"/>
          </p:nvPr>
        </p:nvSpPr>
        <p:spPr>
          <a:xfrm>
            <a:off x="838200" y="365129"/>
            <a:ext cx="5175421" cy="1325563"/>
          </a:xfrm>
        </p:spPr>
        <p:txBody>
          <a:bodyPr/>
          <a:lstStyle>
            <a:lvl1pPr>
              <a:defRPr/>
            </a:lvl1pPr>
          </a:lstStyle>
          <a:p>
            <a:r>
              <a:rPr lang="en-US" dirty="0"/>
              <a:t>Slide Header</a:t>
            </a:r>
          </a:p>
        </p:txBody>
      </p:sp>
    </p:spTree>
    <p:extLst>
      <p:ext uri="{BB962C8B-B14F-4D97-AF65-F5344CB8AC3E}">
        <p14:creationId xmlns:p14="http://schemas.microsoft.com/office/powerpoint/2010/main" val="37540281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dirty="0"/>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dirty="0">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1208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8"/>
            <a:ext cx="12188952" cy="6856284"/>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hasCustomPrompt="1"/>
          </p:nvPr>
        </p:nvSpPr>
        <p:spPr>
          <a:xfrm>
            <a:off x="838201" y="365129"/>
            <a:ext cx="5143499" cy="1325563"/>
          </a:xfrm>
        </p:spPr>
        <p:txBody>
          <a:bodyPr/>
          <a:lstStyle>
            <a:lvl1pPr>
              <a:defRPr/>
            </a:lvl1pPr>
          </a:lstStyle>
          <a:p>
            <a:r>
              <a:rPr lang="en-US" dirty="0"/>
              <a:t>Slide Header</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hasCustomPrompt="1"/>
          </p:nvPr>
        </p:nvSpPr>
        <p:spPr>
          <a:xfrm>
            <a:off x="838201" y="1825629"/>
            <a:ext cx="5143499" cy="4016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900">
                <a:solidFill>
                  <a:schemeClr val="tx2"/>
                </a:solidFill>
              </a:defRPr>
            </a:lvl1pPr>
          </a:lstStyle>
          <a:p>
            <a:fld id="{9D85EF1F-7307-41BC-8C08-94B176AED8EE}" type="slidenum">
              <a:rPr lang="en-US" smtClean="0">
                <a:solidFill>
                  <a:srgbClr val="59CBE8"/>
                </a:solidFill>
              </a:rPr>
              <a:pPr/>
              <a:t>‹#›</a:t>
            </a:fld>
            <a:endParaRPr lang="en-US" dirty="0">
              <a:solidFill>
                <a:srgbClr val="59CBE8"/>
              </a:solidFill>
            </a:endParaRPr>
          </a:p>
        </p:txBody>
      </p:sp>
      <p:sp>
        <p:nvSpPr>
          <p:cNvPr id="6" name="Text Placeholder 2">
            <a:extLst>
              <a:ext uri="{FF2B5EF4-FFF2-40B4-BE49-F238E27FC236}">
                <a16:creationId xmlns:a16="http://schemas.microsoft.com/office/drawing/2014/main" id="{C8A0A025-727F-4C46-B2DE-C887875C1A1F}"/>
              </a:ext>
            </a:extLst>
          </p:cNvPr>
          <p:cNvSpPr txBox="1">
            <a:spLocks/>
          </p:cNvSpPr>
          <p:nvPr userDrawn="1"/>
        </p:nvSpPr>
        <p:spPr>
          <a:xfrm>
            <a:off x="7959273" y="1825630"/>
            <a:ext cx="3839028" cy="18755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000" kern="1200">
                <a:solidFill>
                  <a:schemeClr val="accent2"/>
                </a:solidFill>
                <a:latin typeface="+mn-lt"/>
                <a:ea typeface="+mn-ea"/>
                <a:cs typeface="+mn-cs"/>
              </a:defRPr>
            </a:lvl1pPr>
            <a:lvl2pPr marL="228600" indent="-228600" algn="l" defTabSz="914400" rtl="0" eaLnBrk="1" latinLnBrk="0" hangingPunct="1">
              <a:lnSpc>
                <a:spcPct val="90000"/>
              </a:lnSpc>
              <a:spcBef>
                <a:spcPts val="1200"/>
              </a:spcBef>
              <a:buFont typeface="Arial" panose="020B0604020202020204" pitchFamily="34" charset="0"/>
              <a:buChar char="•"/>
              <a:defRPr sz="1800" b="1" kern="1200">
                <a:solidFill>
                  <a:schemeClr val="accent4"/>
                </a:solidFill>
                <a:latin typeface="+mn-lt"/>
                <a:ea typeface="+mn-ea"/>
                <a:cs typeface="+mn-cs"/>
              </a:defRPr>
            </a:lvl2pPr>
            <a:lvl3pPr marL="800100" indent="-279400" algn="l" defTabSz="914400" rtl="0" eaLnBrk="1" latinLnBrk="0" hangingPunct="1">
              <a:lnSpc>
                <a:spcPct val="90000"/>
              </a:lnSpc>
              <a:spcBef>
                <a:spcPts val="1200"/>
              </a:spcBef>
              <a:buFont typeface="Arial" panose="020B0604020202020204" pitchFamily="34" charset="0"/>
              <a:buChar char="•"/>
              <a:defRPr sz="1600" b="1" kern="1200">
                <a:solidFill>
                  <a:schemeClr val="accent4"/>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i="1" dirty="0">
                <a:solidFill>
                  <a:schemeClr val="bg1"/>
                </a:solidFill>
              </a:rPr>
              <a:t>Supporting text can go over here</a:t>
            </a:r>
          </a:p>
        </p:txBody>
      </p:sp>
    </p:spTree>
    <p:extLst>
      <p:ext uri="{BB962C8B-B14F-4D97-AF65-F5344CB8AC3E}">
        <p14:creationId xmlns:p14="http://schemas.microsoft.com/office/powerpoint/2010/main" val="16570489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3079" y="0"/>
            <a:ext cx="16257409" cy="6858594"/>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81837" y="2949960"/>
            <a:ext cx="2428327" cy="957927"/>
          </a:xfrm>
          <a:prstGeom prst="rect">
            <a:avLst/>
          </a:prstGeom>
        </p:spPr>
      </p:pic>
    </p:spTree>
    <p:extLst>
      <p:ext uri="{BB962C8B-B14F-4D97-AF65-F5344CB8AC3E}">
        <p14:creationId xmlns:p14="http://schemas.microsoft.com/office/powerpoint/2010/main" val="36239708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1_1-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353" t="41308" r="41308" b="44537"/>
          <a:stretch/>
        </p:blipFill>
        <p:spPr>
          <a:xfrm>
            <a:off x="5052144" y="2832924"/>
            <a:ext cx="2778995" cy="1190256"/>
          </a:xfrm>
          <a:prstGeom prst="rect">
            <a:avLst/>
          </a:prstGeom>
        </p:spPr>
      </p:pic>
    </p:spTree>
    <p:extLst>
      <p:ext uri="{BB962C8B-B14F-4D97-AF65-F5344CB8AC3E}">
        <p14:creationId xmlns:p14="http://schemas.microsoft.com/office/powerpoint/2010/main" val="2197197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August 15,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827137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August 15, 2022</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4779199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August 15,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456593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August 15,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84102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ody V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455400" y="6267452"/>
            <a:ext cx="5588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5" name="Rectangle 4"/>
          <p:cNvSpPr/>
          <p:nvPr userDrawn="1"/>
        </p:nvSpPr>
        <p:spPr>
          <a:xfrm>
            <a:off x="1" y="0"/>
            <a:ext cx="1285875" cy="6858000"/>
          </a:xfrm>
          <a:prstGeom prst="rect">
            <a:avLst/>
          </a:prstGeom>
          <a:solidFill>
            <a:srgbClr val="4BACD4"/>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10" name="Title 7"/>
          <p:cNvSpPr>
            <a:spLocks noGrp="1"/>
          </p:cNvSpPr>
          <p:nvPr>
            <p:ph type="title" hasCustomPrompt="1"/>
          </p:nvPr>
        </p:nvSpPr>
        <p:spPr>
          <a:xfrm>
            <a:off x="1460500" y="212727"/>
            <a:ext cx="105536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12" name="Text Placeholder 11"/>
          <p:cNvSpPr>
            <a:spLocks noGrp="1"/>
          </p:cNvSpPr>
          <p:nvPr>
            <p:ph type="body" sz="quarter" idx="13" hasCustomPrompt="1"/>
          </p:nvPr>
        </p:nvSpPr>
        <p:spPr>
          <a:xfrm>
            <a:off x="1460499" y="1196975"/>
            <a:ext cx="10553700" cy="4735347"/>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Tree>
    <p:extLst>
      <p:ext uri="{BB962C8B-B14F-4D97-AF65-F5344CB8AC3E}">
        <p14:creationId xmlns:p14="http://schemas.microsoft.com/office/powerpoint/2010/main" val="1595570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August 15, 2022</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412884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August 15, 2022</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812955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August 15, 2022</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534067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August 15,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9267023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August 15, 2022</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1027586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August 15,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167188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August 15, 2022</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56108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ody with object">
    <p:spTree>
      <p:nvGrpSpPr>
        <p:cNvPr id="1" name=""/>
        <p:cNvGrpSpPr/>
        <p:nvPr/>
      </p:nvGrpSpPr>
      <p:grpSpPr>
        <a:xfrm>
          <a:off x="0" y="0"/>
          <a:ext cx="0" cy="0"/>
          <a:chOff x="0" y="0"/>
          <a:chExt cx="0" cy="0"/>
        </a:xfrm>
      </p:grpSpPr>
      <p:sp>
        <p:nvSpPr>
          <p:cNvPr id="3" name="Rectangle 2"/>
          <p:cNvSpPr/>
          <p:nvPr userDrawn="1"/>
        </p:nvSpPr>
        <p:spPr>
          <a:xfrm>
            <a:off x="1" y="0"/>
            <a:ext cx="1285875" cy="6858000"/>
          </a:xfrm>
          <a:prstGeom prst="rect">
            <a:avLst/>
          </a:prstGeom>
          <a:solidFill>
            <a:srgbClr val="1B6C96"/>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6" name="Title 7"/>
          <p:cNvSpPr>
            <a:spLocks noGrp="1"/>
          </p:cNvSpPr>
          <p:nvPr>
            <p:ph type="title" hasCustomPrompt="1"/>
          </p:nvPr>
        </p:nvSpPr>
        <p:spPr>
          <a:xfrm>
            <a:off x="1446045" y="155577"/>
            <a:ext cx="9880600" cy="463549"/>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7" name="Text Placeholder 11"/>
          <p:cNvSpPr>
            <a:spLocks noGrp="1"/>
          </p:cNvSpPr>
          <p:nvPr>
            <p:ph type="body" sz="quarter" idx="13" hasCustomPrompt="1"/>
          </p:nvPr>
        </p:nvSpPr>
        <p:spPr>
          <a:xfrm>
            <a:off x="1446045" y="882650"/>
            <a:ext cx="4851400" cy="4737101"/>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
        <p:nvSpPr>
          <p:cNvPr id="10" name="Chart Placeholder 9"/>
          <p:cNvSpPr>
            <a:spLocks noGrp="1"/>
          </p:cNvSpPr>
          <p:nvPr>
            <p:ph type="chart" sz="quarter" idx="14"/>
          </p:nvPr>
        </p:nvSpPr>
        <p:spPr>
          <a:xfrm>
            <a:off x="6591299" y="882650"/>
            <a:ext cx="4876800" cy="4737100"/>
          </a:xfrm>
          <a:prstGeom prst="rect">
            <a:avLst/>
          </a:prstGeom>
        </p:spPr>
        <p:txBody>
          <a:bodyPr lIns="82058" tIns="41029" rIns="82058" bIns="41029"/>
          <a:lstStyle>
            <a:lvl1pPr>
              <a:defRPr sz="2000">
                <a:solidFill>
                  <a:schemeClr val="bg1">
                    <a:lumMod val="50000"/>
                  </a:schemeClr>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val="175600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267251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dy V2">
    <p:spTree>
      <p:nvGrpSpPr>
        <p:cNvPr id="1" name=""/>
        <p:cNvGrpSpPr/>
        <p:nvPr/>
      </p:nvGrpSpPr>
      <p:grpSpPr>
        <a:xfrm>
          <a:off x="0" y="0"/>
          <a:ext cx="0" cy="0"/>
          <a:chOff x="0" y="0"/>
          <a:chExt cx="0" cy="0"/>
        </a:xfrm>
      </p:grpSpPr>
      <p:sp>
        <p:nvSpPr>
          <p:cNvPr id="3" name="Title 7"/>
          <p:cNvSpPr>
            <a:spLocks noGrp="1"/>
          </p:cNvSpPr>
          <p:nvPr>
            <p:ph type="title" hasCustomPrompt="1"/>
          </p:nvPr>
        </p:nvSpPr>
        <p:spPr>
          <a:xfrm>
            <a:off x="1473200" y="146051"/>
            <a:ext cx="10325099" cy="714375"/>
          </a:xfrm>
          <a:prstGeom prst="rect">
            <a:avLst/>
          </a:prstGeom>
        </p:spPr>
        <p:txBody>
          <a:bodyPr lIns="82058" tIns="41029" rIns="82058" bIns="41029"/>
          <a:lstStyle>
            <a:lvl1pPr>
              <a:defRPr sz="2400">
                <a:solidFill>
                  <a:srgbClr val="1B6C96"/>
                </a:solidFill>
                <a:latin typeface="Arial" charset="0"/>
                <a:ea typeface="Arial" charset="0"/>
                <a:cs typeface="Arial" charset="0"/>
              </a:defRPr>
            </a:lvl1pPr>
          </a:lstStyle>
          <a:p>
            <a:r>
              <a:rPr lang="en-US" dirty="0"/>
              <a:t>Title Goes Here</a:t>
            </a:r>
          </a:p>
        </p:txBody>
      </p:sp>
      <p:sp>
        <p:nvSpPr>
          <p:cNvPr id="4" name="Text Placeholder 11"/>
          <p:cNvSpPr>
            <a:spLocks noGrp="1"/>
          </p:cNvSpPr>
          <p:nvPr>
            <p:ph type="body" sz="quarter" idx="13" hasCustomPrompt="1"/>
          </p:nvPr>
        </p:nvSpPr>
        <p:spPr>
          <a:xfrm>
            <a:off x="1473199" y="1044575"/>
            <a:ext cx="10325100" cy="4594225"/>
          </a:xfrm>
          <a:prstGeom prst="rect">
            <a:avLst/>
          </a:prstGeom>
        </p:spPr>
        <p:txBody>
          <a:bodyPr lIns="82058" tIns="41029" rIns="82058" bIns="41029"/>
          <a:lstStyle>
            <a:lvl1pPr marL="0" indent="0">
              <a:buNone/>
              <a:defRPr sz="2000" baseline="0">
                <a:solidFill>
                  <a:schemeClr val="bg1">
                    <a:lumMod val="50000"/>
                  </a:schemeClr>
                </a:solidFill>
                <a:latin typeface="Arial" charset="0"/>
                <a:ea typeface="Arial" charset="0"/>
                <a:cs typeface="Arial" charset="0"/>
              </a:defRPr>
            </a:lvl1pPr>
          </a:lstStyle>
          <a:p>
            <a:pPr lvl="0"/>
            <a:r>
              <a:rPr lang="en-US" sz="2000" dirty="0">
                <a:solidFill>
                  <a:schemeClr val="bg1">
                    <a:lumMod val="65000"/>
                  </a:schemeClr>
                </a:solidFill>
                <a:latin typeface="Arial"/>
                <a:ea typeface="Gotham-Book" charset="0"/>
                <a:cs typeface="Arial"/>
              </a:rPr>
              <a:t>Body copy…</a:t>
            </a:r>
            <a:endParaRPr lang="en-US" dirty="0"/>
          </a:p>
        </p:txBody>
      </p:sp>
      <p:sp>
        <p:nvSpPr>
          <p:cNvPr id="5" name="Rectangle 4"/>
          <p:cNvSpPr/>
          <p:nvPr userDrawn="1"/>
        </p:nvSpPr>
        <p:spPr>
          <a:xfrm>
            <a:off x="1" y="0"/>
            <a:ext cx="1285875"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6" name="Picture 5"/>
          <p:cNvPicPr>
            <a:picLocks noChangeAspect="1"/>
          </p:cNvPicPr>
          <p:nvPr userDrawn="1"/>
        </p:nvPicPr>
        <p:blipFill rotWithShape="1">
          <a:blip r:embed="rId2" cstate="email">
            <a:alphaModFix amt="13000"/>
            <a:extLst>
              <a:ext uri="{28A0092B-C50C-407E-A947-70E740481C1C}">
                <a14:useLocalDpi xmlns:a14="http://schemas.microsoft.com/office/drawing/2010/main"/>
              </a:ext>
            </a:extLst>
          </a:blip>
          <a:srcRect l="16745" t="7678" r="35495"/>
          <a:stretch/>
        </p:blipFill>
        <p:spPr>
          <a:xfrm>
            <a:off x="1" y="0"/>
            <a:ext cx="1285875" cy="4467226"/>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146" y="5932322"/>
            <a:ext cx="2476500" cy="768154"/>
          </a:xfrm>
          <a:prstGeom prst="rect">
            <a:avLst/>
          </a:prstGeom>
        </p:spPr>
      </p:pic>
      <p:sp>
        <p:nvSpPr>
          <p:cNvPr id="8" name="Slide Number Placeholder 5"/>
          <p:cNvSpPr>
            <a:spLocks noGrp="1"/>
          </p:cNvSpPr>
          <p:nvPr>
            <p:ph type="sldNum" sz="quarter" idx="12"/>
          </p:nvPr>
        </p:nvSpPr>
        <p:spPr>
          <a:xfrm>
            <a:off x="11468099" y="6267452"/>
            <a:ext cx="546100" cy="365125"/>
          </a:xfrm>
          <a:prstGeom prst="rect">
            <a:avLst/>
          </a:prstGeom>
        </p:spPr>
        <p:txBody>
          <a:bodyPr lIns="82058" tIns="41029" rIns="82058" bIns="41029"/>
          <a:lstStyle>
            <a:lvl1pPr algn="r">
              <a:defRPr sz="1100">
                <a:solidFill>
                  <a:schemeClr val="bg1">
                    <a:lumMod val="50000"/>
                  </a:schemeClr>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845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ge Divider V1">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72B543"/>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pic>
        <p:nvPicPr>
          <p:cNvPr id="4" name="Picture 3"/>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
        <p:nvSpPr>
          <p:cNvPr id="2" name="Title 1"/>
          <p:cNvSpPr>
            <a:spLocks noGrp="1"/>
          </p:cNvSpPr>
          <p:nvPr>
            <p:ph type="title" hasCustomPrompt="1"/>
          </p:nvPr>
        </p:nvSpPr>
        <p:spPr>
          <a:xfrm>
            <a:off x="3644901" y="2803527"/>
            <a:ext cx="8216900" cy="625475"/>
          </a:xfrm>
          <a:prstGeom prst="rect">
            <a:avLst/>
          </a:prstGeom>
        </p:spPr>
        <p:txBody>
          <a:bodyPr lIns="82058" tIns="41029" rIns="82058" bIns="41029"/>
          <a:lstStyle>
            <a:lvl1pPr>
              <a:defRPr sz="3200">
                <a:solidFill>
                  <a:schemeClr val="bg1"/>
                </a:solidFill>
                <a:latin typeface="Arial" charset="0"/>
                <a:ea typeface="Arial" charset="0"/>
                <a:cs typeface="Arial" charset="0"/>
              </a:defRPr>
            </a:lvl1pPr>
          </a:lstStyle>
          <a:p>
            <a:r>
              <a:rPr lang="en-US" dirty="0"/>
              <a:t>Page Divider Title</a:t>
            </a:r>
          </a:p>
        </p:txBody>
      </p:sp>
      <p:sp>
        <p:nvSpPr>
          <p:cNvPr id="6" name="Slide Number Placeholder 5"/>
          <p:cNvSpPr>
            <a:spLocks noGrp="1"/>
          </p:cNvSpPr>
          <p:nvPr>
            <p:ph type="sldNum" sz="quarter" idx="12"/>
          </p:nvPr>
        </p:nvSpPr>
        <p:spPr>
          <a:xfrm>
            <a:off x="11442699" y="6267452"/>
            <a:ext cx="571500" cy="365125"/>
          </a:xfrm>
          <a:prstGeom prst="rect">
            <a:avLst/>
          </a:prstGeom>
        </p:spPr>
        <p:txBody>
          <a:bodyPr lIns="82058" tIns="41029" rIns="82058" bIns="41029"/>
          <a:lstStyle>
            <a:lvl1pPr algn="r">
              <a:defRPr sz="1100">
                <a:solidFill>
                  <a:schemeClr val="bg1"/>
                </a:solidFill>
              </a:defRPr>
            </a:lvl1pPr>
          </a:lstStyle>
          <a:p>
            <a:fld id="{A3F93D58-E99C-2543-B3DD-EDAED2E6800B}" type="slidenum">
              <a:rPr lang="en-US" smtClean="0"/>
              <a:pPr/>
              <a:t>‹#›</a:t>
            </a:fld>
            <a:endParaRPr lang="en-US" dirty="0"/>
          </a:p>
        </p:txBody>
      </p:sp>
    </p:spTree>
    <p:extLst>
      <p:ext uri="{BB962C8B-B14F-4D97-AF65-F5344CB8AC3E}">
        <p14:creationId xmlns:p14="http://schemas.microsoft.com/office/powerpoint/2010/main" val="1186434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 name="Rectangle 2"/>
          <p:cNvSpPr/>
          <p:nvPr userDrawn="1"/>
        </p:nvSpPr>
        <p:spPr>
          <a:xfrm>
            <a:off x="0" y="-12699"/>
            <a:ext cx="12192000" cy="6870700"/>
          </a:xfrm>
          <a:prstGeom prst="rect">
            <a:avLst/>
          </a:prstGeom>
          <a:solidFill>
            <a:srgbClr val="1B6C96"/>
          </a:solidFill>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sz="1800"/>
          </a:p>
        </p:txBody>
      </p:sp>
      <p:sp>
        <p:nvSpPr>
          <p:cNvPr id="4" name="TextBox 3"/>
          <p:cNvSpPr txBox="1"/>
          <p:nvPr userDrawn="1"/>
        </p:nvSpPr>
        <p:spPr>
          <a:xfrm>
            <a:off x="0" y="2906497"/>
            <a:ext cx="12192000" cy="814703"/>
          </a:xfrm>
          <a:prstGeom prst="rect">
            <a:avLst/>
          </a:prstGeom>
          <a:noFill/>
        </p:spPr>
        <p:txBody>
          <a:bodyPr wrap="square" lIns="82058" tIns="41029" rIns="82058" bIns="41029" rtlCol="0">
            <a:spAutoFit/>
          </a:bodyPr>
          <a:lstStyle/>
          <a:p>
            <a:pPr algn="ctr"/>
            <a:r>
              <a:rPr lang="en-US" sz="4800" b="1" dirty="0">
                <a:solidFill>
                  <a:schemeClr val="bg1"/>
                </a:solidFill>
                <a:latin typeface="Arial" charset="0"/>
                <a:ea typeface="Arial" charset="0"/>
                <a:cs typeface="Arial" charset="0"/>
              </a:rPr>
              <a:t>Thank You</a:t>
            </a:r>
          </a:p>
        </p:txBody>
      </p:sp>
      <p:pic>
        <p:nvPicPr>
          <p:cNvPr id="5" name="Picture 4"/>
          <p:cNvPicPr>
            <a:picLocks noChangeAspect="1"/>
          </p:cNvPicPr>
          <p:nvPr userDrawn="1"/>
        </p:nvPicPr>
        <p:blipFill rotWithShape="1">
          <a:blip r:embed="rId2" cstate="email">
            <a:alphaModFix amt="11000"/>
            <a:extLst>
              <a:ext uri="{28A0092B-C50C-407E-A947-70E740481C1C}">
                <a14:useLocalDpi xmlns:a14="http://schemas.microsoft.com/office/drawing/2010/main"/>
              </a:ext>
            </a:extLst>
          </a:blip>
          <a:srcRect l="6140" t="7021" b="21821"/>
          <a:stretch/>
        </p:blipFill>
        <p:spPr>
          <a:xfrm>
            <a:off x="0" y="0"/>
            <a:ext cx="5032619"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50037" y="5916650"/>
            <a:ext cx="2498148" cy="774870"/>
          </a:xfrm>
          <a:prstGeom prst="rect">
            <a:avLst/>
          </a:prstGeom>
        </p:spPr>
      </p:pic>
    </p:spTree>
    <p:extLst>
      <p:ext uri="{BB962C8B-B14F-4D97-AF65-F5344CB8AC3E}">
        <p14:creationId xmlns:p14="http://schemas.microsoft.com/office/powerpoint/2010/main" val="748687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36647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5"/>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2" y="1561333"/>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2" y="3766864"/>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50"/>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743427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9"/>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1" y="701750"/>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1" y="3081641"/>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79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1"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8"/>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419599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7"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3" cy="2036762"/>
          </a:xfrm>
          <a:prstGeom prst="rect">
            <a:avLst/>
          </a:prstGeom>
        </p:spPr>
      </p:pic>
    </p:spTree>
    <p:extLst>
      <p:ext uri="{BB962C8B-B14F-4D97-AF65-F5344CB8AC3E}">
        <p14:creationId xmlns:p14="http://schemas.microsoft.com/office/powerpoint/2010/main" val="480544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2"/>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57562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1" y="1825625"/>
            <a:ext cx="541019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9"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5"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0260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64396" y="228600"/>
            <a:ext cx="2025383" cy="911351"/>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19" name="bg object 19"/>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0" name="bg object 20"/>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7" name="Holder 7"/>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17044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7"/>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2"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2"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55230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14881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9"/>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7"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2" y="3429002"/>
            <a:ext cx="5582652" cy="1413563"/>
          </a:xfrm>
        </p:spPr>
        <p:txBody>
          <a:bodyPr numCol="2">
            <a:normAutofit/>
          </a:bodyPr>
          <a:lstStyle>
            <a:lvl1pPr marL="0" indent="0">
              <a:buNone/>
              <a:defRPr sz="2000"/>
            </a:lvl1pPr>
          </a:lstStyle>
          <a:p>
            <a:pPr lvl="0"/>
            <a:r>
              <a:rPr lang="en-US"/>
              <a:t>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1" y="1887490"/>
            <a:ext cx="5582652" cy="1078262"/>
          </a:xfrm>
        </p:spPr>
        <p:txBody>
          <a:bodyPr>
            <a:normAutofit/>
          </a:bodyPr>
          <a:lstStyle>
            <a:lvl1pPr>
              <a:defRPr sz="6000"/>
            </a:lvl1pPr>
          </a:lstStyle>
          <a:p>
            <a:r>
              <a:rPr lang="en-US"/>
              <a:t>Click to edit Master title style</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5"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968465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2"/>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863411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7"/>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9" y="136525"/>
            <a:ext cx="1945207" cy="879974"/>
          </a:xfrm>
          <a:prstGeom prst="rect">
            <a:avLst/>
          </a:prstGeom>
        </p:spPr>
      </p:pic>
    </p:spTree>
    <p:extLst>
      <p:ext uri="{BB962C8B-B14F-4D97-AF65-F5344CB8AC3E}">
        <p14:creationId xmlns:p14="http://schemas.microsoft.com/office/powerpoint/2010/main" val="1286744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A51ED6-1809-467D-BA74-8EA1DF4B6FEF}" type="datetime1">
              <a:rPr lang="en-US" altLang="ja-JP"/>
              <a:pPr>
                <a:defRPr/>
              </a:pPr>
              <a:t>8/15/2022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AF8077-2CE4-4A8C-806A-F9B27078C005}" type="slidenum">
              <a:rPr lang="en-US" altLang="en-US"/>
              <a:pPr>
                <a:defRPr/>
              </a:pPr>
              <a:t>‹#›</a:t>
            </a:fld>
            <a:endParaRPr lang="en-US" altLang="en-US"/>
          </a:p>
        </p:txBody>
      </p:sp>
    </p:spTree>
    <p:extLst>
      <p:ext uri="{BB962C8B-B14F-4D97-AF65-F5344CB8AC3E}">
        <p14:creationId xmlns:p14="http://schemas.microsoft.com/office/powerpoint/2010/main" val="3533871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email">
            <a:extLst>
              <a:ext uri="{28A0092B-C50C-407E-A947-70E740481C1C}">
                <a14:useLocalDpi xmlns:a14="http://schemas.microsoft.com/office/drawing/2010/main"/>
              </a:ext>
            </a:extLst>
          </a:blip>
          <a:stretch>
            <a:fillRect/>
          </a:stretch>
        </p:blipFill>
        <p:spPr>
          <a:xfrm>
            <a:off x="313943" y="5564123"/>
            <a:ext cx="2025395"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916938" y="1977179"/>
            <a:ext cx="10358122" cy="1995170"/>
          </a:xfrm>
          <a:prstGeom prst="rect">
            <a:avLst/>
          </a:prstGeom>
        </p:spPr>
        <p:txBody>
          <a:bodyPr wrap="square" lIns="0" tIns="0" rIns="0" bIns="0">
            <a:spAutoFit/>
          </a:bodyPr>
          <a:lstStyle>
            <a:lvl1pPr>
              <a:defRPr sz="68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3765783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1991673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486536" y="1651198"/>
            <a:ext cx="4343400" cy="4017645"/>
          </a:xfrm>
          <a:prstGeom prst="rect">
            <a:avLst/>
          </a:prstGeom>
        </p:spPr>
        <p:txBody>
          <a:bodyPr wrap="square" lIns="0" tIns="0" rIns="0" bIns="0">
            <a:spAutoFit/>
          </a:bodyPr>
          <a:lstStyle>
            <a:lvl1pPr>
              <a:defRPr sz="2400" b="1" i="0">
                <a:solidFill>
                  <a:srgbClr val="21252A"/>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7" name="Holder 7"/>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639056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5846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5" name="Holder 5"/>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2517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9264395" y="228599"/>
            <a:ext cx="2025395" cy="911351"/>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19" name="bg object 19"/>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5" name="Holder 5"/>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82960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4" name="Holder 4"/>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203199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dirty="0"/>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442552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dirty="0"/>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316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11688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dirty="0"/>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62837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2930132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1185849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933374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endParaRPr lang="en-US" dirty="0"/>
          </a:p>
        </p:txBody>
      </p:sp>
    </p:spTree>
    <p:extLst>
      <p:ext uri="{BB962C8B-B14F-4D97-AF65-F5344CB8AC3E}">
        <p14:creationId xmlns:p14="http://schemas.microsoft.com/office/powerpoint/2010/main" val="3917720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dirty="0"/>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dirty="0"/>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80755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9264396" y="228600"/>
            <a:ext cx="2025383" cy="911351"/>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19" name="bg object 19"/>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endParaRPr/>
          </a:p>
        </p:txBody>
      </p:sp>
      <p:sp>
        <p:nvSpPr>
          <p:cNvPr id="20" name="bg object 20"/>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4" name="Holder 4"/>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4281432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71149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dirty="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3458295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01123C5F-E173-614D-A2E8-E7C6084BD9F1}"/>
              </a:ext>
            </a:extLst>
          </p:cNvPr>
          <p:cNvSpPr txBox="1"/>
          <p:nvPr userDrawn="1"/>
        </p:nvSpPr>
        <p:spPr>
          <a:xfrm>
            <a:off x="508000" y="2067340"/>
            <a:ext cx="5588000" cy="4084983"/>
          </a:xfrm>
          <a:prstGeom prst="rect">
            <a:avLst/>
          </a:prstGeom>
        </p:spPr>
        <p:txBody>
          <a:bodyPr wrap="square" lIns="121869" tIns="60933" rIns="121869" bIns="60933" rtlCol="0" anchor="t">
            <a:noAutofit/>
          </a:bodyPr>
          <a:lstStyle/>
          <a:p>
            <a:pPr marL="0" indent="0">
              <a:spcBef>
                <a:spcPts val="0"/>
              </a:spcBef>
              <a:buNone/>
            </a:pPr>
            <a:endParaRPr lang="en-US" sz="2099" dirty="0">
              <a:solidFill>
                <a:schemeClr val="bg1">
                  <a:lumMod val="50000"/>
                </a:schemeClr>
              </a:solidFill>
              <a:cs typeface="Calibri"/>
            </a:endParaRPr>
          </a:p>
        </p:txBody>
      </p:sp>
    </p:spTree>
    <p:custDataLst>
      <p:tags r:id="rId1"/>
    </p:custDataLst>
    <p:extLst>
      <p:ext uri="{BB962C8B-B14F-4D97-AF65-F5344CB8AC3E}">
        <p14:creationId xmlns:p14="http://schemas.microsoft.com/office/powerpoint/2010/main" val="287728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7" name="Text Placeholder 2"/>
          <p:cNvSpPr>
            <a:spLocks noGrp="1"/>
          </p:cNvSpPr>
          <p:nvPr>
            <p:ph idx="1" hasCustomPrompt="1"/>
          </p:nvPr>
        </p:nvSpPr>
        <p:spPr>
          <a:xfrm>
            <a:off x="6461761" y="1271016"/>
            <a:ext cx="5214907" cy="4783060"/>
          </a:xfrm>
          <a:prstGeom prst="rect">
            <a:avLst/>
          </a:prstGeom>
        </p:spPr>
        <p:txBody>
          <a:bodyPr vert="horz" lIns="91440" tIns="45720" rIns="91440" bIns="45720" rtlCol="0" anchor="t">
            <a:normAutofit/>
          </a:bodyPr>
          <a:lstStyle>
            <a:lvl1pPr marL="514350" indent="-514350">
              <a:spcBef>
                <a:spcPts val="0"/>
              </a:spcBef>
              <a:spcAft>
                <a:spcPts val="4800"/>
              </a:spcAft>
              <a:buClr>
                <a:schemeClr val="accent1"/>
              </a:buClr>
              <a:buSzPct val="100000"/>
              <a:buFont typeface="+mj-lt"/>
              <a:buAutoNum type="arabicPeriod"/>
              <a:defRPr sz="2200"/>
            </a:lvl1pPr>
            <a:lvl2pPr marL="1123702" indent="-514350">
              <a:spcBef>
                <a:spcPts val="0"/>
              </a:spcBef>
              <a:spcAft>
                <a:spcPts val="4800"/>
              </a:spcAft>
              <a:buClr>
                <a:schemeClr val="accent1"/>
              </a:buClr>
              <a:buSzPct val="200000"/>
              <a:buFont typeface="+mj-lt"/>
              <a:buAutoNum type="arabicPeriod"/>
              <a:defRPr sz="3000"/>
            </a:lvl2pPr>
            <a:lvl3pPr marL="1733052" indent="-514350">
              <a:spcBef>
                <a:spcPts val="0"/>
              </a:spcBef>
              <a:spcAft>
                <a:spcPts val="4800"/>
              </a:spcAft>
              <a:buClr>
                <a:schemeClr val="accent1"/>
              </a:buClr>
              <a:buSzPct val="200000"/>
              <a:buFont typeface="+mj-lt"/>
              <a:buAutoNum type="arabicPeriod"/>
              <a:defRPr sz="3000"/>
            </a:lvl3pPr>
            <a:lvl4pPr marL="2342402" indent="-514350">
              <a:spcBef>
                <a:spcPts val="0"/>
              </a:spcBef>
              <a:spcAft>
                <a:spcPts val="4800"/>
              </a:spcAft>
              <a:buClr>
                <a:schemeClr val="accent1"/>
              </a:buClr>
              <a:buSzPct val="200000"/>
              <a:buFont typeface="+mj-lt"/>
              <a:buAutoNum type="arabicPeriod"/>
              <a:defRPr sz="3000"/>
            </a:lvl4pPr>
            <a:lvl5pPr marL="2951754" indent="-514350">
              <a:spcBef>
                <a:spcPts val="0"/>
              </a:spcBef>
              <a:spcAft>
                <a:spcPts val="4800"/>
              </a:spcAft>
              <a:buClr>
                <a:schemeClr val="accent1"/>
              </a:buClr>
              <a:buSzPct val="200000"/>
              <a:buFont typeface="+mj-lt"/>
              <a:buAutoNum type="arabicPeriod"/>
              <a:defRPr sz="3000"/>
            </a:lvl5pPr>
          </a:lstStyle>
          <a:p>
            <a:pPr lvl="0"/>
            <a:r>
              <a:rPr lang="en-US" dirty="0"/>
              <a:t>Click to edit Master text styles</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Tree>
    <p:custDataLst>
      <p:tags r:id="rId1"/>
    </p:custDataLst>
    <p:extLst>
      <p:ext uri="{BB962C8B-B14F-4D97-AF65-F5344CB8AC3E}">
        <p14:creationId xmlns:p14="http://schemas.microsoft.com/office/powerpoint/2010/main" val="25775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648568"/>
          </a:xfrm>
        </p:spPr>
        <p:txBody>
          <a:bodyPr>
            <a:normAutofit/>
          </a:bodyPr>
          <a:lstStyle>
            <a:lvl1pPr>
              <a:defRPr sz="1600">
                <a:solidFill>
                  <a:schemeClr val="tx1">
                    <a:lumMod val="95000"/>
                    <a:lumOff val="5000"/>
                  </a:schemeClr>
                </a:solidFill>
              </a:defRPr>
            </a:lvl1pPr>
            <a:lvl2pPr>
              <a:defRPr sz="1600">
                <a:solidFill>
                  <a:schemeClr val="tx1">
                    <a:lumMod val="95000"/>
                    <a:lumOff val="5000"/>
                  </a:schemeClr>
                </a:solidFill>
              </a:defRPr>
            </a:lvl2pPr>
            <a:lvl3pPr>
              <a:defRPr sz="1600">
                <a:solidFill>
                  <a:schemeClr val="tx1">
                    <a:lumMod val="95000"/>
                    <a:lumOff val="5000"/>
                  </a:schemeClr>
                </a:solidFill>
              </a:defRPr>
            </a:lvl3pPr>
            <a:lvl4pPr>
              <a:defRPr sz="1600">
                <a:solidFill>
                  <a:schemeClr val="tx1">
                    <a:lumMod val="95000"/>
                    <a:lumOff val="5000"/>
                  </a:schemeClr>
                </a:solidFill>
              </a:defRPr>
            </a:lvl4pPr>
            <a:lvl5pPr>
              <a:defRPr sz="1600">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454836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072372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608849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75E4A-952B-BF40-A8A1-224D89D3F305}"/>
              </a:ext>
            </a:extLst>
          </p:cNvPr>
          <p:cNvSpPr>
            <a:spLocks noGrp="1"/>
          </p:cNvSpPr>
          <p:nvPr>
            <p:ph type="pic" sz="quarter" idx="16"/>
          </p:nvPr>
        </p:nvSpPr>
        <p:spPr>
          <a:xfrm>
            <a:off x="624418" y="1746753"/>
            <a:ext cx="5249333" cy="4746122"/>
          </a:xfrm>
        </p:spPr>
        <p:txBody>
          <a:bodyPr/>
          <a:lstStyle/>
          <a:p>
            <a:endParaRPr lang="en-US" dirty="0"/>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8" name="Picture Placeholder 2">
            <a:extLst>
              <a:ext uri="{FF2B5EF4-FFF2-40B4-BE49-F238E27FC236}">
                <a16:creationId xmlns:a16="http://schemas.microsoft.com/office/drawing/2014/main" id="{96382302-7573-B641-AE92-16F615228528}"/>
              </a:ext>
            </a:extLst>
          </p:cNvPr>
          <p:cNvSpPr>
            <a:spLocks noGrp="1"/>
          </p:cNvSpPr>
          <p:nvPr>
            <p:ph type="pic" sz="quarter" idx="17"/>
          </p:nvPr>
        </p:nvSpPr>
        <p:spPr>
          <a:xfrm>
            <a:off x="6293698" y="1746753"/>
            <a:ext cx="5249333" cy="4746122"/>
          </a:xfrm>
        </p:spPr>
        <p:txBody>
          <a:bodyPr/>
          <a:lstStyle/>
          <a:p>
            <a:endParaRPr lang="en-US" dirty="0"/>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544013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516512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03620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r>
              <a:rPr lang="en-US"/>
              <a:t>Click icon to add picture</a:t>
            </a:r>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028233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147946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648200"/>
          </a:xfrm>
        </p:spPr>
        <p:txBody>
          <a:bodyPr/>
          <a:lstStyle/>
          <a:p>
            <a:endParaRPr lang="en-US" dirty="0"/>
          </a:p>
        </p:txBody>
      </p:sp>
    </p:spTree>
    <p:custDataLst>
      <p:tags r:id="rId1"/>
    </p:custDataLst>
    <p:extLst>
      <p:ext uri="{BB962C8B-B14F-4D97-AF65-F5344CB8AC3E}">
        <p14:creationId xmlns:p14="http://schemas.microsoft.com/office/powerpoint/2010/main" val="2963140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dirty="0">
              <a:solidFill>
                <a:srgbClr val="FFFFFF"/>
              </a:solidFill>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dirty="0"/>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a:solidFill>
                  <a:srgbClr val="00A8E1"/>
                </a:solidFill>
                <a:latin typeface="+mj-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fld id="{7B67A630-6DEE-4F45-9872-4A9386C88847}" type="slidenum">
              <a:rPr lang="en-US" smtClean="0"/>
              <a:pPr/>
              <a:t>‹#›</a:t>
            </a:fld>
            <a:endParaRPr lang="en-US" dirty="0"/>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6996727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6"/>
          <p:cNvCxnSpPr>
            <a:cxnSpLocks noChangeShapeType="1"/>
          </p:cNvCxnSpPr>
          <p:nvPr userDrawn="1"/>
        </p:nvCxnSpPr>
        <p:spPr bwMode="auto">
          <a:xfrm>
            <a:off x="912285" y="1233488"/>
            <a:ext cx="10367433" cy="190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5" name="Straight Connector 4"/>
          <p:cNvCxnSpPr>
            <a:cxnSpLocks noChangeShapeType="1"/>
          </p:cNvCxnSpPr>
          <p:nvPr userDrawn="1"/>
        </p:nvCxnSpPr>
        <p:spPr bwMode="auto">
          <a:xfrm>
            <a:off x="880534" y="1074739"/>
            <a:ext cx="10380133" cy="1587"/>
          </a:xfrm>
          <a:prstGeom prst="line">
            <a:avLst/>
          </a:prstGeom>
          <a:noFill/>
          <a:ln w="38100">
            <a:solidFill>
              <a:schemeClr val="accent1"/>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895349" y="195263"/>
            <a:ext cx="10363200" cy="898525"/>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0"/>
          </p:nvPr>
        </p:nvSpPr>
        <p:spPr/>
        <p:txBody>
          <a:bodyPr/>
          <a:lstStyle>
            <a:lvl1pPr>
              <a:defRPr>
                <a:latin typeface="Arial" pitchFamily="34" charset="0"/>
              </a:defRPr>
            </a:lvl1pPr>
          </a:lstStyle>
          <a:p>
            <a:pPr>
              <a:defRPr/>
            </a:pPr>
            <a:endParaRPr lang="en-US" altLang="en-US"/>
          </a:p>
          <a:p>
            <a:pPr>
              <a:defRPr/>
            </a:pPr>
            <a:endParaRPr lang="en-US" altLang="en-US"/>
          </a:p>
          <a:p>
            <a:pPr>
              <a:defRPr/>
            </a:pPr>
            <a:fld id="{DFED7F62-6E64-431D-A1A0-F4F048945513}" type="slidenum">
              <a:rPr lang="en-US" altLang="en-US"/>
              <a:pPr>
                <a:defRPr/>
              </a:pPr>
              <a:t>‹#›</a:t>
            </a:fld>
            <a:r>
              <a:rPr lang="en-US" altLang="en-US"/>
              <a:t>    |    AAU Study Highlights    |    NorthShore    |    April  21, 2010</a:t>
            </a:r>
          </a:p>
        </p:txBody>
      </p:sp>
    </p:spTree>
    <p:extLst>
      <p:ext uri="{BB962C8B-B14F-4D97-AF65-F5344CB8AC3E}">
        <p14:creationId xmlns:p14="http://schemas.microsoft.com/office/powerpoint/2010/main" val="326588919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EVERYDAY - CONTENT ONLY">
  <p:cSld name="1_EVERYDAY - CONTENT ONLY">
    <p:spTree>
      <p:nvGrpSpPr>
        <p:cNvPr id="1" name="Shape 44"/>
        <p:cNvGrpSpPr/>
        <p:nvPr/>
      </p:nvGrpSpPr>
      <p:grpSpPr>
        <a:xfrm>
          <a:off x="0" y="0"/>
          <a:ext cx="0" cy="0"/>
          <a:chOff x="0" y="0"/>
          <a:chExt cx="0" cy="0"/>
        </a:xfrm>
      </p:grpSpPr>
      <p:sp>
        <p:nvSpPr>
          <p:cNvPr id="45" name="Google Shape;45;p46"/>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46"/>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7" name="Google Shape;47;p46"/>
          <p:cNvSpPr txBox="1">
            <a:spLocks noGrp="1"/>
          </p:cNvSpPr>
          <p:nvPr>
            <p:ph type="body" idx="1"/>
          </p:nvPr>
        </p:nvSpPr>
        <p:spPr>
          <a:xfrm>
            <a:off x="508540" y="1707786"/>
            <a:ext cx="11203664" cy="4648568"/>
          </a:xfrm>
          <a:prstGeom prst="rect">
            <a:avLst/>
          </a:prstGeom>
          <a:noFill/>
          <a:ln>
            <a:noFill/>
          </a:ln>
        </p:spPr>
        <p:txBody>
          <a:bodyPr spcFirstLastPara="1" wrap="square" lIns="121925" tIns="60950" rIns="121925" bIns="60950" anchor="t" anchorCtr="0">
            <a:normAutofit/>
          </a:bodyPr>
          <a:lstStyle>
            <a:lvl1pPr marL="457200" lvl="0" indent="-387286" algn="l">
              <a:spcBef>
                <a:spcPts val="500"/>
              </a:spcBef>
              <a:spcAft>
                <a:spcPts val="0"/>
              </a:spcAft>
              <a:buClr>
                <a:srgbClr val="4B4C4B"/>
              </a:buClr>
              <a:buSzPts val="2499"/>
              <a:buChar char="•"/>
              <a:defRPr>
                <a:solidFill>
                  <a:srgbClr val="4B4C4B"/>
                </a:solidFill>
              </a:defRPr>
            </a:lvl1pPr>
            <a:lvl2pPr marL="914400" lvl="1" indent="-374586" algn="l">
              <a:spcBef>
                <a:spcPts val="460"/>
              </a:spcBef>
              <a:spcAft>
                <a:spcPts val="0"/>
              </a:spcAft>
              <a:buClr>
                <a:srgbClr val="4B4C4B"/>
              </a:buClr>
              <a:buSzPts val="2299"/>
              <a:buChar char="–"/>
              <a:defRPr>
                <a:solidFill>
                  <a:srgbClr val="4B4C4B"/>
                </a:solidFill>
              </a:defRPr>
            </a:lvl2pPr>
            <a:lvl3pPr marL="1371600" lvl="2" indent="-355536" algn="l">
              <a:spcBef>
                <a:spcPts val="400"/>
              </a:spcBef>
              <a:spcAft>
                <a:spcPts val="0"/>
              </a:spcAft>
              <a:buClr>
                <a:srgbClr val="4B4C4B"/>
              </a:buClr>
              <a:buSzPts val="1999"/>
              <a:buChar char="•"/>
              <a:defRPr>
                <a:solidFill>
                  <a:srgbClr val="4B4C4B"/>
                </a:solidFill>
              </a:defRPr>
            </a:lvl3pPr>
            <a:lvl4pPr marL="1828800" lvl="3" indent="-336486" algn="l">
              <a:spcBef>
                <a:spcPts val="340"/>
              </a:spcBef>
              <a:spcAft>
                <a:spcPts val="0"/>
              </a:spcAft>
              <a:buClr>
                <a:srgbClr val="4B4C4B"/>
              </a:buClr>
              <a:buSzPts val="1699"/>
              <a:buChar char="–"/>
              <a:defRPr>
                <a:solidFill>
                  <a:srgbClr val="4B4C4B"/>
                </a:solidFill>
              </a:defRPr>
            </a:lvl4pPr>
            <a:lvl5pPr marL="2286000" lvl="4" indent="-336486" algn="l">
              <a:spcBef>
                <a:spcPts val="340"/>
              </a:spcBef>
              <a:spcAft>
                <a:spcPts val="0"/>
              </a:spcAft>
              <a:buClr>
                <a:srgbClr val="4B4C4B"/>
              </a:buClr>
              <a:buSzPts val="1699"/>
              <a:buChar char="»"/>
              <a:defRPr>
                <a:solidFill>
                  <a:srgbClr val="4B4C4B"/>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46"/>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00A8E1">
                  <a:alpha val="0"/>
                </a:srgbClr>
              </a:gs>
              <a:gs pos="100000">
                <a:srgbClr val="00A8E1">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49" name="Google Shape;49;p46"/>
          <p:cNvSpPr txBox="1">
            <a:spLocks noGrp="1"/>
          </p:cNvSpPr>
          <p:nvPr>
            <p:ph type="title"/>
          </p:nvPr>
        </p:nvSpPr>
        <p:spPr>
          <a:xfrm>
            <a:off x="304800" y="170056"/>
            <a:ext cx="11430000" cy="1143000"/>
          </a:xfrm>
          <a:prstGeom prst="rect">
            <a:avLst/>
          </a:prstGeom>
          <a:noFill/>
          <a:ln>
            <a:noFill/>
          </a:ln>
        </p:spPr>
        <p:txBody>
          <a:bodyPr spcFirstLastPara="1" wrap="square" lIns="121925" tIns="60950" rIns="121925" bIns="60950" anchor="ctr" anchorCtr="0">
            <a:noAutofit/>
          </a:bodyPr>
          <a:lstStyle>
            <a:lvl1pPr lvl="0" algn="l">
              <a:spcBef>
                <a:spcPts val="0"/>
              </a:spcBef>
              <a:spcAft>
                <a:spcPts val="0"/>
              </a:spcAft>
              <a:buClr>
                <a:schemeClr val="lt1"/>
              </a:buClr>
              <a:buSzPts val="3200"/>
              <a:buFont typeface="Arial"/>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6"/>
          <p:cNvSpPr txBox="1">
            <a:spLocks noGrp="1"/>
          </p:cNvSpPr>
          <p:nvPr>
            <p:ph type="body" idx="2"/>
          </p:nvPr>
        </p:nvSpPr>
        <p:spPr>
          <a:xfrm>
            <a:off x="332187" y="953346"/>
            <a:ext cx="11430112" cy="415925"/>
          </a:xfrm>
          <a:prstGeom prst="rect">
            <a:avLst/>
          </a:prstGeom>
          <a:noFill/>
          <a:ln>
            <a:noFill/>
          </a:ln>
        </p:spPr>
        <p:txBody>
          <a:bodyPr spcFirstLastPara="1" wrap="square" lIns="121925" tIns="60950" rIns="121925" bIns="6095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342900" algn="l">
              <a:spcBef>
                <a:spcPts val="360"/>
              </a:spcBef>
              <a:spcAft>
                <a:spcPts val="0"/>
              </a:spcAft>
              <a:buClr>
                <a:srgbClr val="5D5F5D"/>
              </a:buClr>
              <a:buSzPts val="1800"/>
              <a:buChar char="–"/>
              <a:defRPr/>
            </a:lvl2pPr>
            <a:lvl3pPr marL="1371600" lvl="2" indent="-342900" algn="l">
              <a:spcBef>
                <a:spcPts val="360"/>
              </a:spcBef>
              <a:spcAft>
                <a:spcPts val="0"/>
              </a:spcAft>
              <a:buClr>
                <a:srgbClr val="5D5F5D"/>
              </a:buClr>
              <a:buSzPts val="1800"/>
              <a:buChar char="•"/>
              <a:defRPr/>
            </a:lvl3pPr>
            <a:lvl4pPr marL="1828800" lvl="3" indent="-342900" algn="l">
              <a:spcBef>
                <a:spcPts val="360"/>
              </a:spcBef>
              <a:spcAft>
                <a:spcPts val="0"/>
              </a:spcAft>
              <a:buClr>
                <a:srgbClr val="5D5F5D"/>
              </a:buClr>
              <a:buSzPts val="1800"/>
              <a:buChar char="–"/>
              <a:defRPr/>
            </a:lvl4pPr>
            <a:lvl5pPr marL="2286000" lvl="4" indent="-342900" algn="l">
              <a:spcBef>
                <a:spcPts val="360"/>
              </a:spcBef>
              <a:spcAft>
                <a:spcPts val="0"/>
              </a:spcAft>
              <a:buClr>
                <a:srgbClr val="5D5F5D"/>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51" name="Google Shape;51;p46"/>
          <p:cNvCxnSpPr/>
          <p:nvPr/>
        </p:nvCxnSpPr>
        <p:spPr>
          <a:xfrm>
            <a:off x="11311725" y="6447272"/>
            <a:ext cx="0" cy="267883"/>
          </a:xfrm>
          <a:prstGeom prst="straightConnector1">
            <a:avLst/>
          </a:prstGeom>
          <a:noFill/>
          <a:ln w="9525" cap="flat" cmpd="sng">
            <a:solidFill>
              <a:srgbClr val="7F7F7F"/>
            </a:solidFill>
            <a:prstDash val="solid"/>
            <a:round/>
            <a:headEnd type="none" w="sm" len="sm"/>
            <a:tailEnd type="none" w="sm" len="sm"/>
          </a:ln>
        </p:spPr>
      </p:cxnSp>
      <p:sp>
        <p:nvSpPr>
          <p:cNvPr id="52" name="Google Shape;52;p46"/>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000">
                <a:solidFill>
                  <a:srgbClr val="7F7F7F"/>
                </a:solidFill>
                <a:latin typeface="Arial"/>
                <a:ea typeface="Arial"/>
                <a:cs typeface="Arial"/>
                <a:sym typeface="Arial"/>
              </a:defRPr>
            </a:lvl1pPr>
            <a:lvl2pPr marL="0" lvl="1" indent="0" algn="r">
              <a:spcBef>
                <a:spcPts val="0"/>
              </a:spcBef>
              <a:buNone/>
              <a:defRPr sz="1000">
                <a:solidFill>
                  <a:srgbClr val="7F7F7F"/>
                </a:solidFill>
                <a:latin typeface="Arial"/>
                <a:ea typeface="Arial"/>
                <a:cs typeface="Arial"/>
                <a:sym typeface="Arial"/>
              </a:defRPr>
            </a:lvl2pPr>
            <a:lvl3pPr marL="0" lvl="2" indent="0" algn="r">
              <a:spcBef>
                <a:spcPts val="0"/>
              </a:spcBef>
              <a:buNone/>
              <a:defRPr sz="1000">
                <a:solidFill>
                  <a:srgbClr val="7F7F7F"/>
                </a:solidFill>
                <a:latin typeface="Arial"/>
                <a:ea typeface="Arial"/>
                <a:cs typeface="Arial"/>
                <a:sym typeface="Arial"/>
              </a:defRPr>
            </a:lvl3pPr>
            <a:lvl4pPr marL="0" lvl="3" indent="0" algn="r">
              <a:spcBef>
                <a:spcPts val="0"/>
              </a:spcBef>
              <a:buNone/>
              <a:defRPr sz="1000">
                <a:solidFill>
                  <a:srgbClr val="7F7F7F"/>
                </a:solidFill>
                <a:latin typeface="Arial"/>
                <a:ea typeface="Arial"/>
                <a:cs typeface="Arial"/>
                <a:sym typeface="Arial"/>
              </a:defRPr>
            </a:lvl4pPr>
            <a:lvl5pPr marL="0" lvl="4" indent="0" algn="r">
              <a:spcBef>
                <a:spcPts val="0"/>
              </a:spcBef>
              <a:buNone/>
              <a:defRPr sz="1000">
                <a:solidFill>
                  <a:srgbClr val="7F7F7F"/>
                </a:solidFill>
                <a:latin typeface="Arial"/>
                <a:ea typeface="Arial"/>
                <a:cs typeface="Arial"/>
                <a:sym typeface="Arial"/>
              </a:defRPr>
            </a:lvl5pPr>
            <a:lvl6pPr marL="0" lvl="5" indent="0" algn="r">
              <a:spcBef>
                <a:spcPts val="0"/>
              </a:spcBef>
              <a:buNone/>
              <a:defRPr sz="1000">
                <a:solidFill>
                  <a:srgbClr val="7F7F7F"/>
                </a:solidFill>
                <a:latin typeface="Arial"/>
                <a:ea typeface="Arial"/>
                <a:cs typeface="Arial"/>
                <a:sym typeface="Arial"/>
              </a:defRPr>
            </a:lvl6pPr>
            <a:lvl7pPr marL="0" lvl="6" indent="0" algn="r">
              <a:spcBef>
                <a:spcPts val="0"/>
              </a:spcBef>
              <a:buNone/>
              <a:defRPr sz="1000">
                <a:solidFill>
                  <a:srgbClr val="7F7F7F"/>
                </a:solidFill>
                <a:latin typeface="Arial"/>
                <a:ea typeface="Arial"/>
                <a:cs typeface="Arial"/>
                <a:sym typeface="Arial"/>
              </a:defRPr>
            </a:lvl7pPr>
            <a:lvl8pPr marL="0" lvl="7" indent="0" algn="r">
              <a:spcBef>
                <a:spcPts val="0"/>
              </a:spcBef>
              <a:buNone/>
              <a:defRPr sz="1000">
                <a:solidFill>
                  <a:srgbClr val="7F7F7F"/>
                </a:solidFill>
                <a:latin typeface="Arial"/>
                <a:ea typeface="Arial"/>
                <a:cs typeface="Arial"/>
                <a:sym typeface="Arial"/>
              </a:defRPr>
            </a:lvl8pPr>
            <a:lvl9pPr marL="0" lvl="8" indent="0" algn="r">
              <a:spcBef>
                <a:spcPts val="0"/>
              </a:spcBef>
              <a:buNone/>
              <a:defRPr sz="1000">
                <a:solidFill>
                  <a:srgbClr val="7F7F7F"/>
                </a:solidFill>
                <a:latin typeface="Arial"/>
                <a:ea typeface="Arial"/>
                <a:cs typeface="Arial"/>
                <a:sym typeface="Arial"/>
              </a:defRPr>
            </a:lvl9pPr>
          </a:lstStyle>
          <a:p>
            <a:fld id="{00000000-1234-1234-1234-123412341234}" type="slidenum">
              <a:rPr lang="en-US" smtClean="0"/>
              <a:pPr/>
              <a:t>‹#›</a:t>
            </a:fld>
            <a:endParaRPr lang="en-US"/>
          </a:p>
        </p:txBody>
      </p:sp>
      <p:pic>
        <p:nvPicPr>
          <p:cNvPr id="53" name="Google Shape;53;p4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596461" y="6492240"/>
            <a:ext cx="1606135" cy="229238"/>
          </a:xfrm>
          <a:prstGeom prst="rect">
            <a:avLst/>
          </a:prstGeom>
          <a:noFill/>
          <a:ln>
            <a:noFill/>
          </a:ln>
        </p:spPr>
      </p:pic>
    </p:spTree>
    <p:extLst>
      <p:ext uri="{BB962C8B-B14F-4D97-AF65-F5344CB8AC3E}">
        <p14:creationId xmlns:p14="http://schemas.microsoft.com/office/powerpoint/2010/main" val="3255906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5334000"/>
          </a:xfrm>
          <a:prstGeom prst="rect">
            <a:avLst/>
          </a:prstGeom>
          <a:solidFill>
            <a:srgbClr val="007EA3"/>
          </a:solidFill>
          <a:ln>
            <a:noFill/>
          </a:ln>
        </p:spPr>
        <p:txBody>
          <a:bodyPr/>
          <a:lstStyle>
            <a:lvl1pPr>
              <a:defRPr sz="2400">
                <a:solidFill>
                  <a:schemeClr val="tx1"/>
                </a:solidFill>
                <a:latin typeface="Lucida Grande" charset="0"/>
                <a:ea typeface="MS PGothic" charset="-128"/>
              </a:defRPr>
            </a:lvl1pPr>
            <a:lvl2pPr marL="742950" indent="-285750">
              <a:defRPr sz="2400">
                <a:solidFill>
                  <a:schemeClr val="tx1"/>
                </a:solidFill>
                <a:latin typeface="Lucida Grande" charset="0"/>
                <a:ea typeface="MS PGothic" charset="-128"/>
              </a:defRPr>
            </a:lvl2pPr>
            <a:lvl3pPr marL="1143000" indent="-228600">
              <a:defRPr sz="2400">
                <a:solidFill>
                  <a:schemeClr val="tx1"/>
                </a:solidFill>
                <a:latin typeface="Lucida Grande" charset="0"/>
                <a:ea typeface="MS PGothic" charset="-128"/>
              </a:defRPr>
            </a:lvl3pPr>
            <a:lvl4pPr marL="1600200" indent="-228600">
              <a:defRPr sz="2400">
                <a:solidFill>
                  <a:schemeClr val="tx1"/>
                </a:solidFill>
                <a:latin typeface="Lucida Grande" charset="0"/>
                <a:ea typeface="MS PGothic" charset="-128"/>
              </a:defRPr>
            </a:lvl4pPr>
            <a:lvl5pPr marL="2057400" indent="-228600">
              <a:defRPr sz="2400">
                <a:solidFill>
                  <a:schemeClr val="tx1"/>
                </a:solidFill>
                <a:latin typeface="Lucida Grande" charset="0"/>
                <a:ea typeface="MS PGothic" charset="-128"/>
              </a:defRPr>
            </a:lvl5pPr>
            <a:lvl6pPr marL="2514600" indent="-228600" eaLnBrk="0" fontAlgn="base" hangingPunct="0">
              <a:spcBef>
                <a:spcPct val="0"/>
              </a:spcBef>
              <a:spcAft>
                <a:spcPct val="0"/>
              </a:spcAft>
              <a:defRPr sz="2400">
                <a:solidFill>
                  <a:schemeClr val="tx1"/>
                </a:solidFill>
                <a:latin typeface="Lucida Grande" charset="0"/>
                <a:ea typeface="MS PGothic" charset="-128"/>
              </a:defRPr>
            </a:lvl6pPr>
            <a:lvl7pPr marL="2971800" indent="-228600" eaLnBrk="0" fontAlgn="base" hangingPunct="0">
              <a:spcBef>
                <a:spcPct val="0"/>
              </a:spcBef>
              <a:spcAft>
                <a:spcPct val="0"/>
              </a:spcAft>
              <a:defRPr sz="2400">
                <a:solidFill>
                  <a:schemeClr val="tx1"/>
                </a:solidFill>
                <a:latin typeface="Lucida Grande" charset="0"/>
                <a:ea typeface="MS PGothic" charset="-128"/>
              </a:defRPr>
            </a:lvl7pPr>
            <a:lvl8pPr marL="3429000" indent="-228600" eaLnBrk="0" fontAlgn="base" hangingPunct="0">
              <a:spcBef>
                <a:spcPct val="0"/>
              </a:spcBef>
              <a:spcAft>
                <a:spcPct val="0"/>
              </a:spcAft>
              <a:defRPr sz="2400">
                <a:solidFill>
                  <a:schemeClr val="tx1"/>
                </a:solidFill>
                <a:latin typeface="Lucida Grande" charset="0"/>
                <a:ea typeface="MS PGothic" charset="-128"/>
              </a:defRPr>
            </a:lvl8pPr>
            <a:lvl9pPr marL="3886200" indent="-228600" eaLnBrk="0" fontAlgn="base" hangingPunct="0">
              <a:spcBef>
                <a:spcPct val="0"/>
              </a:spcBef>
              <a:spcAft>
                <a:spcPct val="0"/>
              </a:spcAft>
              <a:defRPr sz="2400">
                <a:solidFill>
                  <a:schemeClr val="tx1"/>
                </a:solidFill>
                <a:latin typeface="Lucida Grande" charset="0"/>
                <a:ea typeface="MS PGothic" charset="-128"/>
              </a:defRPr>
            </a:lvl9pPr>
          </a:lstStyle>
          <a:p>
            <a:pPr>
              <a:defRPr/>
            </a:pPr>
            <a:endParaRPr lang="x-none" altLang="x-none" sz="1800"/>
          </a:p>
        </p:txBody>
      </p:sp>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8488" y="5556250"/>
            <a:ext cx="40862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ifs2\obfnd4$\Logos\Logos\HMS LOGO WITH TEX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21638" y="5688013"/>
            <a:ext cx="3763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ctrTitle"/>
          </p:nvPr>
        </p:nvSpPr>
        <p:spPr>
          <a:xfrm>
            <a:off x="609600" y="1371600"/>
            <a:ext cx="10668000" cy="2057400"/>
          </a:xfrm>
        </p:spPr>
        <p:txBody>
          <a:bodyPr/>
          <a:lstStyle>
            <a:lvl1pPr>
              <a:defRPr sz="4050">
                <a:solidFill>
                  <a:schemeClr val="tx2"/>
                </a:solidFill>
                <a:latin typeface="Arial" pitchFamily="34" charset="0"/>
                <a:cs typeface="Arial" pitchFamily="34" charset="0"/>
              </a:defRPr>
            </a:lvl1pPr>
          </a:lstStyle>
          <a:p>
            <a:r>
              <a:rPr lang="en-US" dirty="0"/>
              <a:t>Click to edit Master title style</a:t>
            </a:r>
          </a:p>
        </p:txBody>
      </p:sp>
      <p:sp>
        <p:nvSpPr>
          <p:cNvPr id="61444" name="Rectangle 4"/>
          <p:cNvSpPr>
            <a:spLocks noGrp="1" noChangeArrowheads="1"/>
          </p:cNvSpPr>
          <p:nvPr>
            <p:ph type="subTitle" sz="quarter" idx="1"/>
          </p:nvPr>
        </p:nvSpPr>
        <p:spPr>
          <a:xfrm>
            <a:off x="609600" y="4038600"/>
            <a:ext cx="10668000" cy="1143000"/>
          </a:xfrm>
        </p:spPr>
        <p:txBody>
          <a:bodyPr/>
          <a:lstStyle>
            <a:lvl1pPr marL="0" indent="0">
              <a:buFont typeface="Times" charset="0"/>
              <a:buNone/>
              <a:defRPr b="1" i="1">
                <a:solidFill>
                  <a:schemeClr val="tx2"/>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0793023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06400" y="1295400"/>
            <a:ext cx="112776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6847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3"/>
            <a:ext cx="10363200" cy="1362075"/>
          </a:xfrm>
        </p:spPr>
        <p:txBody>
          <a:bodyPr anchor="t"/>
          <a:lstStyle>
            <a:lvl1pPr algn="l">
              <a:defRPr sz="3000" b="1" cap="all">
                <a:solidFill>
                  <a:srgbClr val="007EA3"/>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263845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Content Placeholder 2"/>
          <p:cNvSpPr>
            <a:spLocks noGrp="1"/>
          </p:cNvSpPr>
          <p:nvPr>
            <p:ph sz="half" idx="1"/>
          </p:nvPr>
        </p:nvSpPr>
        <p:spPr>
          <a:xfrm>
            <a:off x="4064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7526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877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5"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52400"/>
            <a:ext cx="7721600" cy="9144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526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endParaRPr lang="en-US" dirty="0"/>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705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229600" cy="1066800"/>
          </a:xfrm>
        </p:spPr>
        <p:txBody>
          <a:bodyPr/>
          <a:lstStyle/>
          <a:p>
            <a:r>
              <a:rPr lang="en-US" dirty="0"/>
              <a:t>Click to edit Master title style</a:t>
            </a:r>
          </a:p>
        </p:txBody>
      </p:sp>
    </p:spTree>
    <p:extLst>
      <p:ext uri="{BB962C8B-B14F-4D97-AF65-F5344CB8AC3E}">
        <p14:creationId xmlns:p14="http://schemas.microsoft.com/office/powerpoint/2010/main" val="2651881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06668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675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2" y="273050"/>
            <a:ext cx="4011084" cy="793750"/>
          </a:xfrm>
        </p:spPr>
        <p:txBody>
          <a:bodyPr anchor="b"/>
          <a:lstStyle>
            <a:lvl1pPr algn="l">
              <a:defRPr sz="1500" b="1"/>
            </a:lvl1pPr>
          </a:lstStyle>
          <a:p>
            <a:r>
              <a:rPr lang="en-US" dirty="0"/>
              <a:t>Click to edit Master title style</a:t>
            </a:r>
          </a:p>
        </p:txBody>
      </p:sp>
      <p:sp>
        <p:nvSpPr>
          <p:cNvPr id="3" name="Content Placeholder 2"/>
          <p:cNvSpPr>
            <a:spLocks noGrp="1"/>
          </p:cNvSpPr>
          <p:nvPr>
            <p:ph idx="1"/>
          </p:nvPr>
        </p:nvSpPr>
        <p:spPr>
          <a:xfrm>
            <a:off x="4766733" y="1143003"/>
            <a:ext cx="6815667" cy="4983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143003"/>
            <a:ext cx="4011084" cy="49831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994353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55200" y="6134100"/>
            <a:ext cx="21780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819388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06400" y="0"/>
            <a:ext cx="8331200" cy="10668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2966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VincentOBGYN color 2009 fin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48800" y="6172200"/>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64600" y="228600"/>
            <a:ext cx="2819400" cy="5867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06400" y="228600"/>
            <a:ext cx="82550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4669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5"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4"/>
          </p:nvPr>
        </p:nvSpPr>
        <p:spPr>
          <a:xfrm>
            <a:off x="0" y="0"/>
            <a:ext cx="0" cy="0"/>
          </a:xfrm>
        </p:spPr>
        <p:txBody>
          <a:bodyPr/>
          <a:lstStyle>
            <a:lvl1pPr>
              <a:defRPr>
                <a:latin typeface="Lucida Grande"/>
                <a:ea typeface="MS PGothic" panose="020B0600070205080204" pitchFamily="34" charset="-128"/>
              </a:defRPr>
            </a:lvl1pPr>
          </a:lstStyle>
          <a:p>
            <a:pPr>
              <a:defRPr/>
            </a:pPr>
            <a:fld id="{425C9FDA-9CA5-493D-8B5F-98F907FDD5D4}" type="datetimeFigureOut">
              <a:rPr lang="en-US"/>
              <a:pPr>
                <a:defRPr/>
              </a:pPr>
              <a:t>8/15/2022</a:t>
            </a:fld>
            <a:endParaRPr lang="en-US"/>
          </a:p>
        </p:txBody>
      </p:sp>
      <p:sp>
        <p:nvSpPr>
          <p:cNvPr id="6" name="Footer Placeholder 4"/>
          <p:cNvSpPr>
            <a:spLocks noGrp="1"/>
          </p:cNvSpPr>
          <p:nvPr>
            <p:ph type="ftr" sz="quarter" idx="15"/>
          </p:nvPr>
        </p:nvSpPr>
        <p:spPr>
          <a:xfrm>
            <a:off x="0" y="0"/>
            <a:ext cx="0" cy="0"/>
          </a:xfrm>
        </p:spPr>
        <p:txBody>
          <a:bodyPr/>
          <a:lstStyle>
            <a:lvl1pPr>
              <a:defRPr>
                <a:latin typeface="Lucida Grande"/>
                <a:ea typeface="MS PGothic" panose="020B0600070205080204" pitchFamily="34" charset="-128"/>
              </a:defRPr>
            </a:lvl1pPr>
          </a:lstStyle>
          <a:p>
            <a:pPr>
              <a:defRPr/>
            </a:pPr>
            <a:endParaRPr lang="en-US"/>
          </a:p>
        </p:txBody>
      </p:sp>
      <p:sp>
        <p:nvSpPr>
          <p:cNvPr id="7" name="Slide Number Placeholder 5"/>
          <p:cNvSpPr>
            <a:spLocks noGrp="1"/>
          </p:cNvSpPr>
          <p:nvPr>
            <p:ph type="sldNum" sz="quarter" idx="16"/>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6297D2C0-12DF-4DF8-BAD0-3FC644ACBE83}" type="slidenum">
              <a:rPr lang="en-US" altLang="en-US"/>
              <a:pPr/>
              <a:t>‹#›</a:t>
            </a:fld>
            <a:endParaRPr lang="en-US" altLang="en-US"/>
          </a:p>
        </p:txBody>
      </p:sp>
    </p:spTree>
    <p:extLst>
      <p:ext uri="{BB962C8B-B14F-4D97-AF65-F5344CB8AC3E}">
        <p14:creationId xmlns:p14="http://schemas.microsoft.com/office/powerpoint/2010/main" val="1514116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2010960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74444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r>
              <a:rPr lang="en-US"/>
              <a:t>Click icon to add picture</a:t>
            </a:r>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463029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30305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254078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22, 2021</a:t>
            </a:r>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996051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22, 2021</a:t>
            </a:r>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462182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22, 2021</a:t>
            </a:r>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530369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536466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150148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2296382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95268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1485"/>
            <a:ext cx="10363200" cy="146896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36732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dirty="0"/>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endParaRPr lang="en-US" dirty="0"/>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713577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984786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082841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4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8094992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22, 2021</a:t>
            </a:r>
          </a:p>
        </p:txBody>
      </p:sp>
      <p:sp>
        <p:nvSpPr>
          <p:cNvPr id="8" name="Footer Placeholder 7"/>
          <p:cNvSpPr>
            <a:spLocks noGrp="1"/>
          </p:cNvSpPr>
          <p:nvPr>
            <p:ph type="ftr" sz="quarter" idx="11"/>
          </p:nvPr>
        </p:nvSpPr>
        <p:spPr/>
        <p:txBody>
          <a:bodyPr/>
          <a:lstStyle/>
          <a:p>
            <a:r>
              <a:rPr lang="en-US"/>
              <a:t>DRAFT FOR REVIEW PURPOSES ONLY</a:t>
            </a:r>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2286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22, 2021</a:t>
            </a:r>
          </a:p>
        </p:txBody>
      </p:sp>
      <p:sp>
        <p:nvSpPr>
          <p:cNvPr id="4" name="Footer Placeholder 3"/>
          <p:cNvSpPr>
            <a:spLocks noGrp="1"/>
          </p:cNvSpPr>
          <p:nvPr>
            <p:ph type="ftr" sz="quarter" idx="11"/>
          </p:nvPr>
        </p:nvSpPr>
        <p:spPr/>
        <p:txBody>
          <a:bodyPr/>
          <a:lstStyle/>
          <a:p>
            <a:r>
              <a:rPr lang="en-US"/>
              <a:t>DRAFT FOR REVIEW PURPOSES ONLY</a:t>
            </a:r>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9482914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22, 2021</a:t>
            </a:r>
          </a:p>
        </p:txBody>
      </p:sp>
      <p:sp>
        <p:nvSpPr>
          <p:cNvPr id="3" name="Footer Placeholder 2"/>
          <p:cNvSpPr>
            <a:spLocks noGrp="1"/>
          </p:cNvSpPr>
          <p:nvPr>
            <p:ph type="ftr" sz="quarter" idx="11"/>
          </p:nvPr>
        </p:nvSpPr>
        <p:spPr/>
        <p:txBody>
          <a:bodyPr/>
          <a:lstStyle/>
          <a:p>
            <a:r>
              <a:rPr lang="en-US"/>
              <a:t>DRAFT FOR REVIEW PURPOSES ONLY</a:t>
            </a:r>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7138876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66751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22, 2021</a:t>
            </a:r>
          </a:p>
        </p:txBody>
      </p:sp>
      <p:sp>
        <p:nvSpPr>
          <p:cNvPr id="6" name="Footer Placeholder 5"/>
          <p:cNvSpPr>
            <a:spLocks noGrp="1"/>
          </p:cNvSpPr>
          <p:nvPr>
            <p:ph type="ftr" sz="quarter" idx="11"/>
          </p:nvPr>
        </p:nvSpPr>
        <p:spPr/>
        <p:txBody>
          <a:bodyPr/>
          <a:lstStyle/>
          <a:p>
            <a:r>
              <a:rPr lang="en-US"/>
              <a:t>DRAFT FOR REVIEW PURPOSES ONLY</a:t>
            </a:r>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065619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9630985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22, 2021</a:t>
            </a:r>
          </a:p>
        </p:txBody>
      </p:sp>
      <p:sp>
        <p:nvSpPr>
          <p:cNvPr id="5" name="Footer Placeholder 4"/>
          <p:cNvSpPr>
            <a:spLocks noGrp="1"/>
          </p:cNvSpPr>
          <p:nvPr>
            <p:ph type="ftr" sz="quarter" idx="11"/>
          </p:nvPr>
        </p:nvSpPr>
        <p:spPr/>
        <p:txBody>
          <a:bodyPr/>
          <a:lstStyle/>
          <a:p>
            <a:r>
              <a:rPr lang="en-US"/>
              <a:t>DRAFT FOR REVIEW PURPOSES ONLY</a:t>
            </a:r>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71580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3.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5.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4.xml"/><Relationship Id="rId7"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4.png"/><Relationship Id="rId2" Type="http://schemas.openxmlformats.org/officeDocument/2006/relationships/slideLayout" Target="../slideLayouts/slideLayout53.xml"/><Relationship Id="rId16" Type="http://schemas.openxmlformats.org/officeDocument/2006/relationships/tags" Target="../tags/tag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customXml" Target="../../customXml/item2.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8.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3.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264396" y="228600"/>
            <a:ext cx="2025383" cy="911351"/>
          </a:xfrm>
          <a:prstGeom prst="rect">
            <a:avLst/>
          </a:prstGeom>
        </p:spPr>
      </p:pic>
      <p:pic>
        <p:nvPicPr>
          <p:cNvPr id="17" name="bg object 17"/>
          <p:cNvPicPr/>
          <p:nvPr/>
        </p:nvPicPr>
        <p:blipFill>
          <a:blip r:embed="rId8"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18" name="bg object 18"/>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endParaRPr/>
          </a:p>
        </p:txBody>
      </p:sp>
      <p:sp>
        <p:nvSpPr>
          <p:cNvPr id="2" name="Holder 2"/>
          <p:cNvSpPr>
            <a:spLocks noGrp="1"/>
          </p:cNvSpPr>
          <p:nvPr>
            <p:ph type="title"/>
          </p:nvPr>
        </p:nvSpPr>
        <p:spPr>
          <a:xfrm>
            <a:off x="529116" y="180190"/>
            <a:ext cx="6682740" cy="574040"/>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603250" y="1993900"/>
            <a:ext cx="10731500" cy="29432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6" name="Holder 6"/>
          <p:cNvSpPr>
            <a:spLocks noGrp="1"/>
          </p:cNvSpPr>
          <p:nvPr>
            <p:ph type="sldNum" sz="quarter" idx="7"/>
          </p:nvPr>
        </p:nvSpPr>
        <p:spPr>
          <a:xfrm>
            <a:off x="11280647" y="6444636"/>
            <a:ext cx="247015" cy="196215"/>
          </a:xfrm>
          <a:prstGeom prst="rect">
            <a:avLst/>
          </a:prstGeom>
        </p:spPr>
        <p:txBody>
          <a:bodyPr wrap="square" lIns="0" tIns="0" rIns="0" bIns="0">
            <a:spAutoFit/>
          </a:bodyPr>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2073580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83CABE15-44AF-4AC9-972E-389AF041679F}" type="datetime1">
              <a:rPr lang="en-US" smtClean="0"/>
              <a:t>8/15/2022</a:t>
            </a:fld>
            <a:endParaRPr lang="en-US"/>
          </a:p>
        </p:txBody>
      </p:sp>
      <p:sp>
        <p:nvSpPr>
          <p:cNvPr id="5" name="Footer Placeholder 4"/>
          <p:cNvSpPr>
            <a:spLocks noGrp="1"/>
          </p:cNvSpPr>
          <p:nvPr>
            <p:ph type="ftr" sz="quarter" idx="3"/>
          </p:nvPr>
        </p:nvSpPr>
        <p:spPr>
          <a:xfrm>
            <a:off x="4165600" y="6356354"/>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4"/>
            <a:ext cx="28448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9"/>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3"/>
          <p:cNvSpPr txBox="1">
            <a:spLocks/>
          </p:cNvSpPr>
          <p:nvPr userDrawn="1"/>
        </p:nvSpPr>
        <p:spPr>
          <a:xfrm>
            <a:off x="11074400" y="117476"/>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a:p>
        </p:txBody>
      </p:sp>
      <p:sp>
        <p:nvSpPr>
          <p:cNvPr id="10" name="Rectangle 9"/>
          <p:cNvSpPr/>
          <p:nvPr userDrawn="1"/>
        </p:nvSpPr>
        <p:spPr>
          <a:xfrm>
            <a:off x="0" y="-25398"/>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70" y="5969000"/>
            <a:ext cx="1122633" cy="512064"/>
          </a:xfrm>
          <a:prstGeom prst="rect">
            <a:avLst/>
          </a:prstGeom>
        </p:spPr>
      </p:pic>
    </p:spTree>
    <p:extLst>
      <p:ext uri="{BB962C8B-B14F-4D97-AF65-F5344CB8AC3E}">
        <p14:creationId xmlns:p14="http://schemas.microsoft.com/office/powerpoint/2010/main" val="3490498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D9537C-C354-B441-8AD3-3C0E6BCC6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56264F-E461-1348-AFAE-DF48AA03DE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FD9DB-3D62-854A-AD45-757D75A94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855C3-BFA0-0645-B58F-64AA25CC9B4C}" type="datetimeFigureOut">
              <a:rPr lang="en-US" smtClean="0"/>
              <a:t>8/15/2022</a:t>
            </a:fld>
            <a:endParaRPr lang="en-US"/>
          </a:p>
        </p:txBody>
      </p:sp>
      <p:sp>
        <p:nvSpPr>
          <p:cNvPr id="5" name="Footer Placeholder 4">
            <a:extLst>
              <a:ext uri="{FF2B5EF4-FFF2-40B4-BE49-F238E27FC236}">
                <a16:creationId xmlns:a16="http://schemas.microsoft.com/office/drawing/2014/main" id="{E8634BB7-5CA7-9D46-B6C8-6D63E04576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9532F-7597-1B48-AD9F-C63224EB8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A774FD-95B4-064E-B98F-3100EE321584}" type="slidenum">
              <a:rPr lang="en-US" smtClean="0"/>
              <a:t>‹#›</a:t>
            </a:fld>
            <a:endParaRPr lang="en-US"/>
          </a:p>
        </p:txBody>
      </p:sp>
      <p:pic>
        <p:nvPicPr>
          <p:cNvPr id="8" name="Picture 7">
            <a:extLst>
              <a:ext uri="{FF2B5EF4-FFF2-40B4-BE49-F238E27FC236}">
                <a16:creationId xmlns:a16="http://schemas.microsoft.com/office/drawing/2014/main" id="{AF0D56EA-11F4-9045-96FD-A7B3255E114A}"/>
              </a:ext>
            </a:extLst>
          </p:cNvPr>
          <p:cNvPicPr>
            <a:picLocks noChangeAspect="1"/>
          </p:cNvPicPr>
          <p:nvPr userDrawn="1"/>
        </p:nvPicPr>
        <p:blipFill>
          <a:blip r:embed="rId13"/>
          <a:stretch>
            <a:fillRect/>
          </a:stretch>
        </p:blipFill>
        <p:spPr>
          <a:xfrm>
            <a:off x="6350" y="0"/>
            <a:ext cx="12179300" cy="6858000"/>
          </a:xfrm>
          <a:prstGeom prst="rect">
            <a:avLst/>
          </a:prstGeom>
        </p:spPr>
      </p:pic>
    </p:spTree>
    <p:extLst>
      <p:ext uri="{BB962C8B-B14F-4D97-AF65-F5344CB8AC3E}">
        <p14:creationId xmlns:p14="http://schemas.microsoft.com/office/powerpoint/2010/main" val="4426000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LM_3C_H-15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0966" y="371594"/>
            <a:ext cx="1917055" cy="479264"/>
          </a:xfrm>
          <a:prstGeom prst="rect">
            <a:avLst/>
          </a:prstGeom>
        </p:spPr>
      </p:pic>
    </p:spTree>
    <p:extLst>
      <p:ext uri="{BB962C8B-B14F-4D97-AF65-F5344CB8AC3E}">
        <p14:creationId xmlns:p14="http://schemas.microsoft.com/office/powerpoint/2010/main" val="199593202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117857467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5" r:id="rId5"/>
    <p:sldLayoutId id="2147484006" r:id="rId6"/>
    <p:sldLayoutId id="2147484007" r:id="rId7"/>
    <p:sldLayoutId id="2147484008" r:id="rId8"/>
    <p:sldLayoutId id="2147484009" r:id="rId9"/>
    <p:sldLayoutId id="2147484010" r:id="rId10"/>
    <p:sldLayoutId id="2147484011"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dirty="0"/>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Illinois Perinatal Quality Collaborative</a:t>
            </a:r>
          </a:p>
        </p:txBody>
      </p:sp>
    </p:spTree>
    <p:extLst>
      <p:ext uri="{BB962C8B-B14F-4D97-AF65-F5344CB8AC3E}">
        <p14:creationId xmlns:p14="http://schemas.microsoft.com/office/powerpoint/2010/main" val="136174126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F863EC-D297-4738-AE8D-C49960DB2B8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E6D2CEE-19EC-49D3-9CD4-AA91436FC991}"/>
              </a:ext>
            </a:extLst>
          </p:cNvPr>
          <p:cNvSpPr>
            <a:spLocks noGrp="1"/>
          </p:cNvSpPr>
          <p:nvPr>
            <p:ph type="body" idx="1"/>
          </p:nvPr>
        </p:nvSpPr>
        <p:spPr>
          <a:xfrm>
            <a:off x="838200" y="1825629"/>
            <a:ext cx="10515600" cy="4016375"/>
          </a:xfrm>
          <a:prstGeom prst="rect">
            <a:avLst/>
          </a:prstGeom>
        </p:spPr>
        <p:txBody>
          <a:bodyPr vert="horz" lIns="91440" tIns="45720" rIns="91440" bIns="45720" rtlCol="0">
            <a:normAutofit/>
          </a:bodyPr>
          <a:lstStyle/>
          <a:p>
            <a:pPr marL="0" lvl="0" indent="0" algn="l" defTabSz="685749" rtl="0" eaLnBrk="1" latinLnBrk="0" hangingPunct="1">
              <a:lnSpc>
                <a:spcPct val="90000"/>
              </a:lnSpc>
              <a:spcBef>
                <a:spcPts val="900"/>
              </a:spcBef>
              <a:buFont typeface="Arial" panose="020B0604020202020204" pitchFamily="34" charset="0"/>
              <a:buNone/>
            </a:pPr>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07C2F3-FDC2-4C81-A78E-CD648D4C5358}"/>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900">
                <a:solidFill>
                  <a:schemeClr val="tx2"/>
                </a:solidFill>
              </a:defRPr>
            </a:lvl1pPr>
          </a:lstStyle>
          <a:p>
            <a:fld id="{9D85EF1F-7307-41BC-8C08-94B176AED8EE}" type="slidenum">
              <a:rPr lang="en-US" smtClean="0">
                <a:solidFill>
                  <a:srgbClr val="59CBE8"/>
                </a:solidFill>
              </a:rPr>
              <a:pPr/>
              <a:t>‹#›</a:t>
            </a:fld>
            <a:endParaRPr lang="en-US" dirty="0">
              <a:solidFill>
                <a:srgbClr val="59CBE8"/>
              </a:solidFill>
            </a:endParaRPr>
          </a:p>
        </p:txBody>
      </p:sp>
    </p:spTree>
    <p:extLst>
      <p:ext uri="{BB962C8B-B14F-4D97-AF65-F5344CB8AC3E}">
        <p14:creationId xmlns:p14="http://schemas.microsoft.com/office/powerpoint/2010/main" val="276448205"/>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Lst>
  <p:hf hdr="0" ftr="0" dt="0"/>
  <p:txStyles>
    <p:titleStyle>
      <a:lvl1pPr algn="l" defTabSz="685749"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685749" rtl="0" eaLnBrk="1" latinLnBrk="0" hangingPunct="1">
        <a:lnSpc>
          <a:spcPct val="90000"/>
        </a:lnSpc>
        <a:spcBef>
          <a:spcPts val="900"/>
        </a:spcBef>
        <a:spcAft>
          <a:spcPts val="450"/>
        </a:spcAft>
        <a:buFont typeface="Arial" panose="020B0604020202020204" pitchFamily="34" charset="0"/>
        <a:buNone/>
        <a:defRPr lang="en-US" sz="1800" kern="1200" dirty="0">
          <a:solidFill>
            <a:schemeClr val="bg2"/>
          </a:solidFill>
          <a:latin typeface="+mn-lt"/>
          <a:ea typeface="+mn-ea"/>
          <a:cs typeface="+mn-cs"/>
        </a:defRPr>
      </a:lvl1pPr>
      <a:lvl2pPr marL="171438" indent="-171438" algn="l" defTabSz="685749" rtl="0" eaLnBrk="1" latinLnBrk="0" hangingPunct="1">
        <a:lnSpc>
          <a:spcPct val="90000"/>
        </a:lnSpc>
        <a:spcBef>
          <a:spcPts val="900"/>
        </a:spcBef>
        <a:spcAft>
          <a:spcPts val="450"/>
        </a:spcAft>
        <a:buFont typeface="Arial" panose="020B0604020202020204" pitchFamily="34" charset="0"/>
        <a:buChar char="•"/>
        <a:defRPr sz="1350" b="1" kern="1200">
          <a:solidFill>
            <a:schemeClr val="accent2"/>
          </a:solidFill>
          <a:latin typeface="+mn-lt"/>
          <a:ea typeface="+mn-ea"/>
          <a:cs typeface="+mn-cs"/>
        </a:defRPr>
      </a:lvl2pPr>
      <a:lvl3pPr marL="600030" indent="-209535" algn="l" defTabSz="685749" rtl="0" eaLnBrk="1" latinLnBrk="0" hangingPunct="1">
        <a:lnSpc>
          <a:spcPct val="90000"/>
        </a:lnSpc>
        <a:spcBef>
          <a:spcPts val="900"/>
        </a:spcBef>
        <a:spcAft>
          <a:spcPts val="450"/>
        </a:spcAft>
        <a:buFont typeface="Arial" panose="020B0604020202020204" pitchFamily="34" charset="0"/>
        <a:buChar char="•"/>
        <a:defRPr sz="1200" b="1" kern="1200">
          <a:solidFill>
            <a:schemeClr val="accent2"/>
          </a:solidFill>
          <a:latin typeface="+mn-lt"/>
          <a:ea typeface="+mn-ea"/>
          <a:cs typeface="+mn-cs"/>
        </a:defRPr>
      </a:lvl3pPr>
      <a:lvl4pPr marL="1200060" indent="-171438" algn="l" defTabSz="685749" rtl="0" eaLnBrk="1" latinLnBrk="0" hangingPunct="1">
        <a:lnSpc>
          <a:spcPct val="90000"/>
        </a:lnSpc>
        <a:spcBef>
          <a:spcPts val="900"/>
        </a:spcBef>
        <a:spcAft>
          <a:spcPts val="450"/>
        </a:spcAft>
        <a:buFont typeface="Arial" panose="020B0604020202020204" pitchFamily="34" charset="0"/>
        <a:buChar char="•"/>
        <a:defRPr sz="1050" b="1" kern="1200">
          <a:solidFill>
            <a:schemeClr val="accent2"/>
          </a:solidFill>
          <a:latin typeface="+mn-lt"/>
          <a:ea typeface="+mn-ea"/>
          <a:cs typeface="+mn-cs"/>
        </a:defRPr>
      </a:lvl4pPr>
      <a:lvl5pPr marL="1542935" indent="-171438" algn="l" defTabSz="685749" rtl="0" eaLnBrk="1" latinLnBrk="0" hangingPunct="1">
        <a:lnSpc>
          <a:spcPct val="90000"/>
        </a:lnSpc>
        <a:spcBef>
          <a:spcPts val="900"/>
        </a:spcBef>
        <a:spcAft>
          <a:spcPts val="450"/>
        </a:spcAft>
        <a:buFont typeface="Arial" panose="020B0604020202020204" pitchFamily="34" charset="0"/>
        <a:buChar char="•"/>
        <a:defRPr sz="1050" b="1" kern="1200">
          <a:solidFill>
            <a:schemeClr val="accent2"/>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August 15, 2022</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899869805"/>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757597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728" r:id="rId18"/>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7"/>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958231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7682" y="53528"/>
            <a:ext cx="6934834" cy="1731645"/>
          </a:xfrm>
          <a:prstGeom prst="rect">
            <a:avLst/>
          </a:prstGeom>
        </p:spPr>
        <p:txBody>
          <a:bodyPr wrap="square" lIns="0" tIns="0" rIns="0" bIns="0">
            <a:spAutoFit/>
          </a:bodyPr>
          <a:lstStyle>
            <a:lvl1pPr>
              <a:defRPr sz="4000" b="1" i="0">
                <a:solidFill>
                  <a:srgbClr val="F58466"/>
                </a:solidFill>
                <a:latin typeface="Arial"/>
                <a:cs typeface="Arial"/>
              </a:defRPr>
            </a:lvl1pPr>
          </a:lstStyle>
          <a:p>
            <a:endParaRPr/>
          </a:p>
        </p:txBody>
      </p:sp>
      <p:sp>
        <p:nvSpPr>
          <p:cNvPr id="3" name="Holder 3"/>
          <p:cNvSpPr>
            <a:spLocks noGrp="1"/>
          </p:cNvSpPr>
          <p:nvPr>
            <p:ph type="body" idx="1"/>
          </p:nvPr>
        </p:nvSpPr>
        <p:spPr>
          <a:xfrm>
            <a:off x="780606" y="1784106"/>
            <a:ext cx="10471150" cy="41059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8/15/2022</a:t>
            </a:fld>
            <a:endParaRPr lang="en-US"/>
          </a:p>
        </p:txBody>
      </p:sp>
      <p:sp>
        <p:nvSpPr>
          <p:cNvPr id="6" name="Holder 6"/>
          <p:cNvSpPr>
            <a:spLocks noGrp="1"/>
          </p:cNvSpPr>
          <p:nvPr>
            <p:ph type="sldNum" sz="quarter" idx="7"/>
          </p:nvPr>
        </p:nvSpPr>
        <p:spPr>
          <a:xfrm>
            <a:off x="11280647" y="6444639"/>
            <a:ext cx="247015" cy="196215"/>
          </a:xfrm>
          <a:prstGeom prst="rect">
            <a:avLst/>
          </a:prstGeom>
        </p:spPr>
        <p:txBody>
          <a:bodyPr wrap="square" lIns="0" tIns="0" rIns="0" bIns="0">
            <a:spAutoFit/>
          </a:bodyPr>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extLst>
      <p:ext uri="{BB962C8B-B14F-4D97-AF65-F5344CB8AC3E}">
        <p14:creationId xmlns:p14="http://schemas.microsoft.com/office/powerpoint/2010/main" val="36410877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endParaRPr lang="en-US" dirty="0"/>
          </a:p>
        </p:txBody>
      </p:sp>
    </p:spTree>
    <p:extLst>
      <p:ext uri="{BB962C8B-B14F-4D97-AF65-F5344CB8AC3E}">
        <p14:creationId xmlns:p14="http://schemas.microsoft.com/office/powerpoint/2010/main" val="1327637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dirty="0"/>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indent="0">
              <a:spcBef>
                <a:spcPts val="0"/>
              </a:spcBef>
              <a:buNone/>
            </a:pPr>
            <a:endParaRPr lang="en-US" sz="2099" dirty="0">
              <a:solidFill>
                <a:schemeClr val="bg1">
                  <a:lumMod val="50000"/>
                </a:schemeClr>
              </a:solidFill>
              <a:cs typeface="Calibri"/>
            </a:endParaRPr>
          </a:p>
        </p:txBody>
      </p:sp>
    </p:spTree>
    <p:custDataLst>
      <p:custData r:id="rId15"/>
      <p:tags r:id="rId16"/>
    </p:custDataLst>
    <p:extLst>
      <p:ext uri="{BB962C8B-B14F-4D97-AF65-F5344CB8AC3E}">
        <p14:creationId xmlns:p14="http://schemas.microsoft.com/office/powerpoint/2010/main" val="268365246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609351" rtl="0" eaLnBrk="1" latinLnBrk="0" hangingPunct="1">
        <a:spcBef>
          <a:spcPct val="0"/>
        </a:spcBef>
        <a:buNone/>
        <a:defRPr sz="3200" b="1" kern="1200" spc="0">
          <a:solidFill>
            <a:schemeClr val="tx1">
              <a:lumMod val="90000"/>
              <a:lumOff val="10000"/>
            </a:schemeClr>
          </a:solidFill>
          <a:latin typeface="Arial" panose="020B0604020202020204" pitchFamily="34" charset="0"/>
          <a:ea typeface="+mj-ea"/>
          <a:cs typeface="Arial" panose="020B0604020202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1">
              <a:lumMod val="85000"/>
              <a:lumOff val="15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tx1">
              <a:lumMod val="85000"/>
              <a:lumOff val="15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1">
              <a:lumMod val="85000"/>
              <a:lumOff val="15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tx1">
              <a:lumMod val="85000"/>
              <a:lumOff val="15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06400" y="0"/>
            <a:ext cx="8432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406400" y="1295400"/>
            <a:ext cx="11277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4340" name="Straight Connector 6"/>
          <p:cNvCxnSpPr>
            <a:cxnSpLocks noChangeShapeType="1"/>
          </p:cNvCxnSpPr>
          <p:nvPr/>
        </p:nvCxnSpPr>
        <p:spPr bwMode="auto">
          <a:xfrm>
            <a:off x="406400" y="1066800"/>
            <a:ext cx="11277600" cy="1588"/>
          </a:xfrm>
          <a:prstGeom prst="line">
            <a:avLst/>
          </a:prstGeom>
          <a:noFill/>
          <a:ln w="9525">
            <a:solidFill>
              <a:srgbClr val="007CA4"/>
            </a:solidFill>
            <a:round/>
            <a:headEnd/>
            <a:tailEnd/>
          </a:ln>
          <a:extLst>
            <a:ext uri="{909E8E84-426E-40DD-AFC4-6F175D3DCCD1}">
              <a14:hiddenFill xmlns:a14="http://schemas.microsoft.com/office/drawing/2010/main">
                <a:noFill/>
              </a14:hiddenFill>
            </a:ext>
          </a:extLst>
        </p:spPr>
      </p:cxnSp>
      <p:pic>
        <p:nvPicPr>
          <p:cNvPr id="14341" name="Picture 7" descr="VincentOBGYN color 2009 fin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97950" y="187325"/>
            <a:ext cx="25844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7772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dt="0"/>
  <p:txStyles>
    <p:titleStyle>
      <a:lvl1pPr algn="l" rtl="0" eaLnBrk="0" fontAlgn="base" hangingPunct="0">
        <a:spcBef>
          <a:spcPct val="0"/>
        </a:spcBef>
        <a:spcAft>
          <a:spcPct val="0"/>
        </a:spcAft>
        <a:defRPr sz="2100">
          <a:solidFill>
            <a:srgbClr val="007EA3"/>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2pPr>
      <a:lvl3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3pPr>
      <a:lvl4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4pPr>
      <a:lvl5pPr algn="l" rtl="0" eaLnBrk="0" fontAlgn="base" hangingPunct="0">
        <a:spcBef>
          <a:spcPct val="0"/>
        </a:spcBef>
        <a:spcAft>
          <a:spcPct val="0"/>
        </a:spcAft>
        <a:defRPr sz="2100">
          <a:solidFill>
            <a:srgbClr val="007EA3"/>
          </a:solidFill>
          <a:latin typeface="Arial" charset="0"/>
          <a:ea typeface="MS PGothic" pitchFamily="34" charset="-128"/>
          <a:cs typeface="Arial" charset="0"/>
        </a:defRPr>
      </a:lvl5pPr>
      <a:lvl6pPr marL="342900" algn="l" rtl="0" eaLnBrk="1" fontAlgn="base" hangingPunct="1">
        <a:spcBef>
          <a:spcPct val="0"/>
        </a:spcBef>
        <a:spcAft>
          <a:spcPct val="0"/>
        </a:spcAft>
        <a:defRPr sz="2700">
          <a:solidFill>
            <a:schemeClr val="tx2"/>
          </a:solidFill>
          <a:latin typeface="Palatino" charset="0"/>
          <a:ea typeface="ＭＳ Ｐゴシック" charset="-128"/>
        </a:defRPr>
      </a:lvl6pPr>
      <a:lvl7pPr marL="685800" algn="l" rtl="0" eaLnBrk="1" fontAlgn="base" hangingPunct="1">
        <a:spcBef>
          <a:spcPct val="0"/>
        </a:spcBef>
        <a:spcAft>
          <a:spcPct val="0"/>
        </a:spcAft>
        <a:defRPr sz="2700">
          <a:solidFill>
            <a:schemeClr val="tx2"/>
          </a:solidFill>
          <a:latin typeface="Palatino" charset="0"/>
          <a:ea typeface="ＭＳ Ｐゴシック" charset="-128"/>
        </a:defRPr>
      </a:lvl7pPr>
      <a:lvl8pPr marL="1028700" algn="l" rtl="0" eaLnBrk="1" fontAlgn="base" hangingPunct="1">
        <a:spcBef>
          <a:spcPct val="0"/>
        </a:spcBef>
        <a:spcAft>
          <a:spcPct val="0"/>
        </a:spcAft>
        <a:defRPr sz="2700">
          <a:solidFill>
            <a:schemeClr val="tx2"/>
          </a:solidFill>
          <a:latin typeface="Palatino" charset="0"/>
          <a:ea typeface="ＭＳ Ｐゴシック" charset="-128"/>
        </a:defRPr>
      </a:lvl8pPr>
      <a:lvl9pPr marL="1371600" algn="l" rtl="0" eaLnBrk="1" fontAlgn="base" hangingPunct="1">
        <a:spcBef>
          <a:spcPct val="0"/>
        </a:spcBef>
        <a:spcAft>
          <a:spcPct val="0"/>
        </a:spcAft>
        <a:defRPr sz="2700">
          <a:solidFill>
            <a:schemeClr val="tx2"/>
          </a:solidFill>
          <a:latin typeface="Palatino" charset="0"/>
          <a:ea typeface="ＭＳ Ｐゴシック" charset="-128"/>
        </a:defRPr>
      </a:lvl9pPr>
    </p:titleStyle>
    <p:bodyStyle>
      <a:lvl1pPr marL="257175" indent="-257175"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1pPr>
      <a:lvl2pPr marL="557213" indent="-214313" algn="l" rtl="0" eaLnBrk="0" fontAlgn="base" hangingPunct="0">
        <a:spcBef>
          <a:spcPct val="0"/>
        </a:spcBef>
        <a:spcAft>
          <a:spcPts val="900"/>
        </a:spcAft>
        <a:buClr>
          <a:srgbClr val="003366"/>
        </a:buClr>
        <a:buSzPct val="85000"/>
        <a:buChar char="–"/>
        <a:defRPr sz="1500">
          <a:solidFill>
            <a:schemeClr val="tx1"/>
          </a:solidFill>
          <a:latin typeface="Arial" pitchFamily="34" charset="0"/>
          <a:ea typeface="MS PGothic" pitchFamily="34" charset="-128"/>
          <a:cs typeface="Arial" pitchFamily="34" charset="0"/>
        </a:defRPr>
      </a:lvl2pPr>
      <a:lvl3pPr marL="857250" indent="-171450" algn="l" rtl="0" eaLnBrk="0" fontAlgn="base" hangingPunct="0">
        <a:spcBef>
          <a:spcPct val="0"/>
        </a:spcBef>
        <a:spcAft>
          <a:spcPts val="900"/>
        </a:spcAft>
        <a:buClr>
          <a:srgbClr val="003366"/>
        </a:buClr>
        <a:buSzPct val="85000"/>
        <a:buFont typeface="Times" panose="02020603050405020304" pitchFamily="18" charset="0"/>
        <a:buChar char="•"/>
        <a:defRPr sz="1500">
          <a:solidFill>
            <a:schemeClr val="tx1"/>
          </a:solidFill>
          <a:latin typeface="Arial" pitchFamily="34" charset="0"/>
          <a:ea typeface="MS PGothic" pitchFamily="34" charset="-128"/>
          <a:cs typeface="Arial" pitchFamily="34" charset="0"/>
        </a:defRPr>
      </a:lvl3pPr>
      <a:lvl4pPr marL="12001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4pPr>
      <a:lvl5pPr marL="1543050" indent="-171450" algn="l" rtl="0" eaLnBrk="0" fontAlgn="base" hangingPunct="0">
        <a:spcBef>
          <a:spcPct val="0"/>
        </a:spcBef>
        <a:spcAft>
          <a:spcPts val="900"/>
        </a:spcAft>
        <a:buClr>
          <a:srgbClr val="003366"/>
        </a:buClr>
        <a:buChar char="»"/>
        <a:defRPr sz="1500">
          <a:solidFill>
            <a:schemeClr val="tx1"/>
          </a:solidFill>
          <a:latin typeface="Arial" pitchFamily="34" charset="0"/>
          <a:ea typeface="MS PGothic" pitchFamily="34" charset="-128"/>
          <a:cs typeface="Arial" pitchFamily="34" charset="0"/>
        </a:defRPr>
      </a:lvl5pPr>
      <a:lvl6pPr marL="1885950" indent="-171450" algn="l" rtl="0" eaLnBrk="1" fontAlgn="base" hangingPunct="1">
        <a:spcBef>
          <a:spcPct val="0"/>
        </a:spcBef>
        <a:spcAft>
          <a:spcPct val="20000"/>
        </a:spcAft>
        <a:defRPr sz="2100">
          <a:solidFill>
            <a:schemeClr val="tx1"/>
          </a:solidFill>
          <a:latin typeface="+mn-lt"/>
          <a:ea typeface="+mn-ea"/>
        </a:defRPr>
      </a:lvl6pPr>
      <a:lvl7pPr marL="2228850" indent="-171450" algn="l" rtl="0" eaLnBrk="1" fontAlgn="base" hangingPunct="1">
        <a:spcBef>
          <a:spcPct val="0"/>
        </a:spcBef>
        <a:spcAft>
          <a:spcPct val="20000"/>
        </a:spcAft>
        <a:defRPr sz="2100">
          <a:solidFill>
            <a:schemeClr val="tx1"/>
          </a:solidFill>
          <a:latin typeface="+mn-lt"/>
          <a:ea typeface="+mn-ea"/>
        </a:defRPr>
      </a:lvl7pPr>
      <a:lvl8pPr marL="2571750" indent="-171450" algn="l" rtl="0" eaLnBrk="1" fontAlgn="base" hangingPunct="1">
        <a:spcBef>
          <a:spcPct val="0"/>
        </a:spcBef>
        <a:spcAft>
          <a:spcPct val="20000"/>
        </a:spcAft>
        <a:defRPr sz="2100">
          <a:solidFill>
            <a:schemeClr val="tx1"/>
          </a:solidFill>
          <a:latin typeface="+mn-lt"/>
          <a:ea typeface="+mn-ea"/>
        </a:defRPr>
      </a:lvl8pPr>
      <a:lvl9pPr marL="2914650" indent="-171450" algn="l" rtl="0" eaLnBrk="1" fontAlgn="base" hangingPunct="1">
        <a:spcBef>
          <a:spcPct val="0"/>
        </a:spcBef>
        <a:spcAft>
          <a:spcPct val="20000"/>
        </a:spcAft>
        <a:defRPr sz="21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June 22, 2021</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268992475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June 22, 2021</a:t>
            </a:r>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DRAFT FOR REVIEW PURPOSES ONLY</a:t>
            </a:r>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83126"/>
            <a:ext cx="12192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10" name="Rectangle 9"/>
          <p:cNvSpPr/>
          <p:nvPr userDrawn="1"/>
        </p:nvSpPr>
        <p:spPr>
          <a:xfrm>
            <a:off x="0" y="-25400"/>
            <a:ext cx="12192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40800" y="5969000"/>
            <a:ext cx="2011408" cy="51206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ACBD6BCB-CE90-4123-9393-90F8F75DC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9368" y="5969000"/>
            <a:ext cx="1122633" cy="512064"/>
          </a:xfrm>
          <a:prstGeom prst="rect">
            <a:avLst/>
          </a:prstGeom>
        </p:spPr>
      </p:pic>
    </p:spTree>
    <p:extLst>
      <p:ext uri="{BB962C8B-B14F-4D97-AF65-F5344CB8AC3E}">
        <p14:creationId xmlns:p14="http://schemas.microsoft.com/office/powerpoint/2010/main" val="284403105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46.jpg"/><Relationship Id="rId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3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13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hyperlink" Target="http://dph.illinois.gov/sites/default/files/publications/publicationsowhmaternalmorbiditymortalityreport112018.pdf" TargetMode="Externa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hyperlink" Target="http://dph.illinois.gov/sites/default/files/publications/publicationsowhmaternalmorbiditymortalityreport112018.pdf"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hyperlink" Target="https://www2.illinois.gov/hfs/MedicalProviders/notices/Pages/prn211221b.aspx"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saferbirth.org/wp-content/uploads/PPDT_Resources_Final_V1_2022.pdf" TargetMode="External"/><Relationship Id="rId3" Type="http://schemas.openxmlformats.org/officeDocument/2006/relationships/image" Target="../media/image79.png"/><Relationship Id="rId7" Type="http://schemas.openxmlformats.org/officeDocument/2006/relationships/hyperlink" Target="https://saferbirth.org/wp-content/uploads/PPDT_DCP_Final_V1_2022.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saferbirth.org/wp-content/uploads/PPDT_EID_Final_V1_2022.pdf" TargetMode="External"/><Relationship Id="rId5" Type="http://schemas.openxmlformats.org/officeDocument/2006/relationships/hyperlink" Target="https://saferbirth.org/wp-content/uploads/PPDT_PSB_Final_V1_2021.pdf" TargetMode="External"/><Relationship Id="rId4" Type="http://schemas.openxmlformats.org/officeDocument/2006/relationships/image" Target="../media/image80.png"/><Relationship Id="rId9" Type="http://schemas.openxmlformats.org/officeDocument/2006/relationships/hyperlink" Target="https://vimeo.com/711718809"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92.emf"/><Relationship Id="rId5" Type="http://schemas.openxmlformats.org/officeDocument/2006/relationships/image" Target="../media/image91.png"/><Relationship Id="rId4" Type="http://schemas.openxmlformats.org/officeDocument/2006/relationships/image" Target="../media/image9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5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77.xml"/></Relationships>
</file>

<file path=ppt/slides/_rels/slide52.xml.rels><?xml version="1.0" encoding="UTF-8" standalone="yes"?>
<Relationships xmlns="http://schemas.openxmlformats.org/package/2006/relationships"><Relationship Id="rId3" Type="http://schemas.openxmlformats.org/officeDocument/2006/relationships/hyperlink" Target="https://opencuny.org/healthdsc/the-gc-wellness-festivals-just-a-week-away-mon-april-15th/" TargetMode="External"/><Relationship Id="rId2" Type="http://schemas.openxmlformats.org/officeDocument/2006/relationships/image" Target="../media/image102.jpeg"/><Relationship Id="rId1" Type="http://schemas.openxmlformats.org/officeDocument/2006/relationships/slideLayout" Target="../slideLayouts/slideLayout177.xml"/></Relationships>
</file>

<file path=ppt/slides/_rels/slide53.xml.rels><?xml version="1.0" encoding="UTF-8" standalone="yes"?>
<Relationships xmlns="http://schemas.openxmlformats.org/package/2006/relationships"><Relationship Id="rId3" Type="http://schemas.openxmlformats.org/officeDocument/2006/relationships/hyperlink" Target="http://www.pngall.com/doctor-png/download/23214" TargetMode="External"/><Relationship Id="rId2" Type="http://schemas.openxmlformats.org/officeDocument/2006/relationships/image" Target="../media/image103.png"/><Relationship Id="rId1" Type="http://schemas.openxmlformats.org/officeDocument/2006/relationships/slideLayout" Target="../slideLayouts/slideLayout177.xml"/><Relationship Id="rId5" Type="http://schemas.openxmlformats.org/officeDocument/2006/relationships/hyperlink" Target="https://press.rebus.community/openatthemargins/chapter/breaking-open-ethics-epistemology-equity-and-power/" TargetMode="External"/><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7.xml"/></Relationships>
</file>

<file path=ppt/slides/_rels/slide55.xml.rels><?xml version="1.0" encoding="UTF-8" standalone="yes"?>
<Relationships xmlns="http://schemas.openxmlformats.org/package/2006/relationships"><Relationship Id="rId3" Type="http://schemas.openxmlformats.org/officeDocument/2006/relationships/hyperlink" Target="https://j72017.cumbresblogs.com/2017/02/21/welcome-back/" TargetMode="External"/><Relationship Id="rId2" Type="http://schemas.openxmlformats.org/officeDocument/2006/relationships/image" Target="../media/image106.jpeg"/><Relationship Id="rId1" Type="http://schemas.openxmlformats.org/officeDocument/2006/relationships/slideLayout" Target="../slideLayouts/slideLayout179.xml"/><Relationship Id="rId4" Type="http://schemas.openxmlformats.org/officeDocument/2006/relationships/hyperlink" Target="https://creativecommons.org/licenses/by/3.0/"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7.xml"/><Relationship Id="rId5" Type="http://schemas.openxmlformats.org/officeDocument/2006/relationships/image" Target="../media/image108.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hyperlink" Target="mailto:arivera@northshore.org" TargetMode="External"/><Relationship Id="rId1" Type="http://schemas.openxmlformats.org/officeDocument/2006/relationships/slideLayout" Target="../slideLayouts/slideLayout13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10.jp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image" Target="../media/image111.png"/><Relationship Id="rId11" Type="http://schemas.openxmlformats.org/officeDocument/2006/relationships/image" Target="../media/image116.jpg"/><Relationship Id="rId5" Type="http://schemas.openxmlformats.org/officeDocument/2006/relationships/image" Target="../media/image45.png"/><Relationship Id="rId10" Type="http://schemas.openxmlformats.org/officeDocument/2006/relationships/image" Target="../media/image115.png"/><Relationship Id="rId4" Type="http://schemas.openxmlformats.org/officeDocument/2006/relationships/image" Target="../media/image44.png"/><Relationship Id="rId9" Type="http://schemas.openxmlformats.org/officeDocument/2006/relationships/image" Target="../media/image114.png"/><Relationship Id="rId1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hyperlink" Target="https://redcap.healthlnk.org/surveys/?s=C9TKXKJNMD"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0" y="0"/>
            <a:ext cx="6419215" cy="1510665"/>
            <a:chOff x="0" y="0"/>
            <a:chExt cx="6419215" cy="1510665"/>
          </a:xfrm>
        </p:grpSpPr>
        <p:pic>
          <p:nvPicPr>
            <p:cNvPr id="4" name="object 4"/>
            <p:cNvPicPr/>
            <p:nvPr/>
          </p:nvPicPr>
          <p:blipFill>
            <a:blip r:embed="rId3" cstate="print"/>
            <a:stretch>
              <a:fillRect/>
            </a:stretch>
          </p:blipFill>
          <p:spPr>
            <a:xfrm>
              <a:off x="0" y="0"/>
              <a:ext cx="6419088" cy="1510282"/>
            </a:xfrm>
            <a:prstGeom prst="rect">
              <a:avLst/>
            </a:prstGeom>
          </p:spPr>
        </p:pic>
        <p:sp>
          <p:nvSpPr>
            <p:cNvPr id="5" name="object 5"/>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513588" y="137160"/>
              <a:ext cx="1944623" cy="879347"/>
            </a:xfrm>
            <a:prstGeom prst="rect">
              <a:avLst/>
            </a:prstGeom>
          </p:spPr>
        </p:pic>
      </p:grpSp>
      <p:sp>
        <p:nvSpPr>
          <p:cNvPr id="7" name="object 7"/>
          <p:cNvSpPr txBox="1"/>
          <p:nvPr/>
        </p:nvSpPr>
        <p:spPr>
          <a:xfrm>
            <a:off x="679386" y="1926781"/>
            <a:ext cx="5821775" cy="3257943"/>
          </a:xfrm>
          <a:prstGeom prst="rect">
            <a:avLst/>
          </a:prstGeom>
        </p:spPr>
        <p:txBody>
          <a:bodyPr vert="horz" wrap="square" lIns="0" tIns="89535" rIns="0" bIns="0" rtlCol="0">
            <a:spAutoFit/>
          </a:bodyPr>
          <a:lstStyle/>
          <a:p>
            <a:pPr marL="12700" marR="5080" lvl="0" indent="0" algn="l" defTabSz="914400" rtl="0" eaLnBrk="1" fontAlgn="auto" latinLnBrk="0" hangingPunct="1">
              <a:lnSpc>
                <a:spcPts val="4750"/>
              </a:lnSpc>
              <a:spcBef>
                <a:spcPts val="705"/>
              </a:spcBef>
              <a:spcAft>
                <a:spcPts val="0"/>
              </a:spcAft>
              <a:buClrTx/>
              <a:buSzTx/>
              <a:buFontTx/>
              <a:buNone/>
              <a:tabLst/>
              <a:defRPr/>
            </a:pPr>
            <a:r>
              <a:rPr kumimoji="0" sz="4400" b="1" i="0" u="none" strike="noStrike" kern="1200" cap="none" spc="0" normalizeH="0" baseline="0" noProof="0" dirty="0">
                <a:ln>
                  <a:noFill/>
                </a:ln>
                <a:solidFill>
                  <a:srgbClr val="004890"/>
                </a:solidFill>
                <a:effectLst/>
                <a:uLnTx/>
                <a:uFillTx/>
                <a:latin typeface="Arial"/>
                <a:ea typeface="+mn-ea"/>
                <a:cs typeface="Arial"/>
              </a:rPr>
              <a:t>Birth </a:t>
            </a:r>
            <a:r>
              <a:rPr kumimoji="0" sz="4400" b="1" i="0" u="none" strike="noStrike" kern="1200" cap="none" spc="-5" normalizeH="0" baseline="0" noProof="0" dirty="0">
                <a:ln>
                  <a:noFill/>
                </a:ln>
                <a:solidFill>
                  <a:srgbClr val="004890"/>
                </a:solidFill>
                <a:effectLst/>
                <a:uLnTx/>
                <a:uFillTx/>
                <a:latin typeface="Arial"/>
                <a:ea typeface="+mn-ea"/>
                <a:cs typeface="Arial"/>
              </a:rPr>
              <a:t>Equity </a:t>
            </a:r>
            <a:r>
              <a:rPr kumimoji="0" sz="4400" b="1" i="0" u="none" strike="noStrike" kern="1200" cap="none" spc="0" normalizeH="0" baseline="0" noProof="0" dirty="0">
                <a:ln>
                  <a:noFill/>
                </a:ln>
                <a:solidFill>
                  <a:srgbClr val="004890"/>
                </a:solidFill>
                <a:effectLst/>
                <a:uLnTx/>
                <a:uFillTx/>
                <a:latin typeface="Arial"/>
                <a:ea typeface="+mn-ea"/>
                <a:cs typeface="Arial"/>
              </a:rPr>
              <a:t>(BE) </a:t>
            </a:r>
            <a:r>
              <a:rPr kumimoji="0" sz="4400" b="1" i="0" u="none" strike="noStrike" kern="1200" cap="none" spc="5" normalizeH="0" baseline="0" noProof="0" dirty="0">
                <a:ln>
                  <a:noFill/>
                </a:ln>
                <a:solidFill>
                  <a:srgbClr val="004890"/>
                </a:solidFill>
                <a:effectLst/>
                <a:uLnTx/>
                <a:uFillTx/>
                <a:latin typeface="Arial"/>
                <a:ea typeface="+mn-ea"/>
                <a:cs typeface="Arial"/>
              </a:rPr>
              <a:t> </a:t>
            </a:r>
            <a:r>
              <a:rPr kumimoji="0" lang="en-US" sz="4400" b="1" i="0" u="none" strike="noStrike" kern="1200" cap="none" spc="0" normalizeH="0" baseline="0" noProof="0" dirty="0">
                <a:ln>
                  <a:noFill/>
                </a:ln>
                <a:solidFill>
                  <a:srgbClr val="004890"/>
                </a:solidFill>
                <a:effectLst/>
                <a:uLnTx/>
                <a:uFillTx/>
                <a:latin typeface="Arial"/>
                <a:ea typeface="+mn-ea"/>
                <a:cs typeface="Arial"/>
              </a:rPr>
              <a:t>Monthly Webinar</a:t>
            </a:r>
          </a:p>
          <a:p>
            <a:pPr marL="12700" marR="5080" lvl="0" indent="0" algn="l" defTabSz="914400" rtl="0" eaLnBrk="1" fontAlgn="auto" latinLnBrk="0" hangingPunct="1">
              <a:lnSpc>
                <a:spcPts val="4750"/>
              </a:lnSpc>
              <a:spcBef>
                <a:spcPts val="705"/>
              </a:spcBef>
              <a:spcAft>
                <a:spcPts val="0"/>
              </a:spcAft>
              <a:buClrTx/>
              <a:buSzTx/>
              <a:buFontTx/>
              <a:buNone/>
              <a:tabLst/>
              <a:defRPr/>
            </a:pPr>
            <a:r>
              <a:rPr lang="en-US" sz="4400" b="1" noProof="0" dirty="0">
                <a:solidFill>
                  <a:srgbClr val="004890"/>
                </a:solidFill>
                <a:latin typeface="Arial"/>
                <a:cs typeface="Arial"/>
              </a:rPr>
              <a:t>Making </a:t>
            </a:r>
            <a:r>
              <a:rPr lang="en-US" sz="4400" b="1" dirty="0">
                <a:solidFill>
                  <a:srgbClr val="004890"/>
                </a:solidFill>
                <a:latin typeface="Arial"/>
                <a:cs typeface="Arial"/>
              </a:rPr>
              <a:t>p</a:t>
            </a:r>
            <a:r>
              <a:rPr lang="en-US" sz="4400" b="1" noProof="0" dirty="0" err="1">
                <a:solidFill>
                  <a:srgbClr val="004890"/>
                </a:solidFill>
                <a:latin typeface="Arial"/>
                <a:cs typeface="Arial"/>
              </a:rPr>
              <a:t>rogress</a:t>
            </a:r>
            <a:r>
              <a:rPr lang="en-US" sz="4400" b="1" noProof="0" dirty="0">
                <a:solidFill>
                  <a:srgbClr val="004890"/>
                </a:solidFill>
                <a:latin typeface="Arial"/>
                <a:cs typeface="Arial"/>
              </a:rPr>
              <a:t> towards our goals </a:t>
            </a:r>
            <a:r>
              <a:rPr lang="en-US" sz="4400" b="1" noProof="0" dirty="0" smtClean="0">
                <a:solidFill>
                  <a:srgbClr val="004890"/>
                </a:solidFill>
                <a:latin typeface="Arial"/>
                <a:cs typeface="Arial"/>
              </a:rPr>
              <a:t>together!</a:t>
            </a:r>
            <a:endParaRPr kumimoji="0" sz="44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8"/>
          <p:cNvSpPr txBox="1"/>
          <p:nvPr/>
        </p:nvSpPr>
        <p:spPr>
          <a:xfrm>
            <a:off x="566434" y="5299806"/>
            <a:ext cx="3830320" cy="419089"/>
          </a:xfrm>
          <a:prstGeom prst="rect">
            <a:avLst/>
          </a:prstGeom>
        </p:spPr>
        <p:txBody>
          <a:bodyPr vert="horz" wrap="square" lIns="0" tIns="12700" rIns="0" bIns="0" rtlCol="0">
            <a:spAutoFit/>
          </a:bodyPr>
          <a:lstStyle/>
          <a:p>
            <a:pPr marL="38100" marR="30480" lvl="0" indent="0" algn="l" defTabSz="914400" rtl="0" eaLnBrk="1" fontAlgn="auto" latinLnBrk="0" hangingPunct="1">
              <a:lnSpc>
                <a:spcPct val="131500"/>
              </a:lnSpc>
              <a:spcBef>
                <a:spcPts val="100"/>
              </a:spcBef>
              <a:spcAft>
                <a:spcPts val="0"/>
              </a:spcAft>
              <a:buClrTx/>
              <a:buSzTx/>
              <a:buFontTx/>
              <a:buNone/>
              <a:tabLst/>
              <a:defRPr/>
            </a:pPr>
            <a:r>
              <a:rPr kumimoji="0" lang="en-US" sz="2000" b="0" i="0" u="none" strike="noStrike" kern="1200" cap="none" spc="0" normalizeH="0" baseline="0" noProof="0" dirty="0" smtClean="0">
                <a:ln>
                  <a:noFill/>
                </a:ln>
                <a:solidFill>
                  <a:srgbClr val="888888"/>
                </a:solidFill>
                <a:effectLst/>
                <a:uLnTx/>
                <a:uFillTx/>
                <a:latin typeface="Arial"/>
                <a:ea typeface="+mn-ea"/>
                <a:cs typeface="Arial"/>
              </a:rPr>
              <a:t>August 15</a:t>
            </a:r>
            <a:r>
              <a:rPr lang="en-US" sz="1950" spc="7" baseline="30000" dirty="0" err="1" smtClean="0">
                <a:solidFill>
                  <a:srgbClr val="888888"/>
                </a:solidFill>
                <a:latin typeface="Arial"/>
                <a:cs typeface="Arial"/>
              </a:rPr>
              <a:t>th</a:t>
            </a:r>
            <a:r>
              <a:rPr kumimoji="0" sz="2000" b="0" i="0" u="none" strike="noStrike" kern="1200" cap="none" spc="5" normalizeH="0" baseline="0" noProof="0" dirty="0">
                <a:ln>
                  <a:noFill/>
                </a:ln>
                <a:solidFill>
                  <a:srgbClr val="888888"/>
                </a:solidFill>
                <a:effectLst/>
                <a:uLnTx/>
                <a:uFillTx/>
                <a:latin typeface="Arial"/>
                <a:ea typeface="+mn-ea"/>
                <a:cs typeface="Arial"/>
              </a:rPr>
              <a:t>,</a:t>
            </a:r>
            <a:r>
              <a:rPr kumimoji="0" sz="2000" b="0" i="0" u="none" strike="noStrike" kern="1200" cap="none" spc="-25" normalizeH="0" baseline="0" noProof="0" dirty="0">
                <a:ln>
                  <a:noFill/>
                </a:ln>
                <a:solidFill>
                  <a:srgbClr val="888888"/>
                </a:solidFill>
                <a:effectLst/>
                <a:uLnTx/>
                <a:uFillTx/>
                <a:latin typeface="Arial"/>
                <a:ea typeface="+mn-ea"/>
                <a:cs typeface="Arial"/>
              </a:rPr>
              <a:t> </a:t>
            </a:r>
            <a:r>
              <a:rPr kumimoji="0" sz="2000" b="0" i="0" u="none" strike="noStrike" kern="1200" cap="none" spc="0" normalizeH="0" baseline="0" noProof="0" dirty="0">
                <a:ln>
                  <a:noFill/>
                </a:ln>
                <a:solidFill>
                  <a:srgbClr val="888888"/>
                </a:solidFill>
                <a:effectLst/>
                <a:uLnTx/>
                <a:uFillTx/>
                <a:latin typeface="Arial"/>
                <a:ea typeface="+mn-ea"/>
                <a:cs typeface="Arial"/>
              </a:rPr>
              <a:t>2021</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pic>
        <p:nvPicPr>
          <p:cNvPr id="9" name="object 9"/>
          <p:cNvPicPr/>
          <p:nvPr/>
        </p:nvPicPr>
        <p:blipFill>
          <a:blip r:embed="rId5" cstate="print"/>
          <a:stretch>
            <a:fillRect/>
          </a:stretch>
        </p:blipFill>
        <p:spPr>
          <a:xfrm>
            <a:off x="6867144" y="1679448"/>
            <a:ext cx="5026138" cy="4280915"/>
          </a:xfrm>
          <a:prstGeom prst="rect">
            <a:avLst/>
          </a:prstGeom>
        </p:spPr>
      </p:pic>
    </p:spTree>
    <p:extLst>
      <p:ext uri="{BB962C8B-B14F-4D97-AF65-F5344CB8AC3E}">
        <p14:creationId xmlns:p14="http://schemas.microsoft.com/office/powerpoint/2010/main" val="3220396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54" y="365100"/>
            <a:ext cx="10972800" cy="1325563"/>
          </a:xfrm>
        </p:spPr>
        <p:txBody>
          <a:bodyPr>
            <a:normAutofit/>
          </a:bodyPr>
          <a:lstStyle/>
          <a:p>
            <a:pPr>
              <a:lnSpc>
                <a:spcPct val="100000"/>
              </a:lnSpc>
            </a:pPr>
            <a:r>
              <a:rPr lang="en-US" b="1" dirty="0">
                <a:solidFill>
                  <a:schemeClr val="accent1"/>
                </a:solidFill>
              </a:rPr>
              <a:t>What is the focus of Birth Equity (BE)?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p>
        </p:txBody>
      </p:sp>
      <p:sp>
        <p:nvSpPr>
          <p:cNvPr id="7" name="object 21"/>
          <p:cNvSpPr txBox="1">
            <a:spLocks noGrp="1"/>
          </p:cNvSpPr>
          <p:nvPr>
            <p:ph idx="1"/>
          </p:nvPr>
        </p:nvSpPr>
        <p:spPr>
          <a:xfrm>
            <a:off x="1822682" y="1851462"/>
            <a:ext cx="8799871" cy="2017475"/>
          </a:xfrm>
          <a:prstGeom prst="rect">
            <a:avLst/>
          </a:prstGeom>
          <a:ln w="28955">
            <a:solidFill>
              <a:srgbClr val="F60063"/>
            </a:solidFill>
          </a:ln>
        </p:spPr>
        <p:txBody>
          <a:bodyPr vert="horz" wrap="square" lIns="0" tIns="22860" rIns="0" bIns="0" rtlCol="0">
            <a:spAutoFit/>
          </a:bodyPr>
          <a:lstStyle/>
          <a:p>
            <a:pPr marL="90805" marR="133985" lvl="0" indent="0" algn="ctr" defTabSz="914400" rtl="0" eaLnBrk="1" fontAlgn="auto" latinLnBrk="0" hangingPunct="1">
              <a:lnSpc>
                <a:spcPct val="90200"/>
              </a:lnSpc>
              <a:spcBef>
                <a:spcPts val="180"/>
              </a:spcBef>
              <a:spcAft>
                <a:spcPts val="0"/>
              </a:spcAft>
              <a:buClrTx/>
              <a:buSzTx/>
              <a:buFontTx/>
              <a:buNone/>
              <a:tabLst/>
              <a:defRPr/>
            </a:pPr>
            <a:r>
              <a:rPr kumimoji="0" sz="3200" b="1" i="0" u="heavy" strike="noStrike" kern="1200" cap="none" spc="0" normalizeH="0" baseline="0" noProof="0" dirty="0">
                <a:ln>
                  <a:noFill/>
                </a:ln>
                <a:solidFill>
                  <a:srgbClr val="F60063"/>
                </a:solidFill>
                <a:effectLst/>
                <a:uLnTx/>
                <a:uFill>
                  <a:solidFill>
                    <a:srgbClr val="F60063"/>
                  </a:solidFill>
                </a:uFill>
                <a:latin typeface="Arial"/>
                <a:ea typeface="+mn-ea"/>
                <a:cs typeface="Arial"/>
              </a:rPr>
              <a:t>BE </a:t>
            </a:r>
            <a:r>
              <a:rPr kumimoji="0" sz="3200" b="1" i="0" u="heavy" strike="noStrike" kern="1200" cap="none" spc="-5" normalizeH="0" baseline="0" noProof="0" dirty="0">
                <a:ln>
                  <a:noFill/>
                </a:ln>
                <a:solidFill>
                  <a:srgbClr val="F60063"/>
                </a:solidFill>
                <a:effectLst/>
                <a:uLnTx/>
                <a:uFill>
                  <a:solidFill>
                    <a:srgbClr val="F60063"/>
                  </a:solidFill>
                </a:uFill>
                <a:latin typeface="Arial"/>
                <a:ea typeface="+mn-ea"/>
                <a:cs typeface="Arial"/>
              </a:rPr>
              <a:t>AIM:</a:t>
            </a:r>
            <a:r>
              <a:rPr kumimoji="0" sz="3200" b="1" i="0" u="none" strike="noStrike" kern="1200" cap="none" spc="-5" normalizeH="0" baseline="0" noProof="0" dirty="0">
                <a:ln>
                  <a:noFill/>
                </a:ln>
                <a:solidFill>
                  <a:srgbClr val="F60063"/>
                </a:solidFill>
                <a:effectLst/>
                <a:uLnTx/>
                <a:uFillTx/>
                <a:latin typeface="Arial"/>
                <a:ea typeface="+mn-ea"/>
                <a:cs typeface="Arial"/>
              </a:rPr>
              <a:t> </a:t>
            </a:r>
            <a:r>
              <a:rPr kumimoji="0" sz="2800" b="1" i="0" u="none" strike="noStrike" kern="1200" cap="none" spc="-10" normalizeH="0" baseline="0" noProof="0" dirty="0">
                <a:ln>
                  <a:noFill/>
                </a:ln>
                <a:solidFill>
                  <a:prstClr val="black"/>
                </a:solidFill>
                <a:effectLst/>
                <a:uLnTx/>
                <a:uFillTx/>
                <a:latin typeface="Arial"/>
                <a:ea typeface="+mn-ea"/>
                <a:cs typeface="Arial"/>
              </a:rPr>
              <a:t>By </a:t>
            </a:r>
            <a:r>
              <a:rPr kumimoji="0" sz="2800" b="1" i="0" u="none" strike="noStrike" kern="1200" cap="none" spc="-5" normalizeH="0" baseline="0" noProof="0" dirty="0">
                <a:ln>
                  <a:noFill/>
                </a:ln>
                <a:solidFill>
                  <a:prstClr val="black"/>
                </a:solidFill>
                <a:effectLst/>
                <a:uLnTx/>
                <a:uFillTx/>
                <a:latin typeface="Arial"/>
                <a:ea typeface="+mn-ea"/>
                <a:cs typeface="Arial"/>
              </a:rPr>
              <a:t>December </a:t>
            </a:r>
            <a:r>
              <a:rPr kumimoji="0" sz="2800" b="1" i="0" u="none" strike="noStrike" kern="1200" cap="none" spc="0" normalizeH="0" baseline="0" noProof="0" dirty="0">
                <a:ln>
                  <a:noFill/>
                </a:ln>
                <a:solidFill>
                  <a:prstClr val="black"/>
                </a:solidFill>
                <a:effectLst/>
                <a:uLnTx/>
                <a:uFillTx/>
                <a:latin typeface="Arial"/>
                <a:ea typeface="+mn-ea"/>
                <a:cs typeface="Arial"/>
              </a:rPr>
              <a:t>2023, </a:t>
            </a:r>
            <a:r>
              <a:rPr kumimoji="0" sz="2800" b="1" i="0" u="none" strike="noStrike" kern="1200" cap="none" spc="-5" normalizeH="0" baseline="0" noProof="0" dirty="0">
                <a:ln>
                  <a:noFill/>
                </a:ln>
                <a:solidFill>
                  <a:prstClr val="black"/>
                </a:solidFill>
                <a:effectLst/>
                <a:uLnTx/>
                <a:uFillTx/>
                <a:latin typeface="Arial"/>
                <a:ea typeface="+mn-ea"/>
                <a:cs typeface="Arial"/>
              </a:rPr>
              <a:t>more </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than</a:t>
            </a:r>
            <a:r>
              <a:rPr kumimoji="0" sz="2800" b="1" i="0" u="none" strike="noStrike" kern="1200" cap="none" spc="0" normalizeH="0" baseline="0" noProof="0" dirty="0">
                <a:ln>
                  <a:noFill/>
                </a:ln>
                <a:solidFill>
                  <a:prstClr val="black"/>
                </a:solidFill>
                <a:effectLst/>
                <a:uLnTx/>
                <a:uFillTx/>
                <a:latin typeface="Arial"/>
                <a:ea typeface="+mn-ea"/>
                <a:cs typeface="Arial"/>
              </a:rPr>
              <a:t> 75% </a:t>
            </a:r>
            <a:r>
              <a:rPr kumimoji="0" sz="2800" b="1" i="0" u="none" strike="noStrike" kern="1200" cap="none" spc="-5" normalizeH="0" baseline="0" noProof="0" dirty="0">
                <a:ln>
                  <a:noFill/>
                </a:ln>
                <a:solidFill>
                  <a:prstClr val="black"/>
                </a:solidFill>
                <a:effectLst/>
                <a:uLnTx/>
                <a:uFillTx/>
                <a:latin typeface="Arial"/>
                <a:ea typeface="+mn-ea"/>
                <a:cs typeface="Arial"/>
              </a:rPr>
              <a:t>of</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Illinois birthing </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hospitals</a:t>
            </a:r>
            <a:r>
              <a:rPr kumimoji="0" sz="2800" b="1" i="0" u="none" strike="noStrike" kern="1200" cap="none" spc="2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will</a:t>
            </a:r>
            <a:r>
              <a:rPr kumimoji="0" sz="2800" b="1" i="0" u="none" strike="noStrike" kern="1200" cap="none" spc="-2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be</a:t>
            </a:r>
            <a:r>
              <a:rPr kumimoji="0" sz="2800" b="1" i="0" u="none" strike="noStrike" kern="1200" cap="none" spc="2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participating</a:t>
            </a:r>
            <a:r>
              <a:rPr kumimoji="0" sz="2800" b="1" i="0" u="none" strike="noStrike" kern="1200" cap="none" spc="1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 the </a:t>
            </a:r>
            <a:r>
              <a:rPr kumimoji="0" sz="2800" b="1" i="0" u="none" strike="noStrike" kern="1200" cap="none" spc="-76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Birth</a:t>
            </a:r>
            <a:r>
              <a:rPr kumimoji="0" sz="2800" b="1" i="0" u="none" strike="noStrike" kern="1200" cap="none" spc="7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Equity</a:t>
            </a:r>
            <a:r>
              <a:rPr kumimoji="0" sz="2800" b="1" i="0" u="none" strike="noStrike" kern="1200" cap="none" spc="114"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Initiative</a:t>
            </a:r>
            <a:r>
              <a:rPr kumimoji="0" sz="2800" b="1" i="0" u="none" strike="noStrike" kern="1200" cap="none" spc="8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and</a:t>
            </a:r>
            <a:r>
              <a:rPr kumimoji="0" sz="2800" b="1" i="0" u="none" strike="noStrike" kern="1200" cap="none" spc="90" normalizeH="0" baseline="0" noProof="0" dirty="0">
                <a:ln>
                  <a:noFill/>
                </a:ln>
                <a:solidFill>
                  <a:prstClr val="black"/>
                </a:solidFill>
                <a:effectLst/>
                <a:uLnTx/>
                <a:uFillTx/>
                <a:latin typeface="Arial"/>
                <a:ea typeface="+mn-ea"/>
                <a:cs typeface="Arial"/>
              </a:rPr>
              <a:t> </a:t>
            </a:r>
            <a:r>
              <a:rPr kumimoji="0" sz="2800" b="1" i="0" u="none" strike="noStrike" kern="1200" cap="none" spc="-10" normalizeH="0" baseline="0" noProof="0" dirty="0">
                <a:ln>
                  <a:noFill/>
                </a:ln>
                <a:solidFill>
                  <a:prstClr val="black"/>
                </a:solidFill>
                <a:effectLst/>
                <a:uLnTx/>
                <a:uFillTx/>
                <a:latin typeface="Arial"/>
                <a:ea typeface="+mn-ea"/>
                <a:cs typeface="Arial"/>
              </a:rPr>
              <a:t>more </a:t>
            </a:r>
            <a:r>
              <a:rPr kumimoji="0" sz="2800" b="1" i="0" u="none" strike="noStrike" kern="1200" cap="none" spc="-5" normalizeH="0" baseline="0" noProof="0" dirty="0">
                <a:ln>
                  <a:noFill/>
                </a:ln>
                <a:solidFill>
                  <a:prstClr val="black"/>
                </a:solidFill>
                <a:effectLst/>
                <a:uLnTx/>
                <a:uFillTx/>
                <a:latin typeface="Arial"/>
                <a:ea typeface="+mn-ea"/>
                <a:cs typeface="Arial"/>
              </a:rPr>
              <a:t>than</a:t>
            </a:r>
            <a:r>
              <a:rPr kumimoji="0" sz="2800" b="1" i="0" u="none" strike="noStrike" kern="1200" cap="none" spc="5"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75%</a:t>
            </a:r>
            <a:r>
              <a:rPr kumimoji="0" sz="2800" b="1" i="0" u="none" strike="noStrike" kern="1200" cap="none" spc="-5" normalizeH="0" baseline="0" noProof="0" dirty="0">
                <a:ln>
                  <a:noFill/>
                </a:ln>
                <a:solidFill>
                  <a:prstClr val="black"/>
                </a:solidFill>
                <a:effectLst/>
                <a:uLnTx/>
                <a:uFillTx/>
                <a:latin typeface="Arial"/>
                <a:ea typeface="+mn-ea"/>
                <a:cs typeface="Arial"/>
              </a:rPr>
              <a:t> of</a:t>
            </a:r>
            <a:r>
              <a:rPr kumimoji="0" sz="2800" b="1" i="0" u="none" strike="noStrike" kern="1200" cap="none" spc="1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participating</a:t>
            </a:r>
            <a:r>
              <a:rPr kumimoji="0" sz="2800" b="1" i="0" u="none" strike="noStrike" kern="1200" cap="none" spc="1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hospitals</a:t>
            </a:r>
            <a:r>
              <a:rPr kumimoji="0" lang="en-US" sz="2800" b="1" i="0" u="none" strike="noStrike" kern="1200" cap="none" spc="-5" normalizeH="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will</a:t>
            </a:r>
            <a:r>
              <a:rPr kumimoji="0" sz="2800" b="1" i="0" u="none" strike="noStrike" kern="1200" cap="none" spc="35"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have</a:t>
            </a:r>
            <a:r>
              <a:rPr kumimoji="0" sz="2800" b="1" i="0" u="none" strike="noStrike" kern="1200" cap="none" spc="6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the</a:t>
            </a:r>
            <a:r>
              <a:rPr kumimoji="0" sz="2800" b="1" i="0" u="none" strike="noStrike" kern="1200" cap="none" spc="5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key</a:t>
            </a:r>
            <a:r>
              <a:rPr kumimoji="0" sz="2800" b="1" i="0" u="none" strike="noStrike" kern="1200" cap="none" spc="5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strategies</a:t>
            </a:r>
            <a:r>
              <a:rPr kumimoji="0" sz="2800" b="1" i="0" u="none" strike="noStrike" kern="1200" cap="none" spc="6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in </a:t>
            </a:r>
            <a:r>
              <a:rPr kumimoji="0" sz="2800" b="1" i="0" u="none" strike="noStrike" kern="1200" cap="none" spc="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place</a:t>
            </a:r>
            <a:r>
              <a:rPr kumimoji="0" sz="2800" b="0" i="0" u="none" strike="noStrike" kern="1200" cap="none" spc="-5" normalizeH="0" baseline="0" noProof="0" dirty="0">
                <a:ln>
                  <a:noFill/>
                </a:ln>
                <a:solidFill>
                  <a:prstClr val="black"/>
                </a:solidFill>
                <a:effectLst/>
                <a:uLnTx/>
                <a:uFillTx/>
                <a:latin typeface="Arial"/>
                <a:ea typeface="+mn-ea"/>
                <a:cs typeface="Arial"/>
              </a:rPr>
              <a:t>.</a:t>
            </a:r>
            <a:endParaRPr kumimoji="0" sz="2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8" name="object 2"/>
          <p:cNvGrpSpPr/>
          <p:nvPr/>
        </p:nvGrpSpPr>
        <p:grpSpPr>
          <a:xfrm>
            <a:off x="6092" y="0"/>
            <a:ext cx="12186035" cy="6123685"/>
            <a:chOff x="6092" y="0"/>
            <a:chExt cx="12186035" cy="6123685"/>
          </a:xfrm>
        </p:grpSpPr>
        <p:pic>
          <p:nvPicPr>
            <p:cNvPr id="9" name="object 3"/>
            <p:cNvPicPr/>
            <p:nvPr/>
          </p:nvPicPr>
          <p:blipFill>
            <a:blip r:embed="rId2"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10" name="object 4"/>
            <p:cNvPicPr/>
            <p:nvPr/>
          </p:nvPicPr>
          <p:blipFill>
            <a:blip r:embed="rId3" cstate="email">
              <a:extLst>
                <a:ext uri="{28A0092B-C50C-407E-A947-70E740481C1C}">
                  <a14:useLocalDpi xmlns:a14="http://schemas.microsoft.com/office/drawing/2010/main"/>
                </a:ext>
              </a:extLst>
            </a:blip>
            <a:stretch>
              <a:fillRect/>
            </a:stretch>
          </p:blipFill>
          <p:spPr>
            <a:xfrm>
              <a:off x="7191755" y="0"/>
              <a:ext cx="5000243" cy="1426459"/>
            </a:xfrm>
            <a:prstGeom prst="rect">
              <a:avLst/>
            </a:prstGeom>
          </p:spPr>
        </p:pic>
        <p:sp>
          <p:nvSpPr>
            <p:cNvPr id="11"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6"/>
            <p:cNvSpPr/>
            <p:nvPr/>
          </p:nvSpPr>
          <p:spPr>
            <a:xfrm>
              <a:off x="6092" y="4380746"/>
              <a:ext cx="3272154" cy="1742939"/>
            </a:xfrm>
            <a:custGeom>
              <a:avLst/>
              <a:gdLst/>
              <a:ahLst/>
              <a:cxnLst/>
              <a:rect l="l" t="t" r="r" b="b"/>
              <a:pathLst>
                <a:path w="3272154" h="1309370">
                  <a:moveTo>
                    <a:pt x="2617482" y="0"/>
                  </a:moveTo>
                  <a:lnTo>
                    <a:pt x="0" y="0"/>
                  </a:lnTo>
                  <a:lnTo>
                    <a:pt x="654558" y="654557"/>
                  </a:lnTo>
                  <a:lnTo>
                    <a:pt x="0" y="1309115"/>
                  </a:lnTo>
                  <a:lnTo>
                    <a:pt x="2617482" y="1309115"/>
                  </a:lnTo>
                  <a:lnTo>
                    <a:pt x="3272028" y="654557"/>
                  </a:lnTo>
                  <a:lnTo>
                    <a:pt x="2617482" y="0"/>
                  </a:lnTo>
                  <a:close/>
                </a:path>
              </a:pathLst>
            </a:custGeom>
            <a:solidFill>
              <a:srgbClr val="F566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8"/>
          <p:cNvSpPr txBox="1"/>
          <p:nvPr/>
        </p:nvSpPr>
        <p:spPr>
          <a:xfrm>
            <a:off x="892635" y="4864625"/>
            <a:ext cx="1577975"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10" normalizeH="0" baseline="0" noProof="0" dirty="0">
                <a:ln>
                  <a:noFill/>
                </a:ln>
                <a:solidFill>
                  <a:srgbClr val="21252A"/>
                </a:solidFill>
                <a:effectLst/>
                <a:uLnTx/>
                <a:uFillTx/>
                <a:latin typeface="Arial"/>
                <a:ea typeface="+mn-ea"/>
                <a:cs typeface="Arial"/>
              </a:rPr>
              <a:t>Addressing </a:t>
            </a:r>
            <a:r>
              <a:rPr kumimoji="0" sz="1800" b="1" i="0" u="none" strike="noStrike" kern="1200" cap="none" spc="-5" normalizeH="0" baseline="0" noProof="0" dirty="0">
                <a:ln>
                  <a:noFill/>
                </a:ln>
                <a:solidFill>
                  <a:srgbClr val="21252A"/>
                </a:solidFill>
                <a:effectLst/>
                <a:uLnTx/>
                <a:uFillTx/>
                <a:latin typeface="Arial"/>
                <a:ea typeface="+mn-ea"/>
                <a:cs typeface="Arial"/>
              </a:rPr>
              <a:t>Social </a:t>
            </a:r>
            <a:r>
              <a:rPr kumimoji="0" sz="1800" b="1" i="0" u="none" strike="noStrike" kern="1200" cap="none" spc="-375" normalizeH="0" baseline="0" noProof="0" dirty="0">
                <a:ln>
                  <a:noFill/>
                </a:ln>
                <a:solidFill>
                  <a:srgbClr val="21252A"/>
                </a:solidFill>
                <a:effectLst/>
                <a:uLnTx/>
                <a:uFillTx/>
                <a:latin typeface="Arial"/>
                <a:ea typeface="+mn-ea"/>
                <a:cs typeface="Arial"/>
              </a:rPr>
              <a:t> </a:t>
            </a:r>
            <a:r>
              <a:rPr kumimoji="0" sz="1800" b="1" i="0" u="none" strike="noStrike" kern="1200" cap="none" spc="-5" normalizeH="0" baseline="0" noProof="0" dirty="0">
                <a:ln>
                  <a:noFill/>
                </a:ln>
                <a:solidFill>
                  <a:srgbClr val="21252A"/>
                </a:solidFill>
                <a:effectLst/>
                <a:uLnTx/>
                <a:uFillTx/>
                <a:latin typeface="Arial"/>
                <a:ea typeface="+mn-ea"/>
                <a:cs typeface="Arial"/>
              </a:rPr>
              <a:t>Determinants </a:t>
            </a:r>
            <a:r>
              <a:rPr kumimoji="0" sz="1800" b="1" i="0" u="none" strike="noStrike" kern="1200" cap="none" spc="-10" normalizeH="0" baseline="0" noProof="0" dirty="0">
                <a:ln>
                  <a:noFill/>
                </a:ln>
                <a:solidFill>
                  <a:srgbClr val="21252A"/>
                </a:solidFill>
                <a:effectLst/>
                <a:uLnTx/>
                <a:uFillTx/>
                <a:latin typeface="Arial"/>
                <a:ea typeface="+mn-ea"/>
                <a:cs typeface="Arial"/>
              </a:rPr>
              <a:t>of </a:t>
            </a:r>
            <a:r>
              <a:rPr kumimoji="0" sz="1800" b="1" i="0" u="none" strike="noStrike" kern="1200" cap="none" spc="-5" normalizeH="0" baseline="0" noProof="0" dirty="0">
                <a:ln>
                  <a:noFill/>
                </a:ln>
                <a:solidFill>
                  <a:srgbClr val="21252A"/>
                </a:solidFill>
                <a:effectLst/>
                <a:uLnTx/>
                <a:uFillTx/>
                <a:latin typeface="Arial"/>
                <a:ea typeface="+mn-ea"/>
                <a:cs typeface="Arial"/>
              </a:rPr>
              <a:t>Health</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4" name="object 9"/>
          <p:cNvGrpSpPr/>
          <p:nvPr/>
        </p:nvGrpSpPr>
        <p:grpSpPr>
          <a:xfrm>
            <a:off x="2944114" y="4372303"/>
            <a:ext cx="3284854" cy="1757732"/>
            <a:chOff x="2944114" y="4807965"/>
            <a:chExt cx="3284854" cy="1322070"/>
          </a:xfrm>
        </p:grpSpPr>
        <p:sp>
          <p:nvSpPr>
            <p:cNvPr id="15" name="object 10"/>
            <p:cNvSpPr/>
            <p:nvPr/>
          </p:nvSpPr>
          <p:spPr>
            <a:xfrm>
              <a:off x="2950464"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583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1"/>
            <p:cNvSpPr/>
            <p:nvPr/>
          </p:nvSpPr>
          <p:spPr>
            <a:xfrm>
              <a:off x="2950464"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object 12"/>
          <p:cNvSpPr txBox="1"/>
          <p:nvPr/>
        </p:nvSpPr>
        <p:spPr>
          <a:xfrm>
            <a:off x="3779665" y="4864625"/>
            <a:ext cx="1837689" cy="813043"/>
          </a:xfrm>
          <a:prstGeom prst="rect">
            <a:avLst/>
          </a:prstGeom>
        </p:spPr>
        <p:txBody>
          <a:bodyPr vert="horz" wrap="square" lIns="0" tIns="43180" rIns="0" bIns="0" rtlCol="0">
            <a:spAutoFit/>
          </a:bodyPr>
          <a:lstStyle/>
          <a:p>
            <a:pPr marL="12700" marR="5080" lvl="0" indent="0" algn="ctr" defTabSz="914400" rtl="0" eaLnBrk="1" fontAlgn="auto" latinLnBrk="0" hangingPunct="1">
              <a:lnSpc>
                <a:spcPts val="1450"/>
              </a:lnSpc>
              <a:spcBef>
                <a:spcPts val="340"/>
              </a:spcBef>
              <a:spcAft>
                <a:spcPts val="0"/>
              </a:spcAft>
              <a:buClrTx/>
              <a:buSzTx/>
              <a:buFontTx/>
              <a:buNone/>
              <a:tabLst/>
              <a:defRPr/>
            </a:pPr>
            <a:r>
              <a:rPr kumimoji="0" sz="1800" b="1" i="0" u="none" strike="noStrike" kern="1200" cap="none" spc="-5" normalizeH="0" baseline="0" noProof="0">
                <a:ln>
                  <a:noFill/>
                </a:ln>
                <a:solidFill>
                  <a:srgbClr val="21252A"/>
                </a:solidFill>
                <a:effectLst/>
                <a:uLnTx/>
                <a:uFillTx/>
                <a:latin typeface="Arial"/>
                <a:ea typeface="+mn-ea"/>
                <a:cs typeface="Arial"/>
              </a:rPr>
              <a:t>Review</a:t>
            </a:r>
            <a:r>
              <a:rPr kumimoji="0" sz="1800" b="1" i="0" u="none" strike="noStrike" kern="1200" cap="none" spc="-8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race/ethnicity </a:t>
            </a:r>
            <a:r>
              <a:rPr kumimoji="0" sz="1800" b="1" i="0" u="none" strike="noStrike" kern="1200" cap="none" spc="-37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medical </a:t>
            </a:r>
            <a:r>
              <a:rPr kumimoji="0" sz="1800" b="1" i="0" u="none" strike="noStrike" kern="1200" cap="none" spc="0" normalizeH="0" baseline="0" noProof="0">
                <a:ln>
                  <a:noFill/>
                </a:ln>
                <a:solidFill>
                  <a:srgbClr val="21252A"/>
                </a:solidFill>
                <a:effectLst/>
                <a:uLnTx/>
                <a:uFillTx/>
                <a:latin typeface="Arial"/>
                <a:ea typeface="+mn-ea"/>
                <a:cs typeface="Arial"/>
              </a:rPr>
              <a:t>record </a:t>
            </a:r>
            <a:r>
              <a:rPr kumimoji="0" sz="1800" b="1" i="0" u="none" strike="noStrike" kern="1200" cap="none" spc="-5" normalizeH="0" baseline="0" noProof="0">
                <a:ln>
                  <a:noFill/>
                </a:ln>
                <a:solidFill>
                  <a:srgbClr val="21252A"/>
                </a:solidFill>
                <a:effectLst/>
                <a:uLnTx/>
                <a:uFillTx/>
                <a:latin typeface="Arial"/>
                <a:ea typeface="+mn-ea"/>
                <a:cs typeface="Arial"/>
              </a:rPr>
              <a:t>and quality</a:t>
            </a:r>
            <a:r>
              <a:rPr kumimoji="0" sz="1800" b="1" i="0" u="none" strike="noStrike" kern="1200" cap="none" spc="-2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8" name="object 13"/>
          <p:cNvGrpSpPr/>
          <p:nvPr/>
        </p:nvGrpSpPr>
        <p:grpSpPr>
          <a:xfrm>
            <a:off x="5890005" y="4380746"/>
            <a:ext cx="3284854" cy="1749289"/>
            <a:chOff x="5890005" y="4807965"/>
            <a:chExt cx="3284854" cy="1322070"/>
          </a:xfrm>
        </p:grpSpPr>
        <p:sp>
          <p:nvSpPr>
            <p:cNvPr id="19" name="object 14"/>
            <p:cNvSpPr/>
            <p:nvPr/>
          </p:nvSpPr>
          <p:spPr>
            <a:xfrm>
              <a:off x="5896355" y="4814315"/>
              <a:ext cx="3272154" cy="1309370"/>
            </a:xfrm>
            <a:custGeom>
              <a:avLst/>
              <a:gdLst/>
              <a:ahLst/>
              <a:cxnLst/>
              <a:rect l="l" t="t" r="r" b="b"/>
              <a:pathLst>
                <a:path w="3272154" h="1309370">
                  <a:moveTo>
                    <a:pt x="2617470" y="0"/>
                  </a:moveTo>
                  <a:lnTo>
                    <a:pt x="0" y="0"/>
                  </a:lnTo>
                  <a:lnTo>
                    <a:pt x="654558" y="654557"/>
                  </a:lnTo>
                  <a:lnTo>
                    <a:pt x="0" y="1309115"/>
                  </a:lnTo>
                  <a:lnTo>
                    <a:pt x="2617470" y="1309115"/>
                  </a:lnTo>
                  <a:lnTo>
                    <a:pt x="3272028" y="654557"/>
                  </a:lnTo>
                  <a:lnTo>
                    <a:pt x="2617470" y="0"/>
                  </a:lnTo>
                  <a:close/>
                </a:path>
              </a:pathLst>
            </a:custGeom>
            <a:solidFill>
              <a:srgbClr val="FCD60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5"/>
            <p:cNvSpPr/>
            <p:nvPr/>
          </p:nvSpPr>
          <p:spPr>
            <a:xfrm>
              <a:off x="5896355" y="4814315"/>
              <a:ext cx="3272154" cy="1309370"/>
            </a:xfrm>
            <a:custGeom>
              <a:avLst/>
              <a:gdLst/>
              <a:ahLst/>
              <a:cxnLst/>
              <a:rect l="l" t="t" r="r" b="b"/>
              <a:pathLst>
                <a:path w="3272154" h="1309370">
                  <a:moveTo>
                    <a:pt x="0" y="0"/>
                  </a:moveTo>
                  <a:lnTo>
                    <a:pt x="2617470" y="0"/>
                  </a:lnTo>
                  <a:lnTo>
                    <a:pt x="3272028" y="654557"/>
                  </a:lnTo>
                  <a:lnTo>
                    <a:pt x="2617470" y="1309115"/>
                  </a:lnTo>
                  <a:lnTo>
                    <a:pt x="0" y="1309115"/>
                  </a:lnTo>
                  <a:lnTo>
                    <a:pt x="654558" y="654557"/>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bject 16"/>
          <p:cNvSpPr txBox="1"/>
          <p:nvPr/>
        </p:nvSpPr>
        <p:spPr>
          <a:xfrm>
            <a:off x="6633223" y="4535369"/>
            <a:ext cx="1833880" cy="1472198"/>
          </a:xfrm>
          <a:prstGeom prst="rect">
            <a:avLst/>
          </a:prstGeom>
        </p:spPr>
        <p:txBody>
          <a:bodyPr vert="horz" wrap="square" lIns="0" tIns="42545" rIns="0" bIns="0" rtlCol="0">
            <a:spAutoFit/>
          </a:bodyPr>
          <a:lstStyle/>
          <a:p>
            <a:pPr marL="12700" marR="5080" lvl="0" indent="-1270" algn="ctr" defTabSz="914400" rtl="0" eaLnBrk="1" fontAlgn="auto" latinLnBrk="0" hangingPunct="1">
              <a:lnSpc>
                <a:spcPct val="86200"/>
              </a:lnSpc>
              <a:spcBef>
                <a:spcPts val="335"/>
              </a:spcBef>
              <a:spcAft>
                <a:spcPts val="0"/>
              </a:spcAft>
              <a:buClrTx/>
              <a:buSzTx/>
              <a:buFontTx/>
              <a:buNone/>
              <a:tabLst/>
              <a:defRPr/>
            </a:pPr>
            <a:r>
              <a:rPr kumimoji="0" sz="1800" b="1" i="0" u="none" strike="noStrike" kern="1200" cap="none" spc="-5" normalizeH="0" baseline="0" noProof="0">
                <a:ln>
                  <a:noFill/>
                </a:ln>
                <a:solidFill>
                  <a:srgbClr val="21252A"/>
                </a:solidFill>
                <a:effectLst/>
                <a:uLnTx/>
                <a:uFillTx/>
                <a:latin typeface="Arial"/>
                <a:ea typeface="+mn-ea"/>
                <a:cs typeface="Arial"/>
              </a:rPr>
              <a:t>Promote patient- </a:t>
            </a:r>
            <a:r>
              <a:rPr kumimoji="0" sz="1800" b="1" i="0" u="none" strike="noStrike" kern="1200" cap="none" spc="0"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centered</a:t>
            </a:r>
            <a:r>
              <a:rPr kumimoji="0" sz="1800" b="1" i="0" u="none" strike="noStrike" kern="1200" cap="none" spc="-40"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approach</a:t>
            </a:r>
            <a:r>
              <a:rPr kumimoji="0" sz="1800" b="1" i="0" u="none" strike="noStrike" kern="1200" cap="none" spc="-3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to </a:t>
            </a:r>
            <a:r>
              <a:rPr kumimoji="0" sz="1800" b="1" i="0" u="none" strike="noStrike" kern="1200" cap="none" spc="-375" normalizeH="0" baseline="0" noProof="0">
                <a:ln>
                  <a:noFill/>
                </a:ln>
                <a:solidFill>
                  <a:srgbClr val="21252A"/>
                </a:solidFill>
                <a:effectLst/>
                <a:uLnTx/>
                <a:uFillTx/>
                <a:latin typeface="Arial"/>
                <a:ea typeface="+mn-ea"/>
                <a:cs typeface="Arial"/>
              </a:rPr>
              <a:t> </a:t>
            </a:r>
            <a:r>
              <a:rPr kumimoji="0" sz="1800" b="1" i="0" u="none" strike="noStrike" kern="1200" cap="none" spc="-5" normalizeH="0" baseline="0" noProof="0">
                <a:ln>
                  <a:noFill/>
                </a:ln>
                <a:solidFill>
                  <a:srgbClr val="21252A"/>
                </a:solidFill>
                <a:effectLst/>
                <a:uLnTx/>
                <a:uFillTx/>
                <a:latin typeface="Arial"/>
                <a:ea typeface="+mn-ea"/>
                <a:cs typeface="Arial"/>
              </a:rPr>
              <a:t>engage patients </a:t>
            </a:r>
            <a:r>
              <a:rPr kumimoji="0" sz="1800" b="1" i="0" u="none" strike="noStrike" kern="1200" cap="none" spc="-10" normalizeH="0" baseline="0" noProof="0">
                <a:ln>
                  <a:noFill/>
                </a:ln>
                <a:solidFill>
                  <a:srgbClr val="21252A"/>
                </a:solidFill>
                <a:effectLst/>
                <a:uLnTx/>
                <a:uFillTx/>
                <a:latin typeface="Arial"/>
                <a:ea typeface="+mn-ea"/>
                <a:cs typeface="Arial"/>
              </a:rPr>
              <a:t>and </a:t>
            </a:r>
            <a:r>
              <a:rPr kumimoji="0" sz="1800" b="1" i="0" u="none" strike="noStrike" kern="1200" cap="none" spc="-5" normalizeH="0" baseline="0" noProof="0">
                <a:ln>
                  <a:noFill/>
                </a:ln>
                <a:solidFill>
                  <a:srgbClr val="21252A"/>
                </a:solidFill>
                <a:effectLst/>
                <a:uLnTx/>
                <a:uFillTx/>
                <a:latin typeface="Arial"/>
                <a:ea typeface="+mn-ea"/>
                <a:cs typeface="Arial"/>
              </a:rPr>
              <a:t> communities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22" name="object 17"/>
          <p:cNvGrpSpPr/>
          <p:nvPr/>
        </p:nvGrpSpPr>
        <p:grpSpPr>
          <a:xfrm>
            <a:off x="8834373" y="4389148"/>
            <a:ext cx="3284854" cy="1764001"/>
            <a:chOff x="8834373" y="4786629"/>
            <a:chExt cx="3284854" cy="1366520"/>
          </a:xfrm>
        </p:grpSpPr>
        <p:sp>
          <p:nvSpPr>
            <p:cNvPr id="23" name="object 18"/>
            <p:cNvSpPr/>
            <p:nvPr/>
          </p:nvSpPr>
          <p:spPr>
            <a:xfrm>
              <a:off x="8840723" y="4792979"/>
              <a:ext cx="3272154" cy="1353820"/>
            </a:xfrm>
            <a:custGeom>
              <a:avLst/>
              <a:gdLst/>
              <a:ahLst/>
              <a:cxnLst/>
              <a:rect l="l" t="t" r="r" b="b"/>
              <a:pathLst>
                <a:path w="3272154" h="1353820">
                  <a:moveTo>
                    <a:pt x="2595372" y="0"/>
                  </a:moveTo>
                  <a:lnTo>
                    <a:pt x="0" y="0"/>
                  </a:lnTo>
                  <a:lnTo>
                    <a:pt x="676656" y="676656"/>
                  </a:lnTo>
                  <a:lnTo>
                    <a:pt x="0" y="1353312"/>
                  </a:lnTo>
                  <a:lnTo>
                    <a:pt x="2595372" y="1353312"/>
                  </a:lnTo>
                  <a:lnTo>
                    <a:pt x="3272028" y="676656"/>
                  </a:lnTo>
                  <a:lnTo>
                    <a:pt x="2595372" y="0"/>
                  </a:lnTo>
                  <a:close/>
                </a:path>
              </a:pathLst>
            </a:custGeom>
            <a:solidFill>
              <a:srgbClr val="6B94F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19"/>
            <p:cNvSpPr/>
            <p:nvPr/>
          </p:nvSpPr>
          <p:spPr>
            <a:xfrm>
              <a:off x="8840723" y="4792979"/>
              <a:ext cx="3272154" cy="1353820"/>
            </a:xfrm>
            <a:custGeom>
              <a:avLst/>
              <a:gdLst/>
              <a:ahLst/>
              <a:cxnLst/>
              <a:rect l="l" t="t" r="r" b="b"/>
              <a:pathLst>
                <a:path w="3272154" h="1353820">
                  <a:moveTo>
                    <a:pt x="0" y="0"/>
                  </a:moveTo>
                  <a:lnTo>
                    <a:pt x="2595372" y="0"/>
                  </a:lnTo>
                  <a:lnTo>
                    <a:pt x="3272028" y="676656"/>
                  </a:lnTo>
                  <a:lnTo>
                    <a:pt x="2595372" y="1353312"/>
                  </a:lnTo>
                  <a:lnTo>
                    <a:pt x="0" y="1353312"/>
                  </a:lnTo>
                  <a:lnTo>
                    <a:pt x="676656" y="676656"/>
                  </a:lnTo>
                  <a:lnTo>
                    <a:pt x="0" y="0"/>
                  </a:lnTo>
                  <a:close/>
                </a:path>
              </a:pathLst>
            </a:custGeom>
            <a:ln w="1219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object 20"/>
          <p:cNvSpPr txBox="1"/>
          <p:nvPr/>
        </p:nvSpPr>
        <p:spPr>
          <a:xfrm>
            <a:off x="9579114" y="4535369"/>
            <a:ext cx="1866900" cy="1471557"/>
          </a:xfrm>
          <a:prstGeom prst="rect">
            <a:avLst/>
          </a:prstGeom>
        </p:spPr>
        <p:txBody>
          <a:bodyPr vert="horz" wrap="square" lIns="0" tIns="41910" rIns="0" bIns="0" rtlCol="0">
            <a:spAutoFit/>
          </a:bodyPr>
          <a:lstStyle/>
          <a:p>
            <a:pPr marL="12065" marR="5080" lvl="0" indent="-1905" algn="ctr" defTabSz="914400" rtl="0" eaLnBrk="1" fontAlgn="auto" latinLnBrk="0" hangingPunct="1">
              <a:lnSpc>
                <a:spcPct val="86100"/>
              </a:lnSpc>
              <a:spcBef>
                <a:spcPts val="330"/>
              </a:spcBef>
              <a:spcAft>
                <a:spcPts val="0"/>
              </a:spcAft>
              <a:buClrTx/>
              <a:buSzTx/>
              <a:buFontTx/>
              <a:buNone/>
              <a:tabLst/>
              <a:defRPr/>
            </a:pPr>
            <a:r>
              <a:rPr kumimoji="0" sz="1800" b="1" i="0" u="none" strike="noStrike" kern="1200" cap="none" spc="0" normalizeH="0" baseline="0" noProof="0">
                <a:ln>
                  <a:noFill/>
                </a:ln>
                <a:solidFill>
                  <a:srgbClr val="21252A"/>
                </a:solidFill>
                <a:effectLst/>
                <a:uLnTx/>
                <a:uFillTx/>
                <a:latin typeface="Arial"/>
                <a:ea typeface="+mn-ea"/>
                <a:cs typeface="Arial"/>
              </a:rPr>
              <a:t>Develop respectful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care and bias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education for </a:t>
            </a:r>
            <a:r>
              <a:rPr kumimoji="0" sz="1800" b="1" i="0" u="none" strike="noStrike" kern="1200" cap="none" spc="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providers,</a:t>
            </a:r>
            <a:r>
              <a:rPr kumimoji="0" sz="1800" b="1" i="0" u="none" strike="noStrike" kern="1200" cap="none" spc="-55"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nurses,</a:t>
            </a:r>
            <a:r>
              <a:rPr kumimoji="0" sz="1800" b="1" i="0" u="none" strike="noStrike" kern="1200" cap="none" spc="-50"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and </a:t>
            </a:r>
            <a:r>
              <a:rPr kumimoji="0" sz="1800" b="1" i="0" u="none" strike="noStrike" kern="1200" cap="none" spc="-360" normalizeH="0" baseline="0" noProof="0">
                <a:ln>
                  <a:noFill/>
                </a:ln>
                <a:solidFill>
                  <a:srgbClr val="21252A"/>
                </a:solidFill>
                <a:effectLst/>
                <a:uLnTx/>
                <a:uFillTx/>
                <a:latin typeface="Arial"/>
                <a:ea typeface="+mn-ea"/>
                <a:cs typeface="Arial"/>
              </a:rPr>
              <a:t> </a:t>
            </a:r>
            <a:r>
              <a:rPr kumimoji="0" sz="1800" b="1" i="0" u="none" strike="noStrike" kern="1200" cap="none" spc="0" normalizeH="0" baseline="0" noProof="0">
                <a:ln>
                  <a:noFill/>
                </a:ln>
                <a:solidFill>
                  <a:srgbClr val="21252A"/>
                </a:solidFill>
                <a:effectLst/>
                <a:uLnTx/>
                <a:uFillTx/>
                <a:latin typeface="Arial"/>
                <a:ea typeface="+mn-ea"/>
                <a:cs typeface="Arial"/>
              </a:rPr>
              <a:t>staff</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28747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377"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itchFamily="34" charset="0"/>
              <a:ea typeface="MS PGothic" pitchFamily="34" charset="-128"/>
              <a:cs typeface="Arial" pitchFamily="34" charset="0"/>
            </a:endParaRPr>
          </a:p>
        </p:txBody>
      </p:sp>
      <p:sp>
        <p:nvSpPr>
          <p:cNvPr id="3" name="Title 2"/>
          <p:cNvSpPr>
            <a:spLocks noGrp="1"/>
          </p:cNvSpPr>
          <p:nvPr>
            <p:ph type="title"/>
          </p:nvPr>
        </p:nvSpPr>
        <p:spPr>
          <a:xfrm>
            <a:off x="437477" y="295601"/>
            <a:ext cx="10972800" cy="1325563"/>
          </a:xfrm>
          <a:noFill/>
        </p:spPr>
        <p:txBody>
          <a:bodyPr>
            <a:normAutofit/>
          </a:bodyPr>
          <a:lstStyle/>
          <a:p>
            <a:pPr>
              <a:lnSpc>
                <a:spcPct val="100000"/>
              </a:lnSpc>
            </a:pPr>
            <a:r>
              <a:rPr lang="en-US" b="1" dirty="0">
                <a:solidFill>
                  <a:schemeClr val="accent1"/>
                </a:solidFill>
              </a:rPr>
              <a:t>Key QI Strategies </a:t>
            </a:r>
          </a:p>
        </p:txBody>
      </p:sp>
      <p:graphicFrame>
        <p:nvGraphicFramePr>
          <p:cNvPr id="2" name="Diagram 1"/>
          <p:cNvGraphicFramePr/>
          <p:nvPr>
            <p:extLst>
              <p:ext uri="{D42A27DB-BD31-4B8C-83A1-F6EECF244321}">
                <p14:modId xmlns:p14="http://schemas.microsoft.com/office/powerpoint/2010/main" val="1787178573"/>
              </p:ext>
            </p:extLst>
          </p:nvPr>
        </p:nvGraphicFramePr>
        <p:xfrm>
          <a:off x="118334" y="1323508"/>
          <a:ext cx="12073666" cy="5032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8404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39" y="209263"/>
            <a:ext cx="10972800" cy="1325563"/>
          </a:xfrm>
        </p:spPr>
        <p:txBody>
          <a:bodyPr>
            <a:normAutofit/>
          </a:bodyPr>
          <a:lstStyle/>
          <a:p>
            <a:pPr>
              <a:lnSpc>
                <a:spcPct val="100000"/>
              </a:lnSpc>
            </a:pPr>
            <a:r>
              <a:rPr lang="en-US" b="1" dirty="0">
                <a:solidFill>
                  <a:schemeClr val="accent1"/>
                </a:solidFill>
              </a:rPr>
              <a:t>ILPQC Hospital Team </a:t>
            </a:r>
            <a:br>
              <a:rPr lang="en-US" b="1" dirty="0">
                <a:solidFill>
                  <a:schemeClr val="accent1"/>
                </a:solidFill>
              </a:rPr>
            </a:br>
            <a:r>
              <a:rPr lang="en-US" b="1" dirty="0">
                <a:solidFill>
                  <a:schemeClr val="accent1"/>
                </a:solidFill>
              </a:rPr>
              <a:t>Data Submission (86 Teams Total)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7" name="object 3"/>
          <p:cNvGraphicFramePr>
            <a:graphicFrameLocks noGrp="1"/>
          </p:cNvGraphicFramePr>
          <p:nvPr>
            <p:extLst/>
          </p:nvPr>
        </p:nvGraphicFramePr>
        <p:xfrm>
          <a:off x="609600" y="1534826"/>
          <a:ext cx="10510684" cy="5151120"/>
        </p:xfrm>
        <a:graphic>
          <a:graphicData uri="http://schemas.openxmlformats.org/drawingml/2006/table">
            <a:tbl>
              <a:tblPr firstRow="1" bandRow="1"/>
              <a:tblGrid>
                <a:gridCol w="5255342">
                  <a:extLst>
                    <a:ext uri="{9D8B030D-6E8A-4147-A177-3AD203B41FA5}">
                      <a16:colId xmlns:a16="http://schemas.microsoft.com/office/drawing/2014/main" val="20000"/>
                    </a:ext>
                  </a:extLst>
                </a:gridCol>
                <a:gridCol w="5255342">
                  <a:extLst>
                    <a:ext uri="{9D8B030D-6E8A-4147-A177-3AD203B41FA5}">
                      <a16:colId xmlns:a16="http://schemas.microsoft.com/office/drawing/2014/main" val="20002"/>
                    </a:ext>
                  </a:extLst>
                </a:gridCol>
              </a:tblGrid>
              <a:tr h="37593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91440">
                        <a:lnSpc>
                          <a:spcPct val="100000"/>
                        </a:lnSpc>
                        <a:spcBef>
                          <a:spcPts val="204"/>
                        </a:spcBef>
                      </a:pPr>
                      <a:r>
                        <a:rPr sz="2000" spc="-10" dirty="0"/>
                        <a:t>Month</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marL="92075" marR="760730" algn="ctr">
                        <a:lnSpc>
                          <a:spcPct val="100000"/>
                        </a:lnSpc>
                        <a:spcBef>
                          <a:spcPts val="204"/>
                        </a:spcBef>
                      </a:pPr>
                      <a:r>
                        <a:rPr sz="2000" spc="-45" dirty="0"/>
                        <a:t>Teams </a:t>
                      </a:r>
                      <a:r>
                        <a:rPr sz="2000" spc="-10" dirty="0"/>
                        <a:t>Reporting  </a:t>
                      </a:r>
                      <a:r>
                        <a:rPr sz="2000" spc="-5" dirty="0"/>
                        <a:t>Hospital</a:t>
                      </a:r>
                      <a:r>
                        <a:rPr sz="2000" spc="-15" dirty="0"/>
                        <a:t> </a:t>
                      </a:r>
                      <a:r>
                        <a:rPr sz="2000" spc="-20" dirty="0"/>
                        <a:t>Data</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25400" cmpd="sng">
                      <a:solidFill>
                        <a:srgbClr val="F79646"/>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59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271145">
                        <a:lnSpc>
                          <a:spcPct val="100000"/>
                        </a:lnSpc>
                        <a:spcBef>
                          <a:spcPts val="209"/>
                        </a:spcBef>
                      </a:pPr>
                      <a:r>
                        <a:rPr sz="2000" spc="-5" dirty="0"/>
                        <a:t>Baseline  </a:t>
                      </a:r>
                      <a:r>
                        <a:rPr sz="2000" dirty="0"/>
                        <a:t>(Q4</a:t>
                      </a:r>
                      <a:r>
                        <a:rPr sz="2000" spc="-105" dirty="0"/>
                        <a:t> </a:t>
                      </a:r>
                      <a:r>
                        <a:rPr sz="2000" spc="-5" dirty="0"/>
                        <a:t>20</a:t>
                      </a:r>
                      <a:r>
                        <a:rPr lang="en-US" sz="2000" spc="-5" dirty="0"/>
                        <a:t>20</a:t>
                      </a:r>
                      <a:r>
                        <a:rPr sz="2000" spc="-5" dirty="0"/>
                        <a:t>)</a:t>
                      </a:r>
                      <a:endParaRPr sz="2000" dirty="0">
                        <a:latin typeface="Calibri"/>
                        <a:cs typeface="Calibri"/>
                      </a:endParaRPr>
                    </a:p>
                  </a:txBody>
                  <a:tcPr marL="45720" marR="45720" anchor="ctr">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50"/>
                        </a:spcBef>
                      </a:pPr>
                      <a:r>
                        <a:rPr lang="en-US" sz="2000" dirty="0"/>
                        <a:t>47</a:t>
                      </a:r>
                      <a:endParaRPr sz="2000" dirty="0">
                        <a:latin typeface="Calibri"/>
                        <a:cs typeface="Calibri"/>
                      </a:endParaRPr>
                    </a:p>
                  </a:txBody>
                  <a:tcPr marL="45720" marR="45720" anchor="ctr">
                    <a:lnL w="12700" cmpd="sng">
                      <a:solidFill>
                        <a:srgbClr val="F79646"/>
                      </a:solidFill>
                    </a:lnL>
                    <a:lnR w="12700" cmpd="sng">
                      <a:solidFill>
                        <a:srgbClr val="F79646"/>
                      </a:solidFill>
                    </a:lnR>
                    <a:lnT w="254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extLst>
                  <a:ext uri="{0D108BD9-81ED-4DB2-BD59-A6C34878D82A}">
                    <a16:rowId xmlns:a16="http://schemas.microsoft.com/office/drawing/2014/main" val="10001"/>
                  </a:ext>
                </a:extLst>
              </a:tr>
              <a:tr h="3759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t>August 2021</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panose="020F0502020204030204" pitchFamily="34" charset="0"/>
                          <a:cs typeface="Calibri" panose="020F0502020204030204" pitchFamily="34" charset="0"/>
                        </a:rPr>
                        <a:t>54</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extLst>
                  <a:ext uri="{0D108BD9-81ED-4DB2-BD59-A6C34878D82A}">
                    <a16:rowId xmlns:a16="http://schemas.microsoft.com/office/drawing/2014/main" val="3400391030"/>
                  </a:ext>
                </a:extLst>
              </a:tr>
              <a:tr h="3759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September 2021</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51</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extLst>
                  <a:ext uri="{0D108BD9-81ED-4DB2-BD59-A6C34878D82A}">
                    <a16:rowId xmlns:a16="http://schemas.microsoft.com/office/drawing/2014/main" val="1523629650"/>
                  </a:ext>
                </a:extLst>
              </a:tr>
              <a:tr h="3759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October 2021 </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50</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extLst>
                  <a:ext uri="{0D108BD9-81ED-4DB2-BD59-A6C34878D82A}">
                    <a16:rowId xmlns:a16="http://schemas.microsoft.com/office/drawing/2014/main" val="1607882840"/>
                  </a:ext>
                </a:extLst>
              </a:tr>
              <a:tr h="3759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November</a:t>
                      </a:r>
                      <a:r>
                        <a:rPr lang="en-US" sz="2000" baseline="0" dirty="0">
                          <a:latin typeface="Calibri"/>
                          <a:cs typeface="Calibri"/>
                        </a:rPr>
                        <a:t> 2021</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46</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extLst>
                  <a:ext uri="{0D108BD9-81ED-4DB2-BD59-A6C34878D82A}">
                    <a16:rowId xmlns:a16="http://schemas.microsoft.com/office/drawing/2014/main" val="95972636"/>
                  </a:ext>
                </a:extLst>
              </a:tr>
              <a:tr h="3759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December 2021</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36</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noFill/>
                  </a:tcPr>
                </a:tc>
                <a:extLst>
                  <a:ext uri="{0D108BD9-81ED-4DB2-BD59-A6C34878D82A}">
                    <a16:rowId xmlns:a16="http://schemas.microsoft.com/office/drawing/2014/main" val="522243307"/>
                  </a:ext>
                </a:extLst>
              </a:tr>
              <a:tr h="3759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January 2022 </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40</a:t>
                      </a:r>
                    </a:p>
                  </a:txBody>
                  <a:tcPr marL="45720" marR="45720" anchor="ctr">
                    <a:lnL w="12700" cmpd="sng">
                      <a:solidFill>
                        <a:srgbClr val="F79646"/>
                      </a:solidFill>
                    </a:lnL>
                    <a:lnR w="12700" cmpd="sng">
                      <a:solidFill>
                        <a:srgbClr val="F79646"/>
                      </a:solidFill>
                    </a:lnR>
                    <a:lnT w="12700" cmpd="sng">
                      <a:solidFill>
                        <a:srgbClr val="F79646"/>
                      </a:solidFill>
                    </a:lnT>
                    <a:lnB w="12700" cmpd="sng">
                      <a:solidFill>
                        <a:srgbClr val="F79646"/>
                      </a:solidFill>
                    </a:lnB>
                    <a:lnTlToBr w="12700" cmpd="sng">
                      <a:noFill/>
                      <a:prstDash val="solid"/>
                    </a:lnTlToBr>
                    <a:lnBlToTr w="12700" cmpd="sng">
                      <a:noFill/>
                      <a:prstDash val="solid"/>
                    </a:lnBlToTr>
                    <a:solidFill>
                      <a:srgbClr val="F79646">
                        <a:alpha val="20000"/>
                      </a:srgbClr>
                    </a:solidFill>
                  </a:tcPr>
                </a:tc>
                <a:extLst>
                  <a:ext uri="{0D108BD9-81ED-4DB2-BD59-A6C34878D82A}">
                    <a16:rowId xmlns:a16="http://schemas.microsoft.com/office/drawing/2014/main" val="3313605873"/>
                  </a:ext>
                </a:extLst>
              </a:tr>
              <a:tr h="37593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marR="544195">
                        <a:lnSpc>
                          <a:spcPct val="100000"/>
                        </a:lnSpc>
                        <a:spcBef>
                          <a:spcPts val="209"/>
                        </a:spcBef>
                      </a:pPr>
                      <a:r>
                        <a:rPr lang="en-US" sz="2000" dirty="0">
                          <a:latin typeface="Calibri"/>
                          <a:cs typeface="Calibri"/>
                        </a:rPr>
                        <a:t>February 2022</a:t>
                      </a:r>
                      <a:endParaRPr sz="2000" dirty="0">
                        <a:latin typeface="Calibri"/>
                        <a:cs typeface="Calibri"/>
                      </a:endParaRPr>
                    </a:p>
                  </a:txBody>
                  <a:tcPr marL="45720" marR="45720" anchor="ctr">
                    <a:lnL w="12700" cmpd="sng">
                      <a:solidFill>
                        <a:srgbClr val="F79646"/>
                      </a:solidFill>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270" algn="ctr">
                        <a:lnSpc>
                          <a:spcPct val="100000"/>
                        </a:lnSpc>
                        <a:spcBef>
                          <a:spcPts val="1645"/>
                        </a:spcBef>
                      </a:pPr>
                      <a:r>
                        <a:rPr lang="en-US" sz="2000" dirty="0">
                          <a:latin typeface="Calibri"/>
                          <a:cs typeface="Calibri"/>
                        </a:rPr>
                        <a:t>41</a:t>
                      </a:r>
                    </a:p>
                  </a:txBody>
                  <a:tcPr marL="45720" marR="45720" anchor="ctr">
                    <a:lnL w="12700" cmpd="sng">
                      <a:solidFill>
                        <a:srgbClr val="F79646"/>
                      </a:solidFill>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7419697"/>
                  </a:ext>
                </a:extLst>
              </a:tr>
              <a:tr h="375930">
                <a:tc>
                  <a:txBody>
                    <a:bodyPr/>
                    <a:lstStyle/>
                    <a:p>
                      <a:pPr marL="91440" marR="544195">
                        <a:lnSpc>
                          <a:spcPct val="100000"/>
                        </a:lnSpc>
                        <a:spcBef>
                          <a:spcPts val="209"/>
                        </a:spcBef>
                      </a:pPr>
                      <a:r>
                        <a:rPr lang="en-US" sz="2000" kern="1200" dirty="0">
                          <a:solidFill>
                            <a:schemeClr val="tx1"/>
                          </a:solidFill>
                          <a:latin typeface="Calibri"/>
                          <a:ea typeface="+mn-ea"/>
                          <a:cs typeface="Calibri"/>
                        </a:rPr>
                        <a:t>March</a:t>
                      </a:r>
                      <a:r>
                        <a:rPr lang="en-US" sz="2000" dirty="0">
                          <a:latin typeface="Calibri"/>
                          <a:cs typeface="Calibri"/>
                        </a:rPr>
                        <a:t> 2022</a:t>
                      </a:r>
                      <a:r>
                        <a:rPr lang="en-US" sz="2000" baseline="0" dirty="0">
                          <a:latin typeface="Calibri"/>
                          <a:cs typeface="Calibri"/>
                        </a:rPr>
                        <a:t> </a:t>
                      </a:r>
                      <a:endParaRPr sz="2000" dirty="0">
                        <a:latin typeface="Calibri"/>
                        <a:cs typeface="Calibri"/>
                      </a:endParaRPr>
                    </a:p>
                  </a:txBody>
                  <a:tcPr marL="45720" marR="45720" anchor="ctr">
                    <a:lnL w="12700" cmpd="sng">
                      <a:solidFill>
                        <a:srgbClr val="F79646"/>
                      </a:solidFill>
                    </a:lnL>
                    <a:lnR w="12700" cap="flat" cmpd="sng" algn="ctr">
                      <a:solidFill>
                        <a:srgbClr val="F79646"/>
                      </a:solidFill>
                      <a:prstDash val="solid"/>
                      <a:round/>
                      <a:headEnd type="none" w="med" len="med"/>
                      <a:tailEnd type="none" w="med" len="med"/>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270" algn="ctr">
                        <a:lnSpc>
                          <a:spcPct val="100000"/>
                        </a:lnSpc>
                        <a:spcBef>
                          <a:spcPts val="1645"/>
                        </a:spcBef>
                      </a:pPr>
                      <a:r>
                        <a:rPr lang="en-US" sz="2000" dirty="0">
                          <a:latin typeface="Calibri"/>
                          <a:cs typeface="Calibri"/>
                        </a:rPr>
                        <a:t>59</a:t>
                      </a:r>
                    </a:p>
                  </a:txBody>
                  <a:tcPr marL="45720" marR="45720" anchor="ctr">
                    <a:lnL w="12700" cap="flat" cmpd="sng" algn="ctr">
                      <a:solidFill>
                        <a:srgbClr val="F79646"/>
                      </a:solidFill>
                      <a:prstDash val="solid"/>
                      <a:round/>
                      <a:headEnd type="none" w="med" len="med"/>
                      <a:tailEnd type="none" w="med" len="med"/>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67851559"/>
                  </a:ext>
                </a:extLst>
              </a:tr>
              <a:tr h="375930">
                <a:tc>
                  <a:txBody>
                    <a:bodyPr/>
                    <a:lstStyle/>
                    <a:p>
                      <a:pPr marL="91440" marR="544195">
                        <a:lnSpc>
                          <a:spcPct val="100000"/>
                        </a:lnSpc>
                        <a:spcBef>
                          <a:spcPts val="209"/>
                        </a:spcBef>
                      </a:pPr>
                      <a:r>
                        <a:rPr lang="en-US" sz="2000" dirty="0">
                          <a:latin typeface="Calibri"/>
                          <a:cs typeface="Calibri"/>
                        </a:rPr>
                        <a:t>April 2022 </a:t>
                      </a:r>
                      <a:endParaRPr sz="2000" dirty="0">
                        <a:latin typeface="Calibri"/>
                        <a:cs typeface="Calibri"/>
                      </a:endParaRPr>
                    </a:p>
                  </a:txBody>
                  <a:tcPr marL="45720" marR="45720" anchor="ctr">
                    <a:lnL w="12700" cmpd="sng">
                      <a:solidFill>
                        <a:srgbClr val="F79646"/>
                      </a:solidFill>
                    </a:lnL>
                    <a:lnR w="12700" cap="flat" cmpd="sng" algn="ctr">
                      <a:solidFill>
                        <a:srgbClr val="F79646"/>
                      </a:solidFill>
                      <a:prstDash val="solid"/>
                      <a:round/>
                      <a:headEnd type="none" w="med" len="med"/>
                      <a:tailEnd type="none" w="med" len="med"/>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 algn="ctr">
                        <a:lnSpc>
                          <a:spcPct val="100000"/>
                        </a:lnSpc>
                        <a:spcBef>
                          <a:spcPts val="1645"/>
                        </a:spcBef>
                      </a:pPr>
                      <a:r>
                        <a:rPr lang="en-US" sz="2000" dirty="0">
                          <a:latin typeface="Calibri"/>
                          <a:cs typeface="Calibri"/>
                        </a:rPr>
                        <a:t>47</a:t>
                      </a:r>
                    </a:p>
                  </a:txBody>
                  <a:tcPr marL="45720" marR="45720" anchor="ctr">
                    <a:lnL w="12700" cap="flat" cmpd="sng" algn="ctr">
                      <a:solidFill>
                        <a:srgbClr val="F79646"/>
                      </a:solidFill>
                      <a:prstDash val="solid"/>
                      <a:round/>
                      <a:headEnd type="none" w="med" len="med"/>
                      <a:tailEnd type="none" w="med" len="med"/>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310785"/>
                  </a:ext>
                </a:extLst>
              </a:tr>
              <a:tr h="375930">
                <a:tc>
                  <a:txBody>
                    <a:bodyPr/>
                    <a:lstStyle/>
                    <a:p>
                      <a:pPr marL="91440" marR="544195">
                        <a:lnSpc>
                          <a:spcPct val="100000"/>
                        </a:lnSpc>
                        <a:spcBef>
                          <a:spcPts val="209"/>
                        </a:spcBef>
                      </a:pPr>
                      <a:r>
                        <a:rPr lang="en-US" sz="2000" dirty="0">
                          <a:latin typeface="Calibri"/>
                          <a:cs typeface="Calibri"/>
                        </a:rPr>
                        <a:t>May 2022 </a:t>
                      </a:r>
                      <a:endParaRPr sz="2000" dirty="0">
                        <a:latin typeface="Calibri"/>
                        <a:cs typeface="Calibri"/>
                      </a:endParaRPr>
                    </a:p>
                  </a:txBody>
                  <a:tcPr marL="45720" marR="45720" anchor="ctr">
                    <a:lnL w="12700" cmpd="sng">
                      <a:solidFill>
                        <a:srgbClr val="F79646"/>
                      </a:solidFill>
                    </a:lnL>
                    <a:lnR w="12700" cap="flat" cmpd="sng" algn="ctr">
                      <a:solidFill>
                        <a:srgbClr val="F79646"/>
                      </a:solidFill>
                      <a:prstDash val="solid"/>
                      <a:round/>
                      <a:headEnd type="none" w="med" len="med"/>
                      <a:tailEnd type="none" w="med" len="med"/>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270" algn="ctr">
                        <a:lnSpc>
                          <a:spcPct val="100000"/>
                        </a:lnSpc>
                        <a:spcBef>
                          <a:spcPts val="1645"/>
                        </a:spcBef>
                      </a:pPr>
                      <a:r>
                        <a:rPr lang="en-US" sz="2000" dirty="0">
                          <a:latin typeface="Calibri"/>
                          <a:cs typeface="Calibri"/>
                        </a:rPr>
                        <a:t>46</a:t>
                      </a:r>
                    </a:p>
                  </a:txBody>
                  <a:tcPr marL="45720" marR="45720" anchor="ctr">
                    <a:lnL w="12700" cap="flat" cmpd="sng" algn="ctr">
                      <a:solidFill>
                        <a:srgbClr val="F79646"/>
                      </a:solidFill>
                      <a:prstDash val="solid"/>
                      <a:round/>
                      <a:headEnd type="none" w="med" len="med"/>
                      <a:tailEnd type="none" w="med" len="med"/>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85132199"/>
                  </a:ext>
                </a:extLst>
              </a:tr>
              <a:tr h="375930">
                <a:tc>
                  <a:txBody>
                    <a:bodyPr/>
                    <a:lstStyle/>
                    <a:p>
                      <a:pPr marL="91440" marR="544195">
                        <a:lnSpc>
                          <a:spcPct val="100000"/>
                        </a:lnSpc>
                        <a:spcBef>
                          <a:spcPts val="209"/>
                        </a:spcBef>
                      </a:pPr>
                      <a:r>
                        <a:rPr lang="en-US" sz="2000" dirty="0">
                          <a:latin typeface="Calibri"/>
                          <a:cs typeface="Calibri"/>
                        </a:rPr>
                        <a:t>June 2022</a:t>
                      </a:r>
                      <a:endParaRPr sz="2000" dirty="0">
                        <a:latin typeface="Calibri"/>
                        <a:cs typeface="Calibri"/>
                      </a:endParaRPr>
                    </a:p>
                  </a:txBody>
                  <a:tcPr marL="45720" marR="45720" anchor="ctr">
                    <a:lnL w="12700" cmpd="sng">
                      <a:solidFill>
                        <a:srgbClr val="F79646"/>
                      </a:solidFill>
                    </a:lnL>
                    <a:lnR w="12700" cap="flat" cmpd="sng" algn="ctr">
                      <a:solidFill>
                        <a:srgbClr val="F79646"/>
                      </a:solidFill>
                      <a:prstDash val="solid"/>
                      <a:round/>
                      <a:headEnd type="none" w="med" len="med"/>
                      <a:tailEnd type="none" w="med" len="med"/>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1270" algn="ctr">
                        <a:lnSpc>
                          <a:spcPct val="100000"/>
                        </a:lnSpc>
                        <a:spcBef>
                          <a:spcPts val="1645"/>
                        </a:spcBef>
                      </a:pPr>
                      <a:r>
                        <a:rPr lang="en-US" sz="2000" dirty="0">
                          <a:latin typeface="Calibri"/>
                          <a:cs typeface="Calibri"/>
                        </a:rPr>
                        <a:t>41</a:t>
                      </a:r>
                    </a:p>
                  </a:txBody>
                  <a:tcPr marL="45720" marR="45720" anchor="ctr">
                    <a:lnL w="12700" cap="flat" cmpd="sng" algn="ctr">
                      <a:solidFill>
                        <a:srgbClr val="F79646"/>
                      </a:solidFill>
                      <a:prstDash val="solid"/>
                      <a:round/>
                      <a:headEnd type="none" w="med" len="med"/>
                      <a:tailEnd type="none" w="med" len="med"/>
                    </a:lnL>
                    <a:lnR w="12700" cmpd="sng">
                      <a:solidFill>
                        <a:srgbClr val="F79646"/>
                      </a:solidFill>
                    </a:lnR>
                    <a:lnT w="12700" cmpd="sng">
                      <a:solidFill>
                        <a:srgbClr val="F79646"/>
                      </a:solidFill>
                    </a:lnT>
                    <a:lnB w="1270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93496744"/>
                  </a:ext>
                </a:extLst>
              </a:tr>
            </a:tbl>
          </a:graphicData>
        </a:graphic>
      </p:graphicFrame>
    </p:spTree>
    <p:extLst>
      <p:ext uri="{BB962C8B-B14F-4D97-AF65-F5344CB8AC3E}">
        <p14:creationId xmlns:p14="http://schemas.microsoft.com/office/powerpoint/2010/main" val="1992626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8437"/>
            <a:ext cx="10972800" cy="1325563"/>
          </a:xfrm>
          <a:noFill/>
        </p:spPr>
        <p:txBody>
          <a:bodyPr/>
          <a:lstStyle/>
          <a:p>
            <a:r>
              <a:rPr lang="en-US" dirty="0"/>
              <a:t>Structure Measures:</a:t>
            </a:r>
            <a:br>
              <a:rPr lang="en-US" dirty="0"/>
            </a:br>
            <a:r>
              <a:rPr lang="en-US" dirty="0"/>
              <a:t>Implementing Systems Changes</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rPr>
              <a:t>Illinois Perinatal Quality Collaborative</a:t>
            </a:r>
          </a:p>
        </p:txBody>
      </p:sp>
      <p:pic>
        <p:nvPicPr>
          <p:cNvPr id="12" name="Picture 11">
            <a:extLst>
              <a:ext uri="{FF2B5EF4-FFF2-40B4-BE49-F238E27FC236}">
                <a16:creationId xmlns:a16="http://schemas.microsoft.com/office/drawing/2014/main" id="{091E3FE8-0416-490F-8E0B-9D6B9F5676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200" y="416309"/>
            <a:ext cx="4114800" cy="407598"/>
          </a:xfrm>
          <a:prstGeom prst="rect">
            <a:avLst/>
          </a:prstGeom>
        </p:spPr>
      </p:pic>
      <p:sp>
        <p:nvSpPr>
          <p:cNvPr id="5" name="TextBox 4"/>
          <p:cNvSpPr txBox="1"/>
          <p:nvPr/>
        </p:nvSpPr>
        <p:spPr>
          <a:xfrm>
            <a:off x="152400" y="6096000"/>
            <a:ext cx="11887200" cy="6254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graphicFrame>
        <p:nvGraphicFramePr>
          <p:cNvPr id="13" name="Chart 12"/>
          <p:cNvGraphicFramePr>
            <a:graphicFrameLocks/>
          </p:cNvGraphicFramePr>
          <p:nvPr>
            <p:extLst/>
          </p:nvPr>
        </p:nvGraphicFramePr>
        <p:xfrm>
          <a:off x="0" y="4070555"/>
          <a:ext cx="6241718" cy="27874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6128656" y="4057796"/>
          <a:ext cx="6063343" cy="28129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p:cNvGraphicFramePr>
            <a:graphicFrameLocks/>
          </p:cNvGraphicFramePr>
          <p:nvPr>
            <p:extLst/>
          </p:nvPr>
        </p:nvGraphicFramePr>
        <p:xfrm>
          <a:off x="6241718" y="1431488"/>
          <a:ext cx="5950282" cy="263906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p:cNvGraphicFramePr>
            <a:graphicFrameLocks/>
          </p:cNvGraphicFramePr>
          <p:nvPr>
            <p:extLst/>
          </p:nvPr>
        </p:nvGraphicFramePr>
        <p:xfrm>
          <a:off x="76200" y="1413386"/>
          <a:ext cx="6165518" cy="282431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2865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3A795C-50BE-462B-8B70-BD2F9F6A8888}"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898989"/>
              </a:solidFill>
              <a:effectLst/>
              <a:uLnTx/>
              <a:uFillTx/>
              <a:latin typeface="Arial" charset="0"/>
              <a:ea typeface="MS PGothic" pitchFamily="34" charset="-128"/>
              <a:cs typeface="+mn-cs"/>
            </a:endParaRPr>
          </a:p>
        </p:txBody>
      </p:sp>
      <p:sp>
        <p:nvSpPr>
          <p:cNvPr id="3" name="Title 2"/>
          <p:cNvSpPr>
            <a:spLocks noGrp="1"/>
          </p:cNvSpPr>
          <p:nvPr>
            <p:ph type="title"/>
          </p:nvPr>
        </p:nvSpPr>
        <p:spPr>
          <a:xfrm>
            <a:off x="76200" y="63513"/>
            <a:ext cx="10972800" cy="1325563"/>
          </a:xfrm>
          <a:noFill/>
        </p:spPr>
        <p:txBody>
          <a:bodyPr/>
          <a:lstStyle/>
          <a:p>
            <a:r>
              <a:rPr lang="en-US" dirty="0"/>
              <a:t>Structure Measures:</a:t>
            </a:r>
            <a:br>
              <a:rPr lang="en-US" dirty="0"/>
            </a:br>
            <a:r>
              <a:rPr lang="en-US" dirty="0"/>
              <a:t>Implementing Systems Changes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400" y="304800"/>
            <a:ext cx="4255091" cy="421495"/>
          </a:xfrm>
          <a:prstGeom prst="rect">
            <a:avLst/>
          </a:prstGeom>
        </p:spPr>
      </p:pic>
      <p:sp>
        <p:nvSpPr>
          <p:cNvPr id="10" name="Rectangle 9"/>
          <p:cNvSpPr/>
          <p:nvPr/>
        </p:nvSpPr>
        <p:spPr>
          <a:xfrm>
            <a:off x="457200" y="6093011"/>
            <a:ext cx="11277600" cy="73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12" name="Chart 11"/>
          <p:cNvGraphicFramePr>
            <a:graphicFrameLocks/>
          </p:cNvGraphicFramePr>
          <p:nvPr>
            <p:extLst/>
          </p:nvPr>
        </p:nvGraphicFramePr>
        <p:xfrm>
          <a:off x="21544" y="1296752"/>
          <a:ext cx="6125497" cy="29409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nvPr>
        </p:nvGraphicFramePr>
        <p:xfrm>
          <a:off x="34079" y="3986271"/>
          <a:ext cx="6139543" cy="29693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extLst/>
          </p:nvPr>
        </p:nvGraphicFramePr>
        <p:xfrm>
          <a:off x="6173622" y="1373805"/>
          <a:ext cx="6105955" cy="29184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p:cNvGraphicFramePr>
            <a:graphicFrameLocks/>
          </p:cNvGraphicFramePr>
          <p:nvPr>
            <p:extLst/>
          </p:nvPr>
        </p:nvGraphicFramePr>
        <p:xfrm>
          <a:off x="6173622" y="4054758"/>
          <a:ext cx="6018378" cy="309559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15442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28599"/>
            <a:ext cx="10972800" cy="1325563"/>
          </a:xfrm>
          <a:noFill/>
        </p:spPr>
        <p:txBody>
          <a:bodyPr/>
          <a:lstStyle/>
          <a:p>
            <a:r>
              <a:rPr lang="en-US" dirty="0"/>
              <a:t>Process Measures:</a:t>
            </a:r>
            <a:br>
              <a:rPr lang="en-US" dirty="0"/>
            </a:br>
            <a:r>
              <a:rPr lang="en-US" dirty="0"/>
              <a:t>Implicit Bias Training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rPr>
              <a:t>Illinois Perinatal Quality Collaborative</a:t>
            </a:r>
          </a:p>
        </p:txBody>
      </p:sp>
      <p:graphicFrame>
        <p:nvGraphicFramePr>
          <p:cNvPr id="6" name="Chart 5"/>
          <p:cNvGraphicFramePr>
            <a:graphicFrameLocks/>
          </p:cNvGraphicFramePr>
          <p:nvPr>
            <p:extLst/>
          </p:nvPr>
        </p:nvGraphicFramePr>
        <p:xfrm>
          <a:off x="457201" y="1554162"/>
          <a:ext cx="11527970" cy="4626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0584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marL="12700" marR="5080" fontAlgn="base">
              <a:lnSpc>
                <a:spcPct val="100000"/>
              </a:lnSpc>
              <a:spcAft>
                <a:spcPct val="0"/>
              </a:spcAft>
              <a:buClr>
                <a:schemeClr val="accent2"/>
              </a:buClr>
            </a:pPr>
            <a:r>
              <a:rPr lang="en-US" b="1" dirty="0">
                <a:solidFill>
                  <a:schemeClr val="accent1"/>
                </a:solidFill>
              </a:rPr>
              <a:t>PREM Reports </a:t>
            </a:r>
            <a:r>
              <a:rPr lang="en-US" b="1" dirty="0" smtClean="0">
                <a:solidFill>
                  <a:schemeClr val="accent1"/>
                </a:solidFill>
              </a:rPr>
              <a:t>Launched!</a:t>
            </a:r>
            <a:endParaRPr lang="en-US" b="1" dirty="0">
              <a:solidFill>
                <a:schemeClr val="accent1"/>
              </a:solidFill>
            </a:endParaRPr>
          </a:p>
        </p:txBody>
      </p:sp>
      <p:sp>
        <p:nvSpPr>
          <p:cNvPr id="3" name="Content Placeholder 2"/>
          <p:cNvSpPr>
            <a:spLocks noGrp="1"/>
          </p:cNvSpPr>
          <p:nvPr>
            <p:ph idx="1"/>
          </p:nvPr>
        </p:nvSpPr>
        <p:spPr>
          <a:xfrm>
            <a:off x="459836" y="1604010"/>
            <a:ext cx="5040632" cy="4618370"/>
          </a:xfrm>
        </p:spPr>
        <p:txBody>
          <a:bodyPr>
            <a:normAutofit fontScale="55000" lnSpcReduction="20000"/>
          </a:bodyPr>
          <a:lstStyle/>
          <a:p>
            <a:r>
              <a:rPr lang="en-US" sz="3200" dirty="0" smtClean="0"/>
              <a:t>BE Team members have received access to view PREM reports for their hospital in </a:t>
            </a:r>
            <a:r>
              <a:rPr lang="en-US" sz="3200" dirty="0" err="1" smtClean="0"/>
              <a:t>REDCap</a:t>
            </a:r>
            <a:endParaRPr lang="en-US" sz="3200" dirty="0"/>
          </a:p>
          <a:p>
            <a:pPr lvl="1"/>
            <a:endParaRPr lang="en-US" sz="3200" dirty="0"/>
          </a:p>
          <a:p>
            <a:r>
              <a:rPr lang="en-US" sz="3200" dirty="0" smtClean="0"/>
              <a:t>You can view PREM Reports by:</a:t>
            </a:r>
            <a:endParaRPr lang="en-US" sz="3200" dirty="0"/>
          </a:p>
          <a:p>
            <a:pPr lvl="2"/>
            <a:r>
              <a:rPr lang="en-US" sz="3200" dirty="0" smtClean="0"/>
              <a:t>Overall respondents</a:t>
            </a:r>
            <a:endParaRPr lang="en-US" sz="3200" dirty="0"/>
          </a:p>
          <a:p>
            <a:pPr lvl="2"/>
            <a:r>
              <a:rPr lang="en-US" sz="3200" dirty="0"/>
              <a:t>Report will be available for overall % completed per month by total deliveries per month </a:t>
            </a:r>
          </a:p>
          <a:p>
            <a:pPr lvl="2"/>
            <a:r>
              <a:rPr lang="en-US" sz="3200" dirty="0"/>
              <a:t>Reports will be available monthly and quarterly at five 5 response per month </a:t>
            </a:r>
          </a:p>
          <a:p>
            <a:pPr lvl="2"/>
            <a:r>
              <a:rPr lang="en-US" sz="3200" dirty="0"/>
              <a:t>Public Insurance compared to Private Insurance responses</a:t>
            </a:r>
          </a:p>
          <a:p>
            <a:pPr lvl="2"/>
            <a:r>
              <a:rPr lang="en-US" sz="3200" dirty="0"/>
              <a:t>Non-Hispanic White compared to BIPOC responses</a:t>
            </a:r>
          </a:p>
          <a:p>
            <a:pPr lvl="2"/>
            <a:r>
              <a:rPr lang="en-US" sz="3200" dirty="0"/>
              <a:t>Black, White, Asian, Hispanic, Other (will report only if sufficient numbers &gt; 5 patients per category)</a:t>
            </a:r>
          </a:p>
          <a:p>
            <a:pPr marL="914400" lvl="2"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9" name="Picture 8"/>
          <p:cNvPicPr>
            <a:picLocks noChangeAspect="1"/>
          </p:cNvPicPr>
          <p:nvPr/>
        </p:nvPicPr>
        <p:blipFill rotWithShape="1">
          <a:blip r:embed="rId3"/>
          <a:srcRect r="37647" b="3443"/>
          <a:stretch/>
        </p:blipFill>
        <p:spPr>
          <a:xfrm>
            <a:off x="7195467" y="1589921"/>
            <a:ext cx="4536697" cy="295935"/>
          </a:xfrm>
          <a:prstGeom prst="rect">
            <a:avLst/>
          </a:prstGeom>
        </p:spPr>
      </p:pic>
      <p:pic>
        <p:nvPicPr>
          <p:cNvPr id="10" name="Picture 9"/>
          <p:cNvPicPr>
            <a:picLocks noChangeAspect="1"/>
          </p:cNvPicPr>
          <p:nvPr/>
        </p:nvPicPr>
        <p:blipFill>
          <a:blip r:embed="rId4"/>
          <a:stretch>
            <a:fillRect/>
          </a:stretch>
        </p:blipFill>
        <p:spPr>
          <a:xfrm>
            <a:off x="8035064" y="2593465"/>
            <a:ext cx="2857500" cy="552450"/>
          </a:xfrm>
          <a:prstGeom prst="rect">
            <a:avLst/>
          </a:prstGeom>
        </p:spPr>
      </p:pic>
      <p:sp>
        <p:nvSpPr>
          <p:cNvPr id="11" name="Down Arrow 10"/>
          <p:cNvSpPr/>
          <p:nvPr/>
        </p:nvSpPr>
        <p:spPr>
          <a:xfrm>
            <a:off x="9353144" y="1898055"/>
            <a:ext cx="221341" cy="60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Down Arrow 11"/>
          <p:cNvSpPr/>
          <p:nvPr/>
        </p:nvSpPr>
        <p:spPr>
          <a:xfrm>
            <a:off x="9353144" y="3168549"/>
            <a:ext cx="221341" cy="6010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p:cNvPicPr>
            <a:picLocks noChangeAspect="1"/>
          </p:cNvPicPr>
          <p:nvPr/>
        </p:nvPicPr>
        <p:blipFill>
          <a:blip r:embed="rId5"/>
          <a:stretch>
            <a:fillRect/>
          </a:stretch>
        </p:blipFill>
        <p:spPr>
          <a:xfrm>
            <a:off x="8035064" y="3863959"/>
            <a:ext cx="2714678" cy="2358421"/>
          </a:xfrm>
          <a:prstGeom prst="rect">
            <a:avLst/>
          </a:prstGeom>
        </p:spPr>
      </p:pic>
      <p:sp>
        <p:nvSpPr>
          <p:cNvPr id="14" name="Rounded Rectangle 13"/>
          <p:cNvSpPr/>
          <p:nvPr/>
        </p:nvSpPr>
        <p:spPr>
          <a:xfrm>
            <a:off x="5646822" y="4848392"/>
            <a:ext cx="2646947" cy="1507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panose="020B0604020202020204"/>
                <a:ea typeface="+mn-ea"/>
                <a:cs typeface="+mn-cs"/>
              </a:rPr>
              <a:t>Use your hospital’s 3-digit ID!</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8712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marL="12700" marR="5080" fontAlgn="base">
              <a:lnSpc>
                <a:spcPct val="100000"/>
              </a:lnSpc>
              <a:spcAft>
                <a:spcPct val="0"/>
              </a:spcAft>
              <a:buClr>
                <a:schemeClr val="accent2"/>
              </a:buClr>
            </a:pPr>
            <a:r>
              <a:rPr lang="en-US" b="1" dirty="0">
                <a:solidFill>
                  <a:schemeClr val="accent1"/>
                </a:solidFill>
              </a:rPr>
              <a:t>PREM Reports </a:t>
            </a:r>
            <a:r>
              <a:rPr lang="en-US" b="1" dirty="0" smtClean="0">
                <a:solidFill>
                  <a:schemeClr val="accent1"/>
                </a:solidFill>
              </a:rPr>
              <a:t>Launched!</a:t>
            </a:r>
            <a:endParaRPr lang="en-US" b="1" dirty="0">
              <a:solidFill>
                <a:schemeClr val="accent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79818A">
                  <a:lumMod val="60000"/>
                  <a:lumOff val="40000"/>
                </a:srgb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Arial" panose="020B060402020202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8" name="Content Placeholder 7"/>
          <p:cNvPicPr>
            <a:picLocks noGrp="1" noChangeAspect="1"/>
          </p:cNvPicPr>
          <p:nvPr>
            <p:ph idx="1"/>
          </p:nvPr>
        </p:nvPicPr>
        <p:blipFill>
          <a:blip r:embed="rId3"/>
          <a:stretch>
            <a:fillRect/>
          </a:stretch>
        </p:blipFill>
        <p:spPr>
          <a:xfrm>
            <a:off x="593558" y="1835067"/>
            <a:ext cx="11087075" cy="1228975"/>
          </a:xfrm>
          <a:prstGeom prst="rect">
            <a:avLst/>
          </a:prstGeom>
        </p:spPr>
      </p:pic>
      <p:sp>
        <p:nvSpPr>
          <p:cNvPr id="14" name="Rounded Rectangle 13"/>
          <p:cNvSpPr/>
          <p:nvPr/>
        </p:nvSpPr>
        <p:spPr>
          <a:xfrm>
            <a:off x="5088134" y="1317026"/>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panose="020B0604020202020204"/>
                <a:ea typeface="+mn-ea"/>
                <a:cs typeface="+mn-cs"/>
              </a:rPr>
              <a:t>Toggle between Reports 1-14</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Rounded Rectangle 14"/>
          <p:cNvSpPr/>
          <p:nvPr/>
        </p:nvSpPr>
        <p:spPr>
          <a:xfrm>
            <a:off x="3716534" y="2528821"/>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panose="020B0604020202020204"/>
                <a:ea typeface="+mn-ea"/>
                <a:cs typeface="+mn-cs"/>
              </a:rPr>
              <a:t>Toggle between Monthly &amp; Quarterly</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6" name="Picture 15"/>
          <p:cNvPicPr>
            <a:picLocks noChangeAspect="1"/>
          </p:cNvPicPr>
          <p:nvPr/>
        </p:nvPicPr>
        <p:blipFill>
          <a:blip r:embed="rId4"/>
          <a:stretch>
            <a:fillRect/>
          </a:stretch>
        </p:blipFill>
        <p:spPr>
          <a:xfrm>
            <a:off x="210589" y="3786407"/>
            <a:ext cx="4513811" cy="1498118"/>
          </a:xfrm>
          <a:prstGeom prst="rect">
            <a:avLst/>
          </a:prstGeom>
        </p:spPr>
      </p:pic>
      <p:pic>
        <p:nvPicPr>
          <p:cNvPr id="17" name="Picture 16"/>
          <p:cNvPicPr>
            <a:picLocks noChangeAspect="1"/>
          </p:cNvPicPr>
          <p:nvPr/>
        </p:nvPicPr>
        <p:blipFill>
          <a:blip r:embed="rId5"/>
          <a:stretch>
            <a:fillRect/>
          </a:stretch>
        </p:blipFill>
        <p:spPr>
          <a:xfrm>
            <a:off x="3967023" y="4135867"/>
            <a:ext cx="3530485" cy="1994495"/>
          </a:xfrm>
          <a:prstGeom prst="rect">
            <a:avLst/>
          </a:prstGeom>
        </p:spPr>
      </p:pic>
      <p:sp>
        <p:nvSpPr>
          <p:cNvPr id="18" name="Rounded Rectangle 17"/>
          <p:cNvSpPr/>
          <p:nvPr/>
        </p:nvSpPr>
        <p:spPr>
          <a:xfrm>
            <a:off x="1080940" y="5284525"/>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panose="020B0604020202020204"/>
                <a:ea typeface="+mn-ea"/>
                <a:cs typeface="+mn-cs"/>
              </a:rPr>
              <a:t>Aggregate</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ounded Rectangle 18"/>
          <p:cNvSpPr/>
          <p:nvPr/>
        </p:nvSpPr>
        <p:spPr>
          <a:xfrm>
            <a:off x="5579932" y="4340185"/>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panose="020B0604020202020204"/>
                <a:ea typeface="+mn-ea"/>
                <a:cs typeface="+mn-cs"/>
              </a:rPr>
              <a:t>Insurance</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0" name="Picture 19"/>
          <p:cNvPicPr>
            <a:picLocks noChangeAspect="1"/>
          </p:cNvPicPr>
          <p:nvPr/>
        </p:nvPicPr>
        <p:blipFill>
          <a:blip r:embed="rId6"/>
          <a:stretch>
            <a:fillRect/>
          </a:stretch>
        </p:blipFill>
        <p:spPr>
          <a:xfrm>
            <a:off x="7697939" y="2597178"/>
            <a:ext cx="3726007" cy="2113017"/>
          </a:xfrm>
          <a:prstGeom prst="rect">
            <a:avLst/>
          </a:prstGeom>
        </p:spPr>
      </p:pic>
      <p:sp>
        <p:nvSpPr>
          <p:cNvPr id="21" name="Rounded Rectangle 20"/>
          <p:cNvSpPr/>
          <p:nvPr/>
        </p:nvSpPr>
        <p:spPr>
          <a:xfrm>
            <a:off x="9536558" y="2904885"/>
            <a:ext cx="2015732" cy="1070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panose="020B0604020202020204"/>
                <a:ea typeface="+mn-ea"/>
                <a:cs typeface="+mn-cs"/>
              </a:rPr>
              <a:t>Race and Ethnicity</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7495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sz="4000" b="0" dirty="0" smtClean="0">
                <a:solidFill>
                  <a:schemeClr val="tx1"/>
                </a:solidFill>
              </a:rPr>
              <a:t>Focusing </a:t>
            </a:r>
            <a:r>
              <a:rPr lang="en-US" sz="4000" b="0" dirty="0">
                <a:solidFill>
                  <a:schemeClr val="tx1"/>
                </a:solidFill>
              </a:rPr>
              <a:t>on Postpartum Safety</a:t>
            </a:r>
          </a:p>
        </p:txBody>
      </p:sp>
      <p:sp>
        <p:nvSpPr>
          <p:cNvPr id="3" name="Subtitle 2"/>
          <p:cNvSpPr>
            <a:spLocks noGrp="1"/>
          </p:cNvSpPr>
          <p:nvPr>
            <p:ph type="subTitle" idx="1"/>
          </p:nvPr>
        </p:nvSpPr>
        <p:spPr/>
        <p:txBody>
          <a:bodyPr/>
          <a:lstStyle/>
          <a:p>
            <a:pPr lvl="0"/>
            <a:endParaRPr lang="en-US" dirty="0">
              <a:solidFill>
                <a:schemeClr val="tx1">
                  <a:lumMod val="50000"/>
                </a:schemeClr>
              </a:solidFill>
            </a:endParaRPr>
          </a:p>
        </p:txBody>
      </p:sp>
    </p:spTree>
    <p:extLst>
      <p:ext uri="{BB962C8B-B14F-4D97-AF65-F5344CB8AC3E}">
        <p14:creationId xmlns:p14="http://schemas.microsoft.com/office/powerpoint/2010/main" val="310920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Postpartum Safety</a:t>
            </a:r>
            <a:endParaRPr lang="en-US" sz="4000" dirty="0"/>
          </a:p>
        </p:txBody>
      </p:sp>
      <p:sp>
        <p:nvSpPr>
          <p:cNvPr id="3" name="Content Placeholder 2"/>
          <p:cNvSpPr>
            <a:spLocks noGrp="1"/>
          </p:cNvSpPr>
          <p:nvPr>
            <p:ph idx="1"/>
          </p:nvPr>
        </p:nvSpPr>
        <p:spPr>
          <a:xfrm>
            <a:off x="609600" y="2187574"/>
            <a:ext cx="7798420" cy="4351338"/>
          </a:xfrm>
        </p:spPr>
        <p:txBody>
          <a:bodyPr/>
          <a:lstStyle/>
          <a:p>
            <a:pPr lvl="0"/>
            <a:r>
              <a:rPr lang="en-US" sz="3600" b="1" dirty="0" smtClean="0">
                <a:solidFill>
                  <a:schemeClr val="tx1">
                    <a:lumMod val="50000"/>
                  </a:schemeClr>
                </a:solidFill>
              </a:rPr>
              <a:t>Birth Equity Key Strategy</a:t>
            </a:r>
          </a:p>
          <a:p>
            <a:pPr lvl="1"/>
            <a:r>
              <a:rPr lang="en-US" sz="3600" dirty="0" smtClean="0">
                <a:solidFill>
                  <a:schemeClr val="tx1">
                    <a:lumMod val="50000"/>
                  </a:schemeClr>
                </a:solidFill>
              </a:rPr>
              <a:t>Standardize </a:t>
            </a:r>
            <a:r>
              <a:rPr lang="en-US" sz="3600" dirty="0">
                <a:solidFill>
                  <a:schemeClr val="tx1">
                    <a:lumMod val="50000"/>
                  </a:schemeClr>
                </a:solidFill>
              </a:rPr>
              <a:t>postpartum safety education and </a:t>
            </a:r>
            <a:r>
              <a:rPr lang="en-US" sz="3600" u="sng" dirty="0">
                <a:solidFill>
                  <a:schemeClr val="tx1">
                    <a:lumMod val="50000"/>
                  </a:schemeClr>
                </a:solidFill>
              </a:rPr>
              <a:t>schedule early postpartum follow up prior to hospital discharge</a:t>
            </a:r>
          </a:p>
        </p:txBody>
      </p:sp>
      <p:sp>
        <p:nvSpPr>
          <p:cNvPr id="4" name="Slide Number Placeholder 3"/>
          <p:cNvSpPr>
            <a:spLocks noGrp="1"/>
          </p:cNvSpPr>
          <p:nvPr>
            <p:ph type="sldNum" sz="quarter" idx="10"/>
          </p:nvPr>
        </p:nvSpPr>
        <p:spPr/>
        <p:txBody>
          <a:bodyPr/>
          <a:lstStyle/>
          <a:p>
            <a:fld id="{97033E4B-E3EB-3D46-B2D8-3159663620FA}" type="slidenum">
              <a:rPr lang="en-US" smtClean="0"/>
              <a:pPr/>
              <a:t>19</a:t>
            </a:fld>
            <a:endParaRPr lang="en-US"/>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a:p>
        </p:txBody>
      </p:sp>
      <p:pic>
        <p:nvPicPr>
          <p:cNvPr id="6" name="Picture 5"/>
          <p:cNvPicPr>
            <a:picLocks noChangeAspect="1"/>
          </p:cNvPicPr>
          <p:nvPr/>
        </p:nvPicPr>
        <p:blipFill>
          <a:blip r:embed="rId2"/>
          <a:stretch>
            <a:fillRect/>
          </a:stretch>
        </p:blipFill>
        <p:spPr>
          <a:xfrm>
            <a:off x="7508116" y="2517956"/>
            <a:ext cx="3824799" cy="3011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560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95" cy="911351"/>
            </a:xfrm>
            <a:prstGeom prst="rect">
              <a:avLst/>
            </a:prstGeom>
          </p:spPr>
        </p:pic>
        <p:pic>
          <p:nvPicPr>
            <p:cNvPr id="4" name="object 4"/>
            <p:cNvPicPr/>
            <p:nvPr/>
          </p:nvPicPr>
          <p:blipFill>
            <a:blip r:embed="rId4"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04850"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390633" y="1775564"/>
            <a:ext cx="11410733" cy="4794261"/>
          </a:xfrm>
          <a:prstGeom prst="rect">
            <a:avLst/>
          </a:prstGeom>
        </p:spPr>
        <p:txBody>
          <a:bodyPr vert="horz" wrap="square" lIns="0" tIns="84455" rIns="0" bIns="0" rtlCol="0">
            <a:spAutoFit/>
          </a:bodyPr>
          <a:lstStyle/>
          <a:p>
            <a:pPr marL="241300" marR="0" lvl="0" indent="-457200" defTabSz="914400" eaLnBrk="1" fontAlgn="auto" latinLnBrk="0" hangingPunct="1">
              <a:lnSpc>
                <a:spcPct val="100000"/>
              </a:lnSpc>
              <a:spcBef>
                <a:spcPts val="100"/>
              </a:spcBef>
              <a:spcAft>
                <a:spcPts val="0"/>
              </a:spcAft>
              <a:buClr>
                <a:srgbClr val="F5668F"/>
              </a:buClr>
              <a:buSzTx/>
              <a:buFont typeface="Wingdings" panose="05000000000000000000" pitchFamily="2" charset="2"/>
              <a:buChar char="q"/>
              <a:tabLst>
                <a:tab pos="241300" algn="l"/>
              </a:tabLst>
              <a:defRPr/>
            </a:pPr>
            <a:r>
              <a:rPr lang="en-US" sz="2800" spc="-5" dirty="0">
                <a:solidFill>
                  <a:srgbClr val="444B54"/>
                </a:solidFill>
                <a:latin typeface="Arial"/>
                <a:cs typeface="Arial"/>
              </a:rPr>
              <a:t>ILPQC updates  </a:t>
            </a:r>
            <a:endParaRPr lang="en-US" sz="2800" spc="-5" dirty="0" smtClean="0">
              <a:solidFill>
                <a:srgbClr val="444B54"/>
              </a:solidFill>
              <a:latin typeface="Arial"/>
              <a:cs typeface="Arial"/>
            </a:endParaRPr>
          </a:p>
          <a:p>
            <a:pPr marL="12700" marR="0" lvl="0" indent="-228600" defTabSz="914400" eaLnBrk="1" fontAlgn="auto" latinLnBrk="0" hangingPunct="1">
              <a:lnSpc>
                <a:spcPct val="100000"/>
              </a:lnSpc>
              <a:spcBef>
                <a:spcPts val="100"/>
              </a:spcBef>
              <a:spcAft>
                <a:spcPts val="0"/>
              </a:spcAft>
              <a:buClr>
                <a:srgbClr val="F5668F"/>
              </a:buClr>
              <a:buSzTx/>
              <a:buFont typeface="Wingdings" panose="05000000000000000000" pitchFamily="2" charset="2"/>
              <a:buChar char="q"/>
              <a:tabLst>
                <a:tab pos="241300" algn="l"/>
              </a:tabLst>
              <a:defRPr/>
            </a:pPr>
            <a:endParaRPr lang="en-US" sz="1100" spc="-5" dirty="0">
              <a:solidFill>
                <a:srgbClr val="444B54"/>
              </a:solidFill>
              <a:latin typeface="Arial"/>
              <a:cs typeface="Arial"/>
            </a:endParaRPr>
          </a:p>
          <a:p>
            <a:pPr marL="241300" marR="0" lvl="0" indent="-457200" defTabSz="914400" eaLnBrk="1" fontAlgn="auto" latinLnBrk="0" hangingPunct="1">
              <a:lnSpc>
                <a:spcPct val="100000"/>
              </a:lnSpc>
              <a:spcBef>
                <a:spcPts val="100"/>
              </a:spcBef>
              <a:spcAft>
                <a:spcPts val="0"/>
              </a:spcAft>
              <a:buClr>
                <a:srgbClr val="F5668F"/>
              </a:buClr>
              <a:buSzTx/>
              <a:buFont typeface="Wingdings" panose="05000000000000000000" pitchFamily="2" charset="2"/>
              <a:buChar char="q"/>
              <a:tabLst>
                <a:tab pos="241300" algn="l"/>
              </a:tabLst>
              <a:defRPr/>
            </a:pPr>
            <a:r>
              <a:rPr lang="en-US" sz="2800" spc="-5" dirty="0">
                <a:solidFill>
                  <a:srgbClr val="444B54"/>
                </a:solidFill>
                <a:latin typeface="Arial"/>
                <a:cs typeface="Arial"/>
              </a:rPr>
              <a:t>Birth Equity data review </a:t>
            </a:r>
            <a:endParaRPr lang="en-US" sz="2800" spc="-5" dirty="0" smtClean="0">
              <a:solidFill>
                <a:srgbClr val="444B54"/>
              </a:solidFill>
              <a:latin typeface="Arial"/>
              <a:cs typeface="Arial"/>
            </a:endParaRPr>
          </a:p>
          <a:p>
            <a:pPr marL="12700" marR="0" lvl="0" indent="-228600" defTabSz="914400" eaLnBrk="1" fontAlgn="auto" latinLnBrk="0" hangingPunct="1">
              <a:lnSpc>
                <a:spcPct val="100000"/>
              </a:lnSpc>
              <a:spcBef>
                <a:spcPts val="100"/>
              </a:spcBef>
              <a:spcAft>
                <a:spcPts val="0"/>
              </a:spcAft>
              <a:buClr>
                <a:srgbClr val="F5668F"/>
              </a:buClr>
              <a:buSzTx/>
              <a:buFont typeface="Wingdings" panose="05000000000000000000" pitchFamily="2" charset="2"/>
              <a:buChar char="q"/>
              <a:tabLst>
                <a:tab pos="241300" algn="l"/>
              </a:tabLst>
              <a:defRPr/>
            </a:pPr>
            <a:endParaRPr lang="en-US" sz="1100" spc="-5" dirty="0">
              <a:solidFill>
                <a:srgbClr val="444B54"/>
              </a:solidFill>
              <a:latin typeface="Arial"/>
              <a:cs typeface="Arial"/>
            </a:endParaRPr>
          </a:p>
          <a:p>
            <a:pPr marL="241300" lvl="0" indent="-457200">
              <a:spcBef>
                <a:spcPts val="100"/>
              </a:spcBef>
              <a:buClr>
                <a:srgbClr val="F5668F"/>
              </a:buClr>
              <a:buFont typeface="Wingdings" panose="05000000000000000000" pitchFamily="2" charset="2"/>
              <a:buChar char="q"/>
              <a:tabLst>
                <a:tab pos="241300" algn="l"/>
              </a:tabLst>
              <a:defRPr/>
            </a:pPr>
            <a:r>
              <a:rPr lang="en-US" sz="2800" spc="-5" dirty="0" smtClean="0">
                <a:solidFill>
                  <a:srgbClr val="444B54"/>
                </a:solidFill>
                <a:latin typeface="Arial"/>
                <a:cs typeface="Arial"/>
              </a:rPr>
              <a:t>Postpartum Safety:  Implementing early postpartum visits</a:t>
            </a:r>
          </a:p>
          <a:p>
            <a:pPr marL="241300" lvl="0" indent="-457200">
              <a:spcBef>
                <a:spcPts val="100"/>
              </a:spcBef>
              <a:buClr>
                <a:srgbClr val="F5668F"/>
              </a:buClr>
              <a:buFont typeface="Wingdings" panose="05000000000000000000" pitchFamily="2" charset="2"/>
              <a:buChar char="q"/>
              <a:tabLst>
                <a:tab pos="241300" algn="l"/>
              </a:tabLst>
              <a:defRPr/>
            </a:pPr>
            <a:endParaRPr lang="en-US" sz="1100" spc="-5" dirty="0">
              <a:solidFill>
                <a:srgbClr val="444B54"/>
              </a:solidFill>
              <a:latin typeface="Arial"/>
              <a:cs typeface="Arial"/>
            </a:endParaRPr>
          </a:p>
          <a:p>
            <a:pPr marL="241300" indent="-457200">
              <a:spcBef>
                <a:spcPts val="100"/>
              </a:spcBef>
              <a:buClr>
                <a:srgbClr val="F5668F"/>
              </a:buClr>
              <a:buFont typeface="Wingdings" panose="05000000000000000000" pitchFamily="2" charset="2"/>
              <a:buChar char="q"/>
              <a:tabLst>
                <a:tab pos="241300" algn="l"/>
              </a:tabLst>
              <a:defRPr/>
            </a:pPr>
            <a:r>
              <a:rPr lang="en-US" sz="2800" spc="-5" dirty="0" smtClean="0">
                <a:solidFill>
                  <a:srgbClr val="444B54"/>
                </a:solidFill>
                <a:latin typeface="Arial"/>
                <a:cs typeface="Arial"/>
              </a:rPr>
              <a:t>BE </a:t>
            </a:r>
            <a:r>
              <a:rPr lang="en-US" sz="2800" spc="-5" dirty="0">
                <a:solidFill>
                  <a:srgbClr val="444B54"/>
                </a:solidFill>
                <a:latin typeface="Arial"/>
                <a:cs typeface="Arial"/>
              </a:rPr>
              <a:t>next </a:t>
            </a:r>
            <a:r>
              <a:rPr lang="en-US" sz="2800" spc="-5" dirty="0" smtClean="0">
                <a:solidFill>
                  <a:srgbClr val="444B54"/>
                </a:solidFill>
                <a:latin typeface="Arial"/>
                <a:cs typeface="Arial"/>
              </a:rPr>
              <a:t>steps</a:t>
            </a:r>
          </a:p>
          <a:p>
            <a:pPr>
              <a:spcBef>
                <a:spcPts val="100"/>
              </a:spcBef>
              <a:buClr>
                <a:srgbClr val="F5668F"/>
              </a:buClr>
              <a:tabLst>
                <a:tab pos="241300" algn="l"/>
              </a:tabLst>
              <a:defRPr/>
            </a:pPr>
            <a:endParaRPr lang="en-US" sz="1100" spc="-5" dirty="0" smtClean="0">
              <a:solidFill>
                <a:srgbClr val="444B54"/>
              </a:solidFill>
              <a:latin typeface="Arial"/>
              <a:cs typeface="Arial"/>
            </a:endParaRPr>
          </a:p>
          <a:p>
            <a:pPr marL="241300" indent="-457200">
              <a:spcBef>
                <a:spcPts val="100"/>
              </a:spcBef>
              <a:buClr>
                <a:srgbClr val="F5668F"/>
              </a:buClr>
              <a:buFont typeface="Wingdings" panose="05000000000000000000" pitchFamily="2" charset="2"/>
              <a:buChar char="q"/>
              <a:tabLst>
                <a:tab pos="241300" algn="l"/>
              </a:tabLst>
              <a:defRPr/>
            </a:pPr>
            <a:r>
              <a:rPr lang="en-US" sz="2800" spc="-5" dirty="0" smtClean="0">
                <a:solidFill>
                  <a:srgbClr val="444B54"/>
                </a:solidFill>
                <a:latin typeface="Arial"/>
                <a:cs typeface="Arial"/>
              </a:rPr>
              <a:t>Team </a:t>
            </a:r>
            <a:r>
              <a:rPr lang="en-US" sz="2800" spc="-5" dirty="0">
                <a:solidFill>
                  <a:srgbClr val="444B54"/>
                </a:solidFill>
                <a:latin typeface="Arial"/>
                <a:cs typeface="Arial"/>
              </a:rPr>
              <a:t>Talk </a:t>
            </a:r>
            <a:endParaRPr lang="en-US" sz="2800" spc="-5" dirty="0" smtClean="0">
              <a:solidFill>
                <a:srgbClr val="444B54"/>
              </a:solidFill>
              <a:latin typeface="Arial"/>
              <a:cs typeface="Arial"/>
            </a:endParaRPr>
          </a:p>
          <a:p>
            <a:pPr marL="698500" lvl="1" indent="-457200">
              <a:spcBef>
                <a:spcPts val="100"/>
              </a:spcBef>
              <a:buClr>
                <a:srgbClr val="F5668F"/>
              </a:buClr>
              <a:buFont typeface="Wingdings" panose="05000000000000000000" pitchFamily="2" charset="2"/>
              <a:buChar char="Ø"/>
              <a:tabLst>
                <a:tab pos="241300" algn="l"/>
              </a:tabLst>
              <a:defRPr/>
            </a:pPr>
            <a:r>
              <a:rPr lang="en-US" sz="2800" spc="-5" dirty="0" smtClean="0">
                <a:solidFill>
                  <a:srgbClr val="444B54"/>
                </a:solidFill>
                <a:latin typeface="Arial"/>
                <a:cs typeface="Arial"/>
              </a:rPr>
              <a:t>Mary </a:t>
            </a:r>
            <a:r>
              <a:rPr lang="en-US" sz="2800" spc="-5" dirty="0">
                <a:solidFill>
                  <a:srgbClr val="444B54"/>
                </a:solidFill>
                <a:latin typeface="Arial"/>
                <a:cs typeface="Arial"/>
              </a:rPr>
              <a:t>Jarvis, MSN, RN, </a:t>
            </a:r>
            <a:r>
              <a:rPr lang="en-US" sz="2800" spc="-5" dirty="0" smtClean="0">
                <a:solidFill>
                  <a:srgbClr val="444B54"/>
                </a:solidFill>
                <a:latin typeface="Arial"/>
                <a:cs typeface="Arial"/>
              </a:rPr>
              <a:t>CLC at Memorial </a:t>
            </a:r>
            <a:r>
              <a:rPr lang="en-US" sz="2800" spc="-5" dirty="0">
                <a:solidFill>
                  <a:srgbClr val="444B54"/>
                </a:solidFill>
                <a:latin typeface="Arial"/>
                <a:cs typeface="Arial"/>
              </a:rPr>
              <a:t>Hospital of </a:t>
            </a:r>
            <a:r>
              <a:rPr lang="en-US" sz="2800" spc="-5" dirty="0" smtClean="0">
                <a:solidFill>
                  <a:srgbClr val="444B54"/>
                </a:solidFill>
                <a:latin typeface="Arial"/>
                <a:cs typeface="Arial"/>
              </a:rPr>
              <a:t>Carbondale</a:t>
            </a:r>
          </a:p>
          <a:p>
            <a:pPr marL="698500" lvl="1" indent="-457200">
              <a:spcBef>
                <a:spcPts val="100"/>
              </a:spcBef>
              <a:buClr>
                <a:srgbClr val="F5668F"/>
              </a:buClr>
              <a:buFont typeface="Wingdings" panose="05000000000000000000" pitchFamily="2" charset="2"/>
              <a:buChar char="Ø"/>
              <a:tabLst>
                <a:tab pos="241300" algn="l"/>
              </a:tabLst>
              <a:defRPr/>
            </a:pPr>
            <a:r>
              <a:rPr lang="en-US" sz="2800" spc="-5" dirty="0">
                <a:solidFill>
                  <a:srgbClr val="444B54"/>
                </a:solidFill>
                <a:latin typeface="Arial"/>
                <a:cs typeface="Arial"/>
              </a:rPr>
              <a:t>Trish </a:t>
            </a:r>
            <a:r>
              <a:rPr lang="en-US" sz="2800" spc="-5" dirty="0" smtClean="0">
                <a:solidFill>
                  <a:srgbClr val="444B54"/>
                </a:solidFill>
                <a:latin typeface="Arial"/>
                <a:cs typeface="Arial"/>
              </a:rPr>
              <a:t>Kovacs at Franciscan </a:t>
            </a:r>
            <a:r>
              <a:rPr lang="en-US" sz="2800" spc="-5" dirty="0">
                <a:solidFill>
                  <a:srgbClr val="444B54"/>
                </a:solidFill>
                <a:latin typeface="Arial"/>
                <a:cs typeface="Arial"/>
              </a:rPr>
              <a:t>St. James, Olympia </a:t>
            </a:r>
            <a:r>
              <a:rPr lang="en-US" sz="2800" spc="-5" dirty="0" smtClean="0">
                <a:solidFill>
                  <a:srgbClr val="444B54"/>
                </a:solidFill>
                <a:latin typeface="Arial"/>
                <a:cs typeface="Arial"/>
              </a:rPr>
              <a:t>Fields</a:t>
            </a:r>
          </a:p>
          <a:p>
            <a:pPr marL="698500" lvl="1" indent="-457200">
              <a:spcBef>
                <a:spcPts val="100"/>
              </a:spcBef>
              <a:buClr>
                <a:srgbClr val="F5668F"/>
              </a:buClr>
              <a:buFont typeface="Wingdings" panose="05000000000000000000" pitchFamily="2" charset="2"/>
              <a:buChar char="Ø"/>
              <a:tabLst>
                <a:tab pos="241300" algn="l"/>
              </a:tabLst>
              <a:defRPr/>
            </a:pPr>
            <a:endParaRPr lang="en-US" sz="2800" spc="-5" dirty="0">
              <a:solidFill>
                <a:srgbClr val="444B54"/>
              </a:solidFill>
              <a:latin typeface="Arial"/>
              <a:cs typeface="Arial"/>
            </a:endParaRPr>
          </a:p>
          <a:p>
            <a:pPr marL="698500" lvl="1" indent="-457200">
              <a:spcBef>
                <a:spcPts val="100"/>
              </a:spcBef>
              <a:buClr>
                <a:srgbClr val="F5668F"/>
              </a:buClr>
              <a:buFont typeface="Wingdings" panose="05000000000000000000" pitchFamily="2" charset="2"/>
              <a:buChar char="§"/>
              <a:tabLst>
                <a:tab pos="241300" algn="l"/>
              </a:tabLst>
              <a:defRPr/>
            </a:pPr>
            <a:endParaRPr lang="en-US" sz="2800" spc="-5" dirty="0">
              <a:solidFill>
                <a:srgbClr val="444B54"/>
              </a:solidFill>
              <a:latin typeface="Arial"/>
              <a:cs typeface="Arial"/>
            </a:endParaRPr>
          </a:p>
        </p:txBody>
      </p:sp>
      <p:sp>
        <p:nvSpPr>
          <p:cNvPr id="9" name="object 9"/>
          <p:cNvSpPr txBox="1">
            <a:spLocks noGrp="1"/>
          </p:cNvSpPr>
          <p:nvPr>
            <p:ph type="title"/>
          </p:nvPr>
        </p:nvSpPr>
        <p:spPr>
          <a:xfrm>
            <a:off x="390633" y="713229"/>
            <a:ext cx="2512695" cy="622863"/>
          </a:xfrm>
          <a:prstGeom prst="rect">
            <a:avLst/>
          </a:prstGeom>
          <a:noFill/>
        </p:spPr>
        <p:txBody>
          <a:bodyPr vert="horz" wrap="square" lIns="0" tIns="13335" rIns="0" bIns="0" rtlCol="0">
            <a:spAutoFit/>
          </a:bodyPr>
          <a:lstStyle/>
          <a:p>
            <a:pPr marL="12700" algn="l" rtl="0">
              <a:lnSpc>
                <a:spcPct val="90000"/>
              </a:lnSpc>
              <a:spcBef>
                <a:spcPct val="0"/>
              </a:spcBef>
            </a:pPr>
            <a:r>
              <a:rPr sz="4400" b="0" kern="1200" dirty="0">
                <a:solidFill>
                  <a:schemeClr val="tx1"/>
                </a:solidFill>
                <a:latin typeface="Arial" panose="020B0604020202020204" pitchFamily="34" charset="0"/>
                <a:ea typeface="Lato Medium" panose="020F0502020204030203" pitchFamily="34" charset="0"/>
                <a:cs typeface="Arial" panose="020B0604020202020204" pitchFamily="34" charset="0"/>
              </a:rPr>
              <a:t>Overview</a:t>
            </a:r>
          </a:p>
        </p:txBody>
      </p:sp>
    </p:spTree>
    <p:extLst>
      <p:ext uri="{BB962C8B-B14F-4D97-AF65-F5344CB8AC3E}">
        <p14:creationId xmlns:p14="http://schemas.microsoft.com/office/powerpoint/2010/main" val="793695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3" name="Picture 2"/>
          <p:cNvPicPr>
            <a:picLocks noChangeAspect="1"/>
          </p:cNvPicPr>
          <p:nvPr/>
        </p:nvPicPr>
        <p:blipFill>
          <a:blip r:embed="rId3" cstate="print"/>
          <a:stretch>
            <a:fillRect/>
          </a:stretch>
        </p:blipFill>
        <p:spPr>
          <a:xfrm>
            <a:off x="1947784" y="1572249"/>
            <a:ext cx="5062616" cy="3388797"/>
          </a:xfrm>
          <a:prstGeom prst="rect">
            <a:avLst/>
          </a:prstGeom>
        </p:spPr>
      </p:pic>
      <p:pic>
        <p:nvPicPr>
          <p:cNvPr id="4" name="Picture 3"/>
          <p:cNvPicPr>
            <a:picLocks noChangeAspect="1"/>
          </p:cNvPicPr>
          <p:nvPr/>
        </p:nvPicPr>
        <p:blipFill>
          <a:blip r:embed="rId4" cstate="print"/>
          <a:stretch>
            <a:fillRect/>
          </a:stretch>
        </p:blipFill>
        <p:spPr>
          <a:xfrm>
            <a:off x="6858000" y="1410252"/>
            <a:ext cx="3581400" cy="4463774"/>
          </a:xfrm>
          <a:prstGeom prst="rect">
            <a:avLst/>
          </a:prstGeom>
        </p:spPr>
      </p:pic>
      <p:sp>
        <p:nvSpPr>
          <p:cNvPr id="6" name="Title 1"/>
          <p:cNvSpPr txBox="1">
            <a:spLocks/>
          </p:cNvSpPr>
          <p:nvPr/>
        </p:nvSpPr>
        <p:spPr>
          <a:xfrm>
            <a:off x="203461" y="194317"/>
            <a:ext cx="1126957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Maternal Mortality in the Early </a:t>
            </a:r>
            <a:endParaRPr kumimoji="0" lang="en-US" sz="3600" b="1" i="0" u="none" strike="noStrike" kern="1200" cap="none" spc="0" normalizeH="0" baseline="0" noProof="0" dirty="0" smtClean="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Postpartum </a:t>
            </a: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Period</a:t>
            </a:r>
          </a:p>
        </p:txBody>
      </p:sp>
      <p:cxnSp>
        <p:nvCxnSpPr>
          <p:cNvPr id="8" name="Straight Arrow Connector 7"/>
          <p:cNvCxnSpPr/>
          <p:nvPr/>
        </p:nvCxnSpPr>
        <p:spPr>
          <a:xfrm flipH="1" flipV="1">
            <a:off x="4038600" y="4419601"/>
            <a:ext cx="935538" cy="7034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477000" y="4572001"/>
            <a:ext cx="1546322" cy="9315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0865" y="6435061"/>
            <a:ext cx="87465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4C55"/>
                </a:solidFill>
                <a:effectLst/>
                <a:uLnTx/>
                <a:uFillTx/>
                <a:latin typeface="Arial" panose="020B0604020202020204"/>
                <a:ea typeface="+mn-ea"/>
                <a:cs typeface="+mn-cs"/>
                <a:hlinkClick r:id="rId5"/>
              </a:rPr>
              <a:t>http://dph.illinois.gov/sites/default/files/publications/publicationsowhmaternalmorbiditymortalityreport112018.pdf</a:t>
            </a:r>
            <a:endParaRPr kumimoji="0" lang="en-US" sz="11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5" name="TextBox 4"/>
          <p:cNvSpPr txBox="1"/>
          <p:nvPr/>
        </p:nvSpPr>
        <p:spPr>
          <a:xfrm>
            <a:off x="1802893" y="5041866"/>
            <a:ext cx="5410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24% of pregnancy associated deaths 0-42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53% of pregnancy related deaths 0-42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Before the 6 week visit</a:t>
            </a:r>
          </a:p>
        </p:txBody>
      </p:sp>
    </p:spTree>
    <p:extLst>
      <p:ext uri="{BB962C8B-B14F-4D97-AF65-F5344CB8AC3E}">
        <p14:creationId xmlns:p14="http://schemas.microsoft.com/office/powerpoint/2010/main" val="1723271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3" name="Title 1"/>
          <p:cNvSpPr txBox="1">
            <a:spLocks/>
          </p:cNvSpPr>
          <p:nvPr/>
        </p:nvSpPr>
        <p:spPr>
          <a:xfrm>
            <a:off x="199417" y="346282"/>
            <a:ext cx="7800497"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pPr>
            <a:r>
              <a:rPr lang="en-US" sz="3600" b="1" dirty="0">
                <a:solidFill>
                  <a:srgbClr val="1C498B"/>
                </a:solidFill>
                <a:latin typeface="Arial" panose="020B0604020202020204"/>
                <a:ea typeface="Lato Medium" panose="020F0502020204030203" pitchFamily="34" charset="0"/>
                <a:cs typeface="Lato Medium" panose="020F0502020204030203" pitchFamily="34" charset="0"/>
              </a:rPr>
              <a:t>Key Recommendations from the IL MMRC report, 2018</a:t>
            </a:r>
          </a:p>
        </p:txBody>
      </p:sp>
      <p:sp>
        <p:nvSpPr>
          <p:cNvPr id="4" name="TextBox 3"/>
          <p:cNvSpPr txBox="1"/>
          <p:nvPr/>
        </p:nvSpPr>
        <p:spPr>
          <a:xfrm>
            <a:off x="199417" y="1827836"/>
            <a:ext cx="10643285" cy="4555093"/>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000" b="0" i="1" u="sng" strike="noStrike" kern="1200" cap="none" spc="0" normalizeH="0" baseline="0" noProof="0" dirty="0">
                <a:ln>
                  <a:noFill/>
                </a:ln>
                <a:solidFill>
                  <a:prstClr val="black"/>
                </a:solidFill>
                <a:effectLst/>
                <a:uLnTx/>
                <a:uFillTx/>
                <a:latin typeface="Calibri"/>
                <a:ea typeface="MS PGothic" pitchFamily="34" charset="-128"/>
                <a:cs typeface="+mn-cs"/>
              </a:rPr>
              <a:t>For Providers</a:t>
            </a:r>
            <a:r>
              <a:rPr kumimoji="0" lang="en-US" sz="2000" b="0" i="0" u="sng" strike="noStrike" kern="1200" cap="none" spc="0" normalizeH="0" baseline="0" noProof="0" dirty="0">
                <a:ln>
                  <a:noFill/>
                </a:ln>
                <a:solidFill>
                  <a:prstClr val="black"/>
                </a:solidFill>
                <a:effectLst/>
                <a:uLnTx/>
                <a:uFillTx/>
                <a:latin typeface="Calibri"/>
                <a:ea typeface="MS PGothic" pitchFamily="34" charset="-128"/>
                <a:cs typeface="+mn-cs"/>
              </a:rPr>
              <a:t>: </a:t>
            </a:r>
          </a:p>
          <a:p>
            <a:pPr marL="742950" marR="0" lvl="1"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4990"/>
                </a:solidFill>
                <a:effectLst/>
                <a:uLnTx/>
                <a:uFillTx/>
                <a:latin typeface="Calibri"/>
                <a:ea typeface="MS PGothic" pitchFamily="34" charset="-128"/>
                <a:cs typeface="+mn-cs"/>
              </a:rPr>
              <a:t>Providers should adopt the recommendation from the American College of Obstetricians and Gynecologists (ACOG) for early postpartum visit in addition to traditional 6 week visit</a:t>
            </a:r>
          </a:p>
          <a:p>
            <a:pPr marL="285750" marR="0" lvl="0"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000" b="0" i="1" u="sng" strike="noStrike" kern="1200" cap="none" spc="0" normalizeH="0" baseline="0" noProof="0" dirty="0">
                <a:ln>
                  <a:noFill/>
                </a:ln>
                <a:solidFill>
                  <a:prstClr val="black"/>
                </a:solidFill>
                <a:effectLst/>
                <a:uLnTx/>
                <a:uFillTx/>
                <a:latin typeface="Calibri"/>
                <a:ea typeface="MS PGothic" pitchFamily="34" charset="-128"/>
                <a:cs typeface="+mn-cs"/>
              </a:rPr>
              <a:t>For Hospitals</a:t>
            </a:r>
            <a:r>
              <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rPr>
              <a:t>:</a:t>
            </a:r>
          </a:p>
          <a:p>
            <a:pPr marL="742950" marR="0" lvl="1"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4990"/>
                </a:solidFill>
                <a:effectLst/>
                <a:uLnTx/>
                <a:uFillTx/>
                <a:latin typeface="Calibri"/>
                <a:ea typeface="MS PGothic" pitchFamily="34" charset="-128"/>
                <a:cs typeface="+mn-cs"/>
              </a:rPr>
              <a:t>Birthing hospitals should ensure that women are connected with a primary care or obstetrical provider and scheduled for a postpartum visit prior to hospital discharge</a:t>
            </a:r>
          </a:p>
          <a:p>
            <a:pPr marL="285750" marR="0" lvl="0"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000" b="0" i="1" u="sng" strike="noStrike" kern="1200" cap="none" spc="0" normalizeH="0" baseline="0" noProof="0" dirty="0">
                <a:ln>
                  <a:noFill/>
                </a:ln>
                <a:solidFill>
                  <a:prstClr val="black"/>
                </a:solidFill>
                <a:effectLst/>
                <a:uLnTx/>
                <a:uFillTx/>
                <a:latin typeface="Calibri"/>
                <a:ea typeface="MS PGothic" pitchFamily="34" charset="-128"/>
                <a:cs typeface="+mn-cs"/>
              </a:rPr>
              <a:t>For Health Plans</a:t>
            </a:r>
            <a:r>
              <a:rPr kumimoji="0" lang="en-US" sz="2000" b="0" i="0" u="sng" strike="noStrike" kern="1200" cap="none" spc="0" normalizeH="0" baseline="0" noProof="0" dirty="0">
                <a:ln>
                  <a:noFill/>
                </a:ln>
                <a:solidFill>
                  <a:prstClr val="black"/>
                </a:solidFill>
                <a:effectLst/>
                <a:uLnTx/>
                <a:uFillTx/>
                <a:latin typeface="Calibri"/>
                <a:ea typeface="MS PGothic" pitchFamily="34" charset="-128"/>
                <a:cs typeface="+mn-cs"/>
              </a:rPr>
              <a:t>:</a:t>
            </a:r>
          </a:p>
          <a:p>
            <a:pPr marL="742950" marR="0" lvl="1"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rPr>
              <a:t>Illinois should expand Medicaid eligibility for the postpartum period from 60 days to one year after delivery and health insurance plans should cover case management and outreach for postpartum high-risk women for up to one year after delivery</a:t>
            </a:r>
          </a:p>
          <a:p>
            <a:pPr marL="742950" marR="0" lvl="1"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rPr>
              <a:t>Health insurance plans should separate payment for visits in the postpartum period from labor and delivery (unbundle postpartum visit services from labor and delivery)</a:t>
            </a:r>
          </a:p>
          <a:p>
            <a:pPr marL="285750" marR="0" lvl="0"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4990"/>
              </a:solidFill>
              <a:effectLst/>
              <a:uLnTx/>
              <a:uFillTx/>
              <a:latin typeface="Calibri"/>
              <a:ea typeface="MS PGothic" pitchFamily="34" charset="-128"/>
              <a:cs typeface="+mn-cs"/>
            </a:endParaRPr>
          </a:p>
        </p:txBody>
      </p:sp>
      <p:sp>
        <p:nvSpPr>
          <p:cNvPr id="6" name="TextBox 5"/>
          <p:cNvSpPr txBox="1"/>
          <p:nvPr/>
        </p:nvSpPr>
        <p:spPr>
          <a:xfrm>
            <a:off x="6629400" y="6386173"/>
            <a:ext cx="339507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hlinkClick r:id="rId3"/>
              </a:rPr>
              <a:t>http://dph.illinois.gov/sites/default/files/publications/publicationsowhmaternalmorbiditymortalityreport112018.pdf</a:t>
            </a:r>
            <a:endParaRPr kumimoji="0" lang="en-US" sz="70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5" name="Right Brace 4"/>
          <p:cNvSpPr/>
          <p:nvPr/>
        </p:nvSpPr>
        <p:spPr>
          <a:xfrm>
            <a:off x="10395527" y="4248381"/>
            <a:ext cx="748145" cy="17694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5-Point Star 6"/>
          <p:cNvSpPr/>
          <p:nvPr/>
        </p:nvSpPr>
        <p:spPr>
          <a:xfrm flipH="1">
            <a:off x="10984674" y="4583875"/>
            <a:ext cx="1033151" cy="87877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1900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569D82-D690-4055-BA0B-71459BE6AA19}"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3" name="Rectangle 2"/>
          <p:cNvSpPr/>
          <p:nvPr/>
        </p:nvSpPr>
        <p:spPr>
          <a:xfrm>
            <a:off x="167268" y="1696438"/>
            <a:ext cx="8385717" cy="4524315"/>
          </a:xfrm>
          <a:prstGeom prst="rect">
            <a:avLst/>
          </a:prstGeom>
        </p:spPr>
        <p:txBody>
          <a:bodyPr wrap="square">
            <a:spAutoFit/>
          </a:bodyPr>
          <a:lstStyle/>
          <a:p>
            <a:pPr marL="171450" marR="0" lvl="0" indent="-285750"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a:ea typeface="MS PGothic" pitchFamily="34" charset="-128"/>
                <a:cs typeface="+mn-cs"/>
              </a:rPr>
              <a:t> 50% of postpartum strokes occur within 10 days </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of discharge </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(Too G et al, 2018</a:t>
            </a:r>
            <a:r>
              <a:rPr kumimoji="0" lang="en-US" sz="2400" b="0" i="1" u="none" strike="noStrike" kern="1200" cap="none" spc="0" normalizeH="0" baseline="0" noProof="0" dirty="0" smtClean="0">
                <a:ln>
                  <a:noFill/>
                </a:ln>
                <a:solidFill>
                  <a:prstClr val="black"/>
                </a:solidFill>
                <a:effectLst/>
                <a:uLnTx/>
                <a:uFillTx/>
                <a:latin typeface="Calibri"/>
                <a:ea typeface="MS PGothic" pitchFamily="34" charset="-128"/>
                <a:cs typeface="+mn-cs"/>
              </a:rPr>
              <a:t>)</a:t>
            </a:r>
          </a:p>
          <a:p>
            <a:pPr marL="171450" marR="0" lvl="0" indent="-285750"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171450" marR="0" lvl="0" indent="-285750"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a:ea typeface="MS PGothic" pitchFamily="34" charset="-128"/>
                <a:cs typeface="+mn-cs"/>
              </a:rPr>
              <a:t>20% of women discontinue breastfeeding </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before the first 6-weeks </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a:t>
            </a:r>
            <a:r>
              <a:rPr kumimoji="0" lang="en-US" sz="2400" b="0" i="1" u="none" strike="noStrike" kern="1200" cap="none" spc="0" normalizeH="0" baseline="0" noProof="0" dirty="0" err="1">
                <a:ln>
                  <a:noFill/>
                </a:ln>
                <a:solidFill>
                  <a:prstClr val="black"/>
                </a:solidFill>
                <a:effectLst/>
                <a:uLnTx/>
                <a:uFillTx/>
                <a:latin typeface="Calibri"/>
                <a:ea typeface="MS PGothic" pitchFamily="34" charset="-128"/>
                <a:cs typeface="+mn-cs"/>
              </a:rPr>
              <a:t>Stuebe</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 et al, 2014</a:t>
            </a:r>
            <a:r>
              <a:rPr kumimoji="0" lang="en-US" sz="2400" b="0" i="1" u="none" strike="noStrike" kern="1200" cap="none" spc="0" normalizeH="0" baseline="0" noProof="0" dirty="0" smtClean="0">
                <a:ln>
                  <a:noFill/>
                </a:ln>
                <a:solidFill>
                  <a:prstClr val="black"/>
                </a:solidFill>
                <a:effectLst/>
                <a:uLnTx/>
                <a:uFillTx/>
                <a:latin typeface="Calibri"/>
                <a:ea typeface="MS PGothic" pitchFamily="34" charset="-128"/>
                <a:cs typeface="+mn-cs"/>
              </a:rPr>
              <a:t>)</a:t>
            </a:r>
          </a:p>
          <a:p>
            <a:pPr marL="171450" marR="0" lvl="0" indent="-285750"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171450" marR="0" lvl="0" indent="-285750"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a:ea typeface="MS PGothic" pitchFamily="34" charset="-128"/>
                <a:cs typeface="+mn-cs"/>
              </a:rPr>
              <a:t>Up to 40% of women do not attend the 6-week postpartum </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visit </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(ACOG CO #736 2018</a:t>
            </a:r>
            <a:r>
              <a:rPr kumimoji="0" lang="en-US" sz="2400" b="0" i="1" u="none" strike="noStrike" kern="1200" cap="none" spc="0" normalizeH="0" baseline="0" noProof="0" dirty="0" smtClean="0">
                <a:ln>
                  <a:noFill/>
                </a:ln>
                <a:solidFill>
                  <a:prstClr val="black"/>
                </a:solidFill>
                <a:effectLst/>
                <a:uLnTx/>
                <a:uFillTx/>
                <a:latin typeface="Calibri"/>
                <a:ea typeface="MS PGothic" pitchFamily="34" charset="-128"/>
                <a:cs typeface="+mn-cs"/>
              </a:rPr>
              <a:t>)</a:t>
            </a:r>
          </a:p>
          <a:p>
            <a:pPr marL="171450" marR="0" lvl="0" indent="-285750"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171450" marR="0" lvl="0" indent="-285750" algn="l" defTabSz="914400" rtl="0" eaLnBrk="0" fontAlgn="base" latinLnBrk="0" hangingPunct="0">
              <a:lnSpc>
                <a:spcPct val="100000"/>
              </a:lnSpc>
              <a:spcBef>
                <a:spcPct val="0"/>
              </a:spcBef>
              <a:spcAft>
                <a:spcPct val="0"/>
              </a:spcAft>
              <a:buClr>
                <a:schemeClr val="accent2"/>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As many as </a:t>
            </a:r>
            <a:r>
              <a:rPr kumimoji="0" lang="en-US" sz="2400" b="1" i="0" u="sng" strike="noStrike" kern="1200" cap="none" spc="0" normalizeH="0" baseline="0" noProof="0" dirty="0">
                <a:ln>
                  <a:noFill/>
                </a:ln>
                <a:solidFill>
                  <a:prstClr val="black"/>
                </a:solidFill>
                <a:effectLst/>
                <a:uLnTx/>
                <a:uFillTx/>
                <a:latin typeface="Calibri"/>
                <a:ea typeface="MS PGothic" pitchFamily="34" charset="-128"/>
                <a:cs typeface="+mn-cs"/>
              </a:rPr>
              <a:t>1 in 5 women experience a postpartum mental health </a:t>
            </a:r>
            <a:r>
              <a:rPr kumimoji="0" lang="en-US" sz="2400" b="0" i="0" u="none" strike="noStrike" kern="1200" cap="none" spc="0" normalizeH="0" baseline="0" noProof="0" dirty="0">
                <a:ln>
                  <a:noFill/>
                </a:ln>
                <a:solidFill>
                  <a:prstClr val="black"/>
                </a:solidFill>
                <a:effectLst/>
                <a:uLnTx/>
                <a:uFillTx/>
                <a:latin typeface="Calibri"/>
                <a:ea typeface="MS PGothic" pitchFamily="34" charset="-128"/>
                <a:cs typeface="+mn-cs"/>
              </a:rPr>
              <a:t>disorder and is a leading cause of pregnancy related death </a:t>
            </a:r>
            <a:r>
              <a:rPr kumimoji="0" lang="en-US" sz="2400" b="0" i="1" u="none" strike="noStrike" kern="1200" cap="none" spc="0" normalizeH="0" baseline="0" noProof="0" dirty="0">
                <a:ln>
                  <a:noFill/>
                </a:ln>
                <a:solidFill>
                  <a:prstClr val="black"/>
                </a:solidFill>
                <a:effectLst/>
                <a:uLnTx/>
                <a:uFillTx/>
                <a:latin typeface="Calibri"/>
                <a:ea typeface="MS PGothic" pitchFamily="34" charset="-128"/>
                <a:cs typeface="+mn-cs"/>
              </a:rPr>
              <a:t>(Tully, 2018, IDPH Maternal Mortality Report)</a:t>
            </a:r>
          </a:p>
        </p:txBody>
      </p:sp>
      <p:sp>
        <p:nvSpPr>
          <p:cNvPr id="4" name="Title 1"/>
          <p:cNvSpPr txBox="1">
            <a:spLocks/>
          </p:cNvSpPr>
          <p:nvPr/>
        </p:nvSpPr>
        <p:spPr>
          <a:xfrm>
            <a:off x="1794878" y="152400"/>
            <a:ext cx="6358523"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58466"/>
              </a:solidFill>
              <a:effectLst/>
              <a:uLnTx/>
              <a:uFillTx/>
              <a:latin typeface="Goudy Old Style" pitchFamily="18" charset="0"/>
              <a:ea typeface="MS PGothic" pitchFamily="34" charset="-128"/>
            </a:endParaRPr>
          </a:p>
        </p:txBody>
      </p:sp>
      <p:sp>
        <p:nvSpPr>
          <p:cNvPr id="5" name="Title 1"/>
          <p:cNvSpPr txBox="1">
            <a:spLocks/>
          </p:cNvSpPr>
          <p:nvPr/>
        </p:nvSpPr>
        <p:spPr>
          <a:xfrm>
            <a:off x="0" y="234175"/>
            <a:ext cx="8382001"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R="0" lvl="0" indent="0" algn="l" eaLnBrk="1" hangingPunct="1">
              <a:lnSpc>
                <a:spcPct val="90000"/>
              </a:lnSpc>
              <a:buClrTx/>
              <a:buSzTx/>
              <a:buFontTx/>
              <a:buNone/>
              <a:tabLst/>
              <a:defRPr/>
            </a:pPr>
            <a:r>
              <a:rPr lang="en-US" sz="3600" b="1" dirty="0">
                <a:solidFill>
                  <a:srgbClr val="1C498B"/>
                </a:solidFill>
                <a:latin typeface="Arial" panose="020B0604020202020204"/>
                <a:ea typeface="Lato Medium" panose="020F0502020204030203" pitchFamily="34" charset="0"/>
                <a:cs typeface="Lato Medium" panose="020F0502020204030203" pitchFamily="34" charset="0"/>
              </a:rPr>
              <a:t>Maternal Morbidity in the Early Postpartum Period</a:t>
            </a:r>
          </a:p>
        </p:txBody>
      </p:sp>
      <p:pic>
        <p:nvPicPr>
          <p:cNvPr id="6" name="Picture 5"/>
          <p:cNvPicPr>
            <a:picLocks noChangeAspect="1"/>
          </p:cNvPicPr>
          <p:nvPr/>
        </p:nvPicPr>
        <p:blipFill>
          <a:blip r:embed="rId3"/>
          <a:stretch>
            <a:fillRect/>
          </a:stretch>
        </p:blipFill>
        <p:spPr>
          <a:xfrm>
            <a:off x="8382001" y="2613840"/>
            <a:ext cx="3768612" cy="2036219"/>
          </a:xfrm>
          <a:prstGeom prst="rect">
            <a:avLst/>
          </a:prstGeom>
        </p:spPr>
      </p:pic>
    </p:spTree>
    <p:extLst>
      <p:ext uri="{BB962C8B-B14F-4D97-AF65-F5344CB8AC3E}">
        <p14:creationId xmlns:p14="http://schemas.microsoft.com/office/powerpoint/2010/main" val="1322216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3814" y="308444"/>
            <a:ext cx="6781800" cy="1143000"/>
          </a:xfrm>
        </p:spPr>
        <p:txBody>
          <a:bodyPr>
            <a:normAutofit/>
          </a:bodyPr>
          <a:lstStyle/>
          <a:p>
            <a:pPr fontAlgn="base">
              <a:spcAft>
                <a:spcPct val="0"/>
              </a:spcAft>
              <a:defRPr/>
            </a:pPr>
            <a:r>
              <a:rPr lang="en-US" b="1" dirty="0">
                <a:solidFill>
                  <a:srgbClr val="1C498B"/>
                </a:solidFill>
                <a:latin typeface="Arial" panose="020B0604020202020204"/>
              </a:rPr>
              <a:t>Women desire improved postpartum care</a:t>
            </a:r>
          </a:p>
        </p:txBody>
      </p:sp>
      <p:sp>
        <p:nvSpPr>
          <p:cNvPr id="3" name="Content Placeholder 2"/>
          <p:cNvSpPr>
            <a:spLocks noGrp="1"/>
          </p:cNvSpPr>
          <p:nvPr>
            <p:ph idx="4294967295"/>
          </p:nvPr>
        </p:nvSpPr>
        <p:spPr>
          <a:xfrm>
            <a:off x="133813" y="1843096"/>
            <a:ext cx="6423103" cy="4525962"/>
          </a:xfrm>
        </p:spPr>
        <p:txBody>
          <a:bodyPr>
            <a:normAutofit/>
          </a:bodyPr>
          <a:lstStyle/>
          <a:p>
            <a:r>
              <a:rPr lang="en-US" sz="2800" dirty="0"/>
              <a:t>Qualitative studies point to women’s lack of satisfaction with postpartum care compared to maternal care </a:t>
            </a:r>
            <a:endParaRPr lang="en-US" sz="2800" dirty="0" smtClean="0"/>
          </a:p>
          <a:p>
            <a:endParaRPr lang="en-US" sz="2800" dirty="0" smtClean="0"/>
          </a:p>
          <a:p>
            <a:r>
              <a:rPr lang="en-US" sz="2800" dirty="0"/>
              <a:t>W</a:t>
            </a:r>
            <a:r>
              <a:rPr lang="en-US" sz="2800" dirty="0" smtClean="0"/>
              <a:t>ith </a:t>
            </a:r>
            <a:r>
              <a:rPr lang="en-US" sz="2800" dirty="0"/>
              <a:t>women noting a steep drop off in care in the early postpartum </a:t>
            </a:r>
            <a:r>
              <a:rPr lang="en-US" sz="2800" dirty="0" smtClean="0"/>
              <a:t>period</a:t>
            </a:r>
          </a:p>
          <a:p>
            <a:endParaRPr lang="en-US" sz="2800" dirty="0" smtClean="0"/>
          </a:p>
          <a:p>
            <a:r>
              <a:rPr lang="en-US" sz="2800" dirty="0" smtClean="0"/>
              <a:t>Women reported wanting additional,  early postpartum care</a:t>
            </a:r>
            <a:endParaRPr lang="en-US" sz="2800" dirty="0"/>
          </a:p>
        </p:txBody>
      </p:sp>
      <p:sp>
        <p:nvSpPr>
          <p:cNvPr id="4" name="Slide Number Placeholder 3"/>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
        <p:nvSpPr>
          <p:cNvPr id="5" name="TextBox 4"/>
          <p:cNvSpPr txBox="1"/>
          <p:nvPr/>
        </p:nvSpPr>
        <p:spPr>
          <a:xfrm>
            <a:off x="981307" y="6329823"/>
            <a:ext cx="9950604"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Martin A, et. al. Views of women and clinicians on postpartum preparation and recovery. </a:t>
            </a:r>
            <a:r>
              <a:rPr kumimoji="0" lang="en-US" sz="1100" b="0" i="1" u="none" strike="noStrike" kern="1200" cap="none" spc="0" normalizeH="0" baseline="0" noProof="0" dirty="0" err="1">
                <a:ln>
                  <a:noFill/>
                </a:ln>
                <a:solidFill>
                  <a:prstClr val="black"/>
                </a:solidFill>
                <a:effectLst/>
                <a:uLnTx/>
                <a:uFillTx/>
                <a:latin typeface="Arial" pitchFamily="34" charset="0"/>
                <a:ea typeface="MS PGothic" pitchFamily="34" charset="-128"/>
                <a:cs typeface="+mn-cs"/>
              </a:rPr>
              <a:t>Matern</a:t>
            </a:r>
            <a:r>
              <a:rPr kumimoji="0" lang="en-US" sz="1100" b="0" i="1"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 Child Health J 2014.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Tully KP, et. al. The fourth trimester: a critical transition period with unmet maternal health needs. Am J </a:t>
            </a:r>
            <a:r>
              <a:rPr kumimoji="0" lang="en-US" sz="1100" b="0" i="1" u="none" strike="noStrike" kern="1200" cap="none" spc="0" normalizeH="0" baseline="0" noProof="0" dirty="0" err="1">
                <a:ln>
                  <a:noFill/>
                </a:ln>
                <a:solidFill>
                  <a:prstClr val="black"/>
                </a:solidFill>
                <a:effectLst/>
                <a:uLnTx/>
                <a:uFillTx/>
                <a:latin typeface="Arial" pitchFamily="34" charset="0"/>
                <a:ea typeface="MS PGothic" pitchFamily="34" charset="-128"/>
                <a:cs typeface="+mn-cs"/>
              </a:rPr>
              <a:t>Obstet</a:t>
            </a:r>
            <a:r>
              <a:rPr kumimoji="0" lang="en-US" sz="1100" b="0" i="1"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 </a:t>
            </a:r>
            <a:r>
              <a:rPr kumimoji="0" lang="en-US" sz="1100" b="0" i="1" u="none" strike="noStrike" kern="1200" cap="none" spc="0" normalizeH="0" baseline="0" noProof="0" dirty="0" err="1">
                <a:ln>
                  <a:noFill/>
                </a:ln>
                <a:solidFill>
                  <a:prstClr val="black"/>
                </a:solidFill>
                <a:effectLst/>
                <a:uLnTx/>
                <a:uFillTx/>
                <a:latin typeface="Arial" pitchFamily="34" charset="0"/>
                <a:ea typeface="MS PGothic" pitchFamily="34" charset="-128"/>
                <a:cs typeface="+mn-cs"/>
              </a:rPr>
              <a:t>Gynecol</a:t>
            </a:r>
            <a:r>
              <a:rPr kumimoji="0" lang="en-US" sz="1100" b="0" i="1"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 2017</a:t>
            </a:r>
          </a:p>
        </p:txBody>
      </p:sp>
      <p:pic>
        <p:nvPicPr>
          <p:cNvPr id="6" name="Picture 5"/>
          <p:cNvPicPr>
            <a:picLocks noChangeAspect="1"/>
          </p:cNvPicPr>
          <p:nvPr/>
        </p:nvPicPr>
        <p:blipFill>
          <a:blip r:embed="rId3"/>
          <a:stretch>
            <a:fillRect/>
          </a:stretch>
        </p:blipFill>
        <p:spPr>
          <a:xfrm>
            <a:off x="6915614" y="1843096"/>
            <a:ext cx="4722905" cy="3240217"/>
          </a:xfrm>
          <a:prstGeom prst="rect">
            <a:avLst/>
          </a:prstGeom>
        </p:spPr>
      </p:pic>
    </p:spTree>
    <p:extLst>
      <p:ext uri="{BB962C8B-B14F-4D97-AF65-F5344CB8AC3E}">
        <p14:creationId xmlns:p14="http://schemas.microsoft.com/office/powerpoint/2010/main" val="2972467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000" t="10001" r="35833" b="18888"/>
          <a:stretch/>
        </p:blipFill>
        <p:spPr>
          <a:xfrm>
            <a:off x="8541834" y="1535151"/>
            <a:ext cx="3440849" cy="4718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p:cNvSpPr txBox="1">
            <a:spLocks/>
          </p:cNvSpPr>
          <p:nvPr/>
        </p:nvSpPr>
        <p:spPr>
          <a:xfrm>
            <a:off x="0" y="234950"/>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lgn="l" eaLnBrk="1" hangingPunct="1">
              <a:lnSpc>
                <a:spcPct val="90000"/>
              </a:lnSpc>
              <a:defRPr/>
            </a:pPr>
            <a:r>
              <a:rPr lang="en-US" sz="3600" b="1" dirty="0">
                <a:solidFill>
                  <a:srgbClr val="1C498B"/>
                </a:solidFill>
                <a:ea typeface="Lato Medium" panose="020F0502020204030203" pitchFamily="34" charset="0"/>
                <a:cs typeface="Lato Medium" panose="020F0502020204030203" pitchFamily="34" charset="0"/>
              </a:rPr>
              <a:t>Redefining Postpartum Care: </a:t>
            </a:r>
          </a:p>
          <a:p>
            <a:pPr lvl="0" algn="l" eaLnBrk="1" hangingPunct="1">
              <a:lnSpc>
                <a:spcPct val="90000"/>
              </a:lnSpc>
              <a:defRPr/>
            </a:pPr>
            <a:r>
              <a:rPr lang="en-US" sz="3600" b="1" dirty="0">
                <a:solidFill>
                  <a:srgbClr val="1C498B"/>
                </a:solidFill>
                <a:ea typeface="Lato Medium" panose="020F0502020204030203" pitchFamily="34" charset="0"/>
                <a:cs typeface="Lato Medium" panose="020F0502020204030203" pitchFamily="34" charset="0"/>
              </a:rPr>
              <a:t>ACOG CO #736</a:t>
            </a:r>
          </a:p>
        </p:txBody>
      </p:sp>
      <p:sp>
        <p:nvSpPr>
          <p:cNvPr id="5" name="Rectangle 4"/>
          <p:cNvSpPr/>
          <p:nvPr/>
        </p:nvSpPr>
        <p:spPr>
          <a:xfrm>
            <a:off x="223023" y="1335385"/>
            <a:ext cx="8318811" cy="5416868"/>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To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optimize</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 the health of women and infants, postpartum care should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become an ongoing process,</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 rather than a single encounter</a:t>
            </a: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All women </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should ideally have contact with maternal care provider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within the first 3 weeks postpartum</a:t>
            </a:r>
          </a:p>
          <a:p>
            <a:pPr marL="800100" marR="0" lvl="1" indent="-342900"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Blood pressure checks</a:t>
            </a:r>
          </a:p>
          <a:p>
            <a:pPr marL="800100" marR="0" lvl="1" indent="-342900"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Breastfeeding support</a:t>
            </a:r>
          </a:p>
          <a:p>
            <a:pPr marL="800100" marR="0" lvl="1" indent="-342900"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Mental health well-being</a:t>
            </a:r>
          </a:p>
          <a:p>
            <a:pPr marL="800100" marR="0" lvl="1" indent="-342900" algn="l" defTabSz="914400" rtl="0" eaLnBrk="0" fontAlgn="base" latinLnBrk="0" hangingPunct="0">
              <a:lnSpc>
                <a:spcPct val="100000"/>
              </a:lnSpc>
              <a:spcBef>
                <a:spcPct val="0"/>
              </a:spcBef>
              <a:spcAft>
                <a:spcPct val="0"/>
              </a:spcAft>
              <a:buClr>
                <a:srgbClr val="F7994B"/>
              </a:buClr>
              <a:buSzTx/>
              <a:buFont typeface="Wingdings" panose="05000000000000000000" pitchFamily="2" charset="2"/>
              <a:buChar char="q"/>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Contraception </a:t>
            </a: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Initial assessment should be followed up with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ongoing care as needed</a:t>
            </a: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S PGothic" pitchFamily="34" charset="-128"/>
              <a:cs typeface="+mn-cs"/>
            </a:endParaRPr>
          </a:p>
          <a:p>
            <a:pPr marL="342900" marR="0" lvl="0" indent="-34290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Conclude with a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comprehensive</a:t>
            </a:r>
            <a:r>
              <a:rPr kumimoji="0" lang="en-US" sz="2200" b="0" i="0" u="none" strike="noStrike" kern="1200" cap="none" spc="0" normalizeH="0" baseline="0" noProof="0" dirty="0">
                <a:ln>
                  <a:noFill/>
                </a:ln>
                <a:solidFill>
                  <a:prstClr val="black"/>
                </a:solidFill>
                <a:effectLst/>
                <a:uLnTx/>
                <a:uFillTx/>
                <a:latin typeface="Calibri"/>
                <a:ea typeface="MS PGothic" pitchFamily="34" charset="-128"/>
                <a:cs typeface="+mn-cs"/>
              </a:rPr>
              <a:t> postpartum visit </a:t>
            </a:r>
            <a:r>
              <a:rPr kumimoji="0" lang="en-US" sz="2200" b="0" i="0" u="sng" strike="noStrike" kern="1200" cap="none" spc="0" normalizeH="0" baseline="0" noProof="0" dirty="0">
                <a:ln>
                  <a:noFill/>
                </a:ln>
                <a:solidFill>
                  <a:srgbClr val="004990"/>
                </a:solidFill>
                <a:effectLst/>
                <a:uLnTx/>
                <a:uFillTx/>
                <a:latin typeface="Calibri"/>
                <a:ea typeface="MS PGothic" pitchFamily="34" charset="-128"/>
                <a:cs typeface="+mn-cs"/>
              </a:rPr>
              <a:t>NO LATER than 12 after birth </a:t>
            </a:r>
          </a:p>
          <a:p>
            <a:pPr marL="742950" marR="0" lvl="1" indent="-285750" algn="l" defTabSz="914400" rtl="0" eaLnBrk="0" fontAlgn="base" latinLnBrk="0" hangingPunct="0">
              <a:lnSpc>
                <a:spcPct val="100000"/>
              </a:lnSpc>
              <a:spcBef>
                <a:spcPct val="0"/>
              </a:spcBef>
              <a:spcAft>
                <a:spcPct val="0"/>
              </a:spcAft>
              <a:buClr>
                <a:srgbClr val="F7994B"/>
              </a:buClr>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76689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130" y="3070238"/>
            <a:ext cx="8639175" cy="2733675"/>
          </a:xfrm>
          <a:prstGeom prst="rect">
            <a:avLst/>
          </a:prstGeom>
        </p:spPr>
      </p:pic>
      <p:sp>
        <p:nvSpPr>
          <p:cNvPr id="4" name="Title 1"/>
          <p:cNvSpPr txBox="1">
            <a:spLocks/>
          </p:cNvSpPr>
          <p:nvPr/>
        </p:nvSpPr>
        <p:spPr>
          <a:xfrm>
            <a:off x="247267" y="475785"/>
            <a:ext cx="9965634"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New Postpartum Care Continuum</a:t>
            </a:r>
          </a:p>
        </p:txBody>
      </p:sp>
      <p:sp>
        <p:nvSpPr>
          <p:cNvPr id="5" name="Rectangle 4"/>
          <p:cNvSpPr/>
          <p:nvPr/>
        </p:nvSpPr>
        <p:spPr>
          <a:xfrm>
            <a:off x="1205947" y="1397989"/>
            <a:ext cx="1029693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11D1E"/>
                </a:solidFill>
                <a:effectLst/>
                <a:uLnTx/>
                <a:uFillTx/>
                <a:latin typeface="Arial" panose="020B0604020202020204"/>
                <a:ea typeface="+mn-ea"/>
                <a:cs typeface="Khmer UI" panose="020B0502040204020203" pitchFamily="34" charset="0"/>
              </a:rPr>
              <a:t>An early postpartum visit (within 2 weeks of delivery) provides women with essential maternal safety checks such as blood pressure evaluation, wound/perineum evaluation, breastfeeding support, mental health well-being, and family planning, among other essential health services. </a:t>
            </a:r>
            <a:endParaRPr kumimoji="0" lang="en-US" sz="2400" b="0" i="1" u="none" strike="noStrike" kern="1200" cap="none" spc="0" normalizeH="0" baseline="0" noProof="0" dirty="0">
              <a:ln>
                <a:noFill/>
              </a:ln>
              <a:solidFill>
                <a:srgbClr val="444C55"/>
              </a:solidFill>
              <a:effectLst/>
              <a:uLnTx/>
              <a:uFillTx/>
              <a:latin typeface="Arial" panose="020B0604020202020204"/>
              <a:ea typeface="+mn-ea"/>
              <a:cs typeface="Khmer UI" panose="020B0502040204020203" pitchFamily="34" charset="0"/>
            </a:endParaRPr>
          </a:p>
        </p:txBody>
      </p:sp>
      <p:sp>
        <p:nvSpPr>
          <p:cNvPr id="6" name="Rectangle 5"/>
          <p:cNvSpPr/>
          <p:nvPr/>
        </p:nvSpPr>
        <p:spPr>
          <a:xfrm>
            <a:off x="2590800" y="5217924"/>
            <a:ext cx="457200" cy="146304"/>
          </a:xfrm>
          <a:prstGeom prst="rect">
            <a:avLst/>
          </a:prstGeom>
          <a:solidFill>
            <a:srgbClr val="004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0366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grpSp>
        <p:nvGrpSpPr>
          <p:cNvPr id="3" name="Group 2"/>
          <p:cNvGrpSpPr/>
          <p:nvPr/>
        </p:nvGrpSpPr>
        <p:grpSpPr>
          <a:xfrm>
            <a:off x="1297354" y="428860"/>
            <a:ext cx="9601200" cy="6975765"/>
            <a:chOff x="7206603" y="1783296"/>
            <a:chExt cx="5638800" cy="5638801"/>
          </a:xfrm>
        </p:grpSpPr>
        <p:pic>
          <p:nvPicPr>
            <p:cNvPr id="4" name="Picture 2" descr="Image result for checklist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603" y="1783296"/>
              <a:ext cx="5638800" cy="5638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414916" y="4000473"/>
              <a:ext cx="3083719" cy="2502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 name="Rectangle 5"/>
          <p:cNvSpPr/>
          <p:nvPr/>
        </p:nvSpPr>
        <p:spPr>
          <a:xfrm>
            <a:off x="3202354" y="2990823"/>
            <a:ext cx="5943600" cy="3416320"/>
          </a:xfrm>
          <a:prstGeom prst="rect">
            <a:avLst/>
          </a:prstGeom>
        </p:spPr>
        <p:txBody>
          <a:bodyPr wrap="square">
            <a:spAutoFit/>
          </a:bodyPr>
          <a:lstStyle/>
          <a:p>
            <a:pPr marL="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Blood pressure / preeclampsia symptoms check</a:t>
            </a:r>
          </a:p>
          <a:p>
            <a:pPr marL="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Wound/ perineum check</a:t>
            </a:r>
          </a:p>
          <a:p>
            <a:pPr marL="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Assess appropriate postpartum bleeding </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Mood check/depression screening</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Breastfeeding support </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Family planning/contraception options</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Linkage to health / community services </a:t>
            </a:r>
          </a:p>
          <a:p>
            <a:pPr marL="0" marR="0" lvl="0" indent="0" algn="l" defTabSz="914400" rtl="0" eaLnBrk="1" fontAlgn="auto" latinLnBrk="0" hangingPunct="1">
              <a:lnSpc>
                <a:spcPct val="100000"/>
              </a:lnSpc>
              <a:spcBef>
                <a:spcPts val="0"/>
              </a:spcBef>
              <a:spcAft>
                <a:spcPts val="0"/>
              </a:spcAft>
              <a:buClr>
                <a:srgbClr val="F7994B"/>
              </a:buClr>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a:t>
            </a:r>
            <a:r>
              <a:rPr kumimoji="0" lang="en-US" sz="1800" b="0" i="0" u="none" strike="noStrike" kern="1200" cap="none" spc="0" normalizeH="0" baseline="0" noProof="0" dirty="0" err="1">
                <a:ln>
                  <a:noFill/>
                </a:ln>
                <a:solidFill>
                  <a:srgbClr val="444C55"/>
                </a:solidFill>
                <a:effectLst/>
                <a:uLnTx/>
                <a:uFillTx/>
                <a:latin typeface="Arial" panose="020B0604020202020204"/>
                <a:ea typeface="+mn-ea"/>
                <a:cs typeface="+mn-cs"/>
              </a:rPr>
              <a:t>ie</a:t>
            </a: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WIC, breastfeeding support, home visits)</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Assess medical / pregnancy complications, including</a:t>
            </a:r>
          </a:p>
          <a:p>
            <a:pPr marL="0" marR="0" lvl="0" indent="0" algn="l" defTabSz="914400" rtl="0" eaLnBrk="1" fontAlgn="auto" latinLnBrk="0" hangingPunct="1">
              <a:lnSpc>
                <a:spcPct val="100000"/>
              </a:lnSpc>
              <a:spcBef>
                <a:spcPts val="0"/>
              </a:spcBef>
              <a:spcAft>
                <a:spcPts val="0"/>
              </a:spcAft>
              <a:buClr>
                <a:srgbClr val="F7994B"/>
              </a:buClr>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SUD/OUD risks and link to needed follow up care </a:t>
            </a:r>
          </a:p>
          <a:p>
            <a:pPr marL="171450" marR="0" lvl="0" indent="-285750" algn="l" defTabSz="914400" rtl="0" eaLnBrk="1" fontAlgn="auto" latinLnBrk="0" hangingPunct="1">
              <a:lnSpc>
                <a:spcPct val="100000"/>
              </a:lnSpc>
              <a:spcBef>
                <a:spcPts val="0"/>
              </a:spcBef>
              <a:spcAft>
                <a:spcPts val="0"/>
              </a:spcAft>
              <a:buClr>
                <a:srgbClr val="F7994B"/>
              </a:buClr>
              <a:buSzTx/>
              <a:buFont typeface="Wingdings" panose="05000000000000000000" pitchFamily="2" charset="2"/>
              <a:buChar char="q"/>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Review risk reduction strategies for future</a:t>
            </a:r>
          </a:p>
          <a:p>
            <a:pPr marL="0" marR="0" lvl="0" indent="0" algn="l" defTabSz="914400" rtl="0" eaLnBrk="1" fontAlgn="auto" latinLnBrk="0" hangingPunct="1">
              <a:lnSpc>
                <a:spcPct val="100000"/>
              </a:lnSpc>
              <a:spcBef>
                <a:spcPts val="0"/>
              </a:spcBef>
              <a:spcAft>
                <a:spcPts val="0"/>
              </a:spcAft>
              <a:buClr>
                <a:srgbClr val="F7994B"/>
              </a:buClr>
              <a:buSzTx/>
              <a:buFontTx/>
              <a:buNone/>
              <a:tabLst/>
              <a:defRPr/>
            </a:pPr>
            <a:r>
              <a:rPr kumimoji="0" lang="en-US" sz="1800" b="0" i="0" u="none" strike="noStrike" kern="1200" cap="none" spc="0" normalizeH="0" baseline="0" noProof="0" dirty="0">
                <a:ln>
                  <a:noFill/>
                </a:ln>
                <a:solidFill>
                  <a:srgbClr val="444C55"/>
                </a:solidFill>
                <a:effectLst/>
                <a:uLnTx/>
                <a:uFillTx/>
                <a:latin typeface="Arial" panose="020B0604020202020204"/>
                <a:ea typeface="+mn-ea"/>
                <a:cs typeface="+mn-cs"/>
              </a:rPr>
              <a:t>    pregnancies </a:t>
            </a:r>
            <a:endParaRPr kumimoji="0" lang="en-US" sz="16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7" name="TextBox 6"/>
          <p:cNvSpPr txBox="1"/>
          <p:nvPr/>
        </p:nvSpPr>
        <p:spPr>
          <a:xfrm>
            <a:off x="4497754" y="1667217"/>
            <a:ext cx="3200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4990"/>
                </a:solidFill>
                <a:effectLst/>
                <a:uLnTx/>
                <a:uFillTx/>
                <a:latin typeface="Goudy Old Style" pitchFamily="18" charset="0"/>
                <a:ea typeface="+mn-ea"/>
                <a:cs typeface="+mn-cs"/>
              </a:rPr>
              <a:t>Maternal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4990"/>
                </a:solidFill>
                <a:effectLst/>
                <a:uLnTx/>
                <a:uFillTx/>
                <a:latin typeface="Goudy Old Style" pitchFamily="18" charset="0"/>
                <a:ea typeface="+mn-ea"/>
                <a:cs typeface="+mn-cs"/>
              </a:rPr>
              <a:t>Safety Check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4C55"/>
              </a:solidFill>
              <a:effectLst/>
              <a:uLnTx/>
              <a:uFillTx/>
              <a:latin typeface="Arial" panose="020B0604020202020204"/>
              <a:ea typeface="+mn-ea"/>
              <a:cs typeface="+mn-cs"/>
            </a:endParaRPr>
          </a:p>
        </p:txBody>
      </p:sp>
      <p:sp>
        <p:nvSpPr>
          <p:cNvPr id="8" name="Title 1"/>
          <p:cNvSpPr txBox="1">
            <a:spLocks/>
          </p:cNvSpPr>
          <p:nvPr/>
        </p:nvSpPr>
        <p:spPr>
          <a:xfrm>
            <a:off x="0" y="300705"/>
            <a:ext cx="10779007"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Components of the 2 week early </a:t>
            </a:r>
            <a:endParaRPr kumimoji="0" lang="en-US" sz="3600" b="1" i="0" u="none" strike="noStrike" kern="1200" cap="none" spc="0" normalizeH="0" baseline="0" noProof="0" dirty="0" smtClean="0">
              <a:ln>
                <a:noFill/>
              </a:ln>
              <a:solidFill>
                <a:srgbClr val="1C498B"/>
              </a:solidFill>
              <a:effectLst/>
              <a:uLnTx/>
              <a:uFillTx/>
              <a:latin typeface="Arial" panose="020B0604020202020204"/>
              <a:ea typeface="MS PGothic" pitchFamily="34" charset="-128"/>
              <a:cs typeface="+mn-cs"/>
            </a:endParaRPr>
          </a:p>
          <a:p>
            <a:pPr marL="0" marR="508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1C498B"/>
                </a:solidFill>
                <a:effectLst/>
                <a:uLnTx/>
                <a:uFillTx/>
                <a:latin typeface="Arial" panose="020B0604020202020204"/>
                <a:ea typeface="MS PGothic" pitchFamily="34" charset="-128"/>
                <a:cs typeface="+mn-cs"/>
              </a:rPr>
              <a:t>PP </a:t>
            </a:r>
            <a:r>
              <a:rPr kumimoji="0" lang="en-US" sz="3600" b="1" i="0" u="none" strike="noStrike" kern="1200" cap="none" spc="0" normalizeH="0" baseline="0" noProof="0" dirty="0">
                <a:ln>
                  <a:noFill/>
                </a:ln>
                <a:solidFill>
                  <a:srgbClr val="1C498B"/>
                </a:solidFill>
                <a:effectLst/>
                <a:uLnTx/>
                <a:uFillTx/>
                <a:latin typeface="Arial" panose="020B0604020202020204"/>
                <a:ea typeface="MS PGothic" pitchFamily="34" charset="-128"/>
                <a:cs typeface="+mn-cs"/>
              </a:rPr>
              <a:t>visit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695" t="8182" b="31300"/>
          <a:stretch/>
        </p:blipFill>
        <p:spPr>
          <a:xfrm>
            <a:off x="8170320" y="3421902"/>
            <a:ext cx="3703868" cy="1618729"/>
          </a:xfrm>
          <a:prstGeom prst="rect">
            <a:avLst/>
          </a:prstGeom>
        </p:spPr>
      </p:pic>
    </p:spTree>
    <p:extLst>
      <p:ext uri="{BB962C8B-B14F-4D97-AF65-F5344CB8AC3E}">
        <p14:creationId xmlns:p14="http://schemas.microsoft.com/office/powerpoint/2010/main" val="3288640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7033E4B-E3EB-3D46-B2D8-3159663620FA}" type="slidenum">
              <a:rPr lang="en-US" smtClean="0"/>
              <a:t>27</a:t>
            </a:fld>
            <a:endParaRPr lang="en-US"/>
          </a:p>
        </p:txBody>
      </p:sp>
      <p:sp>
        <p:nvSpPr>
          <p:cNvPr id="3" name="Footer Placeholder 2"/>
          <p:cNvSpPr>
            <a:spLocks noGrp="1"/>
          </p:cNvSpPr>
          <p:nvPr>
            <p:ph type="ftr" sz="quarter" idx="11"/>
          </p:nvPr>
        </p:nvSpPr>
        <p:spPr/>
        <p:txBody>
          <a:bodyPr/>
          <a:lstStyle/>
          <a:p>
            <a:pPr algn="l"/>
            <a:r>
              <a:rPr lang="en-US" smtClean="0"/>
              <a:t>Illinois Perinatal Quality Collaborative</a:t>
            </a:r>
            <a:endParaRPr lang="en-US" dirty="0"/>
          </a:p>
        </p:txBody>
      </p:sp>
      <p:pic>
        <p:nvPicPr>
          <p:cNvPr id="4" name="Picture 3"/>
          <p:cNvPicPr>
            <a:picLocks noChangeAspect="1"/>
          </p:cNvPicPr>
          <p:nvPr/>
        </p:nvPicPr>
        <p:blipFill>
          <a:blip r:embed="rId2"/>
          <a:stretch>
            <a:fillRect/>
          </a:stretch>
        </p:blipFill>
        <p:spPr>
          <a:xfrm>
            <a:off x="78059" y="168635"/>
            <a:ext cx="6078924" cy="2374920"/>
          </a:xfrm>
          <a:prstGeom prst="rect">
            <a:avLst/>
          </a:prstGeom>
        </p:spPr>
      </p:pic>
      <p:sp>
        <p:nvSpPr>
          <p:cNvPr id="5" name="Rectangle 4"/>
          <p:cNvSpPr/>
          <p:nvPr/>
        </p:nvSpPr>
        <p:spPr>
          <a:xfrm>
            <a:off x="5577468" y="1278036"/>
            <a:ext cx="5674113" cy="5355312"/>
          </a:xfrm>
          <a:prstGeom prst="rect">
            <a:avLst/>
          </a:prstGeom>
          <a:ln w="57150">
            <a:solidFill>
              <a:schemeClr val="tx1"/>
            </a:solidFill>
          </a:ln>
        </p:spPr>
        <p:txBody>
          <a:bodyPr wrap="square">
            <a:spAutoFit/>
          </a:bodyPr>
          <a:lstStyle/>
          <a:p>
            <a:r>
              <a:rPr lang="en-US" dirty="0"/>
              <a:t>This notice confirms coverage for a second postpartum visit required by Public Act 102-0665.  This policy applies to both Medicaid fee-for-service and the </a:t>
            </a:r>
            <a:r>
              <a:rPr lang="en-US" dirty="0" err="1"/>
              <a:t>HealthChoice</a:t>
            </a:r>
            <a:r>
              <a:rPr lang="en-US" dirty="0"/>
              <a:t> Illinois managed care plans.</a:t>
            </a:r>
          </a:p>
          <a:p>
            <a:endParaRPr lang="en-US" dirty="0"/>
          </a:p>
          <a:p>
            <a:r>
              <a:rPr lang="en-US" dirty="0"/>
              <a:t>The Act specifies coverage for a postpartum visit within the first 3 weeks after childbirth and a comprehensive visit within 4 to 12 weeks postpartum for persons who are otherwise eligible for Medical Assistance. Department policy already allows for one postpartum visit. Providers may bill the same procedure code, 0503F – Postpartum Care Visit, twice during the postpartum period and be reimbursed in accordance with the Act.</a:t>
            </a:r>
          </a:p>
          <a:p>
            <a:endParaRPr lang="en-US" dirty="0"/>
          </a:p>
          <a:p>
            <a:r>
              <a:rPr lang="en-US" dirty="0"/>
              <a:t>This policy is retroactive to dates of service beginning October 8, 2021. Questions may be directed to the Bureau of Professional and Ancillary Services at 877-782-5565 or the applicable managed care plan.</a:t>
            </a:r>
          </a:p>
        </p:txBody>
      </p:sp>
      <p:pic>
        <p:nvPicPr>
          <p:cNvPr id="6" name="Picture 5"/>
          <p:cNvPicPr>
            <a:picLocks noChangeAspect="1"/>
          </p:cNvPicPr>
          <p:nvPr/>
        </p:nvPicPr>
        <p:blipFill>
          <a:blip r:embed="rId3"/>
          <a:stretch>
            <a:fillRect/>
          </a:stretch>
        </p:blipFill>
        <p:spPr>
          <a:xfrm>
            <a:off x="493338" y="3016671"/>
            <a:ext cx="4681513" cy="1394252"/>
          </a:xfrm>
          <a:prstGeom prst="rect">
            <a:avLst/>
          </a:prstGeom>
        </p:spPr>
      </p:pic>
      <p:sp>
        <p:nvSpPr>
          <p:cNvPr id="7" name="Rectangle 6"/>
          <p:cNvSpPr/>
          <p:nvPr/>
        </p:nvSpPr>
        <p:spPr>
          <a:xfrm>
            <a:off x="293649" y="4884039"/>
            <a:ext cx="4531112" cy="1200329"/>
          </a:xfrm>
          <a:prstGeom prst="rect">
            <a:avLst/>
          </a:prstGeom>
        </p:spPr>
        <p:txBody>
          <a:bodyPr wrap="square">
            <a:spAutoFit/>
          </a:bodyPr>
          <a:lstStyle/>
          <a:p>
            <a:r>
              <a:rPr lang="en-US" sz="2400" b="1" dirty="0">
                <a:hlinkClick r:id="rId4"/>
              </a:rPr>
              <a:t>https://</a:t>
            </a:r>
            <a:r>
              <a:rPr lang="en-US" sz="2400" b="1" dirty="0" smtClean="0">
                <a:hlinkClick r:id="rId4"/>
              </a:rPr>
              <a:t>www2.illinois.gov/hfs/MedicalProviders/notices/Pages/prn211221b.aspx</a:t>
            </a:r>
            <a:r>
              <a:rPr lang="en-US" sz="2400" b="1" dirty="0" smtClean="0"/>
              <a:t> </a:t>
            </a:r>
            <a:endParaRPr lang="en-US" sz="2400" b="1" dirty="0"/>
          </a:p>
        </p:txBody>
      </p:sp>
    </p:spTree>
    <p:extLst>
      <p:ext uri="{BB962C8B-B14F-4D97-AF65-F5344CB8AC3E}">
        <p14:creationId xmlns:p14="http://schemas.microsoft.com/office/powerpoint/2010/main" val="2822738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10" y="547671"/>
            <a:ext cx="6682740" cy="609398"/>
          </a:xfrm>
        </p:spPr>
        <p:txBody>
          <a:bodyPr/>
          <a:lstStyle/>
          <a:p>
            <a:pPr algn="l" rtl="0" fontAlgn="base">
              <a:lnSpc>
                <a:spcPct val="90000"/>
              </a:lnSpc>
              <a:spcBef>
                <a:spcPct val="0"/>
              </a:spcBef>
              <a:spcAft>
                <a:spcPct val="0"/>
              </a:spcAft>
              <a:defRPr/>
            </a:pPr>
            <a:r>
              <a:rPr lang="en-US" sz="4400" b="1" kern="1200" dirty="0">
                <a:solidFill>
                  <a:schemeClr val="accent1"/>
                </a:solidFill>
                <a:latin typeface="+mj-lt"/>
                <a:ea typeface="Lato Medium" panose="020F0502020204030203" pitchFamily="34" charset="0"/>
                <a:cs typeface="Lato Medium" panose="020F0502020204030203" pitchFamily="34" charset="0"/>
              </a:rPr>
              <a:t>AIM Bundle </a:t>
            </a:r>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28</a:t>
            </a:fld>
            <a:endParaRPr lang="en-US" dirty="0"/>
          </a:p>
        </p:txBody>
      </p:sp>
      <p:sp>
        <p:nvSpPr>
          <p:cNvPr id="5" name="Footer Placeholder 4"/>
          <p:cNvSpPr>
            <a:spLocks noGrp="1"/>
          </p:cNvSpPr>
          <p:nvPr>
            <p:ph type="ftr" sz="quarter" idx="4294967295"/>
          </p:nvPr>
        </p:nvSpPr>
        <p:spPr>
          <a:xfrm>
            <a:off x="635619" y="6356505"/>
            <a:ext cx="4114800" cy="365125"/>
          </a:xfrm>
        </p:spPr>
        <p:txBody>
          <a:bodyPr/>
          <a:lstStyle/>
          <a:p>
            <a:pPr algn="l"/>
            <a:r>
              <a:rPr lang="en-US" dirty="0" smtClean="0"/>
              <a:t>Illinois Perinatal Quality Collaborative</a:t>
            </a:r>
            <a:endParaRPr lang="en-US" dirty="0"/>
          </a:p>
        </p:txBody>
      </p:sp>
      <p:pic>
        <p:nvPicPr>
          <p:cNvPr id="6" name="Picture 5"/>
          <p:cNvPicPr>
            <a:picLocks noChangeAspect="1"/>
          </p:cNvPicPr>
          <p:nvPr/>
        </p:nvPicPr>
        <p:blipFill rotWithShape="1">
          <a:blip r:embed="rId2"/>
          <a:srcRect l="13957" t="3333" r="4123" b="4059"/>
          <a:stretch/>
        </p:blipFill>
        <p:spPr>
          <a:xfrm>
            <a:off x="7010073" y="1291048"/>
            <a:ext cx="4877453" cy="4774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384149" y="1755895"/>
            <a:ext cx="6121027" cy="3539430"/>
          </a:xfrm>
          <a:prstGeom prst="rect">
            <a:avLst/>
          </a:prstGeom>
        </p:spPr>
        <p:txBody>
          <a:bodyPr wrap="square">
            <a:spAutoFit/>
          </a:bodyPr>
          <a:lstStyle/>
          <a:p>
            <a:r>
              <a:rPr lang="en-US" sz="3200" dirty="0"/>
              <a:t>Postpartum </a:t>
            </a:r>
            <a:r>
              <a:rPr lang="en-US" sz="3200" dirty="0" smtClean="0"/>
              <a:t>Discharge Transition Bundle: To </a:t>
            </a:r>
            <a:r>
              <a:rPr lang="en-US" sz="3200" dirty="0"/>
              <a:t>address the postpartum period, </a:t>
            </a:r>
            <a:r>
              <a:rPr lang="en-US" sz="3200" dirty="0" smtClean="0"/>
              <a:t>specifically focusing </a:t>
            </a:r>
            <a:r>
              <a:rPr lang="en-US" sz="3200" dirty="0"/>
              <a:t>on key transition periods, such as </a:t>
            </a:r>
            <a:r>
              <a:rPr lang="en-US" sz="3200" dirty="0" smtClean="0"/>
              <a:t>hospital discharge </a:t>
            </a:r>
            <a:r>
              <a:rPr lang="en-US" sz="3200" dirty="0"/>
              <a:t>to outpatient obstetrical care and </a:t>
            </a:r>
            <a:r>
              <a:rPr lang="en-US" sz="3200" dirty="0" smtClean="0"/>
              <a:t>ongoing specialist </a:t>
            </a:r>
            <a:r>
              <a:rPr lang="en-US" sz="3200" dirty="0"/>
              <a:t>care as needed.</a:t>
            </a:r>
          </a:p>
        </p:txBody>
      </p:sp>
    </p:spTree>
    <p:extLst>
      <p:ext uri="{BB962C8B-B14F-4D97-AF65-F5344CB8AC3E}">
        <p14:creationId xmlns:p14="http://schemas.microsoft.com/office/powerpoint/2010/main" val="4161502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24" y="604843"/>
            <a:ext cx="7351510" cy="941796"/>
          </a:xfrm>
        </p:spPr>
        <p:txBody>
          <a:bodyPr/>
          <a:lstStyle/>
          <a:p>
            <a:pPr algn="l" rtl="0" fontAlgn="base">
              <a:lnSpc>
                <a:spcPct val="90000"/>
              </a:lnSpc>
              <a:spcBef>
                <a:spcPct val="0"/>
              </a:spcBef>
              <a:spcAft>
                <a:spcPct val="0"/>
              </a:spcAft>
              <a:defRPr/>
            </a:pPr>
            <a:r>
              <a:rPr lang="en-US" sz="4400" b="1" kern="1200" dirty="0">
                <a:solidFill>
                  <a:schemeClr val="accent1"/>
                </a:solidFill>
                <a:latin typeface="+mj-lt"/>
                <a:ea typeface="Lato Medium" panose="020F0502020204030203" pitchFamily="34" charset="0"/>
                <a:cs typeface="Lato Medium" panose="020F0502020204030203" pitchFamily="34" charset="0"/>
              </a:rPr>
              <a:t>AIM Bundle </a:t>
            </a:r>
            <a:r>
              <a:rPr lang="en-US" sz="4400" b="1" kern="1200" dirty="0" smtClean="0">
                <a:solidFill>
                  <a:schemeClr val="accent1"/>
                </a:solidFill>
                <a:latin typeface="+mj-lt"/>
                <a:ea typeface="Lato Medium" panose="020F0502020204030203" pitchFamily="34" charset="0"/>
                <a:cs typeface="Lato Medium" panose="020F0502020204030203" pitchFamily="34" charset="0"/>
              </a:rPr>
              <a:t>Resources </a:t>
            </a:r>
            <a:r>
              <a:rPr lang="en-US" sz="2400" b="1" kern="1200" dirty="0" smtClean="0">
                <a:solidFill>
                  <a:schemeClr val="accent1"/>
                </a:solidFill>
                <a:latin typeface="+mj-lt"/>
                <a:ea typeface="Lato Medium" panose="020F0502020204030203" pitchFamily="34" charset="0"/>
                <a:cs typeface="Lato Medium" panose="020F0502020204030203" pitchFamily="34" charset="0"/>
              </a:rPr>
              <a:t>(clink links) </a:t>
            </a:r>
            <a:endParaRPr lang="en-US" sz="2400" b="1" kern="1200" dirty="0">
              <a:solidFill>
                <a:schemeClr val="accent1"/>
              </a:solidFill>
              <a:latin typeface="+mj-lt"/>
              <a:ea typeface="Lato Medium" panose="020F0502020204030203" pitchFamily="34" charset="0"/>
              <a:cs typeface="Lato Medium" panose="020F0502020204030203" pitchFamily="34" charset="0"/>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97033E4B-E3EB-3D46-B2D8-3159663620FA}" type="slidenum">
              <a:rPr lang="en-US" smtClean="0"/>
              <a:pPr/>
              <a:t>29</a:t>
            </a:fld>
            <a:endParaRPr lang="en-US" dirty="0"/>
          </a:p>
        </p:txBody>
      </p:sp>
      <p:sp>
        <p:nvSpPr>
          <p:cNvPr id="5" name="Footer Placeholder 4"/>
          <p:cNvSpPr>
            <a:spLocks noGrp="1"/>
          </p:cNvSpPr>
          <p:nvPr>
            <p:ph type="ftr" sz="quarter" idx="4294967295"/>
          </p:nvPr>
        </p:nvSpPr>
        <p:spPr>
          <a:xfrm>
            <a:off x="635619" y="6356505"/>
            <a:ext cx="4114800" cy="365125"/>
          </a:xfrm>
        </p:spPr>
        <p:txBody>
          <a:bodyPr/>
          <a:lstStyle/>
          <a:p>
            <a:pPr algn="l"/>
            <a:r>
              <a:rPr lang="en-US" dirty="0" smtClean="0"/>
              <a:t>Illinois Perinatal Quality Collaborative</a:t>
            </a:r>
            <a:endParaRPr lang="en-US" dirty="0"/>
          </a:p>
        </p:txBody>
      </p:sp>
      <p:pic>
        <p:nvPicPr>
          <p:cNvPr id="3" name="Picture 2"/>
          <p:cNvPicPr>
            <a:picLocks noChangeAspect="1"/>
          </p:cNvPicPr>
          <p:nvPr/>
        </p:nvPicPr>
        <p:blipFill>
          <a:blip r:embed="rId3"/>
          <a:stretch>
            <a:fillRect/>
          </a:stretch>
        </p:blipFill>
        <p:spPr>
          <a:xfrm>
            <a:off x="8445213" y="1383215"/>
            <a:ext cx="3256133" cy="1993420"/>
          </a:xfrm>
          <a:prstGeom prst="rect">
            <a:avLst/>
          </a:prstGeom>
        </p:spPr>
      </p:pic>
      <p:pic>
        <p:nvPicPr>
          <p:cNvPr id="9" name="Picture 8"/>
          <p:cNvPicPr>
            <a:picLocks noChangeAspect="1"/>
          </p:cNvPicPr>
          <p:nvPr/>
        </p:nvPicPr>
        <p:blipFill rotWithShape="1">
          <a:blip r:embed="rId4"/>
          <a:srcRect l="3561" t="4788" r="2979" b="4788"/>
          <a:stretch/>
        </p:blipFill>
        <p:spPr>
          <a:xfrm>
            <a:off x="6314469" y="3376635"/>
            <a:ext cx="5386878" cy="2843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275924" y="1682859"/>
            <a:ext cx="5909307" cy="4401205"/>
          </a:xfrm>
          <a:prstGeom prst="rect">
            <a:avLst/>
          </a:prstGeom>
        </p:spPr>
        <p:txBody>
          <a:bodyPr wrap="square">
            <a:spAutoFit/>
          </a:bodyPr>
          <a:lstStyle/>
          <a:p>
            <a:pPr marL="285750" indent="-285750" fontAlgn="base">
              <a:buClr>
                <a:schemeClr val="accent6"/>
              </a:buClr>
              <a:buFont typeface="Arial" panose="020B0604020202020204" pitchFamily="34" charset="0"/>
              <a:buChar char="•"/>
            </a:pPr>
            <a:r>
              <a:rPr lang="en-US" sz="2000" dirty="0" smtClean="0">
                <a:solidFill>
                  <a:srgbClr val="C5299B"/>
                </a:solidFill>
                <a:hlinkClick r:id="rId5"/>
              </a:rPr>
              <a:t>Postpartum </a:t>
            </a:r>
            <a:r>
              <a:rPr lang="en-US" sz="2000" dirty="0">
                <a:solidFill>
                  <a:srgbClr val="C5299B"/>
                </a:solidFill>
                <a:hlinkClick r:id="rId5"/>
              </a:rPr>
              <a:t>Discharge Transition Printable Bundle (PDF</a:t>
            </a:r>
            <a:r>
              <a:rPr lang="en-US" sz="2000" dirty="0" smtClean="0">
                <a:solidFill>
                  <a:srgbClr val="C5299B"/>
                </a:solidFill>
                <a:hlinkClick r:id="rId5"/>
              </a:rPr>
              <a:t>)</a:t>
            </a:r>
            <a:endParaRPr lang="en-US" sz="2000" dirty="0" smtClean="0">
              <a:solidFill>
                <a:srgbClr val="C5299B"/>
              </a:solidFill>
            </a:endParaRPr>
          </a:p>
          <a:p>
            <a:pPr marL="285750" indent="-285750" fontAlgn="base">
              <a:buClr>
                <a:schemeClr val="accent6"/>
              </a:buClr>
              <a:buFont typeface="Arial" panose="020B0604020202020204" pitchFamily="34" charset="0"/>
              <a:buChar char="•"/>
            </a:pPr>
            <a:endParaRPr lang="en-US" sz="2000" dirty="0">
              <a:solidFill>
                <a:srgbClr val="000000"/>
              </a:solidFill>
            </a:endParaRPr>
          </a:p>
          <a:p>
            <a:pPr marL="285750" indent="-285750" fontAlgn="base">
              <a:buClr>
                <a:schemeClr val="accent6"/>
              </a:buClr>
              <a:buFont typeface="Arial" panose="020B0604020202020204" pitchFamily="34" charset="0"/>
              <a:buChar char="•"/>
            </a:pPr>
            <a:r>
              <a:rPr lang="en-US" sz="2000" dirty="0">
                <a:solidFill>
                  <a:srgbClr val="C5299B"/>
                </a:solidFill>
                <a:hlinkClick r:id="rId6"/>
              </a:rPr>
              <a:t>Postpartum Discharge Transition Element Implementation Details (PDF</a:t>
            </a:r>
            <a:r>
              <a:rPr lang="en-US" sz="2000" dirty="0" smtClean="0">
                <a:solidFill>
                  <a:srgbClr val="C5299B"/>
                </a:solidFill>
                <a:hlinkClick r:id="rId6"/>
              </a:rPr>
              <a:t>)</a:t>
            </a:r>
            <a:endParaRPr lang="en-US" sz="2000" dirty="0" smtClean="0">
              <a:solidFill>
                <a:srgbClr val="C5299B"/>
              </a:solidFill>
            </a:endParaRPr>
          </a:p>
          <a:p>
            <a:pPr marL="285750" indent="-285750" fontAlgn="base">
              <a:buClr>
                <a:schemeClr val="accent6"/>
              </a:buClr>
              <a:buFont typeface="Arial" panose="020B0604020202020204" pitchFamily="34" charset="0"/>
              <a:buChar char="•"/>
            </a:pPr>
            <a:endParaRPr lang="en-US" sz="2000" dirty="0">
              <a:solidFill>
                <a:srgbClr val="000000"/>
              </a:solidFill>
            </a:endParaRPr>
          </a:p>
          <a:p>
            <a:pPr marL="285750" indent="-285750" fontAlgn="base">
              <a:buClr>
                <a:schemeClr val="accent6"/>
              </a:buClr>
              <a:buFont typeface="Arial" panose="020B0604020202020204" pitchFamily="34" charset="0"/>
              <a:buChar char="•"/>
            </a:pPr>
            <a:r>
              <a:rPr lang="en-US" sz="2000" dirty="0">
                <a:solidFill>
                  <a:srgbClr val="C5299B"/>
                </a:solidFill>
                <a:hlinkClick r:id="rId7"/>
              </a:rPr>
              <a:t>Postpartum Discharge Transition Core Data Collection Plan (PDF</a:t>
            </a:r>
            <a:r>
              <a:rPr lang="en-US" sz="2000" dirty="0" smtClean="0">
                <a:solidFill>
                  <a:srgbClr val="C5299B"/>
                </a:solidFill>
                <a:hlinkClick r:id="rId7"/>
              </a:rPr>
              <a:t>)</a:t>
            </a:r>
            <a:endParaRPr lang="en-US" sz="2000" dirty="0" smtClean="0">
              <a:solidFill>
                <a:srgbClr val="C5299B"/>
              </a:solidFill>
            </a:endParaRPr>
          </a:p>
          <a:p>
            <a:pPr marL="285750" indent="-285750" fontAlgn="base">
              <a:buClr>
                <a:schemeClr val="accent6"/>
              </a:buClr>
              <a:buFont typeface="Arial" panose="020B0604020202020204" pitchFamily="34" charset="0"/>
              <a:buChar char="•"/>
            </a:pPr>
            <a:endParaRPr lang="en-US" sz="2000" dirty="0">
              <a:solidFill>
                <a:srgbClr val="000000"/>
              </a:solidFill>
            </a:endParaRPr>
          </a:p>
          <a:p>
            <a:pPr marL="285750" indent="-285750" fontAlgn="base">
              <a:buClr>
                <a:schemeClr val="accent6"/>
              </a:buClr>
              <a:buFont typeface="Arial" panose="020B0604020202020204" pitchFamily="34" charset="0"/>
              <a:buChar char="•"/>
            </a:pPr>
            <a:r>
              <a:rPr lang="en-US" sz="2000" dirty="0">
                <a:solidFill>
                  <a:srgbClr val="C5299B"/>
                </a:solidFill>
                <a:hlinkClick r:id="rId8"/>
              </a:rPr>
              <a:t>Postpartum Discharge Transition Bundle Implementation Resources (PDF</a:t>
            </a:r>
            <a:r>
              <a:rPr lang="en-US" sz="2000" dirty="0" smtClean="0">
                <a:solidFill>
                  <a:srgbClr val="C5299B"/>
                </a:solidFill>
                <a:hlinkClick r:id="rId8"/>
              </a:rPr>
              <a:t>)</a:t>
            </a:r>
            <a:endParaRPr lang="en-US" sz="2000" dirty="0" smtClean="0">
              <a:solidFill>
                <a:srgbClr val="C5299B"/>
              </a:solidFill>
            </a:endParaRPr>
          </a:p>
          <a:p>
            <a:pPr marL="285750" indent="-285750" fontAlgn="base">
              <a:buClr>
                <a:schemeClr val="accent6"/>
              </a:buClr>
              <a:buFont typeface="Arial" panose="020B0604020202020204" pitchFamily="34" charset="0"/>
              <a:buChar char="•"/>
            </a:pPr>
            <a:endParaRPr lang="en-US" sz="2000" dirty="0">
              <a:solidFill>
                <a:srgbClr val="000000"/>
              </a:solidFill>
            </a:endParaRPr>
          </a:p>
          <a:p>
            <a:pPr marL="285750" indent="-285750" fontAlgn="base">
              <a:buClr>
                <a:schemeClr val="accent6"/>
              </a:buClr>
              <a:buFont typeface="Arial" panose="020B0604020202020204" pitchFamily="34" charset="0"/>
              <a:buChar char="•"/>
            </a:pPr>
            <a:r>
              <a:rPr lang="en-US" sz="2000" dirty="0">
                <a:solidFill>
                  <a:srgbClr val="C5299B"/>
                </a:solidFill>
                <a:hlinkClick r:id="rId9"/>
              </a:rPr>
              <a:t>Postpartum Discharge Transition Implementation Webinar</a:t>
            </a:r>
            <a:endParaRPr lang="en-US" sz="2000" b="0" i="0" dirty="0">
              <a:solidFill>
                <a:srgbClr val="000000"/>
              </a:solidFill>
              <a:effectLst/>
            </a:endParaRPr>
          </a:p>
        </p:txBody>
      </p:sp>
    </p:spTree>
    <p:extLst>
      <p:ext uri="{BB962C8B-B14F-4D97-AF65-F5344CB8AC3E}">
        <p14:creationId xmlns:p14="http://schemas.microsoft.com/office/powerpoint/2010/main" val="2392068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2050" y="2097175"/>
            <a:ext cx="7168474"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1200" cap="none" spc="-5" normalizeH="0" baseline="0" noProof="0" dirty="0">
                <a:ln>
                  <a:noFill/>
                </a:ln>
                <a:solidFill>
                  <a:srgbClr val="444B54"/>
                </a:solidFill>
                <a:effectLst/>
                <a:uLnTx/>
                <a:uFillTx/>
                <a:latin typeface="Arial"/>
                <a:ea typeface="+mn-ea"/>
                <a:cs typeface="Arial"/>
              </a:rPr>
              <a:t>ILPQC updates</a:t>
            </a:r>
            <a:endParaRPr kumimoji="0" sz="36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01663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ILPQC </a:t>
            </a:r>
            <a:r>
              <a:rPr lang="en-US" dirty="0"/>
              <a:t>IPAC </a:t>
            </a:r>
            <a:r>
              <a:rPr lang="en-US" dirty="0" smtClean="0"/>
              <a:t>Initiative</a:t>
            </a: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82845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444C55">
                  <a:tint val="75000"/>
                </a:srgbClr>
              </a:solidFill>
              <a:effectLst/>
              <a:uLnTx/>
              <a:uFillTx/>
              <a:latin typeface="Arial" panose="020B0604020202020204"/>
              <a:ea typeface="+mn-ea"/>
              <a:cs typeface="+mn-cs"/>
            </a:endParaRPr>
          </a:p>
        </p:txBody>
      </p:sp>
      <p:sp>
        <p:nvSpPr>
          <p:cNvPr id="9" name="TextBox 8"/>
          <p:cNvSpPr txBox="1"/>
          <p:nvPr/>
        </p:nvSpPr>
        <p:spPr>
          <a:xfrm>
            <a:off x="225678" y="1731243"/>
            <a:ext cx="7357110" cy="45858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444C55"/>
                </a:solidFill>
                <a:effectLst/>
                <a:uLnTx/>
                <a:uFillTx/>
                <a:latin typeface="Arial" panose="020B0604020202020204"/>
                <a:ea typeface="+mn-ea"/>
                <a:cs typeface="+mn-cs"/>
              </a:rPr>
              <a:t>16 hospitals participated from May </a:t>
            </a: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2019 to May </a:t>
            </a:r>
            <a:r>
              <a:rPr kumimoji="0" lang="en-US" sz="2800" b="0" i="0" u="none" strike="noStrike" kern="1200" cap="none" spc="0" normalizeH="0" baseline="0" noProof="0" dirty="0" smtClean="0">
                <a:ln>
                  <a:noFill/>
                </a:ln>
                <a:solidFill>
                  <a:srgbClr val="444C55"/>
                </a:solidFill>
                <a:effectLst/>
                <a:uLnTx/>
                <a:uFillTx/>
                <a:latin typeface="Arial" panose="020B0604020202020204"/>
                <a:ea typeface="+mn-ea"/>
                <a:cs typeface="+mn-cs"/>
              </a:rPr>
              <a:t>2020 </a:t>
            </a:r>
            <a:endPar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smtClean="0">
                <a:ln>
                  <a:noFill/>
                </a:ln>
                <a:solidFill>
                  <a:srgbClr val="444C55"/>
                </a:solidFill>
                <a:effectLst/>
                <a:uLnTx/>
                <a:uFillTx/>
                <a:latin typeface="Arial" panose="020B0604020202020204"/>
                <a:ea typeface="+mn-ea"/>
                <a:cs typeface="+mn-cs"/>
              </a:rPr>
              <a:t>Implement </a:t>
            </a:r>
            <a:r>
              <a:rPr kumimoji="0" lang="en-US" sz="2800" b="1" i="0" u="none" strike="noStrike" kern="1200" cap="none" spc="0" normalizeH="0" baseline="0" noProof="0" dirty="0">
                <a:ln>
                  <a:noFill/>
                </a:ln>
                <a:solidFill>
                  <a:srgbClr val="004990"/>
                </a:solidFill>
                <a:effectLst/>
                <a:uLnTx/>
                <a:uFillTx/>
                <a:latin typeface="Arial" panose="020B0604020202020204"/>
                <a:ea typeface="+mn-ea"/>
                <a:cs typeface="+mn-cs"/>
              </a:rPr>
              <a:t>universal 2 week postpartum Maternal Health Safety Check </a:t>
            </a: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schedule before discharge </a:t>
            </a:r>
          </a:p>
          <a:p>
            <a:pPr marL="285750" marR="0" lvl="0"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44C55"/>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Provide </a:t>
            </a:r>
            <a:r>
              <a:rPr kumimoji="0" lang="en-US" sz="2800" b="1" i="0" u="none" strike="noStrike" kern="1200" cap="none" spc="0" normalizeH="0" baseline="0" noProof="0" dirty="0">
                <a:ln>
                  <a:noFill/>
                </a:ln>
                <a:solidFill>
                  <a:srgbClr val="004990"/>
                </a:solidFill>
                <a:effectLst/>
                <a:uLnTx/>
                <a:uFillTx/>
                <a:latin typeface="Arial" panose="020B0604020202020204"/>
                <a:ea typeface="+mn-ea"/>
                <a:cs typeface="+mn-cs"/>
              </a:rPr>
              <a:t>postpartum safety education </a:t>
            </a: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before delivery discharge for ALL patients</a:t>
            </a:r>
          </a:p>
          <a:p>
            <a:pPr marL="742950" marR="0" lvl="1"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Post birth warning signs </a:t>
            </a:r>
          </a:p>
          <a:p>
            <a:pPr marL="742950" marR="0" lvl="1"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Benefits of early postpartum follow-up </a:t>
            </a:r>
          </a:p>
          <a:p>
            <a:pPr marL="742950" marR="0" lvl="1" indent="-285750" algn="l" defTabSz="914400" rtl="0" eaLnBrk="1" fontAlgn="auto" latinLnBrk="0" hangingPunct="1">
              <a:lnSpc>
                <a:spcPct val="100000"/>
              </a:lnSpc>
              <a:spcBef>
                <a:spcPts val="0"/>
              </a:spcBef>
              <a:spcAft>
                <a:spcPts val="0"/>
              </a:spcAft>
              <a:buClr>
                <a:srgbClr val="F7994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44C55"/>
                </a:solidFill>
                <a:effectLst/>
                <a:uLnTx/>
                <a:uFillTx/>
                <a:latin typeface="Arial" panose="020B0604020202020204"/>
                <a:ea typeface="+mn-ea"/>
                <a:cs typeface="+mn-cs"/>
              </a:rPr>
              <a:t>Healthy pregnancy spacing </a:t>
            </a:r>
          </a:p>
        </p:txBody>
      </p:sp>
      <p:sp>
        <p:nvSpPr>
          <p:cNvPr id="10" name="Title 1"/>
          <p:cNvSpPr txBox="1">
            <a:spLocks/>
          </p:cNvSpPr>
          <p:nvPr/>
        </p:nvSpPr>
        <p:spPr>
          <a:xfrm>
            <a:off x="0" y="457981"/>
            <a:ext cx="10394461" cy="1143000"/>
          </a:xfrm>
          <a:prstGeom prst="rect">
            <a:avLst/>
          </a:prstGeom>
          <a:noFill/>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C498B"/>
                </a:solidFill>
                <a:effectLst/>
                <a:uLnTx/>
                <a:uFillTx/>
                <a:latin typeface="Arial" panose="020B0604020202020204"/>
                <a:ea typeface="Lato Medium" panose="020F0502020204030203" pitchFamily="34" charset="0"/>
                <a:cs typeface="Lato Medium" panose="020F0502020204030203" pitchFamily="34" charset="0"/>
              </a:rPr>
              <a:t>Improving postpartum safety through improved access to postpartum care</a:t>
            </a:r>
          </a:p>
        </p:txBody>
      </p:sp>
      <p:pic>
        <p:nvPicPr>
          <p:cNvPr id="12" name="Picture 11" descr="See the source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24746" y="1407150"/>
            <a:ext cx="2819400" cy="4998384"/>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12"/>
          <p:cNvSpPr/>
          <p:nvPr/>
        </p:nvSpPr>
        <p:spPr>
          <a:xfrm>
            <a:off x="9110859" y="1487440"/>
            <a:ext cx="304800" cy="304800"/>
          </a:xfrm>
          <a:prstGeom prst="star5">
            <a:avLst/>
          </a:prstGeom>
          <a:solidFill>
            <a:srgbClr val="FF61B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4395" y="1592648"/>
            <a:ext cx="377985" cy="384081"/>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95370" y="1592647"/>
            <a:ext cx="360545" cy="36636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83387" y="1460859"/>
            <a:ext cx="359695" cy="365792"/>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36925" y="2256255"/>
            <a:ext cx="377985" cy="384081"/>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12108" y="2448295"/>
            <a:ext cx="377985" cy="384081"/>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85275" y="4495801"/>
            <a:ext cx="377985" cy="384081"/>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21867" y="2064214"/>
            <a:ext cx="377985" cy="384081"/>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95532" y="2369013"/>
            <a:ext cx="377985" cy="384081"/>
          </a:xfrm>
          <a:prstGeom prst="rect">
            <a:avLst/>
          </a:prstGeom>
        </p:spPr>
      </p:pic>
      <p:pic>
        <p:nvPicPr>
          <p:cNvPr id="22" name="Picture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06377" y="1854453"/>
            <a:ext cx="377985" cy="384081"/>
          </a:xfrm>
          <a:prstGeom prst="rect">
            <a:avLst/>
          </a:prstGeom>
        </p:spPr>
      </p:pic>
      <p:pic>
        <p:nvPicPr>
          <p:cNvPr id="23" name="Picture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02114" y="1872173"/>
            <a:ext cx="377985" cy="384081"/>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80099" y="5202752"/>
            <a:ext cx="377985" cy="384081"/>
          </a:xfrm>
          <a:prstGeom prst="rect">
            <a:avLst/>
          </a:prstGeom>
        </p:spPr>
      </p:pic>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29175" y="1841068"/>
            <a:ext cx="377985" cy="384081"/>
          </a:xfrm>
          <a:prstGeom prst="rect">
            <a:avLst/>
          </a:prstGeom>
        </p:spPr>
      </p:pic>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61394" y="1747965"/>
            <a:ext cx="377985" cy="384081"/>
          </a:xfrm>
          <a:prstGeom prst="rect">
            <a:avLst/>
          </a:prstGeom>
        </p:spPr>
      </p:pic>
      <p:pic>
        <p:nvPicPr>
          <p:cNvPr id="27" name="Pictur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28779" y="2065987"/>
            <a:ext cx="377985" cy="384081"/>
          </a:xfrm>
          <a:prstGeom prst="rect">
            <a:avLst/>
          </a:prstGeom>
        </p:spPr>
      </p:pic>
      <p:sp>
        <p:nvSpPr>
          <p:cNvPr id="28" name="Rounded Rectangle 27"/>
          <p:cNvSpPr/>
          <p:nvPr/>
        </p:nvSpPr>
        <p:spPr>
          <a:xfrm>
            <a:off x="7940467" y="3075964"/>
            <a:ext cx="2576623" cy="737443"/>
          </a:xfrm>
          <a:prstGeom prst="roundRect">
            <a:avLst/>
          </a:prstGeom>
          <a:solidFill>
            <a:srgbClr val="0049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tencil" panose="040409050D0802020404" pitchFamily="82" charset="0"/>
                <a:ea typeface="+mn-ea"/>
                <a:cs typeface="+mn-cs"/>
              </a:rPr>
              <a:t>16</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hospitals participated</a:t>
            </a:r>
          </a:p>
        </p:txBody>
      </p:sp>
      <p:sp>
        <p:nvSpPr>
          <p:cNvPr id="29" name="TextBox 28"/>
          <p:cNvSpPr txBox="1"/>
          <p:nvPr/>
        </p:nvSpPr>
        <p:spPr>
          <a:xfrm>
            <a:off x="7630154" y="5972792"/>
            <a:ext cx="4130430" cy="783193"/>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70C0"/>
                </a:solidFill>
                <a:effectLst/>
                <a:uLnTx/>
                <a:uFillTx/>
                <a:latin typeface="Arial" panose="020B0604020202020204"/>
                <a:ea typeface="+mn-ea"/>
                <a:cs typeface="+mn-cs"/>
              </a:rPr>
              <a:t>https://ilpqc.org/improving-postpartum-acess-to-care-ipac/</a:t>
            </a:r>
          </a:p>
        </p:txBody>
      </p:sp>
    </p:spTree>
    <p:extLst>
      <p:ext uri="{BB962C8B-B14F-4D97-AF65-F5344CB8AC3E}">
        <p14:creationId xmlns:p14="http://schemas.microsoft.com/office/powerpoint/2010/main" val="2209027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7"/>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8D5B7C-D638-410F-8F12-FDCC174C92BF}" type="slidenum">
              <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898989"/>
              </a:solidFill>
              <a:effectLst/>
              <a:uLnTx/>
              <a:uFillTx/>
              <a:latin typeface="Arial" charset="0"/>
              <a:ea typeface="MS PGothic" pitchFamily="34" charset="-128"/>
              <a:cs typeface="Arial"/>
            </a:endParaRPr>
          </a:p>
        </p:txBody>
      </p:sp>
      <p:sp>
        <p:nvSpPr>
          <p:cNvPr id="2" name="Title 1"/>
          <p:cNvSpPr>
            <a:spLocks noGrp="1"/>
          </p:cNvSpPr>
          <p:nvPr>
            <p:ph type="title" idx="4294967295"/>
          </p:nvPr>
        </p:nvSpPr>
        <p:spPr>
          <a:xfrm>
            <a:off x="384810" y="304627"/>
            <a:ext cx="8229600" cy="1143000"/>
          </a:xfrm>
        </p:spPr>
        <p:txBody>
          <a:bodyPr>
            <a:normAutofit/>
          </a:bodyPr>
          <a:lstStyle/>
          <a:p>
            <a:pPr fontAlgn="base">
              <a:spcAft>
                <a:spcPct val="0"/>
              </a:spcAft>
              <a:defRPr/>
            </a:pPr>
            <a:r>
              <a:rPr lang="en-US" sz="3600" dirty="0">
                <a:solidFill>
                  <a:schemeClr val="accent1"/>
                </a:solidFill>
                <a:ea typeface="Lato Medium" panose="020F0502020204030203" pitchFamily="34" charset="0"/>
                <a:cs typeface="Lato Medium" panose="020F0502020204030203" pitchFamily="34" charset="0"/>
              </a:rPr>
              <a:t>Achieving sustainable change</a:t>
            </a:r>
          </a:p>
        </p:txBody>
      </p:sp>
      <p:graphicFrame>
        <p:nvGraphicFramePr>
          <p:cNvPr id="8" name="Diagram 7"/>
          <p:cNvGraphicFramePr/>
          <p:nvPr>
            <p:extLst/>
          </p:nvPr>
        </p:nvGraphicFramePr>
        <p:xfrm>
          <a:off x="2082829" y="1738147"/>
          <a:ext cx="9144000" cy="4959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p:cNvSpPr txBox="1">
            <a:spLocks/>
          </p:cNvSpPr>
          <p:nvPr/>
        </p:nvSpPr>
        <p:spPr bwMode="auto">
          <a:xfrm>
            <a:off x="1957099" y="916525"/>
            <a:ext cx="10112981" cy="740825"/>
          </a:xfrm>
          <a:prstGeom prst="roundRect">
            <a:avLst/>
          </a:prstGeom>
          <a:ln/>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F58466"/>
              </a:buClr>
              <a:buSzTx/>
              <a:buFont typeface="Arial"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Open Sans"/>
                <a:ea typeface="MS PGothic" pitchFamily="34" charset="-128"/>
              </a:rPr>
              <a:t>Of hospital teams went live with </a:t>
            </a:r>
            <a:r>
              <a:rPr kumimoji="0" lang="en-US" sz="3200" b="0" i="0" u="none" strike="noStrike" kern="1200" cap="none" spc="0" normalizeH="0" baseline="0" noProof="0" dirty="0">
                <a:ln>
                  <a:noFill/>
                </a:ln>
                <a:solidFill>
                  <a:prstClr val="black"/>
                </a:solidFill>
                <a:effectLst/>
                <a:uLnTx/>
                <a:uFillTx/>
                <a:latin typeface="Open Sans"/>
                <a:ea typeface="MS PGothic" pitchFamily="34" charset="-128"/>
              </a:rPr>
              <a:t>IPAC within 11 months</a:t>
            </a:r>
          </a:p>
        </p:txBody>
      </p:sp>
      <p:pic>
        <p:nvPicPr>
          <p:cNvPr id="6" name="Picture 5"/>
          <p:cNvPicPr>
            <a:picLocks noChangeAspect="1"/>
          </p:cNvPicPr>
          <p:nvPr/>
        </p:nvPicPr>
        <p:blipFill rotWithShape="1">
          <a:blip r:embed="rId8"/>
          <a:srcRect l="36156" t="30970" r="37778" b="24186"/>
          <a:stretch/>
        </p:blipFill>
        <p:spPr>
          <a:xfrm>
            <a:off x="384810" y="835728"/>
            <a:ext cx="1698019" cy="1643244"/>
          </a:xfrm>
          <a:prstGeom prst="rect">
            <a:avLst/>
          </a:prstGeom>
        </p:spPr>
      </p:pic>
    </p:spTree>
    <p:extLst>
      <p:ext uri="{BB962C8B-B14F-4D97-AF65-F5344CB8AC3E}">
        <p14:creationId xmlns:p14="http://schemas.microsoft.com/office/powerpoint/2010/main" val="2916784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60569D82-D690-4055-BA0B-71459BE6AA19}" type="slidenum">
              <a:rPr lang="en-US" altLang="en-US" smtClean="0"/>
              <a:pPr>
                <a:defRPr/>
              </a:pPr>
              <a:t>33</a:t>
            </a:fld>
            <a:endParaRPr lang="en-US" altLang="en-US"/>
          </a:p>
        </p:txBody>
      </p:sp>
      <p:pic>
        <p:nvPicPr>
          <p:cNvPr id="4" name="Picture 3"/>
          <p:cNvPicPr>
            <a:picLocks noChangeAspect="1"/>
          </p:cNvPicPr>
          <p:nvPr/>
        </p:nvPicPr>
        <p:blipFill>
          <a:blip r:embed="rId3" cstate="print"/>
          <a:stretch>
            <a:fillRect/>
          </a:stretch>
        </p:blipFill>
        <p:spPr>
          <a:xfrm>
            <a:off x="9243766" y="970224"/>
            <a:ext cx="1973157" cy="2574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7"/>
          <p:cNvSpPr>
            <a:spLocks noGrp="1"/>
          </p:cNvSpPr>
          <p:nvPr>
            <p:ph idx="1"/>
          </p:nvPr>
        </p:nvSpPr>
        <p:spPr>
          <a:xfrm>
            <a:off x="482321" y="1560006"/>
            <a:ext cx="8229600" cy="4525963"/>
          </a:xfrm>
        </p:spPr>
        <p:txBody>
          <a:bodyPr>
            <a:normAutofit lnSpcReduction="10000"/>
          </a:bodyPr>
          <a:lstStyle/>
          <a:p>
            <a:pPr>
              <a:buClr>
                <a:srgbClr val="F58466"/>
              </a:buClr>
              <a:buNone/>
            </a:pPr>
            <a:r>
              <a:rPr lang="en-US" sz="2400" b="1" u="sng" dirty="0">
                <a:solidFill>
                  <a:srgbClr val="004990"/>
                </a:solidFill>
              </a:rPr>
              <a:t>What’s included </a:t>
            </a:r>
            <a:endParaRPr lang="en-US" sz="2400" dirty="0"/>
          </a:p>
          <a:p>
            <a:r>
              <a:rPr lang="en-US" sz="2400" dirty="0"/>
              <a:t>Initiative introductory letter signed by </a:t>
            </a:r>
            <a:r>
              <a:rPr lang="en-US" sz="2400" dirty="0" smtClean="0"/>
              <a:t>hospital </a:t>
            </a:r>
            <a:r>
              <a:rPr lang="en-US" sz="2400" dirty="0"/>
              <a:t>OB Chair</a:t>
            </a:r>
          </a:p>
          <a:p>
            <a:r>
              <a:rPr lang="en-US" sz="2400" dirty="0" smtClean="0"/>
              <a:t>Hospitals </a:t>
            </a:r>
            <a:r>
              <a:rPr lang="en-US" sz="2400" dirty="0"/>
              <a:t>discharge process flow</a:t>
            </a:r>
          </a:p>
          <a:p>
            <a:r>
              <a:rPr lang="en-US" sz="2400" dirty="0"/>
              <a:t>IPAC Fact Sheet</a:t>
            </a:r>
          </a:p>
          <a:p>
            <a:r>
              <a:rPr lang="en-US" sz="2400" dirty="0"/>
              <a:t>National and State Guidance documents</a:t>
            </a:r>
          </a:p>
          <a:p>
            <a:pPr lvl="1"/>
            <a:r>
              <a:rPr lang="en-US" sz="2000" dirty="0"/>
              <a:t>ACOG CO #736</a:t>
            </a:r>
          </a:p>
          <a:p>
            <a:pPr lvl="1"/>
            <a:r>
              <a:rPr lang="en-US" sz="2000" dirty="0"/>
              <a:t>AIM Postpartum Care Safety Bundle</a:t>
            </a:r>
          </a:p>
          <a:p>
            <a:pPr lvl="1"/>
            <a:r>
              <a:rPr lang="en-US" sz="2000" dirty="0"/>
              <a:t>IDPH Maternal Morbidity and                                                                                        Mortality Report </a:t>
            </a:r>
          </a:p>
          <a:p>
            <a:r>
              <a:rPr lang="en-US" sz="2400" dirty="0"/>
              <a:t>Billing and coding resources</a:t>
            </a:r>
          </a:p>
          <a:p>
            <a:r>
              <a:rPr lang="en-US" sz="2400" dirty="0"/>
              <a:t>Provider education resources</a:t>
            </a:r>
          </a:p>
          <a:p>
            <a:r>
              <a:rPr lang="en-US" sz="2400" dirty="0"/>
              <a:t>Office Flyer</a:t>
            </a:r>
          </a:p>
          <a:p>
            <a:endParaRPr lang="en-US" dirty="0"/>
          </a:p>
        </p:txBody>
      </p:sp>
      <p:pic>
        <p:nvPicPr>
          <p:cNvPr id="7" name="Picture 6"/>
          <p:cNvPicPr>
            <a:picLocks noChangeAspect="1"/>
          </p:cNvPicPr>
          <p:nvPr/>
        </p:nvPicPr>
        <p:blipFill>
          <a:blip r:embed="rId4" cstate="print"/>
          <a:stretch>
            <a:fillRect/>
          </a:stretch>
        </p:blipFill>
        <p:spPr>
          <a:xfrm>
            <a:off x="7860602" y="2399394"/>
            <a:ext cx="1957196" cy="2550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stretch>
            <a:fillRect/>
          </a:stretch>
        </p:blipFill>
        <p:spPr>
          <a:xfrm>
            <a:off x="6184202" y="3989109"/>
            <a:ext cx="1676400" cy="2162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print"/>
          <a:stretch>
            <a:fillRect/>
          </a:stretch>
        </p:blipFill>
        <p:spPr>
          <a:xfrm>
            <a:off x="9779973" y="3942054"/>
            <a:ext cx="1714225" cy="2187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2"/>
          <p:cNvSpPr txBox="1">
            <a:spLocks/>
          </p:cNvSpPr>
          <p:nvPr/>
        </p:nvSpPr>
        <p:spPr bwMode="auto">
          <a:xfrm>
            <a:off x="227581" y="19364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fontAlgn="base">
              <a:lnSpc>
                <a:spcPct val="90000"/>
              </a:lnSpc>
              <a:spcBef>
                <a:spcPct val="0"/>
              </a:spcBef>
              <a:spcAft>
                <a:spcPct val="0"/>
              </a:spcAft>
              <a:defRPr/>
            </a:pPr>
            <a:r>
              <a:rPr lang="en-US" sz="3600" b="1" dirty="0" smtClean="0">
                <a:solidFill>
                  <a:schemeClr val="accent1"/>
                </a:solidFill>
                <a:latin typeface="+mj-lt"/>
                <a:ea typeface="Lato Medium" panose="020F0502020204030203" pitchFamily="34" charset="0"/>
                <a:cs typeface="Lato Medium" panose="020F0502020204030203" pitchFamily="34" charset="0"/>
              </a:rPr>
              <a:t>IPAC Toolkit Resources:</a:t>
            </a:r>
          </a:p>
          <a:p>
            <a:pPr fontAlgn="base">
              <a:lnSpc>
                <a:spcPct val="90000"/>
              </a:lnSpc>
              <a:spcBef>
                <a:spcPct val="0"/>
              </a:spcBef>
              <a:spcAft>
                <a:spcPct val="0"/>
              </a:spcAft>
              <a:defRPr/>
            </a:pPr>
            <a:r>
              <a:rPr lang="en-US" sz="3600" b="1" dirty="0" smtClean="0">
                <a:solidFill>
                  <a:schemeClr val="accent1"/>
                </a:solidFill>
                <a:latin typeface="+mj-lt"/>
                <a:ea typeface="Lato Medium" panose="020F0502020204030203" pitchFamily="34" charset="0"/>
                <a:cs typeface="Lato Medium" panose="020F0502020204030203" pitchFamily="34" charset="0"/>
              </a:rPr>
              <a:t>OB </a:t>
            </a:r>
            <a:r>
              <a:rPr lang="en-US" sz="3600" b="1" dirty="0">
                <a:solidFill>
                  <a:schemeClr val="accent1"/>
                </a:solidFill>
                <a:latin typeface="+mj-lt"/>
                <a:ea typeface="Lato Medium" panose="020F0502020204030203" pitchFamily="34" charset="0"/>
                <a:cs typeface="Lato Medium" panose="020F0502020204030203" pitchFamily="34" charset="0"/>
              </a:rPr>
              <a:t>Provider Packet for Buy-In</a:t>
            </a:r>
          </a:p>
        </p:txBody>
      </p:sp>
      <p:sp>
        <p:nvSpPr>
          <p:cNvPr id="10" name="Rectangle 9"/>
          <p:cNvSpPr/>
          <p:nvPr/>
        </p:nvSpPr>
        <p:spPr>
          <a:xfrm>
            <a:off x="623742" y="6356350"/>
            <a:ext cx="6083717" cy="369332"/>
          </a:xfrm>
          <a:prstGeom prst="rect">
            <a:avLst/>
          </a:prstGeom>
        </p:spPr>
        <p:txBody>
          <a:bodyPr wrap="none">
            <a:spAutoFit/>
          </a:bodyPr>
          <a:lstStyle/>
          <a:p>
            <a:r>
              <a:rPr lang="en-US" i="1" dirty="0">
                <a:solidFill>
                  <a:srgbClr val="0070C0"/>
                </a:solidFill>
              </a:rPr>
              <a:t>https://ilpqc.org/improving-postpartum-acess-to-care-ipac/</a:t>
            </a:r>
          </a:p>
        </p:txBody>
      </p:sp>
    </p:spTree>
    <p:extLst>
      <p:ext uri="{BB962C8B-B14F-4D97-AF65-F5344CB8AC3E}">
        <p14:creationId xmlns:p14="http://schemas.microsoft.com/office/powerpoint/2010/main" val="1951897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Implementing: </a:t>
            </a:r>
            <a:r>
              <a:rPr lang="en-US" dirty="0"/>
              <a:t>Early 2 week PP </a:t>
            </a:r>
            <a:r>
              <a:rPr lang="en-US" dirty="0" smtClean="0"/>
              <a:t>visits</a:t>
            </a: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97033E4B-E3EB-3D46-B2D8-3159663620FA}" type="slidenum">
              <a:rPr lang="en-US" smtClean="0"/>
              <a:t>34</a:t>
            </a:fld>
            <a:endParaRPr lang="en-US"/>
          </a:p>
        </p:txBody>
      </p:sp>
      <p:sp>
        <p:nvSpPr>
          <p:cNvPr id="3" name="Footer Placeholder 2"/>
          <p:cNvSpPr>
            <a:spLocks noGrp="1"/>
          </p:cNvSpPr>
          <p:nvPr>
            <p:ph type="ftr" sz="quarter" idx="4294967295"/>
          </p:nvPr>
        </p:nvSpPr>
        <p:spPr>
          <a:xfrm>
            <a:off x="0" y="6356350"/>
            <a:ext cx="4114800" cy="365125"/>
          </a:xfrm>
        </p:spPr>
        <p:txBody>
          <a:bodyPr/>
          <a:lstStyle/>
          <a:p>
            <a:pPr algn="l"/>
            <a:r>
              <a:rPr lang="en-US" smtClean="0"/>
              <a:t>Illinois Perinatal Quality Collaborative</a:t>
            </a:r>
            <a:endParaRPr lang="en-US" dirty="0"/>
          </a:p>
        </p:txBody>
      </p:sp>
      <p:sp>
        <p:nvSpPr>
          <p:cNvPr id="6" name="Subtitle 2"/>
          <p:cNvSpPr>
            <a:spLocks noGrp="1"/>
          </p:cNvSpPr>
          <p:nvPr>
            <p:ph type="subTitle" idx="1"/>
          </p:nvPr>
        </p:nvSpPr>
        <p:spPr/>
        <p:txBody>
          <a:bodyPr>
            <a:normAutofit/>
          </a:bodyPr>
          <a:lstStyle/>
          <a:p>
            <a:r>
              <a:rPr lang="en-US" dirty="0"/>
              <a:t>Consider how your team can use these steps as you plan your work</a:t>
            </a:r>
          </a:p>
          <a:p>
            <a:endParaRPr lang="en-US" dirty="0"/>
          </a:p>
        </p:txBody>
      </p:sp>
    </p:spTree>
    <p:extLst>
      <p:ext uri="{BB962C8B-B14F-4D97-AF65-F5344CB8AC3E}">
        <p14:creationId xmlns:p14="http://schemas.microsoft.com/office/powerpoint/2010/main" val="480756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endParaRPr lang="en-US" altLang="en-US" dirty="0"/>
          </a:p>
        </p:txBody>
      </p:sp>
      <p:sp>
        <p:nvSpPr>
          <p:cNvPr id="3" name="Rectangle 2"/>
          <p:cNvSpPr/>
          <p:nvPr/>
        </p:nvSpPr>
        <p:spPr>
          <a:xfrm>
            <a:off x="459755" y="2466966"/>
            <a:ext cx="10920162" cy="3539430"/>
          </a:xfrm>
          <a:prstGeom prst="rect">
            <a:avLst/>
          </a:prstGeom>
        </p:spPr>
        <p:txBody>
          <a:bodyPr wrap="square">
            <a:spAutoFit/>
          </a:bodyPr>
          <a:lstStyle/>
          <a:p>
            <a:pPr marL="171450" indent="-285750">
              <a:buClr>
                <a:schemeClr val="accent3"/>
              </a:buClr>
              <a:buFont typeface="Arial" panose="020B0604020202020204" pitchFamily="34" charset="0"/>
              <a:buChar char="•"/>
            </a:pPr>
            <a:r>
              <a:rPr lang="en-US" sz="3200" b="1" dirty="0"/>
              <a:t>Establish a system for scheduling the postpartum care visit and </a:t>
            </a:r>
            <a:r>
              <a:rPr lang="en-US" sz="3200" b="1" dirty="0" smtClean="0"/>
              <a:t>any needed specialty </a:t>
            </a:r>
            <a:r>
              <a:rPr lang="en-US" sz="3200" b="1" dirty="0"/>
              <a:t>care visit </a:t>
            </a:r>
            <a:r>
              <a:rPr lang="en-US" sz="3200" b="1" dirty="0" smtClean="0"/>
              <a:t> follow up </a:t>
            </a:r>
            <a:r>
              <a:rPr lang="en-US" sz="3200" dirty="0" smtClean="0"/>
              <a:t>(virtual </a:t>
            </a:r>
            <a:r>
              <a:rPr lang="en-US" sz="3200" dirty="0"/>
              <a:t>or in-person visit) prior to discharge or within 24 hours of discharge</a:t>
            </a:r>
            <a:r>
              <a:rPr lang="en-US" sz="3200" dirty="0" smtClean="0"/>
              <a:t>.</a:t>
            </a:r>
          </a:p>
          <a:p>
            <a:pPr marL="171450" indent="-285750">
              <a:buClr>
                <a:schemeClr val="accent3"/>
              </a:buClr>
              <a:buFont typeface="Arial" panose="020B0604020202020204" pitchFamily="34" charset="0"/>
              <a:buChar char="•"/>
            </a:pPr>
            <a:r>
              <a:rPr lang="en-US" sz="3200" b="1" dirty="0"/>
              <a:t>Screen each patient for postpartum risk factors and provide linkage to community services/ resources </a:t>
            </a:r>
            <a:r>
              <a:rPr lang="en-US" sz="3200" dirty="0" smtClean="0"/>
              <a:t>prior to </a:t>
            </a:r>
            <a:r>
              <a:rPr lang="en-US" sz="3200" dirty="0"/>
              <a:t>discharge.*</a:t>
            </a:r>
          </a:p>
        </p:txBody>
      </p:sp>
      <p:sp>
        <p:nvSpPr>
          <p:cNvPr id="4" name="Title 1"/>
          <p:cNvSpPr txBox="1">
            <a:spLocks/>
          </p:cNvSpPr>
          <p:nvPr/>
        </p:nvSpPr>
        <p:spPr>
          <a:xfrm>
            <a:off x="1807578" y="152400"/>
            <a:ext cx="975075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sz="4000" b="1" dirty="0">
              <a:solidFill>
                <a:srgbClr val="F58466"/>
              </a:solidFill>
              <a:latin typeface="Goudy Old Style" pitchFamily="18" charset="0"/>
            </a:endParaRPr>
          </a:p>
        </p:txBody>
      </p:sp>
      <p:sp>
        <p:nvSpPr>
          <p:cNvPr id="5" name="Title 1"/>
          <p:cNvSpPr txBox="1">
            <a:spLocks/>
          </p:cNvSpPr>
          <p:nvPr/>
        </p:nvSpPr>
        <p:spPr>
          <a:xfrm>
            <a:off x="273032" y="723900"/>
            <a:ext cx="9317017" cy="1305339"/>
          </a:xfrm>
          <a:prstGeom prst="roundRect">
            <a:avLst/>
          </a:prstGeom>
          <a:solidFill>
            <a:schemeClr val="accent3"/>
          </a:solidFill>
        </p:spPr>
        <p:style>
          <a:lnRef idx="2">
            <a:schemeClr val="accent3"/>
          </a:lnRef>
          <a:fillRef idx="1">
            <a:schemeClr val="lt1"/>
          </a:fillRef>
          <a:effectRef idx="0">
            <a:schemeClr val="accent3"/>
          </a:effectRef>
          <a:fontRef idx="minor">
            <a:schemeClr val="dk1"/>
          </a:fontRef>
        </p:style>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defRPr/>
            </a:pPr>
            <a:r>
              <a:rPr lang="en-US" sz="3600" b="1" dirty="0">
                <a:solidFill>
                  <a:schemeClr val="accent1"/>
                </a:solidFill>
                <a:ea typeface="Lato Medium" panose="020F0502020204030203" pitchFamily="34" charset="0"/>
                <a:cs typeface="Lato Medium" panose="020F0502020204030203" pitchFamily="34" charset="0"/>
              </a:rPr>
              <a:t>Recognition &amp; Prevention – Every Patient – Key Themes</a:t>
            </a:r>
          </a:p>
        </p:txBody>
      </p:sp>
    </p:spTree>
    <p:extLst>
      <p:ext uri="{BB962C8B-B14F-4D97-AF65-F5344CB8AC3E}">
        <p14:creationId xmlns:p14="http://schemas.microsoft.com/office/powerpoint/2010/main" val="4064939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4250" y="0"/>
            <a:ext cx="4248150" cy="120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a:solidFill>
                <a:prstClr val="white"/>
              </a:solidFill>
              <a:latin typeface="Calibri"/>
            </a:endParaRPr>
          </a:p>
        </p:txBody>
      </p:sp>
      <p:sp>
        <p:nvSpPr>
          <p:cNvPr id="2" name="Slide Number Placeholder 1"/>
          <p:cNvSpPr>
            <a:spLocks noGrp="1"/>
          </p:cNvSpPr>
          <p:nvPr>
            <p:ph type="sldNum" sz="quarter" idx="4294967295"/>
          </p:nvPr>
        </p:nvSpPr>
        <p:spPr>
          <a:xfrm>
            <a:off x="9130032" y="6440740"/>
            <a:ext cx="1200150" cy="365125"/>
          </a:xfrm>
        </p:spPr>
        <p:txBody>
          <a:bodyPr/>
          <a:lstStyle/>
          <a:p>
            <a:pPr fontAlgn="base">
              <a:spcBef>
                <a:spcPct val="0"/>
              </a:spcBef>
              <a:spcAft>
                <a:spcPct val="0"/>
              </a:spcAft>
              <a:defRPr/>
            </a:pPr>
            <a:fld id="{81F78548-3F39-47E1-AAB1-0B8768C059F7}" type="slidenum">
              <a:rPr lang="en-US" altLang="en-US">
                <a:solidFill>
                  <a:srgbClr val="898989"/>
                </a:solidFill>
                <a:latin typeface="Arial" charset="0"/>
                <a:ea typeface="MS PGothic" pitchFamily="34" charset="-128"/>
              </a:rPr>
              <a:pPr fontAlgn="base">
                <a:spcBef>
                  <a:spcPct val="0"/>
                </a:spcBef>
                <a:spcAft>
                  <a:spcPct val="0"/>
                </a:spcAft>
                <a:defRPr/>
              </a:pPr>
              <a:t>36</a:t>
            </a:fld>
            <a:endParaRPr lang="en-US" altLang="en-US">
              <a:solidFill>
                <a:srgbClr val="898989"/>
              </a:solidFill>
              <a:latin typeface="Arial" charset="0"/>
              <a:ea typeface="MS PGothic" pitchFamily="34" charset="-128"/>
            </a:endParaRPr>
          </a:p>
        </p:txBody>
      </p:sp>
      <p:sp>
        <p:nvSpPr>
          <p:cNvPr id="3" name="Title 1"/>
          <p:cNvSpPr txBox="1">
            <a:spLocks/>
          </p:cNvSpPr>
          <p:nvPr/>
        </p:nvSpPr>
        <p:spPr>
          <a:xfrm>
            <a:off x="132845" y="109158"/>
            <a:ext cx="10548731" cy="59350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defRPr/>
            </a:pPr>
            <a:r>
              <a:rPr lang="en-US" altLang="en-US" sz="3600" b="1" dirty="0">
                <a:solidFill>
                  <a:schemeClr val="accent1"/>
                </a:solidFill>
                <a:ea typeface="Lato Medium" panose="020F0502020204030203" pitchFamily="34" charset="0"/>
                <a:cs typeface="Lato Medium" panose="020F0502020204030203" pitchFamily="34" charset="0"/>
              </a:rPr>
              <a:t>Process Flow  for Scheduling </a:t>
            </a:r>
          </a:p>
          <a:p>
            <a:pPr algn="l" eaLnBrk="1" hangingPunct="1">
              <a:lnSpc>
                <a:spcPct val="90000"/>
              </a:lnSpc>
              <a:defRPr/>
            </a:pPr>
            <a:r>
              <a:rPr lang="en-US" altLang="en-US" sz="3600" b="1" dirty="0">
                <a:solidFill>
                  <a:schemeClr val="accent1"/>
                </a:solidFill>
                <a:ea typeface="Lato Medium" panose="020F0502020204030203" pitchFamily="34" charset="0"/>
                <a:cs typeface="Lato Medium" panose="020F0502020204030203" pitchFamily="34" charset="0"/>
              </a:rPr>
              <a:t>Early Postpartum Visit</a:t>
            </a:r>
          </a:p>
        </p:txBody>
      </p:sp>
      <p:pic>
        <p:nvPicPr>
          <p:cNvPr id="5" name="Picture 18" descr="iStock_000016539594Large.jpg"/>
          <p:cNvPicPr>
            <a:picLocks noChangeAspect="1"/>
          </p:cNvPicPr>
          <p:nvPr/>
        </p:nvPicPr>
        <p:blipFill>
          <a:blip r:embed="rId3" cstate="print"/>
          <a:srcRect/>
          <a:stretch>
            <a:fillRect/>
          </a:stretch>
        </p:blipFill>
        <p:spPr bwMode="auto">
          <a:xfrm>
            <a:off x="9507015" y="702668"/>
            <a:ext cx="1659980" cy="2288734"/>
          </a:xfrm>
          <a:prstGeom prst="rect">
            <a:avLst/>
          </a:prstGeom>
          <a:ln>
            <a:noFill/>
          </a:ln>
          <a:effectLst>
            <a:softEdge rad="112500"/>
          </a:effectLst>
        </p:spPr>
      </p:pic>
      <p:sp>
        <p:nvSpPr>
          <p:cNvPr id="10" name="Rounded Rectangle 9"/>
          <p:cNvSpPr/>
          <p:nvPr/>
        </p:nvSpPr>
        <p:spPr>
          <a:xfrm>
            <a:off x="1300294" y="1274117"/>
            <a:ext cx="6099463" cy="304157"/>
          </a:xfrm>
          <a:prstGeom prst="roundRect">
            <a:avLst>
              <a:gd name="adj" fmla="val 21971"/>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base">
              <a:spcBef>
                <a:spcPct val="0"/>
              </a:spcBef>
              <a:spcAft>
                <a:spcPct val="0"/>
              </a:spcAft>
              <a:defRPr/>
            </a:pPr>
            <a:r>
              <a:rPr lang="en-US" dirty="0">
                <a:solidFill>
                  <a:prstClr val="black"/>
                </a:solidFill>
                <a:latin typeface="Calibri"/>
              </a:rPr>
              <a:t>Patient meets all discharge criteria</a:t>
            </a:r>
          </a:p>
        </p:txBody>
      </p:sp>
      <p:sp>
        <p:nvSpPr>
          <p:cNvPr id="11" name="Rectangle 10"/>
          <p:cNvSpPr/>
          <p:nvPr/>
        </p:nvSpPr>
        <p:spPr>
          <a:xfrm>
            <a:off x="1300294" y="1650522"/>
            <a:ext cx="6099463" cy="48307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1600" dirty="0">
                <a:solidFill>
                  <a:prstClr val="black"/>
                </a:solidFill>
                <a:latin typeface="Calibri"/>
              </a:rPr>
              <a:t>Patient counseled on need for  early postpartum visit at 2 weeks and will help make appointment before discharge</a:t>
            </a:r>
          </a:p>
        </p:txBody>
      </p:sp>
      <p:sp>
        <p:nvSpPr>
          <p:cNvPr id="12" name="Diamond 11"/>
          <p:cNvSpPr/>
          <p:nvPr/>
        </p:nvSpPr>
        <p:spPr>
          <a:xfrm>
            <a:off x="1837189" y="3500998"/>
            <a:ext cx="5019053" cy="1299602"/>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defRPr/>
            </a:pPr>
            <a:r>
              <a:rPr lang="en-US" sz="1600" dirty="0">
                <a:solidFill>
                  <a:prstClr val="black"/>
                </a:solidFill>
                <a:latin typeface="Calibri"/>
              </a:rPr>
              <a:t>Able to schedule  early postpartum appointment before discharge</a:t>
            </a:r>
          </a:p>
        </p:txBody>
      </p:sp>
      <p:sp>
        <p:nvSpPr>
          <p:cNvPr id="14" name="Rectangle 13"/>
          <p:cNvSpPr/>
          <p:nvPr/>
        </p:nvSpPr>
        <p:spPr>
          <a:xfrm>
            <a:off x="1300294" y="5105400"/>
            <a:ext cx="6165908" cy="60268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1600" dirty="0">
                <a:solidFill>
                  <a:prstClr val="black"/>
                </a:solidFill>
                <a:latin typeface="Calibri"/>
              </a:rPr>
              <a:t>Appointment scheduled and appointment date and time added to patient’s discharge paperwork</a:t>
            </a:r>
          </a:p>
        </p:txBody>
      </p:sp>
      <p:cxnSp>
        <p:nvCxnSpPr>
          <p:cNvPr id="17" name="Straight Arrow Connector 16"/>
          <p:cNvCxnSpPr/>
          <p:nvPr/>
        </p:nvCxnSpPr>
        <p:spPr>
          <a:xfrm>
            <a:off x="4274858" y="2133601"/>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46715" y="3328986"/>
            <a:ext cx="0" cy="172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339952" y="4798041"/>
            <a:ext cx="507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880365" y="4143887"/>
            <a:ext cx="1038783" cy="69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26194" y="4814208"/>
            <a:ext cx="775648" cy="338554"/>
          </a:xfrm>
          <a:prstGeom prst="rect">
            <a:avLst/>
          </a:prstGeom>
          <a:noFill/>
        </p:spPr>
        <p:txBody>
          <a:bodyPr wrap="square" rtlCol="0">
            <a:spAutoFit/>
          </a:bodyPr>
          <a:lstStyle/>
          <a:p>
            <a:pPr fontAlgn="base">
              <a:spcBef>
                <a:spcPct val="0"/>
              </a:spcBef>
              <a:spcAft>
                <a:spcPct val="0"/>
              </a:spcAft>
              <a:defRPr/>
            </a:pPr>
            <a:r>
              <a:rPr lang="en-US" sz="1600" dirty="0">
                <a:solidFill>
                  <a:prstClr val="black"/>
                </a:solidFill>
                <a:latin typeface="Arial" pitchFamily="34" charset="0"/>
                <a:ea typeface="MS PGothic" pitchFamily="34" charset="-128"/>
                <a:cs typeface="Arial" pitchFamily="34" charset="0"/>
              </a:rPr>
              <a:t>Yes</a:t>
            </a:r>
          </a:p>
        </p:txBody>
      </p:sp>
      <p:sp>
        <p:nvSpPr>
          <p:cNvPr id="22" name="TextBox 21"/>
          <p:cNvSpPr txBox="1"/>
          <p:nvPr/>
        </p:nvSpPr>
        <p:spPr>
          <a:xfrm>
            <a:off x="6999706" y="3773276"/>
            <a:ext cx="772694" cy="369332"/>
          </a:xfrm>
          <a:prstGeom prst="rect">
            <a:avLst/>
          </a:prstGeom>
          <a:noFill/>
        </p:spPr>
        <p:txBody>
          <a:bodyPr wrap="square" rtlCol="0">
            <a:spAutoFit/>
          </a:bodyPr>
          <a:lstStyle/>
          <a:p>
            <a:pPr fontAlgn="base">
              <a:spcBef>
                <a:spcPct val="0"/>
              </a:spcBef>
              <a:spcAft>
                <a:spcPct val="0"/>
              </a:spcAft>
              <a:defRPr/>
            </a:pPr>
            <a:r>
              <a:rPr lang="en-US" dirty="0">
                <a:solidFill>
                  <a:prstClr val="black"/>
                </a:solidFill>
                <a:latin typeface="Arial" pitchFamily="34" charset="0"/>
                <a:ea typeface="MS PGothic" pitchFamily="34" charset="-128"/>
                <a:cs typeface="Arial" pitchFamily="34" charset="0"/>
              </a:rPr>
              <a:t>No</a:t>
            </a:r>
          </a:p>
        </p:txBody>
      </p:sp>
      <p:cxnSp>
        <p:nvCxnSpPr>
          <p:cNvPr id="39" name="Straight Arrow Connector 38"/>
          <p:cNvCxnSpPr/>
          <p:nvPr/>
        </p:nvCxnSpPr>
        <p:spPr>
          <a:xfrm flipH="1">
            <a:off x="4249482" y="1557989"/>
            <a:ext cx="5070" cy="117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1300294" y="5891709"/>
            <a:ext cx="6165908" cy="87865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base">
              <a:spcBef>
                <a:spcPct val="0"/>
              </a:spcBef>
              <a:spcAft>
                <a:spcPct val="0"/>
              </a:spcAft>
              <a:defRPr/>
            </a:pPr>
            <a:r>
              <a:rPr lang="en-US" sz="1400" dirty="0">
                <a:solidFill>
                  <a:prstClr val="black"/>
                </a:solidFill>
                <a:latin typeface="Calibri"/>
              </a:rPr>
              <a:t> </a:t>
            </a:r>
            <a:r>
              <a:rPr lang="en-US" sz="1600" dirty="0">
                <a:solidFill>
                  <a:prstClr val="black"/>
                </a:solidFill>
                <a:latin typeface="Calibri"/>
              </a:rPr>
              <a:t>D</a:t>
            </a:r>
            <a:r>
              <a:rPr lang="en-US" sz="1600" dirty="0" err="1">
                <a:solidFill>
                  <a:prstClr val="black"/>
                </a:solidFill>
                <a:latin typeface="Calibri"/>
              </a:rPr>
              <a:t>ocument</a:t>
            </a:r>
            <a:r>
              <a:rPr lang="en-US" sz="1600" dirty="0">
                <a:solidFill>
                  <a:prstClr val="black"/>
                </a:solidFill>
                <a:latin typeface="Calibri"/>
              </a:rPr>
              <a:t> counseling, education and postpartum care plan in discharge summary / instructions and ensure patient has follow up plan</a:t>
            </a:r>
            <a:endParaRPr lang="en-US" sz="1400" dirty="0">
              <a:solidFill>
                <a:prstClr val="black"/>
              </a:solidFill>
              <a:latin typeface="Calibri"/>
            </a:endParaRPr>
          </a:p>
        </p:txBody>
      </p:sp>
      <p:sp>
        <p:nvSpPr>
          <p:cNvPr id="44" name="Rectangle 43"/>
          <p:cNvSpPr/>
          <p:nvPr/>
        </p:nvSpPr>
        <p:spPr>
          <a:xfrm>
            <a:off x="7943271" y="3732407"/>
            <a:ext cx="3616758" cy="82295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1600" dirty="0">
                <a:solidFill>
                  <a:prstClr val="black"/>
                </a:solidFill>
                <a:latin typeface="Calibri"/>
              </a:rPr>
              <a:t>Arrange follow up with patient to schedule 2 week postpartum visit after discharge</a:t>
            </a:r>
          </a:p>
        </p:txBody>
      </p:sp>
      <p:sp>
        <p:nvSpPr>
          <p:cNvPr id="47" name="Diamond 46"/>
          <p:cNvSpPr/>
          <p:nvPr/>
        </p:nvSpPr>
        <p:spPr>
          <a:xfrm>
            <a:off x="7943271" y="5021534"/>
            <a:ext cx="3616757" cy="1748826"/>
          </a:xfrm>
          <a:prstGeom prst="diamond">
            <a:avLst/>
          </a:prstGeom>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defRPr/>
            </a:pPr>
            <a:r>
              <a:rPr lang="en-US" sz="1600" dirty="0">
                <a:solidFill>
                  <a:prstClr val="black"/>
                </a:solidFill>
                <a:latin typeface="Calibri"/>
              </a:rPr>
              <a:t>Confirm patient has early pp visit scheduled  and document in record</a:t>
            </a:r>
          </a:p>
        </p:txBody>
      </p:sp>
      <p:cxnSp>
        <p:nvCxnSpPr>
          <p:cNvPr id="52" name="Straight Arrow Connector 51"/>
          <p:cNvCxnSpPr>
            <a:endCxn id="47" idx="0"/>
          </p:cNvCxnSpPr>
          <p:nvPr/>
        </p:nvCxnSpPr>
        <p:spPr>
          <a:xfrm flipH="1">
            <a:off x="9751650" y="4543216"/>
            <a:ext cx="1" cy="478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316328" y="5708089"/>
            <a:ext cx="0" cy="183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300294" y="2438400"/>
            <a:ext cx="6165908" cy="89058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r>
              <a:rPr lang="en-US" sz="1600" dirty="0">
                <a:solidFill>
                  <a:prstClr val="black"/>
                </a:solidFill>
                <a:latin typeface="Calibri"/>
              </a:rPr>
              <a:t>Provide patient education materials on the benefit of early postpartum visit, warning signs/symptoms to seek care (</a:t>
            </a:r>
            <a:r>
              <a:rPr lang="en-US" sz="1600" dirty="0" err="1">
                <a:solidFill>
                  <a:prstClr val="black"/>
                </a:solidFill>
                <a:latin typeface="Calibri"/>
              </a:rPr>
              <a:t>ie</a:t>
            </a:r>
            <a:r>
              <a:rPr lang="en-US" sz="1600" dirty="0">
                <a:solidFill>
                  <a:prstClr val="black"/>
                </a:solidFill>
                <a:latin typeface="Calibri"/>
              </a:rPr>
              <a:t>. AWHONN hand out), and information on benefits of pregnancy spacing/family planning options.) </a:t>
            </a:r>
          </a:p>
        </p:txBody>
      </p:sp>
    </p:spTree>
    <p:extLst>
      <p:ext uri="{BB962C8B-B14F-4D97-AF65-F5344CB8AC3E}">
        <p14:creationId xmlns:p14="http://schemas.microsoft.com/office/powerpoint/2010/main" val="1547527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endParaRPr lang="en-US" altLang="en-US" dirty="0"/>
          </a:p>
        </p:txBody>
      </p:sp>
      <p:sp>
        <p:nvSpPr>
          <p:cNvPr id="3" name="Slide Number Placeholder 3"/>
          <p:cNvSpPr txBox="1">
            <a:spLocks/>
          </p:cNvSpPr>
          <p:nvPr/>
        </p:nvSpPr>
        <p:spPr>
          <a:xfrm>
            <a:off x="8077200" y="6356371"/>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defRPr/>
            </a:pPr>
            <a:fld id="{8DDD8331-DEC2-4D1E-95D5-94283CB87E4D}" type="slidenum">
              <a:rPr lang="en-US" altLang="en-US"/>
              <a:pPr>
                <a:defRPr/>
              </a:pPr>
              <a:t>37</a:t>
            </a:fld>
            <a:endParaRPr lang="en-US" altLang="en-US"/>
          </a:p>
        </p:txBody>
      </p:sp>
      <p:sp>
        <p:nvSpPr>
          <p:cNvPr id="4" name="Rectangle 3"/>
          <p:cNvSpPr/>
          <p:nvPr/>
        </p:nvSpPr>
        <p:spPr>
          <a:xfrm>
            <a:off x="152400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345385" y="243168"/>
            <a:ext cx="108916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defRPr/>
            </a:pPr>
            <a:r>
              <a:rPr lang="en-US" altLang="en-US" sz="3600" b="1" dirty="0">
                <a:solidFill>
                  <a:schemeClr val="accent1"/>
                </a:solidFill>
                <a:latin typeface="+mn-lt"/>
                <a:ea typeface="+mn-ea"/>
                <a:cs typeface="+mn-cs"/>
              </a:rPr>
              <a:t>Process map current discharge </a:t>
            </a:r>
            <a:endParaRPr lang="en-US" altLang="en-US" sz="3600" b="1" dirty="0" smtClean="0">
              <a:solidFill>
                <a:schemeClr val="accent1"/>
              </a:solidFill>
              <a:latin typeface="+mn-lt"/>
              <a:ea typeface="+mn-ea"/>
              <a:cs typeface="+mn-cs"/>
            </a:endParaRPr>
          </a:p>
          <a:p>
            <a:pPr algn="l" eaLnBrk="1" hangingPunct="1">
              <a:lnSpc>
                <a:spcPct val="90000"/>
              </a:lnSpc>
              <a:defRPr/>
            </a:pPr>
            <a:r>
              <a:rPr lang="en-US" altLang="en-US" sz="3600" b="1" dirty="0" smtClean="0">
                <a:solidFill>
                  <a:schemeClr val="accent1"/>
                </a:solidFill>
                <a:latin typeface="+mn-lt"/>
                <a:ea typeface="+mn-ea"/>
                <a:cs typeface="+mn-cs"/>
              </a:rPr>
              <a:t>workflow </a:t>
            </a:r>
            <a:endParaRPr lang="en-US" altLang="en-US" sz="3600" b="1" dirty="0">
              <a:solidFill>
                <a:schemeClr val="accent1"/>
              </a:solidFill>
              <a:latin typeface="+mn-lt"/>
              <a:ea typeface="+mn-ea"/>
              <a:cs typeface="+mn-cs"/>
            </a:endParaRPr>
          </a:p>
        </p:txBody>
      </p:sp>
      <p:cxnSp>
        <p:nvCxnSpPr>
          <p:cNvPr id="6" name="Straight Connector 5"/>
          <p:cNvCxnSpPr/>
          <p:nvPr/>
        </p:nvCxnSpPr>
        <p:spPr>
          <a:xfrm>
            <a:off x="1676400" y="13716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16200000">
            <a:off x="1028700" y="2171700"/>
            <a:ext cx="1524000" cy="228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OB Provider</a:t>
            </a:r>
          </a:p>
        </p:txBody>
      </p:sp>
      <p:cxnSp>
        <p:nvCxnSpPr>
          <p:cNvPr id="8" name="Straight Connector 7"/>
          <p:cNvCxnSpPr/>
          <p:nvPr/>
        </p:nvCxnSpPr>
        <p:spPr>
          <a:xfrm>
            <a:off x="1676400" y="3200400"/>
            <a:ext cx="8839200" cy="0"/>
          </a:xfrm>
          <a:prstGeom prst="line">
            <a:avLst/>
          </a:prstGeom>
        </p:spPr>
        <p:style>
          <a:lnRef idx="1">
            <a:schemeClr val="accent6"/>
          </a:lnRef>
          <a:fillRef idx="0">
            <a:schemeClr val="accent6"/>
          </a:fillRef>
          <a:effectRef idx="0">
            <a:schemeClr val="accent6"/>
          </a:effectRef>
          <a:fontRef idx="minor">
            <a:schemeClr val="tx1"/>
          </a:fontRef>
        </p:style>
      </p:cxnSp>
      <p:sp>
        <p:nvSpPr>
          <p:cNvPr id="9" name="Rectangle 8"/>
          <p:cNvSpPr/>
          <p:nvPr/>
        </p:nvSpPr>
        <p:spPr>
          <a:xfrm rot="16200000">
            <a:off x="1028700" y="3924299"/>
            <a:ext cx="1524000" cy="228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PP Nurse</a:t>
            </a:r>
          </a:p>
        </p:txBody>
      </p:sp>
      <p:cxnSp>
        <p:nvCxnSpPr>
          <p:cNvPr id="10" name="Straight Connector 9"/>
          <p:cNvCxnSpPr/>
          <p:nvPr/>
        </p:nvCxnSpPr>
        <p:spPr>
          <a:xfrm>
            <a:off x="1676400" y="5029200"/>
            <a:ext cx="8839200" cy="0"/>
          </a:xfrm>
          <a:prstGeom prst="line">
            <a:avLst/>
          </a:prstGeom>
        </p:spPr>
        <p:style>
          <a:lnRef idx="1">
            <a:schemeClr val="accent5"/>
          </a:lnRef>
          <a:fillRef idx="0">
            <a:schemeClr val="accent5"/>
          </a:fillRef>
          <a:effectRef idx="0">
            <a:schemeClr val="accent5"/>
          </a:effectRef>
          <a:fontRef idx="minor">
            <a:schemeClr val="tx1"/>
          </a:fontRef>
        </p:style>
      </p:cxnSp>
      <p:sp>
        <p:nvSpPr>
          <p:cNvPr id="11" name="Rectangle 10"/>
          <p:cNvSpPr/>
          <p:nvPr/>
        </p:nvSpPr>
        <p:spPr>
          <a:xfrm rot="16200000">
            <a:off x="1028700" y="5753100"/>
            <a:ext cx="1524000" cy="228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Secretary </a:t>
            </a:r>
          </a:p>
        </p:txBody>
      </p:sp>
      <p:cxnSp>
        <p:nvCxnSpPr>
          <p:cNvPr id="12" name="Straight Connector 11"/>
          <p:cNvCxnSpPr/>
          <p:nvPr/>
        </p:nvCxnSpPr>
        <p:spPr>
          <a:xfrm>
            <a:off x="1676400" y="6721495"/>
            <a:ext cx="8839200" cy="0"/>
          </a:xfrm>
          <a:prstGeom prst="line">
            <a:avLst/>
          </a:prstGeom>
        </p:spPr>
        <p:style>
          <a:lnRef idx="1">
            <a:schemeClr val="accent4"/>
          </a:lnRef>
          <a:fillRef idx="0">
            <a:schemeClr val="accent4"/>
          </a:fillRef>
          <a:effectRef idx="0">
            <a:schemeClr val="accent4"/>
          </a:effectRef>
          <a:fontRef idx="minor">
            <a:schemeClr val="tx1"/>
          </a:fontRef>
        </p:style>
      </p:cxnSp>
      <p:sp>
        <p:nvSpPr>
          <p:cNvPr id="13" name="Rounded Rectangle 12"/>
          <p:cNvSpPr/>
          <p:nvPr/>
        </p:nvSpPr>
        <p:spPr>
          <a:xfrm>
            <a:off x="2133600" y="1602256"/>
            <a:ext cx="14478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OB Provider to see patient and place d/c order</a:t>
            </a:r>
          </a:p>
        </p:txBody>
      </p:sp>
      <p:sp>
        <p:nvSpPr>
          <p:cNvPr id="14" name="Rounded Rectangle 13"/>
          <p:cNvSpPr/>
          <p:nvPr/>
        </p:nvSpPr>
        <p:spPr>
          <a:xfrm>
            <a:off x="3810000" y="1602256"/>
            <a:ext cx="1600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Prescription plan/orders complete in EMR or e-pharmacy </a:t>
            </a:r>
          </a:p>
        </p:txBody>
      </p:sp>
      <p:sp>
        <p:nvSpPr>
          <p:cNvPr id="15" name="Rounded Rectangle 14"/>
          <p:cNvSpPr/>
          <p:nvPr/>
        </p:nvSpPr>
        <p:spPr>
          <a:xfrm>
            <a:off x="5715000" y="1602256"/>
            <a:ext cx="1981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Complete AVS (d/c) instructions and signed off in EMR specific to patient</a:t>
            </a:r>
          </a:p>
        </p:txBody>
      </p:sp>
      <p:sp>
        <p:nvSpPr>
          <p:cNvPr id="16" name="Rounded Rectangle 15"/>
          <p:cNvSpPr/>
          <p:nvPr/>
        </p:nvSpPr>
        <p:spPr>
          <a:xfrm>
            <a:off x="2133600" y="3390899"/>
            <a:ext cx="14478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Verify OB Provider tasks are complete</a:t>
            </a:r>
          </a:p>
        </p:txBody>
      </p:sp>
      <p:sp>
        <p:nvSpPr>
          <p:cNvPr id="17" name="Rounded Rectangle 16"/>
          <p:cNvSpPr/>
          <p:nvPr/>
        </p:nvSpPr>
        <p:spPr>
          <a:xfrm>
            <a:off x="3733800" y="3370915"/>
            <a:ext cx="19050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Complete birth record activities or verify parental plan for birth record completion </a:t>
            </a:r>
          </a:p>
        </p:txBody>
      </p:sp>
      <p:sp>
        <p:nvSpPr>
          <p:cNvPr id="18" name="Rounded Rectangle 17"/>
          <p:cNvSpPr/>
          <p:nvPr/>
        </p:nvSpPr>
        <p:spPr>
          <a:xfrm>
            <a:off x="5791200" y="3372970"/>
            <a:ext cx="13716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Complete discharge education for mother and baby</a:t>
            </a:r>
          </a:p>
        </p:txBody>
      </p:sp>
      <p:sp>
        <p:nvSpPr>
          <p:cNvPr id="19" name="Rounded Rectangle 18"/>
          <p:cNvSpPr/>
          <p:nvPr/>
        </p:nvSpPr>
        <p:spPr>
          <a:xfrm>
            <a:off x="7315200" y="3370915"/>
            <a:ext cx="1936376"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t>Resolve care plan &amp; complete d/c tasks (security system, infant transportation, tests, </a:t>
            </a:r>
            <a:r>
              <a:rPr lang="en-US" sz="1400" dirty="0" err="1"/>
              <a:t>etc</a:t>
            </a:r>
            <a:r>
              <a:rPr lang="en-US" sz="1400" dirty="0"/>
              <a:t>)</a:t>
            </a:r>
          </a:p>
        </p:txBody>
      </p:sp>
      <p:sp>
        <p:nvSpPr>
          <p:cNvPr id="20" name="Rounded Rectangle 19"/>
          <p:cNvSpPr/>
          <p:nvPr/>
        </p:nvSpPr>
        <p:spPr>
          <a:xfrm>
            <a:off x="9372601" y="3352800"/>
            <a:ext cx="1151965"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Complete discharge note</a:t>
            </a:r>
          </a:p>
        </p:txBody>
      </p:sp>
      <p:sp>
        <p:nvSpPr>
          <p:cNvPr id="21" name="Rounded Rectangle 20"/>
          <p:cNvSpPr/>
          <p:nvPr/>
        </p:nvSpPr>
        <p:spPr>
          <a:xfrm>
            <a:off x="2164976" y="5219700"/>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Send admitting notification on patient’s discharge</a:t>
            </a:r>
          </a:p>
        </p:txBody>
      </p:sp>
      <p:sp>
        <p:nvSpPr>
          <p:cNvPr id="22" name="Rounded Rectangle 21"/>
          <p:cNvSpPr/>
          <p:nvPr/>
        </p:nvSpPr>
        <p:spPr>
          <a:xfrm>
            <a:off x="3841376" y="5217460"/>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Clear chart from EMR system</a:t>
            </a:r>
          </a:p>
        </p:txBody>
      </p:sp>
      <p:sp>
        <p:nvSpPr>
          <p:cNvPr id="23" name="Rounded Rectangle 22"/>
          <p:cNvSpPr/>
          <p:nvPr/>
        </p:nvSpPr>
        <p:spPr>
          <a:xfrm>
            <a:off x="5497606" y="5199714"/>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Order for pp room to be cleaned </a:t>
            </a:r>
          </a:p>
        </p:txBody>
      </p:sp>
      <p:cxnSp>
        <p:nvCxnSpPr>
          <p:cNvPr id="24" name="Straight Arrow Connector 23"/>
          <p:cNvCxnSpPr>
            <a:stCxn id="13" idx="3"/>
            <a:endCxn id="14" idx="1"/>
          </p:cNvCxnSpPr>
          <p:nvPr/>
        </p:nvCxnSpPr>
        <p:spPr>
          <a:xfrm>
            <a:off x="3581400" y="2249956"/>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a:endCxn id="15" idx="1"/>
          </p:cNvCxnSpPr>
          <p:nvPr/>
        </p:nvCxnSpPr>
        <p:spPr>
          <a:xfrm>
            <a:off x="5410200" y="2249956"/>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5" idx="3"/>
            <a:endCxn id="16" idx="0"/>
          </p:cNvCxnSpPr>
          <p:nvPr/>
        </p:nvCxnSpPr>
        <p:spPr>
          <a:xfrm flipH="1">
            <a:off x="2857500" y="2249957"/>
            <a:ext cx="4838700" cy="1140943"/>
          </a:xfrm>
          <a:prstGeom prst="bentConnector4">
            <a:avLst>
              <a:gd name="adj1" fmla="val -4724"/>
              <a:gd name="adj2" fmla="val 689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6" idx="3"/>
            <a:endCxn id="17" idx="1"/>
          </p:cNvCxnSpPr>
          <p:nvPr/>
        </p:nvCxnSpPr>
        <p:spPr>
          <a:xfrm flipV="1">
            <a:off x="3581400" y="4018615"/>
            <a:ext cx="152400" cy="19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3"/>
            <a:endCxn id="18" idx="1"/>
          </p:cNvCxnSpPr>
          <p:nvPr/>
        </p:nvCxnSpPr>
        <p:spPr>
          <a:xfrm>
            <a:off x="5638800" y="4018616"/>
            <a:ext cx="152400" cy="2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3"/>
            <a:endCxn id="19" idx="1"/>
          </p:cNvCxnSpPr>
          <p:nvPr/>
        </p:nvCxnSpPr>
        <p:spPr>
          <a:xfrm flipV="1">
            <a:off x="7162800" y="4018616"/>
            <a:ext cx="152400" cy="2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3"/>
            <a:endCxn id="20" idx="1"/>
          </p:cNvCxnSpPr>
          <p:nvPr/>
        </p:nvCxnSpPr>
        <p:spPr>
          <a:xfrm flipV="1">
            <a:off x="9251576" y="4000501"/>
            <a:ext cx="121024" cy="18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0" idx="3"/>
            <a:endCxn id="21" idx="0"/>
          </p:cNvCxnSpPr>
          <p:nvPr/>
        </p:nvCxnSpPr>
        <p:spPr>
          <a:xfrm flipH="1">
            <a:off x="2888877" y="4000500"/>
            <a:ext cx="7635689" cy="1219200"/>
          </a:xfrm>
          <a:prstGeom prst="bentConnector4">
            <a:avLst>
              <a:gd name="adj1" fmla="val -1057"/>
              <a:gd name="adj2" fmla="val 6663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1" idx="3"/>
            <a:endCxn id="22" idx="1"/>
          </p:cNvCxnSpPr>
          <p:nvPr/>
        </p:nvCxnSpPr>
        <p:spPr>
          <a:xfrm flipV="1">
            <a:off x="3612776" y="5865160"/>
            <a:ext cx="228600" cy="2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2" idx="3"/>
            <a:endCxn id="23" idx="1"/>
          </p:cNvCxnSpPr>
          <p:nvPr/>
        </p:nvCxnSpPr>
        <p:spPr>
          <a:xfrm flipV="1">
            <a:off x="5289176" y="5847414"/>
            <a:ext cx="208430" cy="17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710518" y="3303679"/>
            <a:ext cx="1604682" cy="144985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ounded Rectangle 34"/>
          <p:cNvSpPr/>
          <p:nvPr/>
        </p:nvSpPr>
        <p:spPr>
          <a:xfrm>
            <a:off x="7010400" y="954558"/>
            <a:ext cx="3352800" cy="222800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u="sng" dirty="0" smtClean="0"/>
              <a:t>Test</a:t>
            </a:r>
            <a:r>
              <a:rPr lang="en-US" dirty="0" smtClean="0"/>
              <a:t> – work with patient </a:t>
            </a:r>
            <a:r>
              <a:rPr lang="en-US" dirty="0"/>
              <a:t>to call the provider’s </a:t>
            </a:r>
            <a:r>
              <a:rPr lang="en-US" dirty="0" smtClean="0"/>
              <a:t>office to schedule postpartum visit during postpartum discharge education on early warning sign and importance </a:t>
            </a:r>
            <a:r>
              <a:rPr lang="en-US" dirty="0"/>
              <a:t>of </a:t>
            </a:r>
            <a:r>
              <a:rPr lang="en-US" dirty="0" smtClean="0"/>
              <a:t>early postpartum visit</a:t>
            </a:r>
            <a:endParaRPr lang="en-US" dirty="0"/>
          </a:p>
        </p:txBody>
      </p:sp>
      <p:cxnSp>
        <p:nvCxnSpPr>
          <p:cNvPr id="38" name="Straight Arrow Connector 37"/>
          <p:cNvCxnSpPr/>
          <p:nvPr/>
        </p:nvCxnSpPr>
        <p:spPr>
          <a:xfrm flipH="1">
            <a:off x="6800850" y="3011505"/>
            <a:ext cx="304800" cy="3665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885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defRPr/>
            </a:pPr>
            <a:fld id="{ED3A795C-50BE-462B-8B70-BD2F9F6A8888}" type="slidenum">
              <a:rPr lang="en-US" altLang="en-US" smtClean="0"/>
              <a:pPr>
                <a:defRPr/>
              </a:pPr>
              <a:t>38</a:t>
            </a:fld>
            <a:endParaRPr lang="en-US" altLang="en-US"/>
          </a:p>
        </p:txBody>
      </p:sp>
      <p:sp>
        <p:nvSpPr>
          <p:cNvPr id="6" name="Title 1"/>
          <p:cNvSpPr>
            <a:spLocks noGrp="1"/>
          </p:cNvSpPr>
          <p:nvPr>
            <p:ph type="title"/>
          </p:nvPr>
        </p:nvSpPr>
        <p:spPr>
          <a:xfrm rot="16200000">
            <a:off x="-1431408" y="2527024"/>
            <a:ext cx="4497457" cy="1143000"/>
          </a:xfrm>
        </p:spPr>
        <p:txBody>
          <a:bodyPr>
            <a:normAutofit/>
          </a:bodyPr>
          <a:lstStyle/>
          <a:p>
            <a:pPr algn="l" eaLnBrk="1" hangingPunct="1"/>
            <a:r>
              <a:rPr lang="en-US" altLang="en-US" sz="4000" dirty="0" smtClean="0"/>
              <a:t>Sample</a:t>
            </a:r>
            <a:r>
              <a:rPr lang="en-US" altLang="en-US" sz="4000" dirty="0"/>
              <a:t> </a:t>
            </a:r>
            <a:r>
              <a:rPr lang="en-US" altLang="en-US" sz="4000" dirty="0" smtClean="0"/>
              <a:t>PDSA</a:t>
            </a:r>
            <a:endParaRPr lang="en-US" altLang="en-US" sz="4000" dirty="0"/>
          </a:p>
        </p:txBody>
      </p:sp>
      <p:graphicFrame>
        <p:nvGraphicFramePr>
          <p:cNvPr id="7" name="Diagram 6"/>
          <p:cNvGraphicFramePr/>
          <p:nvPr>
            <p:extLst/>
          </p:nvPr>
        </p:nvGraphicFramePr>
        <p:xfrm>
          <a:off x="-33389" y="-106017"/>
          <a:ext cx="10820400" cy="708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5376811" y="863025"/>
            <a:ext cx="1075936" cy="584775"/>
          </a:xfrm>
          <a:prstGeom prst="rect">
            <a:avLst/>
          </a:prstGeom>
          <a:noFill/>
        </p:spPr>
        <p:txBody>
          <a:bodyPr wrap="none" lIns="91440" tIns="45720" rIns="91440" bIns="45720">
            <a:spAutoFit/>
          </a:bodyPr>
          <a:lstStyle/>
          <a:p>
            <a:pPr algn="ctr"/>
            <a:r>
              <a:rPr lang="en-US" sz="3200" b="1" spc="50" dirty="0">
                <a:ln w="0"/>
                <a:solidFill>
                  <a:schemeClr val="bg2"/>
                </a:solidFill>
                <a:effectLst>
                  <a:innerShdw blurRad="63500" dist="50800" dir="13500000">
                    <a:srgbClr val="000000">
                      <a:alpha val="50000"/>
                    </a:srgbClr>
                  </a:innerShdw>
                </a:effectLst>
              </a:rPr>
              <a:t>Plan</a:t>
            </a:r>
          </a:p>
        </p:txBody>
      </p:sp>
      <p:sp>
        <p:nvSpPr>
          <p:cNvPr id="9" name="Rectangle 8"/>
          <p:cNvSpPr/>
          <p:nvPr/>
        </p:nvSpPr>
        <p:spPr>
          <a:xfrm>
            <a:off x="5542722" y="5496340"/>
            <a:ext cx="744114" cy="584775"/>
          </a:xfrm>
          <a:prstGeom prst="rect">
            <a:avLst/>
          </a:prstGeom>
          <a:noFill/>
        </p:spPr>
        <p:txBody>
          <a:bodyPr wrap="none" lIns="91440" tIns="45720" rIns="91440" bIns="45720">
            <a:spAutoFit/>
          </a:bodyPr>
          <a:lstStyle/>
          <a:p>
            <a:pPr algn="ctr"/>
            <a:r>
              <a:rPr lang="en-US" sz="3200" b="1" spc="50" dirty="0">
                <a:ln w="0"/>
                <a:solidFill>
                  <a:schemeClr val="bg2"/>
                </a:solidFill>
                <a:effectLst>
                  <a:innerShdw blurRad="63500" dist="50800" dir="13500000">
                    <a:srgbClr val="000000">
                      <a:alpha val="50000"/>
                    </a:srgbClr>
                  </a:innerShdw>
                </a:effectLst>
              </a:rPr>
              <a:t>Do</a:t>
            </a:r>
          </a:p>
        </p:txBody>
      </p:sp>
      <p:sp>
        <p:nvSpPr>
          <p:cNvPr id="10" name="Rectangle 9"/>
          <p:cNvSpPr/>
          <p:nvPr/>
        </p:nvSpPr>
        <p:spPr>
          <a:xfrm>
            <a:off x="3806687" y="5347253"/>
            <a:ext cx="1354858" cy="584775"/>
          </a:xfrm>
          <a:prstGeom prst="rect">
            <a:avLst/>
          </a:prstGeom>
          <a:noFill/>
        </p:spPr>
        <p:txBody>
          <a:bodyPr wrap="none" lIns="91440" tIns="45720" rIns="91440" bIns="45720">
            <a:spAutoFit/>
          </a:bodyPr>
          <a:lstStyle/>
          <a:p>
            <a:pPr algn="ctr"/>
            <a:r>
              <a:rPr lang="en-US" sz="3200" b="1" spc="50" dirty="0">
                <a:ln w="0"/>
                <a:solidFill>
                  <a:schemeClr val="bg2"/>
                </a:solidFill>
                <a:effectLst>
                  <a:innerShdw blurRad="63500" dist="50800" dir="13500000">
                    <a:srgbClr val="000000">
                      <a:alpha val="50000"/>
                    </a:srgbClr>
                  </a:innerShdw>
                </a:effectLst>
              </a:rPr>
              <a:t>Study</a:t>
            </a:r>
          </a:p>
        </p:txBody>
      </p:sp>
      <p:sp>
        <p:nvSpPr>
          <p:cNvPr id="11" name="Rectangle 10"/>
          <p:cNvSpPr/>
          <p:nvPr/>
        </p:nvSpPr>
        <p:spPr>
          <a:xfrm>
            <a:off x="3954030" y="863026"/>
            <a:ext cx="864339" cy="584775"/>
          </a:xfrm>
          <a:prstGeom prst="rect">
            <a:avLst/>
          </a:prstGeom>
          <a:noFill/>
        </p:spPr>
        <p:txBody>
          <a:bodyPr wrap="none" lIns="91440" tIns="45720" rIns="91440" bIns="45720">
            <a:spAutoFit/>
          </a:bodyPr>
          <a:lstStyle/>
          <a:p>
            <a:pPr algn="ctr"/>
            <a:r>
              <a:rPr lang="en-US" sz="3200" b="1" spc="50" dirty="0">
                <a:ln w="0"/>
                <a:solidFill>
                  <a:schemeClr val="bg2"/>
                </a:solidFill>
                <a:effectLst>
                  <a:innerShdw blurRad="63500" dist="50800" dir="13500000">
                    <a:srgbClr val="000000">
                      <a:alpha val="50000"/>
                    </a:srgbClr>
                  </a:innerShdw>
                </a:effectLst>
              </a:rPr>
              <a:t>Act</a:t>
            </a:r>
          </a:p>
        </p:txBody>
      </p:sp>
      <p:pic>
        <p:nvPicPr>
          <p:cNvPr id="12" name="Picture 11" descr="AdobeStock_106433308"/>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a:off x="7980916" y="2180983"/>
            <a:ext cx="3783701" cy="2525195"/>
          </a:xfrm>
          <a:prstGeom prst="rect">
            <a:avLst/>
          </a:prstGeom>
        </p:spPr>
      </p:pic>
    </p:spTree>
    <p:extLst>
      <p:ext uri="{BB962C8B-B14F-4D97-AF65-F5344CB8AC3E}">
        <p14:creationId xmlns:p14="http://schemas.microsoft.com/office/powerpoint/2010/main" val="2854464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endParaRPr lang="en-US" altLang="en-US" dirty="0"/>
          </a:p>
        </p:txBody>
      </p:sp>
      <p:sp>
        <p:nvSpPr>
          <p:cNvPr id="3" name="Slide Number Placeholder 3"/>
          <p:cNvSpPr txBox="1">
            <a:spLocks/>
          </p:cNvSpPr>
          <p:nvPr/>
        </p:nvSpPr>
        <p:spPr>
          <a:xfrm>
            <a:off x="8077200" y="6356371"/>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898989"/>
                </a:solidFill>
                <a:latin typeface="Arial"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defRPr/>
            </a:pPr>
            <a:fld id="{8DDD8331-DEC2-4D1E-95D5-94283CB87E4D}" type="slidenum">
              <a:rPr lang="en-US" altLang="en-US"/>
              <a:pPr>
                <a:defRPr/>
              </a:pPr>
              <a:t>39</a:t>
            </a:fld>
            <a:endParaRPr lang="en-US" altLang="en-US"/>
          </a:p>
        </p:txBody>
      </p:sp>
      <p:sp>
        <p:nvSpPr>
          <p:cNvPr id="4" name="Rectangle 3"/>
          <p:cNvSpPr/>
          <p:nvPr/>
        </p:nvSpPr>
        <p:spPr>
          <a:xfrm>
            <a:off x="1524000" y="5791200"/>
            <a:ext cx="914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236883" y="314783"/>
            <a:ext cx="932621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defRPr/>
            </a:pPr>
            <a:r>
              <a:rPr lang="en-US" altLang="en-US" sz="3600" b="1" dirty="0">
                <a:solidFill>
                  <a:schemeClr val="accent1"/>
                </a:solidFill>
                <a:latin typeface="+mn-lt"/>
                <a:ea typeface="+mn-ea"/>
                <a:cs typeface="+mn-cs"/>
              </a:rPr>
              <a:t>Adapted process map of discharge workflow</a:t>
            </a:r>
          </a:p>
        </p:txBody>
      </p:sp>
      <p:cxnSp>
        <p:nvCxnSpPr>
          <p:cNvPr id="6" name="Straight Connector 5"/>
          <p:cNvCxnSpPr/>
          <p:nvPr/>
        </p:nvCxnSpPr>
        <p:spPr>
          <a:xfrm>
            <a:off x="1676400" y="13716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16200000">
            <a:off x="1028700" y="2171700"/>
            <a:ext cx="1524000" cy="228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OB Provider</a:t>
            </a:r>
          </a:p>
        </p:txBody>
      </p:sp>
      <p:cxnSp>
        <p:nvCxnSpPr>
          <p:cNvPr id="8" name="Straight Connector 7"/>
          <p:cNvCxnSpPr/>
          <p:nvPr/>
        </p:nvCxnSpPr>
        <p:spPr>
          <a:xfrm>
            <a:off x="1676400" y="3200400"/>
            <a:ext cx="8839200" cy="0"/>
          </a:xfrm>
          <a:prstGeom prst="line">
            <a:avLst/>
          </a:prstGeom>
        </p:spPr>
        <p:style>
          <a:lnRef idx="1">
            <a:schemeClr val="accent6"/>
          </a:lnRef>
          <a:fillRef idx="0">
            <a:schemeClr val="accent6"/>
          </a:fillRef>
          <a:effectRef idx="0">
            <a:schemeClr val="accent6"/>
          </a:effectRef>
          <a:fontRef idx="minor">
            <a:schemeClr val="tx1"/>
          </a:fontRef>
        </p:style>
      </p:cxnSp>
      <p:sp>
        <p:nvSpPr>
          <p:cNvPr id="9" name="Rectangle 8"/>
          <p:cNvSpPr/>
          <p:nvPr/>
        </p:nvSpPr>
        <p:spPr>
          <a:xfrm rot="16200000">
            <a:off x="1028700" y="3924299"/>
            <a:ext cx="1524000" cy="228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PP Nurse</a:t>
            </a:r>
          </a:p>
        </p:txBody>
      </p:sp>
      <p:cxnSp>
        <p:nvCxnSpPr>
          <p:cNvPr id="10" name="Straight Connector 9"/>
          <p:cNvCxnSpPr/>
          <p:nvPr/>
        </p:nvCxnSpPr>
        <p:spPr>
          <a:xfrm>
            <a:off x="1676400" y="5029200"/>
            <a:ext cx="8839200" cy="0"/>
          </a:xfrm>
          <a:prstGeom prst="line">
            <a:avLst/>
          </a:prstGeom>
        </p:spPr>
        <p:style>
          <a:lnRef idx="1">
            <a:schemeClr val="accent5"/>
          </a:lnRef>
          <a:fillRef idx="0">
            <a:schemeClr val="accent5"/>
          </a:fillRef>
          <a:effectRef idx="0">
            <a:schemeClr val="accent5"/>
          </a:effectRef>
          <a:fontRef idx="minor">
            <a:schemeClr val="tx1"/>
          </a:fontRef>
        </p:style>
      </p:cxnSp>
      <p:sp>
        <p:nvSpPr>
          <p:cNvPr id="11" name="Rectangle 10"/>
          <p:cNvSpPr/>
          <p:nvPr/>
        </p:nvSpPr>
        <p:spPr>
          <a:xfrm rot="16200000">
            <a:off x="1028700" y="5753100"/>
            <a:ext cx="1524000" cy="228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Secretary </a:t>
            </a:r>
          </a:p>
        </p:txBody>
      </p:sp>
      <p:cxnSp>
        <p:nvCxnSpPr>
          <p:cNvPr id="12" name="Straight Connector 11"/>
          <p:cNvCxnSpPr/>
          <p:nvPr/>
        </p:nvCxnSpPr>
        <p:spPr>
          <a:xfrm>
            <a:off x="1676400" y="6721495"/>
            <a:ext cx="8839200" cy="0"/>
          </a:xfrm>
          <a:prstGeom prst="line">
            <a:avLst/>
          </a:prstGeom>
        </p:spPr>
        <p:style>
          <a:lnRef idx="1">
            <a:schemeClr val="accent4"/>
          </a:lnRef>
          <a:fillRef idx="0">
            <a:schemeClr val="accent4"/>
          </a:fillRef>
          <a:effectRef idx="0">
            <a:schemeClr val="accent4"/>
          </a:effectRef>
          <a:fontRef idx="minor">
            <a:schemeClr val="tx1"/>
          </a:fontRef>
        </p:style>
      </p:cxnSp>
      <p:sp>
        <p:nvSpPr>
          <p:cNvPr id="13" name="Rounded Rectangle 12"/>
          <p:cNvSpPr/>
          <p:nvPr/>
        </p:nvSpPr>
        <p:spPr>
          <a:xfrm>
            <a:off x="2133600" y="1602256"/>
            <a:ext cx="14478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OB Provider to see patient and place d/c order</a:t>
            </a:r>
          </a:p>
        </p:txBody>
      </p:sp>
      <p:sp>
        <p:nvSpPr>
          <p:cNvPr id="14" name="Rounded Rectangle 13"/>
          <p:cNvSpPr/>
          <p:nvPr/>
        </p:nvSpPr>
        <p:spPr>
          <a:xfrm>
            <a:off x="3810000" y="1602256"/>
            <a:ext cx="1600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Prescription plan/orders complete in EMR or e-pharmacy </a:t>
            </a:r>
          </a:p>
        </p:txBody>
      </p:sp>
      <p:sp>
        <p:nvSpPr>
          <p:cNvPr id="15" name="Rounded Rectangle 14"/>
          <p:cNvSpPr/>
          <p:nvPr/>
        </p:nvSpPr>
        <p:spPr>
          <a:xfrm>
            <a:off x="5715000" y="1602256"/>
            <a:ext cx="1981200" cy="1295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Complete AVS (d/c) instructions and signed off in EMR specific to patient</a:t>
            </a:r>
          </a:p>
        </p:txBody>
      </p:sp>
      <p:sp>
        <p:nvSpPr>
          <p:cNvPr id="16" name="Rounded Rectangle 15"/>
          <p:cNvSpPr/>
          <p:nvPr/>
        </p:nvSpPr>
        <p:spPr>
          <a:xfrm>
            <a:off x="2133600" y="3390899"/>
            <a:ext cx="14478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Verify OB Provider tasks are complete</a:t>
            </a:r>
          </a:p>
        </p:txBody>
      </p:sp>
      <p:sp>
        <p:nvSpPr>
          <p:cNvPr id="17" name="Rounded Rectangle 16"/>
          <p:cNvSpPr/>
          <p:nvPr/>
        </p:nvSpPr>
        <p:spPr>
          <a:xfrm>
            <a:off x="3733800" y="3370915"/>
            <a:ext cx="19812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Complete birth record activities or verify parental plan for birth record completion </a:t>
            </a:r>
          </a:p>
        </p:txBody>
      </p:sp>
      <p:sp>
        <p:nvSpPr>
          <p:cNvPr id="18" name="Rounded Rectangle 17"/>
          <p:cNvSpPr/>
          <p:nvPr/>
        </p:nvSpPr>
        <p:spPr>
          <a:xfrm>
            <a:off x="5867400" y="3372970"/>
            <a:ext cx="22098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Complete discharge education for mother and </a:t>
            </a:r>
            <a:r>
              <a:rPr lang="en-US" sz="1600" dirty="0" smtClean="0"/>
              <a:t>baby and schedule pp visit</a:t>
            </a:r>
            <a:endParaRPr lang="en-US" sz="1600" dirty="0"/>
          </a:p>
        </p:txBody>
      </p:sp>
      <p:sp>
        <p:nvSpPr>
          <p:cNvPr id="19" name="Rounded Rectangle 18"/>
          <p:cNvSpPr/>
          <p:nvPr/>
        </p:nvSpPr>
        <p:spPr>
          <a:xfrm>
            <a:off x="8267798" y="3382953"/>
            <a:ext cx="2247802"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Resolve care plan &amp; complete d/c tasks (security system, infant transportation, tests, </a:t>
            </a:r>
            <a:r>
              <a:rPr lang="en-US" sz="1600" dirty="0" err="1"/>
              <a:t>etc</a:t>
            </a:r>
            <a:r>
              <a:rPr lang="en-US" sz="1600" dirty="0"/>
              <a:t>)</a:t>
            </a:r>
          </a:p>
        </p:txBody>
      </p:sp>
      <p:sp>
        <p:nvSpPr>
          <p:cNvPr id="20" name="Rounded Rectangle 19"/>
          <p:cNvSpPr/>
          <p:nvPr/>
        </p:nvSpPr>
        <p:spPr>
          <a:xfrm>
            <a:off x="10668000" y="3327754"/>
            <a:ext cx="1295400" cy="1295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Complete discharge note</a:t>
            </a:r>
          </a:p>
        </p:txBody>
      </p:sp>
      <p:sp>
        <p:nvSpPr>
          <p:cNvPr id="21" name="Rounded Rectangle 20"/>
          <p:cNvSpPr/>
          <p:nvPr/>
        </p:nvSpPr>
        <p:spPr>
          <a:xfrm>
            <a:off x="2164976" y="5219700"/>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Send admitting notification on patient’s discharge</a:t>
            </a:r>
          </a:p>
        </p:txBody>
      </p:sp>
      <p:sp>
        <p:nvSpPr>
          <p:cNvPr id="22" name="Rounded Rectangle 21"/>
          <p:cNvSpPr/>
          <p:nvPr/>
        </p:nvSpPr>
        <p:spPr>
          <a:xfrm>
            <a:off x="3841376" y="5217460"/>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Clear chart from EMR system</a:t>
            </a:r>
          </a:p>
        </p:txBody>
      </p:sp>
      <p:sp>
        <p:nvSpPr>
          <p:cNvPr id="23" name="Rounded Rectangle 22"/>
          <p:cNvSpPr/>
          <p:nvPr/>
        </p:nvSpPr>
        <p:spPr>
          <a:xfrm>
            <a:off x="5497606" y="5199714"/>
            <a:ext cx="14478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Order for pp room to be cleaned </a:t>
            </a:r>
          </a:p>
        </p:txBody>
      </p:sp>
      <p:cxnSp>
        <p:nvCxnSpPr>
          <p:cNvPr id="24" name="Straight Arrow Connector 23"/>
          <p:cNvCxnSpPr>
            <a:stCxn id="13" idx="3"/>
            <a:endCxn id="14" idx="1"/>
          </p:cNvCxnSpPr>
          <p:nvPr/>
        </p:nvCxnSpPr>
        <p:spPr>
          <a:xfrm>
            <a:off x="3581400" y="2249956"/>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a:endCxn id="15" idx="1"/>
          </p:cNvCxnSpPr>
          <p:nvPr/>
        </p:nvCxnSpPr>
        <p:spPr>
          <a:xfrm>
            <a:off x="5410200" y="2249956"/>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5" idx="3"/>
            <a:endCxn id="16" idx="0"/>
          </p:cNvCxnSpPr>
          <p:nvPr/>
        </p:nvCxnSpPr>
        <p:spPr>
          <a:xfrm flipH="1">
            <a:off x="2857500" y="2249957"/>
            <a:ext cx="4838700" cy="1140943"/>
          </a:xfrm>
          <a:prstGeom prst="bentConnector4">
            <a:avLst>
              <a:gd name="adj1" fmla="val -4724"/>
              <a:gd name="adj2" fmla="val 689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6" idx="3"/>
            <a:endCxn id="17" idx="1"/>
          </p:cNvCxnSpPr>
          <p:nvPr/>
        </p:nvCxnSpPr>
        <p:spPr>
          <a:xfrm flipV="1">
            <a:off x="3581400" y="4018615"/>
            <a:ext cx="152400" cy="19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7" idx="3"/>
            <a:endCxn id="18" idx="1"/>
          </p:cNvCxnSpPr>
          <p:nvPr/>
        </p:nvCxnSpPr>
        <p:spPr>
          <a:xfrm>
            <a:off x="5715000" y="4018615"/>
            <a:ext cx="152400" cy="2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3"/>
            <a:endCxn id="19" idx="1"/>
          </p:cNvCxnSpPr>
          <p:nvPr/>
        </p:nvCxnSpPr>
        <p:spPr>
          <a:xfrm>
            <a:off x="8077200" y="4020670"/>
            <a:ext cx="190598" cy="9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3"/>
            <a:endCxn id="20" idx="1"/>
          </p:cNvCxnSpPr>
          <p:nvPr/>
        </p:nvCxnSpPr>
        <p:spPr>
          <a:xfrm flipV="1">
            <a:off x="10515600" y="3975454"/>
            <a:ext cx="152400" cy="55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0" idx="3"/>
            <a:endCxn id="21" idx="0"/>
          </p:cNvCxnSpPr>
          <p:nvPr/>
        </p:nvCxnSpPr>
        <p:spPr>
          <a:xfrm flipH="1">
            <a:off x="2888876" y="3975454"/>
            <a:ext cx="9074524" cy="1244246"/>
          </a:xfrm>
          <a:prstGeom prst="bentConnector4">
            <a:avLst>
              <a:gd name="adj1" fmla="val -2519"/>
              <a:gd name="adj2" fmla="val 7602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1" idx="3"/>
            <a:endCxn id="22" idx="1"/>
          </p:cNvCxnSpPr>
          <p:nvPr/>
        </p:nvCxnSpPr>
        <p:spPr>
          <a:xfrm flipV="1">
            <a:off x="3612776" y="5865160"/>
            <a:ext cx="228600" cy="2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2" idx="3"/>
            <a:endCxn id="23" idx="1"/>
          </p:cNvCxnSpPr>
          <p:nvPr/>
        </p:nvCxnSpPr>
        <p:spPr>
          <a:xfrm flipV="1">
            <a:off x="5289176" y="5847414"/>
            <a:ext cx="208430" cy="17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057400" y="1444624"/>
            <a:ext cx="1600200" cy="154622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8" name="Straight Arrow Connector 37"/>
          <p:cNvCxnSpPr>
            <a:stCxn id="39" idx="1"/>
            <a:endCxn id="34" idx="6"/>
          </p:cNvCxnSpPr>
          <p:nvPr/>
        </p:nvCxnSpPr>
        <p:spPr>
          <a:xfrm flipH="1">
            <a:off x="3657600" y="2006778"/>
            <a:ext cx="4229100" cy="21095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7886700" y="899440"/>
            <a:ext cx="3352800" cy="22146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u="sng" dirty="0" smtClean="0"/>
              <a:t>Adapt</a:t>
            </a:r>
            <a:r>
              <a:rPr lang="en-US" dirty="0"/>
              <a:t> </a:t>
            </a:r>
            <a:r>
              <a:rPr lang="en-US" dirty="0" smtClean="0"/>
              <a:t>Identified </a:t>
            </a:r>
            <a:r>
              <a:rPr lang="en-US" dirty="0"/>
              <a:t>that </a:t>
            </a:r>
            <a:r>
              <a:rPr lang="en-US" dirty="0" smtClean="0"/>
              <a:t>patients were able to schedule visit during discharged education but </a:t>
            </a:r>
            <a:r>
              <a:rPr lang="en-US" dirty="0"/>
              <a:t>need to know where to </a:t>
            </a:r>
            <a:r>
              <a:rPr lang="en-US" dirty="0" smtClean="0"/>
              <a:t>follow-up if issues/ early warning signs. Incorporate in provider discussion </a:t>
            </a:r>
            <a:r>
              <a:rPr lang="en-US" dirty="0"/>
              <a:t>and </a:t>
            </a:r>
            <a:r>
              <a:rPr lang="en-US" dirty="0" smtClean="0"/>
              <a:t>discharge instructions. </a:t>
            </a:r>
            <a:endParaRPr lang="en-US" dirty="0"/>
          </a:p>
        </p:txBody>
      </p:sp>
      <p:cxnSp>
        <p:nvCxnSpPr>
          <p:cNvPr id="62" name="Straight Arrow Connector 61"/>
          <p:cNvCxnSpPr/>
          <p:nvPr/>
        </p:nvCxnSpPr>
        <p:spPr>
          <a:xfrm flipH="1">
            <a:off x="7696200" y="2478157"/>
            <a:ext cx="190500" cy="10734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5829202" y="3200400"/>
            <a:ext cx="2286000" cy="1546226"/>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96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16"/>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fld id="{00000000-1234-1234-1234-123412341234}" type="slidenum">
              <a:rPr kumimoji="0" lang="en-US" sz="1200" b="0" i="0" u="none" strike="noStrike" kern="0" cap="none" spc="0" normalizeH="0" baseline="0" noProof="0">
                <a:ln>
                  <a:noFill/>
                </a:ln>
                <a:solidFill>
                  <a:srgbClr val="AEB3B7"/>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t>4</a:t>
            </a:fld>
            <a:endParaRPr kumimoji="0" sz="1200" b="0" i="0" u="none" strike="noStrike" kern="0" cap="none" spc="0" normalizeH="0" baseline="0" noProof="0">
              <a:ln>
                <a:noFill/>
              </a:ln>
              <a:solidFill>
                <a:srgbClr val="AEB3B7"/>
              </a:solidFill>
              <a:effectLst/>
              <a:uLnTx/>
              <a:uFillTx/>
              <a:latin typeface="Calibri"/>
              <a:ea typeface="Calibri"/>
              <a:cs typeface="Calibri"/>
              <a:sym typeface="Calibri"/>
            </a:endParaRPr>
          </a:p>
        </p:txBody>
      </p:sp>
      <p:sp>
        <p:nvSpPr>
          <p:cNvPr id="371" name="Google Shape;371;p1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919497"/>
              </a:buClr>
              <a:buSzPts val="1200"/>
              <a:buFont typeface="Calibri"/>
              <a:buNone/>
              <a:tabLst/>
              <a:defRPr/>
            </a:pPr>
            <a:r>
              <a:rPr kumimoji="0" lang="en-US" sz="1200" b="0" i="0" u="none" strike="noStrike" kern="0" cap="none" spc="0" normalizeH="0" baseline="0" noProof="0">
                <a:ln>
                  <a:noFill/>
                </a:ln>
                <a:solidFill>
                  <a:srgbClr val="919497"/>
                </a:solidFill>
                <a:effectLst/>
                <a:uLnTx/>
                <a:uFillTx/>
                <a:latin typeface="Calibri"/>
                <a:ea typeface="Calibri"/>
                <a:cs typeface="Calibri"/>
                <a:sym typeface="Calibri"/>
              </a:rPr>
              <a:t>Illinois Perinatal Quality Collaborative</a:t>
            </a:r>
            <a:endParaRPr kumimoji="0" sz="1200" b="0" i="0" u="none" strike="noStrike" kern="0" cap="none" spc="0" normalizeH="0" baseline="0" noProof="0">
              <a:ln>
                <a:noFill/>
              </a:ln>
              <a:solidFill>
                <a:srgbClr val="919497"/>
              </a:solidFill>
              <a:effectLst/>
              <a:uLnTx/>
              <a:uFillTx/>
              <a:latin typeface="Calibri"/>
              <a:ea typeface="+mn-ea"/>
              <a:cs typeface="Calibri"/>
              <a:sym typeface="Calibri"/>
            </a:endParaRPr>
          </a:p>
        </p:txBody>
      </p:sp>
      <p:sp>
        <p:nvSpPr>
          <p:cNvPr id="368" name="Google Shape;368;p16"/>
          <p:cNvSpPr txBox="1">
            <a:spLocks noGrp="1"/>
          </p:cNvSpPr>
          <p:nvPr>
            <p:ph type="title" idx="4294967295"/>
          </p:nvPr>
        </p:nvSpPr>
        <p:spPr>
          <a:xfrm>
            <a:off x="467360" y="926149"/>
            <a:ext cx="4601604" cy="13255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accent1"/>
              </a:buClr>
              <a:buSzPts val="4000"/>
              <a:buFont typeface="Calibri"/>
              <a:buNone/>
            </a:pPr>
            <a:r>
              <a:rPr lang="en-US" sz="4000"/>
              <a:t>Save the Date: </a:t>
            </a:r>
            <a:endParaRPr/>
          </a:p>
        </p:txBody>
      </p:sp>
      <p:sp>
        <p:nvSpPr>
          <p:cNvPr id="369" name="Google Shape;369;p16"/>
          <p:cNvSpPr txBox="1">
            <a:spLocks noGrp="1"/>
          </p:cNvSpPr>
          <p:nvPr>
            <p:ph type="body" idx="4294967295"/>
          </p:nvPr>
        </p:nvSpPr>
        <p:spPr>
          <a:xfrm>
            <a:off x="84493" y="2251711"/>
            <a:ext cx="5367338" cy="252349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58466"/>
              </a:buClr>
              <a:buSzPts val="3200"/>
              <a:buNone/>
            </a:pPr>
            <a:r>
              <a:rPr lang="en-US" sz="3200">
                <a:solidFill>
                  <a:srgbClr val="22262A"/>
                </a:solidFill>
              </a:rPr>
              <a:t>Calling all perinatal health care providers, nurses, allied health professionals, and public health/community partners!</a:t>
            </a:r>
            <a:endParaRPr/>
          </a:p>
          <a:p>
            <a:pPr marL="228600" lvl="0" indent="-25400" algn="l" rtl="0">
              <a:lnSpc>
                <a:spcPct val="100000"/>
              </a:lnSpc>
              <a:spcBef>
                <a:spcPts val="2000"/>
              </a:spcBef>
              <a:spcAft>
                <a:spcPts val="0"/>
              </a:spcAft>
              <a:buClr>
                <a:srgbClr val="F58466"/>
              </a:buClr>
              <a:buSzPts val="3200"/>
              <a:buNone/>
            </a:pPr>
            <a:endParaRPr sz="3200" b="1">
              <a:solidFill>
                <a:srgbClr val="FF0000"/>
              </a:solidFill>
            </a:endParaRPr>
          </a:p>
        </p:txBody>
      </p:sp>
      <p:pic>
        <p:nvPicPr>
          <p:cNvPr id="372" name="Google Shape;372;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51831" y="0"/>
            <a:ext cx="6858000" cy="6858000"/>
          </a:xfrm>
          <a:prstGeom prst="rect">
            <a:avLst/>
          </a:prstGeom>
          <a:noFill/>
          <a:ln>
            <a:noFill/>
          </a:ln>
        </p:spPr>
      </p:pic>
    </p:spTree>
    <p:extLst>
      <p:ext uri="{BB962C8B-B14F-4D97-AF65-F5344CB8AC3E}">
        <p14:creationId xmlns:p14="http://schemas.microsoft.com/office/powerpoint/2010/main" val="3546665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endParaRPr lang="en-US" altLang="en-US" dirty="0"/>
          </a:p>
        </p:txBody>
      </p:sp>
      <p:sp>
        <p:nvSpPr>
          <p:cNvPr id="3" name="Title 2"/>
          <p:cNvSpPr txBox="1">
            <a:spLocks/>
          </p:cNvSpPr>
          <p:nvPr/>
        </p:nvSpPr>
        <p:spPr>
          <a:xfrm>
            <a:off x="6629399" y="1676399"/>
            <a:ext cx="4923264" cy="257221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R="5080" algn="l" eaLnBrk="1" hangingPunct="1">
              <a:lnSpc>
                <a:spcPct val="90000"/>
              </a:lnSpc>
              <a:defRPr/>
            </a:pPr>
            <a:r>
              <a:rPr lang="en-US" b="1" dirty="0">
                <a:solidFill>
                  <a:schemeClr val="accent1"/>
                </a:solidFill>
                <a:latin typeface="+mn-lt"/>
                <a:ea typeface="+mn-ea"/>
                <a:cs typeface="+mn-cs"/>
              </a:rPr>
              <a:t>Early Postpartum </a:t>
            </a:r>
          </a:p>
          <a:p>
            <a:pPr marR="5080" algn="l" eaLnBrk="1" hangingPunct="1">
              <a:lnSpc>
                <a:spcPct val="90000"/>
              </a:lnSpc>
              <a:defRPr/>
            </a:pPr>
            <a:r>
              <a:rPr lang="en-US" b="1" dirty="0">
                <a:solidFill>
                  <a:schemeClr val="accent1"/>
                </a:solidFill>
                <a:latin typeface="+mn-lt"/>
                <a:ea typeface="+mn-ea"/>
                <a:cs typeface="+mn-cs"/>
              </a:rPr>
              <a:t>Visit/ Maternal Health Safety Checklist</a:t>
            </a:r>
          </a:p>
        </p:txBody>
      </p:sp>
      <p:pic>
        <p:nvPicPr>
          <p:cNvPr id="5" name="Picture 4"/>
          <p:cNvPicPr>
            <a:picLocks noChangeAspect="1"/>
          </p:cNvPicPr>
          <p:nvPr/>
        </p:nvPicPr>
        <p:blipFill>
          <a:blip r:embed="rId3" cstate="print"/>
          <a:stretch>
            <a:fillRect/>
          </a:stretch>
        </p:blipFill>
        <p:spPr>
          <a:xfrm>
            <a:off x="1550505" y="381000"/>
            <a:ext cx="4603519" cy="5822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9284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fld id="{60569D82-D690-4055-BA0B-71459BE6AA19}" type="slidenum">
              <a:rPr lang="en-US" altLang="en-US" smtClean="0"/>
              <a:pPr>
                <a:defRPr/>
              </a:pPr>
              <a:t>41</a:t>
            </a:fld>
            <a:endParaRPr lang="en-US" altLang="en-US"/>
          </a:p>
        </p:txBody>
      </p:sp>
      <p:sp>
        <p:nvSpPr>
          <p:cNvPr id="4" name="Title 1"/>
          <p:cNvSpPr txBox="1">
            <a:spLocks/>
          </p:cNvSpPr>
          <p:nvPr/>
        </p:nvSpPr>
        <p:spPr>
          <a:xfrm>
            <a:off x="1807578" y="152400"/>
            <a:ext cx="975075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sz="4000" b="1" dirty="0">
              <a:solidFill>
                <a:srgbClr val="F58466"/>
              </a:solidFill>
              <a:latin typeface="Goudy Old Style" pitchFamily="18" charset="0"/>
            </a:endParaRPr>
          </a:p>
        </p:txBody>
      </p:sp>
      <p:sp>
        <p:nvSpPr>
          <p:cNvPr id="5" name="Title 1"/>
          <p:cNvSpPr txBox="1">
            <a:spLocks/>
          </p:cNvSpPr>
          <p:nvPr/>
        </p:nvSpPr>
        <p:spPr>
          <a:xfrm>
            <a:off x="351089" y="152400"/>
            <a:ext cx="1106286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lnSpc>
                <a:spcPct val="90000"/>
              </a:lnSpc>
            </a:pPr>
            <a:endParaRPr lang="en-US" b="1" dirty="0">
              <a:ea typeface="+mj-ea"/>
              <a:cs typeface="+mj-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430" y="375062"/>
            <a:ext cx="9010653" cy="5981288"/>
          </a:xfrm>
          <a:prstGeom prst="rect">
            <a:avLst/>
          </a:prstGeom>
        </p:spPr>
      </p:pic>
      <p:sp>
        <p:nvSpPr>
          <p:cNvPr id="7" name="Rectangle 6"/>
          <p:cNvSpPr/>
          <p:nvPr/>
        </p:nvSpPr>
        <p:spPr>
          <a:xfrm>
            <a:off x="1445430" y="6444476"/>
            <a:ext cx="10475053" cy="276999"/>
          </a:xfrm>
          <a:prstGeom prst="rect">
            <a:avLst/>
          </a:prstGeom>
        </p:spPr>
        <p:txBody>
          <a:bodyPr wrap="square">
            <a:spAutoFit/>
          </a:bodyPr>
          <a:lstStyle/>
          <a:p>
            <a:r>
              <a:rPr lang="en-US" sz="1200" dirty="0"/>
              <a:t>https://www.acog.org/clinical/clinical-guidance/committee-opinion/articles/2018/05/optimizing-postpartum-care</a:t>
            </a:r>
          </a:p>
        </p:txBody>
      </p:sp>
    </p:spTree>
    <p:extLst>
      <p:ext uri="{BB962C8B-B14F-4D97-AF65-F5344CB8AC3E}">
        <p14:creationId xmlns:p14="http://schemas.microsoft.com/office/powerpoint/2010/main" val="590860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a:defRPr/>
            </a:pPr>
            <a:endParaRPr lang="en-US" altLang="en-US" dirty="0"/>
          </a:p>
        </p:txBody>
      </p:sp>
      <p:sp>
        <p:nvSpPr>
          <p:cNvPr id="3" name="Title 2"/>
          <p:cNvSpPr txBox="1">
            <a:spLocks/>
          </p:cNvSpPr>
          <p:nvPr/>
        </p:nvSpPr>
        <p:spPr>
          <a:xfrm>
            <a:off x="127835" y="396271"/>
            <a:ext cx="9866244" cy="1143000"/>
          </a:xfrm>
          <a:prstGeom prst="rect">
            <a:avLst/>
          </a:prstGeom>
        </p:spPr>
        <p:txBody>
          <a:bodyPr/>
          <a:lstStyle/>
          <a:p>
            <a:pPr fontAlgn="base">
              <a:lnSpc>
                <a:spcPct val="90000"/>
              </a:lnSpc>
              <a:spcBef>
                <a:spcPct val="0"/>
              </a:spcBef>
              <a:spcAft>
                <a:spcPct val="0"/>
              </a:spcAft>
              <a:defRPr/>
            </a:pPr>
            <a:r>
              <a:rPr lang="en-US" sz="3600" b="1" dirty="0">
                <a:solidFill>
                  <a:schemeClr val="accent1"/>
                </a:solidFill>
              </a:rPr>
              <a:t>Using QI Strategies to update </a:t>
            </a:r>
            <a:endParaRPr lang="en-US" sz="3600" b="1" dirty="0" smtClean="0">
              <a:solidFill>
                <a:schemeClr val="accent1"/>
              </a:solidFill>
            </a:endParaRPr>
          </a:p>
          <a:p>
            <a:pPr fontAlgn="base">
              <a:lnSpc>
                <a:spcPct val="90000"/>
              </a:lnSpc>
              <a:spcBef>
                <a:spcPct val="0"/>
              </a:spcBef>
              <a:spcAft>
                <a:spcPct val="0"/>
              </a:spcAft>
              <a:defRPr/>
            </a:pPr>
            <a:r>
              <a:rPr lang="en-US" sz="3600" b="1" dirty="0" smtClean="0">
                <a:solidFill>
                  <a:schemeClr val="accent1"/>
                </a:solidFill>
              </a:rPr>
              <a:t>discharge </a:t>
            </a:r>
            <a:r>
              <a:rPr lang="en-US" sz="3600" b="1" dirty="0">
                <a:solidFill>
                  <a:schemeClr val="accent1"/>
                </a:solidFill>
              </a:rPr>
              <a:t>/ scheduling process</a:t>
            </a:r>
            <a:r>
              <a:rPr lang="en-US" sz="4400" b="1" dirty="0">
                <a:solidFill>
                  <a:schemeClr val="accent1"/>
                </a:solidFill>
              </a:rPr>
              <a:t/>
            </a:r>
            <a:br>
              <a:rPr lang="en-US" sz="4400" b="1" dirty="0">
                <a:solidFill>
                  <a:schemeClr val="accent1"/>
                </a:solidFill>
              </a:rPr>
            </a:br>
            <a:endParaRPr lang="en-US" sz="4400" b="1" dirty="0">
              <a:solidFill>
                <a:schemeClr val="accent1"/>
              </a:solidFill>
            </a:endParaRPr>
          </a:p>
        </p:txBody>
      </p:sp>
      <p:sp>
        <p:nvSpPr>
          <p:cNvPr id="5" name="Content Placeholder 5"/>
          <p:cNvSpPr txBox="1">
            <a:spLocks/>
          </p:cNvSpPr>
          <p:nvPr/>
        </p:nvSpPr>
        <p:spPr>
          <a:xfrm>
            <a:off x="295102" y="1784598"/>
            <a:ext cx="11157199" cy="3382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58466"/>
              </a:buClr>
              <a:buNone/>
            </a:pPr>
            <a:r>
              <a:rPr lang="en-US" sz="2800" dirty="0"/>
              <a:t>Team </a:t>
            </a:r>
            <a:r>
              <a:rPr lang="en-US" sz="2800" dirty="0" smtClean="0"/>
              <a:t>meets </a:t>
            </a:r>
            <a:r>
              <a:rPr lang="en-US" sz="2800" dirty="0"/>
              <a:t>to brainstorm what process/workflow might work best for their </a:t>
            </a:r>
            <a:r>
              <a:rPr lang="en-US" sz="2800" dirty="0" smtClean="0"/>
              <a:t>hospital, providers, and staff:</a:t>
            </a:r>
            <a:endParaRPr lang="en-US" sz="2800" dirty="0"/>
          </a:p>
          <a:p>
            <a:r>
              <a:rPr lang="en-US" sz="2800" dirty="0" smtClean="0"/>
              <a:t>Create a </a:t>
            </a:r>
            <a:r>
              <a:rPr lang="en-US" sz="2800" b="1" u="sng" dirty="0">
                <a:solidFill>
                  <a:srgbClr val="004990"/>
                </a:solidFill>
              </a:rPr>
              <a:t>Process Map</a:t>
            </a:r>
            <a:r>
              <a:rPr lang="en-US" sz="2800" b="1" dirty="0">
                <a:solidFill>
                  <a:srgbClr val="004990"/>
                </a:solidFill>
              </a:rPr>
              <a:t> </a:t>
            </a:r>
            <a:r>
              <a:rPr lang="en-US" sz="2800" dirty="0" smtClean="0"/>
              <a:t>for </a:t>
            </a:r>
            <a:r>
              <a:rPr lang="en-US" sz="2800" dirty="0"/>
              <a:t>current </a:t>
            </a:r>
            <a:r>
              <a:rPr lang="en-US" sz="2800" dirty="0" smtClean="0"/>
              <a:t>discharge workflow</a:t>
            </a:r>
            <a:endParaRPr lang="en-US" sz="2800" dirty="0"/>
          </a:p>
          <a:p>
            <a:r>
              <a:rPr lang="en-US" sz="2800" b="1" u="sng" dirty="0" smtClean="0">
                <a:solidFill>
                  <a:srgbClr val="004990"/>
                </a:solidFill>
              </a:rPr>
              <a:t>Review </a:t>
            </a:r>
            <a:r>
              <a:rPr lang="en-US" sz="2800" b="1" u="sng" dirty="0">
                <a:solidFill>
                  <a:srgbClr val="004990"/>
                </a:solidFill>
              </a:rPr>
              <a:t>their current process </a:t>
            </a:r>
            <a:r>
              <a:rPr lang="en-US" sz="2800" dirty="0"/>
              <a:t>to determine ideas on what might work </a:t>
            </a:r>
            <a:r>
              <a:rPr lang="en-US" sz="2800" dirty="0" smtClean="0"/>
              <a:t>best to address scheduling postpartum / specialist visits</a:t>
            </a:r>
            <a:endParaRPr lang="en-US" sz="2800" dirty="0"/>
          </a:p>
          <a:p>
            <a:r>
              <a:rPr lang="en-US" sz="2800" b="1" u="sng" dirty="0" smtClean="0">
                <a:solidFill>
                  <a:srgbClr val="004990"/>
                </a:solidFill>
              </a:rPr>
              <a:t>QI </a:t>
            </a:r>
            <a:r>
              <a:rPr lang="en-US" sz="2800" b="1" u="sng" dirty="0">
                <a:solidFill>
                  <a:srgbClr val="004990"/>
                </a:solidFill>
              </a:rPr>
              <a:t>work</a:t>
            </a:r>
            <a:r>
              <a:rPr lang="en-US" sz="2800" b="1" dirty="0">
                <a:solidFill>
                  <a:srgbClr val="004990"/>
                </a:solidFill>
              </a:rPr>
              <a:t>: </a:t>
            </a:r>
            <a:r>
              <a:rPr lang="en-US" sz="2800" dirty="0"/>
              <a:t>Perform PDSA cycle to test with one patient, one nurse and one OB </a:t>
            </a:r>
            <a:r>
              <a:rPr lang="en-US" sz="2800" dirty="0" smtClean="0"/>
              <a:t>provider</a:t>
            </a:r>
          </a:p>
          <a:p>
            <a:r>
              <a:rPr lang="en-US" sz="2800" dirty="0"/>
              <a:t>Consider steps needed in 30/60/90 day planning process</a:t>
            </a:r>
          </a:p>
          <a:p>
            <a:endParaRPr lang="en-US" sz="2800" dirty="0"/>
          </a:p>
        </p:txBody>
      </p:sp>
    </p:spTree>
    <p:extLst>
      <p:ext uri="{BB962C8B-B14F-4D97-AF65-F5344CB8AC3E}">
        <p14:creationId xmlns:p14="http://schemas.microsoft.com/office/powerpoint/2010/main" val="2780439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Talk</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7748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81030" y="3378248"/>
            <a:ext cx="3967511" cy="2077429"/>
          </a:xfrm>
        </p:spPr>
        <p:txBody>
          <a:bodyPr/>
          <a:lstStyle/>
          <a:p>
            <a:r>
              <a:rPr lang="en-US" dirty="0"/>
              <a:t>Memorial Hospital of Carbondale IPAC </a:t>
            </a:r>
          </a:p>
        </p:txBody>
      </p:sp>
      <p:sp>
        <p:nvSpPr>
          <p:cNvPr id="3" name="Text Placeholder 2"/>
          <p:cNvSpPr>
            <a:spLocks noGrp="1"/>
          </p:cNvSpPr>
          <p:nvPr>
            <p:ph type="body" sz="quarter" idx="11"/>
          </p:nvPr>
        </p:nvSpPr>
        <p:spPr>
          <a:xfrm>
            <a:off x="6763910" y="4572001"/>
            <a:ext cx="3490432" cy="1470990"/>
          </a:xfrm>
        </p:spPr>
        <p:txBody>
          <a:bodyPr>
            <a:normAutofit fontScale="92500" lnSpcReduction="20000"/>
          </a:bodyPr>
          <a:lstStyle/>
          <a:p>
            <a:r>
              <a:rPr lang="en-US" dirty="0"/>
              <a:t>Team Members:</a:t>
            </a:r>
          </a:p>
          <a:p>
            <a:r>
              <a:rPr lang="en-US" dirty="0"/>
              <a:t>Mary Jarvis, MSN, RN, CLC</a:t>
            </a:r>
          </a:p>
          <a:p>
            <a:r>
              <a:rPr lang="en-US" dirty="0"/>
              <a:t>Angi Ellis, RN</a:t>
            </a:r>
          </a:p>
          <a:p>
            <a:r>
              <a:rPr lang="en-US" dirty="0"/>
              <a:t>Dr. Sherry Jones</a:t>
            </a:r>
          </a:p>
          <a:p>
            <a:endParaRPr lang="en-US" dirty="0"/>
          </a:p>
        </p:txBody>
      </p:sp>
    </p:spTree>
    <p:extLst>
      <p:ext uri="{BB962C8B-B14F-4D97-AF65-F5344CB8AC3E}">
        <p14:creationId xmlns:p14="http://schemas.microsoft.com/office/powerpoint/2010/main" val="4286819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263" y="190199"/>
            <a:ext cx="7886700" cy="1006880"/>
          </a:xfrm>
        </p:spPr>
        <p:txBody>
          <a:bodyPr/>
          <a:lstStyle/>
          <a:p>
            <a:r>
              <a:rPr lang="en-US" dirty="0"/>
              <a:t>Memorial Hospital of Carbondale</a:t>
            </a:r>
          </a:p>
        </p:txBody>
      </p:sp>
      <p:sp>
        <p:nvSpPr>
          <p:cNvPr id="3" name="Slide Number Placeholder 2"/>
          <p:cNvSpPr>
            <a:spLocks noGrp="1"/>
          </p:cNvSpPr>
          <p:nvPr>
            <p:ph type="sldNum" sz="quarter" idx="12"/>
          </p:nvPr>
        </p:nvSpPr>
        <p:spPr/>
        <p:txBody>
          <a:bodyPr/>
          <a:lstStyle/>
          <a:p>
            <a:fld id="{9D85EF1F-7307-41BC-8C08-94B176AED8EE}" type="slidenum">
              <a:rPr lang="en-US">
                <a:solidFill>
                  <a:srgbClr val="59CBE8"/>
                </a:solidFill>
                <a:latin typeface="Calibri"/>
              </a:rPr>
              <a:pPr/>
              <a:t>45</a:t>
            </a:fld>
            <a:endParaRPr lang="en-US">
              <a:solidFill>
                <a:srgbClr val="59CBE8"/>
              </a:solidFill>
              <a:latin typeface="Calibri"/>
            </a:endParaRPr>
          </a:p>
        </p:txBody>
      </p:sp>
      <p:sp>
        <p:nvSpPr>
          <p:cNvPr id="4" name="Text Placeholder 3"/>
          <p:cNvSpPr>
            <a:spLocks noGrp="1"/>
          </p:cNvSpPr>
          <p:nvPr>
            <p:ph type="body" sz="quarter" idx="13"/>
          </p:nvPr>
        </p:nvSpPr>
        <p:spPr>
          <a:xfrm>
            <a:off x="903481" y="1078208"/>
            <a:ext cx="7386265" cy="1394649"/>
          </a:xfrm>
        </p:spPr>
        <p:txBody>
          <a:bodyPr>
            <a:normAutofit/>
          </a:bodyPr>
          <a:lstStyle/>
          <a:p>
            <a:pPr lvl="0"/>
            <a:r>
              <a:rPr lang="en-US" dirty="0"/>
              <a:t>Memorial Hospital of Carbondale is the flagship hospital for SIH and regional referral center for the 16 county southern Illinois region. Memorial paves the way to bring big city medicine home. Physicians in over 45 different specialties practice here, bringing expertise and new procedures, but successfully tailoring them to the particular needs of a rural setting.</a:t>
            </a:r>
          </a:p>
          <a:p>
            <a:endParaRPr lang="en-US" dirty="0"/>
          </a:p>
        </p:txBody>
      </p:sp>
      <p:pic>
        <p:nvPicPr>
          <p:cNvPr id="6" name="Picture 5"/>
          <p:cNvPicPr>
            <a:picLocks noChangeAspect="1"/>
          </p:cNvPicPr>
          <p:nvPr/>
        </p:nvPicPr>
        <p:blipFill>
          <a:blip r:embed="rId2"/>
          <a:stretch>
            <a:fillRect/>
          </a:stretch>
        </p:blipFill>
        <p:spPr>
          <a:xfrm>
            <a:off x="7118681" y="2710743"/>
            <a:ext cx="4934711" cy="2940547"/>
          </a:xfrm>
          <a:prstGeom prst="rect">
            <a:avLst/>
          </a:prstGeom>
        </p:spPr>
      </p:pic>
      <p:sp>
        <p:nvSpPr>
          <p:cNvPr id="7" name="TextBox 6"/>
          <p:cNvSpPr txBox="1"/>
          <p:nvPr/>
        </p:nvSpPr>
        <p:spPr>
          <a:xfrm>
            <a:off x="903481" y="2472857"/>
            <a:ext cx="6036062" cy="3416320"/>
          </a:xfrm>
          <a:prstGeom prst="rect">
            <a:avLst/>
          </a:prstGeom>
          <a:noFill/>
        </p:spPr>
        <p:txBody>
          <a:bodyPr wrap="square" rtlCol="0">
            <a:spAutoFit/>
          </a:bodyPr>
          <a:lstStyle/>
          <a:p>
            <a:pPr fontAlgn="base">
              <a:buFont typeface="Arial" panose="020B0604020202020204" pitchFamily="34" charset="0"/>
              <a:buChar char="•"/>
            </a:pPr>
            <a:r>
              <a:rPr lang="en-US" dirty="0">
                <a:solidFill>
                  <a:srgbClr val="34657F"/>
                </a:solidFill>
                <a:latin typeface="inherit"/>
              </a:rPr>
              <a:t>154-bed tertiary care hospital</a:t>
            </a:r>
          </a:p>
          <a:p>
            <a:pPr fontAlgn="base">
              <a:buFont typeface="Arial" panose="020B0604020202020204" pitchFamily="34" charset="0"/>
              <a:buChar char="•"/>
            </a:pPr>
            <a:r>
              <a:rPr lang="en-US" dirty="0">
                <a:solidFill>
                  <a:srgbClr val="34657F"/>
                </a:solidFill>
                <a:latin typeface="inherit"/>
              </a:rPr>
              <a:t>The core hospital for SIH’s comprehensive, regional heart program, Prairie Heart Institute.</a:t>
            </a:r>
          </a:p>
          <a:p>
            <a:pPr fontAlgn="base">
              <a:buFont typeface="Arial" panose="020B0604020202020204" pitchFamily="34" charset="0"/>
              <a:buChar char="•"/>
            </a:pPr>
            <a:r>
              <a:rPr lang="en-US" dirty="0">
                <a:solidFill>
                  <a:srgbClr val="34657F"/>
                </a:solidFill>
                <a:latin typeface="inherit"/>
              </a:rPr>
              <a:t>High level surgical capabilities including </a:t>
            </a:r>
            <a:r>
              <a:rPr lang="en-US" dirty="0" err="1">
                <a:solidFill>
                  <a:srgbClr val="34657F"/>
                </a:solidFill>
                <a:latin typeface="inherit"/>
              </a:rPr>
              <a:t>daVinci</a:t>
            </a:r>
            <a:r>
              <a:rPr lang="en-US" dirty="0">
                <a:solidFill>
                  <a:srgbClr val="34657F"/>
                </a:solidFill>
                <a:latin typeface="inherit"/>
              </a:rPr>
              <a:t> technology</a:t>
            </a:r>
          </a:p>
          <a:p>
            <a:pPr fontAlgn="base">
              <a:buFont typeface="Arial" panose="020B0604020202020204" pitchFamily="34" charset="0"/>
              <a:buChar char="•"/>
            </a:pPr>
            <a:r>
              <a:rPr lang="en-US" dirty="0">
                <a:solidFill>
                  <a:srgbClr val="34657F"/>
                </a:solidFill>
                <a:latin typeface="inherit"/>
              </a:rPr>
              <a:t>Affiliated with SIU School of Medicine through its Family Practice Residency Program</a:t>
            </a:r>
          </a:p>
          <a:p>
            <a:pPr fontAlgn="base">
              <a:buFont typeface="Arial" panose="020B0604020202020204" pitchFamily="34" charset="0"/>
              <a:buChar char="•"/>
            </a:pPr>
            <a:r>
              <a:rPr lang="en-US" dirty="0">
                <a:solidFill>
                  <a:srgbClr val="34657F"/>
                </a:solidFill>
                <a:latin typeface="inherit"/>
              </a:rPr>
              <a:t>Neuroscience program including neurosurgery and a designated Primary Stroke Center</a:t>
            </a:r>
          </a:p>
          <a:p>
            <a:pPr fontAlgn="base">
              <a:buFont typeface="Arial" panose="020B0604020202020204" pitchFamily="34" charset="0"/>
              <a:buChar char="•"/>
            </a:pPr>
            <a:r>
              <a:rPr lang="en-US" dirty="0">
                <a:solidFill>
                  <a:srgbClr val="34657F"/>
                </a:solidFill>
                <a:latin typeface="inherit"/>
              </a:rPr>
              <a:t>Accredited by the Commission on Cancer for comprehensive cancer treatment</a:t>
            </a:r>
          </a:p>
          <a:p>
            <a:pPr fontAlgn="base">
              <a:buFont typeface="Arial" panose="020B0604020202020204" pitchFamily="34" charset="0"/>
              <a:buChar char="•"/>
            </a:pPr>
            <a:r>
              <a:rPr lang="en-US" dirty="0">
                <a:solidFill>
                  <a:srgbClr val="34657F"/>
                </a:solidFill>
                <a:latin typeface="inherit"/>
              </a:rPr>
              <a:t>Recently added Level II Trauma Center Designation</a:t>
            </a:r>
          </a:p>
        </p:txBody>
      </p:sp>
    </p:spTree>
    <p:extLst>
      <p:ext uri="{BB962C8B-B14F-4D97-AF65-F5344CB8AC3E}">
        <p14:creationId xmlns:p14="http://schemas.microsoft.com/office/powerpoint/2010/main" val="2305241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860" y="390258"/>
            <a:ext cx="4127395" cy="1325563"/>
          </a:xfrm>
        </p:spPr>
        <p:txBody>
          <a:bodyPr/>
          <a:lstStyle/>
          <a:p>
            <a:r>
              <a:rPr lang="en-US" dirty="0"/>
              <a:t>Women and Children</a:t>
            </a:r>
          </a:p>
        </p:txBody>
      </p:sp>
      <p:sp>
        <p:nvSpPr>
          <p:cNvPr id="3" name="Slide Number Placeholder 2"/>
          <p:cNvSpPr>
            <a:spLocks noGrp="1"/>
          </p:cNvSpPr>
          <p:nvPr>
            <p:ph type="sldNum" sz="quarter" idx="10"/>
          </p:nvPr>
        </p:nvSpPr>
        <p:spPr/>
        <p:txBody>
          <a:bodyPr/>
          <a:lstStyle/>
          <a:p>
            <a:fld id="{9D85EF1F-7307-41BC-8C08-94B176AED8EE}" type="slidenum">
              <a:rPr lang="en-US">
                <a:solidFill>
                  <a:srgbClr val="59CBE8"/>
                </a:solidFill>
                <a:latin typeface="Calibri"/>
              </a:rPr>
              <a:pPr/>
              <a:t>46</a:t>
            </a:fld>
            <a:endParaRPr lang="en-US" dirty="0">
              <a:solidFill>
                <a:srgbClr val="59CBE8"/>
              </a:solidFill>
              <a:latin typeface="Calibri"/>
            </a:endParaRPr>
          </a:p>
        </p:txBody>
      </p:sp>
      <p:sp>
        <p:nvSpPr>
          <p:cNvPr id="4" name="Text Placeholder 3"/>
          <p:cNvSpPr>
            <a:spLocks noGrp="1"/>
          </p:cNvSpPr>
          <p:nvPr>
            <p:ph type="body" sz="quarter" idx="11"/>
          </p:nvPr>
        </p:nvSpPr>
        <p:spPr>
          <a:xfrm>
            <a:off x="6560860" y="1870235"/>
            <a:ext cx="5170221" cy="4285238"/>
          </a:xfrm>
        </p:spPr>
        <p:txBody>
          <a:bodyPr>
            <a:normAutofit fontScale="77500" lnSpcReduction="20000"/>
          </a:bodyPr>
          <a:lstStyle/>
          <a:p>
            <a:r>
              <a:rPr lang="en-US" sz="2600" dirty="0"/>
              <a:t>Designated Level II+, SIH Women and Children center delivers 2000 births per year. And with a local birthing center closing their doors we have increased our deliveries by 30%. Baby Friendly Designated since 2015.</a:t>
            </a:r>
          </a:p>
          <a:p>
            <a:pPr fontAlgn="base">
              <a:buFont typeface="Arial" panose="020B0604020202020204" pitchFamily="34" charset="0"/>
              <a:buChar char="•"/>
            </a:pPr>
            <a:r>
              <a:rPr lang="en-US" sz="2600" dirty="0">
                <a:solidFill>
                  <a:srgbClr val="34657F"/>
                </a:solidFill>
                <a:latin typeface="inherit"/>
              </a:rPr>
              <a:t>85 Total Beds (7 LDR, 2 C-section ORs, 13 SCN, 21 Normal Newborn, 8 Antepartum, 6 Triage , 20 Mother Baby, 14 Pediatric)</a:t>
            </a:r>
          </a:p>
          <a:p>
            <a:pPr fontAlgn="base">
              <a:buFont typeface="Arial" panose="020B0604020202020204" pitchFamily="34" charset="0"/>
              <a:buChar char="•"/>
            </a:pPr>
            <a:r>
              <a:rPr lang="en-US" sz="2600" dirty="0">
                <a:solidFill>
                  <a:srgbClr val="34657F"/>
                </a:solidFill>
                <a:latin typeface="inherit"/>
              </a:rPr>
              <a:t>Southern Illinois’ largest and most spacious birthing center with Level II+ Special Care Nursery</a:t>
            </a:r>
          </a:p>
          <a:p>
            <a:pPr fontAlgn="base">
              <a:buFont typeface="Arial" panose="020B0604020202020204" pitchFamily="34" charset="0"/>
              <a:buChar char="•"/>
            </a:pPr>
            <a:r>
              <a:rPr lang="en-US" sz="2600" dirty="0">
                <a:solidFill>
                  <a:srgbClr val="34657F"/>
                </a:solidFill>
                <a:latin typeface="inherit"/>
              </a:rPr>
              <a:t>Only dedicated pediatric unit in the region</a:t>
            </a:r>
          </a:p>
          <a:p>
            <a:pPr fontAlgn="base">
              <a:buFont typeface="Arial" panose="020B0604020202020204" pitchFamily="34" charset="0"/>
              <a:buChar char="•"/>
            </a:pPr>
            <a:r>
              <a:rPr lang="en-US" sz="2600" dirty="0">
                <a:solidFill>
                  <a:srgbClr val="34657F"/>
                </a:solidFill>
                <a:latin typeface="inherit"/>
              </a:rPr>
              <a:t>Dedicated Anesthesia 24/7</a:t>
            </a:r>
          </a:p>
          <a:p>
            <a:pPr fontAlgn="base">
              <a:buFont typeface="Arial" panose="020B0604020202020204" pitchFamily="34" charset="0"/>
              <a:buChar char="•"/>
            </a:pPr>
            <a:r>
              <a:rPr lang="en-US" sz="2600" dirty="0">
                <a:solidFill>
                  <a:srgbClr val="34657F"/>
                </a:solidFill>
                <a:latin typeface="inherit"/>
              </a:rPr>
              <a:t>Nearly covering 24/7 Lactation support</a:t>
            </a:r>
          </a:p>
          <a:p>
            <a:endParaRPr lang="en-US" dirty="0"/>
          </a:p>
        </p:txBody>
      </p:sp>
    </p:spTree>
    <p:extLst>
      <p:ext uri="{BB962C8B-B14F-4D97-AF65-F5344CB8AC3E}">
        <p14:creationId xmlns:p14="http://schemas.microsoft.com/office/powerpoint/2010/main" val="4178180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0"/>
            <a:ext cx="8113109" cy="1102858"/>
          </a:xfrm>
        </p:spPr>
        <p:txBody>
          <a:bodyPr/>
          <a:lstStyle/>
          <a:p>
            <a:r>
              <a:rPr lang="en-US" dirty="0"/>
              <a:t>Overall Initiative Aim:</a:t>
            </a:r>
          </a:p>
          <a:p>
            <a:r>
              <a:rPr lang="en-US" sz="2000" dirty="0"/>
              <a:t>Implement universal early postpartum visits (within 2 weeks) and be able to facilitate scheduling prior to discharge</a:t>
            </a:r>
          </a:p>
        </p:txBody>
      </p:sp>
      <p:graphicFrame>
        <p:nvGraphicFramePr>
          <p:cNvPr id="4" name="Diagram 3"/>
          <p:cNvGraphicFramePr/>
          <p:nvPr>
            <p:extLst>
              <p:ext uri="{D42A27DB-BD31-4B8C-83A1-F6EECF244321}">
                <p14:modId xmlns:p14="http://schemas.microsoft.com/office/powerpoint/2010/main" val="1121130745"/>
              </p:ext>
            </p:extLst>
          </p:nvPr>
        </p:nvGraphicFramePr>
        <p:xfrm>
          <a:off x="591015" y="1193180"/>
          <a:ext cx="10415239" cy="5664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1689" y1="55465" x2="22838" y2="14029"/>
                        <a14:foregroundMark x1="19459" y1="5710" x2="1486" y2="163"/>
                        <a14:foregroundMark x1="22095" y1="38825" x2="99324" y2="89560"/>
                        <a14:foregroundMark x1="60338" y1="65579" x2="96622" y2="163"/>
                        <a14:foregroundMark x1="59932" y1="61990" x2="61824" y2="163"/>
                        <a14:foregroundMark x1="61486" y1="62806" x2="37027" y2="163"/>
                        <a14:foregroundMark x1="61081" y1="62806" x2="99662" y2="71126"/>
                        <a14:foregroundMark x1="60676" y1="61990" x2="99662" y2="33279"/>
                        <a14:foregroundMark x1="79392" y1="30506" x2="98919" y2="24144"/>
                        <a14:foregroundMark x1="61081" y1="62806" x2="43514" y2="99837"/>
                        <a14:foregroundMark x1="59932" y1="64763" x2="63784" y2="99837"/>
                        <a14:foregroundMark x1="60676" y1="68352" x2="85135" y2="99837"/>
                        <a14:foregroundMark x1="72162" y1="87765" x2="72162" y2="99837"/>
                        <a14:foregroundMark x1="52297" y1="82219" x2="53041" y2="99837"/>
                        <a14:foregroundMark x1="22838" y1="37031" x2="22500" y2="98858"/>
                        <a14:foregroundMark x1="22838" y1="38825" x2="676" y2="41599"/>
                        <a14:foregroundMark x1="48851" y1="33279" x2="65270" y2="36052"/>
                      </a14:backgroundRemoval>
                    </a14:imgEffect>
                  </a14:imgLayer>
                </a14:imgProps>
              </a:ext>
            </a:extLst>
          </a:blip>
          <a:stretch>
            <a:fillRect/>
          </a:stretch>
        </p:blipFill>
        <p:spPr>
          <a:xfrm>
            <a:off x="4903950" y="4004888"/>
            <a:ext cx="1909445" cy="790871"/>
          </a:xfrm>
          <a:prstGeom prst="rect">
            <a:avLst/>
          </a:prstGeom>
        </p:spPr>
      </p:pic>
    </p:spTree>
    <p:extLst>
      <p:ext uri="{BB962C8B-B14F-4D97-AF65-F5344CB8AC3E}">
        <p14:creationId xmlns:p14="http://schemas.microsoft.com/office/powerpoint/2010/main" val="2460733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8" y="130953"/>
            <a:ext cx="5143499" cy="1325563"/>
          </a:xfrm>
        </p:spPr>
        <p:txBody>
          <a:bodyPr/>
          <a:lstStyle/>
          <a:p>
            <a:r>
              <a:rPr lang="en-US" dirty="0"/>
              <a:t>Goals:</a:t>
            </a:r>
          </a:p>
        </p:txBody>
      </p:sp>
      <p:sp>
        <p:nvSpPr>
          <p:cNvPr id="3" name="Text Placeholder 2"/>
          <p:cNvSpPr>
            <a:spLocks noGrp="1"/>
          </p:cNvSpPr>
          <p:nvPr>
            <p:ph type="body" sz="quarter" idx="12"/>
          </p:nvPr>
        </p:nvSpPr>
        <p:spPr>
          <a:xfrm>
            <a:off x="79918" y="1177736"/>
            <a:ext cx="5976433" cy="4470404"/>
          </a:xfrm>
        </p:spPr>
        <p:txBody>
          <a:bodyPr>
            <a:normAutofit fontScale="92500"/>
          </a:bodyPr>
          <a:lstStyle/>
          <a:p>
            <a:pPr marL="285750" indent="-285750">
              <a:buFont typeface="Arial" panose="020B0604020202020204" pitchFamily="34" charset="0"/>
              <a:buChar char="•"/>
            </a:pPr>
            <a:r>
              <a:rPr lang="en-US" sz="2600" b="1" dirty="0"/>
              <a:t>Implement standard postpartum education prior to discharge after delivery</a:t>
            </a:r>
          </a:p>
          <a:p>
            <a:pPr marL="285750" indent="-285750">
              <a:buFont typeface="Arial" panose="020B0604020202020204" pitchFamily="34" charset="0"/>
              <a:buChar char="•"/>
            </a:pPr>
            <a:r>
              <a:rPr lang="en-US" sz="2600" b="1" dirty="0"/>
              <a:t>Implement provider and nurse education on risks of the postpartum period, benefits of early pp visit, and needs of the maternal health safety check. </a:t>
            </a:r>
          </a:p>
          <a:p>
            <a:pPr marL="285750" indent="-285750">
              <a:buFont typeface="Arial" panose="020B0604020202020204" pitchFamily="34" charset="0"/>
              <a:buChar char="•"/>
            </a:pPr>
            <a:r>
              <a:rPr lang="en-US" sz="2600" b="1" dirty="0"/>
              <a:t>Implement above process with patient discharge navigator to review education with patient prior to going home and has 2 week (7-10days if HTN) pp follow up appointment</a:t>
            </a:r>
            <a:r>
              <a:rPr lang="en-US" b="1" dirty="0"/>
              <a:t>.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9D85EF1F-7307-41BC-8C08-94B176AED8EE}" type="slidenum">
              <a:rPr lang="en-US">
                <a:solidFill>
                  <a:srgbClr val="59CBE8"/>
                </a:solidFill>
                <a:latin typeface="Calibri"/>
              </a:rPr>
              <a:pPr/>
              <a:t>48</a:t>
            </a:fld>
            <a:endParaRPr lang="en-US" dirty="0">
              <a:solidFill>
                <a:srgbClr val="59CBE8"/>
              </a:solidFill>
              <a:latin typeface="Calibri"/>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6261" t="27354" r="12522" b="26579"/>
          <a:stretch/>
        </p:blipFill>
        <p:spPr>
          <a:xfrm>
            <a:off x="6056351" y="1549202"/>
            <a:ext cx="6102897" cy="2532957"/>
          </a:xfrm>
          <a:prstGeom prst="rect">
            <a:avLst/>
          </a:prstGeom>
        </p:spPr>
      </p:pic>
    </p:spTree>
    <p:extLst>
      <p:ext uri="{BB962C8B-B14F-4D97-AF65-F5344CB8AC3E}">
        <p14:creationId xmlns:p14="http://schemas.microsoft.com/office/powerpoint/2010/main" val="263294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5158" y="1869261"/>
            <a:ext cx="2953593" cy="830997"/>
          </a:xfrm>
          <a:prstGeom prst="rect">
            <a:avLst/>
          </a:prstGeom>
          <a:noFill/>
        </p:spPr>
        <p:txBody>
          <a:bodyPr wrap="square" rtlCol="0">
            <a:spAutoFit/>
          </a:bodyPr>
          <a:lstStyle/>
          <a:p>
            <a:r>
              <a:rPr lang="en-US" sz="4800" dirty="0">
                <a:solidFill>
                  <a:srgbClr val="FFFFFF"/>
                </a:solidFill>
                <a:latin typeface="Calibri"/>
              </a:rPr>
              <a:t>Thank you!</a:t>
            </a:r>
          </a:p>
        </p:txBody>
      </p:sp>
    </p:spTree>
    <p:extLst>
      <p:ext uri="{BB962C8B-B14F-4D97-AF65-F5344CB8AC3E}">
        <p14:creationId xmlns:p14="http://schemas.microsoft.com/office/powerpoint/2010/main" val="310517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70" name="Google Shape;370;p16"/>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fld id="{00000000-1234-1234-1234-123412341234}" type="slidenum">
              <a:rPr kumimoji="0" lang="en-US" sz="1200" b="0" i="0" u="none" strike="noStrike" kern="0" cap="none" spc="0" normalizeH="0" baseline="0" noProof="0">
                <a:ln>
                  <a:noFill/>
                </a:ln>
                <a:solidFill>
                  <a:srgbClr val="AEB3B7"/>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AEB3B7"/>
                </a:buClr>
                <a:buSzPts val="1200"/>
                <a:buFont typeface="Calibri"/>
                <a:buNone/>
                <a:tabLst/>
                <a:defRPr/>
              </a:pPr>
              <a:t>5</a:t>
            </a:fld>
            <a:endParaRPr kumimoji="0" sz="1200" b="0" i="0" u="none" strike="noStrike" kern="0" cap="none" spc="0" normalizeH="0" baseline="0" noProof="0">
              <a:ln>
                <a:noFill/>
              </a:ln>
              <a:solidFill>
                <a:srgbClr val="AEB3B7"/>
              </a:solidFill>
              <a:effectLst/>
              <a:uLnTx/>
              <a:uFillTx/>
              <a:latin typeface="Calibri"/>
              <a:ea typeface="Calibri"/>
              <a:cs typeface="Calibri"/>
              <a:sym typeface="Calibri"/>
            </a:endParaRPr>
          </a:p>
        </p:txBody>
      </p:sp>
      <p:sp>
        <p:nvSpPr>
          <p:cNvPr id="371" name="Google Shape;371;p1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919497"/>
              </a:buClr>
              <a:buSzPts val="1200"/>
              <a:buFont typeface="Calibri"/>
              <a:buNone/>
              <a:tabLst/>
              <a:defRPr/>
            </a:pPr>
            <a:r>
              <a:rPr kumimoji="0" lang="en-US" sz="1200" b="0" i="0" u="none" strike="noStrike" kern="0" cap="none" spc="0" normalizeH="0" baseline="0" noProof="0">
                <a:ln>
                  <a:noFill/>
                </a:ln>
                <a:solidFill>
                  <a:srgbClr val="919497"/>
                </a:solidFill>
                <a:effectLst/>
                <a:uLnTx/>
                <a:uFillTx/>
                <a:latin typeface="Calibri"/>
                <a:ea typeface="Calibri"/>
                <a:cs typeface="Calibri"/>
                <a:sym typeface="Calibri"/>
              </a:rPr>
              <a:t>Illinois Perinatal Quality Collaborative</a:t>
            </a:r>
            <a:endParaRPr kumimoji="0" sz="1200" b="0" i="0" u="none" strike="noStrike" kern="0" cap="none" spc="0" normalizeH="0" baseline="0" noProof="0">
              <a:ln>
                <a:noFill/>
              </a:ln>
              <a:solidFill>
                <a:srgbClr val="919497"/>
              </a:solidFill>
              <a:effectLst/>
              <a:uLnTx/>
              <a:uFillTx/>
              <a:latin typeface="Calibri"/>
              <a:ea typeface="+mn-ea"/>
              <a:cs typeface="Calibri"/>
              <a:sym typeface="Calibri"/>
            </a:endParaRPr>
          </a:p>
        </p:txBody>
      </p:sp>
      <p:sp>
        <p:nvSpPr>
          <p:cNvPr id="368" name="Google Shape;368;p16"/>
          <p:cNvSpPr txBox="1">
            <a:spLocks noGrp="1"/>
          </p:cNvSpPr>
          <p:nvPr>
            <p:ph type="title" idx="4294967295"/>
          </p:nvPr>
        </p:nvSpPr>
        <p:spPr>
          <a:xfrm>
            <a:off x="8176591" y="1686084"/>
            <a:ext cx="10972800" cy="132556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4000"/>
              <a:buFont typeface="Calibri"/>
              <a:buNone/>
            </a:pPr>
            <a:r>
              <a:rPr lang="en-US" sz="4000"/>
              <a:t>      </a:t>
            </a:r>
            <a:endParaRPr/>
          </a:p>
        </p:txBody>
      </p:sp>
      <p:pic>
        <p:nvPicPr>
          <p:cNvPr id="3" name="Picture 2"/>
          <p:cNvPicPr>
            <a:picLocks noChangeAspect="1"/>
          </p:cNvPicPr>
          <p:nvPr/>
        </p:nvPicPr>
        <p:blipFill>
          <a:blip r:embed="rId3"/>
          <a:stretch>
            <a:fillRect/>
          </a:stretch>
        </p:blipFill>
        <p:spPr>
          <a:xfrm>
            <a:off x="833121" y="244570"/>
            <a:ext cx="6014720" cy="5963189"/>
          </a:xfrm>
          <a:prstGeom prst="rect">
            <a:avLst/>
          </a:prstGeom>
        </p:spPr>
      </p:pic>
    </p:spTree>
    <p:extLst>
      <p:ext uri="{BB962C8B-B14F-4D97-AF65-F5344CB8AC3E}">
        <p14:creationId xmlns:p14="http://schemas.microsoft.com/office/powerpoint/2010/main" val="1428056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E4F2F61-806F-4463-988F-60EF20430E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a:ea typeface="+mn-ea"/>
              <a:cs typeface="+mn-cs"/>
            </a:endParaRPr>
          </a:p>
        </p:txBody>
      </p:sp>
      <p:sp>
        <p:nvSpPr>
          <p:cNvPr id="10" name="Rectangle 9">
            <a:extLst>
              <a:ext uri="{FF2B5EF4-FFF2-40B4-BE49-F238E27FC236}">
                <a16:creationId xmlns:a16="http://schemas.microsoft.com/office/drawing/2014/main" id="{4F790D43-7330-4B5F-8350-59EF34A3DB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a:ea typeface="+mn-ea"/>
              <a:cs typeface="+mn-cs"/>
            </a:endParaRPr>
          </a:p>
        </p:txBody>
      </p:sp>
      <p:sp useBgFill="1">
        <p:nvSpPr>
          <p:cNvPr id="12" name="Freeform: Shape 11">
            <a:extLst>
              <a:ext uri="{FF2B5EF4-FFF2-40B4-BE49-F238E27FC236}">
                <a16:creationId xmlns:a16="http://schemas.microsoft.com/office/drawing/2014/main" id="{7A42493C-A197-4A30-8287-4DD519FE2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81226" y="0"/>
            <a:ext cx="10010775" cy="6858000"/>
          </a:xfrm>
          <a:custGeom>
            <a:avLst/>
            <a:gdLst>
              <a:gd name="connsiteX0" fmla="*/ 1086484 w 10010775"/>
              <a:gd name="connsiteY0" fmla="*/ 0 h 6858000"/>
              <a:gd name="connsiteX1" fmla="*/ 9427284 w 10010775"/>
              <a:gd name="connsiteY1" fmla="*/ 0 h 6858000"/>
              <a:gd name="connsiteX2" fmla="*/ 9524742 w 10010775"/>
              <a:gd name="connsiteY2" fmla="*/ 155031 h 6858000"/>
              <a:gd name="connsiteX3" fmla="*/ 9692951 w 10010775"/>
              <a:gd name="connsiteY3" fmla="*/ 439607 h 6858000"/>
              <a:gd name="connsiteX4" fmla="*/ 9969516 w 10010775"/>
              <a:gd name="connsiteY4" fmla="*/ 1012639 h 6858000"/>
              <a:gd name="connsiteX5" fmla="*/ 10010775 w 10010775"/>
              <a:gd name="connsiteY5" fmla="*/ 1116553 h 6858000"/>
              <a:gd name="connsiteX6" fmla="*/ 10010775 w 10010775"/>
              <a:gd name="connsiteY6" fmla="*/ 4875757 h 6858000"/>
              <a:gd name="connsiteX7" fmla="*/ 9915896 w 10010775"/>
              <a:gd name="connsiteY7" fmla="*/ 5058176 h 6858000"/>
              <a:gd name="connsiteX8" fmla="*/ 8789881 w 10010775"/>
              <a:gd name="connsiteY8" fmla="*/ 6577015 h 6858000"/>
              <a:gd name="connsiteX9" fmla="*/ 8613089 w 10010775"/>
              <a:gd name="connsiteY9" fmla="*/ 6766106 h 6858000"/>
              <a:gd name="connsiteX10" fmla="*/ 8516595 w 10010775"/>
              <a:gd name="connsiteY10" fmla="*/ 6858000 h 6858000"/>
              <a:gd name="connsiteX11" fmla="*/ 1531475 w 10010775"/>
              <a:gd name="connsiteY11" fmla="*/ 6858000 h 6858000"/>
              <a:gd name="connsiteX12" fmla="*/ 1418242 w 10010775"/>
              <a:gd name="connsiteY12" fmla="*/ 6756998 h 6858000"/>
              <a:gd name="connsiteX13" fmla="*/ 571944 w 10010775"/>
              <a:gd name="connsiteY13" fmla="*/ 5403687 h 6858000"/>
              <a:gd name="connsiteX14" fmla="*/ 0 w 10010775"/>
              <a:gd name="connsiteY14" fmla="*/ 3448140 h 6858000"/>
              <a:gd name="connsiteX15" fmla="*/ 957418 w 10010775"/>
              <a:gd name="connsiteY15" fmla="*/ 1974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10775" h="6858000">
                <a:moveTo>
                  <a:pt x="1086484" y="0"/>
                </a:moveTo>
                <a:lnTo>
                  <a:pt x="9427284" y="0"/>
                </a:lnTo>
                <a:lnTo>
                  <a:pt x="9524742" y="155031"/>
                </a:lnTo>
                <a:cubicBezTo>
                  <a:pt x="9580538" y="246873"/>
                  <a:pt x="9636509" y="341830"/>
                  <a:pt x="9692951" y="439607"/>
                </a:cubicBezTo>
                <a:cubicBezTo>
                  <a:pt x="9798309" y="635162"/>
                  <a:pt x="9890498" y="826956"/>
                  <a:pt x="9969516" y="1012639"/>
                </a:cubicBezTo>
                <a:lnTo>
                  <a:pt x="10010775" y="1116553"/>
                </a:lnTo>
                <a:lnTo>
                  <a:pt x="10010775" y="4875757"/>
                </a:lnTo>
                <a:lnTo>
                  <a:pt x="9915896" y="5058176"/>
                </a:lnTo>
                <a:cubicBezTo>
                  <a:pt x="9557491" y="5691378"/>
                  <a:pt x="9105956" y="6193427"/>
                  <a:pt x="8789881" y="6577015"/>
                </a:cubicBezTo>
                <a:cubicBezTo>
                  <a:pt x="8733439" y="6640947"/>
                  <a:pt x="8674645" y="6703938"/>
                  <a:pt x="8613089" y="6766106"/>
                </a:cubicBezTo>
                <a:lnTo>
                  <a:pt x="8516595" y="6858000"/>
                </a:lnTo>
                <a:lnTo>
                  <a:pt x="1531475" y="6858000"/>
                </a:lnTo>
                <a:lnTo>
                  <a:pt x="1418242" y="6756998"/>
                </a:lnTo>
                <a:cubicBezTo>
                  <a:pt x="1020657" y="6382048"/>
                  <a:pt x="758203" y="5945223"/>
                  <a:pt x="571944" y="5403687"/>
                </a:cubicBezTo>
                <a:cubicBezTo>
                  <a:pt x="391331" y="4801980"/>
                  <a:pt x="0" y="3899420"/>
                  <a:pt x="0" y="3448140"/>
                </a:cubicBezTo>
                <a:cubicBezTo>
                  <a:pt x="0" y="2319941"/>
                  <a:pt x="211657" y="1376836"/>
                  <a:pt x="957418" y="197404"/>
                </a:cubicBezTo>
                <a:close/>
              </a:path>
            </a:pathLst>
          </a:custGeom>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a:ea typeface="+mn-ea"/>
              <a:cs typeface="+mn-cs"/>
            </a:endParaRPr>
          </a:p>
        </p:txBody>
      </p:sp>
      <p:sp>
        <p:nvSpPr>
          <p:cNvPr id="2" name="Title 1"/>
          <p:cNvSpPr>
            <a:spLocks noGrp="1"/>
          </p:cNvSpPr>
          <p:nvPr>
            <p:ph type="ctrTitle"/>
          </p:nvPr>
        </p:nvSpPr>
        <p:spPr>
          <a:xfrm>
            <a:off x="4536350" y="728663"/>
            <a:ext cx="5015638" cy="2803071"/>
          </a:xfrm>
        </p:spPr>
        <p:txBody>
          <a:bodyPr>
            <a:normAutofit/>
          </a:bodyPr>
          <a:lstStyle/>
          <a:p>
            <a:r>
              <a:rPr lang="en-US" sz="6600" dirty="0">
                <a:cs typeface="Calibri Light"/>
              </a:rPr>
              <a:t>Birth Equity </a:t>
            </a:r>
            <a:endParaRPr lang="en-US" sz="6000" dirty="0"/>
          </a:p>
        </p:txBody>
      </p:sp>
      <p:sp>
        <p:nvSpPr>
          <p:cNvPr id="3" name="Subtitle 2"/>
          <p:cNvSpPr>
            <a:spLocks noGrp="1"/>
          </p:cNvSpPr>
          <p:nvPr>
            <p:ph type="subTitle" idx="1"/>
          </p:nvPr>
        </p:nvSpPr>
        <p:spPr>
          <a:xfrm>
            <a:off x="4536350" y="4063999"/>
            <a:ext cx="5015638" cy="1704975"/>
          </a:xfrm>
        </p:spPr>
        <p:txBody>
          <a:bodyPr vert="horz" lIns="0" tIns="0" rIns="0" bIns="0" rtlCol="0" anchor="t">
            <a:normAutofit lnSpcReduction="10000"/>
          </a:bodyPr>
          <a:lstStyle/>
          <a:p>
            <a:r>
              <a:rPr lang="en-US" dirty="0">
                <a:solidFill>
                  <a:schemeClr val="tx2">
                    <a:lumMod val="90000"/>
                    <a:alpha val="58000"/>
                  </a:schemeClr>
                </a:solidFill>
              </a:rPr>
              <a:t>Franciscan Health </a:t>
            </a:r>
          </a:p>
          <a:p>
            <a:r>
              <a:rPr lang="en-US" dirty="0">
                <a:solidFill>
                  <a:schemeClr val="tx2">
                    <a:lumMod val="90000"/>
                    <a:alpha val="58000"/>
                  </a:schemeClr>
                </a:solidFill>
              </a:rPr>
              <a:t>St. James Hospital, </a:t>
            </a:r>
          </a:p>
          <a:p>
            <a:r>
              <a:rPr lang="en-US" dirty="0">
                <a:solidFill>
                  <a:schemeClr val="tx2">
                    <a:lumMod val="90000"/>
                    <a:alpha val="58000"/>
                  </a:schemeClr>
                </a:solidFill>
              </a:rPr>
              <a:t>Olympia Fields </a:t>
            </a:r>
          </a:p>
        </p:txBody>
      </p:sp>
      <p:sp>
        <p:nvSpPr>
          <p:cNvPr id="14" name="Freeform 10">
            <a:extLst>
              <a:ext uri="{FF2B5EF4-FFF2-40B4-BE49-F238E27FC236}">
                <a16:creationId xmlns:a16="http://schemas.microsoft.com/office/drawing/2014/main" id="{792E6477-8E59-40F2-8D78-7DE9A9FC1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6300000">
            <a:off x="543278" y="430633"/>
            <a:ext cx="3631501" cy="3399129"/>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a:ea typeface="+mn-ea"/>
              <a:cs typeface="+mn-cs"/>
            </a:endParaRPr>
          </a:p>
        </p:txBody>
      </p:sp>
      <p:sp>
        <p:nvSpPr>
          <p:cNvPr id="4" name="TextBox 3">
            <a:extLst>
              <a:ext uri="{FF2B5EF4-FFF2-40B4-BE49-F238E27FC236}">
                <a16:creationId xmlns:a16="http://schemas.microsoft.com/office/drawing/2014/main" id="{FBBD9F23-1A25-8A61-EE20-9729D273A028}"/>
              </a:ext>
            </a:extLst>
          </p:cNvPr>
          <p:cNvSpPr txBox="1"/>
          <p:nvPr/>
        </p:nvSpPr>
        <p:spPr>
          <a:xfrm>
            <a:off x="889000" y="5016499"/>
            <a:ext cx="29845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agona Book"/>
                <a:ea typeface="+mn-ea"/>
                <a:cs typeface="+mn-cs"/>
              </a:rPr>
              <a:t>Trish Kovacs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agona Book"/>
                <a:ea typeface="+mn-ea"/>
                <a:cs typeface="+mn-cs"/>
              </a:rPr>
              <a:t>Raquel Lewis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agona Book"/>
                <a:ea typeface="+mn-ea"/>
                <a:cs typeface="+mn-cs"/>
              </a:rPr>
              <a:t>Ann Mitchell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p:txBody>
      </p:sp>
    </p:spTree>
    <p:extLst>
      <p:ext uri="{BB962C8B-B14F-4D97-AF65-F5344CB8AC3E}">
        <p14:creationId xmlns:p14="http://schemas.microsoft.com/office/powerpoint/2010/main" val="189978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B5A8-800C-3C46-1BE1-F1916CA889E7}"/>
              </a:ext>
            </a:extLst>
          </p:cNvPr>
          <p:cNvSpPr>
            <a:spLocks noGrp="1"/>
          </p:cNvSpPr>
          <p:nvPr>
            <p:ph type="title"/>
          </p:nvPr>
        </p:nvSpPr>
        <p:spPr/>
        <p:txBody>
          <a:bodyPr>
            <a:normAutofit fontScale="90000"/>
          </a:bodyPr>
          <a:lstStyle/>
          <a:p>
            <a:r>
              <a:rPr lang="en-US" dirty="0"/>
              <a:t>Family Birth Center Info </a:t>
            </a:r>
            <a:br>
              <a:rPr lang="en-US" dirty="0"/>
            </a:br>
            <a:r>
              <a:rPr lang="en-US" dirty="0"/>
              <a:t/>
            </a:r>
            <a:br>
              <a:rPr lang="en-US" dirty="0"/>
            </a:br>
            <a:r>
              <a:rPr lang="en-US" dirty="0"/>
              <a:t>Level II E </a:t>
            </a:r>
            <a:br>
              <a:rPr lang="en-US" dirty="0"/>
            </a:br>
            <a:r>
              <a:rPr lang="en-US" dirty="0"/>
              <a:t>About 80-100 births/month </a:t>
            </a:r>
            <a:br>
              <a:rPr lang="en-US" dirty="0"/>
            </a:br>
            <a:r>
              <a:rPr lang="en-US" dirty="0"/>
              <a:t/>
            </a:r>
            <a:br>
              <a:rPr lang="en-US" dirty="0"/>
            </a:br>
            <a:r>
              <a:rPr lang="en-US" dirty="0"/>
              <a:t>7 labor suites; 8 postpartum beds; 7 special care nursery beds; </a:t>
            </a:r>
            <a:br>
              <a:rPr lang="en-US" dirty="0"/>
            </a:br>
            <a:r>
              <a:rPr lang="en-US" dirty="0"/>
              <a:t>2 triage rooms; </a:t>
            </a:r>
            <a:br>
              <a:rPr lang="en-US" dirty="0"/>
            </a:br>
            <a:r>
              <a:rPr lang="en-US" dirty="0"/>
              <a:t>4 NST rooms; ultrasound; MFM clinic </a:t>
            </a:r>
            <a:br>
              <a:rPr lang="en-US" dirty="0"/>
            </a:br>
            <a:r>
              <a:rPr lang="en-US" dirty="0"/>
              <a:t/>
            </a:r>
            <a:br>
              <a:rPr lang="en-US" dirty="0"/>
            </a:br>
            <a:r>
              <a:rPr lang="en-US" dirty="0"/>
              <a:t>Majority of patients from Aunt Martha's Chicago Heights Women's Health Center </a:t>
            </a:r>
            <a:br>
              <a:rPr lang="en-US" dirty="0"/>
            </a:br>
            <a:r>
              <a:rPr lang="en-US" dirty="0"/>
              <a:t/>
            </a:r>
            <a:br>
              <a:rPr lang="en-US" dirty="0"/>
            </a:br>
            <a:endParaRPr lang="en-US" dirty="0"/>
          </a:p>
        </p:txBody>
      </p:sp>
      <p:pic>
        <p:nvPicPr>
          <p:cNvPr id="4" name="Picture 4" descr="A picture containing sky, grass, outdoor&#10;&#10;Description automatically generated">
            <a:extLst>
              <a:ext uri="{FF2B5EF4-FFF2-40B4-BE49-F238E27FC236}">
                <a16:creationId xmlns:a16="http://schemas.microsoft.com/office/drawing/2014/main" id="{F6CF8EDD-B191-4E53-C106-2A846D4EDA2B}"/>
              </a:ext>
            </a:extLst>
          </p:cNvPr>
          <p:cNvPicPr>
            <a:picLocks noGrp="1" noChangeAspect="1"/>
          </p:cNvPicPr>
          <p:nvPr>
            <p:ph idx="1"/>
          </p:nvPr>
        </p:nvPicPr>
        <p:blipFill>
          <a:blip r:embed="rId2"/>
          <a:stretch>
            <a:fillRect/>
          </a:stretch>
        </p:blipFill>
        <p:spPr>
          <a:xfrm>
            <a:off x="6983588" y="370963"/>
            <a:ext cx="1973801" cy="1973801"/>
          </a:xfrm>
        </p:spPr>
      </p:pic>
      <p:pic>
        <p:nvPicPr>
          <p:cNvPr id="5" name="Picture 5" descr="A picture containing text, clothing, wall, indoor&#10;&#10;Description automatically generated">
            <a:extLst>
              <a:ext uri="{FF2B5EF4-FFF2-40B4-BE49-F238E27FC236}">
                <a16:creationId xmlns:a16="http://schemas.microsoft.com/office/drawing/2014/main" id="{580DDB7B-4F62-6D0F-74FD-FD956B305490}"/>
              </a:ext>
            </a:extLst>
          </p:cNvPr>
          <p:cNvPicPr>
            <a:picLocks noChangeAspect="1"/>
          </p:cNvPicPr>
          <p:nvPr/>
        </p:nvPicPr>
        <p:blipFill>
          <a:blip r:embed="rId3"/>
          <a:stretch>
            <a:fillRect/>
          </a:stretch>
        </p:blipFill>
        <p:spPr>
          <a:xfrm>
            <a:off x="9099880" y="1466042"/>
            <a:ext cx="2733675" cy="3667125"/>
          </a:xfrm>
          <a:prstGeom prst="rect">
            <a:avLst/>
          </a:prstGeom>
        </p:spPr>
      </p:pic>
    </p:spTree>
    <p:extLst>
      <p:ext uri="{BB962C8B-B14F-4D97-AF65-F5344CB8AC3E}">
        <p14:creationId xmlns:p14="http://schemas.microsoft.com/office/powerpoint/2010/main" val="3310299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EFC9-D63E-F9EE-D7B1-0C7B5B8B354B}"/>
              </a:ext>
            </a:extLst>
          </p:cNvPr>
          <p:cNvSpPr>
            <a:spLocks noGrp="1"/>
          </p:cNvSpPr>
          <p:nvPr>
            <p:ph type="title"/>
          </p:nvPr>
        </p:nvSpPr>
        <p:spPr/>
        <p:txBody>
          <a:bodyPr/>
          <a:lstStyle/>
          <a:p>
            <a:r>
              <a:rPr lang="en-US" dirty="0"/>
              <a:t>  Birth Equity Successes </a:t>
            </a:r>
          </a:p>
        </p:txBody>
      </p:sp>
      <p:sp>
        <p:nvSpPr>
          <p:cNvPr id="3" name="Content Placeholder 2">
            <a:extLst>
              <a:ext uri="{FF2B5EF4-FFF2-40B4-BE49-F238E27FC236}">
                <a16:creationId xmlns:a16="http://schemas.microsoft.com/office/drawing/2014/main" id="{783C0111-E684-3B02-8E25-53CBCB09BDDE}"/>
              </a:ext>
            </a:extLst>
          </p:cNvPr>
          <p:cNvSpPr>
            <a:spLocks noGrp="1"/>
          </p:cNvSpPr>
          <p:nvPr>
            <p:ph idx="1"/>
          </p:nvPr>
        </p:nvSpPr>
        <p:spPr/>
        <p:txBody>
          <a:bodyPr vert="horz" lIns="0" tIns="0" rIns="0" bIns="0" rtlCol="0" anchor="t">
            <a:noAutofit/>
          </a:bodyPr>
          <a:lstStyle/>
          <a:p>
            <a:r>
              <a:rPr lang="en-US" sz="4000" dirty="0">
                <a:solidFill>
                  <a:schemeClr val="tx1">
                    <a:lumMod val="95000"/>
                  </a:schemeClr>
                </a:solidFill>
                <a:latin typeface="The Hand Extrablack"/>
              </a:rPr>
              <a:t>Speak Up Training (January)</a:t>
            </a:r>
          </a:p>
          <a:p>
            <a:r>
              <a:rPr lang="en-US" sz="4000" dirty="0">
                <a:solidFill>
                  <a:schemeClr val="tx1">
                    <a:lumMod val="95000"/>
                  </a:schemeClr>
                </a:solidFill>
                <a:latin typeface="The Hand Extrablack"/>
              </a:rPr>
              <a:t>Diversity Science Modules in Learning Compass (April)</a:t>
            </a:r>
          </a:p>
          <a:p>
            <a:r>
              <a:rPr lang="en-US" sz="4000" dirty="0">
                <a:solidFill>
                  <a:schemeClr val="tx1">
                    <a:lumMod val="95000"/>
                  </a:schemeClr>
                </a:solidFill>
                <a:latin typeface="The Hand Extrablack"/>
              </a:rPr>
              <a:t>Respectful Care Practices Visible Around Unit (May)</a:t>
            </a:r>
          </a:p>
          <a:p>
            <a:r>
              <a:rPr lang="en-US" sz="4000" dirty="0">
                <a:solidFill>
                  <a:schemeClr val="tx1">
                    <a:lumMod val="95000"/>
                  </a:schemeClr>
                </a:solidFill>
                <a:latin typeface="The Hand Extrablack"/>
              </a:rPr>
              <a:t>SDOH Resource Packets (July)</a:t>
            </a:r>
          </a:p>
          <a:p>
            <a:r>
              <a:rPr lang="en-US" sz="4000" dirty="0">
                <a:solidFill>
                  <a:schemeClr val="tx1">
                    <a:lumMod val="95000"/>
                  </a:schemeClr>
                </a:solidFill>
                <a:latin typeface="The Hand Extrablack"/>
              </a:rPr>
              <a:t>Key Players Meeting for PREM Survey Roll Out (August)</a:t>
            </a:r>
          </a:p>
        </p:txBody>
      </p:sp>
      <p:sp>
        <p:nvSpPr>
          <p:cNvPr id="4" name="TextBox 3">
            <a:extLst>
              <a:ext uri="{FF2B5EF4-FFF2-40B4-BE49-F238E27FC236}">
                <a16:creationId xmlns:a16="http://schemas.microsoft.com/office/drawing/2014/main" id="{952D1072-D1AD-18A2-7C78-1E18D51A21ED}"/>
              </a:ext>
            </a:extLst>
          </p:cNvPr>
          <p:cNvSpPr txBox="1"/>
          <p:nvPr/>
        </p:nvSpPr>
        <p:spPr>
          <a:xfrm>
            <a:off x="8468263" y="661358"/>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a:ea typeface="+mn-ea"/>
              <a:cs typeface="+mn-cs"/>
            </a:endParaRPr>
          </a:p>
        </p:txBody>
      </p:sp>
      <p:sp>
        <p:nvSpPr>
          <p:cNvPr id="5" name="TextBox 4">
            <a:extLst>
              <a:ext uri="{FF2B5EF4-FFF2-40B4-BE49-F238E27FC236}">
                <a16:creationId xmlns:a16="http://schemas.microsoft.com/office/drawing/2014/main" id="{140D98E8-BB85-2A97-B32F-D5182A14E1AC}"/>
              </a:ext>
            </a:extLst>
          </p:cNvPr>
          <p:cNvSpPr txBox="1"/>
          <p:nvPr/>
        </p:nvSpPr>
        <p:spPr>
          <a:xfrm>
            <a:off x="8770189" y="2012830"/>
            <a:ext cx="38531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11111"/>
              </a:solidFill>
              <a:effectLst/>
              <a:uLnTx/>
              <a:uFillTx/>
              <a:latin typeface="Merriweather"/>
              <a:ea typeface="Merriweather"/>
              <a:cs typeface="Merriweather"/>
            </a:endParaRPr>
          </a:p>
        </p:txBody>
      </p:sp>
      <p:sp>
        <p:nvSpPr>
          <p:cNvPr id="6" name="TextBox 5">
            <a:extLst>
              <a:ext uri="{FF2B5EF4-FFF2-40B4-BE49-F238E27FC236}">
                <a16:creationId xmlns:a16="http://schemas.microsoft.com/office/drawing/2014/main" id="{6310D9B9-C1AD-D8A1-EE2C-B8F231D62FB0}"/>
              </a:ext>
            </a:extLst>
          </p:cNvPr>
          <p:cNvSpPr txBox="1"/>
          <p:nvPr/>
        </p:nvSpPr>
        <p:spPr>
          <a:xfrm>
            <a:off x="9316527" y="1768415"/>
            <a:ext cx="1834371"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lumMod val="95000"/>
                </a:prstClr>
              </a:solidFill>
              <a:effectLst/>
              <a:uLnTx/>
              <a:uFillTx/>
              <a:latin typeface="The Hand Extrablack"/>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95000"/>
                  </a:prstClr>
                </a:solidFill>
                <a:effectLst/>
                <a:uLnTx/>
                <a:uFillTx/>
                <a:latin typeface="The Hand Extrablack"/>
                <a:ea typeface="Roboto"/>
                <a:cs typeface="Roboto"/>
              </a:rPr>
              <a:t>Coming up</a:t>
            </a:r>
            <a:r>
              <a:rPr kumimoji="0" lang="en-US" sz="2800" b="0" i="0" u="none" strike="noStrike" kern="1200" cap="none" spc="0" normalizeH="0" baseline="0" noProof="0" dirty="0">
                <a:ln>
                  <a:noFill/>
                </a:ln>
                <a:solidFill>
                  <a:prstClr val="white">
                    <a:lumMod val="95000"/>
                  </a:prstClr>
                </a:solidFill>
                <a:effectLst/>
                <a:uLnTx/>
                <a:uFillTx/>
                <a:latin typeface="The Hand Extrablack"/>
                <a:ea typeface="Roboto"/>
                <a:cs typeface="Roboto"/>
              </a:rPr>
              <a:t>: </a:t>
            </a:r>
            <a:endParaRPr kumimoji="0" lang="en-US" sz="1800" b="0" i="0" u="none" strike="noStrike" kern="1200" cap="none" spc="0" normalizeH="0" baseline="0" noProof="0">
              <a:ln>
                <a:noFill/>
              </a:ln>
              <a:solidFill>
                <a:prstClr val="white">
                  <a:lumMod val="95000"/>
                </a:prstClr>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95000"/>
                  </a:prstClr>
                </a:solidFill>
                <a:effectLst/>
                <a:uLnTx/>
                <a:uFillTx/>
                <a:latin typeface="The Hand Extrablack"/>
                <a:ea typeface="Roboto"/>
                <a:cs typeface="Roboto"/>
              </a:rPr>
              <a:t>Cornerstone CDC Health &amp; Wellness Fair Saturday, 8/27; Ford Heights</a:t>
            </a:r>
            <a:endParaRPr kumimoji="0" lang="en-US" sz="3200" b="0" i="0" u="none" strike="noStrike" kern="1200" cap="none" spc="0" normalizeH="0" baseline="0" noProof="0" dirty="0">
              <a:ln>
                <a:noFill/>
              </a:ln>
              <a:solidFill>
                <a:prstClr val="white">
                  <a:lumMod val="95000"/>
                </a:prstClr>
              </a:solidFill>
              <a:effectLst/>
              <a:uLnTx/>
              <a:uFillTx/>
              <a:latin typeface="The Hand Extrablack"/>
              <a:ea typeface="+mn-ea"/>
              <a:cs typeface="+mn-cs"/>
            </a:endParaRPr>
          </a:p>
        </p:txBody>
      </p:sp>
      <p:pic>
        <p:nvPicPr>
          <p:cNvPr id="7" name="Picture 7">
            <a:extLst>
              <a:ext uri="{FF2B5EF4-FFF2-40B4-BE49-F238E27FC236}">
                <a16:creationId xmlns:a16="http://schemas.microsoft.com/office/drawing/2014/main" id="{74E474C3-0AC4-D4E7-3E2B-B5FC25C40DE5}"/>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103079" y="321665"/>
            <a:ext cx="3131388" cy="1872707"/>
          </a:xfrm>
          <a:prstGeom prst="rect">
            <a:avLst/>
          </a:prstGeom>
        </p:spPr>
      </p:pic>
      <p:sp>
        <p:nvSpPr>
          <p:cNvPr id="8" name="TextBox 7">
            <a:extLst>
              <a:ext uri="{FF2B5EF4-FFF2-40B4-BE49-F238E27FC236}">
                <a16:creationId xmlns:a16="http://schemas.microsoft.com/office/drawing/2014/main" id="{62CBD18C-CDF6-CECF-20C5-B42790FD67AC}"/>
              </a:ext>
            </a:extLst>
          </p:cNvPr>
          <p:cNvSpPr txBox="1"/>
          <p:nvPr/>
        </p:nvSpPr>
        <p:spPr>
          <a:xfrm>
            <a:off x="4724400" y="3674734"/>
            <a:ext cx="3131388" cy="375009"/>
          </a:xfrm>
          <a:prstGeom prst="rect">
            <a:avLst/>
          </a:prstGeom>
        </p:spPr>
        <p:txBody>
          <a:bodyPr lIns="91440" tIns="45720" rIns="91440" bIns="4572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p:txBody>
      </p:sp>
    </p:spTree>
    <p:extLst>
      <p:ext uri="{BB962C8B-B14F-4D97-AF65-F5344CB8AC3E}">
        <p14:creationId xmlns:p14="http://schemas.microsoft.com/office/powerpoint/2010/main" val="17851777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8F54-37C1-4448-3855-0601E3A50279}"/>
              </a:ext>
            </a:extLst>
          </p:cNvPr>
          <p:cNvSpPr>
            <a:spLocks noGrp="1"/>
          </p:cNvSpPr>
          <p:nvPr>
            <p:ph type="title"/>
          </p:nvPr>
        </p:nvSpPr>
        <p:spPr/>
        <p:txBody>
          <a:bodyPr/>
          <a:lstStyle/>
          <a:p>
            <a:r>
              <a:rPr lang="en-US" dirty="0"/>
              <a:t>Focus on IPAC </a:t>
            </a:r>
            <a:br>
              <a:rPr lang="en-US" dirty="0"/>
            </a:br>
            <a:r>
              <a:rPr lang="en-US" dirty="0"/>
              <a:t>--Improving Access to Care </a:t>
            </a:r>
          </a:p>
        </p:txBody>
      </p:sp>
      <p:sp>
        <p:nvSpPr>
          <p:cNvPr id="3" name="Content Placeholder 2">
            <a:extLst>
              <a:ext uri="{FF2B5EF4-FFF2-40B4-BE49-F238E27FC236}">
                <a16:creationId xmlns:a16="http://schemas.microsoft.com/office/drawing/2014/main" id="{FB9BB9B9-A662-B91C-801D-817E2A721316}"/>
              </a:ext>
            </a:extLst>
          </p:cNvPr>
          <p:cNvSpPr>
            <a:spLocks noGrp="1"/>
          </p:cNvSpPr>
          <p:nvPr>
            <p:ph idx="1"/>
          </p:nvPr>
        </p:nvSpPr>
        <p:spPr/>
        <p:txBody>
          <a:bodyPr vert="horz" lIns="0" tIns="0" rIns="0" bIns="0" rtlCol="0" anchor="t">
            <a:normAutofit fontScale="77500" lnSpcReduction="20000"/>
          </a:bodyPr>
          <a:lstStyle/>
          <a:p>
            <a:r>
              <a:rPr lang="en-US" sz="2800" dirty="0">
                <a:solidFill>
                  <a:schemeClr val="tx1">
                    <a:lumMod val="95000"/>
                  </a:schemeClr>
                </a:solidFill>
                <a:latin typeface="The Hand Extrablack"/>
              </a:rPr>
              <a:t>Why See Patients Within 2 weeks?</a:t>
            </a:r>
          </a:p>
          <a:p>
            <a:pPr lvl="1"/>
            <a:r>
              <a:rPr lang="en-US" sz="2800" dirty="0">
                <a:solidFill>
                  <a:schemeClr val="tx1">
                    <a:lumMod val="95000"/>
                  </a:schemeClr>
                </a:solidFill>
                <a:latin typeface="The Hand Extrablack"/>
              </a:rPr>
              <a:t>In IL, 24% of pregnancy-associated deaths occurred 0-42 days postpartum </a:t>
            </a:r>
          </a:p>
          <a:p>
            <a:pPr lvl="1"/>
            <a:r>
              <a:rPr lang="en-US" sz="2800" dirty="0">
                <a:solidFill>
                  <a:schemeClr val="tx1">
                    <a:lumMod val="95000"/>
                  </a:schemeClr>
                </a:solidFill>
                <a:latin typeface="The Hand Extrablack"/>
              </a:rPr>
              <a:t>50% of postpartum strokes occur within 10 days of discharge </a:t>
            </a:r>
          </a:p>
          <a:p>
            <a:pPr lvl="1"/>
            <a:r>
              <a:rPr lang="en-US" sz="2800" dirty="0">
                <a:solidFill>
                  <a:schemeClr val="tx1">
                    <a:lumMod val="95000"/>
                  </a:schemeClr>
                </a:solidFill>
                <a:latin typeface="The Hand Extrablack"/>
              </a:rPr>
              <a:t>20&amp; of women discontinued breastfeeding before the first 6 weeks </a:t>
            </a:r>
          </a:p>
          <a:p>
            <a:pPr lvl="1"/>
            <a:r>
              <a:rPr lang="en-US" sz="2800" dirty="0">
                <a:solidFill>
                  <a:schemeClr val="tx1">
                    <a:lumMod val="95000"/>
                  </a:schemeClr>
                </a:solidFill>
                <a:latin typeface="The Hand Extrablack"/>
              </a:rPr>
              <a:t>Up to 40% of women do not attend the 6-week postpartum visit </a:t>
            </a:r>
          </a:p>
          <a:p>
            <a:pPr lvl="1"/>
            <a:r>
              <a:rPr lang="en-US" sz="2800" dirty="0">
                <a:solidFill>
                  <a:schemeClr val="tx1">
                    <a:lumMod val="95000"/>
                  </a:schemeClr>
                </a:solidFill>
                <a:latin typeface="The Hand Extrablack"/>
              </a:rPr>
              <a:t>As many as 1/5 women experience a postpartum mental health disorder </a:t>
            </a:r>
          </a:p>
          <a:p>
            <a:pPr lvl="1"/>
            <a:r>
              <a:rPr lang="en-US" sz="2800" dirty="0">
                <a:solidFill>
                  <a:schemeClr val="tx1">
                    <a:lumMod val="95000"/>
                  </a:schemeClr>
                </a:solidFill>
                <a:latin typeface="The Hand Extrablack"/>
              </a:rPr>
              <a:t>IL Maternity  Morbidity and Mortality recommended ACOG standard of...</a:t>
            </a:r>
          </a:p>
          <a:p>
            <a:pPr marL="457200" lvl="1" indent="0">
              <a:buNone/>
            </a:pPr>
            <a:endParaRPr lang="en-US" sz="2400" dirty="0">
              <a:solidFill>
                <a:srgbClr val="FFFFFF">
                  <a:alpha val="58000"/>
                </a:srgbClr>
              </a:solidFill>
              <a:latin typeface="The Hand Extrablack"/>
            </a:endParaRPr>
          </a:p>
          <a:p>
            <a:pPr lvl="1"/>
            <a:endParaRPr lang="en-US" dirty="0">
              <a:solidFill>
                <a:srgbClr val="FFFFFF">
                  <a:alpha val="58000"/>
                </a:srgbClr>
              </a:solidFill>
            </a:endParaRPr>
          </a:p>
        </p:txBody>
      </p:sp>
      <p:sp>
        <p:nvSpPr>
          <p:cNvPr id="4" name="TextBox 3">
            <a:extLst>
              <a:ext uri="{FF2B5EF4-FFF2-40B4-BE49-F238E27FC236}">
                <a16:creationId xmlns:a16="http://schemas.microsoft.com/office/drawing/2014/main" id="{47EFFE8C-DD48-E0D1-662E-28C126651D2D}"/>
              </a:ext>
            </a:extLst>
          </p:cNvPr>
          <p:cNvSpPr txBox="1"/>
          <p:nvPr/>
        </p:nvSpPr>
        <p:spPr>
          <a:xfrm>
            <a:off x="6800490" y="373811"/>
            <a:ext cx="3234905"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agona Boo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agona Book"/>
                <a:ea typeface="+mn-ea"/>
                <a:cs typeface="+mn-cs"/>
              </a:rPr>
              <a:t>Schedule EARLY Postpartum Visits Prior to Discharge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p:txBody>
      </p:sp>
      <p:pic>
        <p:nvPicPr>
          <p:cNvPr id="5" name="Picture 5" descr="Logo, icon&#10;&#10;Description automatically generated">
            <a:extLst>
              <a:ext uri="{FF2B5EF4-FFF2-40B4-BE49-F238E27FC236}">
                <a16:creationId xmlns:a16="http://schemas.microsoft.com/office/drawing/2014/main" id="{D8C91FB9-3E28-0612-28C1-305ECD433CE8}"/>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9152626" y="3291110"/>
            <a:ext cx="2743200" cy="2748686"/>
          </a:xfrm>
          <a:prstGeom prst="rect">
            <a:avLst/>
          </a:prstGeom>
        </p:spPr>
      </p:pic>
      <p:sp>
        <p:nvSpPr>
          <p:cNvPr id="6" name="TextBox 5">
            <a:extLst>
              <a:ext uri="{FF2B5EF4-FFF2-40B4-BE49-F238E27FC236}">
                <a16:creationId xmlns:a16="http://schemas.microsoft.com/office/drawing/2014/main" id="{FE5A8873-CF70-99EE-D79E-8E8F0FACDAB9}"/>
              </a:ext>
            </a:extLst>
          </p:cNvPr>
          <p:cNvSpPr txBox="1"/>
          <p:nvPr/>
        </p:nvSpPr>
        <p:spPr>
          <a:xfrm>
            <a:off x="9512060" y="4660001"/>
            <a:ext cx="2743200" cy="317500"/>
          </a:xfrm>
          <a:prstGeom prst="rect">
            <a:avLst/>
          </a:prstGeom>
        </p:spPr>
        <p:txBody>
          <a:bodyPr lIns="91440" tIns="45720" rIns="91440" bIns="45720" anchor="t">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p:txBody>
      </p:sp>
      <p:pic>
        <p:nvPicPr>
          <p:cNvPr id="8" name="Picture 8" descr="A picture containing diagram&#10;&#10;Description automatically generated">
            <a:extLst>
              <a:ext uri="{FF2B5EF4-FFF2-40B4-BE49-F238E27FC236}">
                <a16:creationId xmlns:a16="http://schemas.microsoft.com/office/drawing/2014/main" id="{685DC8AF-6349-6688-1EA3-5F038730EDF4}"/>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5126966" y="277887"/>
            <a:ext cx="3476444" cy="1902753"/>
          </a:xfrm>
          <a:prstGeom prst="rect">
            <a:avLst/>
          </a:prstGeom>
        </p:spPr>
      </p:pic>
      <p:sp>
        <p:nvSpPr>
          <p:cNvPr id="9" name="TextBox 8">
            <a:extLst>
              <a:ext uri="{FF2B5EF4-FFF2-40B4-BE49-F238E27FC236}">
                <a16:creationId xmlns:a16="http://schemas.microsoft.com/office/drawing/2014/main" id="{199BF5F2-FB0F-DB45-34A8-9F04B0C0DAFA}"/>
              </a:ext>
            </a:extLst>
          </p:cNvPr>
          <p:cNvSpPr txBox="1"/>
          <p:nvPr/>
        </p:nvSpPr>
        <p:spPr>
          <a:xfrm>
            <a:off x="7686136" y="2107960"/>
            <a:ext cx="3476445" cy="259991"/>
          </a:xfrm>
          <a:prstGeom prst="rect">
            <a:avLst/>
          </a:prstGeom>
        </p:spPr>
        <p:txBody>
          <a:bodyPr lIns="91440" tIns="45720" rIns="91440" bIns="45720" anchor="t">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p:txBody>
      </p:sp>
    </p:spTree>
    <p:extLst>
      <p:ext uri="{BB962C8B-B14F-4D97-AF65-F5344CB8AC3E}">
        <p14:creationId xmlns:p14="http://schemas.microsoft.com/office/powerpoint/2010/main" val="4275927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3E2477-CB24-4FE6-B9C0-F9800FF83E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a:ea typeface="+mn-ea"/>
              <a:cs typeface="+mn-cs"/>
            </a:endParaRPr>
          </a:p>
        </p:txBody>
      </p:sp>
      <p:sp>
        <p:nvSpPr>
          <p:cNvPr id="11" name="Rectangle 10">
            <a:extLst>
              <a:ext uri="{FF2B5EF4-FFF2-40B4-BE49-F238E27FC236}">
                <a16:creationId xmlns:a16="http://schemas.microsoft.com/office/drawing/2014/main" id="{B965638C-2268-4A1B-96C3-95E79EF44B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agona Book"/>
              <a:ea typeface="+mn-ea"/>
              <a:cs typeface="+mn-cs"/>
            </a:endParaRPr>
          </a:p>
        </p:txBody>
      </p:sp>
      <p:sp>
        <p:nvSpPr>
          <p:cNvPr id="2" name="Title 1">
            <a:extLst>
              <a:ext uri="{FF2B5EF4-FFF2-40B4-BE49-F238E27FC236}">
                <a16:creationId xmlns:a16="http://schemas.microsoft.com/office/drawing/2014/main" id="{67838A8C-2C38-FF09-1BAD-2C8223BAE989}"/>
              </a:ext>
            </a:extLst>
          </p:cNvPr>
          <p:cNvSpPr>
            <a:spLocks noGrp="1"/>
          </p:cNvSpPr>
          <p:nvPr>
            <p:ph type="title"/>
          </p:nvPr>
        </p:nvSpPr>
        <p:spPr>
          <a:xfrm>
            <a:off x="720000" y="619200"/>
            <a:ext cx="4991961" cy="1477328"/>
          </a:xfrm>
        </p:spPr>
        <p:txBody>
          <a:bodyPr wrap="square" anchor="ctr">
            <a:normAutofit/>
          </a:bodyPr>
          <a:lstStyle/>
          <a:p>
            <a:r>
              <a:rPr lang="en-US" sz="2800" dirty="0"/>
              <a:t>Franciscan St. James Methods since at least 2017... </a:t>
            </a:r>
          </a:p>
        </p:txBody>
      </p:sp>
      <p:sp>
        <p:nvSpPr>
          <p:cNvPr id="3" name="Content Placeholder 2">
            <a:extLst>
              <a:ext uri="{FF2B5EF4-FFF2-40B4-BE49-F238E27FC236}">
                <a16:creationId xmlns:a16="http://schemas.microsoft.com/office/drawing/2014/main" id="{D526A9DE-8A3E-E61E-3A6F-5C9A69D82DA7}"/>
              </a:ext>
            </a:extLst>
          </p:cNvPr>
          <p:cNvSpPr>
            <a:spLocks noGrp="1"/>
          </p:cNvSpPr>
          <p:nvPr>
            <p:ph idx="1"/>
          </p:nvPr>
        </p:nvSpPr>
        <p:spPr>
          <a:xfrm>
            <a:off x="720000" y="2541600"/>
            <a:ext cx="4991962" cy="3216273"/>
          </a:xfrm>
        </p:spPr>
        <p:txBody>
          <a:bodyPr vert="horz" lIns="0" tIns="0" rIns="0" bIns="0" rtlCol="0" anchor="t">
            <a:normAutofit fontScale="62500" lnSpcReduction="20000"/>
          </a:bodyPr>
          <a:lstStyle/>
          <a:p>
            <a:pPr>
              <a:lnSpc>
                <a:spcPct val="110000"/>
              </a:lnSpc>
            </a:pPr>
            <a:r>
              <a:rPr lang="en-US" sz="2400" dirty="0">
                <a:solidFill>
                  <a:schemeClr val="tx1">
                    <a:lumMod val="95000"/>
                  </a:schemeClr>
                </a:solidFill>
                <a:latin typeface="The Hand Extrablack"/>
              </a:rPr>
              <a:t>Expectation: Postpartum visit is scheduled before d/c home </a:t>
            </a:r>
          </a:p>
          <a:p>
            <a:pPr lvl="1">
              <a:lnSpc>
                <a:spcPct val="110000"/>
              </a:lnSpc>
            </a:pPr>
            <a:r>
              <a:rPr lang="en-US" sz="2400" dirty="0">
                <a:solidFill>
                  <a:schemeClr val="tx1">
                    <a:lumMod val="95000"/>
                  </a:schemeClr>
                </a:solidFill>
                <a:latin typeface="The Hand Extrablack"/>
              </a:rPr>
              <a:t>("Routine"- patient seen within 2 weeks of discharge) </a:t>
            </a:r>
          </a:p>
          <a:p>
            <a:pPr>
              <a:lnSpc>
                <a:spcPct val="110000"/>
              </a:lnSpc>
            </a:pPr>
            <a:r>
              <a:rPr lang="en-US" sz="2400" dirty="0">
                <a:solidFill>
                  <a:schemeClr val="tx1">
                    <a:lumMod val="95000"/>
                  </a:schemeClr>
                </a:solidFill>
                <a:latin typeface="The Hand Extrablack"/>
              </a:rPr>
              <a:t>If blood pressure disorder, patient should be seen within 3 days of discharge </a:t>
            </a:r>
          </a:p>
          <a:p>
            <a:pPr>
              <a:lnSpc>
                <a:spcPct val="110000"/>
              </a:lnSpc>
            </a:pPr>
            <a:r>
              <a:rPr lang="en-US" sz="2400" dirty="0">
                <a:solidFill>
                  <a:schemeClr val="tx1">
                    <a:lumMod val="95000"/>
                  </a:schemeClr>
                </a:solidFill>
                <a:latin typeface="The Hand Extrablack"/>
              </a:rPr>
              <a:t>If blood pressure controlled on medications, patient should be seen within one week of discharge </a:t>
            </a:r>
          </a:p>
          <a:p>
            <a:pPr>
              <a:lnSpc>
                <a:spcPct val="110000"/>
              </a:lnSpc>
            </a:pPr>
            <a:endParaRPr lang="en-US" sz="1900" dirty="0">
              <a:solidFill>
                <a:schemeClr val="tx1">
                  <a:lumMod val="95000"/>
                </a:schemeClr>
              </a:solidFill>
              <a:latin typeface="The Hand Extrablack"/>
            </a:endParaRPr>
          </a:p>
          <a:p>
            <a:pPr>
              <a:lnSpc>
                <a:spcPct val="110000"/>
              </a:lnSpc>
            </a:pPr>
            <a:r>
              <a:rPr lang="en-US" sz="2400" dirty="0">
                <a:solidFill>
                  <a:schemeClr val="tx1">
                    <a:lumMod val="95000"/>
                  </a:schemeClr>
                </a:solidFill>
                <a:latin typeface="The Hand Extrablack"/>
              </a:rPr>
              <a:t>Buy in From Aunt Martha's clinic- office personnel come every 2-3 days to schedule appointments for postpartum women and infants (greatly increases our success rate with this movement) </a:t>
            </a:r>
          </a:p>
        </p:txBody>
      </p:sp>
      <p:sp useBgFill="1">
        <p:nvSpPr>
          <p:cNvPr id="13" name="Freeform: Shape 12">
            <a:extLst>
              <a:ext uri="{FF2B5EF4-FFF2-40B4-BE49-F238E27FC236}">
                <a16:creationId xmlns:a16="http://schemas.microsoft.com/office/drawing/2014/main" id="{97D0825D-5142-4F4A-A141-3CCD5E99CB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gona Book"/>
              <a:ea typeface="+mn-ea"/>
              <a:cs typeface="+mn-cs"/>
            </a:endParaRPr>
          </a:p>
        </p:txBody>
      </p:sp>
      <p:pic>
        <p:nvPicPr>
          <p:cNvPr id="4" name="Picture 4">
            <a:extLst>
              <a:ext uri="{FF2B5EF4-FFF2-40B4-BE49-F238E27FC236}">
                <a16:creationId xmlns:a16="http://schemas.microsoft.com/office/drawing/2014/main" id="{316BFF5C-06EE-3465-5137-715226CC31BF}"/>
              </a:ext>
            </a:extLst>
          </p:cNvPr>
          <p:cNvPicPr>
            <a:picLocks noChangeAspect="1"/>
          </p:cNvPicPr>
          <p:nvPr/>
        </p:nvPicPr>
        <p:blipFill>
          <a:blip r:embed="rId2"/>
          <a:stretch>
            <a:fillRect/>
          </a:stretch>
        </p:blipFill>
        <p:spPr>
          <a:xfrm>
            <a:off x="7228805" y="720000"/>
            <a:ext cx="4178713" cy="5409338"/>
          </a:xfrm>
          <a:custGeom>
            <a:avLst/>
            <a:gdLst/>
            <a:ahLst/>
            <a:cxnLst/>
            <a:rect l="l" t="t" r="r" b="b"/>
            <a:pathLst>
              <a:path w="4284000" h="5409338">
                <a:moveTo>
                  <a:pt x="0" y="0"/>
                </a:moveTo>
                <a:lnTo>
                  <a:pt x="4284000" y="0"/>
                </a:lnTo>
                <a:lnTo>
                  <a:pt x="4284000" y="5409338"/>
                </a:lnTo>
                <a:lnTo>
                  <a:pt x="0" y="5409338"/>
                </a:lnTo>
                <a:close/>
              </a:path>
            </a:pathLst>
          </a:custGeom>
        </p:spPr>
      </p:pic>
    </p:spTree>
    <p:extLst>
      <p:ext uri="{BB962C8B-B14F-4D97-AF65-F5344CB8AC3E}">
        <p14:creationId xmlns:p14="http://schemas.microsoft.com/office/powerpoint/2010/main" val="3801132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A442E-09EC-051F-95B1-80EEBDE2CF5A}"/>
              </a:ext>
            </a:extLst>
          </p:cNvPr>
          <p:cNvSpPr>
            <a:spLocks noGrp="1"/>
          </p:cNvSpPr>
          <p:nvPr>
            <p:ph type="title"/>
          </p:nvPr>
        </p:nvSpPr>
        <p:spPr/>
        <p:txBody>
          <a:bodyPr/>
          <a:lstStyle/>
          <a:p>
            <a:r>
              <a:rPr lang="en-US" dirty="0"/>
              <a:t>Challenges </a:t>
            </a:r>
          </a:p>
        </p:txBody>
      </p:sp>
      <p:sp>
        <p:nvSpPr>
          <p:cNvPr id="3" name="Content Placeholder 2">
            <a:extLst>
              <a:ext uri="{FF2B5EF4-FFF2-40B4-BE49-F238E27FC236}">
                <a16:creationId xmlns:a16="http://schemas.microsoft.com/office/drawing/2014/main" id="{96828D83-CCC3-1E11-A0C3-61549BC9D199}"/>
              </a:ext>
            </a:extLst>
          </p:cNvPr>
          <p:cNvSpPr>
            <a:spLocks noGrp="1"/>
          </p:cNvSpPr>
          <p:nvPr>
            <p:ph sz="half" idx="1"/>
          </p:nvPr>
        </p:nvSpPr>
        <p:spPr/>
        <p:txBody>
          <a:bodyPr vert="horz" lIns="0" tIns="0" rIns="0" bIns="0" rtlCol="0" anchor="t">
            <a:normAutofit fontScale="77500" lnSpcReduction="20000"/>
          </a:bodyPr>
          <a:lstStyle/>
          <a:p>
            <a:r>
              <a:rPr lang="en-US" sz="2400" dirty="0">
                <a:solidFill>
                  <a:schemeClr val="tx1">
                    <a:lumMod val="95000"/>
                  </a:schemeClr>
                </a:solidFill>
                <a:latin typeface="The Hand Extrablack"/>
              </a:rPr>
              <a:t>Getting away from</a:t>
            </a:r>
            <a:r>
              <a:rPr lang="en-US" dirty="0">
                <a:solidFill>
                  <a:schemeClr val="tx1">
                    <a:lumMod val="95000"/>
                  </a:schemeClr>
                </a:solidFill>
                <a:latin typeface="The Hand Extrablack"/>
              </a:rPr>
              <a:t> </a:t>
            </a:r>
            <a:r>
              <a:rPr lang="en-US" sz="2800" b="1" dirty="0">
                <a:solidFill>
                  <a:schemeClr val="tx1">
                    <a:lumMod val="95000"/>
                  </a:schemeClr>
                </a:solidFill>
                <a:latin typeface="The Hand Extrablack"/>
              </a:rPr>
              <a:t>"She's fine"; "Six weeks is okay to see her"</a:t>
            </a:r>
            <a:r>
              <a:rPr lang="en-US" b="1" dirty="0">
                <a:solidFill>
                  <a:schemeClr val="tx1">
                    <a:lumMod val="95000"/>
                  </a:schemeClr>
                </a:solidFill>
                <a:latin typeface="The Hand Extrablack"/>
              </a:rPr>
              <a:t> </a:t>
            </a:r>
            <a:r>
              <a:rPr lang="en-US" sz="2400" dirty="0">
                <a:solidFill>
                  <a:schemeClr val="tx1">
                    <a:lumMod val="95000"/>
                  </a:schemeClr>
                </a:solidFill>
                <a:latin typeface="The Hand Extrablack"/>
              </a:rPr>
              <a:t>thinking </a:t>
            </a:r>
          </a:p>
          <a:p>
            <a:r>
              <a:rPr lang="en-US" sz="2400" dirty="0">
                <a:solidFill>
                  <a:schemeClr val="tx1">
                    <a:lumMod val="95000"/>
                  </a:schemeClr>
                </a:solidFill>
                <a:latin typeface="The Hand Extrablack"/>
              </a:rPr>
              <a:t>As we know, most issues come up the first few weeks someone is home after discharge </a:t>
            </a:r>
          </a:p>
          <a:p>
            <a:r>
              <a:rPr lang="en-US" sz="2400" dirty="0">
                <a:solidFill>
                  <a:schemeClr val="tx1">
                    <a:lumMod val="95000"/>
                  </a:schemeClr>
                </a:solidFill>
                <a:latin typeface="The Hand Extrablack"/>
              </a:rPr>
              <a:t>It's important to know the statistics to have educational conversations with providers to keep women safe and help the Birth Equity movement </a:t>
            </a:r>
          </a:p>
          <a:p>
            <a:endParaRPr lang="en-US" sz="2400" dirty="0">
              <a:solidFill>
                <a:srgbClr val="F2F2F2"/>
              </a:solidFill>
              <a:latin typeface="The Hand Extrablack"/>
            </a:endParaRPr>
          </a:p>
          <a:p>
            <a:endParaRPr lang="en-US" dirty="0">
              <a:solidFill>
                <a:srgbClr val="FFFFFF">
                  <a:alpha val="58000"/>
                </a:srgbClr>
              </a:solidFill>
              <a:latin typeface="The Hand Extrablack"/>
            </a:endParaRPr>
          </a:p>
          <a:p>
            <a:pPr marL="0" indent="0">
              <a:buNone/>
            </a:pPr>
            <a:endParaRPr lang="en-US" dirty="0">
              <a:solidFill>
                <a:srgbClr val="FFFFFF">
                  <a:alpha val="58000"/>
                </a:srgbClr>
              </a:solidFill>
              <a:latin typeface="The Hand Extrablack"/>
            </a:endParaRPr>
          </a:p>
        </p:txBody>
      </p:sp>
      <p:sp>
        <p:nvSpPr>
          <p:cNvPr id="4" name="Content Placeholder 3">
            <a:extLst>
              <a:ext uri="{FF2B5EF4-FFF2-40B4-BE49-F238E27FC236}">
                <a16:creationId xmlns:a16="http://schemas.microsoft.com/office/drawing/2014/main" id="{63D8C277-F1C6-4148-F84D-80919C430D57}"/>
              </a:ext>
            </a:extLst>
          </p:cNvPr>
          <p:cNvSpPr>
            <a:spLocks noGrp="1"/>
          </p:cNvSpPr>
          <p:nvPr>
            <p:ph sz="half" idx="2"/>
          </p:nvPr>
        </p:nvSpPr>
        <p:spPr/>
        <p:txBody>
          <a:bodyPr vert="horz" lIns="0" tIns="0" rIns="0" bIns="0" rtlCol="0" anchor="t">
            <a:normAutofit fontScale="77500" lnSpcReduction="20000"/>
          </a:bodyPr>
          <a:lstStyle/>
          <a:p>
            <a:r>
              <a:rPr lang="en-US" sz="2400" dirty="0">
                <a:solidFill>
                  <a:schemeClr val="tx1">
                    <a:lumMod val="95000"/>
                  </a:schemeClr>
                </a:solidFill>
                <a:latin typeface="The Hand Extrablack"/>
              </a:rPr>
              <a:t>80% of pregnancy-associated deaths in IL occurred in the postpartum period</a:t>
            </a:r>
          </a:p>
          <a:p>
            <a:r>
              <a:rPr lang="en-US" sz="2400" dirty="0">
                <a:solidFill>
                  <a:schemeClr val="tx1">
                    <a:lumMod val="95000"/>
                  </a:schemeClr>
                </a:solidFill>
                <a:latin typeface="The Hand Extrablack"/>
              </a:rPr>
              <a:t>72% of pregnancy-associated deaths were preventable</a:t>
            </a:r>
            <a:r>
              <a:rPr lang="en-US" dirty="0">
                <a:solidFill>
                  <a:srgbClr val="FFFFFF">
                    <a:alpha val="58000"/>
                  </a:srgbClr>
                </a:solidFill>
              </a:rPr>
              <a:t> </a:t>
            </a:r>
          </a:p>
          <a:p>
            <a:r>
              <a:rPr lang="en-US" sz="2400" dirty="0">
                <a:solidFill>
                  <a:schemeClr val="tx1">
                    <a:lumMod val="95000"/>
                  </a:schemeClr>
                </a:solidFill>
                <a:latin typeface="The Hand Extrablack"/>
              </a:rPr>
              <a:t>In IL- Black women are 6 times more likely to experience pregnancy-associated death then white women and experience morbidity at 3 times the rate </a:t>
            </a:r>
          </a:p>
          <a:p>
            <a:endParaRPr lang="en-US" dirty="0">
              <a:solidFill>
                <a:srgbClr val="FFFFFF">
                  <a:alpha val="58000"/>
                </a:srgbClr>
              </a:solidFill>
            </a:endParaRPr>
          </a:p>
        </p:txBody>
      </p:sp>
      <p:pic>
        <p:nvPicPr>
          <p:cNvPr id="5" name="Picture 5" descr="Text&#10;&#10;Description automatically generated">
            <a:extLst>
              <a:ext uri="{FF2B5EF4-FFF2-40B4-BE49-F238E27FC236}">
                <a16:creationId xmlns:a16="http://schemas.microsoft.com/office/drawing/2014/main" id="{F6B7C6C1-48F2-9736-F37B-E3FCDEED1059}"/>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261230" y="118613"/>
            <a:ext cx="1650521" cy="2048774"/>
          </a:xfrm>
          <a:prstGeom prst="rect">
            <a:avLst/>
          </a:prstGeom>
        </p:spPr>
      </p:pic>
      <p:sp>
        <p:nvSpPr>
          <p:cNvPr id="6" name="TextBox 5">
            <a:extLst>
              <a:ext uri="{FF2B5EF4-FFF2-40B4-BE49-F238E27FC236}">
                <a16:creationId xmlns:a16="http://schemas.microsoft.com/office/drawing/2014/main" id="{860997BB-DD10-1E5E-D734-181A63A3DE61}"/>
              </a:ext>
            </a:extLst>
          </p:cNvPr>
          <p:cNvSpPr txBox="1"/>
          <p:nvPr/>
        </p:nvSpPr>
        <p:spPr>
          <a:xfrm>
            <a:off x="8261230" y="2339915"/>
            <a:ext cx="1650521" cy="144972"/>
          </a:xfrm>
          <a:prstGeom prst="rect">
            <a:avLst/>
          </a:prstGeom>
        </p:spPr>
        <p:txBody>
          <a:bodyPr>
            <a:normAutofit fontScale="2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agona Book"/>
                <a:ea typeface="+mn-ea"/>
                <a:cs typeface="+mn-cs"/>
                <a:hlinkClick r:id="rId3"/>
              </a:rPr>
              <a:t>This Photo</a:t>
            </a:r>
            <a:r>
              <a:rPr kumimoji="0" lang="en-US" sz="1800" b="0" i="0" u="none" strike="noStrike" kern="1200" cap="none" spc="0" normalizeH="0" baseline="0" noProof="0">
                <a:ln>
                  <a:noFill/>
                </a:ln>
                <a:solidFill>
                  <a:prstClr val="white"/>
                </a:solidFill>
                <a:effectLst/>
                <a:uLnTx/>
                <a:uFillTx/>
                <a:latin typeface="Sagona Book"/>
                <a:ea typeface="+mn-ea"/>
                <a:cs typeface="+mn-cs"/>
              </a:rPr>
              <a:t> by Unknown author is licensed under </a:t>
            </a:r>
            <a:r>
              <a:rPr kumimoji="0" lang="en-US" sz="1800" b="0" i="0" u="none" strike="noStrike" kern="1200" cap="none" spc="0" normalizeH="0" baseline="0" noProof="0">
                <a:ln>
                  <a:noFill/>
                </a:ln>
                <a:solidFill>
                  <a:prstClr val="white"/>
                </a:solidFill>
                <a:effectLst/>
                <a:uLnTx/>
                <a:uFillTx/>
                <a:latin typeface="Sagona Book"/>
                <a:ea typeface="+mn-ea"/>
                <a:cs typeface="+mn-cs"/>
                <a:hlinkClick r:id="rId4"/>
              </a:rPr>
              <a:t>CC BY</a:t>
            </a:r>
            <a:r>
              <a:rPr kumimoji="0" lang="en-US" sz="1800" b="0" i="0" u="none" strike="noStrike" kern="1200" cap="none" spc="0" normalizeH="0" baseline="0" noProof="0">
                <a:ln>
                  <a:noFill/>
                </a:ln>
                <a:solidFill>
                  <a:prstClr val="white"/>
                </a:solidFill>
                <a:effectLst/>
                <a:uLnTx/>
                <a:uFillTx/>
                <a:latin typeface="Sagona Book"/>
                <a:ea typeface="+mn-ea"/>
                <a:cs typeface="+mn-cs"/>
              </a:rPr>
              <a:t>.</a:t>
            </a:r>
          </a:p>
        </p:txBody>
      </p:sp>
    </p:spTree>
    <p:extLst>
      <p:ext uri="{BB962C8B-B14F-4D97-AF65-F5344CB8AC3E}">
        <p14:creationId xmlns:p14="http://schemas.microsoft.com/office/powerpoint/2010/main" val="3594576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BCA1-B7CB-75AA-E89A-714E647F6216}"/>
              </a:ext>
            </a:extLst>
          </p:cNvPr>
          <p:cNvSpPr>
            <a:spLocks noGrp="1"/>
          </p:cNvSpPr>
          <p:nvPr>
            <p:ph type="title"/>
          </p:nvPr>
        </p:nvSpPr>
        <p:spPr/>
        <p:txBody>
          <a:bodyPr/>
          <a:lstStyle/>
          <a:p>
            <a:r>
              <a:rPr lang="en-US" dirty="0"/>
              <a:t>Goal for all providers/hospitals </a:t>
            </a:r>
          </a:p>
        </p:txBody>
      </p:sp>
      <p:pic>
        <p:nvPicPr>
          <p:cNvPr id="5" name="Picture 5" descr="Qr code&#10;&#10;Description automatically generated">
            <a:extLst>
              <a:ext uri="{FF2B5EF4-FFF2-40B4-BE49-F238E27FC236}">
                <a16:creationId xmlns:a16="http://schemas.microsoft.com/office/drawing/2014/main" id="{C3774D38-FE4F-83C3-608B-616EA641EDCA}"/>
              </a:ext>
            </a:extLst>
          </p:cNvPr>
          <p:cNvPicPr>
            <a:picLocks noGrp="1" noChangeAspect="1"/>
          </p:cNvPicPr>
          <p:nvPr>
            <p:ph sz="half" idx="1"/>
          </p:nvPr>
        </p:nvPicPr>
        <p:blipFill>
          <a:blip r:embed="rId2"/>
          <a:stretch>
            <a:fillRect/>
          </a:stretch>
        </p:blipFill>
        <p:spPr>
          <a:xfrm>
            <a:off x="1604612" y="2541600"/>
            <a:ext cx="3234575" cy="3234575"/>
          </a:xfrm>
        </p:spPr>
      </p:pic>
      <p:sp>
        <p:nvSpPr>
          <p:cNvPr id="4" name="Content Placeholder 3">
            <a:extLst>
              <a:ext uri="{FF2B5EF4-FFF2-40B4-BE49-F238E27FC236}">
                <a16:creationId xmlns:a16="http://schemas.microsoft.com/office/drawing/2014/main" id="{F2DC63E3-6C63-0E12-93DC-6D2DC6E0BA00}"/>
              </a:ext>
            </a:extLst>
          </p:cNvPr>
          <p:cNvSpPr>
            <a:spLocks noGrp="1"/>
          </p:cNvSpPr>
          <p:nvPr>
            <p:ph sz="half" idx="2"/>
          </p:nvPr>
        </p:nvSpPr>
        <p:spPr/>
        <p:txBody>
          <a:bodyPr vert="horz" lIns="0" tIns="0" rIns="0" bIns="0" rtlCol="0" anchor="t">
            <a:normAutofit fontScale="92500" lnSpcReduction="10000"/>
          </a:bodyPr>
          <a:lstStyle/>
          <a:p>
            <a:r>
              <a:rPr lang="en-US" sz="2400" dirty="0">
                <a:solidFill>
                  <a:schemeClr val="tx1">
                    <a:lumMod val="95000"/>
                  </a:schemeClr>
                </a:solidFill>
                <a:latin typeface="The Hand Extrablack"/>
              </a:rPr>
              <a:t>Reframing the Postpartum Period:</a:t>
            </a:r>
            <a:endParaRPr lang="en-US" sz="2400">
              <a:solidFill>
                <a:schemeClr val="tx1">
                  <a:lumMod val="95000"/>
                </a:schemeClr>
              </a:solidFill>
              <a:latin typeface="The Hand Extrablack"/>
            </a:endParaRPr>
          </a:p>
          <a:p>
            <a:r>
              <a:rPr lang="en-US" sz="2400" dirty="0">
                <a:solidFill>
                  <a:schemeClr val="tx1">
                    <a:lumMod val="95000"/>
                  </a:schemeClr>
                </a:solidFill>
                <a:latin typeface="The Hand Extrablack"/>
              </a:rPr>
              <a:t>At 2 weeks:</a:t>
            </a:r>
            <a:endParaRPr lang="en-US" sz="2400">
              <a:solidFill>
                <a:schemeClr val="tx1">
                  <a:lumMod val="95000"/>
                </a:schemeClr>
              </a:solidFill>
              <a:latin typeface="The Hand Extrablack"/>
            </a:endParaRPr>
          </a:p>
          <a:p>
            <a:pPr lvl="1"/>
            <a:r>
              <a:rPr lang="en-US" sz="2400" dirty="0">
                <a:solidFill>
                  <a:schemeClr val="tx1">
                    <a:lumMod val="95000"/>
                  </a:schemeClr>
                </a:solidFill>
                <a:latin typeface="The Hand Extrablack"/>
              </a:rPr>
              <a:t>BP check, Wound/perineum check, Mood check, depression screening, Family planning, Breastfeeding support then traditional visit at 6 weeks </a:t>
            </a:r>
          </a:p>
          <a:p>
            <a:pPr lvl="1"/>
            <a:r>
              <a:rPr lang="en-US" sz="2400" dirty="0">
                <a:solidFill>
                  <a:schemeClr val="tx1">
                    <a:lumMod val="95000"/>
                  </a:schemeClr>
                </a:solidFill>
                <a:latin typeface="The Hand Extrablack"/>
              </a:rPr>
              <a:t>Scan QR code for full chart </a:t>
            </a:r>
          </a:p>
          <a:p>
            <a:endParaRPr lang="en-US" dirty="0">
              <a:solidFill>
                <a:srgbClr val="FFFFFF">
                  <a:alpha val="58000"/>
                </a:srgbClr>
              </a:solidFill>
            </a:endParaRPr>
          </a:p>
        </p:txBody>
      </p:sp>
    </p:spTree>
    <p:extLst>
      <p:ext uri="{BB962C8B-B14F-4D97-AF65-F5344CB8AC3E}">
        <p14:creationId xmlns:p14="http://schemas.microsoft.com/office/powerpoint/2010/main" val="2138470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2FF2-F5AF-8EE8-17DD-BCEF30AFF19D}"/>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2DCDDF6A-D13C-412B-8C0B-1C65BD4A1D9C}"/>
              </a:ext>
            </a:extLst>
          </p:cNvPr>
          <p:cNvSpPr>
            <a:spLocks noGrp="1"/>
          </p:cNvSpPr>
          <p:nvPr>
            <p:ph idx="1"/>
          </p:nvPr>
        </p:nvSpPr>
        <p:spPr/>
        <p:txBody>
          <a:bodyPr vert="horz" lIns="0" tIns="0" rIns="0" bIns="0" rtlCol="0" anchor="t">
            <a:normAutofit/>
          </a:bodyPr>
          <a:lstStyle/>
          <a:p>
            <a:r>
              <a:rPr lang="en-US" dirty="0">
                <a:solidFill>
                  <a:srgbClr val="FFFFFF">
                    <a:alpha val="58000"/>
                  </a:srgbClr>
                </a:solidFill>
              </a:rPr>
              <a:t>ILPQC Improving Access to Care (IPAC) Toolkit.  (May 2019-May 2020).  </a:t>
            </a:r>
            <a:endParaRPr lang="en-US" dirty="0"/>
          </a:p>
        </p:txBody>
      </p:sp>
    </p:spTree>
    <p:extLst>
      <p:ext uri="{BB962C8B-B14F-4D97-AF65-F5344CB8AC3E}">
        <p14:creationId xmlns:p14="http://schemas.microsoft.com/office/powerpoint/2010/main" val="599218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Birth Equity next steps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92798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52400" y="124201"/>
            <a:ext cx="10972800" cy="1028487"/>
          </a:xfrm>
          <a:prstGeom prst="rect">
            <a:avLst/>
          </a:prstGeom>
          <a:noFill/>
        </p:spPr>
        <p:txBody>
          <a:bodyPr vert="horz" wrap="square" lIns="0" tIns="347980" rIns="0" bIns="0" rtlCol="0">
            <a:spAutoFit/>
          </a:bodyPr>
          <a:lstStyle/>
          <a:p>
            <a:pPr marL="12700" marR="5080" algn="l" rtl="0" fontAlgn="base">
              <a:spcBef>
                <a:spcPct val="0"/>
              </a:spcBef>
              <a:spcAft>
                <a:spcPct val="0"/>
              </a:spcAft>
              <a:buClr>
                <a:schemeClr val="accent2"/>
              </a:buClr>
            </a:pPr>
            <a:r>
              <a:rPr lang="en-US" sz="4400" kern="1200" dirty="0">
                <a:solidFill>
                  <a:schemeClr val="accent1"/>
                </a:solidFill>
                <a:latin typeface="+mj-lt"/>
                <a:ea typeface="Lato Medium" panose="020F0502020204030203" pitchFamily="34" charset="0"/>
                <a:cs typeface="Lato Medium" panose="020F0502020204030203" pitchFamily="34" charset="0"/>
              </a:rPr>
              <a:t>Next Steps for Birth Equity</a:t>
            </a:r>
            <a:endParaRPr sz="4400" kern="1200" dirty="0">
              <a:solidFill>
                <a:schemeClr val="accent1"/>
              </a:solidFill>
              <a:latin typeface="+mj-lt"/>
              <a:ea typeface="Lato Medium" panose="020F0502020204030203" pitchFamily="34" charset="0"/>
              <a:cs typeface="Lato Medium" panose="020F0502020204030203" pitchFamily="34" charset="0"/>
            </a:endParaRPr>
          </a:p>
        </p:txBody>
      </p:sp>
      <p:sp>
        <p:nvSpPr>
          <p:cNvPr id="8" name="object 8"/>
          <p:cNvSpPr txBox="1"/>
          <p:nvPr/>
        </p:nvSpPr>
        <p:spPr>
          <a:xfrm>
            <a:off x="358712" y="1958196"/>
            <a:ext cx="6958029" cy="3325782"/>
          </a:xfrm>
          <a:prstGeom prst="rect">
            <a:avLst/>
          </a:prstGeom>
        </p:spPr>
        <p:txBody>
          <a:bodyPr vert="horz" wrap="square" lIns="0" tIns="135890" rIns="0" bIns="0" rtlCol="0">
            <a:spAutoFit/>
          </a:bodyPr>
          <a:lstStyle/>
          <a:p>
            <a:pPr marL="241300" marR="5080" lvl="0" indent="-229235" algn="l" defTabSz="914400" rtl="0" eaLnBrk="1" fontAlgn="auto" latinLnBrk="0" hangingPunct="1">
              <a:lnSpc>
                <a:spcPct val="70000"/>
              </a:lnSpc>
              <a:spcBef>
                <a:spcPts val="2090"/>
              </a:spcBef>
              <a:spcAft>
                <a:spcPts val="0"/>
              </a:spcAft>
              <a:buClr>
                <a:srgbClr val="F5668F"/>
              </a:buClr>
              <a:buSzTx/>
              <a:buFontTx/>
              <a:buChar char="•"/>
              <a:tabLst>
                <a:tab pos="241935" algn="l"/>
              </a:tabLst>
              <a:defRPr/>
            </a:pPr>
            <a:endParaRPr kumimoji="0" sz="800" b="0" i="0" u="none" strike="noStrike" kern="1200" cap="none" spc="0" normalizeH="0" baseline="0" noProof="0" dirty="0">
              <a:ln>
                <a:noFill/>
              </a:ln>
              <a:solidFill>
                <a:prstClr val="black"/>
              </a:solidFill>
              <a:effectLst/>
              <a:uLnTx/>
              <a:uFillTx/>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sz="3200" b="0" i="0" u="none" strike="noStrike" kern="1200" cap="none" spc="-5" normalizeH="0" baseline="0" noProof="0" dirty="0">
                <a:ln>
                  <a:noFill/>
                </a:ln>
                <a:solidFill>
                  <a:prstClr val="black"/>
                </a:solidFill>
                <a:effectLst/>
                <a:uLnTx/>
                <a:uFillTx/>
                <a:latin typeface="Arial"/>
                <a:ea typeface="+mn-ea"/>
                <a:cs typeface="Arial"/>
              </a:rPr>
              <a:t>Monthly data </a:t>
            </a:r>
            <a:r>
              <a:rPr kumimoji="0" lang="en-US" sz="3200" b="0" i="0" u="none" strike="noStrike" kern="1200" cap="none" spc="-5" normalizeH="0" baseline="0" noProof="0" dirty="0">
                <a:ln>
                  <a:noFill/>
                </a:ln>
                <a:solidFill>
                  <a:prstClr val="black"/>
                </a:solidFill>
                <a:effectLst/>
                <a:uLnTx/>
                <a:uFillTx/>
                <a:latin typeface="Arial"/>
                <a:ea typeface="+mn-ea"/>
                <a:cs typeface="Arial"/>
              </a:rPr>
              <a:t>for </a:t>
            </a:r>
            <a:r>
              <a:rPr kumimoji="0" lang="en-US" sz="3200" b="1" i="0" u="none" strike="noStrike" kern="1200" cap="none" spc="-10" normalizeH="0" baseline="0" noProof="0" dirty="0" smtClean="0">
                <a:ln>
                  <a:noFill/>
                </a:ln>
                <a:solidFill>
                  <a:prstClr val="black"/>
                </a:solidFill>
                <a:effectLst/>
                <a:uLnTx/>
                <a:uFillTx/>
                <a:latin typeface="Arial"/>
                <a:ea typeface="+mn-ea"/>
                <a:cs typeface="Arial"/>
              </a:rPr>
              <a:t>July </a:t>
            </a:r>
            <a:r>
              <a:rPr kumimoji="0" sz="3200" b="0" i="0" u="none" strike="noStrike" kern="1200" cap="none" spc="-5" normalizeH="0" baseline="0" noProof="0" dirty="0">
                <a:ln>
                  <a:noFill/>
                </a:ln>
                <a:solidFill>
                  <a:prstClr val="black"/>
                </a:solidFill>
                <a:effectLst/>
                <a:uLnTx/>
                <a:uFillTx/>
                <a:latin typeface="Arial"/>
                <a:ea typeface="+mn-ea"/>
                <a:cs typeface="Arial"/>
              </a:rPr>
              <a:t>due into </a:t>
            </a:r>
            <a:r>
              <a:rPr kumimoji="0" sz="3200" b="0" i="0" u="none" strike="noStrike" kern="1200" cap="none" spc="-740" normalizeH="0" baseline="0" noProof="0" dirty="0">
                <a:ln>
                  <a:noFill/>
                </a:ln>
                <a:solidFill>
                  <a:prstClr val="black"/>
                </a:solidFill>
                <a:effectLst/>
                <a:uLnTx/>
                <a:uFillTx/>
                <a:latin typeface="Arial"/>
                <a:ea typeface="+mn-ea"/>
                <a:cs typeface="Arial"/>
              </a:rPr>
              <a:t> </a:t>
            </a:r>
            <a:r>
              <a:rPr kumimoji="0" sz="3200" b="0" i="0" u="none" strike="noStrike" kern="1200" cap="none" spc="-10" normalizeH="0" baseline="0" noProof="0" dirty="0">
                <a:ln>
                  <a:noFill/>
                </a:ln>
                <a:solidFill>
                  <a:prstClr val="black"/>
                </a:solidFill>
                <a:effectLst/>
                <a:uLnTx/>
                <a:uFillTx/>
                <a:latin typeface="Arial"/>
                <a:ea typeface="+mn-ea"/>
                <a:cs typeface="Arial"/>
              </a:rPr>
              <a:t>REDCap</a:t>
            </a:r>
            <a:r>
              <a:rPr kumimoji="0" sz="3200" b="0" i="0" u="none" strike="noStrike" kern="1200" cap="none" spc="10"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by</a:t>
            </a:r>
            <a:r>
              <a:rPr kumimoji="0" sz="3200" b="0" i="0" u="none" strike="noStrike" kern="1200" cap="none" spc="-5" normalizeH="0" baseline="0" noProof="0" dirty="0">
                <a:ln>
                  <a:noFill/>
                </a:ln>
                <a:solidFill>
                  <a:srgbClr val="21252A"/>
                </a:solidFill>
                <a:effectLst/>
                <a:uLnTx/>
                <a:uFillTx/>
                <a:latin typeface="Arial"/>
                <a:ea typeface="+mn-ea"/>
                <a:cs typeface="Arial"/>
              </a:rPr>
              <a:t> </a:t>
            </a:r>
            <a:r>
              <a:rPr kumimoji="0" lang="en-US" sz="32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rPr>
              <a:t>August</a:t>
            </a:r>
            <a:r>
              <a:rPr kumimoji="0" sz="3200" b="1" i="0" u="heavy" strike="noStrike" kern="1200" cap="none" spc="10" normalizeH="0" baseline="0" noProof="0" dirty="0" smtClean="0">
                <a:ln>
                  <a:noFill/>
                </a:ln>
                <a:solidFill>
                  <a:srgbClr val="21252A"/>
                </a:solidFill>
                <a:effectLst/>
                <a:uLnTx/>
                <a:uFill>
                  <a:solidFill>
                    <a:srgbClr val="21252A"/>
                  </a:solidFill>
                </a:uFill>
                <a:latin typeface="Arial"/>
                <a:ea typeface="+mn-ea"/>
                <a:cs typeface="Arial"/>
              </a:rPr>
              <a:t> </a:t>
            </a:r>
            <a:r>
              <a:rPr kumimoji="0" sz="3200" b="1" i="0" u="heavy" strike="noStrike" kern="1200" cap="none" spc="-5" normalizeH="0" baseline="0" noProof="0" dirty="0" smtClean="0">
                <a:ln>
                  <a:noFill/>
                </a:ln>
                <a:solidFill>
                  <a:srgbClr val="21252A"/>
                </a:solidFill>
                <a:effectLst/>
                <a:uLnTx/>
                <a:uFill>
                  <a:solidFill>
                    <a:srgbClr val="21252A"/>
                  </a:solidFill>
                </a:uFill>
                <a:latin typeface="Arial"/>
                <a:ea typeface="+mn-ea"/>
                <a:cs typeface="Arial"/>
              </a:rPr>
              <a:t>15</a:t>
            </a:r>
            <a:r>
              <a:rPr kumimoji="0" sz="3200" b="1" i="0" u="heavy" strike="noStrike" kern="1200" cap="none" spc="-5" normalizeH="0" baseline="30000" noProof="0" dirty="0" smtClean="0">
                <a:ln>
                  <a:noFill/>
                </a:ln>
                <a:solidFill>
                  <a:srgbClr val="21252A"/>
                </a:solidFill>
                <a:effectLst/>
                <a:uLnTx/>
                <a:uFill>
                  <a:solidFill>
                    <a:srgbClr val="21252A"/>
                  </a:solidFill>
                </a:uFill>
                <a:latin typeface="Arial"/>
                <a:ea typeface="+mn-ea"/>
                <a:cs typeface="Arial"/>
              </a:rPr>
              <a:t>th</a:t>
            </a:r>
            <a:r>
              <a:rPr kumimoji="0" lang="en-US" sz="3200" b="1" i="0" u="heavy" strike="noStrike" kern="1200" cap="none" spc="-5" normalizeH="0" baseline="30000" noProof="0" dirty="0" smtClean="0">
                <a:ln>
                  <a:noFill/>
                </a:ln>
                <a:solidFill>
                  <a:srgbClr val="21252A"/>
                </a:solidFill>
                <a:effectLst/>
                <a:uLnTx/>
                <a:uFill>
                  <a:solidFill>
                    <a:srgbClr val="21252A"/>
                  </a:solidFill>
                </a:uFill>
                <a:latin typeface="Arial"/>
                <a:ea typeface="+mn-ea"/>
                <a:cs typeface="Arial"/>
              </a:rPr>
              <a:t> (TODAY)!</a:t>
            </a:r>
            <a:endParaRPr kumimoji="0" lang="en-US" sz="3200" b="1" i="0" u="heavy"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Schedule your team KPM meeting to receive help to get started</a:t>
            </a: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endPar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endParaRPr>
          </a:p>
          <a:p>
            <a:pPr marL="240665" marR="417195" lvl="0" indent="-228600" algn="l" defTabSz="914400" rtl="0" eaLnBrk="1" fontAlgn="auto" latinLnBrk="0" hangingPunct="1">
              <a:lnSpc>
                <a:spcPct val="70000"/>
              </a:lnSpc>
              <a:spcBef>
                <a:spcPts val="0"/>
              </a:spcBef>
              <a:spcAft>
                <a:spcPts val="0"/>
              </a:spcAft>
              <a:buClr>
                <a:srgbClr val="F5668F"/>
              </a:buClr>
              <a:buSzTx/>
              <a:buFont typeface="Arial"/>
              <a:buChar char="•"/>
              <a:tabLst>
                <a:tab pos="241935" algn="l"/>
              </a:tabLst>
              <a:defRPr/>
            </a:pPr>
            <a:r>
              <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rPr>
              <a:t>Make a 30 60 90 day plan for next steps </a:t>
            </a:r>
            <a:r>
              <a:rPr lang="en-US" sz="3200" spc="-5" dirty="0" smtClean="0">
                <a:solidFill>
                  <a:srgbClr val="21252A"/>
                </a:solidFill>
                <a:uFill>
                  <a:solidFill>
                    <a:srgbClr val="21252A"/>
                  </a:solidFill>
                </a:uFill>
                <a:latin typeface="Arial"/>
                <a:cs typeface="Arial"/>
              </a:rPr>
              <a:t>to implement early pp visit scheduling before discharge</a:t>
            </a:r>
            <a:r>
              <a:rPr kumimoji="0" lang="en-US" sz="3200" b="0" i="0" u="none" strike="noStrike" kern="1200" cap="none" spc="-5" normalizeH="0" noProof="0" dirty="0" smtClean="0">
                <a:ln>
                  <a:noFill/>
                </a:ln>
                <a:solidFill>
                  <a:srgbClr val="21252A"/>
                </a:solidFill>
                <a:effectLst/>
                <a:uLnTx/>
                <a:uFill>
                  <a:solidFill>
                    <a:srgbClr val="21252A"/>
                  </a:solidFill>
                </a:uFill>
                <a:latin typeface="Arial"/>
                <a:ea typeface="+mn-ea"/>
                <a:cs typeface="Arial"/>
              </a:rPr>
              <a:t> </a:t>
            </a:r>
            <a:endParaRPr kumimoji="0" lang="en-US" sz="3200" b="0" i="0" u="none" strike="noStrike" kern="1200" cap="none" spc="-5" normalizeH="0" baseline="0" noProof="0" dirty="0">
              <a:ln>
                <a:noFill/>
              </a:ln>
              <a:solidFill>
                <a:srgbClr val="21252A"/>
              </a:solidFill>
              <a:effectLst/>
              <a:uLnTx/>
              <a:uFill>
                <a:solidFill>
                  <a:srgbClr val="21252A"/>
                </a:solidFill>
              </a:uFill>
              <a:latin typeface="Arial"/>
              <a:ea typeface="+mn-ea"/>
              <a:cs typeface="Arial"/>
            </a:endParaRPr>
          </a:p>
        </p:txBody>
      </p:sp>
      <p:grpSp>
        <p:nvGrpSpPr>
          <p:cNvPr id="9" name="object 9"/>
          <p:cNvGrpSpPr/>
          <p:nvPr/>
        </p:nvGrpSpPr>
        <p:grpSpPr>
          <a:xfrm>
            <a:off x="7556944" y="1958196"/>
            <a:ext cx="4413250" cy="3594100"/>
            <a:chOff x="7390228" y="2221992"/>
            <a:chExt cx="4413250" cy="3594100"/>
          </a:xfrm>
        </p:grpSpPr>
        <p:pic>
          <p:nvPicPr>
            <p:cNvPr id="10" name="object 10"/>
            <p:cNvPicPr/>
            <p:nvPr/>
          </p:nvPicPr>
          <p:blipFill>
            <a:blip r:embed="rId5" cstate="print"/>
            <a:stretch>
              <a:fillRect/>
            </a:stretch>
          </p:blipFill>
          <p:spPr>
            <a:xfrm>
              <a:off x="7390228" y="2221992"/>
              <a:ext cx="4413150" cy="3593730"/>
            </a:xfrm>
            <a:prstGeom prst="rect">
              <a:avLst/>
            </a:prstGeom>
          </p:spPr>
        </p:pic>
        <p:sp>
          <p:nvSpPr>
            <p:cNvPr id="11" name="object 11"/>
            <p:cNvSpPr/>
            <p:nvPr/>
          </p:nvSpPr>
          <p:spPr>
            <a:xfrm>
              <a:off x="7491984" y="2724912"/>
              <a:ext cx="1499870" cy="1323340"/>
            </a:xfrm>
            <a:custGeom>
              <a:avLst/>
              <a:gdLst/>
              <a:ahLst/>
              <a:cxnLst/>
              <a:rect l="l" t="t" r="r" b="b"/>
              <a:pathLst>
                <a:path w="1499870" h="1323339">
                  <a:moveTo>
                    <a:pt x="749808" y="0"/>
                  </a:moveTo>
                  <a:lnTo>
                    <a:pt x="0" y="661415"/>
                  </a:lnTo>
                  <a:lnTo>
                    <a:pt x="749808" y="1322831"/>
                  </a:lnTo>
                  <a:lnTo>
                    <a:pt x="1499616" y="661415"/>
                  </a:lnTo>
                  <a:lnTo>
                    <a:pt x="7498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7491984" y="2724912"/>
              <a:ext cx="1499870" cy="1323340"/>
            </a:xfrm>
            <a:custGeom>
              <a:avLst/>
              <a:gdLst/>
              <a:ahLst/>
              <a:cxnLst/>
              <a:rect l="l" t="t" r="r" b="b"/>
              <a:pathLst>
                <a:path w="1499870" h="1323339">
                  <a:moveTo>
                    <a:pt x="0" y="661415"/>
                  </a:moveTo>
                  <a:lnTo>
                    <a:pt x="749808" y="0"/>
                  </a:lnTo>
                  <a:lnTo>
                    <a:pt x="1499616" y="661415"/>
                  </a:lnTo>
                  <a:lnTo>
                    <a:pt x="749808" y="1322831"/>
                  </a:lnTo>
                  <a:lnTo>
                    <a:pt x="0" y="661415"/>
                  </a:lnTo>
                  <a:close/>
                </a:path>
              </a:pathLst>
            </a:custGeom>
            <a:ln w="57912">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8241792" y="4070604"/>
              <a:ext cx="5715" cy="761365"/>
            </a:xfrm>
            <a:custGeom>
              <a:avLst/>
              <a:gdLst/>
              <a:ahLst/>
              <a:cxnLst/>
              <a:rect l="l" t="t" r="r" b="b"/>
              <a:pathLst>
                <a:path w="5715" h="761364">
                  <a:moveTo>
                    <a:pt x="0" y="0"/>
                  </a:moveTo>
                  <a:lnTo>
                    <a:pt x="5321" y="761136"/>
                  </a:lnTo>
                </a:path>
              </a:pathLst>
            </a:custGeom>
            <a:ln w="57912">
              <a:solidFill>
                <a:srgbClr val="1C48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7823355" y="2965558"/>
            <a:ext cx="11703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21252A"/>
                </a:solidFill>
                <a:effectLst/>
                <a:uLnTx/>
                <a:uFillTx/>
                <a:latin typeface="Arial"/>
                <a:ea typeface="+mn-ea"/>
                <a:cs typeface="Arial"/>
              </a:rPr>
              <a:t>Next</a:t>
            </a:r>
            <a:r>
              <a:rPr kumimoji="0" sz="1800" b="1" i="0" u="none" strike="noStrike" kern="1200" cap="none" spc="-65" normalizeH="0" baseline="0" noProof="0" dirty="0">
                <a:ln>
                  <a:noFill/>
                </a:ln>
                <a:solidFill>
                  <a:srgbClr val="21252A"/>
                </a:solidFill>
                <a:effectLst/>
                <a:uLnTx/>
                <a:uFillTx/>
                <a:latin typeface="Arial"/>
                <a:ea typeface="+mn-ea"/>
                <a:cs typeface="Arial"/>
              </a:rPr>
              <a:t> </a:t>
            </a:r>
            <a:r>
              <a:rPr kumimoji="0" sz="1800" b="1" i="0" u="none" strike="noStrike" kern="1200" cap="none" spc="0" normalizeH="0" baseline="0" noProof="0" dirty="0">
                <a:ln>
                  <a:noFill/>
                </a:ln>
                <a:solidFill>
                  <a:srgbClr val="21252A"/>
                </a:solidFill>
                <a:effectLst/>
                <a:uLnTx/>
                <a:uFillTx/>
                <a:latin typeface="Arial"/>
                <a:ea typeface="+mn-ea"/>
                <a:cs typeface="Arial"/>
              </a:rPr>
              <a:t>Stop!</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Tree>
    <p:extLst>
      <p:ext uri="{BB962C8B-B14F-4D97-AF65-F5344CB8AC3E}">
        <p14:creationId xmlns:p14="http://schemas.microsoft.com/office/powerpoint/2010/main" val="2040909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ea typeface="Lato Medium"/>
                <a:cs typeface="Lato Medium"/>
              </a:rPr>
              <a:t>Steps to prepare for </a:t>
            </a:r>
            <a:br>
              <a:rPr lang="en-US">
                <a:ea typeface="Lato Medium"/>
                <a:cs typeface="Lato Medium"/>
              </a:rPr>
            </a:br>
            <a:r>
              <a:rPr lang="en-US">
                <a:ea typeface="Lato Medium"/>
                <a:cs typeface="Lato Medium"/>
              </a:rPr>
              <a:t>2022 Annual Conference</a:t>
            </a:r>
            <a:endParaRPr lang="en-US"/>
          </a:p>
        </p:txBody>
      </p:sp>
      <p:sp>
        <p:nvSpPr>
          <p:cNvPr id="3" name="Content Placeholder 2"/>
          <p:cNvSpPr>
            <a:spLocks noGrp="1"/>
          </p:cNvSpPr>
          <p:nvPr>
            <p:ph idx="1"/>
          </p:nvPr>
        </p:nvSpPr>
        <p:spPr>
          <a:xfrm>
            <a:off x="600941" y="1635125"/>
            <a:ext cx="10972800" cy="4351338"/>
          </a:xfrm>
        </p:spPr>
        <p:txBody>
          <a:bodyPr vert="horz" lIns="91440" tIns="45720" rIns="91440" bIns="45720" rtlCol="0" anchor="t">
            <a:noAutofit/>
          </a:bodyPr>
          <a:lstStyle/>
          <a:p>
            <a:pPr>
              <a:buFont typeface="Wingdings" panose="020B0604020202020204" pitchFamily="34" charset="0"/>
              <a:buChar char="q"/>
            </a:pPr>
            <a:r>
              <a:rPr lang="en-US" dirty="0">
                <a:ea typeface="+mn-lt"/>
                <a:cs typeface="+mn-lt"/>
              </a:rPr>
              <a:t>Email </a:t>
            </a:r>
            <a:r>
              <a:rPr lang="en-US" dirty="0">
                <a:ea typeface="+mn-lt"/>
                <a:cs typeface="+mn-lt"/>
                <a:hlinkClick r:id="rId2"/>
              </a:rPr>
              <a:t>arivera@northshore.org</a:t>
            </a:r>
            <a:r>
              <a:rPr lang="en-US" dirty="0">
                <a:ea typeface="+mn-lt"/>
                <a:cs typeface="+mn-lt"/>
              </a:rPr>
              <a:t> if interested in joining the 2022 10</a:t>
            </a:r>
            <a:r>
              <a:rPr lang="en-US" baseline="30000" dirty="0">
                <a:ea typeface="+mn-lt"/>
                <a:cs typeface="+mn-lt"/>
              </a:rPr>
              <a:t>th</a:t>
            </a:r>
            <a:r>
              <a:rPr lang="en-US" dirty="0">
                <a:ea typeface="+mn-lt"/>
                <a:cs typeface="+mn-lt"/>
              </a:rPr>
              <a:t> Annual Conference Planning Committee!</a:t>
            </a:r>
            <a:endParaRPr lang="en-US" dirty="0">
              <a:solidFill>
                <a:srgbClr val="444C55"/>
              </a:solidFill>
              <a:ea typeface="Lato"/>
              <a:cs typeface="Lato"/>
            </a:endParaRPr>
          </a:p>
          <a:p>
            <a:pPr>
              <a:buFont typeface="Wingdings" panose="020B0604020202020204" pitchFamily="34" charset="0"/>
              <a:buChar char="q"/>
            </a:pPr>
            <a:r>
              <a:rPr lang="en-US" dirty="0">
                <a:ea typeface="+mn-lt"/>
                <a:cs typeface="+mn-lt"/>
              </a:rPr>
              <a:t>Register for conference when registration opens </a:t>
            </a:r>
            <a:r>
              <a:rPr lang="en-US" b="1" u="sng" dirty="0">
                <a:ea typeface="+mn-lt"/>
                <a:cs typeface="+mn-lt"/>
              </a:rPr>
              <a:t>September 5</a:t>
            </a:r>
            <a:r>
              <a:rPr lang="en-US" b="1" u="sng" baseline="30000" dirty="0">
                <a:ea typeface="+mn-lt"/>
                <a:cs typeface="+mn-lt"/>
              </a:rPr>
              <a:t>th</a:t>
            </a:r>
            <a:r>
              <a:rPr lang="en-US" b="1" u="sng" dirty="0">
                <a:ea typeface="+mn-lt"/>
                <a:cs typeface="+mn-lt"/>
              </a:rPr>
              <a:t> </a:t>
            </a:r>
            <a:endParaRPr lang="en-US" dirty="0"/>
          </a:p>
          <a:p>
            <a:pPr>
              <a:buFont typeface="Wingdings" panose="020B0604020202020204" pitchFamily="34" charset="0"/>
              <a:buChar char="q"/>
            </a:pPr>
            <a:r>
              <a:rPr lang="en-US" dirty="0">
                <a:ea typeface="+mn-lt"/>
                <a:cs typeface="+mn-lt"/>
              </a:rPr>
              <a:t>Book hotel room (room block link to come)</a:t>
            </a:r>
            <a:endParaRPr lang="en-US" dirty="0"/>
          </a:p>
          <a:p>
            <a:pPr>
              <a:buFont typeface="Wingdings" panose="020B0604020202020204" pitchFamily="34" charset="0"/>
              <a:buChar char="q"/>
            </a:pPr>
            <a:r>
              <a:rPr lang="en-US" dirty="0">
                <a:ea typeface="+mn-lt"/>
                <a:cs typeface="+mn-lt"/>
              </a:rPr>
              <a:t>BASIC QI Excellence Award Criteria: Data submission due date – </a:t>
            </a:r>
            <a:r>
              <a:rPr lang="en-US" b="1" u="sng" dirty="0">
                <a:ea typeface="+mn-lt"/>
                <a:cs typeface="+mn-lt"/>
              </a:rPr>
              <a:t>September 16</a:t>
            </a:r>
            <a:endParaRPr lang="en-US" dirty="0"/>
          </a:p>
          <a:p>
            <a:pPr>
              <a:buFont typeface="Wingdings" panose="020B0604020202020204" pitchFamily="34" charset="0"/>
              <a:buChar char="q"/>
            </a:pPr>
            <a:r>
              <a:rPr lang="en-US" dirty="0">
                <a:ea typeface="+mn-lt"/>
                <a:cs typeface="+mn-lt"/>
              </a:rPr>
              <a:t>Coordinate with your team to submit your Annual Conference Survey</a:t>
            </a:r>
            <a:r>
              <a:rPr lang="en-US" b="1" u="sng" dirty="0">
                <a:ea typeface="+mn-lt"/>
                <a:cs typeface="+mn-lt"/>
              </a:rPr>
              <a:t> between September 1</a:t>
            </a:r>
            <a:r>
              <a:rPr lang="en-US" b="1" u="sng" baseline="30000" dirty="0">
                <a:ea typeface="+mn-lt"/>
                <a:cs typeface="+mn-lt"/>
              </a:rPr>
              <a:t>st</a:t>
            </a:r>
            <a:r>
              <a:rPr lang="en-US" b="1" u="sng" dirty="0">
                <a:ea typeface="+mn-lt"/>
                <a:cs typeface="+mn-lt"/>
              </a:rPr>
              <a:t> and October 3</a:t>
            </a:r>
            <a:r>
              <a:rPr lang="en-US" b="1" u="sng" baseline="30000" dirty="0">
                <a:ea typeface="+mn-lt"/>
                <a:cs typeface="+mn-lt"/>
              </a:rPr>
              <a:t>rd</a:t>
            </a:r>
            <a:r>
              <a:rPr lang="en-US" b="1" u="sng" dirty="0">
                <a:ea typeface="+mn-lt"/>
                <a:cs typeface="+mn-lt"/>
              </a:rPr>
              <a:t>  </a:t>
            </a:r>
            <a:endParaRPr lang="en-US" dirty="0"/>
          </a:p>
          <a:p>
            <a:pPr>
              <a:buFont typeface="Wingdings" panose="020B0604020202020204" pitchFamily="34" charset="0"/>
              <a:buChar char="q"/>
            </a:pPr>
            <a:r>
              <a:rPr lang="en-US" dirty="0">
                <a:ea typeface="+mn-lt"/>
                <a:cs typeface="+mn-lt"/>
              </a:rPr>
              <a:t>Submit your Abstract by </a:t>
            </a:r>
            <a:r>
              <a:rPr lang="en-US" b="1" u="sng" dirty="0">
                <a:ea typeface="+mn-lt"/>
                <a:cs typeface="+mn-lt"/>
              </a:rPr>
              <a:t>October 3</a:t>
            </a:r>
            <a:r>
              <a:rPr lang="en-US" b="1" u="sng" baseline="30000" dirty="0">
                <a:ea typeface="+mn-lt"/>
                <a:cs typeface="+mn-lt"/>
              </a:rPr>
              <a:t>rd</a:t>
            </a:r>
            <a:r>
              <a:rPr lang="en-US" b="1" u="sng" dirty="0">
                <a:ea typeface="+mn-lt"/>
                <a:cs typeface="+mn-lt"/>
              </a:rPr>
              <a:t> </a:t>
            </a:r>
            <a:r>
              <a:rPr lang="en-US" dirty="0">
                <a:ea typeface="+mn-lt"/>
                <a:cs typeface="+mn-lt"/>
              </a:rPr>
              <a:t>to be considered for an award </a:t>
            </a:r>
            <a:r>
              <a:rPr lang="en-US" b="1" dirty="0">
                <a:ea typeface="+mn-lt"/>
                <a:cs typeface="+mn-lt"/>
              </a:rPr>
              <a:t>(Opening September 1st)</a:t>
            </a:r>
            <a:endParaRPr lang="en-US" sz="2000" b="1" dirty="0">
              <a:cs typeface="Calibri"/>
            </a:endParaRPr>
          </a:p>
          <a:p>
            <a:pPr>
              <a:buFont typeface="Wingdings" panose="05000000000000000000" pitchFamily="2" charset="2"/>
              <a:buChar char="q"/>
            </a:pPr>
            <a:endParaRPr lang="en-US" dirty="0">
              <a:solidFill>
                <a:srgbClr val="444C55"/>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spTree>
    <p:extLst>
      <p:ext uri="{BB962C8B-B14F-4D97-AF65-F5344CB8AC3E}">
        <p14:creationId xmlns:p14="http://schemas.microsoft.com/office/powerpoint/2010/main" val="3276128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94" y="388169"/>
            <a:ext cx="10972800" cy="1325563"/>
          </a:xfrm>
          <a:noFill/>
        </p:spPr>
        <p:txBody>
          <a:bodyPr/>
          <a:lstStyle/>
          <a:p>
            <a:r>
              <a:rPr lang="en-US" dirty="0">
                <a:ea typeface="Lato Medium"/>
                <a:cs typeface="Lato Medium"/>
              </a:rPr>
              <a:t>Upcoming BE Webinars: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p>
        </p:txBody>
      </p:sp>
      <p:graphicFrame>
        <p:nvGraphicFramePr>
          <p:cNvPr id="458" name="Table 458">
            <a:extLst>
              <a:ext uri="{FF2B5EF4-FFF2-40B4-BE49-F238E27FC236}">
                <a16:creationId xmlns:a16="http://schemas.microsoft.com/office/drawing/2014/main" id="{6B8DD92D-FC61-B8CD-3116-E6D4BC770D0C}"/>
              </a:ext>
            </a:extLst>
          </p:cNvPr>
          <p:cNvGraphicFramePr>
            <a:graphicFrameLocks noGrp="1"/>
          </p:cNvGraphicFramePr>
          <p:nvPr>
            <p:extLst>
              <p:ext uri="{D42A27DB-BD31-4B8C-83A1-F6EECF244321}">
                <p14:modId xmlns:p14="http://schemas.microsoft.com/office/powerpoint/2010/main" val="820891842"/>
              </p:ext>
            </p:extLst>
          </p:nvPr>
        </p:nvGraphicFramePr>
        <p:xfrm>
          <a:off x="609600" y="1678190"/>
          <a:ext cx="8311376" cy="3451371"/>
        </p:xfrm>
        <a:graphic>
          <a:graphicData uri="http://schemas.openxmlformats.org/drawingml/2006/table">
            <a:tbl>
              <a:tblPr firstRow="1" bandRow="1">
                <a:tableStyleId>{F5AB1C69-6EDB-4FF4-983F-18BD219EF322}</a:tableStyleId>
              </a:tblPr>
              <a:tblGrid>
                <a:gridCol w="4155688">
                  <a:extLst>
                    <a:ext uri="{9D8B030D-6E8A-4147-A177-3AD203B41FA5}">
                      <a16:colId xmlns:a16="http://schemas.microsoft.com/office/drawing/2014/main" val="2337264793"/>
                    </a:ext>
                  </a:extLst>
                </a:gridCol>
                <a:gridCol w="4155688">
                  <a:extLst>
                    <a:ext uri="{9D8B030D-6E8A-4147-A177-3AD203B41FA5}">
                      <a16:colId xmlns:a16="http://schemas.microsoft.com/office/drawing/2014/main" val="1898119252"/>
                    </a:ext>
                  </a:extLst>
                </a:gridCol>
              </a:tblGrid>
              <a:tr h="977567">
                <a:tc>
                  <a:txBody>
                    <a:bodyPr/>
                    <a:lstStyle/>
                    <a:p>
                      <a:r>
                        <a:rPr lang="en-US" sz="2400" u="sng">
                          <a:solidFill>
                            <a:srgbClr val="000000"/>
                          </a:solidFill>
                        </a:rPr>
                        <a:t>Event </a:t>
                      </a:r>
                    </a:p>
                  </a:txBody>
                  <a:tcPr/>
                </a:tc>
                <a:tc>
                  <a:txBody>
                    <a:bodyPr/>
                    <a:lstStyle/>
                    <a:p>
                      <a:r>
                        <a:rPr lang="en-US" sz="2400" u="sng">
                          <a:solidFill>
                            <a:srgbClr val="000000"/>
                          </a:solidFill>
                        </a:rPr>
                        <a:t>Day/Time </a:t>
                      </a:r>
                    </a:p>
                  </a:txBody>
                  <a:tcPr/>
                </a:tc>
                <a:extLst>
                  <a:ext uri="{0D108BD9-81ED-4DB2-BD59-A6C34878D82A}">
                    <a16:rowId xmlns:a16="http://schemas.microsoft.com/office/drawing/2014/main" val="3322244632"/>
                  </a:ext>
                </a:extLst>
              </a:tr>
              <a:tr h="1236902">
                <a:tc>
                  <a:txBody>
                    <a:bodyPr/>
                    <a:lstStyle/>
                    <a:p>
                      <a:pPr marL="0" marR="0" lvl="0" indent="0" algn="l">
                        <a:lnSpc>
                          <a:spcPct val="100000"/>
                        </a:lnSpc>
                        <a:spcBef>
                          <a:spcPts val="0"/>
                        </a:spcBef>
                        <a:spcAft>
                          <a:spcPts val="0"/>
                        </a:spcAft>
                        <a:buClr>
                          <a:srgbClr val="444C55"/>
                        </a:buClr>
                        <a:buNone/>
                      </a:pPr>
                      <a:r>
                        <a:rPr lang="en-US" sz="2400" b="0" i="0" u="none" strike="noStrike" noProof="0" dirty="0">
                          <a:solidFill>
                            <a:srgbClr val="000000"/>
                          </a:solidFill>
                          <a:latin typeface="+mn-lt"/>
                        </a:rPr>
                        <a:t>Implementing postpartum education </a:t>
                      </a:r>
                      <a:endParaRPr lang="en-US" sz="2400" b="0" i="0" u="none" strike="noStrike" noProof="0" dirty="0">
                        <a:solidFill>
                          <a:srgbClr val="000000"/>
                        </a:solidFill>
                        <a:latin typeface="Calibri"/>
                      </a:endParaRPr>
                    </a:p>
                  </a:txBody>
                  <a:tcPr/>
                </a:tc>
                <a:tc>
                  <a:txBody>
                    <a:bodyPr/>
                    <a:lstStyle/>
                    <a:p>
                      <a:pPr lvl="0">
                        <a:buNone/>
                      </a:pPr>
                      <a:r>
                        <a:rPr lang="en-US" sz="2400" dirty="0">
                          <a:solidFill>
                            <a:srgbClr val="000000"/>
                          </a:solidFill>
                        </a:rPr>
                        <a:t>September</a:t>
                      </a:r>
                      <a:r>
                        <a:rPr lang="en-US" sz="2400" baseline="0" dirty="0">
                          <a:solidFill>
                            <a:srgbClr val="000000"/>
                          </a:solidFill>
                        </a:rPr>
                        <a:t> 19</a:t>
                      </a:r>
                      <a:r>
                        <a:rPr lang="en-US" sz="2400" baseline="30000" dirty="0">
                          <a:solidFill>
                            <a:srgbClr val="000000"/>
                          </a:solidFill>
                        </a:rPr>
                        <a:t>th</a:t>
                      </a:r>
                      <a:r>
                        <a:rPr lang="en-US" sz="2400" baseline="0" dirty="0">
                          <a:solidFill>
                            <a:srgbClr val="000000"/>
                          </a:solidFill>
                        </a:rPr>
                        <a:t> at 12:00pm</a:t>
                      </a:r>
                      <a:endParaRPr lang="en-US" sz="2400" dirty="0">
                        <a:solidFill>
                          <a:srgbClr val="000000"/>
                        </a:solidFill>
                      </a:endParaRPr>
                    </a:p>
                  </a:txBody>
                  <a:tcPr/>
                </a:tc>
                <a:extLst>
                  <a:ext uri="{0D108BD9-81ED-4DB2-BD59-A6C34878D82A}">
                    <a16:rowId xmlns:a16="http://schemas.microsoft.com/office/drawing/2014/main" val="3881707621"/>
                  </a:ext>
                </a:extLst>
              </a:tr>
              <a:tr h="1236902">
                <a:tc>
                  <a:txBody>
                    <a:bodyPr/>
                    <a:lstStyle/>
                    <a:p>
                      <a:pPr marL="0" marR="0" lvl="0" indent="0" algn="l">
                        <a:lnSpc>
                          <a:spcPct val="100000"/>
                        </a:lnSpc>
                        <a:spcBef>
                          <a:spcPts val="0"/>
                        </a:spcBef>
                        <a:spcAft>
                          <a:spcPts val="0"/>
                        </a:spcAft>
                        <a:buClr>
                          <a:srgbClr val="444C55"/>
                        </a:buClr>
                        <a:buNone/>
                      </a:pPr>
                      <a:r>
                        <a:rPr lang="en-US" sz="2400" b="0" i="0" u="none" strike="noStrike" noProof="0" dirty="0" smtClean="0">
                          <a:solidFill>
                            <a:srgbClr val="000000"/>
                          </a:solidFill>
                          <a:latin typeface="Calibri"/>
                        </a:rPr>
                        <a:t>NO Webinar (Annual Conference)</a:t>
                      </a:r>
                      <a:r>
                        <a:rPr lang="en-US" sz="2400" b="0" i="0" u="none" strike="noStrike" baseline="0" noProof="0" dirty="0" smtClean="0">
                          <a:solidFill>
                            <a:srgbClr val="000000"/>
                          </a:solidFill>
                          <a:latin typeface="Calibri"/>
                        </a:rPr>
                        <a:t> </a:t>
                      </a:r>
                      <a:endParaRPr lang="en-US" sz="2400" b="0" i="0" u="none" strike="noStrike" noProof="0" dirty="0">
                        <a:solidFill>
                          <a:srgbClr val="000000"/>
                        </a:solidFill>
                        <a:latin typeface="Calibri"/>
                      </a:endParaRPr>
                    </a:p>
                  </a:txBody>
                  <a:tcPr/>
                </a:tc>
                <a:tc>
                  <a:txBody>
                    <a:bodyPr/>
                    <a:lstStyle/>
                    <a:p>
                      <a:pPr lvl="0">
                        <a:buNone/>
                      </a:pPr>
                      <a:r>
                        <a:rPr lang="en-US" sz="2400" dirty="0" smtClean="0">
                          <a:solidFill>
                            <a:srgbClr val="000000"/>
                          </a:solidFill>
                        </a:rPr>
                        <a:t>October 17</a:t>
                      </a:r>
                      <a:r>
                        <a:rPr lang="en-US" sz="2400" baseline="30000" dirty="0" smtClean="0">
                          <a:solidFill>
                            <a:srgbClr val="000000"/>
                          </a:solidFill>
                        </a:rPr>
                        <a:t>th</a:t>
                      </a:r>
                      <a:r>
                        <a:rPr lang="en-US" sz="2400" dirty="0" smtClean="0">
                          <a:solidFill>
                            <a:srgbClr val="000000"/>
                          </a:solidFill>
                        </a:rPr>
                        <a:t> at 12:00pm</a:t>
                      </a:r>
                      <a:endParaRPr lang="en-US" sz="2400" dirty="0">
                        <a:solidFill>
                          <a:srgbClr val="000000"/>
                        </a:solidFill>
                      </a:endParaRPr>
                    </a:p>
                  </a:txBody>
                  <a:tcPr/>
                </a:tc>
                <a:extLst>
                  <a:ext uri="{0D108BD9-81ED-4DB2-BD59-A6C34878D82A}">
                    <a16:rowId xmlns:a16="http://schemas.microsoft.com/office/drawing/2014/main" val="2514429346"/>
                  </a:ext>
                </a:extLst>
              </a:tr>
            </a:tbl>
          </a:graphicData>
        </a:graphic>
      </p:graphicFrame>
      <p:pic>
        <p:nvPicPr>
          <p:cNvPr id="479" name="Graphic 479" descr="Daily calendar with solid fill">
            <a:extLst>
              <a:ext uri="{FF2B5EF4-FFF2-40B4-BE49-F238E27FC236}">
                <a16:creationId xmlns:a16="http://schemas.microsoft.com/office/drawing/2014/main" id="{843CD5E3-5569-66AE-9C08-081E41E8E295}"/>
              </a:ext>
            </a:extLst>
          </p:cNvPr>
          <p:cNvPicPr>
            <a:picLocks noChangeAspect="1"/>
          </p:cNvPicPr>
          <p:nvPr/>
        </p:nvPicPr>
        <p:blipFill>
          <a:blip r:embed="rId3"/>
          <a:stretch>
            <a:fillRect/>
          </a:stretch>
        </p:blipFill>
        <p:spPr>
          <a:xfrm>
            <a:off x="8839200" y="1814113"/>
            <a:ext cx="3210837" cy="3179523"/>
          </a:xfrm>
          <a:prstGeom prst="rect">
            <a:avLst/>
          </a:prstGeom>
        </p:spPr>
      </p:pic>
      <p:sp>
        <p:nvSpPr>
          <p:cNvPr id="7" name="Rounded Rectangle 6"/>
          <p:cNvSpPr/>
          <p:nvPr/>
        </p:nvSpPr>
        <p:spPr>
          <a:xfrm>
            <a:off x="827209" y="5447149"/>
            <a:ext cx="9617409" cy="646634"/>
          </a:xfrm>
          <a:prstGeom prst="roundRect">
            <a:avLst/>
          </a:prstGeom>
          <a:solidFill>
            <a:srgbClr val="FF65A5"/>
          </a:solidFill>
          <a:ln w="12700" cap="flat" cmpd="sng" algn="ctr">
            <a:solidFill>
              <a:srgbClr val="F500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a:ea typeface="+mn-ea"/>
                <a:cs typeface="+mn-cs"/>
              </a:rPr>
              <a:t>Register and Join 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rPr>
              <a:t>https://northwestern.zoom.us/meeting/register/tJMod-uoqDotGtzzJICE1O5TphPWT2-pZfmY</a:t>
            </a:r>
          </a:p>
        </p:txBody>
      </p:sp>
    </p:spTree>
    <p:extLst>
      <p:ext uri="{BB962C8B-B14F-4D97-AF65-F5344CB8AC3E}">
        <p14:creationId xmlns:p14="http://schemas.microsoft.com/office/powerpoint/2010/main" val="4207133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1998" cy="6857999"/>
            </a:xfrm>
            <a:prstGeom prst="rect">
              <a:avLst/>
            </a:prstGeom>
          </p:spPr>
        </p:pic>
        <p:sp>
          <p:nvSpPr>
            <p:cNvPr id="4" name="object 4"/>
            <p:cNvSpPr/>
            <p:nvPr/>
          </p:nvSpPr>
          <p:spPr>
            <a:xfrm>
              <a:off x="621030" y="5142738"/>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0" y="0"/>
              <a:ext cx="6419088" cy="1510282"/>
            </a:xfrm>
            <a:prstGeom prst="rect">
              <a:avLst/>
            </a:prstGeom>
          </p:spPr>
        </p:pic>
        <p:sp>
          <p:nvSpPr>
            <p:cNvPr id="6" name="object 6"/>
            <p:cNvSpPr/>
            <p:nvPr/>
          </p:nvSpPr>
          <p:spPr>
            <a:xfrm>
              <a:off x="0" y="0"/>
              <a:ext cx="6243955" cy="1351915"/>
            </a:xfrm>
            <a:custGeom>
              <a:avLst/>
              <a:gdLst/>
              <a:ahLst/>
              <a:cxnLst/>
              <a:rect l="l" t="t" r="r" b="b"/>
              <a:pathLst>
                <a:path w="6243955" h="1351915">
                  <a:moveTo>
                    <a:pt x="6243828" y="0"/>
                  </a:moveTo>
                  <a:lnTo>
                    <a:pt x="0" y="0"/>
                  </a:lnTo>
                  <a:lnTo>
                    <a:pt x="0" y="1315821"/>
                  </a:lnTo>
                  <a:lnTo>
                    <a:pt x="43941" y="1320965"/>
                  </a:lnTo>
                  <a:lnTo>
                    <a:pt x="98320" y="1325452"/>
                  </a:lnTo>
                  <a:lnTo>
                    <a:pt x="152504" y="1329575"/>
                  </a:lnTo>
                  <a:lnTo>
                    <a:pt x="206495" y="1333337"/>
                  </a:lnTo>
                  <a:lnTo>
                    <a:pt x="260297" y="1336740"/>
                  </a:lnTo>
                  <a:lnTo>
                    <a:pt x="313912" y="1339788"/>
                  </a:lnTo>
                  <a:lnTo>
                    <a:pt x="367342" y="1342484"/>
                  </a:lnTo>
                  <a:lnTo>
                    <a:pt x="420590" y="1344831"/>
                  </a:lnTo>
                  <a:lnTo>
                    <a:pt x="473658" y="1346831"/>
                  </a:lnTo>
                  <a:lnTo>
                    <a:pt x="526549" y="1348489"/>
                  </a:lnTo>
                  <a:lnTo>
                    <a:pt x="579265" y="1349808"/>
                  </a:lnTo>
                  <a:lnTo>
                    <a:pt x="631809" y="1350789"/>
                  </a:lnTo>
                  <a:lnTo>
                    <a:pt x="684183" y="1351437"/>
                  </a:lnTo>
                  <a:lnTo>
                    <a:pt x="736391" y="1351754"/>
                  </a:lnTo>
                  <a:lnTo>
                    <a:pt x="788433" y="1351744"/>
                  </a:lnTo>
                  <a:lnTo>
                    <a:pt x="840314" y="1351409"/>
                  </a:lnTo>
                  <a:lnTo>
                    <a:pt x="892035" y="1350754"/>
                  </a:lnTo>
                  <a:lnTo>
                    <a:pt x="943598" y="1349780"/>
                  </a:lnTo>
                  <a:lnTo>
                    <a:pt x="995007" y="1348490"/>
                  </a:lnTo>
                  <a:lnTo>
                    <a:pt x="1046264" y="1346889"/>
                  </a:lnTo>
                  <a:lnTo>
                    <a:pt x="1097371" y="1344979"/>
                  </a:lnTo>
                  <a:lnTo>
                    <a:pt x="1148331" y="1342763"/>
                  </a:lnTo>
                  <a:lnTo>
                    <a:pt x="1199147" y="1340244"/>
                  </a:lnTo>
                  <a:lnTo>
                    <a:pt x="1249820" y="1337426"/>
                  </a:lnTo>
                  <a:lnTo>
                    <a:pt x="1300354" y="1334311"/>
                  </a:lnTo>
                  <a:lnTo>
                    <a:pt x="1350751" y="1330902"/>
                  </a:lnTo>
                  <a:lnTo>
                    <a:pt x="1401013" y="1327203"/>
                  </a:lnTo>
                  <a:lnTo>
                    <a:pt x="1451143" y="1323217"/>
                  </a:lnTo>
                  <a:lnTo>
                    <a:pt x="1501143" y="1318946"/>
                  </a:lnTo>
                  <a:lnTo>
                    <a:pt x="1551017" y="1314394"/>
                  </a:lnTo>
                  <a:lnTo>
                    <a:pt x="1600765" y="1309564"/>
                  </a:lnTo>
                  <a:lnTo>
                    <a:pt x="1650392" y="1304459"/>
                  </a:lnTo>
                  <a:lnTo>
                    <a:pt x="1699899" y="1299082"/>
                  </a:lnTo>
                  <a:lnTo>
                    <a:pt x="1749289" y="1293437"/>
                  </a:lnTo>
                  <a:lnTo>
                    <a:pt x="1798565" y="1287525"/>
                  </a:lnTo>
                  <a:lnTo>
                    <a:pt x="1847728" y="1281351"/>
                  </a:lnTo>
                  <a:lnTo>
                    <a:pt x="1896782" y="1274917"/>
                  </a:lnTo>
                  <a:lnTo>
                    <a:pt x="1945729" y="1268227"/>
                  </a:lnTo>
                  <a:lnTo>
                    <a:pt x="1994571" y="1261284"/>
                  </a:lnTo>
                  <a:lnTo>
                    <a:pt x="2043311" y="1254090"/>
                  </a:lnTo>
                  <a:lnTo>
                    <a:pt x="2091952" y="1246649"/>
                  </a:lnTo>
                  <a:lnTo>
                    <a:pt x="2188945" y="1231037"/>
                  </a:lnTo>
                  <a:lnTo>
                    <a:pt x="2285570" y="1214473"/>
                  </a:lnTo>
                  <a:lnTo>
                    <a:pt x="2381847" y="1196982"/>
                  </a:lnTo>
                  <a:lnTo>
                    <a:pt x="2477796" y="1178589"/>
                  </a:lnTo>
                  <a:lnTo>
                    <a:pt x="2573436" y="1159317"/>
                  </a:lnTo>
                  <a:lnTo>
                    <a:pt x="2668790" y="1139193"/>
                  </a:lnTo>
                  <a:lnTo>
                    <a:pt x="2763875" y="1118239"/>
                  </a:lnTo>
                  <a:lnTo>
                    <a:pt x="2858712" y="1096482"/>
                  </a:lnTo>
                  <a:lnTo>
                    <a:pt x="2953322" y="1073946"/>
                  </a:lnTo>
                  <a:lnTo>
                    <a:pt x="3047723" y="1050655"/>
                  </a:lnTo>
                  <a:lnTo>
                    <a:pt x="3141938" y="1026635"/>
                  </a:lnTo>
                  <a:lnTo>
                    <a:pt x="3235984" y="1001909"/>
                  </a:lnTo>
                  <a:lnTo>
                    <a:pt x="3329883" y="976503"/>
                  </a:lnTo>
                  <a:lnTo>
                    <a:pt x="3423654" y="950442"/>
                  </a:lnTo>
                  <a:lnTo>
                    <a:pt x="3517318" y="923749"/>
                  </a:lnTo>
                  <a:lnTo>
                    <a:pt x="3610894" y="896450"/>
                  </a:lnTo>
                  <a:lnTo>
                    <a:pt x="3704403" y="868569"/>
                  </a:lnTo>
                  <a:lnTo>
                    <a:pt x="3797864" y="840131"/>
                  </a:lnTo>
                  <a:lnTo>
                    <a:pt x="3938011" y="796483"/>
                  </a:lnTo>
                  <a:lnTo>
                    <a:pt x="4078164" y="751722"/>
                  </a:lnTo>
                  <a:lnTo>
                    <a:pt x="4218391" y="705929"/>
                  </a:lnTo>
                  <a:lnTo>
                    <a:pt x="4358759" y="659188"/>
                  </a:lnTo>
                  <a:lnTo>
                    <a:pt x="4546252" y="595537"/>
                  </a:lnTo>
                  <a:lnTo>
                    <a:pt x="4781386" y="514112"/>
                  </a:lnTo>
                  <a:lnTo>
                    <a:pt x="5639587" y="209613"/>
                  </a:lnTo>
                  <a:lnTo>
                    <a:pt x="6243828"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5"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697" y="1595238"/>
            <a:ext cx="3756025" cy="1415415"/>
          </a:xfrm>
          <a:prstGeom prst="rect">
            <a:avLst/>
          </a:prstGeom>
        </p:spPr>
        <p:txBody>
          <a:bodyPr vert="horz" wrap="square" lIns="0" tIns="95885" rIns="0" bIns="0" rtlCol="0">
            <a:spAutoFit/>
          </a:bodyPr>
          <a:lstStyle/>
          <a:p>
            <a:pPr marL="760095" marR="5080" indent="-748030">
              <a:lnSpc>
                <a:spcPts val="5180"/>
              </a:lnSpc>
              <a:spcBef>
                <a:spcPts val="755"/>
              </a:spcBef>
            </a:pPr>
            <a:r>
              <a:rPr sz="4800" b="0" spc="-5" dirty="0">
                <a:solidFill>
                  <a:srgbClr val="21252A"/>
                </a:solidFill>
                <a:latin typeface="Arial"/>
                <a:cs typeface="Arial"/>
              </a:rPr>
              <a:t>Thanks to </a:t>
            </a:r>
            <a:r>
              <a:rPr sz="4800" b="0" spc="-10" dirty="0">
                <a:solidFill>
                  <a:srgbClr val="21252A"/>
                </a:solidFill>
                <a:latin typeface="Arial"/>
                <a:cs typeface="Arial"/>
              </a:rPr>
              <a:t>our </a:t>
            </a:r>
            <a:r>
              <a:rPr sz="4800" b="0" spc="-1320" dirty="0">
                <a:solidFill>
                  <a:srgbClr val="21252A"/>
                </a:solidFill>
                <a:latin typeface="Arial"/>
                <a:cs typeface="Arial"/>
              </a:rPr>
              <a:t> </a:t>
            </a:r>
            <a:r>
              <a:rPr sz="4800" b="0" spc="-10" dirty="0">
                <a:solidFill>
                  <a:srgbClr val="21252A"/>
                </a:solidFill>
                <a:latin typeface="Arial"/>
                <a:cs typeface="Arial"/>
              </a:rPr>
              <a:t>Funders</a:t>
            </a:r>
            <a:endParaRPr sz="4800">
              <a:latin typeface="Arial"/>
              <a:cs typeface="Arial"/>
            </a:endParaRPr>
          </a:p>
        </p:txBody>
      </p:sp>
      <p:sp>
        <p:nvSpPr>
          <p:cNvPr id="9" name="object 9"/>
          <p:cNvSpPr txBox="1"/>
          <p:nvPr/>
        </p:nvSpPr>
        <p:spPr>
          <a:xfrm>
            <a:off x="226573" y="5237245"/>
            <a:ext cx="246126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srgbClr val="21252A"/>
                </a:solidFill>
                <a:effectLst/>
                <a:uLnTx/>
                <a:uFillTx/>
                <a:latin typeface="Arial"/>
                <a:ea typeface="+mn-ea"/>
                <a:cs typeface="Arial"/>
              </a:rPr>
              <a:t>In</a:t>
            </a:r>
            <a:r>
              <a:rPr kumimoji="0" sz="2800" b="0" i="0" u="none" strike="noStrike" kern="1200" cap="none" spc="-45"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kind</a:t>
            </a:r>
            <a:r>
              <a:rPr kumimoji="0" sz="2800" b="0" i="0" u="none" strike="noStrike" kern="1200" cap="none" spc="-30" normalizeH="0" baseline="0" noProof="0" dirty="0">
                <a:ln>
                  <a:noFill/>
                </a:ln>
                <a:solidFill>
                  <a:srgbClr val="21252A"/>
                </a:solidFill>
                <a:effectLst/>
                <a:uLnTx/>
                <a:uFillTx/>
                <a:latin typeface="Arial"/>
                <a:ea typeface="+mn-ea"/>
                <a:cs typeface="Arial"/>
              </a:rPr>
              <a:t> </a:t>
            </a:r>
            <a:r>
              <a:rPr kumimoji="0" sz="2800" b="0" i="0" u="none" strike="noStrike" kern="1200" cap="none" spc="0" normalizeH="0" baseline="0" noProof="0" dirty="0">
                <a:ln>
                  <a:noFill/>
                </a:ln>
                <a:solidFill>
                  <a:srgbClr val="21252A"/>
                </a:solidFill>
                <a:effectLst/>
                <a:uLnTx/>
                <a:uFillTx/>
                <a:latin typeface="Arial"/>
                <a:ea typeface="+mn-ea"/>
                <a:cs typeface="Arial"/>
              </a:rPr>
              <a:t>support:</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6" cstate="print"/>
            <a:stretch>
              <a:fillRect/>
            </a:stretch>
          </p:blipFill>
          <p:spPr>
            <a:xfrm>
              <a:off x="2211324" y="5826252"/>
              <a:ext cx="1627631" cy="597407"/>
            </a:xfrm>
            <a:prstGeom prst="rect">
              <a:avLst/>
            </a:prstGeom>
          </p:spPr>
        </p:pic>
        <p:pic>
          <p:nvPicPr>
            <p:cNvPr id="12" name="object 12"/>
            <p:cNvPicPr/>
            <p:nvPr/>
          </p:nvPicPr>
          <p:blipFill>
            <a:blip r:embed="rId7" cstate="print"/>
            <a:stretch>
              <a:fillRect/>
            </a:stretch>
          </p:blipFill>
          <p:spPr>
            <a:xfrm>
              <a:off x="3073907" y="4046220"/>
              <a:ext cx="1155191" cy="871727"/>
            </a:xfrm>
            <a:prstGeom prst="rect">
              <a:avLst/>
            </a:prstGeom>
          </p:spPr>
        </p:pic>
        <p:pic>
          <p:nvPicPr>
            <p:cNvPr id="13" name="object 13"/>
            <p:cNvPicPr/>
            <p:nvPr/>
          </p:nvPicPr>
          <p:blipFill>
            <a:blip r:embed="rId8" cstate="print"/>
            <a:stretch>
              <a:fillRect/>
            </a:stretch>
          </p:blipFill>
          <p:spPr>
            <a:xfrm>
              <a:off x="1368552" y="4069080"/>
              <a:ext cx="1382267" cy="734567"/>
            </a:xfrm>
            <a:prstGeom prst="rect">
              <a:avLst/>
            </a:prstGeom>
          </p:spPr>
        </p:pic>
        <p:pic>
          <p:nvPicPr>
            <p:cNvPr id="14" name="object 14"/>
            <p:cNvPicPr/>
            <p:nvPr/>
          </p:nvPicPr>
          <p:blipFill>
            <a:blip r:embed="rId9" cstate="print"/>
            <a:stretch>
              <a:fillRect/>
            </a:stretch>
          </p:blipFill>
          <p:spPr>
            <a:xfrm>
              <a:off x="73152" y="3246120"/>
              <a:ext cx="1697723" cy="470915"/>
            </a:xfrm>
            <a:prstGeom prst="rect">
              <a:avLst/>
            </a:prstGeom>
          </p:spPr>
        </p:pic>
        <p:pic>
          <p:nvPicPr>
            <p:cNvPr id="15" name="object 15"/>
            <p:cNvPicPr/>
            <p:nvPr/>
          </p:nvPicPr>
          <p:blipFill>
            <a:blip r:embed="rId10" cstate="print"/>
            <a:stretch>
              <a:fillRect/>
            </a:stretch>
          </p:blipFill>
          <p:spPr>
            <a:xfrm>
              <a:off x="3436619" y="3180588"/>
              <a:ext cx="1557515" cy="566927"/>
            </a:xfrm>
            <a:prstGeom prst="rect">
              <a:avLst/>
            </a:prstGeom>
          </p:spPr>
        </p:pic>
        <p:pic>
          <p:nvPicPr>
            <p:cNvPr id="16" name="object 16"/>
            <p:cNvPicPr/>
            <p:nvPr/>
          </p:nvPicPr>
          <p:blipFill>
            <a:blip r:embed="rId11" cstate="print"/>
            <a:stretch>
              <a:fillRect/>
            </a:stretch>
          </p:blipFill>
          <p:spPr>
            <a:xfrm>
              <a:off x="1900428" y="3180588"/>
              <a:ext cx="1307591" cy="600455"/>
            </a:xfrm>
            <a:prstGeom prst="rect">
              <a:avLst/>
            </a:prstGeom>
          </p:spPr>
        </p:pic>
        <p:pic>
          <p:nvPicPr>
            <p:cNvPr id="17" name="object 17"/>
            <p:cNvPicPr/>
            <p:nvPr/>
          </p:nvPicPr>
          <p:blipFill>
            <a:blip r:embed="rId12" cstate="print"/>
            <a:stretch>
              <a:fillRect/>
            </a:stretch>
          </p:blipFill>
          <p:spPr>
            <a:xfrm>
              <a:off x="3953256" y="5750052"/>
              <a:ext cx="1266443" cy="544067"/>
            </a:xfrm>
            <a:prstGeom prst="rect">
              <a:avLst/>
            </a:prstGeom>
          </p:spPr>
        </p:pic>
        <p:pic>
          <p:nvPicPr>
            <p:cNvPr id="18" name="object 18"/>
            <p:cNvPicPr/>
            <p:nvPr/>
          </p:nvPicPr>
          <p:blipFill>
            <a:blip r:embed="rId13" cstate="print"/>
            <a:stretch>
              <a:fillRect/>
            </a:stretch>
          </p:blipFill>
          <p:spPr>
            <a:xfrm>
              <a:off x="147828" y="5687567"/>
              <a:ext cx="1949195" cy="670559"/>
            </a:xfrm>
            <a:prstGeom prst="rect">
              <a:avLst/>
            </a:prstGeom>
          </p:spPr>
        </p:pic>
        <p:pic>
          <p:nvPicPr>
            <p:cNvPr id="19" name="object 19"/>
            <p:cNvPicPr/>
            <p:nvPr/>
          </p:nvPicPr>
          <p:blipFill>
            <a:blip r:embed="rId14" cstate="print"/>
            <a:stretch>
              <a:fillRect/>
            </a:stretch>
          </p:blipFill>
          <p:spPr>
            <a:xfrm>
              <a:off x="723899" y="6310883"/>
              <a:ext cx="2141219" cy="428243"/>
            </a:xfrm>
            <a:prstGeom prst="rect">
              <a:avLst/>
            </a:prstGeom>
          </p:spPr>
        </p:pic>
      </p:grpSp>
    </p:spTree>
    <p:extLst>
      <p:ext uri="{BB962C8B-B14F-4D97-AF65-F5344CB8AC3E}">
        <p14:creationId xmlns:p14="http://schemas.microsoft.com/office/powerpoint/2010/main" val="190718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E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object 3"/>
          <p:cNvGrpSpPr/>
          <p:nvPr/>
        </p:nvGrpSpPr>
        <p:grpSpPr>
          <a:xfrm>
            <a:off x="7191756" y="0"/>
            <a:ext cx="5000625" cy="1426845"/>
            <a:chOff x="7191756" y="0"/>
            <a:chExt cx="5000625" cy="1426845"/>
          </a:xfrm>
        </p:grpSpPr>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9264396" y="228600"/>
              <a:ext cx="2025395" cy="911351"/>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7191756" y="0"/>
              <a:ext cx="5000243" cy="1426459"/>
            </a:xfrm>
            <a:prstGeom prst="rect">
              <a:avLst/>
            </a:prstGeom>
          </p:spPr>
        </p:pic>
        <p:sp>
          <p:nvSpPr>
            <p:cNvPr id="6" name="object 6"/>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a:spLocks noGrp="1"/>
          </p:cNvSpPr>
          <p:nvPr>
            <p:ph type="title"/>
          </p:nvPr>
        </p:nvSpPr>
        <p:spPr>
          <a:xfrm>
            <a:off x="197104" y="52482"/>
            <a:ext cx="8102600" cy="1336263"/>
          </a:xfrm>
          <a:prstGeom prst="rect">
            <a:avLst/>
          </a:prstGeom>
          <a:noFill/>
        </p:spPr>
        <p:txBody>
          <a:bodyPr vert="horz" wrap="square" lIns="0" tIns="347980" rIns="0" bIns="0" rtlCol="0">
            <a:spAutoFit/>
          </a:bodyPr>
          <a:lstStyle/>
          <a:p>
            <a:pPr marL="12700" marR="5080" fontAlgn="base">
              <a:spcAft>
                <a:spcPct val="0"/>
              </a:spcAft>
              <a:buClr>
                <a:schemeClr val="accent2"/>
              </a:buClr>
            </a:pPr>
            <a:r>
              <a:rPr lang="en-US" sz="3200" b="1" dirty="0">
                <a:solidFill>
                  <a:schemeClr val="accent1"/>
                </a:solidFill>
              </a:rPr>
              <a:t>EXTENDED: Schedule a Key Players Meeting through August 2022</a:t>
            </a:r>
            <a:endParaRPr sz="3200" b="1" dirty="0">
              <a:solidFill>
                <a:schemeClr val="accent1"/>
              </a:solidFill>
            </a:endParaRPr>
          </a:p>
        </p:txBody>
      </p:sp>
      <p:sp>
        <p:nvSpPr>
          <p:cNvPr id="16" name="object 16"/>
          <p:cNvSpPr txBox="1">
            <a:spLocks noGrp="1"/>
          </p:cNvSpPr>
          <p:nvPr>
            <p:ph type="sldNum" sz="quarter" idx="4294967295"/>
          </p:nvPr>
        </p:nvSpPr>
        <p:spPr>
          <a:xfrm>
            <a:off x="11907838" y="6437313"/>
            <a:ext cx="284162" cy="20002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AEB3B8"/>
                </a:solidFill>
                <a:effectLst/>
                <a:uLnTx/>
                <a:uFillTx/>
                <a:latin typeface="Arial"/>
                <a:ea typeface="+mn-ea"/>
                <a:cs typeface="Arial"/>
              </a:rPr>
              <a:t>56</a:t>
            </a:r>
          </a:p>
        </p:txBody>
      </p:sp>
      <p:sp>
        <p:nvSpPr>
          <p:cNvPr id="8" name="object 8"/>
          <p:cNvSpPr txBox="1"/>
          <p:nvPr/>
        </p:nvSpPr>
        <p:spPr>
          <a:xfrm>
            <a:off x="284229" y="1616189"/>
            <a:ext cx="7685598" cy="3461204"/>
          </a:xfrm>
          <a:prstGeom prst="rect">
            <a:avLst/>
          </a:prstGeom>
        </p:spPr>
        <p:txBody>
          <a:bodyPr vert="horz" wrap="square" lIns="0" tIns="135890" rIns="0" bIns="0" rtlCol="0">
            <a:spAutoFit/>
          </a:bodyPr>
          <a:lstStyle/>
          <a:p>
            <a:pPr marL="354965" marR="270510" lvl="0" indent="-342900" algn="l" defTabSz="914400" rtl="0" eaLnBrk="1" fontAlgn="auto" latinLnBrk="0" hangingPunct="1">
              <a:lnSpc>
                <a:spcPct val="150000"/>
              </a:lnSpc>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Consultation for all BE teams with a BE champion</a:t>
            </a:r>
          </a:p>
          <a:p>
            <a:pPr marL="354965" marR="270510" lvl="0" indent="-342900" algn="l" defTabSz="914400" rtl="0" eaLnBrk="1" fontAlgn="auto" latinLnBrk="0" hangingPunct="1">
              <a:lnSpc>
                <a:spcPct val="150000"/>
              </a:lnSpc>
              <a:buClr>
                <a:srgbClr val="F5668F"/>
              </a:buClr>
              <a:buSzTx/>
              <a:buFont typeface="Arial" panose="020B0604020202020204" pitchFamily="34" charset="0"/>
              <a:buChar char="•"/>
              <a:tabLst>
                <a:tab pos="241935" algn="l"/>
              </a:tabLst>
              <a:defRPr/>
            </a:pPr>
            <a:r>
              <a:rPr lang="en-US" sz="2400" dirty="0">
                <a:solidFill>
                  <a:srgbClr val="444C55">
                    <a:lumMod val="50000"/>
                  </a:srgbClr>
                </a:solidFill>
                <a:latin typeface="Calibri" panose="020F0502020204030204" pitchFamily="34" charset="0"/>
                <a:cs typeface="Calibri" panose="020F0502020204030204" pitchFamily="34" charset="0"/>
              </a:rPr>
              <a:t>S</a:t>
            </a:r>
            <a:r>
              <a:rPr kumimoji="0" lang="en-US" sz="2400" b="0" i="0" u="none" strike="noStrike" kern="1200" cap="none" spc="0" normalizeH="0" baseline="0" noProof="0" dirty="0" err="1">
                <a:ln>
                  <a:noFill/>
                </a:ln>
                <a:solidFill>
                  <a:srgbClr val="444C55">
                    <a:lumMod val="50000"/>
                  </a:srgbClr>
                </a:solidFill>
                <a:effectLst/>
                <a:uLnTx/>
                <a:uFillTx/>
                <a:latin typeface="Calibri" panose="020F0502020204030204" pitchFamily="34" charset="0"/>
                <a:ea typeface="+mn-ea"/>
                <a:cs typeface="Calibri" panose="020F0502020204030204" pitchFamily="34" charset="0"/>
              </a:rPr>
              <a:t>trategize</a:t>
            </a: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 and map out your hospital’s next steps to </a:t>
            </a:r>
            <a:r>
              <a:rPr lang="en-US" sz="2400" dirty="0">
                <a:solidFill>
                  <a:srgbClr val="444C55">
                    <a:lumMod val="50000"/>
                  </a:srgbClr>
                </a:solidFill>
                <a:latin typeface="Calibri" panose="020F0502020204030204" pitchFamily="34" charset="0"/>
                <a:cs typeface="Calibri" panose="020F0502020204030204" pitchFamily="34" charset="0"/>
              </a:rPr>
              <a:t>address barriers and c</a:t>
            </a:r>
            <a:r>
              <a:rPr kumimoji="0" lang="en-US" sz="2400" b="0" i="0" u="none" strike="noStrike" kern="1200" cap="none" spc="0" normalizeH="0" baseline="0" noProof="0" dirty="0" err="1">
                <a:ln>
                  <a:noFill/>
                </a:ln>
                <a:solidFill>
                  <a:srgbClr val="444C55">
                    <a:lumMod val="50000"/>
                  </a:srgbClr>
                </a:solidFill>
                <a:effectLst/>
                <a:uLnTx/>
                <a:uFillTx/>
                <a:latin typeface="Calibri" panose="020F0502020204030204" pitchFamily="34" charset="0"/>
                <a:ea typeface="+mn-ea"/>
                <a:cs typeface="Calibri" panose="020F0502020204030204" pitchFamily="34" charset="0"/>
              </a:rPr>
              <a:t>reate</a:t>
            </a: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 a 30/60/90 plan. </a:t>
            </a:r>
            <a:endParaRPr lang="en-US" sz="2400" dirty="0">
              <a:solidFill>
                <a:srgbClr val="444C55">
                  <a:lumMod val="50000"/>
                </a:srgbClr>
              </a:solidFill>
              <a:latin typeface="Calibri" panose="020F0502020204030204" pitchFamily="34" charset="0"/>
              <a:cs typeface="Calibri" panose="020F0502020204030204" pitchFamily="34" charset="0"/>
            </a:endParaRPr>
          </a:p>
          <a:p>
            <a:pPr marL="354965" marR="270510" lvl="0" indent="-342900" algn="l" defTabSz="914400" rtl="0" eaLnBrk="1" fontAlgn="auto" latinLnBrk="0" hangingPunct="1">
              <a:lnSpc>
                <a:spcPct val="150000"/>
              </a:lnSpc>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smtClean="0">
                <a:ln>
                  <a:noFill/>
                </a:ln>
                <a:solidFill>
                  <a:srgbClr val="444C55">
                    <a:lumMod val="50000"/>
                  </a:srgbClr>
                </a:solidFill>
                <a:effectLst/>
                <a:uLnTx/>
                <a:uFillTx/>
                <a:latin typeface="Calibri" panose="020F0502020204030204" pitchFamily="34" charset="0"/>
                <a:ea typeface="+mn-ea"/>
                <a:cs typeface="Calibri" panose="020F0502020204030204" pitchFamily="34" charset="0"/>
              </a:rPr>
              <a:t>17 </a:t>
            </a: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teams have </a:t>
            </a:r>
            <a:r>
              <a:rPr lang="en-US" sz="2400" dirty="0">
                <a:solidFill>
                  <a:srgbClr val="444C55">
                    <a:lumMod val="50000"/>
                  </a:srgbClr>
                </a:solidFill>
                <a:latin typeface="Calibri" panose="020F0502020204030204" pitchFamily="34" charset="0"/>
                <a:cs typeface="Calibri" panose="020F0502020204030204" pitchFamily="34" charset="0"/>
              </a:rPr>
              <a:t>completed their KPM</a:t>
            </a:r>
          </a:p>
          <a:p>
            <a:pPr marL="354965" marR="270510" lvl="0" indent="-342900" algn="l" defTabSz="914400" rtl="0" eaLnBrk="1" fontAlgn="auto" latinLnBrk="0" hangingPunct="1">
              <a:lnSpc>
                <a:spcPct val="150000"/>
              </a:lnSpc>
              <a:buClr>
                <a:srgbClr val="F5668F"/>
              </a:buClr>
              <a:buSzTx/>
              <a:buFont typeface="Arial" panose="020B0604020202020204" pitchFamily="34" charset="0"/>
              <a:buChar char="•"/>
              <a:tabLst>
                <a:tab pos="241935" algn="l"/>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pitchFamily="34" charset="0"/>
                <a:ea typeface="+mn-ea"/>
                <a:cs typeface="Calibri" panose="020F0502020204030204" pitchFamily="34" charset="0"/>
              </a:rPr>
              <a:t>Request your KPM meeting with this link: </a:t>
            </a:r>
            <a:r>
              <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hlinkClick r:id="rId5"/>
              </a:rPr>
              <a:t>https://redcap.healthlnk.org/surveys/?s=C9TKXKJNMD</a:t>
            </a:r>
            <a:endParaRPr kumimoji="0" lang="en-US" sz="2400" b="0" i="0" u="none" strike="noStrike" kern="1200" cap="none" spc="0" normalizeH="0" baseline="0" noProof="0" dirty="0">
              <a:ln>
                <a:noFill/>
              </a:ln>
              <a:solidFill>
                <a:srgbClr val="444C55"/>
              </a:solidFill>
              <a:effectLst/>
              <a:uLnTx/>
              <a:uFillTx/>
              <a:latin typeface="Calibri" panose="020F0502020204030204" pitchFamily="34" charset="0"/>
              <a:ea typeface="+mn-ea"/>
              <a:cs typeface="Calibri" panose="020F0502020204030204" pitchFamily="34" charset="0"/>
            </a:endParaRPr>
          </a:p>
        </p:txBody>
      </p:sp>
      <p:sp>
        <p:nvSpPr>
          <p:cNvPr id="15" name="object 15"/>
          <p:cNvSpPr txBox="1"/>
          <p:nvPr/>
        </p:nvSpPr>
        <p:spPr>
          <a:xfrm>
            <a:off x="688340" y="6444639"/>
            <a:ext cx="2534920"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Illinois</a:t>
            </a:r>
            <a:r>
              <a:rPr kumimoji="0" sz="1200" b="0" i="0" u="none" strike="noStrike" kern="1200" cap="none" spc="-3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Perinatal</a:t>
            </a:r>
            <a:r>
              <a:rPr kumimoji="0" sz="1200" b="0" i="0" u="none" strike="noStrike" kern="1200" cap="none" spc="-40"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Quality</a:t>
            </a:r>
            <a:r>
              <a:rPr kumimoji="0" sz="1200" b="0" i="0" u="none" strike="noStrike" kern="1200" cap="none" spc="-15" normalizeH="0" baseline="0" noProof="0" dirty="0">
                <a:ln>
                  <a:noFill/>
                </a:ln>
                <a:solidFill>
                  <a:srgbClr val="929599"/>
                </a:solidFill>
                <a:effectLst/>
                <a:uLnTx/>
                <a:uFillTx/>
                <a:latin typeface="Arial"/>
                <a:ea typeface="+mn-ea"/>
                <a:cs typeface="Arial"/>
              </a:rPr>
              <a:t> </a:t>
            </a:r>
            <a:r>
              <a:rPr kumimoji="0" sz="1200" b="0" i="0" u="none" strike="noStrike" kern="1200" cap="none" spc="-5" normalizeH="0" baseline="0" noProof="0" dirty="0">
                <a:ln>
                  <a:noFill/>
                </a:ln>
                <a:solidFill>
                  <a:srgbClr val="929599"/>
                </a:solidFill>
                <a:effectLst/>
                <a:uLnTx/>
                <a:uFillTx/>
                <a:latin typeface="Arial"/>
                <a:ea typeface="+mn-ea"/>
                <a:cs typeface="Arial"/>
              </a:rPr>
              <a:t>Collaborative</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TextBox 11"/>
          <p:cNvSpPr txBox="1"/>
          <p:nvPr/>
        </p:nvSpPr>
        <p:spPr>
          <a:xfrm>
            <a:off x="432642" y="5076943"/>
            <a:ext cx="7388771" cy="1077218"/>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9525">
                  <a:solidFill>
                    <a:srgbClr val="FFFFFF"/>
                  </a:solidFill>
                  <a:prstDash val="solid"/>
                </a:ln>
                <a:solidFill>
                  <a:srgbClr val="6B95FD"/>
                </a:solidFill>
                <a:effectLst>
                  <a:outerShdw blurRad="12700" dist="38100" dir="2700000" algn="tl" rotWithShape="0">
                    <a:srgbClr val="6B95FD">
                      <a:lumMod val="60000"/>
                      <a:lumOff val="40000"/>
                    </a:srgbClr>
                  </a:outerShdw>
                </a:effectLst>
                <a:uLnTx/>
                <a:uFillTx/>
                <a:latin typeface="Arial" panose="020B0604020202020204"/>
                <a:ea typeface="+mn-ea"/>
                <a:cs typeface="+mn-cs"/>
              </a:rPr>
              <a:t>SIGN your team up TODAY to get the support your hospital need! </a:t>
            </a:r>
          </a:p>
        </p:txBody>
      </p:sp>
      <p:sp>
        <p:nvSpPr>
          <p:cNvPr id="17" name="Snip Diagonal Corner Rectangle 17">
            <a:extLst>
              <a:ext uri="{FF2B5EF4-FFF2-40B4-BE49-F238E27FC236}">
                <a16:creationId xmlns:a16="http://schemas.microsoft.com/office/drawing/2014/main" id="{F3C915CE-8C42-FF07-B090-B27D3A55B8F4}"/>
              </a:ext>
            </a:extLst>
          </p:cNvPr>
          <p:cNvSpPr/>
          <p:nvPr/>
        </p:nvSpPr>
        <p:spPr>
          <a:xfrm>
            <a:off x="7335012" y="1611196"/>
            <a:ext cx="4318235" cy="1811512"/>
          </a:xfrm>
          <a:prstGeom prst="wedgeRectCallout">
            <a:avLst>
              <a:gd name="adj1" fmla="val -21069"/>
              <a:gd name="adj2" fmla="val 71302"/>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F2BC69FD-A098-E85F-73E9-4265A85D4900}"/>
              </a:ext>
            </a:extLst>
          </p:cNvPr>
          <p:cNvSpPr txBox="1"/>
          <p:nvPr/>
        </p:nvSpPr>
        <p:spPr>
          <a:xfrm>
            <a:off x="7365152" y="1723148"/>
            <a:ext cx="42293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C55">
                    <a:lumMod val="50000"/>
                  </a:srgbClr>
                </a:solidFill>
                <a:effectLst/>
                <a:uLnTx/>
                <a:uFillTx/>
                <a:latin typeface="Calibri" panose="020F0502020204030204"/>
                <a:ea typeface="+mn-ea"/>
                <a:cs typeface="+mn-cs"/>
              </a:rPr>
              <a:t>It was informative and helpful. Helped us eliminate barriers to moving forward! -- </a:t>
            </a:r>
            <a:r>
              <a:rPr kumimoji="0" lang="en-US" sz="2400" b="1" i="0" u="none" strike="noStrike" kern="1200" cap="none" spc="0" normalizeH="0" baseline="0" noProof="0" dirty="0">
                <a:ln>
                  <a:noFill/>
                </a:ln>
                <a:solidFill>
                  <a:srgbClr val="444C55">
                    <a:lumMod val="50000"/>
                  </a:srgbClr>
                </a:solidFill>
                <a:effectLst/>
                <a:uLnTx/>
                <a:uFillTx/>
                <a:latin typeface="Calibri" panose="020F0502020204030204"/>
                <a:ea typeface="+mn-ea"/>
                <a:cs typeface="+mn-cs"/>
              </a:rPr>
              <a:t>OSF HealthCare Saint Francis</a:t>
            </a:r>
          </a:p>
        </p:txBody>
      </p:sp>
      <p:sp>
        <p:nvSpPr>
          <p:cNvPr id="19" name="Rounded Rectangular Callout 15">
            <a:extLst>
              <a:ext uri="{FF2B5EF4-FFF2-40B4-BE49-F238E27FC236}">
                <a16:creationId xmlns:a16="http://schemas.microsoft.com/office/drawing/2014/main" id="{AEDF5085-0C19-95B2-8C6C-C2D29E4E0C06}"/>
              </a:ext>
            </a:extLst>
          </p:cNvPr>
          <p:cNvSpPr/>
          <p:nvPr/>
        </p:nvSpPr>
        <p:spPr>
          <a:xfrm>
            <a:off x="8195910" y="3685264"/>
            <a:ext cx="3386490" cy="2406064"/>
          </a:xfrm>
          <a:prstGeom prst="wedgeRoundRectCallout">
            <a:avLst>
              <a:gd name="adj1" fmla="val -27391"/>
              <a:gd name="adj2" fmla="val 64076"/>
              <a:gd name="adj3" fmla="val 16667"/>
            </a:avLst>
          </a:prstGeom>
          <a:noFill/>
          <a:ln w="38100" cap="flat" cmpd="sng" algn="ctr">
            <a:solidFill>
              <a:srgbClr val="F58366">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C84F244-A8F7-5185-DEE1-C91A32DFC99F}"/>
              </a:ext>
            </a:extLst>
          </p:cNvPr>
          <p:cNvSpPr/>
          <p:nvPr/>
        </p:nvSpPr>
        <p:spPr>
          <a:xfrm>
            <a:off x="8195910" y="3800857"/>
            <a:ext cx="3199562"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4C55">
                    <a:lumMod val="50000"/>
                  </a:srgbClr>
                </a:solidFill>
                <a:effectLst/>
                <a:uLnTx/>
                <a:uFillTx/>
                <a:latin typeface="Arial" panose="020B0604020202020204"/>
                <a:ea typeface="+mn-ea"/>
                <a:cs typeface="+mn-cs"/>
              </a:rPr>
              <a:t>It was extraordinarily helpful! Looking forward to getting back together with our team to start putting things into action!! – </a:t>
            </a:r>
            <a:r>
              <a:rPr kumimoji="0" lang="en-US" sz="2000" b="1" i="0" u="none" strike="noStrike" kern="1200" cap="none" spc="0" normalizeH="0" baseline="0" noProof="0" dirty="0">
                <a:ln>
                  <a:noFill/>
                </a:ln>
                <a:solidFill>
                  <a:srgbClr val="444C55">
                    <a:lumMod val="50000"/>
                  </a:srgbClr>
                </a:solidFill>
                <a:effectLst/>
                <a:uLnTx/>
                <a:uFillTx/>
                <a:latin typeface="Arial" panose="020B0604020202020204"/>
                <a:ea typeface="+mn-ea"/>
                <a:cs typeface="+mn-cs"/>
              </a:rPr>
              <a:t>Barnes Jewish Hospital </a:t>
            </a:r>
          </a:p>
        </p:txBody>
      </p:sp>
    </p:spTree>
    <p:extLst>
      <p:ext uri="{BB962C8B-B14F-4D97-AF65-F5344CB8AC3E}">
        <p14:creationId xmlns:p14="http://schemas.microsoft.com/office/powerpoint/2010/main" val="3553873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972800" cy="1325563"/>
          </a:xfrm>
        </p:spPr>
        <p:txBody>
          <a:bodyPr/>
          <a:lstStyle/>
          <a:p>
            <a:r>
              <a:rPr lang="en-US" dirty="0"/>
              <a:t>Upcoming Implicit Bias Training </a:t>
            </a:r>
            <a:br>
              <a:rPr lang="en-US" dirty="0"/>
            </a:br>
            <a:r>
              <a:rPr lang="en-US" dirty="0"/>
              <a:t>Opportunity </a:t>
            </a:r>
          </a:p>
        </p:txBody>
      </p:sp>
      <p:pic>
        <p:nvPicPr>
          <p:cNvPr id="6" name="Content Placeholder 5"/>
          <p:cNvPicPr>
            <a:picLocks noGrp="1" noChangeAspect="1"/>
          </p:cNvPicPr>
          <p:nvPr>
            <p:ph sz="half" idx="1"/>
          </p:nvPr>
        </p:nvPicPr>
        <p:blipFill>
          <a:blip r:embed="rId2"/>
          <a:stretch>
            <a:fillRect/>
          </a:stretch>
        </p:blipFill>
        <p:spPr>
          <a:xfrm>
            <a:off x="271894" y="1274932"/>
            <a:ext cx="3894859" cy="5132050"/>
          </a:xfrm>
          <a:prstGeom prst="rect">
            <a:avLst/>
          </a:prstGeom>
        </p:spPr>
      </p:pic>
      <p:sp>
        <p:nvSpPr>
          <p:cNvPr id="8" name="Content Placeholder 7"/>
          <p:cNvSpPr>
            <a:spLocks noGrp="1"/>
          </p:cNvSpPr>
          <p:nvPr>
            <p:ph sz="half" idx="2"/>
          </p:nvPr>
        </p:nvSpPr>
        <p:spPr>
          <a:xfrm>
            <a:off x="4459429" y="1435268"/>
            <a:ext cx="7732571" cy="4921081"/>
          </a:xfrm>
        </p:spPr>
        <p:txBody>
          <a:bodyPr/>
          <a:lstStyle/>
          <a:p>
            <a:r>
              <a:rPr lang="en-US" sz="2800" dirty="0"/>
              <a:t>Virtual Group Training:</a:t>
            </a:r>
          </a:p>
          <a:p>
            <a:pPr lvl="1"/>
            <a:r>
              <a:rPr lang="en-US" sz="2800" dirty="0"/>
              <a:t>3-4 hour training session with</a:t>
            </a:r>
          </a:p>
          <a:p>
            <a:pPr lvl="1"/>
            <a:r>
              <a:rPr lang="en-US" sz="2800" dirty="0"/>
              <a:t>March of Dimes facilitator</a:t>
            </a:r>
          </a:p>
          <a:p>
            <a:pPr lvl="1"/>
            <a:r>
              <a:rPr lang="en-US" sz="2800" dirty="0"/>
              <a:t>Up to 100 participants</a:t>
            </a:r>
          </a:p>
          <a:p>
            <a:pPr lvl="1"/>
            <a:r>
              <a:rPr lang="en-US" sz="2800" dirty="0"/>
              <a:t>3.5 Continuing Medical Education (CME) and Continuing Nursing Education (CNE) credit</a:t>
            </a:r>
          </a:p>
          <a:p>
            <a:pPr lvl="1"/>
            <a:r>
              <a:rPr lang="en-US" sz="2800" dirty="0"/>
              <a:t>Interactive activities</a:t>
            </a:r>
          </a:p>
          <a:p>
            <a:r>
              <a:rPr lang="en-US" sz="2800" dirty="0"/>
              <a:t>TDB – September 2022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444C55">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4C55">
                    <a:tint val="75000"/>
                  </a:srgbClr>
                </a:solidFill>
                <a:effectLst/>
                <a:uLnTx/>
                <a:uFillTx/>
                <a:latin typeface="Calibri" panose="020F0502020204030204"/>
                <a:ea typeface="+mn-ea"/>
                <a:cs typeface="+mn-cs"/>
              </a:rPr>
              <a:t>Illinois Perinatal Quality Collaborative</a:t>
            </a:r>
            <a:endParaRPr kumimoji="0" lang="en-US" sz="1200" b="0" i="0" u="none" strike="noStrike" kern="1200" cap="none" spc="0" normalizeH="0" baseline="0" noProof="0" dirty="0">
              <a:ln>
                <a:noFill/>
              </a:ln>
              <a:solidFill>
                <a:srgbClr val="444C55">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900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92050" y="2097175"/>
            <a:ext cx="7168474"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5" normalizeH="0" baseline="0" noProof="0" dirty="0">
                <a:ln>
                  <a:noFill/>
                </a:ln>
                <a:solidFill>
                  <a:srgbClr val="444B54"/>
                </a:solidFill>
                <a:effectLst/>
                <a:uLnTx/>
                <a:uFillTx/>
                <a:latin typeface="Arial"/>
                <a:ea typeface="+mn-ea"/>
                <a:cs typeface="Arial"/>
              </a:rPr>
              <a:t>Birth</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sz="3600" b="0" i="0" u="none" strike="noStrike" kern="1200" cap="none" spc="-5" normalizeH="0" baseline="0" noProof="0" dirty="0">
                <a:ln>
                  <a:noFill/>
                </a:ln>
                <a:solidFill>
                  <a:srgbClr val="444B54"/>
                </a:solidFill>
                <a:effectLst/>
                <a:uLnTx/>
                <a:uFillTx/>
                <a:latin typeface="Arial"/>
                <a:ea typeface="+mn-ea"/>
                <a:cs typeface="Arial"/>
              </a:rPr>
              <a:t>Equity</a:t>
            </a:r>
            <a:r>
              <a:rPr kumimoji="0" sz="3600" b="0" i="0" u="none" strike="noStrike" kern="1200" cap="none" spc="-20" normalizeH="0" baseline="0" noProof="0" dirty="0">
                <a:ln>
                  <a:noFill/>
                </a:ln>
                <a:solidFill>
                  <a:srgbClr val="444B54"/>
                </a:solidFill>
                <a:effectLst/>
                <a:uLnTx/>
                <a:uFillTx/>
                <a:latin typeface="Arial"/>
                <a:ea typeface="+mn-ea"/>
                <a:cs typeface="Arial"/>
              </a:rPr>
              <a:t> </a:t>
            </a:r>
            <a:r>
              <a:rPr kumimoji="0" lang="en-US" sz="3600" b="0" i="0" u="none" strike="noStrike" kern="1200" cap="none" spc="-5" normalizeH="0" baseline="0" noProof="0" dirty="0">
                <a:ln>
                  <a:noFill/>
                </a:ln>
                <a:solidFill>
                  <a:srgbClr val="444B54"/>
                </a:solidFill>
                <a:effectLst/>
                <a:uLnTx/>
                <a:uFillTx/>
                <a:latin typeface="Arial"/>
                <a:ea typeface="+mn-ea"/>
                <a:cs typeface="Arial"/>
              </a:rPr>
              <a:t>initiative data review</a:t>
            </a:r>
            <a:endParaRPr kumimoji="0" sz="36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object 3"/>
          <p:cNvSpPr txBox="1"/>
          <p:nvPr/>
        </p:nvSpPr>
        <p:spPr>
          <a:xfrm>
            <a:off x="1492050" y="3070462"/>
            <a:ext cx="894735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400" b="0" i="0" u="none" strike="noStrike" kern="1200" cap="none" spc="-5" normalizeH="0" baseline="0" noProof="0" dirty="0">
                <a:ln>
                  <a:noFill/>
                </a:ln>
                <a:solidFill>
                  <a:srgbClr val="444B54"/>
                </a:solidFill>
                <a:effectLst/>
                <a:uLnTx/>
                <a:uFillTx/>
                <a:latin typeface="Arial"/>
                <a:ea typeface="+mn-ea"/>
                <a:cs typeface="Arial"/>
              </a:rPr>
              <a:t>Helping hospital teams move this</a:t>
            </a:r>
            <a:r>
              <a:rPr kumimoji="0" sz="2400" b="0" i="0" u="none" strike="noStrike" kern="1200" cap="none" spc="5" normalizeH="0" baseline="0" noProof="0" dirty="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important work</a:t>
            </a:r>
            <a:r>
              <a:rPr kumimoji="0" lang="en-US" sz="2400" b="0" i="0" u="none" strike="noStrike" kern="1200" cap="none" spc="-5" normalizeH="0" baseline="0" noProof="0" dirty="0">
                <a:ln>
                  <a:noFill/>
                </a:ln>
                <a:solidFill>
                  <a:srgbClr val="444B54"/>
                </a:solidFill>
                <a:effectLst/>
                <a:uLnTx/>
                <a:uFillTx/>
                <a:latin typeface="Arial"/>
                <a:ea typeface="+mn-ea"/>
                <a:cs typeface="Arial"/>
              </a:rPr>
              <a:t> forward</a:t>
            </a:r>
            <a:r>
              <a:rPr kumimoji="0" sz="2400" b="0" i="0" u="none" strike="noStrike" kern="1200" cap="none" spc="5" normalizeH="0" baseline="0" noProof="0" dirty="0">
                <a:ln>
                  <a:noFill/>
                </a:ln>
                <a:solidFill>
                  <a:srgbClr val="444B54"/>
                </a:solidFill>
                <a:effectLst/>
                <a:uLnTx/>
                <a:uFillTx/>
                <a:latin typeface="Arial"/>
                <a:ea typeface="+mn-ea"/>
                <a:cs typeface="Arial"/>
              </a:rPr>
              <a:t> </a:t>
            </a:r>
            <a:r>
              <a:rPr kumimoji="0" sz="2400" b="0" i="0" u="none" strike="noStrike" kern="1200" cap="none" spc="-5" normalizeH="0" baseline="0" noProof="0" dirty="0">
                <a:ln>
                  <a:noFill/>
                </a:ln>
                <a:solidFill>
                  <a:srgbClr val="444B54"/>
                </a:solidFill>
                <a:effectLst/>
                <a:uLnTx/>
                <a:uFillTx/>
                <a:latin typeface="Arial"/>
                <a:ea typeface="+mn-ea"/>
                <a:cs typeface="Arial"/>
              </a:rPr>
              <a:t>together</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840509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ller-Children's-&amp;-Women's-PPT-Template [Read-Only]" id="{36ED6F97-AC55-4338-8DDA-4F0F99664CB8}" vid="{828281AB-E208-4B5C-A26E-DB3EAA6276BC}"/>
    </a:ext>
  </a:extLst>
</a:theme>
</file>

<file path=ppt/theme/theme12.xml><?xml version="1.0" encoding="utf-8"?>
<a:theme xmlns:a="http://schemas.openxmlformats.org/drawingml/2006/main" name="LM-Upper Rig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SIH">
      <a:dk1>
        <a:srgbClr val="000000"/>
      </a:dk1>
      <a:lt1>
        <a:srgbClr val="FFFFFF"/>
      </a:lt1>
      <a:dk2>
        <a:srgbClr val="59CBE8"/>
      </a:dk2>
      <a:lt2>
        <a:srgbClr val="7A99AC"/>
      </a:lt2>
      <a:accent1>
        <a:srgbClr val="C6DAE7"/>
      </a:accent1>
      <a:accent2>
        <a:srgbClr val="34657F"/>
      </a:accent2>
      <a:accent3>
        <a:srgbClr val="0077C8"/>
      </a:accent3>
      <a:accent4>
        <a:srgbClr val="F3D54E"/>
      </a:accent4>
      <a:accent5>
        <a:srgbClr val="49C5B1"/>
      </a:accent5>
      <a:accent6>
        <a:srgbClr val="E56A54"/>
      </a:accent6>
      <a:hlink>
        <a:srgbClr val="000000"/>
      </a:hlink>
      <a:folHlink>
        <a:srgbClr val="7F7F7F"/>
      </a:folHlink>
    </a:clrScheme>
    <a:fontScheme name="Custom 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3.xml><?xml version="1.0" encoding="utf-8"?>
<a:theme xmlns:a="http://schemas.openxmlformats.org/drawingml/2006/main" name="2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PQC presentation template 050521" id="{674D30D3-C77E-E647-8D3B-83DDD22D03E9}" vid="{554A91CC-0DFA-5C44-A336-EAD772B121DE}"/>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ision">
  <a:themeElements>
    <a:clrScheme name="Northshore">
      <a:dk1>
        <a:srgbClr val="434443"/>
      </a:dk1>
      <a:lt1>
        <a:srgbClr val="FFFFFF"/>
      </a:lt1>
      <a:dk2>
        <a:srgbClr val="005CB9"/>
      </a:dk2>
      <a:lt2>
        <a:srgbClr val="D1D3D3"/>
      </a:lt2>
      <a:accent1>
        <a:srgbClr val="00A8E1"/>
      </a:accent1>
      <a:accent2>
        <a:srgbClr val="005CB9"/>
      </a:accent2>
      <a:accent3>
        <a:srgbClr val="27CED7"/>
      </a:accent3>
      <a:accent4>
        <a:srgbClr val="CFDE00"/>
      </a:accent4>
      <a:accent5>
        <a:srgbClr val="00723B"/>
      </a:accent5>
      <a:accent6>
        <a:srgbClr val="62A39F"/>
      </a:accent6>
      <a:hlink>
        <a:srgbClr val="00A8E1"/>
      </a:hlink>
      <a:folHlink>
        <a:srgbClr val="E16C0C"/>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7.xml><?xml version="1.0" encoding="utf-8"?>
<a:theme xmlns:a="http://schemas.openxmlformats.org/drawingml/2006/main" name="1_Danv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Palatino"/>
        <a:ea typeface="ＭＳ Ｐゴシック"/>
        <a:cs typeface=""/>
      </a:majorFont>
      <a:minorFont>
        <a:latin typeface="Univers 47 Condensed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charset="0"/>
            <a:ea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999999"/>
        </a:lt1>
        <a:dk2>
          <a:srgbClr val="FFFFFF"/>
        </a:dk2>
        <a:lt2>
          <a:srgbClr val="808080"/>
        </a:lt2>
        <a:accent1>
          <a:srgbClr val="006100"/>
        </a:accent1>
        <a:accent2>
          <a:srgbClr val="007DA3"/>
        </a:accent2>
        <a:accent3>
          <a:srgbClr val="CACACA"/>
        </a:accent3>
        <a:accent4>
          <a:srgbClr val="000000"/>
        </a:accent4>
        <a:accent5>
          <a:srgbClr val="AAB7AA"/>
        </a:accent5>
        <a:accent6>
          <a:srgbClr val="007193"/>
        </a:accent6>
        <a:hlink>
          <a:srgbClr val="FD7500"/>
        </a:hlink>
        <a:folHlink>
          <a:srgbClr val="CC000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4395A40-7DE9-4A0A-A9C8-561C849258F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530DEF59-E5F8-4EA7-85F8-39C5E4531ED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151076</TotalTime>
  <Words>4546</Words>
  <Application>Microsoft Office PowerPoint</Application>
  <PresentationFormat>Widescreen</PresentationFormat>
  <Paragraphs>563</Paragraphs>
  <Slides>61</Slides>
  <Notes>32</Notes>
  <HiddenSlides>0</HiddenSlides>
  <MMClips>0</MMClips>
  <ScaleCrop>false</ScaleCrop>
  <HeadingPairs>
    <vt:vector size="6" baseType="variant">
      <vt:variant>
        <vt:lpstr>Fonts Used</vt:lpstr>
      </vt:variant>
      <vt:variant>
        <vt:i4>26</vt:i4>
      </vt:variant>
      <vt:variant>
        <vt:lpstr>Theme</vt:lpstr>
      </vt:variant>
      <vt:variant>
        <vt:i4>16</vt:i4>
      </vt:variant>
      <vt:variant>
        <vt:lpstr>Slide Titles</vt:lpstr>
      </vt:variant>
      <vt:variant>
        <vt:i4>61</vt:i4>
      </vt:variant>
    </vt:vector>
  </HeadingPairs>
  <TitlesOfParts>
    <vt:vector size="103" baseType="lpstr">
      <vt:lpstr>MS PGothic</vt:lpstr>
      <vt:lpstr>MS PGothic</vt:lpstr>
      <vt:lpstr>Arial</vt:lpstr>
      <vt:lpstr>Arial Black</vt:lpstr>
      <vt:lpstr>Calibri</vt:lpstr>
      <vt:lpstr>Calibri Light</vt:lpstr>
      <vt:lpstr>Gotham-Book</vt:lpstr>
      <vt:lpstr>Goudy Old Style</vt:lpstr>
      <vt:lpstr>Helvetica Neue</vt:lpstr>
      <vt:lpstr>Helvetica Neue Medium</vt:lpstr>
      <vt:lpstr>inherit</vt:lpstr>
      <vt:lpstr>Khmer UI</vt:lpstr>
      <vt:lpstr>Lato</vt:lpstr>
      <vt:lpstr>Lato Medium</vt:lpstr>
      <vt:lpstr>Lucida Grande</vt:lpstr>
      <vt:lpstr>Merriweather</vt:lpstr>
      <vt:lpstr>Open Sans</vt:lpstr>
      <vt:lpstr>Palatino</vt:lpstr>
      <vt:lpstr>Roboto</vt:lpstr>
      <vt:lpstr>Sagona Book</vt:lpstr>
      <vt:lpstr>Stencil</vt:lpstr>
      <vt:lpstr>The Hand Extrablack</vt:lpstr>
      <vt:lpstr>Times</vt:lpstr>
      <vt:lpstr>Times New Roman</vt:lpstr>
      <vt:lpstr>Univers 47 CondensedLight</vt:lpstr>
      <vt:lpstr>Wingdings</vt:lpstr>
      <vt:lpstr>1_Office Theme</vt:lpstr>
      <vt:lpstr>5_Office Theme</vt:lpstr>
      <vt:lpstr>2_Office Theme</vt:lpstr>
      <vt:lpstr>4_Office Theme</vt:lpstr>
      <vt:lpstr>6_Office Theme</vt:lpstr>
      <vt:lpstr>Vision</vt:lpstr>
      <vt:lpstr>1_Danvers</vt:lpstr>
      <vt:lpstr>2_Custom Design</vt:lpstr>
      <vt:lpstr>3_Custom Design</vt:lpstr>
      <vt:lpstr>4_Custom Design</vt:lpstr>
      <vt:lpstr>5_Custom Design</vt:lpstr>
      <vt:lpstr>LM-Upper Right</vt:lpstr>
      <vt:lpstr>8_Office Theme</vt:lpstr>
      <vt:lpstr>3_Office Theme</vt:lpstr>
      <vt:lpstr>7_Office Theme</vt:lpstr>
      <vt:lpstr>BlobVTI</vt:lpstr>
      <vt:lpstr>PowerPoint Presentation</vt:lpstr>
      <vt:lpstr>Overview</vt:lpstr>
      <vt:lpstr>PowerPoint Presentation</vt:lpstr>
      <vt:lpstr>Save the Date: </vt:lpstr>
      <vt:lpstr>      </vt:lpstr>
      <vt:lpstr>Steps to prepare for  2022 Annual Conference</vt:lpstr>
      <vt:lpstr>EXTENDED: Schedule a Key Players Meeting through August 2022</vt:lpstr>
      <vt:lpstr>Upcoming Implicit Bias Training  Opportunity </vt:lpstr>
      <vt:lpstr>PowerPoint Presentation</vt:lpstr>
      <vt:lpstr>What is the focus of Birth Equity (BE)?</vt:lpstr>
      <vt:lpstr>Key QI Strategies </vt:lpstr>
      <vt:lpstr>ILPQC Hospital Team  Data Submission (86 Teams Total)</vt:lpstr>
      <vt:lpstr>Structure Measures: Implementing Systems Changes</vt:lpstr>
      <vt:lpstr>Structure Measures: Implementing Systems Changes</vt:lpstr>
      <vt:lpstr>Process Measures: Implicit Bias Training </vt:lpstr>
      <vt:lpstr>PREM Reports Launched!</vt:lpstr>
      <vt:lpstr>PREM Reports Launched!</vt:lpstr>
      <vt:lpstr>Focusing on Postpartum Safety</vt:lpstr>
      <vt:lpstr>Postpartum Safety</vt:lpstr>
      <vt:lpstr>PowerPoint Presentation</vt:lpstr>
      <vt:lpstr>PowerPoint Presentation</vt:lpstr>
      <vt:lpstr>PowerPoint Presentation</vt:lpstr>
      <vt:lpstr>Women desire improved postpartum care</vt:lpstr>
      <vt:lpstr>PowerPoint Presentation</vt:lpstr>
      <vt:lpstr>PowerPoint Presentation</vt:lpstr>
      <vt:lpstr>PowerPoint Presentation</vt:lpstr>
      <vt:lpstr>PowerPoint Presentation</vt:lpstr>
      <vt:lpstr>AIM Bundle </vt:lpstr>
      <vt:lpstr>AIM Bundle Resources (clink links) </vt:lpstr>
      <vt:lpstr>ILPQC IPAC Initiative</vt:lpstr>
      <vt:lpstr>PowerPoint Presentation</vt:lpstr>
      <vt:lpstr>Achieving sustainable change</vt:lpstr>
      <vt:lpstr>PowerPoint Presentation</vt:lpstr>
      <vt:lpstr>Implementing: Early 2 week PP visits</vt:lpstr>
      <vt:lpstr>PowerPoint Presentation</vt:lpstr>
      <vt:lpstr>PowerPoint Presentation</vt:lpstr>
      <vt:lpstr>PowerPoint Presentation</vt:lpstr>
      <vt:lpstr>Sample PDSA</vt:lpstr>
      <vt:lpstr>PowerPoint Presentation</vt:lpstr>
      <vt:lpstr>PowerPoint Presentation</vt:lpstr>
      <vt:lpstr>PowerPoint Presentation</vt:lpstr>
      <vt:lpstr>PowerPoint Presentation</vt:lpstr>
      <vt:lpstr>Team Talk</vt:lpstr>
      <vt:lpstr>PowerPoint Presentation</vt:lpstr>
      <vt:lpstr>Memorial Hospital of Carbondale</vt:lpstr>
      <vt:lpstr>Women and Children</vt:lpstr>
      <vt:lpstr>PowerPoint Presentation</vt:lpstr>
      <vt:lpstr>Goals:</vt:lpstr>
      <vt:lpstr>PowerPoint Presentation</vt:lpstr>
      <vt:lpstr>Birth Equity </vt:lpstr>
      <vt:lpstr>Family Birth Center Info   Level II E  About 80-100 births/month   7 labor suites; 8 postpartum beds; 7 special care nursery beds;  2 triage rooms;  4 NST rooms; ultrasound; MFM clinic   Majority of patients from Aunt Martha's Chicago Heights Women's Health Center   </vt:lpstr>
      <vt:lpstr>  Birth Equity Successes </vt:lpstr>
      <vt:lpstr>Focus on IPAC  --Improving Access to Care </vt:lpstr>
      <vt:lpstr>Franciscan St. James Methods since at least 2017... </vt:lpstr>
      <vt:lpstr>Challenges </vt:lpstr>
      <vt:lpstr>Goal for all providers/hospitals </vt:lpstr>
      <vt:lpstr>References </vt:lpstr>
      <vt:lpstr>Birth Equity next steps</vt:lpstr>
      <vt:lpstr>Next Steps for Birth Equity</vt:lpstr>
      <vt:lpstr>Upcoming BE Webinars: </vt:lpstr>
      <vt:lpstr>Thanks to our  Funders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Ieshia Johnson</dc:creator>
  <cp:lastModifiedBy>Ieshia Johnson</cp:lastModifiedBy>
  <cp:revision>229</cp:revision>
  <dcterms:created xsi:type="dcterms:W3CDTF">2021-11-10T00:37:23Z</dcterms:created>
  <dcterms:modified xsi:type="dcterms:W3CDTF">2022-08-15T16:27:12Z</dcterms:modified>
</cp:coreProperties>
</file>