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notesSlides/notesSlide14.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30"/>
  </p:notesMasterIdLst>
  <p:sldIdLst>
    <p:sldId id="706" r:id="rId2"/>
    <p:sldId id="639" r:id="rId3"/>
    <p:sldId id="724" r:id="rId4"/>
    <p:sldId id="712" r:id="rId5"/>
    <p:sldId id="713" r:id="rId6"/>
    <p:sldId id="287" r:id="rId7"/>
    <p:sldId id="714" r:id="rId8"/>
    <p:sldId id="709" r:id="rId9"/>
    <p:sldId id="715" r:id="rId10"/>
    <p:sldId id="472" r:id="rId11"/>
    <p:sldId id="711" r:id="rId12"/>
    <p:sldId id="511" r:id="rId13"/>
    <p:sldId id="263" r:id="rId14"/>
    <p:sldId id="466" r:id="rId15"/>
    <p:sldId id="459" r:id="rId16"/>
    <p:sldId id="742" r:id="rId17"/>
    <p:sldId id="743" r:id="rId18"/>
    <p:sldId id="719" r:id="rId19"/>
    <p:sldId id="744" r:id="rId20"/>
    <p:sldId id="293" r:id="rId21"/>
    <p:sldId id="257" r:id="rId22"/>
    <p:sldId id="266" r:id="rId23"/>
    <p:sldId id="271" r:id="rId24"/>
    <p:sldId id="281" r:id="rId25"/>
    <p:sldId id="716" r:id="rId26"/>
    <p:sldId id="717" r:id="rId27"/>
    <p:sldId id="260" r:id="rId28"/>
    <p:sldId id="72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dra Meadows" initials="AM" lastIdx="3"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97" autoAdjust="0"/>
    <p:restoredTop sz="76296"/>
  </p:normalViewPr>
  <p:slideViewPr>
    <p:cSldViewPr snapToGrid="0">
      <p:cViewPr varScale="1">
        <p:scale>
          <a:sx n="85" d="100"/>
          <a:sy n="85" d="100"/>
        </p:scale>
        <p:origin x="1744" y="168"/>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oleObject" Target="file:////Users\ron\Downloads\2019-09-20_OUD%20for%20Ron.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SMM20 and SMM21 Rates in Massachusetts</a:t>
            </a:r>
          </a:p>
        </c:rich>
      </c:tx>
      <c:layout>
        <c:manualLayout>
          <c:xMode val="edge"/>
          <c:yMode val="edge"/>
          <c:x val="0.27138392570747261"/>
          <c:y val="3.9187113062127452E-2"/>
        </c:manualLayout>
      </c:layout>
      <c:overlay val="0"/>
    </c:title>
    <c:autoTitleDeleted val="0"/>
    <c:plotArea>
      <c:layout>
        <c:manualLayout>
          <c:layoutTarget val="inner"/>
          <c:xMode val="edge"/>
          <c:yMode val="edge"/>
          <c:x val="0.12750793296137924"/>
          <c:y val="9.6825214145964525E-2"/>
          <c:w val="0.85945745666493312"/>
          <c:h val="0.64145836644398035"/>
        </c:manualLayout>
      </c:layout>
      <c:lineChart>
        <c:grouping val="standard"/>
        <c:varyColors val="0"/>
        <c:ser>
          <c:idx val="4"/>
          <c:order val="0"/>
          <c:tx>
            <c:strRef>
              <c:f>'MA Overall SMM20 and SMM21'!$I$3</c:f>
              <c:strCache>
                <c:ptCount val="1"/>
                <c:pt idx="0">
                  <c:v>Statewide SMM20 Rate</c:v>
                </c:pt>
              </c:strCache>
            </c:strRef>
          </c:tx>
          <c:marker>
            <c:symbol val="circle"/>
            <c:size val="5"/>
          </c:marker>
          <c:dLbls>
            <c:numFmt formatCode="#,##0" sourceLinked="0"/>
            <c:spPr>
              <a:noFill/>
              <a:ln>
                <a:noFill/>
              </a:ln>
              <a:effectLst/>
            </c:spPr>
            <c:txPr>
              <a:bodyPr/>
              <a:lstStyle/>
              <a:p>
                <a:pPr>
                  <a:defRPr sz="1200"/>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('MA Overall SMM20 and SMM21'!$A$4:$B$4,'MA Overall SMM20 and SMM21'!$B$5,'MA Overall SMM20 and SMM21'!$A$6:$B$6,'MA Overall SMM20 and SMM21'!$B$7,'MA Overall SMM20 and SMM21'!$A$8:$B$8)</c:f>
              <c:multiLvlStrCache>
                <c:ptCount val="5"/>
                <c:lvl>
                  <c:pt idx="0">
                    <c:v>Jan-June</c:v>
                  </c:pt>
                  <c:pt idx="1">
                    <c:v>July-Dec</c:v>
                  </c:pt>
                  <c:pt idx="2">
                    <c:v>Jan-June</c:v>
                  </c:pt>
                  <c:pt idx="3">
                    <c:v>July-Dec</c:v>
                  </c:pt>
                  <c:pt idx="4">
                    <c:v>Jan-June</c:v>
                  </c:pt>
                </c:lvl>
                <c:lvl>
                  <c:pt idx="0">
                    <c:v>2016</c:v>
                  </c:pt>
                  <c:pt idx="2">
                    <c:v>2017</c:v>
                  </c:pt>
                  <c:pt idx="4">
                    <c:v>2018</c:v>
                  </c:pt>
                </c:lvl>
              </c:multiLvlStrCache>
            </c:multiLvlStrRef>
          </c:cat>
          <c:val>
            <c:numRef>
              <c:f>'MA Overall SMM20 and SMM21'!$I$4:$I$8</c:f>
              <c:numCache>
                <c:formatCode>0.0</c:formatCode>
                <c:ptCount val="5"/>
                <c:pt idx="0">
                  <c:v>84.882059999999996</c:v>
                </c:pt>
                <c:pt idx="1">
                  <c:v>77.398939999999996</c:v>
                </c:pt>
                <c:pt idx="2">
                  <c:v>87.341430000000003</c:v>
                </c:pt>
                <c:pt idx="3">
                  <c:v>75.927379999999999</c:v>
                </c:pt>
                <c:pt idx="4">
                  <c:v>98.553160000000005</c:v>
                </c:pt>
              </c:numCache>
            </c:numRef>
          </c:val>
          <c:smooth val="0"/>
          <c:extLst>
            <c:ext xmlns:c16="http://schemas.microsoft.com/office/drawing/2014/chart" uri="{C3380CC4-5D6E-409C-BE32-E72D297353CC}">
              <c16:uniqueId val="{00000000-2FFE-4E24-8CAD-026E1DF7E43A}"/>
            </c:ext>
          </c:extLst>
        </c:ser>
        <c:ser>
          <c:idx val="0"/>
          <c:order val="1"/>
          <c:tx>
            <c:strRef>
              <c:f>'MA Overall SMM20 and SMM21'!$M$3</c:f>
              <c:strCache>
                <c:ptCount val="1"/>
                <c:pt idx="0">
                  <c:v>Statewide SMM21 Rate</c:v>
                </c:pt>
              </c:strCache>
            </c:strRef>
          </c:tx>
          <c:spPr>
            <a:ln>
              <a:solidFill>
                <a:srgbClr val="1B734B"/>
              </a:solidFill>
            </a:ln>
          </c:spPr>
          <c:marker>
            <c:symbol val="triangle"/>
            <c:size val="7"/>
            <c:spPr>
              <a:solidFill>
                <a:srgbClr val="1B734B"/>
              </a:solidFill>
            </c:spPr>
          </c:marker>
          <c:dLbls>
            <c:numFmt formatCode="#,##0" sourceLinked="0"/>
            <c:spPr>
              <a:noFill/>
              <a:ln>
                <a:noFill/>
              </a:ln>
              <a:effectLst/>
            </c:spPr>
            <c:txPr>
              <a:bodyPr/>
              <a:lstStyle/>
              <a:p>
                <a:pPr>
                  <a:defRPr sz="1200"/>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('MA Overall SMM20 and SMM21'!$A$4:$B$4,'MA Overall SMM20 and SMM21'!$B$5,'MA Overall SMM20 and SMM21'!$A$6:$B$6,'MA Overall SMM20 and SMM21'!$B$7,'MA Overall SMM20 and SMM21'!$A$8:$B$8)</c:f>
              <c:multiLvlStrCache>
                <c:ptCount val="5"/>
                <c:lvl>
                  <c:pt idx="0">
                    <c:v>Jan-June</c:v>
                  </c:pt>
                  <c:pt idx="1">
                    <c:v>July-Dec</c:v>
                  </c:pt>
                  <c:pt idx="2">
                    <c:v>Jan-June</c:v>
                  </c:pt>
                  <c:pt idx="3">
                    <c:v>July-Dec</c:v>
                  </c:pt>
                  <c:pt idx="4">
                    <c:v>Jan-June</c:v>
                  </c:pt>
                </c:lvl>
                <c:lvl>
                  <c:pt idx="0">
                    <c:v>2016</c:v>
                  </c:pt>
                  <c:pt idx="2">
                    <c:v>2017</c:v>
                  </c:pt>
                  <c:pt idx="4">
                    <c:v>2018</c:v>
                  </c:pt>
                </c:lvl>
              </c:multiLvlStrCache>
            </c:multiLvlStrRef>
          </c:cat>
          <c:val>
            <c:numRef>
              <c:f>'MA Overall SMM20 and SMM21'!$M$4:$M$8</c:f>
              <c:numCache>
                <c:formatCode>General</c:formatCode>
                <c:ptCount val="5"/>
                <c:pt idx="0">
                  <c:v>178.5</c:v>
                </c:pt>
                <c:pt idx="1">
                  <c:v>186.1</c:v>
                </c:pt>
                <c:pt idx="2">
                  <c:v>193.1</c:v>
                </c:pt>
                <c:pt idx="3">
                  <c:v>204.4</c:v>
                </c:pt>
                <c:pt idx="4">
                  <c:v>239.9</c:v>
                </c:pt>
              </c:numCache>
            </c:numRef>
          </c:val>
          <c:smooth val="0"/>
          <c:extLst>
            <c:ext xmlns:c16="http://schemas.microsoft.com/office/drawing/2014/chart" uri="{C3380CC4-5D6E-409C-BE32-E72D297353CC}">
              <c16:uniqueId val="{00000001-2FFE-4E24-8CAD-026E1DF7E43A}"/>
            </c:ext>
          </c:extLst>
        </c:ser>
        <c:dLbls>
          <c:showLegendKey val="0"/>
          <c:showVal val="0"/>
          <c:showCatName val="0"/>
          <c:showSerName val="0"/>
          <c:showPercent val="0"/>
          <c:showBubbleSize val="0"/>
        </c:dLbls>
        <c:marker val="1"/>
        <c:smooth val="0"/>
        <c:axId val="32195712"/>
        <c:axId val="32197248"/>
      </c:lineChart>
      <c:catAx>
        <c:axId val="32195712"/>
        <c:scaling>
          <c:orientation val="minMax"/>
        </c:scaling>
        <c:delete val="0"/>
        <c:axPos val="b"/>
        <c:numFmt formatCode="General" sourceLinked="0"/>
        <c:majorTickMark val="out"/>
        <c:minorTickMark val="none"/>
        <c:tickLblPos val="nextTo"/>
        <c:txPr>
          <a:bodyPr/>
          <a:lstStyle/>
          <a:p>
            <a:pPr>
              <a:defRPr sz="1400"/>
            </a:pPr>
            <a:endParaRPr lang="en-US"/>
          </a:p>
        </c:txPr>
        <c:crossAx val="32197248"/>
        <c:crosses val="autoZero"/>
        <c:auto val="1"/>
        <c:lblAlgn val="ctr"/>
        <c:lblOffset val="100"/>
        <c:noMultiLvlLbl val="0"/>
      </c:catAx>
      <c:valAx>
        <c:axId val="32197248"/>
        <c:scaling>
          <c:orientation val="minMax"/>
        </c:scaling>
        <c:delete val="0"/>
        <c:axPos val="l"/>
        <c:title>
          <c:tx>
            <c:rich>
              <a:bodyPr rot="-5400000" vert="horz"/>
              <a:lstStyle/>
              <a:p>
                <a:pPr>
                  <a:defRPr sz="1400" b="0"/>
                </a:pPr>
                <a:r>
                  <a:rPr lang="en-US" sz="1400" b="0" dirty="0"/>
                  <a:t>SMM Rates per 10,000 Deliveries</a:t>
                </a:r>
              </a:p>
            </c:rich>
          </c:tx>
          <c:layout>
            <c:manualLayout>
              <c:xMode val="edge"/>
              <c:yMode val="edge"/>
              <c:x val="9.3986746558537993E-3"/>
              <c:y val="0.17602679541913055"/>
            </c:manualLayout>
          </c:layout>
          <c:overlay val="0"/>
        </c:title>
        <c:numFmt formatCode="0.0" sourceLinked="1"/>
        <c:majorTickMark val="out"/>
        <c:minorTickMark val="none"/>
        <c:tickLblPos val="nextTo"/>
        <c:txPr>
          <a:bodyPr/>
          <a:lstStyle/>
          <a:p>
            <a:pPr>
              <a:defRPr sz="1400"/>
            </a:pPr>
            <a:endParaRPr lang="en-US"/>
          </a:p>
        </c:txPr>
        <c:crossAx val="32195712"/>
        <c:crosses val="autoZero"/>
        <c:crossBetween val="between"/>
      </c:valAx>
    </c:plotArea>
    <c:legend>
      <c:legendPos val="b"/>
      <c:layout>
        <c:manualLayout>
          <c:xMode val="edge"/>
          <c:yMode val="edge"/>
          <c:x val="0.25575713125497379"/>
          <c:y val="0.89196947379268121"/>
          <c:w val="0.51352485583143181"/>
          <c:h val="5.5682566238111693E-2"/>
        </c:manualLayout>
      </c:layout>
      <c:overlay val="0"/>
      <c:txPr>
        <a:bodyPr/>
        <a:lstStyle/>
        <a:p>
          <a:pPr>
            <a:defRPr sz="1400"/>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Statewide SMM20 Rates by Race/Ethnicity</a:t>
            </a:r>
          </a:p>
        </c:rich>
      </c:tx>
      <c:layout>
        <c:manualLayout>
          <c:xMode val="edge"/>
          <c:yMode val="edge"/>
          <c:x val="0.35502700430447115"/>
          <c:y val="4.5134693297320352E-2"/>
        </c:manualLayout>
      </c:layout>
      <c:overlay val="0"/>
    </c:title>
    <c:autoTitleDeleted val="0"/>
    <c:plotArea>
      <c:layout>
        <c:manualLayout>
          <c:layoutTarget val="inner"/>
          <c:xMode val="edge"/>
          <c:yMode val="edge"/>
          <c:x val="0.12844918336967082"/>
          <c:y val="9.9737197496548968E-2"/>
          <c:w val="0.85767698434247441"/>
          <c:h val="0.6619445244482518"/>
        </c:manualLayout>
      </c:layout>
      <c:lineChart>
        <c:grouping val="standard"/>
        <c:varyColors val="0"/>
        <c:ser>
          <c:idx val="4"/>
          <c:order val="0"/>
          <c:tx>
            <c:strRef>
              <c:f>'MA SMM20 RACE'!$D$3</c:f>
              <c:strCache>
                <c:ptCount val="1"/>
                <c:pt idx="0">
                  <c:v>Statewide White SMM20 Rate</c:v>
                </c:pt>
              </c:strCache>
            </c:strRef>
          </c:tx>
          <c:marker>
            <c:symbol val="circle"/>
            <c:size val="5"/>
          </c:marker>
          <c:dLbls>
            <c:numFmt formatCode="#,##0" sourceLinked="0"/>
            <c:spPr>
              <a:noFill/>
              <a:ln>
                <a:noFill/>
              </a:ln>
              <a:effectLst/>
            </c:spPr>
            <c:txPr>
              <a:bodyPr wrap="square" lIns="38100" tIns="19050" rIns="38100" bIns="19050" anchor="ctr">
                <a:spAutoFit/>
              </a:bodyPr>
              <a:lstStyle/>
              <a:p>
                <a:pPr>
                  <a:defRPr sz="1200"/>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'MA SMM20 RACE'!$A$4:$B$8</c:f>
              <c:multiLvlStrCache>
                <c:ptCount val="5"/>
                <c:lvl>
                  <c:pt idx="0">
                    <c:v>Jan-June</c:v>
                  </c:pt>
                  <c:pt idx="1">
                    <c:v>July-Dec</c:v>
                  </c:pt>
                  <c:pt idx="2">
                    <c:v>Jan-June</c:v>
                  </c:pt>
                  <c:pt idx="3">
                    <c:v>July-Dec</c:v>
                  </c:pt>
                  <c:pt idx="4">
                    <c:v>Jan-June</c:v>
                  </c:pt>
                </c:lvl>
                <c:lvl>
                  <c:pt idx="0">
                    <c:v>2016</c:v>
                  </c:pt>
                  <c:pt idx="2">
                    <c:v>2017</c:v>
                  </c:pt>
                  <c:pt idx="4">
                    <c:v>2018</c:v>
                  </c:pt>
                </c:lvl>
              </c:multiLvlStrCache>
            </c:multiLvlStrRef>
          </c:cat>
          <c:val>
            <c:numRef>
              <c:f>'MA SMM20 RACE'!$D$4:$D$8</c:f>
              <c:numCache>
                <c:formatCode>0.0</c:formatCode>
                <c:ptCount val="5"/>
                <c:pt idx="0">
                  <c:v>68.533490389248811</c:v>
                </c:pt>
                <c:pt idx="1">
                  <c:v>65.98803007826487</c:v>
                </c:pt>
                <c:pt idx="2">
                  <c:v>66.015603688144466</c:v>
                </c:pt>
                <c:pt idx="3">
                  <c:v>61.815421320897947</c:v>
                </c:pt>
                <c:pt idx="4">
                  <c:v>88.409243338820801</c:v>
                </c:pt>
              </c:numCache>
            </c:numRef>
          </c:val>
          <c:smooth val="0"/>
          <c:extLst>
            <c:ext xmlns:c16="http://schemas.microsoft.com/office/drawing/2014/chart" uri="{C3380CC4-5D6E-409C-BE32-E72D297353CC}">
              <c16:uniqueId val="{00000000-B0D8-46A8-BFF0-EFAFEAFC5133}"/>
            </c:ext>
          </c:extLst>
        </c:ser>
        <c:ser>
          <c:idx val="1"/>
          <c:order val="1"/>
          <c:tx>
            <c:strRef>
              <c:f>'MA SMM20 RACE'!$H$3</c:f>
              <c:strCache>
                <c:ptCount val="1"/>
                <c:pt idx="0">
                  <c:v>Statewide Hispanic SMM20 Rate</c:v>
                </c:pt>
              </c:strCache>
            </c:strRef>
          </c:tx>
          <c:spPr>
            <a:ln>
              <a:solidFill>
                <a:srgbClr val="031197"/>
              </a:solidFill>
            </a:ln>
          </c:spPr>
          <c:marker>
            <c:symbol val="square"/>
            <c:size val="6"/>
            <c:spPr>
              <a:solidFill>
                <a:srgbClr val="031197"/>
              </a:solidFill>
              <a:ln>
                <a:solidFill>
                  <a:srgbClr val="031197"/>
                </a:solidFill>
              </a:ln>
            </c:spPr>
          </c:marker>
          <c:dLbls>
            <c:numFmt formatCode="#,##0" sourceLinked="0"/>
            <c:spPr>
              <a:noFill/>
              <a:ln>
                <a:noFill/>
              </a:ln>
              <a:effectLst/>
            </c:spPr>
            <c:txPr>
              <a:bodyPr wrap="square" lIns="38100" tIns="19050" rIns="38100" bIns="19050" anchor="ctr">
                <a:spAutoFit/>
              </a:bodyPr>
              <a:lstStyle/>
              <a:p>
                <a:pPr>
                  <a:defRPr sz="1200"/>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'MA SMM20 RACE'!$A$4:$B$8</c:f>
              <c:multiLvlStrCache>
                <c:ptCount val="5"/>
                <c:lvl>
                  <c:pt idx="0">
                    <c:v>Jan-June</c:v>
                  </c:pt>
                  <c:pt idx="1">
                    <c:v>July-Dec</c:v>
                  </c:pt>
                  <c:pt idx="2">
                    <c:v>Jan-June</c:v>
                  </c:pt>
                  <c:pt idx="3">
                    <c:v>July-Dec</c:v>
                  </c:pt>
                  <c:pt idx="4">
                    <c:v>Jan-June</c:v>
                  </c:pt>
                </c:lvl>
                <c:lvl>
                  <c:pt idx="0">
                    <c:v>2016</c:v>
                  </c:pt>
                  <c:pt idx="2">
                    <c:v>2017</c:v>
                  </c:pt>
                  <c:pt idx="4">
                    <c:v>2018</c:v>
                  </c:pt>
                </c:lvl>
              </c:multiLvlStrCache>
            </c:multiLvlStrRef>
          </c:cat>
          <c:val>
            <c:numRef>
              <c:f>'MA SMM20 RACE'!$H$4:$H$8</c:f>
              <c:numCache>
                <c:formatCode>0.0</c:formatCode>
                <c:ptCount val="5"/>
                <c:pt idx="0">
                  <c:v>105.3346924906558</c:v>
                </c:pt>
                <c:pt idx="1">
                  <c:v>70.007955449482893</c:v>
                </c:pt>
                <c:pt idx="2">
                  <c:v>96.649484536082483</c:v>
                </c:pt>
                <c:pt idx="3">
                  <c:v>80.805000762311337</c:v>
                </c:pt>
                <c:pt idx="4">
                  <c:v>94.794611674704797</c:v>
                </c:pt>
              </c:numCache>
            </c:numRef>
          </c:val>
          <c:smooth val="0"/>
          <c:extLst>
            <c:ext xmlns:c16="http://schemas.microsoft.com/office/drawing/2014/chart" uri="{C3380CC4-5D6E-409C-BE32-E72D297353CC}">
              <c16:uniqueId val="{00000001-B0D8-46A8-BFF0-EFAFEAFC5133}"/>
            </c:ext>
          </c:extLst>
        </c:ser>
        <c:ser>
          <c:idx val="0"/>
          <c:order val="2"/>
          <c:tx>
            <c:strRef>
              <c:f>'MA SMM20 RACE'!$F$3</c:f>
              <c:strCache>
                <c:ptCount val="1"/>
                <c:pt idx="0">
                  <c:v>Statewide Black SMM20 Rate</c:v>
                </c:pt>
              </c:strCache>
            </c:strRef>
          </c:tx>
          <c:spPr>
            <a:ln>
              <a:solidFill>
                <a:srgbClr val="C00000"/>
              </a:solidFill>
            </a:ln>
          </c:spPr>
          <c:marker>
            <c:symbol val="diamond"/>
            <c:size val="7"/>
            <c:spPr>
              <a:solidFill>
                <a:srgbClr val="C00000"/>
              </a:solidFill>
              <a:ln>
                <a:solidFill>
                  <a:srgbClr val="C00000"/>
                </a:solidFill>
              </a:ln>
            </c:spPr>
          </c:marker>
          <c:dLbls>
            <c:numFmt formatCode="#,##0" sourceLinked="0"/>
            <c:spPr>
              <a:noFill/>
              <a:ln>
                <a:noFill/>
              </a:ln>
              <a:effectLst/>
            </c:spPr>
            <c:txPr>
              <a:bodyPr wrap="square" lIns="38100" tIns="19050" rIns="38100" bIns="19050" anchor="ctr">
                <a:spAutoFit/>
              </a:bodyPr>
              <a:lstStyle/>
              <a:p>
                <a:pPr>
                  <a:defRPr sz="1200"/>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'MA SMM20 RACE'!$A$4:$B$8</c:f>
              <c:multiLvlStrCache>
                <c:ptCount val="5"/>
                <c:lvl>
                  <c:pt idx="0">
                    <c:v>Jan-June</c:v>
                  </c:pt>
                  <c:pt idx="1">
                    <c:v>July-Dec</c:v>
                  </c:pt>
                  <c:pt idx="2">
                    <c:v>Jan-June</c:v>
                  </c:pt>
                  <c:pt idx="3">
                    <c:v>July-Dec</c:v>
                  </c:pt>
                  <c:pt idx="4">
                    <c:v>Jan-June</c:v>
                  </c:pt>
                </c:lvl>
                <c:lvl>
                  <c:pt idx="0">
                    <c:v>2016</c:v>
                  </c:pt>
                  <c:pt idx="2">
                    <c:v>2017</c:v>
                  </c:pt>
                  <c:pt idx="4">
                    <c:v>2018</c:v>
                  </c:pt>
                </c:lvl>
              </c:multiLvlStrCache>
            </c:multiLvlStrRef>
          </c:cat>
          <c:val>
            <c:numRef>
              <c:f>'MA SMM20 RACE'!$F$4:$F$8</c:f>
              <c:numCache>
                <c:formatCode>0.0</c:formatCode>
                <c:ptCount val="5"/>
                <c:pt idx="0">
                  <c:v>146.4630726082892</c:v>
                </c:pt>
                <c:pt idx="1">
                  <c:v>142.02172096908939</c:v>
                </c:pt>
                <c:pt idx="2">
                  <c:v>166.71541386370285</c:v>
                </c:pt>
                <c:pt idx="3">
                  <c:v>157.60869565217391</c:v>
                </c:pt>
                <c:pt idx="4">
                  <c:v>175.13134851138355</c:v>
                </c:pt>
              </c:numCache>
            </c:numRef>
          </c:val>
          <c:smooth val="0"/>
          <c:extLst>
            <c:ext xmlns:c16="http://schemas.microsoft.com/office/drawing/2014/chart" uri="{C3380CC4-5D6E-409C-BE32-E72D297353CC}">
              <c16:uniqueId val="{00000002-B0D8-46A8-BFF0-EFAFEAFC5133}"/>
            </c:ext>
          </c:extLst>
        </c:ser>
        <c:dLbls>
          <c:showLegendKey val="0"/>
          <c:showVal val="0"/>
          <c:showCatName val="0"/>
          <c:showSerName val="0"/>
          <c:showPercent val="0"/>
          <c:showBubbleSize val="0"/>
        </c:dLbls>
        <c:marker val="1"/>
        <c:smooth val="0"/>
        <c:axId val="77812480"/>
        <c:axId val="77814400"/>
      </c:lineChart>
      <c:catAx>
        <c:axId val="77812480"/>
        <c:scaling>
          <c:orientation val="minMax"/>
        </c:scaling>
        <c:delete val="0"/>
        <c:axPos val="b"/>
        <c:numFmt formatCode="General" sourceLinked="0"/>
        <c:majorTickMark val="out"/>
        <c:minorTickMark val="none"/>
        <c:tickLblPos val="nextTo"/>
        <c:crossAx val="77814400"/>
        <c:crosses val="autoZero"/>
        <c:auto val="1"/>
        <c:lblAlgn val="ctr"/>
        <c:lblOffset val="100"/>
        <c:noMultiLvlLbl val="0"/>
      </c:catAx>
      <c:valAx>
        <c:axId val="77814400"/>
        <c:scaling>
          <c:orientation val="minMax"/>
        </c:scaling>
        <c:delete val="0"/>
        <c:axPos val="l"/>
        <c:title>
          <c:tx>
            <c:rich>
              <a:bodyPr rot="-5400000" vert="horz"/>
              <a:lstStyle/>
              <a:p>
                <a:pPr>
                  <a:defRPr b="0"/>
                </a:pPr>
                <a:r>
                  <a:rPr lang="en-US" b="0" dirty="0"/>
                  <a:t>SMM20 Rate per 10,000 Deliveries</a:t>
                </a:r>
              </a:p>
            </c:rich>
          </c:tx>
          <c:layout>
            <c:manualLayout>
              <c:xMode val="edge"/>
              <c:yMode val="edge"/>
              <c:x val="7.8928641744082043E-3"/>
              <c:y val="0.22872104028640797"/>
            </c:manualLayout>
          </c:layout>
          <c:overlay val="0"/>
        </c:title>
        <c:numFmt formatCode="0.0" sourceLinked="1"/>
        <c:majorTickMark val="out"/>
        <c:minorTickMark val="none"/>
        <c:tickLblPos val="nextTo"/>
        <c:crossAx val="77812480"/>
        <c:crosses val="autoZero"/>
        <c:crossBetween val="between"/>
      </c:valAx>
    </c:plotArea>
    <c:legend>
      <c:legendPos val="b"/>
      <c:layout>
        <c:manualLayout>
          <c:xMode val="edge"/>
          <c:yMode val="edge"/>
          <c:x val="8.9229523033758695E-2"/>
          <c:y val="0.92354131997040267"/>
          <c:w val="0.82154095393248261"/>
          <c:h val="5.490009017639378E-2"/>
        </c:manualLayout>
      </c:layout>
      <c:overlay val="0"/>
    </c:legend>
    <c:plotVisOnly val="1"/>
    <c:dispBlanksAs val="gap"/>
    <c:showDLblsOverMax val="0"/>
  </c:chart>
  <c:txPr>
    <a:bodyPr/>
    <a:lstStyle/>
    <a:p>
      <a:pPr>
        <a:defRPr sz="14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n-US" sz="1400" b="1" i="0" baseline="0">
                <a:solidFill>
                  <a:sysClr val="windowText" lastClr="000000"/>
                </a:solidFill>
                <a:effectLst/>
              </a:rPr>
              <a:t>Massachusetts Statewide SMM OUD Rates (2016-2018*)</a:t>
            </a:r>
            <a:endParaRPr lang="en-US" sz="1400">
              <a:solidFill>
                <a:sysClr val="windowText" lastClr="000000"/>
              </a:solidFill>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en-US"/>
        </a:p>
      </c:txPr>
    </c:title>
    <c:autoTitleDeleted val="0"/>
    <c:plotArea>
      <c:layout/>
      <c:lineChart>
        <c:grouping val="standard"/>
        <c:varyColors val="0"/>
        <c:ser>
          <c:idx val="1"/>
          <c:order val="0"/>
          <c:tx>
            <c:v>SMM21</c:v>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'Statewide Yearly'!$B$2:$B$4</c:f>
              <c:numCache>
                <c:formatCode>General</c:formatCode>
                <c:ptCount val="3"/>
                <c:pt idx="0">
                  <c:v>2016</c:v>
                </c:pt>
                <c:pt idx="1">
                  <c:v>2017</c:v>
                </c:pt>
                <c:pt idx="2">
                  <c:v>2018</c:v>
                </c:pt>
              </c:numCache>
            </c:numRef>
          </c:cat>
          <c:val>
            <c:numRef>
              <c:f>'Statewide Yearly'!$C$2:$C$4</c:f>
              <c:numCache>
                <c:formatCode>0.0</c:formatCode>
                <c:ptCount val="3"/>
                <c:pt idx="0">
                  <c:v>243.6738519212746</c:v>
                </c:pt>
                <c:pt idx="1">
                  <c:v>198.4126984126984</c:v>
                </c:pt>
                <c:pt idx="2">
                  <c:v>326.40949554896144</c:v>
                </c:pt>
              </c:numCache>
            </c:numRef>
          </c:val>
          <c:smooth val="0"/>
          <c:extLst>
            <c:ext xmlns:c16="http://schemas.microsoft.com/office/drawing/2014/chart" uri="{C3380CC4-5D6E-409C-BE32-E72D297353CC}">
              <c16:uniqueId val="{00000000-C582-DF4F-A067-67C6233452C1}"/>
            </c:ext>
          </c:extLst>
        </c:ser>
        <c:dLbls>
          <c:dLblPos val="t"/>
          <c:showLegendKey val="0"/>
          <c:showVal val="1"/>
          <c:showCatName val="0"/>
          <c:showSerName val="0"/>
          <c:showPercent val="0"/>
          <c:showBubbleSize val="0"/>
        </c:dLbls>
        <c:marker val="1"/>
        <c:smooth val="0"/>
        <c:axId val="394407888"/>
        <c:axId val="394408448"/>
      </c:lineChart>
      <c:catAx>
        <c:axId val="394407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94408448"/>
        <c:crosses val="autoZero"/>
        <c:auto val="1"/>
        <c:lblAlgn val="ctr"/>
        <c:lblOffset val="100"/>
        <c:noMultiLvlLbl val="0"/>
      </c:catAx>
      <c:valAx>
        <c:axId val="3944084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a:t>SMM OUD rates</a:t>
                </a:r>
                <a:r>
                  <a:rPr lang="en-US" sz="1200" baseline="0"/>
                  <a:t> per 10,000 Deliveries</a:t>
                </a:r>
                <a:endParaRPr lang="en-US" sz="1200"/>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944078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F43E7C-0D95-3246-89DB-C4ED65D7225B}" type="doc">
      <dgm:prSet loTypeId="urn:microsoft.com/office/officeart/2005/8/layout/venn1" loCatId="relationship" qsTypeId="urn:microsoft.com/office/officeart/2005/8/quickstyle/simple1" qsCatId="simple" csTypeId="urn:microsoft.com/office/officeart/2005/8/colors/colorful1" csCatId="colorful" phldr="1"/>
      <dgm:spPr/>
      <dgm:t>
        <a:bodyPr/>
        <a:lstStyle/>
        <a:p>
          <a:endParaRPr lang="en-US"/>
        </a:p>
      </dgm:t>
    </dgm:pt>
    <dgm:pt modelId="{8645E3A9-9DFB-344B-A4A7-C5C91A3F76BA}">
      <dgm:prSet/>
      <dgm:spPr/>
      <dgm:t>
        <a:bodyPr/>
        <a:lstStyle/>
        <a:p>
          <a:endParaRPr lang="en-US" dirty="0"/>
        </a:p>
        <a:p>
          <a:r>
            <a:rPr lang="en-US" dirty="0"/>
            <a:t>quality improvement initiatives</a:t>
          </a:r>
        </a:p>
      </dgm:t>
    </dgm:pt>
    <dgm:pt modelId="{B25B9A4E-E46C-8E41-84F3-9C330F699863}" type="parTrans" cxnId="{B0190810-69B7-8846-99B6-7460B05C4FA1}">
      <dgm:prSet/>
      <dgm:spPr/>
      <dgm:t>
        <a:bodyPr/>
        <a:lstStyle/>
        <a:p>
          <a:endParaRPr lang="en-US"/>
        </a:p>
      </dgm:t>
    </dgm:pt>
    <dgm:pt modelId="{F6033E52-A2A7-6146-927B-DEF6226C1FDD}" type="sibTrans" cxnId="{B0190810-69B7-8846-99B6-7460B05C4FA1}">
      <dgm:prSet/>
      <dgm:spPr/>
      <dgm:t>
        <a:bodyPr/>
        <a:lstStyle/>
        <a:p>
          <a:endParaRPr lang="en-US"/>
        </a:p>
      </dgm:t>
    </dgm:pt>
    <dgm:pt modelId="{319F1973-0927-5748-A2B3-367BC4DD2A90}">
      <dgm:prSet/>
      <dgm:spPr/>
      <dgm:t>
        <a:bodyPr/>
        <a:lstStyle/>
        <a:p>
          <a:r>
            <a:rPr lang="en-US" dirty="0"/>
            <a:t>collaborative learning</a:t>
          </a:r>
        </a:p>
      </dgm:t>
    </dgm:pt>
    <dgm:pt modelId="{D96C19F8-1E04-8640-8901-7DDA7663EDE3}" type="parTrans" cxnId="{792AD37F-F6E6-144B-869F-F5FD71AFBBCF}">
      <dgm:prSet/>
      <dgm:spPr/>
      <dgm:t>
        <a:bodyPr/>
        <a:lstStyle/>
        <a:p>
          <a:endParaRPr lang="en-US"/>
        </a:p>
      </dgm:t>
    </dgm:pt>
    <dgm:pt modelId="{837BE1CA-D1E4-B14B-9721-BE14909E5FDC}" type="sibTrans" cxnId="{792AD37F-F6E6-144B-869F-F5FD71AFBBCF}">
      <dgm:prSet/>
      <dgm:spPr/>
      <dgm:t>
        <a:bodyPr/>
        <a:lstStyle/>
        <a:p>
          <a:endParaRPr lang="en-US"/>
        </a:p>
      </dgm:t>
    </dgm:pt>
    <dgm:pt modelId="{C5BBECAD-22AF-DF42-8AF7-0FC8C0E0EC14}">
      <dgm:prSet/>
      <dgm:spPr/>
      <dgm:t>
        <a:bodyPr/>
        <a:lstStyle/>
        <a:p>
          <a:r>
            <a:rPr lang="en-US" dirty="0"/>
            <a:t>open sharing of data</a:t>
          </a:r>
        </a:p>
      </dgm:t>
    </dgm:pt>
    <dgm:pt modelId="{62478B13-8FFF-794B-8783-72AFDCDD49B9}" type="parTrans" cxnId="{7316A99E-7991-834C-8110-2F4A56C166A9}">
      <dgm:prSet/>
      <dgm:spPr/>
      <dgm:t>
        <a:bodyPr/>
        <a:lstStyle/>
        <a:p>
          <a:endParaRPr lang="en-US"/>
        </a:p>
      </dgm:t>
    </dgm:pt>
    <dgm:pt modelId="{00BDA239-580B-8C49-8CCD-E2D5C2619F75}" type="sibTrans" cxnId="{7316A99E-7991-834C-8110-2F4A56C166A9}">
      <dgm:prSet/>
      <dgm:spPr/>
      <dgm:t>
        <a:bodyPr/>
        <a:lstStyle/>
        <a:p>
          <a:endParaRPr lang="en-US"/>
        </a:p>
      </dgm:t>
    </dgm:pt>
    <dgm:pt modelId="{9FFDBC47-B3B9-494D-98F9-A482B7B093AC}">
      <dgm:prSet/>
      <dgm:spPr/>
      <dgm:t>
        <a:bodyPr/>
        <a:lstStyle/>
        <a:p>
          <a:r>
            <a:rPr lang="en-US" dirty="0"/>
            <a:t>promotion of best practices</a:t>
          </a:r>
        </a:p>
      </dgm:t>
    </dgm:pt>
    <dgm:pt modelId="{0BA788F1-57AE-6B49-83D3-569987FF2A25}" type="parTrans" cxnId="{80C77D13-AD9D-5947-B036-873514046F38}">
      <dgm:prSet/>
      <dgm:spPr/>
      <dgm:t>
        <a:bodyPr/>
        <a:lstStyle/>
        <a:p>
          <a:endParaRPr lang="en-US"/>
        </a:p>
      </dgm:t>
    </dgm:pt>
    <dgm:pt modelId="{12CA29BF-F372-2B48-AE55-00ED5FE139FD}" type="sibTrans" cxnId="{80C77D13-AD9D-5947-B036-873514046F38}">
      <dgm:prSet/>
      <dgm:spPr/>
      <dgm:t>
        <a:bodyPr/>
        <a:lstStyle/>
        <a:p>
          <a:endParaRPr lang="en-US"/>
        </a:p>
      </dgm:t>
    </dgm:pt>
    <dgm:pt modelId="{B2DAE04D-FE42-AE45-AAA9-43706C6EB2BF}" type="pres">
      <dgm:prSet presAssocID="{79F43E7C-0D95-3246-89DB-C4ED65D7225B}" presName="compositeShape" presStyleCnt="0">
        <dgm:presLayoutVars>
          <dgm:chMax val="7"/>
          <dgm:dir/>
          <dgm:resizeHandles val="exact"/>
        </dgm:presLayoutVars>
      </dgm:prSet>
      <dgm:spPr/>
    </dgm:pt>
    <dgm:pt modelId="{A058C5A3-0D2F-CE41-8DCE-6FFD14B0AD5B}" type="pres">
      <dgm:prSet presAssocID="{8645E3A9-9DFB-344B-A4A7-C5C91A3F76BA}" presName="circ1" presStyleLbl="vennNode1" presStyleIdx="0" presStyleCnt="4"/>
      <dgm:spPr/>
    </dgm:pt>
    <dgm:pt modelId="{196CEE3A-3CC0-2640-994B-F02E0FA16743}" type="pres">
      <dgm:prSet presAssocID="{8645E3A9-9DFB-344B-A4A7-C5C91A3F76BA}" presName="circ1Tx" presStyleLbl="revTx" presStyleIdx="0" presStyleCnt="0">
        <dgm:presLayoutVars>
          <dgm:chMax val="0"/>
          <dgm:chPref val="0"/>
          <dgm:bulletEnabled val="1"/>
        </dgm:presLayoutVars>
      </dgm:prSet>
      <dgm:spPr/>
    </dgm:pt>
    <dgm:pt modelId="{9414B7C4-1560-684C-AD9F-77292325FAC2}" type="pres">
      <dgm:prSet presAssocID="{319F1973-0927-5748-A2B3-367BC4DD2A90}" presName="circ2" presStyleLbl="vennNode1" presStyleIdx="1" presStyleCnt="4"/>
      <dgm:spPr/>
    </dgm:pt>
    <dgm:pt modelId="{A1CBEDF7-6477-DF4A-8E90-64ED5FDBF009}" type="pres">
      <dgm:prSet presAssocID="{319F1973-0927-5748-A2B3-367BC4DD2A90}" presName="circ2Tx" presStyleLbl="revTx" presStyleIdx="0" presStyleCnt="0">
        <dgm:presLayoutVars>
          <dgm:chMax val="0"/>
          <dgm:chPref val="0"/>
          <dgm:bulletEnabled val="1"/>
        </dgm:presLayoutVars>
      </dgm:prSet>
      <dgm:spPr/>
    </dgm:pt>
    <dgm:pt modelId="{22072BCF-C040-F849-949D-BD65BB9666FB}" type="pres">
      <dgm:prSet presAssocID="{C5BBECAD-22AF-DF42-8AF7-0FC8C0E0EC14}" presName="circ3" presStyleLbl="vennNode1" presStyleIdx="2" presStyleCnt="4"/>
      <dgm:spPr/>
    </dgm:pt>
    <dgm:pt modelId="{A429CE68-3240-BE4D-8765-248CA3DFA26D}" type="pres">
      <dgm:prSet presAssocID="{C5BBECAD-22AF-DF42-8AF7-0FC8C0E0EC14}" presName="circ3Tx" presStyleLbl="revTx" presStyleIdx="0" presStyleCnt="0">
        <dgm:presLayoutVars>
          <dgm:chMax val="0"/>
          <dgm:chPref val="0"/>
          <dgm:bulletEnabled val="1"/>
        </dgm:presLayoutVars>
      </dgm:prSet>
      <dgm:spPr/>
    </dgm:pt>
    <dgm:pt modelId="{07E7F633-8C08-714B-8EAD-50B17900C478}" type="pres">
      <dgm:prSet presAssocID="{9FFDBC47-B3B9-494D-98F9-A482B7B093AC}" presName="circ4" presStyleLbl="vennNode1" presStyleIdx="3" presStyleCnt="4"/>
      <dgm:spPr/>
    </dgm:pt>
    <dgm:pt modelId="{DCDE8347-26A6-1E4B-A0D4-C3FB66E44714}" type="pres">
      <dgm:prSet presAssocID="{9FFDBC47-B3B9-494D-98F9-A482B7B093AC}" presName="circ4Tx" presStyleLbl="revTx" presStyleIdx="0" presStyleCnt="0">
        <dgm:presLayoutVars>
          <dgm:chMax val="0"/>
          <dgm:chPref val="0"/>
          <dgm:bulletEnabled val="1"/>
        </dgm:presLayoutVars>
      </dgm:prSet>
      <dgm:spPr/>
    </dgm:pt>
  </dgm:ptLst>
  <dgm:cxnLst>
    <dgm:cxn modelId="{A884A606-F748-2949-AD24-BE9927C2200A}" type="presOf" srcId="{8645E3A9-9DFB-344B-A4A7-C5C91A3F76BA}" destId="{A058C5A3-0D2F-CE41-8DCE-6FFD14B0AD5B}" srcOrd="1" destOrd="0" presId="urn:microsoft.com/office/officeart/2005/8/layout/venn1"/>
    <dgm:cxn modelId="{B0190810-69B7-8846-99B6-7460B05C4FA1}" srcId="{79F43E7C-0D95-3246-89DB-C4ED65D7225B}" destId="{8645E3A9-9DFB-344B-A4A7-C5C91A3F76BA}" srcOrd="0" destOrd="0" parTransId="{B25B9A4E-E46C-8E41-84F3-9C330F699863}" sibTransId="{F6033E52-A2A7-6146-927B-DEF6226C1FDD}"/>
    <dgm:cxn modelId="{80C77D13-AD9D-5947-B036-873514046F38}" srcId="{79F43E7C-0D95-3246-89DB-C4ED65D7225B}" destId="{9FFDBC47-B3B9-494D-98F9-A482B7B093AC}" srcOrd="3" destOrd="0" parTransId="{0BA788F1-57AE-6B49-83D3-569987FF2A25}" sibTransId="{12CA29BF-F372-2B48-AE55-00ED5FE139FD}"/>
    <dgm:cxn modelId="{DEBDCE1D-CD57-8B43-BC80-0AF9754BBC73}" type="presOf" srcId="{9FFDBC47-B3B9-494D-98F9-A482B7B093AC}" destId="{07E7F633-8C08-714B-8EAD-50B17900C478}" srcOrd="1" destOrd="0" presId="urn:microsoft.com/office/officeart/2005/8/layout/venn1"/>
    <dgm:cxn modelId="{D4FD3046-2A66-394A-A525-2C6DBD89D72B}" type="presOf" srcId="{319F1973-0927-5748-A2B3-367BC4DD2A90}" destId="{9414B7C4-1560-684C-AD9F-77292325FAC2}" srcOrd="1" destOrd="0" presId="urn:microsoft.com/office/officeart/2005/8/layout/venn1"/>
    <dgm:cxn modelId="{51067461-4E20-C745-809F-8D19EF1DE391}" type="presOf" srcId="{79F43E7C-0D95-3246-89DB-C4ED65D7225B}" destId="{B2DAE04D-FE42-AE45-AAA9-43706C6EB2BF}" srcOrd="0" destOrd="0" presId="urn:microsoft.com/office/officeart/2005/8/layout/venn1"/>
    <dgm:cxn modelId="{89DDD361-4DE2-4544-BAA5-6DE34481DEA5}" type="presOf" srcId="{9FFDBC47-B3B9-494D-98F9-A482B7B093AC}" destId="{DCDE8347-26A6-1E4B-A0D4-C3FB66E44714}" srcOrd="0" destOrd="0" presId="urn:microsoft.com/office/officeart/2005/8/layout/venn1"/>
    <dgm:cxn modelId="{792AD37F-F6E6-144B-869F-F5FD71AFBBCF}" srcId="{79F43E7C-0D95-3246-89DB-C4ED65D7225B}" destId="{319F1973-0927-5748-A2B3-367BC4DD2A90}" srcOrd="1" destOrd="0" parTransId="{D96C19F8-1E04-8640-8901-7DDA7663EDE3}" sibTransId="{837BE1CA-D1E4-B14B-9721-BE14909E5FDC}"/>
    <dgm:cxn modelId="{48272A8B-EC58-A04A-AB60-AE665739D6F7}" type="presOf" srcId="{319F1973-0927-5748-A2B3-367BC4DD2A90}" destId="{A1CBEDF7-6477-DF4A-8E90-64ED5FDBF009}" srcOrd="0" destOrd="0" presId="urn:microsoft.com/office/officeart/2005/8/layout/venn1"/>
    <dgm:cxn modelId="{7316A99E-7991-834C-8110-2F4A56C166A9}" srcId="{79F43E7C-0D95-3246-89DB-C4ED65D7225B}" destId="{C5BBECAD-22AF-DF42-8AF7-0FC8C0E0EC14}" srcOrd="2" destOrd="0" parTransId="{62478B13-8FFF-794B-8783-72AFDCDD49B9}" sibTransId="{00BDA239-580B-8C49-8CCD-E2D5C2619F75}"/>
    <dgm:cxn modelId="{EFC16BB4-DB2B-7648-98DC-86D9FF6EFF73}" type="presOf" srcId="{C5BBECAD-22AF-DF42-8AF7-0FC8C0E0EC14}" destId="{22072BCF-C040-F849-949D-BD65BB9666FB}" srcOrd="1" destOrd="0" presId="urn:microsoft.com/office/officeart/2005/8/layout/venn1"/>
    <dgm:cxn modelId="{4C0C41D7-2CFC-7149-BDEF-2C87D820CA72}" type="presOf" srcId="{C5BBECAD-22AF-DF42-8AF7-0FC8C0E0EC14}" destId="{A429CE68-3240-BE4D-8765-248CA3DFA26D}" srcOrd="0" destOrd="0" presId="urn:microsoft.com/office/officeart/2005/8/layout/venn1"/>
    <dgm:cxn modelId="{448FCCE3-D49C-1A4A-A47C-81B9B285722C}" type="presOf" srcId="{8645E3A9-9DFB-344B-A4A7-C5C91A3F76BA}" destId="{196CEE3A-3CC0-2640-994B-F02E0FA16743}" srcOrd="0" destOrd="0" presId="urn:microsoft.com/office/officeart/2005/8/layout/venn1"/>
    <dgm:cxn modelId="{DBCE65C6-C266-1748-852E-8E9AE26C4B88}" type="presParOf" srcId="{B2DAE04D-FE42-AE45-AAA9-43706C6EB2BF}" destId="{A058C5A3-0D2F-CE41-8DCE-6FFD14B0AD5B}" srcOrd="0" destOrd="0" presId="urn:microsoft.com/office/officeart/2005/8/layout/venn1"/>
    <dgm:cxn modelId="{FBB52A30-D340-3C4F-8B49-04B2CA3A120A}" type="presParOf" srcId="{B2DAE04D-FE42-AE45-AAA9-43706C6EB2BF}" destId="{196CEE3A-3CC0-2640-994B-F02E0FA16743}" srcOrd="1" destOrd="0" presId="urn:microsoft.com/office/officeart/2005/8/layout/venn1"/>
    <dgm:cxn modelId="{A09A2150-616E-AF4D-9315-2A9F25655DA8}" type="presParOf" srcId="{B2DAE04D-FE42-AE45-AAA9-43706C6EB2BF}" destId="{9414B7C4-1560-684C-AD9F-77292325FAC2}" srcOrd="2" destOrd="0" presId="urn:microsoft.com/office/officeart/2005/8/layout/venn1"/>
    <dgm:cxn modelId="{CD12B31F-2644-5D4E-831F-415E0978FF1D}" type="presParOf" srcId="{B2DAE04D-FE42-AE45-AAA9-43706C6EB2BF}" destId="{A1CBEDF7-6477-DF4A-8E90-64ED5FDBF009}" srcOrd="3" destOrd="0" presId="urn:microsoft.com/office/officeart/2005/8/layout/venn1"/>
    <dgm:cxn modelId="{E24C8830-9F45-9149-B962-CC387DB44D79}" type="presParOf" srcId="{B2DAE04D-FE42-AE45-AAA9-43706C6EB2BF}" destId="{22072BCF-C040-F849-949D-BD65BB9666FB}" srcOrd="4" destOrd="0" presId="urn:microsoft.com/office/officeart/2005/8/layout/venn1"/>
    <dgm:cxn modelId="{39D6F95F-B57E-8349-A51D-EF3EEA88456E}" type="presParOf" srcId="{B2DAE04D-FE42-AE45-AAA9-43706C6EB2BF}" destId="{A429CE68-3240-BE4D-8765-248CA3DFA26D}" srcOrd="5" destOrd="0" presId="urn:microsoft.com/office/officeart/2005/8/layout/venn1"/>
    <dgm:cxn modelId="{371A9B1E-887C-FB47-80E8-F4BFC3AEF1EE}" type="presParOf" srcId="{B2DAE04D-FE42-AE45-AAA9-43706C6EB2BF}" destId="{07E7F633-8C08-714B-8EAD-50B17900C478}" srcOrd="6" destOrd="0" presId="urn:microsoft.com/office/officeart/2005/8/layout/venn1"/>
    <dgm:cxn modelId="{F6D7A523-9BA9-584A-AB9C-5937A9810FD4}" type="presParOf" srcId="{B2DAE04D-FE42-AE45-AAA9-43706C6EB2BF}" destId="{DCDE8347-26A6-1E4B-A0D4-C3FB66E44714}" srcOrd="7"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58C5A3-0D2F-CE41-8DCE-6FFD14B0AD5B}">
      <dsp:nvSpPr>
        <dsp:cNvPr id="0" name=""/>
        <dsp:cNvSpPr/>
      </dsp:nvSpPr>
      <dsp:spPr>
        <a:xfrm>
          <a:off x="1021080" y="26670"/>
          <a:ext cx="1386840" cy="1386840"/>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dirty="0"/>
        </a:p>
        <a:p>
          <a:pPr marL="0" lvl="0" indent="0" algn="ctr" defTabSz="311150">
            <a:lnSpc>
              <a:spcPct val="90000"/>
            </a:lnSpc>
            <a:spcBef>
              <a:spcPct val="0"/>
            </a:spcBef>
            <a:spcAft>
              <a:spcPct val="35000"/>
            </a:spcAft>
            <a:buNone/>
          </a:pPr>
          <a:r>
            <a:rPr lang="en-US" sz="700" kern="1200" dirty="0"/>
            <a:t>quality improvement initiatives</a:t>
          </a:r>
        </a:p>
      </dsp:txBody>
      <dsp:txXfrm>
        <a:off x="1181100" y="213360"/>
        <a:ext cx="1066800" cy="440055"/>
      </dsp:txXfrm>
    </dsp:sp>
    <dsp:sp modelId="{9414B7C4-1560-684C-AD9F-77292325FAC2}">
      <dsp:nvSpPr>
        <dsp:cNvPr id="0" name=""/>
        <dsp:cNvSpPr/>
      </dsp:nvSpPr>
      <dsp:spPr>
        <a:xfrm>
          <a:off x="1634490" y="640079"/>
          <a:ext cx="1386840" cy="1386840"/>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r>
            <a:rPr lang="en-US" sz="700" kern="1200" dirty="0"/>
            <a:t>collaborative learning</a:t>
          </a:r>
        </a:p>
      </dsp:txBody>
      <dsp:txXfrm>
        <a:off x="2381250" y="800100"/>
        <a:ext cx="533400" cy="1066800"/>
      </dsp:txXfrm>
    </dsp:sp>
    <dsp:sp modelId="{22072BCF-C040-F849-949D-BD65BB9666FB}">
      <dsp:nvSpPr>
        <dsp:cNvPr id="0" name=""/>
        <dsp:cNvSpPr/>
      </dsp:nvSpPr>
      <dsp:spPr>
        <a:xfrm>
          <a:off x="1021080" y="1253490"/>
          <a:ext cx="1386840" cy="1386840"/>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r>
            <a:rPr lang="en-US" sz="700" kern="1200" dirty="0"/>
            <a:t>open sharing of data</a:t>
          </a:r>
        </a:p>
      </dsp:txBody>
      <dsp:txXfrm>
        <a:off x="1181100" y="2013585"/>
        <a:ext cx="1066800" cy="440055"/>
      </dsp:txXfrm>
    </dsp:sp>
    <dsp:sp modelId="{07E7F633-8C08-714B-8EAD-50B17900C478}">
      <dsp:nvSpPr>
        <dsp:cNvPr id="0" name=""/>
        <dsp:cNvSpPr/>
      </dsp:nvSpPr>
      <dsp:spPr>
        <a:xfrm>
          <a:off x="407670" y="640079"/>
          <a:ext cx="1386840" cy="1386840"/>
        </a:xfrm>
        <a:prstGeom prst="ellipse">
          <a:avLst/>
        </a:prstGeom>
        <a:solidFill>
          <a:schemeClr val="accent5">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r>
            <a:rPr lang="en-US" sz="700" kern="1200" dirty="0"/>
            <a:t>promotion of best practices</a:t>
          </a:r>
        </a:p>
      </dsp:txBody>
      <dsp:txXfrm>
        <a:off x="514350" y="800100"/>
        <a:ext cx="533400" cy="1066800"/>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5053FD-E56F-4CD5-8A4E-729E03C2F822}" type="datetimeFigureOut">
              <a:rPr lang="en-US" smtClean="0"/>
              <a:t>9/8/20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8009FB-6BAA-46D1-A87A-F650F1A71F69}" type="slidenum">
              <a:rPr lang="en-US" smtClean="0"/>
              <a:t>‹#›</a:t>
            </a:fld>
            <a:endParaRPr lang="en-US"/>
          </a:p>
        </p:txBody>
      </p:sp>
    </p:spTree>
    <p:extLst>
      <p:ext uri="{BB962C8B-B14F-4D97-AF65-F5344CB8AC3E}">
        <p14:creationId xmlns:p14="http://schemas.microsoft.com/office/powerpoint/2010/main" val="3440136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Improving Maternal Health in Region 5: </a:t>
            </a:r>
          </a:p>
          <a:p>
            <a:r>
              <a:rPr lang="en-US" sz="1200" dirty="0"/>
              <a:t>Amplifying Effective Strategies to Address Substance Use Disorder and Birth Equity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65000"/>
                    <a:lumOff val="35000"/>
                  </a:schemeClr>
                </a:solidFill>
              </a:rPr>
              <a:t>September 16, 2020</a:t>
            </a:r>
          </a:p>
          <a:p>
            <a:endParaRPr lang="en-US" dirty="0"/>
          </a:p>
        </p:txBody>
      </p:sp>
      <p:sp>
        <p:nvSpPr>
          <p:cNvPr id="4" name="Slide Number Placeholder 3"/>
          <p:cNvSpPr>
            <a:spLocks noGrp="1"/>
          </p:cNvSpPr>
          <p:nvPr>
            <p:ph type="sldNum" sz="quarter" idx="5"/>
          </p:nvPr>
        </p:nvSpPr>
        <p:spPr/>
        <p:txBody>
          <a:bodyPr/>
          <a:lstStyle/>
          <a:p>
            <a:fld id="{7F8009FB-6BAA-46D1-A87A-F650F1A71F69}" type="slidenum">
              <a:rPr lang="en-US" smtClean="0"/>
              <a:t>1</a:t>
            </a:fld>
            <a:endParaRPr lang="en-US"/>
          </a:p>
        </p:txBody>
      </p:sp>
    </p:spTree>
    <p:extLst>
      <p:ext uri="{BB962C8B-B14F-4D97-AF65-F5344CB8AC3E}">
        <p14:creationId xmlns:p14="http://schemas.microsoft.com/office/powerpoint/2010/main" val="42634042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8E0BB2-7337-4AB5-AC8C-FE856798CE2D}" type="slidenum">
              <a:rPr lang="en-US" smtClean="0"/>
              <a:t>11</a:t>
            </a:fld>
            <a:endParaRPr lang="en-US"/>
          </a:p>
        </p:txBody>
      </p:sp>
    </p:spTree>
    <p:extLst>
      <p:ext uri="{BB962C8B-B14F-4D97-AF65-F5344CB8AC3E}">
        <p14:creationId xmlns:p14="http://schemas.microsoft.com/office/powerpoint/2010/main" val="29611630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9C19EA-FE87-42A1-A647-07D3D59928A0}" type="slidenum">
              <a:rPr lang="en-US" smtClean="0"/>
              <a:t>13</a:t>
            </a:fld>
            <a:endParaRPr lang="en-US"/>
          </a:p>
        </p:txBody>
      </p:sp>
    </p:spTree>
    <p:extLst>
      <p:ext uri="{BB962C8B-B14F-4D97-AF65-F5344CB8AC3E}">
        <p14:creationId xmlns:p14="http://schemas.microsoft.com/office/powerpoint/2010/main" val="12683707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9C19EA-FE87-42A1-A647-07D3D59928A0}" type="slidenum">
              <a:rPr lang="en-US" smtClean="0"/>
              <a:t>14</a:t>
            </a:fld>
            <a:endParaRPr lang="en-US"/>
          </a:p>
        </p:txBody>
      </p:sp>
    </p:spTree>
    <p:extLst>
      <p:ext uri="{BB962C8B-B14F-4D97-AF65-F5344CB8AC3E}">
        <p14:creationId xmlns:p14="http://schemas.microsoft.com/office/powerpoint/2010/main" val="3535499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8" name="Google Shape;78;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866132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8009FB-6BAA-46D1-A87A-F650F1A71F69}" type="slidenum">
              <a:rPr lang="en-US" smtClean="0"/>
              <a:t>17</a:t>
            </a:fld>
            <a:endParaRPr lang="en-US"/>
          </a:p>
        </p:txBody>
      </p:sp>
    </p:spTree>
    <p:extLst>
      <p:ext uri="{BB962C8B-B14F-4D97-AF65-F5344CB8AC3E}">
        <p14:creationId xmlns:p14="http://schemas.microsoft.com/office/powerpoint/2010/main" val="40724986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SMM rate for the state runs around 180</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Nonwhite twice as high as white</a:t>
            </a:r>
            <a:endParaRPr dirty="0"/>
          </a:p>
        </p:txBody>
      </p:sp>
      <p:sp>
        <p:nvSpPr>
          <p:cNvPr id="157" name="Google Shape;157;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extLst>
      <p:ext uri="{BB962C8B-B14F-4D97-AF65-F5344CB8AC3E}">
        <p14:creationId xmlns:p14="http://schemas.microsoft.com/office/powerpoint/2010/main" val="8040709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b="0" i="0" kern="1200" dirty="0">
                <a:solidFill>
                  <a:schemeClr val="tx1"/>
                </a:solidFill>
                <a:effectLst/>
                <a:latin typeface="+mn-lt"/>
                <a:ea typeface="+mn-ea"/>
                <a:cs typeface="+mn-cs"/>
              </a:rPr>
              <a:t>Project RESPECT (</a:t>
            </a:r>
            <a:r>
              <a:rPr lang="en-US" sz="1200" b="0" i="1" kern="1200" dirty="0">
                <a:solidFill>
                  <a:schemeClr val="tx1"/>
                </a:solidFill>
                <a:effectLst/>
                <a:latin typeface="+mn-lt"/>
                <a:ea typeface="+mn-ea"/>
                <a:cs typeface="+mn-cs"/>
              </a:rPr>
              <a:t>Recovery, Empowerment, Social Services, Prenatal care, Education, Community and Treatment</a:t>
            </a:r>
            <a:r>
              <a:rPr lang="en-US" sz="1200" b="0" i="0" kern="1200" dirty="0">
                <a:solidFill>
                  <a:schemeClr val="tx1"/>
                </a:solidFill>
                <a:effectLst/>
                <a:latin typeface="+mn-lt"/>
                <a:ea typeface="+mn-ea"/>
                <a:cs typeface="+mn-cs"/>
              </a:rPr>
              <a:t>) is </a:t>
            </a:r>
            <a:r>
              <a:rPr lang="en-US" sz="1200" b="1" i="0" kern="1200" dirty="0">
                <a:solidFill>
                  <a:schemeClr val="tx1"/>
                </a:solidFill>
                <a:effectLst/>
                <a:latin typeface="+mn-lt"/>
                <a:ea typeface="+mn-ea"/>
                <a:cs typeface="+mn-cs"/>
              </a:rPr>
              <a:t>a high risk obstetrical care and addiction recovery medical home </a:t>
            </a:r>
            <a:r>
              <a:rPr lang="en-US" sz="1200" b="0" i="0" kern="1200" dirty="0">
                <a:solidFill>
                  <a:schemeClr val="tx1"/>
                </a:solidFill>
                <a:effectLst/>
                <a:latin typeface="+mn-lt"/>
                <a:ea typeface="+mn-ea"/>
                <a:cs typeface="+mn-cs"/>
              </a:rPr>
              <a:t>at Boston Medical Center and Boston University School of Medicine. Established in 2006, the Project RESPECT clinic provides a unique service of comprehensive obstetric and substance use disorder treatment for pregnant women and their newborns.</a:t>
            </a:r>
            <a:endParaRPr dirty="0"/>
          </a:p>
        </p:txBody>
      </p:sp>
      <p:sp>
        <p:nvSpPr>
          <p:cNvPr id="240" name="Google Shape;240;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325182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Tree>
    <p:extLst>
      <p:ext uri="{BB962C8B-B14F-4D97-AF65-F5344CB8AC3E}">
        <p14:creationId xmlns:p14="http://schemas.microsoft.com/office/powerpoint/2010/main" val="183740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Scholarship</a:t>
            </a:r>
            <a:endParaRPr dirty="0"/>
          </a:p>
        </p:txBody>
      </p:sp>
      <p:sp>
        <p:nvSpPr>
          <p:cNvPr id="300" name="Google Shape;300;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523135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Debra Bingham</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Renée </a:t>
            </a:r>
            <a:r>
              <a:rPr lang="en-US" sz="1200" b="0" i="0" u="none" strike="noStrike" kern="1200" baseline="0" dirty="0" err="1">
                <a:solidFill>
                  <a:schemeClr val="tx1"/>
                </a:solidFill>
                <a:latin typeface="+mn-lt"/>
                <a:ea typeface="+mn-ea"/>
                <a:cs typeface="+mn-cs"/>
              </a:rPr>
              <a:t>Byfield</a:t>
            </a:r>
            <a:r>
              <a:rPr lang="en-US" sz="1200" b="0" i="0" u="none" strike="noStrike" kern="1200" baseline="0" dirty="0">
                <a:solidFill>
                  <a:schemeClr val="tx1"/>
                </a:solidFill>
                <a:latin typeface="+mn-lt"/>
                <a:ea typeface="+mn-ea"/>
                <a:cs typeface="+mn-cs"/>
              </a:rPr>
              <a:t>, MS, RN, FNP, C-EFM </a:t>
            </a:r>
          </a:p>
          <a:p>
            <a:r>
              <a:rPr lang="en-US" sz="1200" b="0" i="0" u="none" strike="noStrike" kern="1200" baseline="0" dirty="0">
                <a:solidFill>
                  <a:schemeClr val="tx1"/>
                </a:solidFill>
                <a:latin typeface="+mn-lt"/>
                <a:ea typeface="+mn-ea"/>
                <a:cs typeface="+mn-cs"/>
              </a:rPr>
              <a:t>Clinical Leader</a:t>
            </a:r>
          </a:p>
          <a:p>
            <a:r>
              <a:rPr lang="en-US" sz="1200" b="0" i="0" u="none" strike="noStrike" kern="1200" baseline="0" dirty="0">
                <a:solidFill>
                  <a:schemeClr val="tx1"/>
                </a:solidFill>
                <a:latin typeface="+mn-lt"/>
                <a:ea typeface="+mn-ea"/>
                <a:cs typeface="+mn-cs"/>
              </a:rPr>
              <a:t>Specializing in obstetric and newborn care</a:t>
            </a:r>
            <a:endParaRPr lang="en-US" dirty="0"/>
          </a:p>
        </p:txBody>
      </p:sp>
    </p:spTree>
    <p:extLst>
      <p:ext uri="{BB962C8B-B14F-4D97-AF65-F5344CB8AC3E}">
        <p14:creationId xmlns:p14="http://schemas.microsoft.com/office/powerpoint/2010/main" val="3875766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 name="Google Shape;4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145068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103719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3680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6DCF87AA-0AED-4210-B509-E07CE9EC17C0}" type="slidenum">
              <a:rPr lang="en-US" smtClean="0"/>
              <a:t>4</a:t>
            </a:fld>
            <a:endParaRPr lang="en-US"/>
          </a:p>
        </p:txBody>
      </p:sp>
    </p:spTree>
    <p:extLst>
      <p:ext uri="{BB962C8B-B14F-4D97-AF65-F5344CB8AC3E}">
        <p14:creationId xmlns:p14="http://schemas.microsoft.com/office/powerpoint/2010/main" val="2988515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0" name="Google Shape;20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3478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0" name="Google Shape;20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83359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STORY:  I wish we had</a:t>
            </a:r>
            <a:r>
              <a:rPr lang="en-US" baseline="0" dirty="0"/>
              <a:t> taped this</a:t>
            </a:r>
            <a:endParaRPr dirty="0"/>
          </a:p>
        </p:txBody>
      </p:sp>
      <p:sp>
        <p:nvSpPr>
          <p:cNvPr id="220" name="Google Shape;22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89958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8E0BB2-7337-4AB5-AC8C-FE856798CE2D}" type="slidenum">
              <a:rPr lang="en-US" smtClean="0"/>
              <a:t>8</a:t>
            </a:fld>
            <a:endParaRPr lang="en-US"/>
          </a:p>
        </p:txBody>
      </p:sp>
    </p:spTree>
    <p:extLst>
      <p:ext uri="{BB962C8B-B14F-4D97-AF65-F5344CB8AC3E}">
        <p14:creationId xmlns:p14="http://schemas.microsoft.com/office/powerpoint/2010/main" val="232083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2" name="Google Shape;282;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4497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8" name="Google Shape;288;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36941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4" name="Rectangle 13"/>
          <p:cNvSpPr/>
          <p:nvPr/>
        </p:nvSpPr>
        <p:spPr>
          <a:xfrm>
            <a:off x="0" y="0"/>
            <a:ext cx="12192000" cy="3429000"/>
          </a:xfrm>
          <a:prstGeom prst="rect">
            <a:avLst/>
          </a:prstGeom>
          <a:solidFill>
            <a:srgbClr val="AF1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3" name="Subtitle 2"/>
          <p:cNvSpPr>
            <a:spLocks noGrp="1"/>
          </p:cNvSpPr>
          <p:nvPr>
            <p:ph type="subTitle" idx="1"/>
          </p:nvPr>
        </p:nvSpPr>
        <p:spPr>
          <a:xfrm>
            <a:off x="1828800" y="3886200"/>
            <a:ext cx="8534400" cy="1143000"/>
          </a:xfrm>
        </p:spPr>
        <p:txBody>
          <a:bodyPr/>
          <a:lstStyle>
            <a:lvl1pPr marL="0" indent="0" algn="ctr">
              <a:buNone/>
              <a:defRPr>
                <a:solidFill>
                  <a:schemeClr val="tx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Title 7"/>
          <p:cNvSpPr>
            <a:spLocks noGrp="1"/>
          </p:cNvSpPr>
          <p:nvPr>
            <p:ph type="title"/>
          </p:nvPr>
        </p:nvSpPr>
        <p:spPr>
          <a:xfrm>
            <a:off x="609600" y="1447800"/>
            <a:ext cx="10972800" cy="1143000"/>
          </a:xfrm>
        </p:spPr>
        <p:txBody>
          <a:bodyPr/>
          <a:lstStyle>
            <a:lvl1pPr>
              <a:defRPr b="1">
                <a:solidFill>
                  <a:schemeClr val="bg1"/>
                </a:solidFill>
                <a:latin typeface="Gill Sans MT" panose="020B0502020104020203" pitchFamily="34" charset="0"/>
              </a:defRPr>
            </a:lvl1pPr>
          </a:lstStyle>
          <a:p>
            <a:r>
              <a:rPr lang="en-US"/>
              <a:t>Click to edit Master title style</a:t>
            </a:r>
            <a:endParaRPr lang="en-US" dirty="0"/>
          </a:p>
        </p:txBody>
      </p:sp>
      <p:sp>
        <p:nvSpPr>
          <p:cNvPr id="2" name="Rectangle 1"/>
          <p:cNvSpPr/>
          <p:nvPr/>
        </p:nvSpPr>
        <p:spPr>
          <a:xfrm>
            <a:off x="0" y="6324600"/>
            <a:ext cx="121920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49544" y="5486400"/>
            <a:ext cx="2692912" cy="1251806"/>
          </a:xfrm>
          <a:prstGeom prst="rect">
            <a:avLst/>
          </a:prstGeom>
        </p:spPr>
      </p:pic>
    </p:spTree>
    <p:extLst>
      <p:ext uri="{BB962C8B-B14F-4D97-AF65-F5344CB8AC3E}">
        <p14:creationId xmlns:p14="http://schemas.microsoft.com/office/powerpoint/2010/main" val="2970181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0" y="0"/>
            <a:ext cx="12192000" cy="685800"/>
          </a:xfrm>
          <a:prstGeom prst="rect">
            <a:avLst/>
          </a:prstGeom>
          <a:solidFill>
            <a:srgbClr val="AF1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title"/>
          </p:nvPr>
        </p:nvSpPr>
        <p:spPr>
          <a:xfrm>
            <a:off x="609600" y="76200"/>
            <a:ext cx="10972800" cy="533400"/>
          </a:xfrm>
        </p:spPr>
        <p:txBody>
          <a:bodyPr>
            <a:normAutofit/>
          </a:bodyPr>
          <a:lstStyle>
            <a:lvl1pPr algn="l">
              <a:defRPr sz="2800" b="1">
                <a:solidFill>
                  <a:schemeClr val="bg1"/>
                </a:solidFill>
                <a:latin typeface="Gill Sans MT" panose="020B0502020104020203"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609600" y="1066800"/>
            <a:ext cx="10972800" cy="4876801"/>
          </a:xfrm>
        </p:spPr>
        <p:txBody>
          <a:bodyPr>
            <a:normAutofit/>
          </a:bodyPr>
          <a:lstStyle>
            <a:lvl1pPr>
              <a:spcAft>
                <a:spcPts val="300"/>
              </a:spcAft>
              <a:defRPr sz="2800">
                <a:solidFill>
                  <a:schemeClr val="tx2">
                    <a:lumMod val="75000"/>
                  </a:schemeClr>
                </a:solidFill>
              </a:defRPr>
            </a:lvl1pPr>
            <a:lvl2pPr>
              <a:spcAft>
                <a:spcPts val="300"/>
              </a:spcAft>
              <a:defRPr sz="2400">
                <a:solidFill>
                  <a:schemeClr val="tx2">
                    <a:lumMod val="75000"/>
                  </a:schemeClr>
                </a:solidFill>
              </a:defRPr>
            </a:lvl2pPr>
            <a:lvl3pPr>
              <a:spcAft>
                <a:spcPts val="300"/>
              </a:spcAft>
              <a:defRPr sz="2000">
                <a:solidFill>
                  <a:schemeClr val="tx2">
                    <a:lumMod val="75000"/>
                  </a:schemeClr>
                </a:solidFill>
              </a:defRPr>
            </a:lvl3pPr>
            <a:lvl4pPr>
              <a:spcAft>
                <a:spcPts val="300"/>
              </a:spcAft>
              <a:defRPr sz="1800">
                <a:solidFill>
                  <a:schemeClr val="tx2">
                    <a:lumMod val="75000"/>
                  </a:schemeClr>
                </a:solidFill>
              </a:defRPr>
            </a:lvl4pPr>
            <a:lvl5pPr>
              <a:spcAft>
                <a:spcPts val="300"/>
              </a:spcAft>
              <a:defRPr sz="1800">
                <a:solidFill>
                  <a:schemeClr val="tx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44775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11" name="Rectangle 10"/>
          <p:cNvSpPr/>
          <p:nvPr/>
        </p:nvSpPr>
        <p:spPr>
          <a:xfrm>
            <a:off x="0" y="0"/>
            <a:ext cx="12192000" cy="5943600"/>
          </a:xfrm>
          <a:prstGeom prst="rect">
            <a:avLst/>
          </a:prstGeom>
          <a:solidFill>
            <a:srgbClr val="AF1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Tree>
    <p:extLst>
      <p:ext uri="{BB962C8B-B14F-4D97-AF65-F5344CB8AC3E}">
        <p14:creationId xmlns:p14="http://schemas.microsoft.com/office/powerpoint/2010/main" val="2027246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9013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5_Blank">
    <p:spTree>
      <p:nvGrpSpPr>
        <p:cNvPr id="1" name=""/>
        <p:cNvGrpSpPr/>
        <p:nvPr/>
      </p:nvGrpSpPr>
      <p:grpSpPr>
        <a:xfrm>
          <a:off x="0" y="0"/>
          <a:ext cx="0" cy="0"/>
          <a:chOff x="0" y="0"/>
          <a:chExt cx="0" cy="0"/>
        </a:xfrm>
      </p:grpSpPr>
      <p:sp>
        <p:nvSpPr>
          <p:cNvPr id="12" name="Title 1"/>
          <p:cNvSpPr>
            <a:spLocks noGrp="1"/>
          </p:cNvSpPr>
          <p:nvPr>
            <p:ph type="title"/>
          </p:nvPr>
        </p:nvSpPr>
        <p:spPr>
          <a:xfrm>
            <a:off x="609600" y="152400"/>
            <a:ext cx="10972800" cy="533400"/>
          </a:xfrm>
        </p:spPr>
        <p:txBody>
          <a:bodyPr>
            <a:normAutofit/>
          </a:bodyPr>
          <a:lstStyle>
            <a:lvl1pPr algn="l">
              <a:defRPr sz="3200" b="1">
                <a:solidFill>
                  <a:schemeClr val="tx2">
                    <a:lumMod val="75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12667051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6" name="Straight Connector 5"/>
          <p:cNvCxnSpPr/>
          <p:nvPr/>
        </p:nvCxnSpPr>
        <p:spPr>
          <a:xfrm>
            <a:off x="0" y="6400800"/>
            <a:ext cx="12192000" cy="0"/>
          </a:xfrm>
          <a:prstGeom prst="line">
            <a:avLst/>
          </a:prstGeom>
          <a:ln w="22225" cmpd="dbl">
            <a:solidFill>
              <a:srgbClr val="AF1342"/>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320800" y="6493167"/>
            <a:ext cx="10668000" cy="307777"/>
          </a:xfrm>
          <a:prstGeom prst="rect">
            <a:avLst/>
          </a:prstGeom>
          <a:noFill/>
        </p:spPr>
        <p:txBody>
          <a:bodyPr wrap="square" rtlCol="0">
            <a:spAutoFit/>
          </a:bodyPr>
          <a:lstStyle/>
          <a:p>
            <a:pPr algn="r"/>
            <a:r>
              <a:rPr lang="en-US" sz="1400" b="0" dirty="0">
                <a:solidFill>
                  <a:schemeClr val="tx1">
                    <a:lumMod val="65000"/>
                    <a:lumOff val="35000"/>
                  </a:schemeClr>
                </a:solidFill>
                <a:latin typeface="Quicksand Bold" pitchFamily="50" charset="0"/>
              </a:rPr>
              <a:t>PERINATAL</a:t>
            </a:r>
            <a:r>
              <a:rPr lang="en-US" sz="1400" b="0" baseline="0" dirty="0">
                <a:solidFill>
                  <a:schemeClr val="tx1">
                    <a:lumMod val="65000"/>
                    <a:lumOff val="35000"/>
                  </a:schemeClr>
                </a:solidFill>
                <a:latin typeface="Quicksand Bold" pitchFamily="50" charset="0"/>
              </a:rPr>
              <a:t>-NEONATAL QUALITY IMPROVEMENT NETWORK OF MASSACHUSETTS</a:t>
            </a:r>
            <a:endParaRPr lang="en-US" sz="1400" b="0" dirty="0">
              <a:solidFill>
                <a:schemeClr val="tx1">
                  <a:lumMod val="65000"/>
                  <a:lumOff val="35000"/>
                </a:schemeClr>
              </a:solidFill>
              <a:latin typeface="Quicksand Bold" pitchFamily="50" charset="0"/>
            </a:endParaRPr>
          </a:p>
        </p:txBody>
      </p:sp>
      <p:pic>
        <p:nvPicPr>
          <p:cNvPr id="7" name="Picture 6"/>
          <p:cNvPicPr>
            <a:picLocks noChangeAspect="1"/>
          </p:cNvPicPr>
          <p:nvPr/>
        </p:nvPicPr>
        <p:blipFill rotWithShape="1">
          <a:blip r:embed="rId7" cstate="print">
            <a:extLst>
              <a:ext uri="{28A0092B-C50C-407E-A947-70E740481C1C}">
                <a14:useLocalDpi xmlns:a14="http://schemas.microsoft.com/office/drawing/2010/main" val="0"/>
              </a:ext>
            </a:extLst>
          </a:blip>
          <a:srcRect t="10417" b="23069"/>
          <a:stretch/>
        </p:blipFill>
        <p:spPr>
          <a:xfrm>
            <a:off x="65430" y="6460391"/>
            <a:ext cx="747369" cy="372829"/>
          </a:xfrm>
          <a:prstGeom prst="rect">
            <a:avLst/>
          </a:prstGeom>
        </p:spPr>
      </p:pic>
    </p:spTree>
    <p:extLst>
      <p:ext uri="{BB962C8B-B14F-4D97-AF65-F5344CB8AC3E}">
        <p14:creationId xmlns:p14="http://schemas.microsoft.com/office/powerpoint/2010/main" val="357470667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Lst>
  <p:txStyles>
    <p:titleStyle>
      <a:lvl1pPr algn="ctr" defTabSz="914400" rtl="0" eaLnBrk="1" latinLnBrk="0" hangingPunct="1">
        <a:spcBef>
          <a:spcPct val="0"/>
        </a:spcBef>
        <a:buNone/>
        <a:defRPr sz="3600" b="1" kern="1200">
          <a:solidFill>
            <a:schemeClr val="tx2">
              <a:lumMod val="7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2">
              <a:lumMod val="7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2">
              <a:lumMod val="7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2">
              <a:lumMod val="7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2">
              <a:lumMod val="7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2">
              <a:lumMod val="7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cdc.gov/reproductivehealth/maternalinfanthealth/smm/severe-morbidity-ICD.htm"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www.ncbi.nlm.nih.gov/pubmed/23090519" TargetMode="External"/><Relationship Id="rId4" Type="http://schemas.openxmlformats.org/officeDocument/2006/relationships/hyperlink" Target="https://www.ncbi.nlm.nih.gov/pubmed/27560600"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https://safehealthcareforeverywoman.org/patient-safety-bundles/#tab-maternal" TargetMode="Externa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1.tiff"/></Relationships>
</file>

<file path=ppt/slides/_rels/slide5.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4.gif"/></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20700" y="4178475"/>
            <a:ext cx="11150600" cy="698326"/>
          </a:xfrm>
        </p:spPr>
        <p:txBody>
          <a:bodyPr>
            <a:normAutofit fontScale="92500" lnSpcReduction="20000"/>
          </a:bodyPr>
          <a:lstStyle/>
          <a:p>
            <a:r>
              <a:rPr lang="en-US" sz="2400" dirty="0"/>
              <a:t>Audra Meadows, MD, MPH</a:t>
            </a:r>
          </a:p>
          <a:p>
            <a:r>
              <a:rPr lang="en-US" sz="2400" dirty="0"/>
              <a:t>PNQIN</a:t>
            </a:r>
          </a:p>
          <a:p>
            <a:endParaRPr lang="en-US" sz="3600" dirty="0"/>
          </a:p>
        </p:txBody>
      </p:sp>
      <p:sp>
        <p:nvSpPr>
          <p:cNvPr id="2" name="Title 1"/>
          <p:cNvSpPr>
            <a:spLocks noGrp="1"/>
          </p:cNvSpPr>
          <p:nvPr>
            <p:ph type="title"/>
          </p:nvPr>
        </p:nvSpPr>
        <p:spPr>
          <a:xfrm>
            <a:off x="609600" y="360981"/>
            <a:ext cx="10972800" cy="2317076"/>
          </a:xfrm>
        </p:spPr>
        <p:txBody>
          <a:bodyPr>
            <a:noAutofit/>
          </a:bodyPr>
          <a:lstStyle/>
          <a:p>
            <a:r>
              <a:rPr lang="en-US" sz="2800" dirty="0"/>
              <a:t>Perinatal-Neonatal Quality Improvement</a:t>
            </a:r>
            <a:br>
              <a:rPr lang="en-US" sz="2800" dirty="0"/>
            </a:br>
            <a:r>
              <a:rPr lang="en-US" sz="2800" dirty="0"/>
              <a:t>Network of Massachusetts (</a:t>
            </a:r>
            <a:r>
              <a:rPr lang="en-US" sz="2400" dirty="0"/>
              <a:t>PNQIN</a:t>
            </a:r>
            <a:r>
              <a:rPr lang="en-US" sz="2800" dirty="0"/>
              <a:t>)</a:t>
            </a:r>
            <a:br>
              <a:rPr lang="en-US" dirty="0"/>
            </a:br>
            <a:br>
              <a:rPr lang="en-US" sz="4000" dirty="0"/>
            </a:br>
            <a:r>
              <a:rPr lang="en-US" dirty="0"/>
              <a:t>Our PQC’s Approach &amp; Commitment to Equity </a:t>
            </a:r>
            <a:endParaRPr lang="en-US" sz="40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224" y="5597030"/>
            <a:ext cx="1591839" cy="899989"/>
          </a:xfrm>
          <a:prstGeom prst="rect">
            <a:avLst/>
          </a:prstGeom>
        </p:spPr>
      </p:pic>
      <p:pic>
        <p:nvPicPr>
          <p:cNvPr id="6" name="Picture 5" descr="NeoQIC icon gif.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6668" y="5630316"/>
            <a:ext cx="1445383" cy="67585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0508" y="5515934"/>
            <a:ext cx="890907" cy="904614"/>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51087" y="5598146"/>
            <a:ext cx="1479593" cy="789116"/>
          </a:xfrm>
          <a:prstGeom prst="rect">
            <a:avLst/>
          </a:prstGeom>
        </p:spPr>
      </p:pic>
      <p:sp>
        <p:nvSpPr>
          <p:cNvPr id="9" name="AutoShape 2" descr="Image result for masbi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Image result for masbi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89680" y="5597030"/>
            <a:ext cx="1397447" cy="67386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87127" y="5674007"/>
            <a:ext cx="1648055" cy="523948"/>
          </a:xfrm>
          <a:prstGeom prst="rect">
            <a:avLst/>
          </a:prstGeom>
        </p:spPr>
      </p:pic>
    </p:spTree>
    <p:extLst>
      <p:ext uri="{BB962C8B-B14F-4D97-AF65-F5344CB8AC3E}">
        <p14:creationId xmlns:p14="http://schemas.microsoft.com/office/powerpoint/2010/main" val="15016393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34"/>
          <p:cNvSpPr txBox="1">
            <a:spLocks noGrp="1"/>
          </p:cNvSpPr>
          <p:nvPr>
            <p:ph type="title"/>
          </p:nvPr>
        </p:nvSpPr>
        <p:spPr>
          <a:prstGeom prst="rect">
            <a:avLst/>
          </a:prstGeom>
          <a:noFill/>
          <a:ln>
            <a:noFill/>
          </a:ln>
        </p:spPr>
        <p:txBody>
          <a:bodyPr spcFirstLastPara="1" vert="horz" wrap="square" lIns="68569" tIns="34275" rIns="68569" bIns="34275" numCol="1" rtlCol="0" anchor="ctr" anchorCtr="0" compatLnSpc="1">
            <a:prstTxWarp prst="textNoShape">
              <a:avLst/>
            </a:prstTxWarp>
            <a:normAutofit/>
          </a:bodyPr>
          <a:lstStyle/>
          <a:p>
            <a:pPr>
              <a:spcBef>
                <a:spcPts val="0"/>
              </a:spcBef>
              <a:buClr>
                <a:schemeClr val="lt1"/>
              </a:buClr>
              <a:buSzPts val="2800"/>
            </a:pPr>
            <a:r>
              <a:rPr lang="en-US" dirty="0"/>
              <a:t>AIM Baseline Survey</a:t>
            </a:r>
            <a:endParaRPr dirty="0"/>
          </a:p>
        </p:txBody>
      </p:sp>
      <p:sp>
        <p:nvSpPr>
          <p:cNvPr id="291" name="Google Shape;291;p34"/>
          <p:cNvSpPr txBox="1">
            <a:spLocks noGrp="1"/>
          </p:cNvSpPr>
          <p:nvPr>
            <p:ph idx="1"/>
          </p:nvPr>
        </p:nvSpPr>
        <p:spPr>
          <a:prstGeom prst="rect">
            <a:avLst/>
          </a:prstGeom>
          <a:noFill/>
          <a:ln>
            <a:noFill/>
          </a:ln>
        </p:spPr>
        <p:txBody>
          <a:bodyPr spcFirstLastPara="1" vert="horz" wrap="square" lIns="68569" tIns="34275" rIns="68569" bIns="34275" numCol="1" rtlCol="0" anchor="t" anchorCtr="0" compatLnSpc="1">
            <a:prstTxWarp prst="textNoShape">
              <a:avLst/>
            </a:prstTxWarp>
            <a:normAutofit/>
          </a:bodyPr>
          <a:lstStyle/>
          <a:p>
            <a:pPr marL="38100" indent="0">
              <a:buNone/>
            </a:pPr>
            <a:r>
              <a:rPr lang="en-US" sz="2100" dirty="0">
                <a:latin typeface="Calibri"/>
                <a:ea typeface="Calibri"/>
                <a:cs typeface="Calibri"/>
                <a:sym typeface="Calibri"/>
              </a:rPr>
              <a:t>Does your site have an equity dashboard? </a:t>
            </a:r>
          </a:p>
          <a:p>
            <a:pPr marL="38100" indent="0">
              <a:buNone/>
            </a:pPr>
            <a:r>
              <a:rPr lang="en-US" sz="1800" dirty="0"/>
              <a:t>A healthcare dashboard is defined as a modern analytics tool to monitor healthcare Key Performance Indicators in a dynamic and interactive way, including patient statistics in real-time. Health equity dashboards include REAL (race, ethnicity, and language) data.</a:t>
            </a:r>
            <a:endParaRPr sz="1800" dirty="0"/>
          </a:p>
          <a:p>
            <a:pPr marL="257175" indent="-123825">
              <a:spcBef>
                <a:spcPts val="645"/>
              </a:spcBef>
              <a:buClr>
                <a:srgbClr val="17365D"/>
              </a:buClr>
              <a:buSzPts val="2800"/>
              <a:buNone/>
            </a:pPr>
            <a:endParaRPr sz="2100" dirty="0">
              <a:latin typeface="Calibri"/>
              <a:ea typeface="Calibri"/>
              <a:cs typeface="Calibri"/>
              <a:sym typeface="Calibri"/>
            </a:endParaRPr>
          </a:p>
          <a:p>
            <a:pPr marL="257175" indent="-123825">
              <a:spcBef>
                <a:spcPts val="645"/>
              </a:spcBef>
              <a:buClr>
                <a:srgbClr val="17365D"/>
              </a:buClr>
              <a:buSzPts val="2800"/>
              <a:buNone/>
            </a:pPr>
            <a:endParaRPr sz="2100" dirty="0">
              <a:latin typeface="Calibri"/>
              <a:ea typeface="Calibri"/>
              <a:cs typeface="Calibri"/>
              <a:sym typeface="Calibri"/>
            </a:endParaRPr>
          </a:p>
          <a:p>
            <a:pPr marL="0" indent="0">
              <a:spcBef>
                <a:spcPts val="645"/>
              </a:spcBef>
              <a:buClr>
                <a:srgbClr val="17365D"/>
              </a:buClr>
              <a:buSzPts val="2800"/>
              <a:buNone/>
            </a:pPr>
            <a:endParaRPr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6498" t="13178" r="14824"/>
          <a:stretch/>
        </p:blipFill>
        <p:spPr>
          <a:xfrm>
            <a:off x="3700246" y="2677886"/>
            <a:ext cx="4341249" cy="3265715"/>
          </a:xfrm>
          <a:prstGeom prst="rect">
            <a:avLst/>
          </a:prstGeom>
        </p:spPr>
      </p:pic>
    </p:spTree>
    <p:extLst>
      <p:ext uri="{BB962C8B-B14F-4D97-AF65-F5344CB8AC3E}">
        <p14:creationId xmlns:p14="http://schemas.microsoft.com/office/powerpoint/2010/main" val="38513987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2803"/>
            <a:ext cx="10972800" cy="533400"/>
          </a:xfrm>
        </p:spPr>
        <p:txBody>
          <a:bodyPr/>
          <a:lstStyle/>
          <a:p>
            <a:r>
              <a:rPr lang="en-US" dirty="0"/>
              <a:t>Hospital Engagement in AIM OUD -&gt; SMM Data Project </a:t>
            </a:r>
          </a:p>
        </p:txBody>
      </p:sp>
      <p:sp>
        <p:nvSpPr>
          <p:cNvPr id="3" name="Content Placeholder 2"/>
          <p:cNvSpPr>
            <a:spLocks noGrp="1"/>
          </p:cNvSpPr>
          <p:nvPr>
            <p:ph idx="1"/>
          </p:nvPr>
        </p:nvSpPr>
        <p:spPr>
          <a:xfrm>
            <a:off x="0" y="688477"/>
            <a:ext cx="6291677" cy="5737312"/>
          </a:xfrm>
        </p:spPr>
        <p:txBody>
          <a:bodyPr>
            <a:normAutofit/>
          </a:bodyPr>
          <a:lstStyle/>
          <a:p>
            <a:pPr marL="0" indent="0">
              <a:buNone/>
            </a:pPr>
            <a:endParaRPr lang="en-US" b="1" dirty="0"/>
          </a:p>
          <a:p>
            <a:r>
              <a:rPr lang="en-US" dirty="0"/>
              <a:t>AIM OUD Bundle enhancement of PNQIN Opioid Project</a:t>
            </a:r>
          </a:p>
          <a:p>
            <a:r>
              <a:rPr lang="en-US" dirty="0"/>
              <a:t>Tool used to increase obstetrical involvement in current efforts</a:t>
            </a:r>
          </a:p>
          <a:p>
            <a:r>
              <a:rPr lang="en-US" dirty="0"/>
              <a:t>Wave 1: June 2019-  22 hospitals </a:t>
            </a:r>
          </a:p>
          <a:p>
            <a:r>
              <a:rPr lang="en-US" dirty="0"/>
              <a:t>Wave 2: June 2020- 17 hospitals</a:t>
            </a:r>
          </a:p>
          <a:p>
            <a:endParaRPr lang="en-US" dirty="0"/>
          </a:p>
          <a:p>
            <a:pPr lvl="1"/>
            <a:endParaRPr lang="en-US" dirty="0"/>
          </a:p>
          <a:p>
            <a:endParaRPr lang="en-US" dirty="0"/>
          </a:p>
          <a:p>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27928"/>
          <a:stretch/>
        </p:blipFill>
        <p:spPr>
          <a:xfrm>
            <a:off x="6349453" y="832468"/>
            <a:ext cx="5842547" cy="5449329"/>
          </a:xfrm>
          <a:prstGeom prst="rect">
            <a:avLst/>
          </a:prstGeom>
        </p:spPr>
      </p:pic>
    </p:spTree>
    <p:extLst>
      <p:ext uri="{BB962C8B-B14F-4D97-AF65-F5344CB8AC3E}">
        <p14:creationId xmlns:p14="http://schemas.microsoft.com/office/powerpoint/2010/main" val="22815679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AIM Data Flow</a:t>
            </a:r>
          </a:p>
        </p:txBody>
      </p:sp>
      <p:sp>
        <p:nvSpPr>
          <p:cNvPr id="3" name="Content Placeholder 2"/>
          <p:cNvSpPr>
            <a:spLocks noGrp="1"/>
          </p:cNvSpPr>
          <p:nvPr>
            <p:ph idx="1"/>
          </p:nvPr>
        </p:nvSpPr>
        <p:spPr/>
        <p:txBody>
          <a:bodyPr/>
          <a:lstStyle/>
          <a:p>
            <a:endParaRPr lang="en-US" dirty="0"/>
          </a:p>
        </p:txBody>
      </p:sp>
      <p:pic>
        <p:nvPicPr>
          <p:cNvPr id="4" name="Picture 3" descr="Screenshot 2019-05-18 07.45.0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19864"/>
            <a:ext cx="12192000" cy="6090838"/>
          </a:xfrm>
          <a:prstGeom prst="rect">
            <a:avLst/>
          </a:prstGeom>
        </p:spPr>
      </p:pic>
    </p:spTree>
    <p:extLst>
      <p:ext uri="{BB962C8B-B14F-4D97-AF65-F5344CB8AC3E}">
        <p14:creationId xmlns:p14="http://schemas.microsoft.com/office/powerpoint/2010/main" val="25109430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PNQIN AIM Initiative and SMM Reports</a:t>
            </a:r>
          </a:p>
        </p:txBody>
      </p:sp>
      <p:sp>
        <p:nvSpPr>
          <p:cNvPr id="3" name="Content Placeholder 2"/>
          <p:cNvSpPr>
            <a:spLocks noGrp="1"/>
          </p:cNvSpPr>
          <p:nvPr>
            <p:ph idx="1"/>
          </p:nvPr>
        </p:nvSpPr>
        <p:spPr>
          <a:xfrm>
            <a:off x="1981200" y="914400"/>
            <a:ext cx="8229600" cy="5334000"/>
          </a:xfrm>
        </p:spPr>
        <p:txBody>
          <a:bodyPr>
            <a:normAutofit fontScale="85000" lnSpcReduction="20000"/>
          </a:bodyPr>
          <a:lstStyle/>
          <a:p>
            <a:pPr marL="0" indent="0">
              <a:buNone/>
            </a:pPr>
            <a:r>
              <a:rPr lang="en-US" b="1" dirty="0"/>
              <a:t>MA AIM Mission:</a:t>
            </a:r>
            <a:r>
              <a:rPr lang="en-US" dirty="0"/>
              <a:t> AIM launched in 2018-19 to reduce maternal morbidity, prevent mortality, and eliminate associated disparities in MA.</a:t>
            </a:r>
          </a:p>
          <a:p>
            <a:pPr marL="0" indent="0">
              <a:buNone/>
            </a:pPr>
            <a:endParaRPr lang="en-US" sz="1200" b="1" dirty="0"/>
          </a:p>
          <a:p>
            <a:pPr marL="0" indent="0">
              <a:buNone/>
            </a:pPr>
            <a:r>
              <a:rPr lang="en-US" b="1" dirty="0"/>
              <a:t>About AIM and SMM:  </a:t>
            </a:r>
            <a:r>
              <a:rPr lang="en-US" dirty="0"/>
              <a:t>MPQC began the MA Data Project in 2014. With the SMM requirement related to joining AIM and our partnership with BLC, PNQIN invigorated our SMM work (MA Data Project 2.0). With our mission to address disparities, we enhanced this project to include race/ethnicity stratification.  </a:t>
            </a:r>
            <a:endParaRPr lang="en-US" b="1" dirty="0"/>
          </a:p>
          <a:p>
            <a:pPr marL="0" indent="0">
              <a:buNone/>
            </a:pPr>
            <a:endParaRPr lang="en-US" sz="1100" b="1" dirty="0"/>
          </a:p>
          <a:p>
            <a:pPr marL="0" indent="0">
              <a:buNone/>
            </a:pPr>
            <a:r>
              <a:rPr lang="en-US" b="1" dirty="0"/>
              <a:t>Our Goals Include:</a:t>
            </a:r>
          </a:p>
          <a:p>
            <a:r>
              <a:rPr lang="en-US" dirty="0"/>
              <a:t>Generate reports from HDD to reflect hospital performance in maternal outcomes bi-annually</a:t>
            </a:r>
          </a:p>
          <a:p>
            <a:r>
              <a:rPr lang="en-US" dirty="0"/>
              <a:t>Support hospitals with (1) reviewing their SMM data including disparities, (2) obtaining timely and accurate hospital discharge data and (3) measure AIM bundle performance</a:t>
            </a:r>
          </a:p>
          <a:p>
            <a:endParaRPr lang="en-US" dirty="0"/>
          </a:p>
        </p:txBody>
      </p:sp>
    </p:spTree>
    <p:extLst>
      <p:ext uri="{BB962C8B-B14F-4D97-AF65-F5344CB8AC3E}">
        <p14:creationId xmlns:p14="http://schemas.microsoft.com/office/powerpoint/2010/main" val="41584528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SMM?</a:t>
            </a:r>
          </a:p>
        </p:txBody>
      </p:sp>
      <p:sp>
        <p:nvSpPr>
          <p:cNvPr id="3" name="Content Placeholder 2"/>
          <p:cNvSpPr>
            <a:spLocks noGrp="1"/>
          </p:cNvSpPr>
          <p:nvPr>
            <p:ph idx="1"/>
          </p:nvPr>
        </p:nvSpPr>
        <p:spPr>
          <a:xfrm>
            <a:off x="1981200" y="990600"/>
            <a:ext cx="8229600" cy="5105400"/>
          </a:xfrm>
        </p:spPr>
        <p:txBody>
          <a:bodyPr>
            <a:normAutofit fontScale="92500" lnSpcReduction="10000"/>
          </a:bodyPr>
          <a:lstStyle/>
          <a:p>
            <a:pPr marL="0" indent="0">
              <a:buNone/>
            </a:pPr>
            <a:r>
              <a:rPr lang="en-US" dirty="0"/>
              <a:t>Severe maternal morbidity (SMM) includes unexpected outcomes of labor and delivery that result in significant short- or long-term consequences to a woman’s health. </a:t>
            </a:r>
          </a:p>
          <a:p>
            <a:pPr marL="0" indent="0">
              <a:buNone/>
            </a:pPr>
            <a:endParaRPr lang="en-US" dirty="0"/>
          </a:p>
          <a:p>
            <a:pPr marL="0" indent="0">
              <a:buNone/>
            </a:pPr>
            <a:r>
              <a:rPr lang="en-US" dirty="0"/>
              <a:t>Using the most recent list of </a:t>
            </a:r>
            <a:r>
              <a:rPr lang="en-US" u="sng" dirty="0">
                <a:hlinkClick r:id="rId3"/>
              </a:rPr>
              <a:t>indicators</a:t>
            </a:r>
            <a:r>
              <a:rPr lang="en-US" dirty="0"/>
              <a:t>, SMM has been steadily increasing in recent years.  Our goal is to change that in MA. We started with OUD and plan to move to hemorrhage and hypertension.</a:t>
            </a:r>
          </a:p>
          <a:p>
            <a:pPr marL="0" indent="0">
              <a:buNone/>
            </a:pPr>
            <a:endParaRPr lang="en-US" sz="500" dirty="0"/>
          </a:p>
          <a:p>
            <a:pPr marL="0" indent="0">
              <a:buNone/>
            </a:pPr>
            <a:r>
              <a:rPr lang="en-US" sz="1800" dirty="0"/>
              <a:t>American College of Obstetricians and Gynecologists and the Society for Maternal–Fetal Medicine, Kilpatrick SK, Ecker JL. </a:t>
            </a:r>
            <a:r>
              <a:rPr lang="en-US" sz="1800" u="sng" dirty="0">
                <a:hlinkClick r:id="rId4"/>
              </a:rPr>
              <a:t>Severe maternal morbidity: screening and review </a:t>
            </a:r>
            <a:r>
              <a:rPr lang="en-US" sz="1800" dirty="0">
                <a:hlinkClick r:id="rId4"/>
              </a:rPr>
              <a:t>external icon</a:t>
            </a:r>
            <a:r>
              <a:rPr lang="en-US" sz="1800" dirty="0"/>
              <a:t>. </a:t>
            </a:r>
            <a:r>
              <a:rPr lang="en-US" sz="1800" i="1" u="sng" dirty="0">
                <a:hlinkClick r:id="rId4"/>
              </a:rPr>
              <a:t>Am J Obstet Gynecol. </a:t>
            </a:r>
            <a:r>
              <a:rPr lang="en-US" sz="1800" dirty="0">
                <a:hlinkClick r:id="rId4"/>
              </a:rPr>
              <a:t>external icon</a:t>
            </a:r>
            <a:r>
              <a:rPr lang="en-US" sz="1800" dirty="0"/>
              <a:t>2016;215(3):B17–B22.</a:t>
            </a:r>
          </a:p>
          <a:p>
            <a:pPr marL="0" indent="0">
              <a:buNone/>
            </a:pPr>
            <a:endParaRPr lang="en-US" sz="900" dirty="0"/>
          </a:p>
          <a:p>
            <a:pPr marL="0" indent="0">
              <a:buNone/>
            </a:pPr>
            <a:r>
              <a:rPr lang="en-US" sz="1800" dirty="0"/>
              <a:t>Callaghan WM, </a:t>
            </a:r>
            <a:r>
              <a:rPr lang="en-US" sz="1800" dirty="0" err="1"/>
              <a:t>Creanga</a:t>
            </a:r>
            <a:r>
              <a:rPr lang="en-US" sz="1800" dirty="0"/>
              <a:t> AA, </a:t>
            </a:r>
            <a:r>
              <a:rPr lang="en-US" sz="1800" dirty="0" err="1"/>
              <a:t>Kuklina</a:t>
            </a:r>
            <a:r>
              <a:rPr lang="en-US" sz="1800" dirty="0"/>
              <a:t> EV. </a:t>
            </a:r>
            <a:r>
              <a:rPr lang="en-US" sz="1800" u="sng" dirty="0">
                <a:hlinkClick r:id="rId5"/>
              </a:rPr>
              <a:t>Severe maternal morbidity among delivery and postpartum hospitalizations in the United States.</a:t>
            </a:r>
            <a:r>
              <a:rPr lang="en-US" sz="1800" dirty="0">
                <a:hlinkClick r:id="rId5"/>
              </a:rPr>
              <a:t>external icon</a:t>
            </a:r>
            <a:r>
              <a:rPr lang="en-US" sz="1800" dirty="0"/>
              <a:t> </a:t>
            </a:r>
            <a:r>
              <a:rPr lang="en-US" sz="1800" i="1" dirty="0" err="1"/>
              <a:t>Obstet</a:t>
            </a:r>
            <a:r>
              <a:rPr lang="en-US" sz="1800" i="1" dirty="0"/>
              <a:t> Gynecol</a:t>
            </a:r>
            <a:r>
              <a:rPr lang="en-US" sz="1800" dirty="0"/>
              <a:t>. 2012;120(5):1029–1036.</a:t>
            </a:r>
          </a:p>
          <a:p>
            <a:pPr marL="0" indent="0">
              <a:buNone/>
            </a:pPr>
            <a:endParaRPr lang="en-US" dirty="0"/>
          </a:p>
        </p:txBody>
      </p:sp>
    </p:spTree>
    <p:extLst>
      <p:ext uri="{BB962C8B-B14F-4D97-AF65-F5344CB8AC3E}">
        <p14:creationId xmlns:p14="http://schemas.microsoft.com/office/powerpoint/2010/main" val="16083772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7"/>
          <p:cNvSpPr txBox="1">
            <a:spLocks noGrp="1"/>
          </p:cNvSpPr>
          <p:nvPr>
            <p:ph type="title"/>
          </p:nvPr>
        </p:nvSpPr>
        <p:spPr>
          <a:prstGeom prst="rect">
            <a:avLst/>
          </a:prstGeom>
          <a:noFill/>
          <a:ln>
            <a:noFill/>
          </a:ln>
        </p:spPr>
        <p:txBody>
          <a:bodyPr spcFirstLastPara="1" vert="horz" wrap="square" lIns="68569" tIns="34275" rIns="68569" bIns="34275" rtlCol="0" anchor="ctr" anchorCtr="0">
            <a:noAutofit/>
          </a:bodyPr>
          <a:lstStyle/>
          <a:p>
            <a:pPr>
              <a:spcBef>
                <a:spcPts val="0"/>
              </a:spcBef>
              <a:buClr>
                <a:schemeClr val="lt1"/>
              </a:buClr>
              <a:buSzPts val="2800"/>
            </a:pPr>
            <a:r>
              <a:rPr lang="en-US" dirty="0"/>
              <a:t>CDC Severe Maternal Morbidity (SMM) List</a:t>
            </a:r>
            <a:endParaRPr dirty="0"/>
          </a:p>
        </p:txBody>
      </p:sp>
      <p:sp>
        <p:nvSpPr>
          <p:cNvPr id="81" name="Google Shape;81;p7"/>
          <p:cNvSpPr txBox="1">
            <a:spLocks noGrp="1"/>
          </p:cNvSpPr>
          <p:nvPr>
            <p:ph idx="1"/>
          </p:nvPr>
        </p:nvSpPr>
        <p:spPr>
          <a:xfrm>
            <a:off x="1981200" y="1028701"/>
            <a:ext cx="3962400" cy="4876801"/>
          </a:xfrm>
          <a:prstGeom prst="rect">
            <a:avLst/>
          </a:prstGeom>
          <a:noFill/>
          <a:ln>
            <a:noFill/>
          </a:ln>
        </p:spPr>
        <p:txBody>
          <a:bodyPr spcFirstLastPara="1" vert="horz" wrap="square" lIns="68569" tIns="34275" rIns="68569" bIns="34275" rtlCol="0" anchor="t" anchorCtr="0">
            <a:noAutofit/>
          </a:bodyPr>
          <a:lstStyle/>
          <a:p>
            <a:pPr marL="257175" indent="-257175">
              <a:lnSpc>
                <a:spcPct val="80000"/>
              </a:lnSpc>
              <a:spcBef>
                <a:spcPts val="0"/>
              </a:spcBef>
              <a:spcAft>
                <a:spcPts val="0"/>
              </a:spcAft>
              <a:buClr>
                <a:srgbClr val="17365D"/>
              </a:buClr>
              <a:buSzPts val="1960"/>
            </a:pPr>
            <a:r>
              <a:rPr lang="en-US" sz="2400" dirty="0"/>
              <a:t>Acute myocardial infarction</a:t>
            </a:r>
            <a:endParaRPr sz="2400" dirty="0"/>
          </a:p>
          <a:p>
            <a:pPr marL="257175" indent="-257175">
              <a:lnSpc>
                <a:spcPct val="80000"/>
              </a:lnSpc>
              <a:spcBef>
                <a:spcPts val="519"/>
              </a:spcBef>
              <a:spcAft>
                <a:spcPts val="0"/>
              </a:spcAft>
              <a:buClr>
                <a:srgbClr val="17365D"/>
              </a:buClr>
              <a:buSzPts val="1960"/>
            </a:pPr>
            <a:r>
              <a:rPr lang="en-US" sz="2400" dirty="0"/>
              <a:t>Aneurysm</a:t>
            </a:r>
            <a:endParaRPr sz="2400" dirty="0"/>
          </a:p>
          <a:p>
            <a:pPr marL="257175" indent="-257175">
              <a:lnSpc>
                <a:spcPct val="80000"/>
              </a:lnSpc>
              <a:spcBef>
                <a:spcPts val="519"/>
              </a:spcBef>
              <a:spcAft>
                <a:spcPts val="0"/>
              </a:spcAft>
              <a:buClr>
                <a:srgbClr val="17365D"/>
              </a:buClr>
              <a:buSzPts val="1960"/>
            </a:pPr>
            <a:r>
              <a:rPr lang="en-US" sz="2400" dirty="0"/>
              <a:t>Acute renal failure</a:t>
            </a:r>
            <a:endParaRPr sz="2400" dirty="0"/>
          </a:p>
          <a:p>
            <a:pPr marL="257175" indent="-257175">
              <a:lnSpc>
                <a:spcPct val="80000"/>
              </a:lnSpc>
              <a:spcBef>
                <a:spcPts val="519"/>
              </a:spcBef>
              <a:spcAft>
                <a:spcPts val="0"/>
              </a:spcAft>
              <a:buClr>
                <a:srgbClr val="17365D"/>
              </a:buClr>
              <a:buSzPts val="1960"/>
            </a:pPr>
            <a:r>
              <a:rPr lang="en-US" sz="2400" dirty="0"/>
              <a:t>Adult respiratory distress syndrome</a:t>
            </a:r>
            <a:endParaRPr sz="2400" dirty="0"/>
          </a:p>
          <a:p>
            <a:pPr marL="257175" indent="-257175">
              <a:lnSpc>
                <a:spcPct val="80000"/>
              </a:lnSpc>
              <a:spcBef>
                <a:spcPts val="519"/>
              </a:spcBef>
              <a:spcAft>
                <a:spcPts val="0"/>
              </a:spcAft>
              <a:buClr>
                <a:srgbClr val="17365D"/>
              </a:buClr>
              <a:buSzPts val="1960"/>
            </a:pPr>
            <a:r>
              <a:rPr lang="en-US" sz="2400" dirty="0"/>
              <a:t>Amniotic fluid embolism</a:t>
            </a:r>
            <a:endParaRPr sz="2400" dirty="0"/>
          </a:p>
          <a:p>
            <a:pPr marL="257175" indent="-257175">
              <a:lnSpc>
                <a:spcPct val="80000"/>
              </a:lnSpc>
              <a:spcBef>
                <a:spcPts val="519"/>
              </a:spcBef>
              <a:spcAft>
                <a:spcPts val="0"/>
              </a:spcAft>
              <a:buClr>
                <a:srgbClr val="17365D"/>
              </a:buClr>
              <a:buSzPts val="1960"/>
            </a:pPr>
            <a:r>
              <a:rPr lang="en-US" sz="2400" dirty="0"/>
              <a:t>Cardiac arrest/ventricular fibrillation</a:t>
            </a:r>
            <a:endParaRPr sz="2400" dirty="0"/>
          </a:p>
          <a:p>
            <a:pPr marL="257175" indent="-257175">
              <a:lnSpc>
                <a:spcPct val="80000"/>
              </a:lnSpc>
              <a:spcBef>
                <a:spcPts val="519"/>
              </a:spcBef>
              <a:spcAft>
                <a:spcPts val="0"/>
              </a:spcAft>
              <a:buClr>
                <a:srgbClr val="17365D"/>
              </a:buClr>
              <a:buSzPts val="1960"/>
            </a:pPr>
            <a:r>
              <a:rPr lang="en-US" sz="2400" dirty="0"/>
              <a:t>Conversion of cardiac rhythm</a:t>
            </a:r>
            <a:endParaRPr sz="2400" dirty="0"/>
          </a:p>
          <a:p>
            <a:pPr marL="257175" indent="-257175">
              <a:lnSpc>
                <a:spcPct val="80000"/>
              </a:lnSpc>
              <a:spcBef>
                <a:spcPts val="519"/>
              </a:spcBef>
              <a:spcAft>
                <a:spcPts val="0"/>
              </a:spcAft>
              <a:buClr>
                <a:srgbClr val="17365D"/>
              </a:buClr>
              <a:buSzPts val="1960"/>
            </a:pPr>
            <a:r>
              <a:rPr lang="en-US" sz="2400" dirty="0"/>
              <a:t>Disseminated intravascular coagulation</a:t>
            </a:r>
            <a:endParaRPr sz="2400" dirty="0"/>
          </a:p>
          <a:p>
            <a:pPr marL="257175" indent="-257175">
              <a:lnSpc>
                <a:spcPct val="80000"/>
              </a:lnSpc>
              <a:spcBef>
                <a:spcPts val="519"/>
              </a:spcBef>
              <a:spcAft>
                <a:spcPts val="0"/>
              </a:spcAft>
              <a:buClr>
                <a:srgbClr val="17365D"/>
              </a:buClr>
              <a:buSzPts val="1960"/>
            </a:pPr>
            <a:r>
              <a:rPr lang="en-US" sz="2400" dirty="0"/>
              <a:t>Eclampsia</a:t>
            </a:r>
            <a:endParaRPr sz="2400" dirty="0"/>
          </a:p>
          <a:p>
            <a:pPr marL="257175" indent="-257175">
              <a:lnSpc>
                <a:spcPct val="80000"/>
              </a:lnSpc>
              <a:spcBef>
                <a:spcPts val="519"/>
              </a:spcBef>
              <a:spcAft>
                <a:spcPts val="0"/>
              </a:spcAft>
              <a:buClr>
                <a:srgbClr val="17365D"/>
              </a:buClr>
              <a:buSzPts val="1960"/>
            </a:pPr>
            <a:r>
              <a:rPr lang="en-US" sz="2400" dirty="0"/>
              <a:t>Heart failure/arrest during surgery or procedure</a:t>
            </a:r>
            <a:endParaRPr sz="2400" dirty="0"/>
          </a:p>
        </p:txBody>
      </p:sp>
      <p:sp>
        <p:nvSpPr>
          <p:cNvPr id="83" name="Google Shape;83;p7"/>
          <p:cNvSpPr txBox="1"/>
          <p:nvPr/>
        </p:nvSpPr>
        <p:spPr>
          <a:xfrm>
            <a:off x="1543050" y="6174033"/>
            <a:ext cx="5740160" cy="207719"/>
          </a:xfrm>
          <a:prstGeom prst="rect">
            <a:avLst/>
          </a:prstGeom>
          <a:noFill/>
          <a:ln>
            <a:noFill/>
          </a:ln>
        </p:spPr>
        <p:txBody>
          <a:bodyPr spcFirstLastPara="1" wrap="square" lIns="68569" tIns="34275" rIns="68569" bIns="34275" anchor="t" anchorCtr="0">
            <a:spAutoFit/>
          </a:bodyPr>
          <a:lstStyle/>
          <a:p>
            <a:r>
              <a:rPr lang="en-US" sz="900" dirty="0">
                <a:solidFill>
                  <a:schemeClr val="tx2">
                    <a:lumMod val="75000"/>
                  </a:schemeClr>
                </a:solidFill>
                <a:latin typeface="Calibri"/>
                <a:ea typeface="Calibri"/>
                <a:cs typeface="Calibri"/>
                <a:sym typeface="Calibri"/>
              </a:rPr>
              <a:t>https://</a:t>
            </a:r>
            <a:r>
              <a:rPr lang="en-US" sz="900" dirty="0" err="1">
                <a:solidFill>
                  <a:schemeClr val="tx2">
                    <a:lumMod val="75000"/>
                  </a:schemeClr>
                </a:solidFill>
                <a:latin typeface="Calibri"/>
                <a:ea typeface="Calibri"/>
                <a:cs typeface="Calibri"/>
                <a:sym typeface="Calibri"/>
              </a:rPr>
              <a:t>www.cdc.gov</a:t>
            </a:r>
            <a:r>
              <a:rPr lang="en-US" sz="900" dirty="0">
                <a:solidFill>
                  <a:schemeClr val="tx2">
                    <a:lumMod val="75000"/>
                  </a:schemeClr>
                </a:solidFill>
                <a:latin typeface="Calibri"/>
                <a:ea typeface="Calibri"/>
                <a:cs typeface="Calibri"/>
                <a:sym typeface="Calibri"/>
              </a:rPr>
              <a:t>/</a:t>
            </a:r>
            <a:r>
              <a:rPr lang="en-US" sz="900" dirty="0" err="1">
                <a:solidFill>
                  <a:schemeClr val="tx2">
                    <a:lumMod val="75000"/>
                  </a:schemeClr>
                </a:solidFill>
                <a:latin typeface="Calibri"/>
                <a:ea typeface="Calibri"/>
                <a:cs typeface="Calibri"/>
                <a:sym typeface="Calibri"/>
              </a:rPr>
              <a:t>reproductivehealth</a:t>
            </a:r>
            <a:r>
              <a:rPr lang="en-US" sz="900" dirty="0">
                <a:solidFill>
                  <a:schemeClr val="tx2">
                    <a:lumMod val="75000"/>
                  </a:schemeClr>
                </a:solidFill>
                <a:latin typeface="Calibri"/>
                <a:ea typeface="Calibri"/>
                <a:cs typeface="Calibri"/>
                <a:sym typeface="Calibri"/>
              </a:rPr>
              <a:t>/</a:t>
            </a:r>
            <a:r>
              <a:rPr lang="en-US" sz="900" dirty="0" err="1">
                <a:solidFill>
                  <a:schemeClr val="tx2">
                    <a:lumMod val="75000"/>
                  </a:schemeClr>
                </a:solidFill>
                <a:latin typeface="Calibri"/>
                <a:ea typeface="Calibri"/>
                <a:cs typeface="Calibri"/>
                <a:sym typeface="Calibri"/>
              </a:rPr>
              <a:t>maternalinfanthealth</a:t>
            </a:r>
            <a:r>
              <a:rPr lang="en-US" sz="900" dirty="0">
                <a:solidFill>
                  <a:schemeClr val="tx2">
                    <a:lumMod val="75000"/>
                  </a:schemeClr>
                </a:solidFill>
                <a:latin typeface="Calibri"/>
                <a:ea typeface="Calibri"/>
                <a:cs typeface="Calibri"/>
                <a:sym typeface="Calibri"/>
              </a:rPr>
              <a:t>/</a:t>
            </a:r>
            <a:r>
              <a:rPr lang="en-US" sz="900" dirty="0" err="1">
                <a:solidFill>
                  <a:schemeClr val="tx2">
                    <a:lumMod val="75000"/>
                  </a:schemeClr>
                </a:solidFill>
                <a:latin typeface="Calibri"/>
                <a:ea typeface="Calibri"/>
                <a:cs typeface="Calibri"/>
                <a:sym typeface="Calibri"/>
              </a:rPr>
              <a:t>smm</a:t>
            </a:r>
            <a:r>
              <a:rPr lang="en-US" sz="900" dirty="0">
                <a:solidFill>
                  <a:schemeClr val="tx2">
                    <a:lumMod val="75000"/>
                  </a:schemeClr>
                </a:solidFill>
                <a:latin typeface="Calibri"/>
                <a:ea typeface="Calibri"/>
                <a:cs typeface="Calibri"/>
                <a:sym typeface="Calibri"/>
              </a:rPr>
              <a:t>/severe-morbidity-</a:t>
            </a:r>
            <a:r>
              <a:rPr lang="en-US" sz="900" dirty="0" err="1">
                <a:solidFill>
                  <a:schemeClr val="tx2">
                    <a:lumMod val="75000"/>
                  </a:schemeClr>
                </a:solidFill>
                <a:latin typeface="Calibri"/>
                <a:ea typeface="Calibri"/>
                <a:cs typeface="Calibri"/>
                <a:sym typeface="Calibri"/>
              </a:rPr>
              <a:t>ICD.htm</a:t>
            </a:r>
            <a:endParaRPr sz="1350" dirty="0">
              <a:solidFill>
                <a:schemeClr val="tx2">
                  <a:lumMod val="75000"/>
                </a:schemeClr>
              </a:solidFill>
            </a:endParaRPr>
          </a:p>
        </p:txBody>
      </p:sp>
      <p:sp>
        <p:nvSpPr>
          <p:cNvPr id="6" name="Google Shape;81;p7">
            <a:extLst>
              <a:ext uri="{FF2B5EF4-FFF2-40B4-BE49-F238E27FC236}">
                <a16:creationId xmlns:a16="http://schemas.microsoft.com/office/drawing/2014/main" id="{535F1228-9930-F845-AE16-F9F13407F31B}"/>
              </a:ext>
            </a:extLst>
          </p:cNvPr>
          <p:cNvSpPr txBox="1">
            <a:spLocks/>
          </p:cNvSpPr>
          <p:nvPr/>
        </p:nvSpPr>
        <p:spPr>
          <a:xfrm>
            <a:off x="6248400" y="1066801"/>
            <a:ext cx="3962400" cy="4876801"/>
          </a:xfrm>
          <a:prstGeom prst="rect">
            <a:avLst/>
          </a:prstGeom>
          <a:noFill/>
          <a:ln>
            <a:noFill/>
          </a:ln>
        </p:spPr>
        <p:txBody>
          <a:bodyPr spcFirstLastPara="1" vert="horz" wrap="square" lIns="68569" tIns="34275" rIns="68569" bIns="34275" rtlCol="0" anchor="t" anchorCtr="0">
            <a:normAutofit lnSpcReduction="10000"/>
          </a:bodyPr>
          <a:lstStyle>
            <a:lvl1pPr marL="342900" indent="-342900" algn="l" defTabSz="914400" rtl="0" eaLnBrk="1" latinLnBrk="0" hangingPunct="1">
              <a:spcBef>
                <a:spcPct val="20000"/>
              </a:spcBef>
              <a:spcAft>
                <a:spcPts val="300"/>
              </a:spcAft>
              <a:buFont typeface="Arial" pitchFamily="34" charset="0"/>
              <a:buChar char="•"/>
              <a:defRPr sz="2800" kern="1200">
                <a:solidFill>
                  <a:schemeClr val="tx2">
                    <a:lumMod val="75000"/>
                  </a:schemeClr>
                </a:solidFill>
                <a:latin typeface="+mn-lt"/>
                <a:ea typeface="+mn-ea"/>
                <a:cs typeface="+mn-cs"/>
              </a:defRPr>
            </a:lvl1pPr>
            <a:lvl2pPr marL="742950" indent="-285750" algn="l" defTabSz="914400" rtl="0" eaLnBrk="1" latinLnBrk="0" hangingPunct="1">
              <a:spcBef>
                <a:spcPct val="20000"/>
              </a:spcBef>
              <a:spcAft>
                <a:spcPts val="300"/>
              </a:spcAft>
              <a:buFont typeface="Arial" pitchFamily="34" charset="0"/>
              <a:buChar char="–"/>
              <a:defRPr sz="2400" kern="1200">
                <a:solidFill>
                  <a:schemeClr val="tx2">
                    <a:lumMod val="75000"/>
                  </a:schemeClr>
                </a:solidFill>
                <a:latin typeface="+mn-lt"/>
                <a:ea typeface="+mn-ea"/>
                <a:cs typeface="+mn-cs"/>
              </a:defRPr>
            </a:lvl2pPr>
            <a:lvl3pPr marL="1143000" indent="-228600" algn="l" defTabSz="914400" rtl="0" eaLnBrk="1" latinLnBrk="0" hangingPunct="1">
              <a:spcBef>
                <a:spcPct val="20000"/>
              </a:spcBef>
              <a:spcAft>
                <a:spcPts val="300"/>
              </a:spcAft>
              <a:buFont typeface="Arial" pitchFamily="34" charset="0"/>
              <a:buChar char="•"/>
              <a:defRPr sz="2000" kern="1200">
                <a:solidFill>
                  <a:schemeClr val="tx2">
                    <a:lumMod val="75000"/>
                  </a:schemeClr>
                </a:solidFill>
                <a:latin typeface="+mn-lt"/>
                <a:ea typeface="+mn-ea"/>
                <a:cs typeface="+mn-cs"/>
              </a:defRPr>
            </a:lvl3pPr>
            <a:lvl4pPr marL="1600200" indent="-228600" algn="l" defTabSz="914400" rtl="0" eaLnBrk="1" latinLnBrk="0" hangingPunct="1">
              <a:spcBef>
                <a:spcPct val="20000"/>
              </a:spcBef>
              <a:spcAft>
                <a:spcPts val="300"/>
              </a:spcAft>
              <a:buFont typeface="Arial" pitchFamily="34" charset="0"/>
              <a:buChar char="–"/>
              <a:defRPr sz="1800" kern="1200">
                <a:solidFill>
                  <a:schemeClr val="tx2">
                    <a:lumMod val="75000"/>
                  </a:schemeClr>
                </a:solidFill>
                <a:latin typeface="+mn-lt"/>
                <a:ea typeface="+mn-ea"/>
                <a:cs typeface="+mn-cs"/>
              </a:defRPr>
            </a:lvl4pPr>
            <a:lvl5pPr marL="2057400" indent="-228600" algn="l" defTabSz="914400" rtl="0" eaLnBrk="1" latinLnBrk="0" hangingPunct="1">
              <a:spcBef>
                <a:spcPct val="20000"/>
              </a:spcBef>
              <a:spcAft>
                <a:spcPts val="300"/>
              </a:spcAft>
              <a:buFont typeface="Arial" pitchFamily="34" charset="0"/>
              <a:buChar char="»"/>
              <a:defRPr sz="1800" kern="1200">
                <a:solidFill>
                  <a:schemeClr val="tx2">
                    <a:lumMod val="7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57175" indent="-257175">
              <a:lnSpc>
                <a:spcPct val="80000"/>
              </a:lnSpc>
              <a:spcBef>
                <a:spcPts val="0"/>
              </a:spcBef>
              <a:buClr>
                <a:srgbClr val="17365D"/>
              </a:buClr>
              <a:buSzPts val="1960"/>
            </a:pPr>
            <a:r>
              <a:rPr lang="en-US" sz="2400" dirty="0"/>
              <a:t>Puerperal cerebrovascular disorders</a:t>
            </a:r>
          </a:p>
          <a:p>
            <a:pPr marL="257175" indent="-257175">
              <a:lnSpc>
                <a:spcPct val="80000"/>
              </a:lnSpc>
              <a:spcBef>
                <a:spcPts val="294"/>
              </a:spcBef>
              <a:buClr>
                <a:srgbClr val="17365D"/>
              </a:buClr>
              <a:buSzPts val="1960"/>
            </a:pPr>
            <a:r>
              <a:rPr lang="en-US" sz="2400" dirty="0"/>
              <a:t>Pulmonary edema / Acute heart failure</a:t>
            </a:r>
          </a:p>
          <a:p>
            <a:pPr marL="257175" indent="-257175">
              <a:lnSpc>
                <a:spcPct val="80000"/>
              </a:lnSpc>
              <a:spcBef>
                <a:spcPts val="294"/>
              </a:spcBef>
              <a:buClr>
                <a:srgbClr val="17365D"/>
              </a:buClr>
              <a:buSzPts val="1960"/>
            </a:pPr>
            <a:r>
              <a:rPr lang="en-US" sz="2400" dirty="0"/>
              <a:t>Severe anesthesia complications</a:t>
            </a:r>
          </a:p>
          <a:p>
            <a:pPr marL="257175" indent="-257175">
              <a:lnSpc>
                <a:spcPct val="80000"/>
              </a:lnSpc>
              <a:spcBef>
                <a:spcPts val="294"/>
              </a:spcBef>
              <a:buClr>
                <a:srgbClr val="17365D"/>
              </a:buClr>
              <a:buSzPts val="1960"/>
            </a:pPr>
            <a:r>
              <a:rPr lang="en-US" sz="2400" dirty="0"/>
              <a:t>Sepsis</a:t>
            </a:r>
          </a:p>
          <a:p>
            <a:pPr marL="257175" indent="-257175">
              <a:lnSpc>
                <a:spcPct val="80000"/>
              </a:lnSpc>
              <a:spcBef>
                <a:spcPts val="294"/>
              </a:spcBef>
              <a:buClr>
                <a:srgbClr val="17365D"/>
              </a:buClr>
              <a:buSzPts val="1960"/>
            </a:pPr>
            <a:r>
              <a:rPr lang="en-US" sz="2400" dirty="0"/>
              <a:t>Shock</a:t>
            </a:r>
          </a:p>
          <a:p>
            <a:pPr marL="257175" indent="-257175">
              <a:lnSpc>
                <a:spcPct val="80000"/>
              </a:lnSpc>
              <a:spcBef>
                <a:spcPts val="294"/>
              </a:spcBef>
              <a:buClr>
                <a:srgbClr val="17365D"/>
              </a:buClr>
              <a:buSzPts val="1960"/>
            </a:pPr>
            <a:r>
              <a:rPr lang="en-US" sz="2400" dirty="0"/>
              <a:t>Sickle cell disease with crisis</a:t>
            </a:r>
          </a:p>
          <a:p>
            <a:pPr marL="257175" indent="-257175">
              <a:lnSpc>
                <a:spcPct val="80000"/>
              </a:lnSpc>
              <a:spcBef>
                <a:spcPts val="294"/>
              </a:spcBef>
              <a:buClr>
                <a:srgbClr val="17365D"/>
              </a:buClr>
              <a:buSzPts val="1960"/>
            </a:pPr>
            <a:r>
              <a:rPr lang="en-US" sz="2400" dirty="0"/>
              <a:t>Air and thrombotic embolism</a:t>
            </a:r>
          </a:p>
          <a:p>
            <a:pPr marL="257175" indent="-257175">
              <a:lnSpc>
                <a:spcPct val="80000"/>
              </a:lnSpc>
              <a:spcBef>
                <a:spcPts val="294"/>
              </a:spcBef>
              <a:buClr>
                <a:srgbClr val="17365D"/>
              </a:buClr>
              <a:buSzPts val="1960"/>
            </a:pPr>
            <a:r>
              <a:rPr lang="en-US" sz="2400" dirty="0"/>
              <a:t>Blood transfusion</a:t>
            </a:r>
          </a:p>
          <a:p>
            <a:pPr marL="257175" indent="-257175">
              <a:lnSpc>
                <a:spcPct val="80000"/>
              </a:lnSpc>
              <a:spcBef>
                <a:spcPts val="294"/>
              </a:spcBef>
              <a:buClr>
                <a:srgbClr val="17365D"/>
              </a:buClr>
              <a:buSzPts val="1960"/>
            </a:pPr>
            <a:r>
              <a:rPr lang="en-US" sz="2400" dirty="0"/>
              <a:t>Hysterectomy</a:t>
            </a:r>
          </a:p>
          <a:p>
            <a:pPr marL="257175" indent="-257175">
              <a:lnSpc>
                <a:spcPct val="80000"/>
              </a:lnSpc>
              <a:spcBef>
                <a:spcPts val="294"/>
              </a:spcBef>
              <a:buClr>
                <a:srgbClr val="17365D"/>
              </a:buClr>
              <a:buSzPts val="1960"/>
            </a:pPr>
            <a:r>
              <a:rPr lang="en-US" sz="2400" dirty="0"/>
              <a:t>Temporary tracheostomy</a:t>
            </a:r>
          </a:p>
          <a:p>
            <a:pPr marL="257175" indent="-257175">
              <a:lnSpc>
                <a:spcPct val="80000"/>
              </a:lnSpc>
              <a:spcBef>
                <a:spcPts val="294"/>
              </a:spcBef>
              <a:buClr>
                <a:srgbClr val="17365D"/>
              </a:buClr>
              <a:buSzPts val="1960"/>
            </a:pPr>
            <a:r>
              <a:rPr lang="en-US" sz="2400" dirty="0"/>
              <a:t>Ventilation</a:t>
            </a:r>
          </a:p>
        </p:txBody>
      </p:sp>
    </p:spTree>
    <p:extLst>
      <p:ext uri="{BB962C8B-B14F-4D97-AF65-F5344CB8AC3E}">
        <p14:creationId xmlns:p14="http://schemas.microsoft.com/office/powerpoint/2010/main" val="16361121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D93F6C1-32B1-461A-AF84-A95D89C31CBD}"/>
              </a:ext>
            </a:extLst>
          </p:cNvPr>
          <p:cNvSpPr>
            <a:spLocks noGrp="1"/>
          </p:cNvSpPr>
          <p:nvPr>
            <p:ph type="title"/>
          </p:nvPr>
        </p:nvSpPr>
        <p:spPr/>
        <p:txBody>
          <a:bodyPr>
            <a:normAutofit/>
          </a:bodyPr>
          <a:lstStyle/>
          <a:p>
            <a:pPr>
              <a:defRPr/>
            </a:pPr>
            <a:r>
              <a:rPr lang="en-US" dirty="0">
                <a:solidFill>
                  <a:schemeClr val="bg1"/>
                </a:solidFill>
                <a:latin typeface="Calibri" panose="020F0502020204030204" pitchFamily="34" charset="0"/>
              </a:rPr>
              <a:t>SMM20 and SMM21 Rates in Massachusetts: 2016-2018</a:t>
            </a:r>
            <a:endParaRPr lang="en-US" dirty="0">
              <a:solidFill>
                <a:schemeClr val="bg1"/>
              </a:solidFill>
            </a:endParaRPr>
          </a:p>
        </p:txBody>
      </p:sp>
      <p:graphicFrame>
        <p:nvGraphicFramePr>
          <p:cNvPr id="4" name="Chart 3">
            <a:extLst>
              <a:ext uri="{FF2B5EF4-FFF2-40B4-BE49-F238E27FC236}">
                <a16:creationId xmlns:a16="http://schemas.microsoft.com/office/drawing/2014/main" id="{ADCA5359-7820-451A-BAA7-9AACE38B86D9}"/>
              </a:ext>
            </a:extLst>
          </p:cNvPr>
          <p:cNvGraphicFramePr>
            <a:graphicFrameLocks/>
          </p:cNvGraphicFramePr>
          <p:nvPr>
            <p:extLst>
              <p:ext uri="{D42A27DB-BD31-4B8C-83A1-F6EECF244321}">
                <p14:modId xmlns:p14="http://schemas.microsoft.com/office/powerpoint/2010/main" val="453729021"/>
              </p:ext>
            </p:extLst>
          </p:nvPr>
        </p:nvGraphicFramePr>
        <p:xfrm>
          <a:off x="570114" y="937101"/>
          <a:ext cx="11051771" cy="547407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51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chart seriesIdx="0" categoryIdx="-4" bldStep="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chart seriesIdx="1" categoryIdx="-4" bldStep="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Chart bld="series"/>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D93F6C1-32B1-461A-AF84-A95D89C31CBD}"/>
              </a:ext>
            </a:extLst>
          </p:cNvPr>
          <p:cNvSpPr>
            <a:spLocks noGrp="1"/>
          </p:cNvSpPr>
          <p:nvPr>
            <p:ph type="title"/>
          </p:nvPr>
        </p:nvSpPr>
        <p:spPr/>
        <p:txBody>
          <a:bodyPr>
            <a:normAutofit/>
          </a:bodyPr>
          <a:lstStyle/>
          <a:p>
            <a:pPr>
              <a:defRPr/>
            </a:pPr>
            <a:r>
              <a:rPr lang="en-US" dirty="0">
                <a:latin typeface="Calibri" panose="020F0502020204030204" pitchFamily="34" charset="0"/>
              </a:rPr>
              <a:t>SMM20 Rates by Race/Ethnicity: MA 2016-2018 </a:t>
            </a:r>
            <a:endParaRPr lang="en-US" dirty="0"/>
          </a:p>
        </p:txBody>
      </p:sp>
      <p:graphicFrame>
        <p:nvGraphicFramePr>
          <p:cNvPr id="6" name="Chart 5">
            <a:extLst>
              <a:ext uri="{FF2B5EF4-FFF2-40B4-BE49-F238E27FC236}">
                <a16:creationId xmlns:a16="http://schemas.microsoft.com/office/drawing/2014/main" id="{34CC628C-AA82-4F3B-B8D1-459ED758DAB8}"/>
              </a:ext>
            </a:extLst>
          </p:cNvPr>
          <p:cNvGraphicFramePr>
            <a:graphicFrameLocks/>
          </p:cNvGraphicFramePr>
          <p:nvPr>
            <p:extLst>
              <p:ext uri="{D42A27DB-BD31-4B8C-83A1-F6EECF244321}">
                <p14:modId xmlns:p14="http://schemas.microsoft.com/office/powerpoint/2010/main" val="250573731"/>
              </p:ext>
            </p:extLst>
          </p:nvPr>
        </p:nvGraphicFramePr>
        <p:xfrm>
          <a:off x="571500" y="969065"/>
          <a:ext cx="11049000" cy="530183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50321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chart seriesIdx="0" categoryIdx="-4" bldStep="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chart seriesIdx="1" categoryIdx="-4" bldStep="series"/>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graphicEl>
                                              <a:chart seriesIdx="2" categoryIdx="-4" bldStep="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Chart bld="series"/>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496E1-ADF6-DF40-9FAC-29AADF3D6BC5}"/>
              </a:ext>
            </a:extLst>
          </p:cNvPr>
          <p:cNvSpPr>
            <a:spLocks noGrp="1"/>
          </p:cNvSpPr>
          <p:nvPr>
            <p:ph type="title"/>
          </p:nvPr>
        </p:nvSpPr>
        <p:spPr/>
        <p:txBody>
          <a:bodyPr>
            <a:normAutofit/>
          </a:bodyPr>
          <a:lstStyle/>
          <a:p>
            <a:r>
              <a:rPr lang="en-US" dirty="0"/>
              <a:t>Apply Equity Lens to Severe Maternal Morbidity Data</a:t>
            </a:r>
          </a:p>
        </p:txBody>
      </p:sp>
      <p:sp>
        <p:nvSpPr>
          <p:cNvPr id="3" name="Content Placeholder 2">
            <a:extLst>
              <a:ext uri="{FF2B5EF4-FFF2-40B4-BE49-F238E27FC236}">
                <a16:creationId xmlns:a16="http://schemas.microsoft.com/office/drawing/2014/main" id="{C6C84CD3-29BE-3545-9FD7-9BCB7C448529}"/>
              </a:ext>
            </a:extLst>
          </p:cNvPr>
          <p:cNvSpPr>
            <a:spLocks noGrp="1"/>
          </p:cNvSpPr>
          <p:nvPr>
            <p:ph idx="1"/>
          </p:nvPr>
        </p:nvSpPr>
        <p:spPr/>
        <p:txBody>
          <a:bodyPr>
            <a:normAutofit fontScale="92500" lnSpcReduction="10000"/>
          </a:bodyPr>
          <a:lstStyle/>
          <a:p>
            <a:pPr marL="171450" indent="-171450"/>
            <a:r>
              <a:rPr lang="en-US" dirty="0"/>
              <a:t>SMM Pilot Project</a:t>
            </a:r>
          </a:p>
          <a:p>
            <a:pPr lvl="1"/>
            <a:r>
              <a:rPr lang="en-US" sz="2200" dirty="0"/>
              <a:t>8 pilot sites receiving feedback on report sharing and understanding SMM outcomes by race/ethnicity to highlight inequities</a:t>
            </a:r>
          </a:p>
          <a:p>
            <a:pPr lvl="1"/>
            <a:r>
              <a:rPr lang="en-US" sz="2200" dirty="0"/>
              <a:t>Collaboration with the Betsy Lehman Center (BLC) since 2018 to access and analyze HDD from the MA Center for Health Information and Analysis, known as CHIA.</a:t>
            </a:r>
          </a:p>
          <a:p>
            <a:pPr lvl="1"/>
            <a:r>
              <a:rPr lang="en-US" sz="2200" dirty="0"/>
              <a:t>Plan with 33 remaining sites</a:t>
            </a:r>
          </a:p>
          <a:p>
            <a:r>
              <a:rPr lang="en-US" dirty="0"/>
              <a:t>Key Takeaways </a:t>
            </a:r>
          </a:p>
          <a:p>
            <a:pPr lvl="1"/>
            <a:r>
              <a:rPr lang="en-US" dirty="0"/>
              <a:t>Trends continue to increase in SMM, especially in more recent years</a:t>
            </a:r>
          </a:p>
          <a:p>
            <a:pPr lvl="1"/>
            <a:r>
              <a:rPr lang="en-US" dirty="0"/>
              <a:t>Racial disparities exist in Massachusetts’ SMM rates:</a:t>
            </a:r>
          </a:p>
          <a:p>
            <a:pPr lvl="2"/>
            <a:r>
              <a:rPr lang="en-US" dirty="0"/>
              <a:t>Black women are 2 times more likely to have SMM compared to White women</a:t>
            </a:r>
          </a:p>
          <a:p>
            <a:pPr lvl="2"/>
            <a:r>
              <a:rPr lang="en-US" dirty="0"/>
              <a:t>Hispanic women are nearly 1.5 times as likely to have SMM compared to White women</a:t>
            </a:r>
          </a:p>
          <a:p>
            <a:pPr lvl="2"/>
            <a:r>
              <a:rPr lang="en-US" dirty="0"/>
              <a:t>Black women are nearly 1.5 times more likely to experience SMM compared to their Hispanic counterparts</a:t>
            </a:r>
          </a:p>
          <a:p>
            <a:endParaRPr lang="en-US" dirty="0"/>
          </a:p>
          <a:p>
            <a:pPr marL="0" indent="0">
              <a:buNone/>
            </a:pPr>
            <a:endParaRPr lang="en-US" dirty="0"/>
          </a:p>
        </p:txBody>
      </p:sp>
    </p:spTree>
    <p:extLst>
      <p:ext uri="{BB962C8B-B14F-4D97-AF65-F5344CB8AC3E}">
        <p14:creationId xmlns:p14="http://schemas.microsoft.com/office/powerpoint/2010/main" val="7955773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496E1-ADF6-DF40-9FAC-29AADF3D6BC5}"/>
              </a:ext>
            </a:extLst>
          </p:cNvPr>
          <p:cNvSpPr>
            <a:spLocks noGrp="1"/>
          </p:cNvSpPr>
          <p:nvPr>
            <p:ph type="title"/>
          </p:nvPr>
        </p:nvSpPr>
        <p:spPr/>
        <p:txBody>
          <a:bodyPr>
            <a:normAutofit/>
          </a:bodyPr>
          <a:lstStyle/>
          <a:p>
            <a:r>
              <a:rPr lang="en-US" dirty="0"/>
              <a:t>Apply Equity Lens to Severe Maternal Morbidity Data</a:t>
            </a:r>
          </a:p>
        </p:txBody>
      </p:sp>
      <p:sp>
        <p:nvSpPr>
          <p:cNvPr id="3" name="Content Placeholder 2">
            <a:extLst>
              <a:ext uri="{FF2B5EF4-FFF2-40B4-BE49-F238E27FC236}">
                <a16:creationId xmlns:a16="http://schemas.microsoft.com/office/drawing/2014/main" id="{C6C84CD3-29BE-3545-9FD7-9BCB7C448529}"/>
              </a:ext>
            </a:extLst>
          </p:cNvPr>
          <p:cNvSpPr>
            <a:spLocks noGrp="1"/>
          </p:cNvSpPr>
          <p:nvPr>
            <p:ph idx="1"/>
          </p:nvPr>
        </p:nvSpPr>
        <p:spPr/>
        <p:txBody>
          <a:bodyPr>
            <a:normAutofit lnSpcReduction="10000"/>
          </a:bodyPr>
          <a:lstStyle/>
          <a:p>
            <a:r>
              <a:rPr lang="en-US" dirty="0"/>
              <a:t>Challenges</a:t>
            </a:r>
          </a:p>
          <a:p>
            <a:pPr lvl="1"/>
            <a:r>
              <a:rPr lang="en-US" dirty="0"/>
              <a:t>Quality of existing data </a:t>
            </a:r>
          </a:p>
          <a:p>
            <a:pPr lvl="1"/>
            <a:r>
              <a:rPr lang="en-US" dirty="0"/>
              <a:t>Missing data points (e.g., race/ethnicity) </a:t>
            </a:r>
          </a:p>
          <a:p>
            <a:pPr lvl="1"/>
            <a:r>
              <a:rPr lang="en-US" dirty="0"/>
              <a:t>Lack of data from women about their experience (e.g., not being respected, not being heard, being discriminated against, etc.)</a:t>
            </a:r>
          </a:p>
          <a:p>
            <a:pPr lvl="1"/>
            <a:r>
              <a:rPr lang="en-US" dirty="0"/>
              <a:t>Concern about reported data “over capturing” SMM indicators, possibly due to coding errors</a:t>
            </a:r>
          </a:p>
          <a:p>
            <a:pPr lvl="1"/>
            <a:r>
              <a:rPr lang="en-US" dirty="0"/>
              <a:t>Higher SMM attributed to transports of high risk mothers out of community hospitals</a:t>
            </a:r>
          </a:p>
          <a:p>
            <a:pPr lvl="1"/>
            <a:r>
              <a:rPr lang="en-US" dirty="0"/>
              <a:t>Desire to apply a research lens to quality improvement data</a:t>
            </a:r>
          </a:p>
          <a:p>
            <a:pPr lvl="1"/>
            <a:r>
              <a:rPr lang="en-US" dirty="0"/>
              <a:t>Medical record data not accurately transmitted to HD data</a:t>
            </a:r>
          </a:p>
          <a:p>
            <a:endParaRPr lang="en-US" dirty="0"/>
          </a:p>
          <a:p>
            <a:endParaRPr lang="en-US" dirty="0"/>
          </a:p>
          <a:p>
            <a:pPr marL="0" indent="0">
              <a:buNone/>
            </a:pPr>
            <a:endParaRPr lang="en-US" dirty="0"/>
          </a:p>
        </p:txBody>
      </p:sp>
    </p:spTree>
    <p:extLst>
      <p:ext uri="{BB962C8B-B14F-4D97-AF65-F5344CB8AC3E}">
        <p14:creationId xmlns:p14="http://schemas.microsoft.com/office/powerpoint/2010/main" val="24794990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Google Shape;49;p2"/>
          <p:cNvSpPr txBox="1">
            <a:spLocks noGrp="1"/>
          </p:cNvSpPr>
          <p:nvPr>
            <p:ph type="title"/>
          </p:nvPr>
        </p:nvSpPr>
        <p:spPr>
          <a:xfrm>
            <a:off x="609600" y="76200"/>
            <a:ext cx="10972800" cy="5334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800"/>
              <a:buFont typeface="Gill Sans"/>
              <a:buNone/>
            </a:pPr>
            <a:r>
              <a:rPr lang="en-US"/>
              <a:t>Disclosure</a:t>
            </a:r>
            <a:endParaRPr/>
          </a:p>
        </p:txBody>
      </p:sp>
      <p:sp>
        <p:nvSpPr>
          <p:cNvPr id="50" name="Google Shape;50;p2"/>
          <p:cNvSpPr txBox="1">
            <a:spLocks noGrp="1"/>
          </p:cNvSpPr>
          <p:nvPr>
            <p:ph type="body" idx="1"/>
          </p:nvPr>
        </p:nvSpPr>
        <p:spPr>
          <a:xfrm>
            <a:off x="609600" y="1066800"/>
            <a:ext cx="10972800" cy="4876801"/>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17365D"/>
              </a:buClr>
              <a:buSzPts val="2800"/>
              <a:buNone/>
            </a:pPr>
            <a:endParaRPr/>
          </a:p>
          <a:p>
            <a:pPr marL="0" lvl="0" indent="0" algn="l" rtl="0">
              <a:spcBef>
                <a:spcPts val="860"/>
              </a:spcBef>
              <a:spcAft>
                <a:spcPts val="0"/>
              </a:spcAft>
              <a:buClr>
                <a:srgbClr val="17365D"/>
              </a:buClr>
              <a:buSzPts val="2800"/>
              <a:buNone/>
            </a:pPr>
            <a:endParaRPr/>
          </a:p>
          <a:p>
            <a:pPr marL="0" lvl="0" indent="0" algn="l" rtl="0">
              <a:spcBef>
                <a:spcPts val="860"/>
              </a:spcBef>
              <a:spcAft>
                <a:spcPts val="0"/>
              </a:spcAft>
              <a:buClr>
                <a:srgbClr val="17365D"/>
              </a:buClr>
              <a:buSzPts val="2800"/>
              <a:buNone/>
            </a:pPr>
            <a:r>
              <a:rPr lang="en-US"/>
              <a:t>I have no financial relationships with a commercial entity producing health care related products or services related to this presentation.</a:t>
            </a:r>
            <a:endParaRPr/>
          </a:p>
        </p:txBody>
      </p:sp>
    </p:spTree>
    <p:extLst>
      <p:ext uri="{BB962C8B-B14F-4D97-AF65-F5344CB8AC3E}">
        <p14:creationId xmlns:p14="http://schemas.microsoft.com/office/powerpoint/2010/main" val="25202323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401BE-CBE0-E343-A4D2-25BD90E94D6A}"/>
              </a:ext>
            </a:extLst>
          </p:cNvPr>
          <p:cNvSpPr>
            <a:spLocks noGrp="1"/>
          </p:cNvSpPr>
          <p:nvPr>
            <p:ph type="title"/>
          </p:nvPr>
        </p:nvSpPr>
        <p:spPr/>
        <p:txBody>
          <a:bodyPr/>
          <a:lstStyle/>
          <a:p>
            <a:r>
              <a:rPr lang="en-US" dirty="0"/>
              <a:t>Massachusetts SMM for OUD</a:t>
            </a:r>
          </a:p>
        </p:txBody>
      </p:sp>
      <p:graphicFrame>
        <p:nvGraphicFramePr>
          <p:cNvPr id="8" name="Chart 7">
            <a:extLst>
              <a:ext uri="{FF2B5EF4-FFF2-40B4-BE49-F238E27FC236}">
                <a16:creationId xmlns:a16="http://schemas.microsoft.com/office/drawing/2014/main" id="{00000000-0008-0000-0000-000004000000}"/>
              </a:ext>
            </a:extLst>
          </p:cNvPr>
          <p:cNvGraphicFramePr>
            <a:graphicFrameLocks/>
          </p:cNvGraphicFramePr>
          <p:nvPr/>
        </p:nvGraphicFramePr>
        <p:xfrm>
          <a:off x="2117766" y="973777"/>
          <a:ext cx="7956468" cy="523701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727216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14"/>
          <p:cNvSpPr txBox="1">
            <a:spLocks noGrp="1"/>
          </p:cNvSpPr>
          <p:nvPr>
            <p:ph type="title"/>
          </p:nvPr>
        </p:nvSpPr>
        <p:spPr>
          <a:prstGeom prst="rect">
            <a:avLst/>
          </a:prstGeom>
          <a:noFill/>
          <a:ln>
            <a:noFill/>
          </a:ln>
        </p:spPr>
        <p:txBody>
          <a:bodyPr spcFirstLastPara="1" vert="horz" wrap="square" lIns="51427" tIns="25706" rIns="51427" bIns="25706" numCol="1" rtlCol="0" anchor="ctr" anchorCtr="0" compatLnSpc="1">
            <a:prstTxWarp prst="textNoShape">
              <a:avLst/>
            </a:prstTxWarp>
            <a:noAutofit/>
          </a:bodyPr>
          <a:lstStyle/>
          <a:p>
            <a:pPr>
              <a:spcBef>
                <a:spcPts val="0"/>
              </a:spcBef>
              <a:buClr>
                <a:schemeClr val="lt1"/>
              </a:buClr>
              <a:buSzPts val="3200"/>
            </a:pPr>
            <a:r>
              <a:rPr lang="en-US" dirty="0">
                <a:latin typeface="Calibri"/>
                <a:ea typeface="Calibri"/>
                <a:cs typeface="Calibri"/>
                <a:sym typeface="Calibri"/>
              </a:rPr>
              <a:t>Massachusetts SMM21 OUD by Non-white/white*</a:t>
            </a:r>
            <a:endParaRPr dirty="0"/>
          </a:p>
        </p:txBody>
      </p:sp>
      <p:pic>
        <p:nvPicPr>
          <p:cNvPr id="5" name="Google Shape;160;p14">
            <a:extLst>
              <a:ext uri="{FF2B5EF4-FFF2-40B4-BE49-F238E27FC236}">
                <a16:creationId xmlns:a16="http://schemas.microsoft.com/office/drawing/2014/main" id="{432FCF93-4EC4-4357-8797-D6470372ED29}"/>
              </a:ext>
            </a:extLst>
          </p:cNvPr>
          <p:cNvPicPr preferRelativeResize="0"/>
          <p:nvPr/>
        </p:nvPicPr>
        <p:blipFill rotWithShape="1">
          <a:blip r:embed="rId3">
            <a:alphaModFix/>
          </a:blip>
          <a:srcRect/>
          <a:stretch/>
        </p:blipFill>
        <p:spPr>
          <a:xfrm>
            <a:off x="2309191" y="983973"/>
            <a:ext cx="7573617" cy="4890054"/>
          </a:xfrm>
          <a:prstGeom prst="rect">
            <a:avLst/>
          </a:prstGeom>
          <a:noFill/>
          <a:ln>
            <a:noFill/>
          </a:ln>
        </p:spPr>
      </p:pic>
    </p:spTree>
    <p:extLst>
      <p:ext uri="{BB962C8B-B14F-4D97-AF65-F5344CB8AC3E}">
        <p14:creationId xmlns:p14="http://schemas.microsoft.com/office/powerpoint/2010/main" val="28310780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26"/>
          <p:cNvSpPr txBox="1">
            <a:spLocks noGrp="1"/>
          </p:cNvSpPr>
          <p:nvPr>
            <p:ph type="title"/>
          </p:nvPr>
        </p:nvSpPr>
        <p:spPr>
          <a:prstGeom prst="rect">
            <a:avLst/>
          </a:prstGeom>
          <a:noFill/>
          <a:ln>
            <a:noFill/>
          </a:ln>
        </p:spPr>
        <p:txBody>
          <a:bodyPr spcFirstLastPara="1" vert="horz" wrap="square" lIns="68569" tIns="34275" rIns="68569" bIns="34275" numCol="1" rtlCol="0" anchor="ctr" anchorCtr="0" compatLnSpc="1">
            <a:prstTxWarp prst="textNoShape">
              <a:avLst/>
            </a:prstTxWarp>
            <a:normAutofit/>
          </a:bodyPr>
          <a:lstStyle/>
          <a:p>
            <a:pPr>
              <a:spcBef>
                <a:spcPts val="0"/>
              </a:spcBef>
              <a:buClr>
                <a:schemeClr val="lt1"/>
              </a:buClr>
              <a:buSzPts val="2800"/>
            </a:pPr>
            <a:r>
              <a:rPr lang="en-US" dirty="0"/>
              <a:t>Collaboration with Boston University School of Public Health</a:t>
            </a:r>
            <a:endParaRPr dirty="0"/>
          </a:p>
        </p:txBody>
      </p:sp>
      <p:pic>
        <p:nvPicPr>
          <p:cNvPr id="3" name="Content Placeholder 2"/>
          <p:cNvPicPr>
            <a:picLocks noGrp="1" noChangeAspect="1"/>
          </p:cNvPicPr>
          <p:nvPr>
            <p:ph idx="1"/>
          </p:nvPr>
        </p:nvPicPr>
        <p:blipFill>
          <a:blip r:embed="rId3"/>
          <a:stretch>
            <a:fillRect/>
          </a:stretch>
        </p:blipFill>
        <p:spPr>
          <a:xfrm>
            <a:off x="1366534" y="1752599"/>
            <a:ext cx="9323465" cy="4665133"/>
          </a:xfrm>
          <a:prstGeom prst="rect">
            <a:avLst/>
          </a:prstGeom>
        </p:spPr>
      </p:pic>
      <p:sp>
        <p:nvSpPr>
          <p:cNvPr id="4" name="TextBox 3"/>
          <p:cNvSpPr txBox="1"/>
          <p:nvPr/>
        </p:nvSpPr>
        <p:spPr>
          <a:xfrm>
            <a:off x="1366534" y="749356"/>
            <a:ext cx="9546999" cy="1354217"/>
          </a:xfrm>
          <a:prstGeom prst="rect">
            <a:avLst/>
          </a:prstGeom>
          <a:noFill/>
        </p:spPr>
        <p:txBody>
          <a:bodyPr wrap="square" rtlCol="0">
            <a:spAutoFit/>
          </a:bodyPr>
          <a:lstStyle/>
          <a:p>
            <a:pPr algn="ctr"/>
            <a:r>
              <a:rPr lang="en-US" sz="3200" dirty="0"/>
              <a:t>MC802 Student Consulting Team (BUSPH)</a:t>
            </a:r>
          </a:p>
          <a:p>
            <a:pPr algn="ctr"/>
            <a:r>
              <a:rPr lang="en-US" sz="3200" dirty="0"/>
              <a:t>Fall 2019</a:t>
            </a:r>
          </a:p>
          <a:p>
            <a:endParaRPr lang="en-US" dirty="0"/>
          </a:p>
        </p:txBody>
      </p:sp>
    </p:spTree>
    <p:extLst>
      <p:ext uri="{BB962C8B-B14F-4D97-AF65-F5344CB8AC3E}">
        <p14:creationId xmlns:p14="http://schemas.microsoft.com/office/powerpoint/2010/main" val="8218637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12DA7-63CF-644C-88ED-47C314B78ED4}"/>
              </a:ext>
            </a:extLst>
          </p:cNvPr>
          <p:cNvSpPr>
            <a:spLocks noGrp="1"/>
          </p:cNvSpPr>
          <p:nvPr>
            <p:ph type="title"/>
          </p:nvPr>
        </p:nvSpPr>
        <p:spPr/>
        <p:txBody>
          <a:bodyPr/>
          <a:lstStyle/>
          <a:p>
            <a:r>
              <a:rPr lang="en-US" dirty="0"/>
              <a:t>BUSPH Pregnant Women of Color project</a:t>
            </a:r>
          </a:p>
        </p:txBody>
      </p:sp>
      <p:pic>
        <p:nvPicPr>
          <p:cNvPr id="4" name="Picture 3"/>
          <p:cNvPicPr>
            <a:picLocks noChangeAspect="1"/>
          </p:cNvPicPr>
          <p:nvPr/>
        </p:nvPicPr>
        <p:blipFill>
          <a:blip r:embed="rId3"/>
          <a:stretch>
            <a:fillRect/>
          </a:stretch>
        </p:blipFill>
        <p:spPr>
          <a:xfrm>
            <a:off x="1443010" y="873673"/>
            <a:ext cx="9305980" cy="5240078"/>
          </a:xfrm>
          <a:prstGeom prst="rect">
            <a:avLst/>
          </a:prstGeom>
        </p:spPr>
      </p:pic>
    </p:spTree>
    <p:extLst>
      <p:ext uri="{BB962C8B-B14F-4D97-AF65-F5344CB8AC3E}">
        <p14:creationId xmlns:p14="http://schemas.microsoft.com/office/powerpoint/2010/main" val="16450212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36"/>
          <p:cNvSpPr txBox="1">
            <a:spLocks noGrp="1"/>
          </p:cNvSpPr>
          <p:nvPr>
            <p:ph type="title"/>
          </p:nvPr>
        </p:nvSpPr>
        <p:spPr>
          <a:prstGeom prst="rect">
            <a:avLst/>
          </a:prstGeom>
          <a:noFill/>
          <a:ln>
            <a:noFill/>
          </a:ln>
        </p:spPr>
        <p:txBody>
          <a:bodyPr spcFirstLastPara="1" vert="horz" wrap="square" lIns="68569" tIns="34275" rIns="68569" bIns="34275" numCol="1" rtlCol="0" anchor="ctr" anchorCtr="0" compatLnSpc="1">
            <a:prstTxWarp prst="textNoShape">
              <a:avLst/>
            </a:prstTxWarp>
            <a:normAutofit/>
          </a:bodyPr>
          <a:lstStyle/>
          <a:p>
            <a:pPr>
              <a:spcBef>
                <a:spcPts val="0"/>
              </a:spcBef>
              <a:buClr>
                <a:schemeClr val="lt1"/>
              </a:buClr>
              <a:buSzPts val="2800"/>
            </a:pPr>
            <a:r>
              <a:rPr lang="en-US"/>
              <a:t>Breastfeeding and Racial Disparities</a:t>
            </a:r>
            <a:endParaRPr/>
          </a:p>
        </p:txBody>
      </p:sp>
      <p:pic>
        <p:nvPicPr>
          <p:cNvPr id="303" name="Google Shape;303;p36"/>
          <p:cNvPicPr preferRelativeResize="0">
            <a:picLocks noGrp="1"/>
          </p:cNvPicPr>
          <p:nvPr>
            <p:ph idx="1"/>
          </p:nvPr>
        </p:nvPicPr>
        <p:blipFill rotWithShape="1">
          <a:blip r:embed="rId3">
            <a:alphaModFix/>
          </a:blip>
          <a:stretch/>
        </p:blipFill>
        <p:spPr>
          <a:xfrm>
            <a:off x="4488392" y="1538592"/>
            <a:ext cx="7600950" cy="4114800"/>
          </a:xfrm>
          <a:prstGeom prst="rect">
            <a:avLst/>
          </a:prstGeom>
          <a:noFill/>
          <a:ln>
            <a:noFill/>
          </a:ln>
        </p:spPr>
      </p:pic>
      <p:pic>
        <p:nvPicPr>
          <p:cNvPr id="304" name="Google Shape;304;p36"/>
          <p:cNvPicPr preferRelativeResize="0"/>
          <p:nvPr/>
        </p:nvPicPr>
        <p:blipFill rotWithShape="1">
          <a:blip r:embed="rId4">
            <a:alphaModFix/>
          </a:blip>
          <a:srcRect/>
          <a:stretch/>
        </p:blipFill>
        <p:spPr>
          <a:xfrm>
            <a:off x="461700" y="1538592"/>
            <a:ext cx="4417219" cy="3933216"/>
          </a:xfrm>
          <a:prstGeom prst="rect">
            <a:avLst/>
          </a:prstGeom>
          <a:noFill/>
          <a:ln>
            <a:noFill/>
          </a:ln>
        </p:spPr>
      </p:pic>
    </p:spTree>
    <p:extLst>
      <p:ext uri="{BB962C8B-B14F-4D97-AF65-F5344CB8AC3E}">
        <p14:creationId xmlns:p14="http://schemas.microsoft.com/office/powerpoint/2010/main" val="40254214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18C79-DD8D-AD49-9C1F-C2B847AF05E0}"/>
              </a:ext>
            </a:extLst>
          </p:cNvPr>
          <p:cNvSpPr>
            <a:spLocks noGrp="1"/>
          </p:cNvSpPr>
          <p:nvPr>
            <p:ph type="title"/>
          </p:nvPr>
        </p:nvSpPr>
        <p:spPr/>
        <p:txBody>
          <a:bodyPr/>
          <a:lstStyle/>
          <a:p>
            <a:r>
              <a:rPr lang="en-US" dirty="0"/>
              <a:t>Education on racial bias in care and creating a culture or equity</a:t>
            </a:r>
          </a:p>
        </p:txBody>
      </p:sp>
      <p:pic>
        <p:nvPicPr>
          <p:cNvPr id="4" name="Picture 3"/>
          <p:cNvPicPr>
            <a:picLocks noChangeAspect="1"/>
          </p:cNvPicPr>
          <p:nvPr/>
        </p:nvPicPr>
        <p:blipFill>
          <a:blip r:embed="rId3"/>
          <a:stretch>
            <a:fillRect/>
          </a:stretch>
        </p:blipFill>
        <p:spPr>
          <a:xfrm>
            <a:off x="1667933" y="1116616"/>
            <a:ext cx="9024739" cy="5098826"/>
          </a:xfrm>
          <a:prstGeom prst="rect">
            <a:avLst/>
          </a:prstGeom>
        </p:spPr>
      </p:pic>
    </p:spTree>
    <p:extLst>
      <p:ext uri="{BB962C8B-B14F-4D97-AF65-F5344CB8AC3E}">
        <p14:creationId xmlns:p14="http://schemas.microsoft.com/office/powerpoint/2010/main" val="10845000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25"/>
          <p:cNvSpPr txBox="1">
            <a:spLocks noGrp="1"/>
          </p:cNvSpPr>
          <p:nvPr>
            <p:ph type="title"/>
          </p:nvPr>
        </p:nvSpPr>
        <p:spPr>
          <a:xfrm>
            <a:off x="146957" y="-114300"/>
            <a:ext cx="11740243" cy="1148443"/>
          </a:xfrm>
          <a:prstGeom prst="rect">
            <a:avLst/>
          </a:prstGeom>
          <a:noFill/>
          <a:ln>
            <a:noFill/>
          </a:ln>
        </p:spPr>
        <p:txBody>
          <a:bodyPr spcFirstLastPara="1" vert="horz" wrap="square" lIns="68569" tIns="34275" rIns="68569" bIns="34275" numCol="1" rtlCol="0" anchor="ctr" anchorCtr="0" compatLnSpc="1">
            <a:prstTxWarp prst="textNoShape">
              <a:avLst/>
            </a:prstTxWarp>
            <a:normAutofit/>
          </a:bodyPr>
          <a:lstStyle/>
          <a:p>
            <a:pPr>
              <a:spcBef>
                <a:spcPts val="0"/>
              </a:spcBef>
              <a:buClr>
                <a:schemeClr val="lt1"/>
              </a:buClr>
              <a:buSzPts val="2800"/>
            </a:pPr>
            <a:r>
              <a:rPr lang="en-US" dirty="0"/>
              <a:t>Trauma Informed Care, Stigma and Bias Trainings</a:t>
            </a:r>
            <a:endParaRPr dirty="0"/>
          </a:p>
        </p:txBody>
      </p:sp>
      <p:sp>
        <p:nvSpPr>
          <p:cNvPr id="236" name="Google Shape;236;p25"/>
          <p:cNvSpPr txBox="1">
            <a:spLocks noGrp="1"/>
          </p:cNvSpPr>
          <p:nvPr>
            <p:ph idx="1"/>
          </p:nvPr>
        </p:nvSpPr>
        <p:spPr>
          <a:prstGeom prst="rect">
            <a:avLst/>
          </a:prstGeom>
          <a:noFill/>
          <a:ln>
            <a:noFill/>
          </a:ln>
        </p:spPr>
        <p:txBody>
          <a:bodyPr spcFirstLastPara="1" vert="horz" wrap="square" lIns="68569" tIns="34275" rIns="68569" bIns="34275" numCol="1" rtlCol="0" anchor="t" anchorCtr="0" compatLnSpc="1">
            <a:prstTxWarp prst="textNoShape">
              <a:avLst/>
            </a:prstTxWarp>
            <a:normAutofit/>
          </a:bodyPr>
          <a:lstStyle/>
          <a:p>
            <a:pPr marL="257175" indent="-257175">
              <a:spcBef>
                <a:spcPts val="0"/>
              </a:spcBef>
              <a:buClr>
                <a:srgbClr val="17365D"/>
              </a:buClr>
              <a:buSzPts val="2800"/>
            </a:pPr>
            <a:r>
              <a:rPr lang="en-US" dirty="0"/>
              <a:t>Brigham &amp; </a:t>
            </a:r>
            <a:r>
              <a:rPr lang="en-US" dirty="0" err="1"/>
              <a:t>Womens</a:t>
            </a:r>
            <a:r>
              <a:rPr lang="en-US" dirty="0"/>
              <a:t> Hospital CARE Program </a:t>
            </a:r>
          </a:p>
          <a:p>
            <a:pPr marL="0" indent="0">
              <a:spcBef>
                <a:spcPts val="0"/>
              </a:spcBef>
              <a:buClr>
                <a:srgbClr val="17365D"/>
              </a:buClr>
              <a:buSzPts val="2800"/>
              <a:buNone/>
            </a:pPr>
            <a:r>
              <a:rPr lang="en-US" dirty="0"/>
              <a:t>   Coordinated Approach to Resilience and Empowerment (CARE)</a:t>
            </a:r>
          </a:p>
          <a:p>
            <a:pPr marL="257175" indent="-257175">
              <a:spcBef>
                <a:spcPts val="645"/>
              </a:spcBef>
              <a:buClr>
                <a:srgbClr val="17365D"/>
              </a:buClr>
              <a:buSzPts val="2800"/>
            </a:pPr>
            <a:r>
              <a:rPr lang="en-US" dirty="0"/>
              <a:t>Led by Dr Annie Lewis-O’Connor</a:t>
            </a:r>
          </a:p>
          <a:p>
            <a:pPr marL="257175" indent="-257175">
              <a:spcBef>
                <a:spcPts val="645"/>
              </a:spcBef>
              <a:buClr>
                <a:srgbClr val="17365D"/>
              </a:buClr>
              <a:buSzPts val="2800"/>
            </a:pPr>
            <a:r>
              <a:rPr lang="en-US" dirty="0"/>
              <a:t>PNQIN POP Summit Trainings</a:t>
            </a:r>
          </a:p>
          <a:p>
            <a:pPr marL="257175" indent="-257175">
              <a:spcBef>
                <a:spcPts val="645"/>
              </a:spcBef>
              <a:buClr>
                <a:srgbClr val="17365D"/>
              </a:buClr>
              <a:buSzPts val="2800"/>
            </a:pPr>
            <a:r>
              <a:rPr lang="en-US" dirty="0"/>
              <a:t>Team TIC Trainings</a:t>
            </a:r>
          </a:p>
          <a:p>
            <a:pPr marL="657225" lvl="1" indent="-257175">
              <a:spcBef>
                <a:spcPts val="645"/>
              </a:spcBef>
              <a:buClr>
                <a:srgbClr val="17365D"/>
              </a:buClr>
              <a:buSzPts val="2800"/>
            </a:pPr>
            <a:r>
              <a:rPr lang="en-US" dirty="0"/>
              <a:t>June to September 2020</a:t>
            </a:r>
          </a:p>
          <a:p>
            <a:pPr marL="657225" lvl="1" indent="-257175">
              <a:spcBef>
                <a:spcPts val="645"/>
              </a:spcBef>
              <a:buClr>
                <a:srgbClr val="17365D"/>
              </a:buClr>
              <a:buSzPts val="2800"/>
            </a:pPr>
            <a:r>
              <a:rPr lang="en-US" dirty="0"/>
              <a:t>2 hours</a:t>
            </a:r>
          </a:p>
          <a:p>
            <a:pPr marL="657225" lvl="1" indent="-257175">
              <a:spcBef>
                <a:spcPts val="645"/>
              </a:spcBef>
              <a:buClr>
                <a:srgbClr val="17365D"/>
              </a:buClr>
              <a:buSzPts val="2800"/>
            </a:pPr>
            <a:r>
              <a:rPr lang="en-US" dirty="0"/>
              <a:t>Team focused</a:t>
            </a:r>
          </a:p>
          <a:p>
            <a:pPr marL="657225" lvl="1" indent="-257175">
              <a:spcBef>
                <a:spcPts val="645"/>
              </a:spcBef>
              <a:buClr>
                <a:srgbClr val="17365D"/>
              </a:buClr>
              <a:buSzPts val="2800"/>
            </a:pPr>
            <a:r>
              <a:rPr lang="en-US" dirty="0"/>
              <a:t>Interactive</a:t>
            </a:r>
          </a:p>
          <a:p>
            <a:pPr marL="657225" lvl="1" indent="-257175">
              <a:spcBef>
                <a:spcPts val="645"/>
              </a:spcBef>
              <a:buClr>
                <a:srgbClr val="17365D"/>
              </a:buClr>
              <a:buSzPts val="2800"/>
            </a:pPr>
            <a:endParaRPr lang="en-US" dirty="0"/>
          </a:p>
          <a:p>
            <a:pPr marL="657225" lvl="1" indent="-257175">
              <a:spcBef>
                <a:spcPts val="645"/>
              </a:spcBef>
              <a:buClr>
                <a:srgbClr val="17365D"/>
              </a:buClr>
              <a:buSzPts val="2800"/>
            </a:pPr>
            <a:endParaRPr dirty="0"/>
          </a:p>
          <a:p>
            <a:pPr marL="0" indent="0">
              <a:spcBef>
                <a:spcPts val="645"/>
              </a:spcBef>
              <a:buClr>
                <a:srgbClr val="17365D"/>
              </a:buClr>
              <a:buSzPts val="2800"/>
              <a:buNone/>
            </a:pPr>
            <a:endParaRPr dirty="0"/>
          </a:p>
        </p:txBody>
      </p:sp>
      <p:pic>
        <p:nvPicPr>
          <p:cNvPr id="237" name="Google Shape;237;p25"/>
          <p:cNvPicPr preferRelativeResize="0"/>
          <p:nvPr/>
        </p:nvPicPr>
        <p:blipFill rotWithShape="1">
          <a:blip r:embed="rId3">
            <a:alphaModFix/>
          </a:blip>
          <a:srcRect/>
          <a:stretch/>
        </p:blipFill>
        <p:spPr>
          <a:xfrm>
            <a:off x="5502728" y="2622281"/>
            <a:ext cx="6384471" cy="3353977"/>
          </a:xfrm>
          <a:prstGeom prst="rect">
            <a:avLst/>
          </a:prstGeom>
          <a:noFill/>
          <a:ln>
            <a:noFill/>
          </a:ln>
        </p:spPr>
      </p:pic>
    </p:spTree>
    <p:extLst>
      <p:ext uri="{BB962C8B-B14F-4D97-AF65-F5344CB8AC3E}">
        <p14:creationId xmlns:p14="http://schemas.microsoft.com/office/powerpoint/2010/main" val="30678315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1"/>
          <p:cNvSpPr txBox="1"/>
          <p:nvPr/>
        </p:nvSpPr>
        <p:spPr>
          <a:xfrm>
            <a:off x="1727200" y="896551"/>
            <a:ext cx="7962900" cy="427010"/>
          </a:xfrm>
          <a:prstGeom prst="rect">
            <a:avLst/>
          </a:prstGeom>
          <a:noFill/>
          <a:ln>
            <a:noFill/>
          </a:ln>
        </p:spPr>
        <p:txBody>
          <a:bodyPr spcFirstLastPara="1" wrap="square" lIns="68569" tIns="34275" rIns="68569" bIns="34275" anchor="t" anchorCtr="0">
            <a:spAutoFit/>
          </a:bodyPr>
          <a:lstStyle/>
          <a:p>
            <a:r>
              <a:rPr lang="en-US" sz="2325" b="1">
                <a:solidFill>
                  <a:schemeClr val="lt1"/>
                </a:solidFill>
                <a:latin typeface="Calibri"/>
                <a:ea typeface="Calibri"/>
                <a:cs typeface="Calibri"/>
                <a:sym typeface="Calibri"/>
              </a:rPr>
              <a:t>AIM Bundle to Reduce (eliminate) Racial/Ethnic Disparities</a:t>
            </a:r>
            <a:endParaRPr sz="1350"/>
          </a:p>
        </p:txBody>
      </p:sp>
      <p:pic>
        <p:nvPicPr>
          <p:cNvPr id="209" name="Google Shape;209;p21"/>
          <p:cNvPicPr preferRelativeResize="0"/>
          <p:nvPr/>
        </p:nvPicPr>
        <p:blipFill rotWithShape="1">
          <a:blip r:embed="rId3">
            <a:alphaModFix/>
          </a:blip>
          <a:srcRect/>
          <a:stretch/>
        </p:blipFill>
        <p:spPr>
          <a:xfrm rot="-5400000">
            <a:off x="631180" y="1126593"/>
            <a:ext cx="4867321" cy="4648014"/>
          </a:xfrm>
          <a:prstGeom prst="rect">
            <a:avLst/>
          </a:prstGeom>
          <a:noFill/>
          <a:ln>
            <a:noFill/>
          </a:ln>
        </p:spPr>
      </p:pic>
      <p:pic>
        <p:nvPicPr>
          <p:cNvPr id="210" name="Google Shape;210;p21"/>
          <p:cNvPicPr preferRelativeResize="0"/>
          <p:nvPr/>
        </p:nvPicPr>
        <p:blipFill rotWithShape="1">
          <a:blip r:embed="rId4">
            <a:alphaModFix/>
          </a:blip>
          <a:srcRect/>
          <a:stretch/>
        </p:blipFill>
        <p:spPr>
          <a:xfrm rot="-5400000">
            <a:off x="5923032" y="1113686"/>
            <a:ext cx="4850182" cy="4656687"/>
          </a:xfrm>
          <a:prstGeom prst="rect">
            <a:avLst/>
          </a:prstGeom>
          <a:noFill/>
          <a:ln>
            <a:noFill/>
          </a:ln>
        </p:spPr>
      </p:pic>
      <p:sp>
        <p:nvSpPr>
          <p:cNvPr id="2" name="TextBox 1">
            <a:extLst>
              <a:ext uri="{FF2B5EF4-FFF2-40B4-BE49-F238E27FC236}">
                <a16:creationId xmlns:a16="http://schemas.microsoft.com/office/drawing/2014/main" id="{B83EE887-C892-C249-9394-C937708C1F03}"/>
              </a:ext>
            </a:extLst>
          </p:cNvPr>
          <p:cNvSpPr txBox="1"/>
          <p:nvPr/>
        </p:nvSpPr>
        <p:spPr>
          <a:xfrm>
            <a:off x="2244094" y="5884261"/>
            <a:ext cx="5495307" cy="507831"/>
          </a:xfrm>
          <a:prstGeom prst="rect">
            <a:avLst/>
          </a:prstGeom>
          <a:noFill/>
        </p:spPr>
        <p:txBody>
          <a:bodyPr wrap="square" rtlCol="0">
            <a:spAutoFit/>
          </a:bodyPr>
          <a:lstStyle/>
          <a:p>
            <a:r>
              <a:rPr lang="en-US" sz="1350" dirty="0">
                <a:hlinkClick r:id="rId5"/>
              </a:rPr>
              <a:t>https://safehealthcareforeverywoman.org/patient-safety-bundles/#tab-maternal</a:t>
            </a:r>
            <a:endParaRPr lang="en-US" sz="1350" dirty="0"/>
          </a:p>
        </p:txBody>
      </p:sp>
      <p:sp>
        <p:nvSpPr>
          <p:cNvPr id="3" name="Title 2"/>
          <p:cNvSpPr>
            <a:spLocks noGrp="1"/>
          </p:cNvSpPr>
          <p:nvPr>
            <p:ph type="title"/>
          </p:nvPr>
        </p:nvSpPr>
        <p:spPr/>
        <p:txBody>
          <a:bodyPr/>
          <a:lstStyle/>
          <a:p>
            <a:r>
              <a:rPr lang="en-US" dirty="0"/>
              <a:t>Commitment to Equity Bundle Implementation</a:t>
            </a:r>
          </a:p>
        </p:txBody>
      </p:sp>
    </p:spTree>
    <p:extLst>
      <p:ext uri="{BB962C8B-B14F-4D97-AF65-F5344CB8AC3E}">
        <p14:creationId xmlns:p14="http://schemas.microsoft.com/office/powerpoint/2010/main" val="10226254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Thank you </a:t>
            </a:r>
            <a:br>
              <a:rPr lang="en-US" dirty="0"/>
            </a:br>
            <a:r>
              <a:rPr lang="en-US" dirty="0"/>
              <a:t>Now to Patti and then questions…</a:t>
            </a:r>
            <a:br>
              <a:rPr lang="en-US" dirty="0"/>
            </a:br>
            <a:endParaRPr lang="en-US" dirty="0"/>
          </a:p>
        </p:txBody>
      </p:sp>
    </p:spTree>
    <p:extLst>
      <p:ext uri="{BB962C8B-B14F-4D97-AF65-F5344CB8AC3E}">
        <p14:creationId xmlns:p14="http://schemas.microsoft.com/office/powerpoint/2010/main" val="275261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4229B-8E8C-40CE-ACD2-6FE114799458}"/>
              </a:ext>
            </a:extLst>
          </p:cNvPr>
          <p:cNvSpPr>
            <a:spLocks noGrp="1"/>
          </p:cNvSpPr>
          <p:nvPr>
            <p:ph type="title"/>
          </p:nvPr>
        </p:nvSpPr>
        <p:spPr/>
        <p:txBody>
          <a:bodyPr/>
          <a:lstStyle/>
          <a:p>
            <a:r>
              <a:rPr lang="en-US" dirty="0"/>
              <a:t>PNQIN Mission Statement (</a:t>
            </a:r>
            <a:r>
              <a:rPr lang="en-US" sz="2800" dirty="0"/>
              <a:t>August 2016)</a:t>
            </a:r>
            <a:endParaRPr lang="en-US" dirty="0"/>
          </a:p>
        </p:txBody>
      </p:sp>
      <p:sp>
        <p:nvSpPr>
          <p:cNvPr id="4" name="Content Placeholder 2">
            <a:extLst>
              <a:ext uri="{FF2B5EF4-FFF2-40B4-BE49-F238E27FC236}">
                <a16:creationId xmlns:a16="http://schemas.microsoft.com/office/drawing/2014/main" id="{E6E27840-A807-4058-9019-6CD39F7DCCDE}"/>
              </a:ext>
            </a:extLst>
          </p:cNvPr>
          <p:cNvSpPr txBox="1">
            <a:spLocks/>
          </p:cNvSpPr>
          <p:nvPr/>
        </p:nvSpPr>
        <p:spPr>
          <a:xfrm>
            <a:off x="6096000" y="1793524"/>
            <a:ext cx="3574886" cy="4670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marR="0" indent="-342900" algn="l" defTabSz="457200" rtl="0" eaLnBrk="1" fontAlgn="base" latinLnBrk="0" hangingPunct="1">
              <a:lnSpc>
                <a:spcPct val="100000"/>
              </a:lnSpc>
              <a:spcBef>
                <a:spcPct val="20000"/>
              </a:spcBef>
              <a:spcAft>
                <a:spcPct val="0"/>
              </a:spcAft>
              <a:buClrTx/>
              <a:buSzTx/>
              <a:buFont typeface="Arial" pitchFamily="34" charset="0"/>
              <a:buChar char="•"/>
              <a:tabLst/>
              <a:defRPr sz="2800" kern="1200">
                <a:solidFill>
                  <a:schemeClr val="bg2">
                    <a:lumMod val="25000"/>
                  </a:schemeClr>
                </a:solidFill>
                <a:latin typeface="+mn-lt"/>
                <a:ea typeface="+mn-ea"/>
                <a:cs typeface="+mn-cs"/>
              </a:defRPr>
            </a:lvl1pPr>
            <a:lvl2pPr marL="685800" marR="0" indent="-374650" algn="l" defTabSz="457200" rtl="0" eaLnBrk="1" fontAlgn="base" latinLnBrk="0" hangingPunct="1">
              <a:lnSpc>
                <a:spcPct val="100000"/>
              </a:lnSpc>
              <a:spcBef>
                <a:spcPts val="800"/>
              </a:spcBef>
              <a:spcAft>
                <a:spcPct val="0"/>
              </a:spcAft>
              <a:buClrTx/>
              <a:buSzTx/>
              <a:buFont typeface="Arial" pitchFamily="34" charset="0"/>
              <a:buChar char="–"/>
              <a:tabLst/>
              <a:defRPr sz="2400" kern="1200">
                <a:solidFill>
                  <a:schemeClr val="bg2">
                    <a:lumMod val="25000"/>
                  </a:schemeClr>
                </a:solidFill>
                <a:latin typeface="+mn-lt"/>
                <a:ea typeface="+mn-ea"/>
                <a:cs typeface="+mn-cs"/>
              </a:defRPr>
            </a:lvl2pPr>
            <a:lvl3pPr marL="914400" marR="0" indent="-228600" algn="l" defTabSz="457200" rtl="0" eaLnBrk="1" fontAlgn="base" latinLnBrk="0" hangingPunct="1">
              <a:lnSpc>
                <a:spcPct val="100000"/>
              </a:lnSpc>
              <a:spcBef>
                <a:spcPts val="800"/>
              </a:spcBef>
              <a:spcAft>
                <a:spcPct val="0"/>
              </a:spcAft>
              <a:buClrTx/>
              <a:buSzTx/>
              <a:buFont typeface="Wingdings" pitchFamily="2" charset="2"/>
              <a:buChar char="§"/>
              <a:tabLst/>
              <a:defRPr sz="2000" kern="1200">
                <a:solidFill>
                  <a:schemeClr val="bg2">
                    <a:lumMod val="25000"/>
                  </a:schemeClr>
                </a:solidFill>
                <a:latin typeface="+mn-lt"/>
                <a:ea typeface="+mn-ea"/>
                <a:cs typeface="+mn-cs"/>
              </a:defRPr>
            </a:lvl3pPr>
            <a:lvl4pPr marL="1143000" marR="0" indent="-228600" algn="l" defTabSz="457200" rtl="0" eaLnBrk="1" fontAlgn="base" latinLnBrk="0" hangingPunct="1">
              <a:lnSpc>
                <a:spcPct val="100000"/>
              </a:lnSpc>
              <a:spcBef>
                <a:spcPts val="800"/>
              </a:spcBef>
              <a:spcAft>
                <a:spcPct val="0"/>
              </a:spcAft>
              <a:buClrTx/>
              <a:buSzTx/>
              <a:buFont typeface="Arial" pitchFamily="34" charset="0"/>
              <a:buChar char="–"/>
              <a:tabLst/>
              <a:defRPr sz="1800" kern="1200">
                <a:solidFill>
                  <a:schemeClr val="bg2">
                    <a:lumMod val="25000"/>
                  </a:schemeClr>
                </a:solidFill>
                <a:latin typeface="+mn-lt"/>
                <a:ea typeface="+mn-ea"/>
                <a:cs typeface="+mn-cs"/>
              </a:defRPr>
            </a:lvl4pPr>
            <a:lvl5pPr marL="1371600" marR="0" indent="-228600" algn="l" defTabSz="457200" rtl="0" eaLnBrk="1" fontAlgn="base" latinLnBrk="0" hangingPunct="1">
              <a:lnSpc>
                <a:spcPct val="100000"/>
              </a:lnSpc>
              <a:spcBef>
                <a:spcPts val="800"/>
              </a:spcBef>
              <a:spcAft>
                <a:spcPct val="0"/>
              </a:spcAft>
              <a:buClrTx/>
              <a:buSzTx/>
              <a:buFont typeface="Arial" pitchFamily="34" charset="0"/>
              <a:buChar char="•"/>
              <a:tabLst/>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US" dirty="0"/>
          </a:p>
          <a:p>
            <a:pPr lvl="1"/>
            <a:endParaRPr lang="en-US" dirty="0"/>
          </a:p>
        </p:txBody>
      </p:sp>
      <p:sp>
        <p:nvSpPr>
          <p:cNvPr id="5" name="Content Placeholder 2">
            <a:extLst>
              <a:ext uri="{FF2B5EF4-FFF2-40B4-BE49-F238E27FC236}">
                <a16:creationId xmlns:a16="http://schemas.microsoft.com/office/drawing/2014/main" id="{0C09B3F9-E3F8-E647-8D38-C41C0EE2B25D}"/>
              </a:ext>
            </a:extLst>
          </p:cNvPr>
          <p:cNvSpPr txBox="1">
            <a:spLocks/>
          </p:cNvSpPr>
          <p:nvPr/>
        </p:nvSpPr>
        <p:spPr>
          <a:xfrm>
            <a:off x="706107" y="932274"/>
            <a:ext cx="5228527" cy="5056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marR="0" indent="-342900" algn="l" defTabSz="457200" rtl="0" eaLnBrk="1" fontAlgn="base" latinLnBrk="0" hangingPunct="1">
              <a:lnSpc>
                <a:spcPct val="100000"/>
              </a:lnSpc>
              <a:spcBef>
                <a:spcPct val="20000"/>
              </a:spcBef>
              <a:spcAft>
                <a:spcPct val="0"/>
              </a:spcAft>
              <a:buClrTx/>
              <a:buSzTx/>
              <a:buFont typeface="Arial" pitchFamily="34" charset="0"/>
              <a:buChar char="•"/>
              <a:tabLst/>
              <a:defRPr sz="2800" kern="1200">
                <a:solidFill>
                  <a:schemeClr val="bg2">
                    <a:lumMod val="25000"/>
                  </a:schemeClr>
                </a:solidFill>
                <a:latin typeface="+mn-lt"/>
                <a:ea typeface="+mn-ea"/>
                <a:cs typeface="+mn-cs"/>
              </a:defRPr>
            </a:lvl1pPr>
            <a:lvl2pPr marL="685800" marR="0" indent="-374650" algn="l" defTabSz="457200" rtl="0" eaLnBrk="1" fontAlgn="base" latinLnBrk="0" hangingPunct="1">
              <a:lnSpc>
                <a:spcPct val="100000"/>
              </a:lnSpc>
              <a:spcBef>
                <a:spcPts val="800"/>
              </a:spcBef>
              <a:spcAft>
                <a:spcPct val="0"/>
              </a:spcAft>
              <a:buClrTx/>
              <a:buSzTx/>
              <a:buFont typeface="Arial" pitchFamily="34" charset="0"/>
              <a:buChar char="–"/>
              <a:tabLst/>
              <a:defRPr sz="2400" kern="1200">
                <a:solidFill>
                  <a:schemeClr val="bg2">
                    <a:lumMod val="25000"/>
                  </a:schemeClr>
                </a:solidFill>
                <a:latin typeface="+mn-lt"/>
                <a:ea typeface="+mn-ea"/>
                <a:cs typeface="+mn-cs"/>
              </a:defRPr>
            </a:lvl2pPr>
            <a:lvl3pPr marL="914400" marR="0" indent="-228600" algn="l" defTabSz="457200" rtl="0" eaLnBrk="1" fontAlgn="base" latinLnBrk="0" hangingPunct="1">
              <a:lnSpc>
                <a:spcPct val="100000"/>
              </a:lnSpc>
              <a:spcBef>
                <a:spcPts val="800"/>
              </a:spcBef>
              <a:spcAft>
                <a:spcPct val="0"/>
              </a:spcAft>
              <a:buClrTx/>
              <a:buSzTx/>
              <a:buFont typeface="Wingdings" pitchFamily="2" charset="2"/>
              <a:buChar char="§"/>
              <a:tabLst/>
              <a:defRPr sz="2000" kern="1200">
                <a:solidFill>
                  <a:schemeClr val="bg2">
                    <a:lumMod val="25000"/>
                  </a:schemeClr>
                </a:solidFill>
                <a:latin typeface="+mn-lt"/>
                <a:ea typeface="+mn-ea"/>
                <a:cs typeface="+mn-cs"/>
              </a:defRPr>
            </a:lvl3pPr>
            <a:lvl4pPr marL="1143000" marR="0" indent="-228600" algn="l" defTabSz="457200" rtl="0" eaLnBrk="1" fontAlgn="base" latinLnBrk="0" hangingPunct="1">
              <a:lnSpc>
                <a:spcPct val="100000"/>
              </a:lnSpc>
              <a:spcBef>
                <a:spcPts val="800"/>
              </a:spcBef>
              <a:spcAft>
                <a:spcPct val="0"/>
              </a:spcAft>
              <a:buClrTx/>
              <a:buSzTx/>
              <a:buFont typeface="Arial" pitchFamily="34" charset="0"/>
              <a:buChar char="–"/>
              <a:tabLst/>
              <a:defRPr sz="1800" kern="1200">
                <a:solidFill>
                  <a:schemeClr val="bg2">
                    <a:lumMod val="25000"/>
                  </a:schemeClr>
                </a:solidFill>
                <a:latin typeface="+mn-lt"/>
                <a:ea typeface="+mn-ea"/>
                <a:cs typeface="+mn-cs"/>
              </a:defRPr>
            </a:lvl4pPr>
            <a:lvl5pPr marL="1371600" marR="0" indent="-228600" algn="l" defTabSz="457200" rtl="0" eaLnBrk="1" fontAlgn="base" latinLnBrk="0" hangingPunct="1">
              <a:lnSpc>
                <a:spcPct val="100000"/>
              </a:lnSpc>
              <a:spcBef>
                <a:spcPts val="800"/>
              </a:spcBef>
              <a:spcAft>
                <a:spcPct val="0"/>
              </a:spcAft>
              <a:buClrTx/>
              <a:buSzTx/>
              <a:buFont typeface="Arial" pitchFamily="34" charset="0"/>
              <a:buChar char="•"/>
              <a:tabLst/>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itchFamily="34" charset="0"/>
              <a:buNone/>
            </a:pPr>
            <a:r>
              <a:rPr lang="en-US" dirty="0"/>
              <a:t>Through open sharing of data and promotion of best practices, PNQIN will achieve measurable improvements in perinatal health outcomes while eliminating health disparities and </a:t>
            </a:r>
            <a:r>
              <a:rPr lang="en-US" b="1" dirty="0"/>
              <a:t>improving health equity among Massachusetts mothers, </a:t>
            </a:r>
            <a:r>
              <a:rPr lang="en-US" dirty="0"/>
              <a:t>newborns, and their families.  </a:t>
            </a:r>
          </a:p>
          <a:p>
            <a:pPr marL="0" indent="0">
              <a:buNone/>
            </a:pPr>
            <a:endParaRPr lang="en-US" dirty="0"/>
          </a:p>
        </p:txBody>
      </p:sp>
      <p:pic>
        <p:nvPicPr>
          <p:cNvPr id="8" name="Content Placeholder 7" descr="A screenshot of a social media post&#10;&#10;Description automatically generated">
            <a:extLst>
              <a:ext uri="{FF2B5EF4-FFF2-40B4-BE49-F238E27FC236}">
                <a16:creationId xmlns:a16="http://schemas.microsoft.com/office/drawing/2014/main" id="{410092B7-0A54-774E-86D6-4079A4DC0C87}"/>
              </a:ext>
            </a:extLst>
          </p:cNvPr>
          <p:cNvPicPr>
            <a:picLocks noGrp="1" noChangeAspect="1"/>
          </p:cNvPicPr>
          <p:nvPr>
            <p:ph idx="1"/>
          </p:nvPr>
        </p:nvPicPr>
        <p:blipFill>
          <a:blip r:embed="rId2"/>
          <a:stretch>
            <a:fillRect/>
          </a:stretch>
        </p:blipFill>
        <p:spPr>
          <a:xfrm>
            <a:off x="7557593" y="932274"/>
            <a:ext cx="4024807" cy="5209466"/>
          </a:xfrm>
          <a:ln>
            <a:solidFill>
              <a:schemeClr val="accent1">
                <a:lumMod val="50000"/>
              </a:schemeClr>
            </a:solidFill>
          </a:ln>
        </p:spPr>
      </p:pic>
      <p:graphicFrame>
        <p:nvGraphicFramePr>
          <p:cNvPr id="13" name="Content Placeholder 1">
            <a:extLst>
              <a:ext uri="{FF2B5EF4-FFF2-40B4-BE49-F238E27FC236}">
                <a16:creationId xmlns:a16="http://schemas.microsoft.com/office/drawing/2014/main" id="{A4F64E18-443A-4508-BB58-7E593703E03F}"/>
              </a:ext>
            </a:extLst>
          </p:cNvPr>
          <p:cNvGraphicFramePr>
            <a:graphicFrameLocks/>
          </p:cNvGraphicFramePr>
          <p:nvPr>
            <p:extLst>
              <p:ext uri="{D42A27DB-BD31-4B8C-83A1-F6EECF244321}">
                <p14:modId xmlns:p14="http://schemas.microsoft.com/office/powerpoint/2010/main" val="2367958321"/>
              </p:ext>
            </p:extLst>
          </p:nvPr>
        </p:nvGraphicFramePr>
        <p:xfrm>
          <a:off x="4220134" y="3715702"/>
          <a:ext cx="3429000" cy="2667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262849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507481" y="268668"/>
            <a:ext cx="4947184" cy="2588827"/>
          </a:xfrm>
          <a:prstGeom prst="rect">
            <a:avLst/>
          </a:prstGeom>
        </p:spPr>
      </p:pic>
      <p:sp>
        <p:nvSpPr>
          <p:cNvPr id="4" name="TextBox 3">
            <a:extLst>
              <a:ext uri="{FF2B5EF4-FFF2-40B4-BE49-F238E27FC236}">
                <a16:creationId xmlns:a16="http://schemas.microsoft.com/office/drawing/2014/main" id="{716F2028-4093-FA4F-A55F-B5ED2612DDC2}"/>
              </a:ext>
            </a:extLst>
          </p:cNvPr>
          <p:cNvSpPr txBox="1"/>
          <p:nvPr/>
        </p:nvSpPr>
        <p:spPr>
          <a:xfrm>
            <a:off x="685800" y="546258"/>
            <a:ext cx="5410200" cy="5355312"/>
          </a:xfrm>
          <a:prstGeom prst="rect">
            <a:avLst/>
          </a:prstGeom>
          <a:noFill/>
        </p:spPr>
        <p:txBody>
          <a:bodyPr wrap="square" rtlCol="0">
            <a:spAutoFit/>
          </a:bodyPr>
          <a:lstStyle/>
          <a:p>
            <a:pPr marL="342900" indent="-342900">
              <a:buAutoNum type="arabicPeriod"/>
            </a:pPr>
            <a:r>
              <a:rPr lang="en-US" sz="3600" dirty="0">
                <a:solidFill>
                  <a:schemeClr val="bg1"/>
                </a:solidFill>
              </a:rPr>
              <a:t>Raise Awareness</a:t>
            </a:r>
          </a:p>
          <a:p>
            <a:pPr marL="342900" indent="-342900">
              <a:buAutoNum type="arabicPeriod"/>
            </a:pPr>
            <a:r>
              <a:rPr lang="en-US" sz="3600" dirty="0">
                <a:solidFill>
                  <a:schemeClr val="bg1"/>
                </a:solidFill>
              </a:rPr>
              <a:t>Raise Awareness</a:t>
            </a:r>
          </a:p>
          <a:p>
            <a:pPr marL="342900" indent="-342900">
              <a:buAutoNum type="arabicPeriod"/>
            </a:pPr>
            <a:r>
              <a:rPr lang="en-US" sz="3600" dirty="0">
                <a:solidFill>
                  <a:schemeClr val="bg1"/>
                </a:solidFill>
              </a:rPr>
              <a:t>Raise Awareness</a:t>
            </a:r>
          </a:p>
          <a:p>
            <a:pPr marL="342900" indent="-342900">
              <a:buAutoNum type="arabicPeriod"/>
            </a:pPr>
            <a:r>
              <a:rPr lang="en-US" sz="3600" dirty="0">
                <a:solidFill>
                  <a:schemeClr val="bg1"/>
                </a:solidFill>
              </a:rPr>
              <a:t>Collect and Stratify Data by Race/Ethnicity</a:t>
            </a:r>
          </a:p>
          <a:p>
            <a:pPr marL="342900" indent="-342900">
              <a:buAutoNum type="arabicPeriod"/>
            </a:pPr>
            <a:r>
              <a:rPr lang="en-US" sz="3600" dirty="0">
                <a:solidFill>
                  <a:schemeClr val="bg1"/>
                </a:solidFill>
              </a:rPr>
              <a:t>Implement Programs and Trainings</a:t>
            </a:r>
          </a:p>
          <a:p>
            <a:pPr marL="342900" indent="-342900">
              <a:buAutoNum type="arabicPeriod"/>
            </a:pPr>
            <a:r>
              <a:rPr lang="en-US" sz="3600" dirty="0">
                <a:solidFill>
                  <a:schemeClr val="bg1"/>
                </a:solidFill>
              </a:rPr>
              <a:t>Implement AIM Equity Bundle Components</a:t>
            </a:r>
          </a:p>
          <a:p>
            <a:endParaRPr lang="en-US" dirty="0"/>
          </a:p>
        </p:txBody>
      </p:sp>
      <p:pic>
        <p:nvPicPr>
          <p:cNvPr id="6" name="Picture 5">
            <a:extLst>
              <a:ext uri="{FF2B5EF4-FFF2-40B4-BE49-F238E27FC236}">
                <a16:creationId xmlns:a16="http://schemas.microsoft.com/office/drawing/2014/main" id="{0A8C9EB0-4DDE-4099-9E3C-10942C7F244A}"/>
              </a:ext>
            </a:extLst>
          </p:cNvPr>
          <p:cNvPicPr>
            <a:picLocks noChangeAspect="1"/>
          </p:cNvPicPr>
          <p:nvPr/>
        </p:nvPicPr>
        <p:blipFill rotWithShape="1">
          <a:blip r:embed="rId4"/>
          <a:srcRect t="3912" b="5632"/>
          <a:stretch/>
        </p:blipFill>
        <p:spPr>
          <a:xfrm>
            <a:off x="6507482" y="3098800"/>
            <a:ext cx="4947184" cy="2612189"/>
          </a:xfrm>
          <a:prstGeom prst="rect">
            <a:avLst/>
          </a:prstGeom>
        </p:spPr>
      </p:pic>
    </p:spTree>
    <p:extLst>
      <p:ext uri="{BB962C8B-B14F-4D97-AF65-F5344CB8AC3E}">
        <p14:creationId xmlns:p14="http://schemas.microsoft.com/office/powerpoint/2010/main" val="36057113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3" name="Google Shape;203;p20"/>
          <p:cNvSpPr txBox="1">
            <a:spLocks noGrp="1"/>
          </p:cNvSpPr>
          <p:nvPr>
            <p:ph type="title"/>
          </p:nvPr>
        </p:nvSpPr>
        <p:spPr>
          <a:xfrm>
            <a:off x="609600" y="76200"/>
            <a:ext cx="10972800" cy="533400"/>
          </a:xfrm>
        </p:spPr>
        <p:txBody>
          <a:bodyPr spcFirstLastPara="1" vert="horz" lIns="68569" tIns="34275" rIns="68569" bIns="34275" numCol="1" rtlCol="0" anchor="ctr" anchorCtr="0" compatLnSpc="1">
            <a:prstTxWarp prst="textNoShape">
              <a:avLst/>
            </a:prstTxWarp>
            <a:normAutofit/>
          </a:bodyPr>
          <a:lstStyle/>
          <a:p>
            <a:pPr>
              <a:spcBef>
                <a:spcPts val="0"/>
              </a:spcBef>
              <a:buClr>
                <a:schemeClr val="lt1"/>
              </a:buClr>
              <a:buSzPts val="2800"/>
            </a:pPr>
            <a:r>
              <a:rPr lang="en-US" dirty="0"/>
              <a:t>Moving the Conversation: Equality to Equity to Liberation </a:t>
            </a:r>
            <a:endParaRPr dirty="0"/>
          </a:p>
        </p:txBody>
      </p:sp>
      <p:pic>
        <p:nvPicPr>
          <p:cNvPr id="3" name="Content Placeholder 2">
            <a:extLst>
              <a:ext uri="{FF2B5EF4-FFF2-40B4-BE49-F238E27FC236}">
                <a16:creationId xmlns:a16="http://schemas.microsoft.com/office/drawing/2014/main" id="{084E5897-FDB7-9642-B3B1-F43F8E19B15B}"/>
              </a:ext>
            </a:extLst>
          </p:cNvPr>
          <p:cNvPicPr>
            <a:picLocks noGrp="1" noChangeAspect="1"/>
          </p:cNvPicPr>
          <p:nvPr>
            <p:ph idx="1"/>
          </p:nvPr>
        </p:nvPicPr>
        <p:blipFill rotWithShape="1">
          <a:blip r:embed="rId3"/>
          <a:srcRect l="6924" t="18096" r="69422" b="56838"/>
          <a:stretch/>
        </p:blipFill>
        <p:spPr>
          <a:xfrm>
            <a:off x="650875" y="969437"/>
            <a:ext cx="3586163" cy="4700588"/>
          </a:xfrm>
          <a:prstGeom prst="rect">
            <a:avLst/>
          </a:prstGeom>
        </p:spPr>
      </p:pic>
      <p:pic>
        <p:nvPicPr>
          <p:cNvPr id="10" name="Content Placeholder 2">
            <a:extLst>
              <a:ext uri="{FF2B5EF4-FFF2-40B4-BE49-F238E27FC236}">
                <a16:creationId xmlns:a16="http://schemas.microsoft.com/office/drawing/2014/main" id="{6278B6BE-4D77-C041-85AC-F348335859AD}"/>
              </a:ext>
            </a:extLst>
          </p:cNvPr>
          <p:cNvPicPr>
            <a:picLocks noChangeAspect="1"/>
          </p:cNvPicPr>
          <p:nvPr/>
        </p:nvPicPr>
        <p:blipFill rotWithShape="1">
          <a:blip r:embed="rId3"/>
          <a:srcRect l="5669" t="44148" r="69790" b="30119"/>
          <a:stretch/>
        </p:blipFill>
        <p:spPr>
          <a:xfrm>
            <a:off x="7954963" y="969437"/>
            <a:ext cx="3586163" cy="4700588"/>
          </a:xfrm>
          <a:prstGeom prst="rect">
            <a:avLst/>
          </a:prstGeom>
        </p:spPr>
      </p:pic>
      <p:pic>
        <p:nvPicPr>
          <p:cNvPr id="4" name="Picture 3">
            <a:extLst>
              <a:ext uri="{FF2B5EF4-FFF2-40B4-BE49-F238E27FC236}">
                <a16:creationId xmlns:a16="http://schemas.microsoft.com/office/drawing/2014/main" id="{BDEBACEA-F691-1949-B0C7-A08485426D93}"/>
              </a:ext>
            </a:extLst>
          </p:cNvPr>
          <p:cNvPicPr>
            <a:picLocks noChangeAspect="1"/>
          </p:cNvPicPr>
          <p:nvPr/>
        </p:nvPicPr>
        <p:blipFill rotWithShape="1">
          <a:blip r:embed="rId3"/>
          <a:srcRect l="31468" t="17778" r="43290" b="56543"/>
          <a:stretch/>
        </p:blipFill>
        <p:spPr>
          <a:xfrm>
            <a:off x="4319588" y="969437"/>
            <a:ext cx="3552825" cy="4700588"/>
          </a:xfrm>
          <a:prstGeom prst="rect">
            <a:avLst/>
          </a:prstGeom>
        </p:spPr>
      </p:pic>
      <p:sp>
        <p:nvSpPr>
          <p:cNvPr id="5" name="TextBox 4">
            <a:extLst>
              <a:ext uri="{FF2B5EF4-FFF2-40B4-BE49-F238E27FC236}">
                <a16:creationId xmlns:a16="http://schemas.microsoft.com/office/drawing/2014/main" id="{91BBEB0D-1124-6A46-AE18-79536EA79903}"/>
              </a:ext>
            </a:extLst>
          </p:cNvPr>
          <p:cNvSpPr txBox="1"/>
          <p:nvPr/>
        </p:nvSpPr>
        <p:spPr>
          <a:xfrm>
            <a:off x="938741" y="5754696"/>
            <a:ext cx="3586163" cy="646331"/>
          </a:xfrm>
          <a:prstGeom prst="rect">
            <a:avLst/>
          </a:prstGeom>
          <a:noFill/>
        </p:spPr>
        <p:txBody>
          <a:bodyPr wrap="square" rtlCol="0">
            <a:spAutoFit/>
          </a:bodyPr>
          <a:lstStyle/>
          <a:p>
            <a:r>
              <a:rPr lang="en-US" b="1" dirty="0"/>
              <a:t>Assumption: </a:t>
            </a:r>
            <a:r>
              <a:rPr lang="en-US" dirty="0"/>
              <a:t>Everyone benefits from the same (equal) support</a:t>
            </a:r>
          </a:p>
        </p:txBody>
      </p:sp>
      <p:sp>
        <p:nvSpPr>
          <p:cNvPr id="11" name="TextBox 10">
            <a:extLst>
              <a:ext uri="{FF2B5EF4-FFF2-40B4-BE49-F238E27FC236}">
                <a16:creationId xmlns:a16="http://schemas.microsoft.com/office/drawing/2014/main" id="{3E6C67D8-24A3-974A-BEBD-254DF930B2C5}"/>
              </a:ext>
            </a:extLst>
          </p:cNvPr>
          <p:cNvSpPr txBox="1"/>
          <p:nvPr/>
        </p:nvSpPr>
        <p:spPr>
          <a:xfrm>
            <a:off x="4319588" y="5754696"/>
            <a:ext cx="3924829" cy="369332"/>
          </a:xfrm>
          <a:prstGeom prst="rect">
            <a:avLst/>
          </a:prstGeom>
          <a:noFill/>
        </p:spPr>
        <p:txBody>
          <a:bodyPr wrap="square" rtlCol="0">
            <a:spAutoFit/>
          </a:bodyPr>
          <a:lstStyle/>
          <a:p>
            <a:r>
              <a:rPr lang="en-US" b="1" dirty="0"/>
              <a:t>Everyone </a:t>
            </a:r>
            <a:r>
              <a:rPr lang="en-US" dirty="0"/>
              <a:t>gets the support they need</a:t>
            </a:r>
          </a:p>
        </p:txBody>
      </p:sp>
      <p:sp>
        <p:nvSpPr>
          <p:cNvPr id="12" name="TextBox 11">
            <a:extLst>
              <a:ext uri="{FF2B5EF4-FFF2-40B4-BE49-F238E27FC236}">
                <a16:creationId xmlns:a16="http://schemas.microsoft.com/office/drawing/2014/main" id="{7EEC67B0-3541-B24A-87FD-E2D4EEED345F}"/>
              </a:ext>
            </a:extLst>
          </p:cNvPr>
          <p:cNvSpPr txBox="1"/>
          <p:nvPr/>
        </p:nvSpPr>
        <p:spPr>
          <a:xfrm>
            <a:off x="8555038" y="5752059"/>
            <a:ext cx="3586163" cy="369332"/>
          </a:xfrm>
          <a:prstGeom prst="rect">
            <a:avLst/>
          </a:prstGeom>
          <a:noFill/>
        </p:spPr>
        <p:txBody>
          <a:bodyPr wrap="square" rtlCol="0">
            <a:spAutoFit/>
          </a:bodyPr>
          <a:lstStyle/>
          <a:p>
            <a:r>
              <a:rPr lang="en-US" b="1" dirty="0"/>
              <a:t>Systemic Barriers Removed</a:t>
            </a:r>
            <a:endParaRPr lang="en-US" dirty="0"/>
          </a:p>
        </p:txBody>
      </p:sp>
    </p:spTree>
    <p:extLst>
      <p:ext uri="{BB962C8B-B14F-4D97-AF65-F5344CB8AC3E}">
        <p14:creationId xmlns:p14="http://schemas.microsoft.com/office/powerpoint/2010/main" val="23432692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3" name="Google Shape;203;p20"/>
          <p:cNvSpPr txBox="1">
            <a:spLocks noGrp="1"/>
          </p:cNvSpPr>
          <p:nvPr>
            <p:ph type="title"/>
          </p:nvPr>
        </p:nvSpPr>
        <p:spPr>
          <a:prstGeom prst="rect">
            <a:avLst/>
          </a:prstGeom>
          <a:noFill/>
          <a:ln>
            <a:noFill/>
          </a:ln>
        </p:spPr>
        <p:txBody>
          <a:bodyPr spcFirstLastPara="1" vert="horz" wrap="square" lIns="68569" tIns="34275" rIns="68569" bIns="34275" numCol="1" rtlCol="0" anchor="ctr" anchorCtr="0" compatLnSpc="1">
            <a:prstTxWarp prst="textNoShape">
              <a:avLst/>
            </a:prstTxWarp>
            <a:normAutofit/>
          </a:bodyPr>
          <a:lstStyle/>
          <a:p>
            <a:pPr>
              <a:spcBef>
                <a:spcPts val="0"/>
              </a:spcBef>
              <a:buClr>
                <a:schemeClr val="lt1"/>
              </a:buClr>
              <a:buSzPts val="2800"/>
            </a:pPr>
            <a:r>
              <a:rPr lang="en-US" dirty="0"/>
              <a:t>Moving the Conversation: Equality to Equity</a:t>
            </a:r>
            <a:endParaRPr dirty="0"/>
          </a:p>
        </p:txBody>
      </p:sp>
      <p:pic>
        <p:nvPicPr>
          <p:cNvPr id="11" name="Picture 10">
            <a:extLst>
              <a:ext uri="{FF2B5EF4-FFF2-40B4-BE49-F238E27FC236}">
                <a16:creationId xmlns:a16="http://schemas.microsoft.com/office/drawing/2014/main" id="{6D24B027-F9CF-9145-B462-0B11CE6CA5FD}"/>
              </a:ext>
            </a:extLst>
          </p:cNvPr>
          <p:cNvPicPr>
            <a:picLocks noChangeAspect="1"/>
          </p:cNvPicPr>
          <p:nvPr/>
        </p:nvPicPr>
        <p:blipFill rotWithShape="1">
          <a:blip r:embed="rId3"/>
          <a:srcRect b="2302"/>
          <a:stretch/>
        </p:blipFill>
        <p:spPr>
          <a:xfrm>
            <a:off x="1845733" y="763746"/>
            <a:ext cx="8839200" cy="5586254"/>
          </a:xfrm>
          <a:prstGeom prst="rect">
            <a:avLst/>
          </a:prstGeom>
        </p:spPr>
      </p:pic>
    </p:spTree>
    <p:extLst>
      <p:ext uri="{BB962C8B-B14F-4D97-AF65-F5344CB8AC3E}">
        <p14:creationId xmlns:p14="http://schemas.microsoft.com/office/powerpoint/2010/main" val="4180249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3"/>
          <p:cNvSpPr txBox="1">
            <a:spLocks noGrp="1"/>
          </p:cNvSpPr>
          <p:nvPr>
            <p:ph type="title"/>
          </p:nvPr>
        </p:nvSpPr>
        <p:spPr>
          <a:prstGeom prst="rect">
            <a:avLst/>
          </a:prstGeom>
          <a:noFill/>
          <a:ln>
            <a:noFill/>
          </a:ln>
        </p:spPr>
        <p:txBody>
          <a:bodyPr spcFirstLastPara="1" vert="horz" wrap="square" lIns="68569" tIns="34275" rIns="68569" bIns="34275" numCol="1" rtlCol="0" anchor="ctr" anchorCtr="0" compatLnSpc="1">
            <a:prstTxWarp prst="textNoShape">
              <a:avLst/>
            </a:prstTxWarp>
            <a:normAutofit/>
          </a:bodyPr>
          <a:lstStyle/>
          <a:p>
            <a:pPr>
              <a:spcBef>
                <a:spcPts val="0"/>
              </a:spcBef>
              <a:buClr>
                <a:schemeClr val="lt1"/>
              </a:buClr>
              <a:buSzPts val="2800"/>
            </a:pPr>
            <a:r>
              <a:rPr lang="en-US" dirty="0"/>
              <a:t>Raised Equity Awareness at our AIM Kick-Off Meeting May 2019</a:t>
            </a:r>
            <a:endParaRPr dirty="0"/>
          </a:p>
        </p:txBody>
      </p:sp>
      <p:sp>
        <p:nvSpPr>
          <p:cNvPr id="223" name="Google Shape;223;p23"/>
          <p:cNvSpPr txBox="1">
            <a:spLocks noGrp="1"/>
          </p:cNvSpPr>
          <p:nvPr>
            <p:ph idx="1"/>
          </p:nvPr>
        </p:nvSpPr>
        <p:spPr>
          <a:xfrm>
            <a:off x="609600" y="1066800"/>
            <a:ext cx="4622800" cy="4876801"/>
          </a:xfrm>
          <a:prstGeom prst="rect">
            <a:avLst/>
          </a:prstGeom>
          <a:noFill/>
          <a:ln>
            <a:noFill/>
          </a:ln>
        </p:spPr>
        <p:txBody>
          <a:bodyPr spcFirstLastPara="1" vert="horz" wrap="square" lIns="68569" tIns="34275" rIns="68569" bIns="34275" numCol="1" rtlCol="0" anchor="t" anchorCtr="0" compatLnSpc="1">
            <a:prstTxWarp prst="textNoShape">
              <a:avLst/>
            </a:prstTxWarp>
            <a:normAutofit/>
          </a:bodyPr>
          <a:lstStyle/>
          <a:p>
            <a:pPr marL="0" indent="0">
              <a:lnSpc>
                <a:spcPct val="80000"/>
              </a:lnSpc>
              <a:spcBef>
                <a:spcPts val="0"/>
              </a:spcBef>
              <a:buClr>
                <a:srgbClr val="17365D"/>
              </a:buClr>
              <a:buSzPts val="1954"/>
              <a:buNone/>
            </a:pPr>
            <a:r>
              <a:rPr lang="en-US" sz="1800" b="1" dirty="0"/>
              <a:t>Timoria McQueen Saba</a:t>
            </a:r>
            <a:endParaRPr sz="3600" dirty="0"/>
          </a:p>
          <a:p>
            <a:pPr marL="342900" lvl="1" indent="0">
              <a:lnSpc>
                <a:spcPct val="80000"/>
              </a:lnSpc>
              <a:spcBef>
                <a:spcPts val="518"/>
              </a:spcBef>
              <a:buClr>
                <a:srgbClr val="17365D"/>
              </a:buClr>
              <a:buSzPts val="1954"/>
              <a:buNone/>
            </a:pPr>
            <a:r>
              <a:rPr lang="en-US" sz="1800" dirty="0"/>
              <a:t>Maternal Health Advocate</a:t>
            </a:r>
            <a:endParaRPr sz="3200" dirty="0"/>
          </a:p>
          <a:p>
            <a:pPr marL="0" indent="0">
              <a:lnSpc>
                <a:spcPct val="80000"/>
              </a:lnSpc>
              <a:spcBef>
                <a:spcPts val="518"/>
              </a:spcBef>
              <a:buClr>
                <a:srgbClr val="17365D"/>
              </a:buClr>
              <a:buSzPts val="1954"/>
              <a:buNone/>
            </a:pPr>
            <a:r>
              <a:rPr lang="en-US" sz="1800" b="1" dirty="0"/>
              <a:t>Candice </a:t>
            </a:r>
            <a:r>
              <a:rPr lang="en-US" sz="1800" b="1" dirty="0" err="1"/>
              <a:t>Belanoff</a:t>
            </a:r>
            <a:r>
              <a:rPr lang="en-US" sz="1800" b="1" dirty="0"/>
              <a:t>, ScD, MPH</a:t>
            </a:r>
            <a:endParaRPr sz="3600" dirty="0"/>
          </a:p>
          <a:p>
            <a:pPr marL="342900" lvl="1" indent="0">
              <a:lnSpc>
                <a:spcPct val="80000"/>
              </a:lnSpc>
              <a:spcBef>
                <a:spcPts val="518"/>
              </a:spcBef>
              <a:buClr>
                <a:srgbClr val="17365D"/>
              </a:buClr>
              <a:buSzPts val="1954"/>
              <a:buNone/>
            </a:pPr>
            <a:r>
              <a:rPr lang="en-US" sz="1800" dirty="0"/>
              <a:t>Clinical Associate Professor</a:t>
            </a:r>
            <a:endParaRPr sz="3200" dirty="0"/>
          </a:p>
          <a:p>
            <a:pPr marL="342900" lvl="1" indent="0">
              <a:lnSpc>
                <a:spcPct val="80000"/>
              </a:lnSpc>
              <a:spcBef>
                <a:spcPts val="518"/>
              </a:spcBef>
              <a:buClr>
                <a:srgbClr val="17365D"/>
              </a:buClr>
              <a:buSzPts val="1954"/>
              <a:buNone/>
            </a:pPr>
            <a:r>
              <a:rPr lang="en-US" sz="1800" dirty="0"/>
              <a:t>Department of Community Health Sciences</a:t>
            </a:r>
            <a:endParaRPr sz="3200" dirty="0"/>
          </a:p>
          <a:p>
            <a:pPr marL="342900" lvl="1" indent="0">
              <a:lnSpc>
                <a:spcPct val="80000"/>
              </a:lnSpc>
              <a:spcBef>
                <a:spcPts val="518"/>
              </a:spcBef>
              <a:buClr>
                <a:srgbClr val="17365D"/>
              </a:buClr>
              <a:buSzPts val="1954"/>
              <a:buNone/>
            </a:pPr>
            <a:r>
              <a:rPr lang="en-US" sz="1800" dirty="0"/>
              <a:t>Boston University School of Public Health</a:t>
            </a:r>
            <a:endParaRPr sz="3200" dirty="0"/>
          </a:p>
          <a:p>
            <a:pPr marL="0" indent="0">
              <a:lnSpc>
                <a:spcPct val="80000"/>
              </a:lnSpc>
              <a:spcBef>
                <a:spcPts val="518"/>
              </a:spcBef>
              <a:buClr>
                <a:srgbClr val="17365D"/>
              </a:buClr>
              <a:buSzPts val="1954"/>
              <a:buNone/>
            </a:pPr>
            <a:r>
              <a:rPr lang="en-US" sz="1800" b="1" dirty="0"/>
              <a:t>Allison Bryant, MD MPH</a:t>
            </a:r>
            <a:endParaRPr sz="3600" dirty="0"/>
          </a:p>
          <a:p>
            <a:pPr marL="342900" lvl="1" indent="0">
              <a:lnSpc>
                <a:spcPct val="80000"/>
              </a:lnSpc>
              <a:spcBef>
                <a:spcPts val="518"/>
              </a:spcBef>
              <a:buClr>
                <a:srgbClr val="17365D"/>
              </a:buClr>
              <a:buSzPts val="1954"/>
              <a:buNone/>
            </a:pPr>
            <a:r>
              <a:rPr lang="en-US" sz="1800" dirty="0"/>
              <a:t>Vice Chair, Quality, Equity and Safety</a:t>
            </a:r>
          </a:p>
          <a:p>
            <a:pPr marL="342900" lvl="1" indent="0">
              <a:lnSpc>
                <a:spcPct val="80000"/>
              </a:lnSpc>
              <a:spcBef>
                <a:spcPts val="518"/>
              </a:spcBef>
              <a:buClr>
                <a:srgbClr val="17365D"/>
              </a:buClr>
              <a:buSzPts val="1954"/>
              <a:buNone/>
            </a:pPr>
            <a:r>
              <a:rPr lang="en-US" sz="1800" dirty="0"/>
              <a:t>Associate Professor of Ob/Gyn, Harvard </a:t>
            </a:r>
            <a:endParaRPr sz="1800" dirty="0"/>
          </a:p>
          <a:p>
            <a:pPr marL="342900" lvl="1" indent="0">
              <a:lnSpc>
                <a:spcPct val="80000"/>
              </a:lnSpc>
              <a:spcBef>
                <a:spcPts val="518"/>
              </a:spcBef>
              <a:buClr>
                <a:srgbClr val="17365D"/>
              </a:buClr>
              <a:buSzPts val="1954"/>
              <a:buNone/>
            </a:pPr>
            <a:r>
              <a:rPr lang="en-US" sz="1800" dirty="0"/>
              <a:t>Massachusetts General Hospital</a:t>
            </a:r>
            <a:endParaRPr sz="3200" dirty="0"/>
          </a:p>
          <a:p>
            <a:pPr marL="0" indent="0">
              <a:lnSpc>
                <a:spcPct val="80000"/>
              </a:lnSpc>
              <a:spcBef>
                <a:spcPts val="518"/>
              </a:spcBef>
              <a:buClr>
                <a:srgbClr val="17365D"/>
              </a:buClr>
              <a:buSzPts val="1954"/>
              <a:buNone/>
            </a:pPr>
            <a:r>
              <a:rPr lang="en-US" sz="1800" b="1" dirty="0" err="1"/>
              <a:t>Joia</a:t>
            </a:r>
            <a:r>
              <a:rPr lang="en-US" sz="1800" b="1" dirty="0"/>
              <a:t> </a:t>
            </a:r>
            <a:r>
              <a:rPr lang="en-US" sz="1800" b="1" dirty="0" err="1"/>
              <a:t>Crear</a:t>
            </a:r>
            <a:r>
              <a:rPr lang="en-US" sz="1800" b="1" dirty="0"/>
              <a:t>-Perry, MD</a:t>
            </a:r>
            <a:endParaRPr sz="3600" dirty="0"/>
          </a:p>
          <a:p>
            <a:pPr marL="342900" lvl="1" indent="0">
              <a:lnSpc>
                <a:spcPct val="80000"/>
              </a:lnSpc>
              <a:spcBef>
                <a:spcPts val="518"/>
              </a:spcBef>
              <a:buClr>
                <a:srgbClr val="17365D"/>
              </a:buClr>
              <a:buSzPts val="1954"/>
              <a:buNone/>
            </a:pPr>
            <a:r>
              <a:rPr lang="en-US" sz="1800" dirty="0"/>
              <a:t>National Birth Equity Collaborative</a:t>
            </a:r>
            <a:endParaRPr sz="3200" dirty="0"/>
          </a:p>
          <a:p>
            <a:pPr marL="0" indent="0">
              <a:lnSpc>
                <a:spcPct val="80000"/>
              </a:lnSpc>
              <a:spcBef>
                <a:spcPts val="518"/>
              </a:spcBef>
              <a:buClr>
                <a:srgbClr val="17365D"/>
              </a:buClr>
              <a:buSzPts val="1954"/>
              <a:buNone/>
            </a:pPr>
            <a:r>
              <a:rPr lang="en-US" sz="1800" b="1" dirty="0"/>
              <a:t>Hafsatou </a:t>
            </a:r>
            <a:r>
              <a:rPr lang="en-US" sz="1800" b="1" dirty="0" err="1"/>
              <a:t>Fifi</a:t>
            </a:r>
            <a:r>
              <a:rPr lang="en-US" sz="1800" b="1" dirty="0"/>
              <a:t> Diop, MD, MPH</a:t>
            </a:r>
            <a:endParaRPr sz="3600" dirty="0"/>
          </a:p>
          <a:p>
            <a:pPr marL="342900" lvl="1" indent="0">
              <a:lnSpc>
                <a:spcPct val="80000"/>
              </a:lnSpc>
              <a:spcBef>
                <a:spcPts val="518"/>
              </a:spcBef>
              <a:buClr>
                <a:srgbClr val="17365D"/>
              </a:buClr>
              <a:buSzPts val="1954"/>
              <a:buNone/>
            </a:pPr>
            <a:r>
              <a:rPr lang="en-US" sz="1800" dirty="0"/>
              <a:t>Massachusetts Department of Public Health</a:t>
            </a:r>
            <a:endParaRPr sz="1800" dirty="0"/>
          </a:p>
          <a:p>
            <a:pPr marL="0" indent="0">
              <a:lnSpc>
                <a:spcPct val="80000"/>
              </a:lnSpc>
              <a:spcBef>
                <a:spcPts val="582"/>
              </a:spcBef>
              <a:buClr>
                <a:srgbClr val="17365D"/>
              </a:buClr>
              <a:buSzPts val="2380"/>
              <a:buNone/>
            </a:pPr>
            <a:endParaRPr sz="1785"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5101" y="1413934"/>
            <a:ext cx="5314328" cy="3986866"/>
          </a:xfrm>
          <a:prstGeom prst="rect">
            <a:avLst/>
          </a:prstGeom>
        </p:spPr>
      </p:pic>
    </p:spTree>
    <p:extLst>
      <p:ext uri="{BB962C8B-B14F-4D97-AF65-F5344CB8AC3E}">
        <p14:creationId xmlns:p14="http://schemas.microsoft.com/office/powerpoint/2010/main" val="849754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8DDFC-2075-40AD-AE84-EE98C7BC808D}"/>
              </a:ext>
            </a:extLst>
          </p:cNvPr>
          <p:cNvSpPr>
            <a:spLocks noGrp="1"/>
          </p:cNvSpPr>
          <p:nvPr>
            <p:ph type="title"/>
          </p:nvPr>
        </p:nvSpPr>
        <p:spPr/>
        <p:txBody>
          <a:bodyPr/>
          <a:lstStyle/>
          <a:p>
            <a:r>
              <a:rPr lang="en-US" dirty="0"/>
              <a:t>Our Massachusetts Partners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3938" y="6391949"/>
            <a:ext cx="824319" cy="466051"/>
          </a:xfrm>
          <a:prstGeom prst="rect">
            <a:avLst/>
          </a:prstGeom>
        </p:spPr>
      </p:pic>
      <p:pic>
        <p:nvPicPr>
          <p:cNvPr id="6" name="Picture 5" descr="NeoQIC icon gif.gi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0279" y="6407213"/>
            <a:ext cx="869596" cy="406617"/>
          </a:xfrm>
          <a:prstGeom prst="rect">
            <a:avLst/>
          </a:prstGeom>
        </p:spPr>
      </p:pic>
      <p:pic>
        <p:nvPicPr>
          <p:cNvPr id="7" name="Content Placeholder 6" descr="Screenshot 2019-05-21 06.21.46.png"/>
          <p:cNvPicPr>
            <a:picLocks noGrp="1" noChangeAspect="1"/>
          </p:cNvPicPr>
          <p:nvPr>
            <p:ph idx="1"/>
          </p:nvPr>
        </p:nvPicPr>
        <p:blipFill rotWithShape="1">
          <a:blip r:embed="rId5">
            <a:extLst>
              <a:ext uri="{28A0092B-C50C-407E-A947-70E740481C1C}">
                <a14:useLocalDpi xmlns:a14="http://schemas.microsoft.com/office/drawing/2010/main" val="0"/>
              </a:ext>
            </a:extLst>
          </a:blip>
          <a:srcRect l="-7682" r="-9962"/>
          <a:stretch/>
        </p:blipFill>
        <p:spPr>
          <a:xfrm>
            <a:off x="2626746" y="836957"/>
            <a:ext cx="7418393" cy="5524725"/>
          </a:xfrm>
        </p:spPr>
      </p:pic>
    </p:spTree>
    <p:extLst>
      <p:ext uri="{BB962C8B-B14F-4D97-AF65-F5344CB8AC3E}">
        <p14:creationId xmlns:p14="http://schemas.microsoft.com/office/powerpoint/2010/main" val="23161227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33"/>
          <p:cNvSpPr txBox="1">
            <a:spLocks noGrp="1"/>
          </p:cNvSpPr>
          <p:nvPr>
            <p:ph type="title"/>
          </p:nvPr>
        </p:nvSpPr>
        <p:spPr>
          <a:prstGeom prst="rect">
            <a:avLst/>
          </a:prstGeom>
          <a:noFill/>
          <a:ln>
            <a:noFill/>
          </a:ln>
        </p:spPr>
        <p:txBody>
          <a:bodyPr spcFirstLastPara="1" vert="horz" wrap="square" lIns="68569" tIns="34275" rIns="68569" bIns="34275" numCol="1" rtlCol="0" anchor="ctr" anchorCtr="0" compatLnSpc="1">
            <a:prstTxWarp prst="textNoShape">
              <a:avLst/>
            </a:prstTxWarp>
            <a:normAutofit/>
          </a:bodyPr>
          <a:lstStyle/>
          <a:p>
            <a:pPr>
              <a:spcBef>
                <a:spcPts val="0"/>
              </a:spcBef>
              <a:buClr>
                <a:schemeClr val="lt1"/>
              </a:buClr>
              <a:buSzPts val="2800"/>
            </a:pPr>
            <a:r>
              <a:rPr lang="en-US" dirty="0"/>
              <a:t>AIM Baseline Survey</a:t>
            </a:r>
            <a:endParaRPr dirty="0"/>
          </a:p>
        </p:txBody>
      </p:sp>
      <p:sp>
        <p:nvSpPr>
          <p:cNvPr id="285" name="Google Shape;285;p33"/>
          <p:cNvSpPr txBox="1">
            <a:spLocks noGrp="1"/>
          </p:cNvSpPr>
          <p:nvPr>
            <p:ph idx="1"/>
          </p:nvPr>
        </p:nvSpPr>
        <p:spPr>
          <a:prstGeom prst="rect">
            <a:avLst/>
          </a:prstGeom>
          <a:noFill/>
          <a:ln>
            <a:noFill/>
          </a:ln>
        </p:spPr>
        <p:txBody>
          <a:bodyPr spcFirstLastPara="1" vert="horz" wrap="square" lIns="68569" tIns="34275" rIns="68569" bIns="34275" numCol="1" rtlCol="0" anchor="t" anchorCtr="0" compatLnSpc="1">
            <a:prstTxWarp prst="textNoShape">
              <a:avLst/>
            </a:prstTxWarp>
            <a:normAutofit/>
          </a:bodyPr>
          <a:lstStyle/>
          <a:p>
            <a:pPr marL="257175" indent="-257175">
              <a:spcBef>
                <a:spcPts val="0"/>
              </a:spcBef>
              <a:buClr>
                <a:srgbClr val="17365D"/>
              </a:buClr>
              <a:buSzPts val="2800"/>
            </a:pPr>
            <a:r>
              <a:rPr lang="en-US" dirty="0">
                <a:latin typeface="Calibri"/>
                <a:ea typeface="Calibri"/>
                <a:cs typeface="Calibri"/>
                <a:sym typeface="Calibri"/>
              </a:rPr>
              <a:t>Does your site collect data on race, ethnicity, language, gender in your EHR/EMR?</a:t>
            </a:r>
            <a:endParaRPr lang="en-US" sz="1800" b="1" dirty="0">
              <a:solidFill>
                <a:schemeClr val="bg2"/>
              </a:solidFill>
              <a:latin typeface="Calibri"/>
              <a:ea typeface="Calibri"/>
              <a:cs typeface="Calibri"/>
              <a:sym typeface="Calibri"/>
            </a:endParaRPr>
          </a:p>
          <a:p>
            <a:pPr marL="0" indent="0">
              <a:spcBef>
                <a:spcPts val="495"/>
              </a:spcBef>
              <a:buClr>
                <a:srgbClr val="17365D"/>
              </a:buClr>
              <a:buSzPts val="1800"/>
              <a:buNone/>
            </a:pPr>
            <a:r>
              <a:rPr lang="en-US" sz="1800" b="1" dirty="0">
                <a:solidFill>
                  <a:schemeClr val="bg2"/>
                </a:solidFill>
              </a:rPr>
              <a:t>	</a:t>
            </a:r>
            <a:r>
              <a:rPr lang="en-US" sz="1800" b="1" dirty="0">
                <a:solidFill>
                  <a:schemeClr val="bg2"/>
                </a:solidFill>
                <a:latin typeface="Calibri"/>
                <a:ea typeface="Calibri"/>
                <a:cs typeface="Calibri"/>
                <a:sym typeface="Calibri"/>
              </a:rPr>
              <a:t>Race			                Language			              Gender</a:t>
            </a:r>
            <a:endParaRPr sz="1800" b="1" dirty="0">
              <a:solidFill>
                <a:schemeClr val="bg2"/>
              </a:solidFill>
              <a:latin typeface="Calibri"/>
              <a:ea typeface="Calibri"/>
              <a:cs typeface="Calibri"/>
              <a:sym typeface="Calibri"/>
            </a:endParaRPr>
          </a:p>
          <a:p>
            <a:pPr marL="257175" indent="-171450">
              <a:spcBef>
                <a:spcPts val="495"/>
              </a:spcBef>
              <a:buClr>
                <a:srgbClr val="17365D"/>
              </a:buClr>
              <a:buSzPts val="1800"/>
              <a:buNone/>
            </a:pPr>
            <a:endParaRPr sz="1350" dirty="0">
              <a:latin typeface="Calibri"/>
              <a:ea typeface="Calibri"/>
              <a:cs typeface="Calibri"/>
              <a:sym typeface="Calibri"/>
            </a:endParaRPr>
          </a:p>
          <a:p>
            <a:pPr marL="257175" indent="-123825">
              <a:spcBef>
                <a:spcPts val="645"/>
              </a:spcBef>
              <a:buClr>
                <a:srgbClr val="17365D"/>
              </a:buClr>
              <a:buSzPts val="2800"/>
              <a:buNone/>
            </a:pPr>
            <a:endParaRPr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7089" t="8216" r="8799" b="1550"/>
          <a:stretch/>
        </p:blipFill>
        <p:spPr>
          <a:xfrm>
            <a:off x="1764031" y="2813720"/>
            <a:ext cx="2872845" cy="2266100"/>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r="14265"/>
          <a:stretch/>
        </p:blipFill>
        <p:spPr>
          <a:xfrm>
            <a:off x="7589993" y="2813721"/>
            <a:ext cx="2909546" cy="2512661"/>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18888" t="9215" r="23765" b="1"/>
          <a:stretch/>
        </p:blipFill>
        <p:spPr>
          <a:xfrm>
            <a:off x="4636876" y="2674848"/>
            <a:ext cx="2559092" cy="2651535"/>
          </a:xfrm>
          <a:prstGeom prst="rect">
            <a:avLst/>
          </a:prstGeom>
        </p:spPr>
      </p:pic>
    </p:spTree>
    <p:extLst>
      <p:ext uri="{BB962C8B-B14F-4D97-AF65-F5344CB8AC3E}">
        <p14:creationId xmlns:p14="http://schemas.microsoft.com/office/powerpoint/2010/main" val="1953871317"/>
      </p:ext>
    </p:extLst>
  </p:cSld>
  <p:clrMapOvr>
    <a:masterClrMapping/>
  </p:clrMapOvr>
</p:sld>
</file>

<file path=ppt/theme/theme1.xml><?xml version="1.0" encoding="utf-8"?>
<a:theme xmlns:a="http://schemas.openxmlformats.org/drawingml/2006/main" name="PNQ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NQIN" id="{4F082AC2-904D-4EEF-B301-424205DB83CC}" vid="{E847A4A1-DFC7-484E-8F2C-9F9DE8C1F3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231</TotalTime>
  <Words>1305</Words>
  <Application>Microsoft Macintosh PowerPoint</Application>
  <PresentationFormat>Widescreen</PresentationFormat>
  <Paragraphs>170</Paragraphs>
  <Slides>28</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Gill Sans</vt:lpstr>
      <vt:lpstr>Gill Sans MT</vt:lpstr>
      <vt:lpstr>Quicksand Bold</vt:lpstr>
      <vt:lpstr>PNQIN</vt:lpstr>
      <vt:lpstr>Perinatal-Neonatal Quality Improvement Network of Massachusetts (PNQIN)  Our PQC’s Approach &amp; Commitment to Equity </vt:lpstr>
      <vt:lpstr>Disclosure</vt:lpstr>
      <vt:lpstr>PNQIN Mission Statement (August 2016)</vt:lpstr>
      <vt:lpstr>PowerPoint Presentation</vt:lpstr>
      <vt:lpstr>Moving the Conversation: Equality to Equity to Liberation </vt:lpstr>
      <vt:lpstr>Moving the Conversation: Equality to Equity</vt:lpstr>
      <vt:lpstr>Raised Equity Awareness at our AIM Kick-Off Meeting May 2019</vt:lpstr>
      <vt:lpstr>Our Massachusetts Partners </vt:lpstr>
      <vt:lpstr>AIM Baseline Survey</vt:lpstr>
      <vt:lpstr>AIM Baseline Survey</vt:lpstr>
      <vt:lpstr>Hospital Engagement in AIM OUD -&gt; SMM Data Project </vt:lpstr>
      <vt:lpstr>AIM Data Flow</vt:lpstr>
      <vt:lpstr>PNQIN AIM Initiative and SMM Reports</vt:lpstr>
      <vt:lpstr>What is SMM?</vt:lpstr>
      <vt:lpstr>CDC Severe Maternal Morbidity (SMM) List</vt:lpstr>
      <vt:lpstr>SMM20 and SMM21 Rates in Massachusetts: 2016-2018</vt:lpstr>
      <vt:lpstr>SMM20 Rates by Race/Ethnicity: MA 2016-2018 </vt:lpstr>
      <vt:lpstr>Apply Equity Lens to Severe Maternal Morbidity Data</vt:lpstr>
      <vt:lpstr>Apply Equity Lens to Severe Maternal Morbidity Data</vt:lpstr>
      <vt:lpstr>Massachusetts SMM for OUD</vt:lpstr>
      <vt:lpstr>Massachusetts SMM21 OUD by Non-white/white*</vt:lpstr>
      <vt:lpstr>Collaboration with Boston University School of Public Health</vt:lpstr>
      <vt:lpstr>BUSPH Pregnant Women of Color project</vt:lpstr>
      <vt:lpstr>Breastfeeding and Racial Disparities</vt:lpstr>
      <vt:lpstr>Education on racial bias in care and creating a culture or equity</vt:lpstr>
      <vt:lpstr>Trauma Informed Care, Stigma and Bias Trainings</vt:lpstr>
      <vt:lpstr>Commitment to Equity Bundle Implementation</vt:lpstr>
      <vt:lpstr>Thank you  Now to Patti and then 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PNQIN Equity Promotion</dc:title>
  <dc:creator>Meadows, Audra R.,M.D.,M.P.H.</dc:creator>
  <cp:lastModifiedBy>Meadows, Audra R.,M.D.,M.P.H.</cp:lastModifiedBy>
  <cp:revision>27</cp:revision>
  <dcterms:created xsi:type="dcterms:W3CDTF">2020-06-24T23:40:02Z</dcterms:created>
  <dcterms:modified xsi:type="dcterms:W3CDTF">2020-09-09T02:36:27Z</dcterms:modified>
</cp:coreProperties>
</file>