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6256000" cy="12192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9" autoAdjust="0"/>
    <p:restoredTop sz="94660"/>
  </p:normalViewPr>
  <p:slideViewPr>
    <p:cSldViewPr snapToGrid="0">
      <p:cViewPr varScale="1">
        <p:scale>
          <a:sx n="57" d="100"/>
          <a:sy n="57" d="100"/>
        </p:scale>
        <p:origin x="84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995312"/>
            <a:ext cx="13817600" cy="4244622"/>
          </a:xfrm>
        </p:spPr>
        <p:txBody>
          <a:bodyPr anchor="b"/>
          <a:lstStyle>
            <a:lvl1pPr algn="ctr"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0" y="6403624"/>
            <a:ext cx="12192000" cy="2943577"/>
          </a:xfrm>
        </p:spPr>
        <p:txBody>
          <a:bodyPr/>
          <a:lstStyle>
            <a:lvl1pPr marL="0" indent="0" algn="ctr">
              <a:buNone/>
              <a:defRPr sz="4267"/>
            </a:lvl1pPr>
            <a:lvl2pPr marL="812790" indent="0" algn="ctr">
              <a:buNone/>
              <a:defRPr sz="3556"/>
            </a:lvl2pPr>
            <a:lvl3pPr marL="1625579" indent="0" algn="ctr">
              <a:buNone/>
              <a:defRPr sz="3200"/>
            </a:lvl3pPr>
            <a:lvl4pPr marL="2438370" indent="0" algn="ctr">
              <a:buNone/>
              <a:defRPr sz="2844"/>
            </a:lvl4pPr>
            <a:lvl5pPr marL="3251160" indent="0" algn="ctr">
              <a:buNone/>
              <a:defRPr sz="2844"/>
            </a:lvl5pPr>
            <a:lvl6pPr marL="4063949" indent="0" algn="ctr">
              <a:buNone/>
              <a:defRPr sz="2844"/>
            </a:lvl6pPr>
            <a:lvl7pPr marL="4876739" indent="0" algn="ctr">
              <a:buNone/>
              <a:defRPr sz="2844"/>
            </a:lvl7pPr>
            <a:lvl8pPr marL="5689528" indent="0" algn="ctr">
              <a:buNone/>
              <a:defRPr sz="2844"/>
            </a:lvl8pPr>
            <a:lvl9pPr marL="6502319" indent="0" algn="ctr">
              <a:buNone/>
              <a:defRPr sz="284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0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26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33201" y="649111"/>
            <a:ext cx="3505200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1" y="649111"/>
            <a:ext cx="10312400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08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8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9135" y="3039538"/>
            <a:ext cx="14020800" cy="5071532"/>
          </a:xfrm>
        </p:spPr>
        <p:txBody>
          <a:bodyPr anchor="b"/>
          <a:lstStyle>
            <a:lvl1pPr>
              <a:defRPr sz="10666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9135" y="8159049"/>
            <a:ext cx="14020800" cy="2666999"/>
          </a:xfrm>
        </p:spPr>
        <p:txBody>
          <a:bodyPr/>
          <a:lstStyle>
            <a:lvl1pPr marL="0" indent="0">
              <a:buNone/>
              <a:defRPr sz="4267">
                <a:solidFill>
                  <a:schemeClr val="tx1"/>
                </a:solidFill>
              </a:defRPr>
            </a:lvl1pPr>
            <a:lvl2pPr marL="812790" indent="0">
              <a:buNone/>
              <a:defRPr sz="3556">
                <a:solidFill>
                  <a:schemeClr val="tx1">
                    <a:tint val="75000"/>
                  </a:schemeClr>
                </a:solidFill>
              </a:defRPr>
            </a:lvl2pPr>
            <a:lvl3pPr marL="1625579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3pPr>
            <a:lvl4pPr marL="243837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4pPr>
            <a:lvl5pPr marL="3251160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5pPr>
            <a:lvl6pPr marL="406394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6pPr>
            <a:lvl7pPr marL="487673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7pPr>
            <a:lvl8pPr marL="5689528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8pPr>
            <a:lvl9pPr marL="6502319" indent="0">
              <a:buNone/>
              <a:defRPr sz="28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608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3245557"/>
            <a:ext cx="690880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0" y="3245557"/>
            <a:ext cx="690880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832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7" y="649114"/>
            <a:ext cx="14020800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9721" y="2988734"/>
            <a:ext cx="6877049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90" indent="0">
              <a:buNone/>
              <a:defRPr sz="3556" b="1"/>
            </a:lvl2pPr>
            <a:lvl3pPr marL="1625579" indent="0">
              <a:buNone/>
              <a:defRPr sz="3200" b="1"/>
            </a:lvl3pPr>
            <a:lvl4pPr marL="2438370" indent="0">
              <a:buNone/>
              <a:defRPr sz="2844" b="1"/>
            </a:lvl4pPr>
            <a:lvl5pPr marL="3251160" indent="0">
              <a:buNone/>
              <a:defRPr sz="2844" b="1"/>
            </a:lvl5pPr>
            <a:lvl6pPr marL="4063949" indent="0">
              <a:buNone/>
              <a:defRPr sz="2844" b="1"/>
            </a:lvl6pPr>
            <a:lvl7pPr marL="4876739" indent="0">
              <a:buNone/>
              <a:defRPr sz="2844" b="1"/>
            </a:lvl7pPr>
            <a:lvl8pPr marL="5689528" indent="0">
              <a:buNone/>
              <a:defRPr sz="2844" b="1"/>
            </a:lvl8pPr>
            <a:lvl9pPr marL="6502319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9721" y="4453468"/>
            <a:ext cx="6877049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29602" y="2988734"/>
            <a:ext cx="6910917" cy="1464732"/>
          </a:xfrm>
        </p:spPr>
        <p:txBody>
          <a:bodyPr anchor="b"/>
          <a:lstStyle>
            <a:lvl1pPr marL="0" indent="0">
              <a:buNone/>
              <a:defRPr sz="4267" b="1"/>
            </a:lvl1pPr>
            <a:lvl2pPr marL="812790" indent="0">
              <a:buNone/>
              <a:defRPr sz="3556" b="1"/>
            </a:lvl2pPr>
            <a:lvl3pPr marL="1625579" indent="0">
              <a:buNone/>
              <a:defRPr sz="3200" b="1"/>
            </a:lvl3pPr>
            <a:lvl4pPr marL="2438370" indent="0">
              <a:buNone/>
              <a:defRPr sz="2844" b="1"/>
            </a:lvl4pPr>
            <a:lvl5pPr marL="3251160" indent="0">
              <a:buNone/>
              <a:defRPr sz="2844" b="1"/>
            </a:lvl5pPr>
            <a:lvl6pPr marL="4063949" indent="0">
              <a:buNone/>
              <a:defRPr sz="2844" b="1"/>
            </a:lvl6pPr>
            <a:lvl7pPr marL="4876739" indent="0">
              <a:buNone/>
              <a:defRPr sz="2844" b="1"/>
            </a:lvl7pPr>
            <a:lvl8pPr marL="5689528" indent="0">
              <a:buNone/>
              <a:defRPr sz="2844" b="1"/>
            </a:lvl8pPr>
            <a:lvl9pPr marL="6502319" indent="0">
              <a:buNone/>
              <a:defRPr sz="2844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29602" y="4453468"/>
            <a:ext cx="6910917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861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6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877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10917" y="1755425"/>
            <a:ext cx="8229600" cy="8664222"/>
          </a:xfrm>
        </p:spPr>
        <p:txBody>
          <a:bodyPr/>
          <a:lstStyle>
            <a:lvl1pPr>
              <a:defRPr sz="5689"/>
            </a:lvl1pPr>
            <a:lvl2pPr>
              <a:defRPr sz="4979"/>
            </a:lvl2pPr>
            <a:lvl3pPr>
              <a:defRPr sz="4267"/>
            </a:lvl3pPr>
            <a:lvl4pPr>
              <a:defRPr sz="3556"/>
            </a:lvl4pPr>
            <a:lvl5pPr>
              <a:defRPr sz="3556"/>
            </a:lvl5pPr>
            <a:lvl6pPr>
              <a:defRPr sz="3556"/>
            </a:lvl6pPr>
            <a:lvl7pPr>
              <a:defRPr sz="3556"/>
            </a:lvl7pPr>
            <a:lvl8pPr>
              <a:defRPr sz="3556"/>
            </a:lvl8pPr>
            <a:lvl9pPr>
              <a:defRPr sz="3556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3657601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90" indent="0">
              <a:buNone/>
              <a:defRPr sz="2489"/>
            </a:lvl2pPr>
            <a:lvl3pPr marL="1625579" indent="0">
              <a:buNone/>
              <a:defRPr sz="2133"/>
            </a:lvl3pPr>
            <a:lvl4pPr marL="2438370" indent="0">
              <a:buNone/>
              <a:defRPr sz="1779"/>
            </a:lvl4pPr>
            <a:lvl5pPr marL="3251160" indent="0">
              <a:buNone/>
              <a:defRPr sz="1779"/>
            </a:lvl5pPr>
            <a:lvl6pPr marL="4063949" indent="0">
              <a:buNone/>
              <a:defRPr sz="1779"/>
            </a:lvl6pPr>
            <a:lvl7pPr marL="4876739" indent="0">
              <a:buNone/>
              <a:defRPr sz="1779"/>
            </a:lvl7pPr>
            <a:lvl8pPr marL="5689528" indent="0">
              <a:buNone/>
              <a:defRPr sz="1779"/>
            </a:lvl8pPr>
            <a:lvl9pPr marL="6502319" indent="0">
              <a:buNone/>
              <a:defRPr sz="177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9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9718" y="812800"/>
            <a:ext cx="5242983" cy="2844800"/>
          </a:xfrm>
        </p:spPr>
        <p:txBody>
          <a:bodyPr anchor="b"/>
          <a:lstStyle>
            <a:lvl1pPr>
              <a:defRPr sz="568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10917" y="1755425"/>
            <a:ext cx="8229600" cy="8664222"/>
          </a:xfrm>
        </p:spPr>
        <p:txBody>
          <a:bodyPr anchor="t"/>
          <a:lstStyle>
            <a:lvl1pPr marL="0" indent="0">
              <a:buNone/>
              <a:defRPr sz="5689"/>
            </a:lvl1pPr>
            <a:lvl2pPr marL="812790" indent="0">
              <a:buNone/>
              <a:defRPr sz="4979"/>
            </a:lvl2pPr>
            <a:lvl3pPr marL="1625579" indent="0">
              <a:buNone/>
              <a:defRPr sz="4267"/>
            </a:lvl3pPr>
            <a:lvl4pPr marL="2438370" indent="0">
              <a:buNone/>
              <a:defRPr sz="3556"/>
            </a:lvl4pPr>
            <a:lvl5pPr marL="3251160" indent="0">
              <a:buNone/>
              <a:defRPr sz="3556"/>
            </a:lvl5pPr>
            <a:lvl6pPr marL="4063949" indent="0">
              <a:buNone/>
              <a:defRPr sz="3556"/>
            </a:lvl6pPr>
            <a:lvl7pPr marL="4876739" indent="0">
              <a:buNone/>
              <a:defRPr sz="3556"/>
            </a:lvl7pPr>
            <a:lvl8pPr marL="5689528" indent="0">
              <a:buNone/>
              <a:defRPr sz="3556"/>
            </a:lvl8pPr>
            <a:lvl9pPr marL="6502319" indent="0">
              <a:buNone/>
              <a:defRPr sz="3556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9718" y="3657601"/>
            <a:ext cx="5242983" cy="6776156"/>
          </a:xfrm>
        </p:spPr>
        <p:txBody>
          <a:bodyPr/>
          <a:lstStyle>
            <a:lvl1pPr marL="0" indent="0">
              <a:buNone/>
              <a:defRPr sz="2844"/>
            </a:lvl1pPr>
            <a:lvl2pPr marL="812790" indent="0">
              <a:buNone/>
              <a:defRPr sz="2489"/>
            </a:lvl2pPr>
            <a:lvl3pPr marL="1625579" indent="0">
              <a:buNone/>
              <a:defRPr sz="2133"/>
            </a:lvl3pPr>
            <a:lvl4pPr marL="2438370" indent="0">
              <a:buNone/>
              <a:defRPr sz="1779"/>
            </a:lvl4pPr>
            <a:lvl5pPr marL="3251160" indent="0">
              <a:buNone/>
              <a:defRPr sz="1779"/>
            </a:lvl5pPr>
            <a:lvl6pPr marL="4063949" indent="0">
              <a:buNone/>
              <a:defRPr sz="1779"/>
            </a:lvl6pPr>
            <a:lvl7pPr marL="4876739" indent="0">
              <a:buNone/>
              <a:defRPr sz="1779"/>
            </a:lvl7pPr>
            <a:lvl8pPr marL="5689528" indent="0">
              <a:buNone/>
              <a:defRPr sz="1779"/>
            </a:lvl8pPr>
            <a:lvl9pPr marL="6502319" indent="0">
              <a:buNone/>
              <a:defRPr sz="1779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417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600" y="649114"/>
            <a:ext cx="14020800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600" y="3245557"/>
            <a:ext cx="14020800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600" y="11300182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C6E7BD-066B-4853-9BBB-7F76D73FAD36}" type="datetimeFigureOut">
              <a:rPr lang="en-US" smtClean="0"/>
              <a:t>4/27/2021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84800" y="11300182"/>
            <a:ext cx="54864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80800" y="11300182"/>
            <a:ext cx="36576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1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430077-D9C0-4A3C-927B-82B212AB4D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15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625579" rtl="0" eaLnBrk="1" latinLnBrk="0" hangingPunct="1">
        <a:lnSpc>
          <a:spcPct val="90000"/>
        </a:lnSpc>
        <a:spcBef>
          <a:spcPct val="0"/>
        </a:spcBef>
        <a:buNone/>
        <a:defRPr sz="782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6395" indent="-406395" algn="l" defTabSz="1625579" rtl="0" eaLnBrk="1" latinLnBrk="0" hangingPunct="1">
        <a:lnSpc>
          <a:spcPct val="90000"/>
        </a:lnSpc>
        <a:spcBef>
          <a:spcPts val="1779"/>
        </a:spcBef>
        <a:buFont typeface="Arial" panose="020B0604020202020204" pitchFamily="34" charset="0"/>
        <a:buChar char="•"/>
        <a:defRPr sz="4979" kern="1200">
          <a:solidFill>
            <a:schemeClr val="tx1"/>
          </a:solidFill>
          <a:latin typeface="+mn-lt"/>
          <a:ea typeface="+mn-ea"/>
          <a:cs typeface="+mn-cs"/>
        </a:defRPr>
      </a:lvl1pPr>
      <a:lvl2pPr marL="121918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2pPr>
      <a:lvl3pPr marL="2031975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556" kern="1200">
          <a:solidFill>
            <a:schemeClr val="tx1"/>
          </a:solidFill>
          <a:latin typeface="+mn-lt"/>
          <a:ea typeface="+mn-ea"/>
          <a:cs typeface="+mn-cs"/>
        </a:defRPr>
      </a:lvl3pPr>
      <a:lvl4pPr marL="2844765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555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47034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5283135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609592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908714" indent="-406395" algn="l" defTabSz="1625579" rtl="0" eaLnBrk="1" latinLnBrk="0" hangingPunct="1">
        <a:lnSpc>
          <a:spcPct val="90000"/>
        </a:lnSpc>
        <a:spcBef>
          <a:spcPts val="889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279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2557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3837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51160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6394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87673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689528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02319" algn="l" defTabSz="1625579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526019" y="3373857"/>
            <a:ext cx="3352800" cy="800769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kern="0" dirty="0">
                <a:solidFill>
                  <a:prstClr val="black"/>
                </a:solidFill>
                <a:latin typeface="Calibri"/>
              </a:rPr>
              <a:t>Nurse initiates </a:t>
            </a:r>
          </a:p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kern="0" dirty="0">
                <a:solidFill>
                  <a:prstClr val="black"/>
                </a:solidFill>
                <a:latin typeface="Calibri"/>
              </a:rPr>
              <a:t>Neonatal Early-Onset Sepsis Calculator (NEOSC)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437639" y="336636"/>
            <a:ext cx="2629515" cy="1034965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500" b="1" kern="0" dirty="0">
                <a:solidFill>
                  <a:prstClr val="black"/>
                </a:solidFill>
                <a:latin typeface="Calibri"/>
              </a:rPr>
              <a:t>Report received from LD team on maternal risk factors for neonatal sepsis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042212" y="5823977"/>
            <a:ext cx="1346873" cy="783772"/>
          </a:xfrm>
          <a:prstGeom prst="rect">
            <a:avLst/>
          </a:prstGeom>
          <a:gradFill rotWithShape="1">
            <a:gsLst>
              <a:gs pos="0">
                <a:srgbClr val="C0504D">
                  <a:tint val="50000"/>
                  <a:satMod val="300000"/>
                </a:srgbClr>
              </a:gs>
              <a:gs pos="35000">
                <a:srgbClr val="C0504D">
                  <a:tint val="37000"/>
                  <a:satMod val="300000"/>
                </a:srgbClr>
              </a:gs>
              <a:gs pos="100000">
                <a:srgbClr val="C0504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exam = Clinical illness*</a:t>
            </a:r>
          </a:p>
        </p:txBody>
      </p:sp>
      <p:sp>
        <p:nvSpPr>
          <p:cNvPr id="13" name="Diamond 12"/>
          <p:cNvSpPr/>
          <p:nvPr/>
        </p:nvSpPr>
        <p:spPr>
          <a:xfrm>
            <a:off x="633682" y="2934713"/>
            <a:ext cx="2241788" cy="1654823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Assessment shows Clinical Illness*?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12452" y="1906362"/>
            <a:ext cx="2481277" cy="533487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assessment performed on infant</a:t>
            </a:r>
          </a:p>
        </p:txBody>
      </p:sp>
      <p:sp>
        <p:nvSpPr>
          <p:cNvPr id="15" name="Diamond 14"/>
          <p:cNvSpPr/>
          <p:nvPr/>
        </p:nvSpPr>
        <p:spPr>
          <a:xfrm>
            <a:off x="10693159" y="5388451"/>
            <a:ext cx="2241788" cy="1654823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exam well appearing?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978234" y="2808421"/>
            <a:ext cx="3658733" cy="1941755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Select rate of early-onset sepsis per hospital incidence or use CDC incidence of 0.5/1000 live births,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Complete NEOSC</a:t>
            </a:r>
          </a:p>
          <a:p>
            <a:pPr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kern="0" dirty="0">
                <a:solidFill>
                  <a:prstClr val="black"/>
                </a:solidFill>
                <a:latin typeface="Calibri"/>
              </a:rPr>
              <a:t>Document in chart: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EOS risk(s)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presentation 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recommendation(s)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3427061" y="5682529"/>
            <a:ext cx="2488008" cy="1058292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Provide ongoing clinical assessments per NEOSC recommendations</a:t>
            </a:r>
          </a:p>
        </p:txBody>
      </p:sp>
      <p:sp>
        <p:nvSpPr>
          <p:cNvPr id="18" name="Diamond 17"/>
          <p:cNvSpPr/>
          <p:nvPr/>
        </p:nvSpPr>
        <p:spPr>
          <a:xfrm>
            <a:off x="7024243" y="5388454"/>
            <a:ext cx="2241788" cy="1654823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exam = equivocal?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08135" y="7594510"/>
            <a:ext cx="2811843" cy="1098454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Follow NEOSC recommendations 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Notify </a:t>
            </a:r>
            <a:r>
              <a:rPr lang="en-US" sz="1400" kern="0" dirty="0" err="1">
                <a:solidFill>
                  <a:prstClr val="black"/>
                </a:solidFill>
                <a:latin typeface="Calibri"/>
              </a:rPr>
              <a:t>peds</a:t>
            </a:r>
            <a:r>
              <a:rPr lang="en-US" sz="1400" kern="0" dirty="0">
                <a:solidFill>
                  <a:prstClr val="black"/>
                </a:solidFill>
                <a:latin typeface="Calibri"/>
              </a:rPr>
              <a:t> provider and obtain  necessary orders per NEOSC recommendations</a:t>
            </a:r>
          </a:p>
        </p:txBody>
      </p:sp>
      <p:sp>
        <p:nvSpPr>
          <p:cNvPr id="23" name="Diamond 22"/>
          <p:cNvSpPr/>
          <p:nvPr/>
        </p:nvSpPr>
        <p:spPr>
          <a:xfrm>
            <a:off x="10693161" y="9389477"/>
            <a:ext cx="2241788" cy="1654823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More than 24 hours of age?</a:t>
            </a:r>
          </a:p>
        </p:txBody>
      </p:sp>
      <p:sp>
        <p:nvSpPr>
          <p:cNvPr id="24" name="Rounded Rectangle 23"/>
          <p:cNvSpPr/>
          <p:nvPr/>
        </p:nvSpPr>
        <p:spPr>
          <a:xfrm>
            <a:off x="278969" y="6121609"/>
            <a:ext cx="2895601" cy="642104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</a:rPr>
              <a:t>Updated NICU/SCN staff and vitals per NICU/SCN protocol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0867160" y="11387934"/>
            <a:ext cx="1893785" cy="544287"/>
          </a:xfrm>
          <a:prstGeom prst="roundRect">
            <a:avLst/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kern="0" dirty="0">
                <a:solidFill>
                  <a:prstClr val="black"/>
                </a:solidFill>
                <a:latin typeface="Calibri"/>
              </a:rPr>
              <a:t>Provide routine </a:t>
            </a:r>
            <a:r>
              <a:rPr lang="en-US" sz="1600" kern="0" dirty="0" smtClean="0">
                <a:solidFill>
                  <a:prstClr val="black"/>
                </a:solidFill>
                <a:latin typeface="Calibri"/>
              </a:rPr>
              <a:t>care per policy</a:t>
            </a:r>
            <a:endParaRPr lang="en-US" sz="1600" kern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7" name="Straight Arrow Connector 26"/>
          <p:cNvCxnSpPr>
            <a:stCxn id="10" idx="2"/>
            <a:endCxn id="14" idx="0"/>
          </p:cNvCxnSpPr>
          <p:nvPr/>
        </p:nvCxnSpPr>
        <p:spPr>
          <a:xfrm>
            <a:off x="1752398" y="1371601"/>
            <a:ext cx="695" cy="534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4" idx="2"/>
            <a:endCxn id="13" idx="0"/>
          </p:cNvCxnSpPr>
          <p:nvPr/>
        </p:nvCxnSpPr>
        <p:spPr>
          <a:xfrm>
            <a:off x="1753091" y="2439849"/>
            <a:ext cx="1484" cy="494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13" idx="2"/>
            <a:endCxn id="24" idx="0"/>
          </p:cNvCxnSpPr>
          <p:nvPr/>
        </p:nvCxnSpPr>
        <p:spPr>
          <a:xfrm flipH="1">
            <a:off x="1726770" y="4589536"/>
            <a:ext cx="27806" cy="1532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13" idx="3"/>
            <a:endCxn id="9" idx="1"/>
          </p:cNvCxnSpPr>
          <p:nvPr/>
        </p:nvCxnSpPr>
        <p:spPr>
          <a:xfrm>
            <a:off x="2875470" y="3762124"/>
            <a:ext cx="1650551" cy="121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9" idx="3"/>
            <a:endCxn id="16" idx="1"/>
          </p:cNvCxnSpPr>
          <p:nvPr/>
        </p:nvCxnSpPr>
        <p:spPr>
          <a:xfrm>
            <a:off x="7878819" y="3774242"/>
            <a:ext cx="2099415" cy="50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16" idx="2"/>
            <a:endCxn id="15" idx="0"/>
          </p:cNvCxnSpPr>
          <p:nvPr/>
        </p:nvCxnSpPr>
        <p:spPr>
          <a:xfrm>
            <a:off x="11807601" y="4750176"/>
            <a:ext cx="6452" cy="6382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7" idx="1"/>
            <a:endCxn id="15" idx="3"/>
          </p:cNvCxnSpPr>
          <p:nvPr/>
        </p:nvCxnSpPr>
        <p:spPr>
          <a:xfrm flipH="1">
            <a:off x="12934947" y="6211675"/>
            <a:ext cx="492115" cy="4188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15" idx="1"/>
            <a:endCxn id="18" idx="3"/>
          </p:cNvCxnSpPr>
          <p:nvPr/>
        </p:nvCxnSpPr>
        <p:spPr>
          <a:xfrm flipH="1">
            <a:off x="9266031" y="6215863"/>
            <a:ext cx="1427128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8" idx="1"/>
            <a:endCxn id="11" idx="3"/>
          </p:cNvCxnSpPr>
          <p:nvPr/>
        </p:nvCxnSpPr>
        <p:spPr>
          <a:xfrm flipH="1" flipV="1">
            <a:off x="5389085" y="6215863"/>
            <a:ext cx="1635158" cy="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8" idx="2"/>
            <a:endCxn id="20" idx="0"/>
          </p:cNvCxnSpPr>
          <p:nvPr/>
        </p:nvCxnSpPr>
        <p:spPr>
          <a:xfrm>
            <a:off x="8145137" y="7043277"/>
            <a:ext cx="8400" cy="551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5" idx="2"/>
            <a:endCxn id="22" idx="0"/>
          </p:cNvCxnSpPr>
          <p:nvPr/>
        </p:nvCxnSpPr>
        <p:spPr>
          <a:xfrm>
            <a:off x="11814053" y="7043274"/>
            <a:ext cx="4" cy="551236"/>
          </a:xfrm>
          <a:prstGeom prst="straightConnector1">
            <a:avLst/>
          </a:prstGeom>
          <a:ln w="63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22" idx="2"/>
            <a:endCxn id="23" idx="0"/>
          </p:cNvCxnSpPr>
          <p:nvPr/>
        </p:nvCxnSpPr>
        <p:spPr>
          <a:xfrm flipH="1">
            <a:off x="11814055" y="8692964"/>
            <a:ext cx="2" cy="696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>
            <a:stCxn id="23" idx="2"/>
            <a:endCxn id="25" idx="0"/>
          </p:cNvCxnSpPr>
          <p:nvPr/>
        </p:nvCxnSpPr>
        <p:spPr>
          <a:xfrm flipH="1">
            <a:off x="11814053" y="11044299"/>
            <a:ext cx="3" cy="3436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23" idx="3"/>
            <a:endCxn id="17" idx="2"/>
          </p:cNvCxnSpPr>
          <p:nvPr/>
        </p:nvCxnSpPr>
        <p:spPr>
          <a:xfrm flipV="1">
            <a:off x="12934949" y="6740821"/>
            <a:ext cx="1736116" cy="347606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6754199" y="5977923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No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0325028" y="6003388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No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2926893" y="9956861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No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360802" y="4766040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Yes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310958" y="6946428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Yes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1441121" y="7040640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Yes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1444663" y="11086360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Yes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4718619" y="946810"/>
            <a:ext cx="6864824" cy="968991"/>
          </a:xfrm>
          <a:prstGeom prst="roundRect">
            <a:avLst/>
          </a:prstGeom>
          <a:ln w="38100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Neonatal Early Onset-Sepsis Risk Calculator </a:t>
            </a:r>
          </a:p>
          <a:p>
            <a:pPr algn="ctr"/>
            <a:r>
              <a:rPr lang="en-US" sz="2800" b="1" dirty="0"/>
              <a:t>Process Flow ≥ 35 weeks</a:t>
            </a:r>
          </a:p>
        </p:txBody>
      </p:sp>
      <p:pic>
        <p:nvPicPr>
          <p:cNvPr id="55" name="Picture 5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2608" y="619432"/>
            <a:ext cx="3111185" cy="1350947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4298200" y="11660077"/>
            <a:ext cx="1875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Version1 </a:t>
            </a:r>
            <a:r>
              <a:rPr lang="en-US" sz="1200" dirty="0" smtClean="0"/>
              <a:t>2.15.2021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2872686" y="3514393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No</a:t>
            </a:r>
          </a:p>
        </p:txBody>
      </p:sp>
      <p:sp>
        <p:nvSpPr>
          <p:cNvPr id="74" name="Rectangle 73"/>
          <p:cNvSpPr/>
          <p:nvPr/>
        </p:nvSpPr>
        <p:spPr>
          <a:xfrm>
            <a:off x="3815617" y="7197021"/>
            <a:ext cx="1804753" cy="657520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Notify medical team</a:t>
            </a:r>
          </a:p>
        </p:txBody>
      </p:sp>
      <p:cxnSp>
        <p:nvCxnSpPr>
          <p:cNvPr id="61" name="Elbow Connector 60"/>
          <p:cNvCxnSpPr>
            <a:stCxn id="20" idx="2"/>
            <a:endCxn id="23" idx="1"/>
          </p:cNvCxnSpPr>
          <p:nvPr/>
        </p:nvCxnSpPr>
        <p:spPr>
          <a:xfrm rot="16200000" flipH="1">
            <a:off x="8629971" y="8153698"/>
            <a:ext cx="1586757" cy="253962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7376792" y="6976785"/>
            <a:ext cx="385863" cy="254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1" dirty="0"/>
              <a:t>Yes</a:t>
            </a:r>
          </a:p>
        </p:txBody>
      </p:sp>
      <p:cxnSp>
        <p:nvCxnSpPr>
          <p:cNvPr id="65" name="Straight Arrow Connector 64"/>
          <p:cNvCxnSpPr>
            <a:stCxn id="11" idx="2"/>
            <a:endCxn id="74" idx="0"/>
          </p:cNvCxnSpPr>
          <p:nvPr/>
        </p:nvCxnSpPr>
        <p:spPr>
          <a:xfrm>
            <a:off x="4715649" y="6607749"/>
            <a:ext cx="2345" cy="589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74" idx="2"/>
            <a:endCxn id="24" idx="2"/>
          </p:cNvCxnSpPr>
          <p:nvPr/>
        </p:nvCxnSpPr>
        <p:spPr>
          <a:xfrm rot="5400000" flipH="1">
            <a:off x="2676968" y="5813515"/>
            <a:ext cx="1090828" cy="2991224"/>
          </a:xfrm>
          <a:prstGeom prst="bentConnector3">
            <a:avLst>
              <a:gd name="adj1" fmla="val -2095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448836"/>
              </p:ext>
            </p:extLst>
          </p:nvPr>
        </p:nvGraphicFramePr>
        <p:xfrm>
          <a:off x="260258" y="8444109"/>
          <a:ext cx="6118346" cy="324513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0660">
                  <a:extLst>
                    <a:ext uri="{9D8B030D-6E8A-4147-A177-3AD203B41FA5}">
                      <a16:colId xmlns:a16="http://schemas.microsoft.com/office/drawing/2014/main" val="4078720963"/>
                    </a:ext>
                  </a:extLst>
                </a:gridCol>
                <a:gridCol w="5217686">
                  <a:extLst>
                    <a:ext uri="{9D8B030D-6E8A-4147-A177-3AD203B41FA5}">
                      <a16:colId xmlns:a16="http://schemas.microsoft.com/office/drawing/2014/main" val="35840486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Clinical</a:t>
                      </a:r>
                      <a:r>
                        <a:rPr lang="en-US" sz="900" baseline="0" dirty="0" smtClean="0"/>
                        <a:t> exam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Description</a:t>
                      </a:r>
                      <a:endParaRPr lang="en-US" sz="105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28441988"/>
                  </a:ext>
                </a:extLst>
              </a:tr>
              <a:tr h="976381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Clinical Illness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1. Persistent need for NCPAP / HFNC / mechanical ventilation (outside of the delivery room)</a:t>
                      </a:r>
                    </a:p>
                    <a:p>
                      <a:r>
                        <a:rPr lang="en-US" sz="900" dirty="0" smtClean="0"/>
                        <a:t>2. Hemodynamic instability requiring vasoactive drugs</a:t>
                      </a:r>
                    </a:p>
                    <a:p>
                      <a:r>
                        <a:rPr lang="en-US" sz="900" dirty="0" smtClean="0"/>
                        <a:t>3. Neonatal encephalopathy /Perinatal depression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Seizure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Apgar Score @ 5 minutes &lt; 5</a:t>
                      </a:r>
                    </a:p>
                    <a:p>
                      <a:r>
                        <a:rPr lang="en-US" sz="900" dirty="0" smtClean="0"/>
                        <a:t>4. Need for supplemental O2 &gt; 2 hours to maintain oxygen saturations &gt; 90% (outside of the delivery room)</a:t>
                      </a:r>
                      <a:endParaRPr lang="en-US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931133932"/>
                  </a:ext>
                </a:extLst>
              </a:tr>
              <a:tr h="1716063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Equivocal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1. Persistent physiologic abnormality &gt; 4 </a:t>
                      </a:r>
                      <a:r>
                        <a:rPr lang="en-US" sz="900" dirty="0" err="1" smtClean="0"/>
                        <a:t>hrs</a:t>
                      </a:r>
                      <a:endParaRPr lang="en-US" sz="900" dirty="0" smtClean="0"/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Tachycardia (HR &gt; 160)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Tachypnea (RR &gt; 60)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Temperature instability (&gt; 100.4˚F or &lt; 97.5˚F)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Respiratory distress (grunting, flaring, or retracting) not requiring supplemental O2</a:t>
                      </a:r>
                    </a:p>
                    <a:p>
                      <a:r>
                        <a:rPr lang="en-US" sz="900" dirty="0" smtClean="0"/>
                        <a:t>2. Two or more physiologic abnormalities lasting for &gt; 2 </a:t>
                      </a:r>
                      <a:r>
                        <a:rPr lang="en-US" sz="900" dirty="0" err="1" smtClean="0"/>
                        <a:t>hrs</a:t>
                      </a:r>
                      <a:endParaRPr lang="en-US" sz="900" dirty="0" smtClean="0"/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Tachycardia (HR &gt; 160)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Tachypnea (RR &gt; 60)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Temperature instability (&gt; 100.4˚F or &lt; 97.5˚F)</a:t>
                      </a:r>
                    </a:p>
                    <a:p>
                      <a:pPr marL="984240" lvl="1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 smtClean="0"/>
                        <a:t>Respiratory distress (grunting, flaring, or retracting) not requiring supplemental O2</a:t>
                      </a:r>
                    </a:p>
                    <a:p>
                      <a:r>
                        <a:rPr lang="en-US" sz="900" dirty="0" smtClean="0"/>
                        <a:t>Note: abnormality can be intermittent</a:t>
                      </a:r>
                      <a:endParaRPr lang="en-US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375972737"/>
                  </a:ext>
                </a:extLst>
              </a:tr>
              <a:tr h="301234"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Well-appearing</a:t>
                      </a:r>
                      <a:endParaRPr 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No persistent physiologic abnormalities</a:t>
                      </a:r>
                      <a:endParaRPr lang="en-US" sz="9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7878936"/>
                  </a:ext>
                </a:extLst>
              </a:tr>
            </a:tbl>
          </a:graphicData>
        </a:graphic>
      </p:graphicFrame>
      <p:sp>
        <p:nvSpPr>
          <p:cNvPr id="20" name="Rectangle 19"/>
          <p:cNvSpPr/>
          <p:nvPr/>
        </p:nvSpPr>
        <p:spPr>
          <a:xfrm>
            <a:off x="6681065" y="7594511"/>
            <a:ext cx="2944943" cy="1035621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</a:rPr>
              <a:t>Follow NEOSC recommendations 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</a:rPr>
              <a:t>Notify </a:t>
            </a:r>
            <a:r>
              <a:rPr lang="en-US" sz="1400" kern="0" dirty="0" err="1">
                <a:solidFill>
                  <a:prstClr val="black"/>
                </a:solidFill>
              </a:rPr>
              <a:t>peds</a:t>
            </a:r>
            <a:r>
              <a:rPr lang="en-US" sz="1400" kern="0" dirty="0">
                <a:solidFill>
                  <a:prstClr val="black"/>
                </a:solidFill>
              </a:rPr>
              <a:t> provider and obtain  necessary orders per NEOSC recommendations</a:t>
            </a:r>
          </a:p>
        </p:txBody>
      </p:sp>
      <p:sp>
        <p:nvSpPr>
          <p:cNvPr id="47" name="Diamond 46"/>
          <p:cNvSpPr/>
          <p:nvPr/>
        </p:nvSpPr>
        <p:spPr>
          <a:xfrm>
            <a:off x="10701215" y="5396093"/>
            <a:ext cx="2241788" cy="1654823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Clinical exam well appearing?</a:t>
            </a:r>
          </a:p>
        </p:txBody>
      </p:sp>
      <p:sp>
        <p:nvSpPr>
          <p:cNvPr id="49" name="Rectangle 48"/>
          <p:cNvSpPr/>
          <p:nvPr/>
        </p:nvSpPr>
        <p:spPr>
          <a:xfrm>
            <a:off x="10416157" y="7602532"/>
            <a:ext cx="2811843" cy="1098454"/>
          </a:xfrm>
          <a:prstGeom prst="rect">
            <a:avLst/>
          </a:prstGeom>
          <a:gradFill rotWithShape="1">
            <a:gsLst>
              <a:gs pos="0">
                <a:srgbClr val="8064A2">
                  <a:tint val="50000"/>
                  <a:satMod val="300000"/>
                </a:srgbClr>
              </a:gs>
              <a:gs pos="35000">
                <a:srgbClr val="8064A2">
                  <a:tint val="37000"/>
                  <a:satMod val="300000"/>
                </a:srgbClr>
              </a:gs>
              <a:gs pos="100000">
                <a:srgbClr val="8064A2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Follow NEOSC recommendations </a:t>
            </a:r>
          </a:p>
          <a:p>
            <a:pPr marL="285744" indent="-285744" defTabSz="914377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Notify </a:t>
            </a:r>
            <a:r>
              <a:rPr lang="en-US" sz="1400" kern="0" dirty="0" err="1">
                <a:solidFill>
                  <a:prstClr val="black"/>
                </a:solidFill>
                <a:latin typeface="Calibri"/>
              </a:rPr>
              <a:t>peds</a:t>
            </a:r>
            <a:r>
              <a:rPr lang="en-US" sz="1400" kern="0" dirty="0">
                <a:solidFill>
                  <a:prstClr val="black"/>
                </a:solidFill>
                <a:latin typeface="Calibri"/>
              </a:rPr>
              <a:t> provider and obtain  necessary orders per NEOSC recommendations</a:t>
            </a:r>
          </a:p>
        </p:txBody>
      </p:sp>
      <p:sp>
        <p:nvSpPr>
          <p:cNvPr id="50" name="Diamond 49"/>
          <p:cNvSpPr/>
          <p:nvPr/>
        </p:nvSpPr>
        <p:spPr>
          <a:xfrm>
            <a:off x="10701184" y="9398293"/>
            <a:ext cx="2241788" cy="1654823"/>
          </a:xfrm>
          <a:prstGeom prst="diamond">
            <a:avLst/>
          </a:prstGeom>
          <a:gradFill rotWithShape="1">
            <a:gsLst>
              <a:gs pos="0">
                <a:sysClr val="windowText" lastClr="000000">
                  <a:tint val="50000"/>
                  <a:satMod val="300000"/>
                </a:sysClr>
              </a:gs>
              <a:gs pos="35000">
                <a:sysClr val="windowText" lastClr="000000">
                  <a:tint val="37000"/>
                  <a:satMod val="300000"/>
                </a:sysClr>
              </a:gs>
              <a:gs pos="100000">
                <a:sysClr val="windowText" lastClr="000000">
                  <a:tint val="15000"/>
                  <a:satMod val="350000"/>
                </a:sysClr>
              </a:gs>
            </a:gsLst>
            <a:lin ang="16200000" scaled="1"/>
          </a:gradFill>
          <a:ln w="9525" cap="flat" cmpd="sng" algn="ctr">
            <a:solidFill>
              <a:sysClr val="windowText" lastClr="000000">
                <a:shade val="95000"/>
                <a:satMod val="105000"/>
              </a:sys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rtlCol="0" anchor="ctr"/>
          <a:lstStyle/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kern="0" dirty="0">
                <a:solidFill>
                  <a:prstClr val="black"/>
                </a:solidFill>
                <a:latin typeface="Calibri"/>
              </a:rPr>
              <a:t>More than 24 hours of age?</a:t>
            </a:r>
          </a:p>
        </p:txBody>
      </p:sp>
    </p:spTree>
    <p:extLst>
      <p:ext uri="{BB962C8B-B14F-4D97-AF65-F5344CB8AC3E}">
        <p14:creationId xmlns:p14="http://schemas.microsoft.com/office/powerpoint/2010/main" val="2225256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5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4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6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8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2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3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4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5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6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7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8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0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1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2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1250" tmFilter="0, 0; .2, .5; .8, .5; 1, 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7" dur="625" autoRev="1" fill="hold"/>
                                        <p:tgtEl>
                                          <p:spTgt spid="6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1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2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3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84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5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89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0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1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2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93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9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9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05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6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07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08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9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3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4" dur="4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15" dur="4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6" dur="400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17" dur="4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23" grpId="0" animBg="1"/>
      <p:bldP spid="25" grpId="0" animBg="1"/>
      <p:bldP spid="79" grpId="0"/>
      <p:bldP spid="47" grpId="0" animBg="1"/>
      <p:bldP spid="49" grpId="0" animBg="1"/>
      <p:bldP spid="5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774</TotalTime>
  <Words>356</Words>
  <Application>Microsoft Office PowerPoint</Application>
  <PresentationFormat>Custom</PresentationFormat>
  <Paragraphs>62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NorthShore University Healthsystem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 M. Perrault</dc:creator>
  <cp:lastModifiedBy>Perrault, Autumn</cp:lastModifiedBy>
  <cp:revision>48</cp:revision>
  <dcterms:created xsi:type="dcterms:W3CDTF">2020-12-04T17:36:14Z</dcterms:created>
  <dcterms:modified xsi:type="dcterms:W3CDTF">2021-04-27T17:21:36Z</dcterms:modified>
</cp:coreProperties>
</file>