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2" r:id="rId4"/>
  </p:sldMasterIdLst>
  <p:notesMasterIdLst>
    <p:notesMasterId r:id="rId36"/>
  </p:notesMasterIdLst>
  <p:handoutMasterIdLst>
    <p:handoutMasterId r:id="rId37"/>
  </p:handoutMasterIdLst>
  <p:sldIdLst>
    <p:sldId id="968" r:id="rId5"/>
    <p:sldId id="1394" r:id="rId6"/>
    <p:sldId id="1293" r:id="rId7"/>
    <p:sldId id="1384" r:id="rId8"/>
    <p:sldId id="1433" r:id="rId9"/>
    <p:sldId id="1434" r:id="rId10"/>
    <p:sldId id="1387" r:id="rId11"/>
    <p:sldId id="1404" r:id="rId12"/>
    <p:sldId id="1307" r:id="rId13"/>
    <p:sldId id="1421" r:id="rId14"/>
    <p:sldId id="1412" r:id="rId15"/>
    <p:sldId id="1406" r:id="rId16"/>
    <p:sldId id="1409" r:id="rId17"/>
    <p:sldId id="1408" r:id="rId18"/>
    <p:sldId id="1411" r:id="rId19"/>
    <p:sldId id="1405" r:id="rId20"/>
    <p:sldId id="1416" r:id="rId21"/>
    <p:sldId id="1436" r:id="rId22"/>
    <p:sldId id="1417" r:id="rId23"/>
    <p:sldId id="1414" r:id="rId24"/>
    <p:sldId id="1413" r:id="rId25"/>
    <p:sldId id="1415" r:id="rId26"/>
    <p:sldId id="1427" r:id="rId27"/>
    <p:sldId id="1428" r:id="rId28"/>
    <p:sldId id="1429" r:id="rId29"/>
    <p:sldId id="1430" r:id="rId30"/>
    <p:sldId id="1431" r:id="rId31"/>
    <p:sldId id="1432" r:id="rId32"/>
    <p:sldId id="1422" r:id="rId33"/>
    <p:sldId id="1420" r:id="rId34"/>
    <p:sldId id="1112" r:id="rId35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2" clrIdx="0"/>
  <p:cmAuthor id="2" name="Keenan-Devlin, Lauren" initials="KL" lastIdx="1" clrIdx="1"/>
  <p:cmAuthor id="3" name="Borders, Ann" initials="BA" lastIdx="1" clrIdx="2"/>
  <p:cmAuthor id="4" name="Danielle Renae Young" initials="DRY" lastIdx="13" clrIdx="3"/>
  <p:cmAuthor id="5" name="leslie granchalek" initials="lg [5] [2]" lastIdx="1" clrIdx="4"/>
  <p:cmAuthor id="6" name="Lyons, Patrick" initials="LP" lastIdx="1" clrIdx="5">
    <p:extLst>
      <p:ext uri="{19B8F6BF-5375-455C-9EA6-DF929625EA0E}">
        <p15:presenceInfo xmlns:p15="http://schemas.microsoft.com/office/powerpoint/2012/main" userId="S::plyons@luriechildrens.org::b9c829bc-15c2-4942-be1e-43c9d697b9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66"/>
    <a:srgbClr val="F57E5D"/>
    <a:srgbClr val="F60064"/>
    <a:srgbClr val="F4F6FA"/>
    <a:srgbClr val="E8ECF4"/>
    <a:srgbClr val="E0E5F0"/>
    <a:srgbClr val="D0D8E8"/>
    <a:srgbClr val="F36F4B"/>
    <a:srgbClr val="89C4FF"/>
    <a:srgbClr val="F56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0" autoAdjust="0"/>
    <p:restoredTop sz="74904" autoAdjust="0"/>
  </p:normalViewPr>
  <p:slideViewPr>
    <p:cSldViewPr>
      <p:cViewPr varScale="1">
        <p:scale>
          <a:sx n="85" d="100"/>
          <a:sy n="85" d="100"/>
        </p:scale>
        <p:origin x="22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6"/>
    </p:cViewPr>
  </p:sorterViewPr>
  <p:notesViewPr>
    <p:cSldViewPr>
      <p:cViewPr varScale="1">
        <p:scale>
          <a:sx n="161" d="100"/>
          <a:sy n="161" d="100"/>
        </p:scale>
        <p:origin x="2108" y="1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831A6-7074-4C13-9F2B-6C2ED702223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AA09BD9-18EE-4F21-931B-43D54F09068C}">
      <dgm:prSet phldrT="[Text]"/>
      <dgm:spPr/>
      <dgm:t>
        <a:bodyPr/>
        <a:lstStyle/>
        <a:p>
          <a:r>
            <a:rPr lang="en-US" dirty="0"/>
            <a:t>Discovery phase</a:t>
          </a:r>
        </a:p>
      </dgm:t>
    </dgm:pt>
    <dgm:pt modelId="{2A268834-3EA8-4AC4-A73A-D3CE4FD65565}" type="parTrans" cxnId="{F4A8CD4B-5FC8-46A6-BCC5-EB79A745E82E}">
      <dgm:prSet/>
      <dgm:spPr/>
      <dgm:t>
        <a:bodyPr/>
        <a:lstStyle/>
        <a:p>
          <a:endParaRPr lang="en-US"/>
        </a:p>
      </dgm:t>
    </dgm:pt>
    <dgm:pt modelId="{D9DBF545-96AF-44BB-B9C5-DF5FE05AA762}" type="sibTrans" cxnId="{F4A8CD4B-5FC8-46A6-BCC5-EB79A745E82E}">
      <dgm:prSet/>
      <dgm:spPr/>
      <dgm:t>
        <a:bodyPr/>
        <a:lstStyle/>
        <a:p>
          <a:endParaRPr lang="en-US"/>
        </a:p>
      </dgm:t>
    </dgm:pt>
    <dgm:pt modelId="{5F2FB577-DFAA-42E0-8503-85CD04198E6F}">
      <dgm:prSet phldrT="[Text]"/>
      <dgm:spPr/>
      <dgm:t>
        <a:bodyPr/>
        <a:lstStyle/>
        <a:p>
          <a:r>
            <a:rPr lang="en-US" dirty="0"/>
            <a:t>Brainstorming phase</a:t>
          </a:r>
        </a:p>
      </dgm:t>
    </dgm:pt>
    <dgm:pt modelId="{F2614C17-3A36-48B6-B486-783B1C5B6A51}" type="parTrans" cxnId="{734B4BBF-C35A-463F-9F27-B3D8BD5BF9DD}">
      <dgm:prSet/>
      <dgm:spPr/>
      <dgm:t>
        <a:bodyPr/>
        <a:lstStyle/>
        <a:p>
          <a:endParaRPr lang="en-US"/>
        </a:p>
      </dgm:t>
    </dgm:pt>
    <dgm:pt modelId="{C2DB85B3-D510-439F-A34C-27831B8EEC0B}" type="sibTrans" cxnId="{734B4BBF-C35A-463F-9F27-B3D8BD5BF9DD}">
      <dgm:prSet/>
      <dgm:spPr/>
      <dgm:t>
        <a:bodyPr/>
        <a:lstStyle/>
        <a:p>
          <a:endParaRPr lang="en-US"/>
        </a:p>
      </dgm:t>
    </dgm:pt>
    <dgm:pt modelId="{DB1F189E-3A8F-442A-9E80-8A6E4D25B736}">
      <dgm:prSet phldrT="[Text]"/>
      <dgm:spPr/>
      <dgm:t>
        <a:bodyPr/>
        <a:lstStyle/>
        <a:p>
          <a:r>
            <a:rPr lang="en-US" dirty="0"/>
            <a:t>Partnership phase</a:t>
          </a:r>
        </a:p>
      </dgm:t>
    </dgm:pt>
    <dgm:pt modelId="{89F95A26-E41E-46DB-B4C8-54A849C53873}" type="parTrans" cxnId="{DBC20EDB-6DFE-4219-BF8C-CA42212B0B2D}">
      <dgm:prSet/>
      <dgm:spPr/>
      <dgm:t>
        <a:bodyPr/>
        <a:lstStyle/>
        <a:p>
          <a:endParaRPr lang="en-US"/>
        </a:p>
      </dgm:t>
    </dgm:pt>
    <dgm:pt modelId="{2542AC3B-B739-445E-BA21-CDFB1A23FA09}" type="sibTrans" cxnId="{DBC20EDB-6DFE-4219-BF8C-CA42212B0B2D}">
      <dgm:prSet/>
      <dgm:spPr/>
      <dgm:t>
        <a:bodyPr/>
        <a:lstStyle/>
        <a:p>
          <a:endParaRPr lang="en-US"/>
        </a:p>
      </dgm:t>
    </dgm:pt>
    <dgm:pt modelId="{E070BD88-CF36-43BB-B5D6-001322932089}" type="pres">
      <dgm:prSet presAssocID="{16C831A6-7074-4C13-9F2B-6C2ED7022236}" presName="CompostProcess" presStyleCnt="0">
        <dgm:presLayoutVars>
          <dgm:dir/>
          <dgm:resizeHandles val="exact"/>
        </dgm:presLayoutVars>
      </dgm:prSet>
      <dgm:spPr/>
    </dgm:pt>
    <dgm:pt modelId="{22A01BF9-CBA1-4AB2-9928-7191FD4C28D7}" type="pres">
      <dgm:prSet presAssocID="{16C831A6-7074-4C13-9F2B-6C2ED7022236}" presName="arrow" presStyleLbl="bgShp" presStyleIdx="0" presStyleCnt="1"/>
      <dgm:spPr/>
    </dgm:pt>
    <dgm:pt modelId="{B1FE16BA-CE5F-4F15-AEB2-D29B9C4996DA}" type="pres">
      <dgm:prSet presAssocID="{16C831A6-7074-4C13-9F2B-6C2ED7022236}" presName="linearProcess" presStyleCnt="0"/>
      <dgm:spPr/>
    </dgm:pt>
    <dgm:pt modelId="{1E89F958-232E-4757-BA0E-749FA006F2B5}" type="pres">
      <dgm:prSet presAssocID="{8AA09BD9-18EE-4F21-931B-43D54F09068C}" presName="textNode" presStyleLbl="node1" presStyleIdx="0" presStyleCnt="3">
        <dgm:presLayoutVars>
          <dgm:bulletEnabled val="1"/>
        </dgm:presLayoutVars>
      </dgm:prSet>
      <dgm:spPr/>
    </dgm:pt>
    <dgm:pt modelId="{0568E319-4765-439A-8DE7-C49022C691B0}" type="pres">
      <dgm:prSet presAssocID="{D9DBF545-96AF-44BB-B9C5-DF5FE05AA762}" presName="sibTrans" presStyleCnt="0"/>
      <dgm:spPr/>
    </dgm:pt>
    <dgm:pt modelId="{A9816149-228F-458F-A9A1-7587BC566F0E}" type="pres">
      <dgm:prSet presAssocID="{5F2FB577-DFAA-42E0-8503-85CD04198E6F}" presName="textNode" presStyleLbl="node1" presStyleIdx="1" presStyleCnt="3">
        <dgm:presLayoutVars>
          <dgm:bulletEnabled val="1"/>
        </dgm:presLayoutVars>
      </dgm:prSet>
      <dgm:spPr/>
    </dgm:pt>
    <dgm:pt modelId="{52FE9AEE-090D-4EB7-A1E2-CA661B5D18C7}" type="pres">
      <dgm:prSet presAssocID="{C2DB85B3-D510-439F-A34C-27831B8EEC0B}" presName="sibTrans" presStyleCnt="0"/>
      <dgm:spPr/>
    </dgm:pt>
    <dgm:pt modelId="{8768BC97-C4BC-4A1B-AB77-C96B7B90A322}" type="pres">
      <dgm:prSet presAssocID="{DB1F189E-3A8F-442A-9E80-8A6E4D25B73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098301C-C43F-419E-B8AA-2FA140330BB6}" type="presOf" srcId="{DB1F189E-3A8F-442A-9E80-8A6E4D25B736}" destId="{8768BC97-C4BC-4A1B-AB77-C96B7B90A322}" srcOrd="0" destOrd="0" presId="urn:microsoft.com/office/officeart/2005/8/layout/hProcess9"/>
    <dgm:cxn modelId="{F4A8CD4B-5FC8-46A6-BCC5-EB79A745E82E}" srcId="{16C831A6-7074-4C13-9F2B-6C2ED7022236}" destId="{8AA09BD9-18EE-4F21-931B-43D54F09068C}" srcOrd="0" destOrd="0" parTransId="{2A268834-3EA8-4AC4-A73A-D3CE4FD65565}" sibTransId="{D9DBF545-96AF-44BB-B9C5-DF5FE05AA762}"/>
    <dgm:cxn modelId="{C10CE56E-C452-4D55-AE3F-A755793A51EE}" type="presOf" srcId="{16C831A6-7074-4C13-9F2B-6C2ED7022236}" destId="{E070BD88-CF36-43BB-B5D6-001322932089}" srcOrd="0" destOrd="0" presId="urn:microsoft.com/office/officeart/2005/8/layout/hProcess9"/>
    <dgm:cxn modelId="{7E1E6374-3CB0-47BC-B8E4-5D701C6DBF22}" type="presOf" srcId="{5F2FB577-DFAA-42E0-8503-85CD04198E6F}" destId="{A9816149-228F-458F-A9A1-7587BC566F0E}" srcOrd="0" destOrd="0" presId="urn:microsoft.com/office/officeart/2005/8/layout/hProcess9"/>
    <dgm:cxn modelId="{734B4BBF-C35A-463F-9F27-B3D8BD5BF9DD}" srcId="{16C831A6-7074-4C13-9F2B-6C2ED7022236}" destId="{5F2FB577-DFAA-42E0-8503-85CD04198E6F}" srcOrd="1" destOrd="0" parTransId="{F2614C17-3A36-48B6-B486-783B1C5B6A51}" sibTransId="{C2DB85B3-D510-439F-A34C-27831B8EEC0B}"/>
    <dgm:cxn modelId="{DBC20EDB-6DFE-4219-BF8C-CA42212B0B2D}" srcId="{16C831A6-7074-4C13-9F2B-6C2ED7022236}" destId="{DB1F189E-3A8F-442A-9E80-8A6E4D25B736}" srcOrd="2" destOrd="0" parTransId="{89F95A26-E41E-46DB-B4C8-54A849C53873}" sibTransId="{2542AC3B-B739-445E-BA21-CDFB1A23FA09}"/>
    <dgm:cxn modelId="{698E9DEA-0556-4D57-A183-91E532A31EA1}" type="presOf" srcId="{8AA09BD9-18EE-4F21-931B-43D54F09068C}" destId="{1E89F958-232E-4757-BA0E-749FA006F2B5}" srcOrd="0" destOrd="0" presId="urn:microsoft.com/office/officeart/2005/8/layout/hProcess9"/>
    <dgm:cxn modelId="{9055F27F-B1E9-47A1-BD41-FC1E3D7087BE}" type="presParOf" srcId="{E070BD88-CF36-43BB-B5D6-001322932089}" destId="{22A01BF9-CBA1-4AB2-9928-7191FD4C28D7}" srcOrd="0" destOrd="0" presId="urn:microsoft.com/office/officeart/2005/8/layout/hProcess9"/>
    <dgm:cxn modelId="{A37E13BB-EB04-457D-A876-E0BDD2950836}" type="presParOf" srcId="{E070BD88-CF36-43BB-B5D6-001322932089}" destId="{B1FE16BA-CE5F-4F15-AEB2-D29B9C4996DA}" srcOrd="1" destOrd="0" presId="urn:microsoft.com/office/officeart/2005/8/layout/hProcess9"/>
    <dgm:cxn modelId="{8C0485FA-9132-4567-A1C3-20C2905837BE}" type="presParOf" srcId="{B1FE16BA-CE5F-4F15-AEB2-D29B9C4996DA}" destId="{1E89F958-232E-4757-BA0E-749FA006F2B5}" srcOrd="0" destOrd="0" presId="urn:microsoft.com/office/officeart/2005/8/layout/hProcess9"/>
    <dgm:cxn modelId="{FF053C7D-B436-4307-9325-6ECCE7650F23}" type="presParOf" srcId="{B1FE16BA-CE5F-4F15-AEB2-D29B9C4996DA}" destId="{0568E319-4765-439A-8DE7-C49022C691B0}" srcOrd="1" destOrd="0" presId="urn:microsoft.com/office/officeart/2005/8/layout/hProcess9"/>
    <dgm:cxn modelId="{17EF6F39-0D00-4309-A600-BB27A307D079}" type="presParOf" srcId="{B1FE16BA-CE5F-4F15-AEB2-D29B9C4996DA}" destId="{A9816149-228F-458F-A9A1-7587BC566F0E}" srcOrd="2" destOrd="0" presId="urn:microsoft.com/office/officeart/2005/8/layout/hProcess9"/>
    <dgm:cxn modelId="{322386B7-22E3-4108-A6D7-06C8EB852AC2}" type="presParOf" srcId="{B1FE16BA-CE5F-4F15-AEB2-D29B9C4996DA}" destId="{52FE9AEE-090D-4EB7-A1E2-CA661B5D18C7}" srcOrd="3" destOrd="0" presId="urn:microsoft.com/office/officeart/2005/8/layout/hProcess9"/>
    <dgm:cxn modelId="{1CDBB466-0255-4BD5-B048-339DBA706AB9}" type="presParOf" srcId="{B1FE16BA-CE5F-4F15-AEB2-D29B9C4996DA}" destId="{8768BC97-C4BC-4A1B-AB77-C96B7B90A3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01BF9-CBA1-4AB2-9928-7191FD4C28D7}">
      <dsp:nvSpPr>
        <dsp:cNvPr id="0" name=""/>
        <dsp:cNvSpPr/>
      </dsp:nvSpPr>
      <dsp:spPr>
        <a:xfrm>
          <a:off x="612527" y="0"/>
          <a:ext cx="6941980" cy="535304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9F958-232E-4757-BA0E-749FA006F2B5}">
      <dsp:nvSpPr>
        <dsp:cNvPr id="0" name=""/>
        <dsp:cNvSpPr/>
      </dsp:nvSpPr>
      <dsp:spPr>
        <a:xfrm>
          <a:off x="5457" y="1605913"/>
          <a:ext cx="2624860" cy="21412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Discovery phase</a:t>
          </a:r>
        </a:p>
      </dsp:txBody>
      <dsp:txXfrm>
        <a:off x="109983" y="1710439"/>
        <a:ext cx="2415808" cy="1932165"/>
      </dsp:txXfrm>
    </dsp:sp>
    <dsp:sp modelId="{A9816149-228F-458F-A9A1-7587BC566F0E}">
      <dsp:nvSpPr>
        <dsp:cNvPr id="0" name=""/>
        <dsp:cNvSpPr/>
      </dsp:nvSpPr>
      <dsp:spPr>
        <a:xfrm>
          <a:off x="2771087" y="1605913"/>
          <a:ext cx="2624860" cy="214121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Brainstorming phase</a:t>
          </a:r>
        </a:p>
      </dsp:txBody>
      <dsp:txXfrm>
        <a:off x="2875613" y="1710439"/>
        <a:ext cx="2415808" cy="1932165"/>
      </dsp:txXfrm>
    </dsp:sp>
    <dsp:sp modelId="{8768BC97-C4BC-4A1B-AB77-C96B7B90A322}">
      <dsp:nvSpPr>
        <dsp:cNvPr id="0" name=""/>
        <dsp:cNvSpPr/>
      </dsp:nvSpPr>
      <dsp:spPr>
        <a:xfrm>
          <a:off x="5536717" y="1605913"/>
          <a:ext cx="2624860" cy="214121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Partnership phase</a:t>
          </a:r>
        </a:p>
      </dsp:txBody>
      <dsp:txXfrm>
        <a:off x="5641243" y="1710439"/>
        <a:ext cx="2415808" cy="1932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1AB92E-F1E9-4D5D-B95C-1730A7BEA6BB}" type="datetimeFigureOut">
              <a:rPr lang="en-US" smtClean="0"/>
              <a:pPr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2B4AC7-4BBD-4FBD-A37A-1E6D61B6F7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9667BEBA-C8FA-4CB1-9626-6770B0271CA7}" type="datetimeFigureOut">
              <a:rPr lang="en-US" altLang="ja-JP"/>
              <a:pPr>
                <a:defRPr/>
              </a:pPr>
              <a:t>4/18/2021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BC8628B-D017-4ABD-84D4-3F37B064E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564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53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62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10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07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397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565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72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21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984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43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6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361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39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63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987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9534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90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4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928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611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21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92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799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779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4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469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5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42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24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29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0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80C53AD7-A772-4F83-850B-482C70935EA4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8DDD8331-DEC2-4D1E-95D5-94283CB87E4D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9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FE22490D-0CE4-426E-81CB-E242CE6E39A4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A51ED56C-8F5E-4BF1-A54B-E96394A138E1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78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FE2C6C1-0ABC-4A83-A3E1-9B004532B0F2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27659B1A-798E-4F1D-851E-F36AC3C874A2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51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78E67B97-2A19-4469-BBC1-5124779FD32E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DCEF23B2-1968-4158-BBF8-33ADF3172235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28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68A51ED6-1809-467D-BA74-8EA1DF4B6FEF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74AF8077-2CE4-4A8C-806A-F9B27078C005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2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8D7BA54-BB09-45EF-8BE5-86E399F21075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62B83E2C-C682-4CCB-812E-4FD1E6CD7EF7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75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DFB19E3F-723A-48F5-86C3-1FB2ADC6C9E9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4EE2229A-B942-495A-807D-33D35310454B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4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2B8BEB86-460D-47CC-9347-A33D2320FEE6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D5616943-E090-48BD-85BF-C3499FDFE60E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6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CDE8BE47-7B98-409F-8AB7-EBBB77D90BF3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F6C9FB53-311B-43CA-B7CE-1F80A678A235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22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6D367D64-CF7F-42F3-8C27-B520EE2453CF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0EC650D0-02D5-42FB-907E-376816E2D544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29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21179569-1CBE-4B22-934C-222D1AA93EE5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126F6CB7-50F3-4CEB-A4DC-7F1C42559A55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14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defTabSz="914377">
              <a:defRPr/>
            </a:pPr>
            <a:fld id="{26218B61-2C44-4426-BE0D-62AFE46C727B}" type="datetime1">
              <a:rPr lang="en-US" altLang="ja-JP" smtClean="0"/>
              <a:pPr defTabSz="914377">
                <a:defRPr/>
              </a:pPr>
              <a:t>4/18/2021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914377">
              <a:defRPr/>
            </a:pPr>
            <a:fld id="{08215A01-EBC1-45C7-9A9D-8A83BBE998CB}" type="slidenum">
              <a:rPr lang="en-US" altLang="en-US" smtClean="0">
                <a:cs typeface="+mn-cs"/>
              </a:rPr>
              <a:pPr defTabSz="914377"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29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505200" y="4598185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April 19</a:t>
            </a:r>
            <a:r>
              <a:rPr lang="en-US" altLang="en-US" sz="2000" baseline="30000" dirty="0">
                <a:solidFill>
                  <a:srgbClr val="898989"/>
                </a:solidFill>
              </a:rPr>
              <a:t>th</a:t>
            </a:r>
            <a:r>
              <a:rPr lang="en-US" altLang="en-US" sz="2000" dirty="0">
                <a:solidFill>
                  <a:srgbClr val="898989"/>
                </a:solidFill>
              </a:rPr>
              <a:t>, 2021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1:00 – 2:00pm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429000" y="2362200"/>
            <a:ext cx="5562600" cy="1622425"/>
          </a:xfrm>
          <a:noFill/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BASIC Teams Call: Leveraging The EMR </a:t>
            </a:r>
            <a:br>
              <a:rPr lang="en-US" b="1" dirty="0">
                <a:solidFill>
                  <a:srgbClr val="004990"/>
                </a:solidFill>
                <a:latin typeface="Goudy Old Style" panose="02020502050305020303" pitchFamily="18" charset="0"/>
              </a:rPr>
            </a:br>
            <a:endParaRPr lang="en-US" altLang="en-US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5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" y="1535112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58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BASIC Reporting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0527" y="1371599"/>
            <a:ext cx="8531986" cy="4984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58466"/>
              </a:buClr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Monthly Hospital Data Form (Structure Measure)</a:t>
            </a:r>
          </a:p>
          <a:p>
            <a:pPr marL="857250" lvl="1" indent="-457200">
              <a:buClr>
                <a:srgbClr val="F58466"/>
              </a:buClr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Hospital-Level Newborn Data</a:t>
            </a:r>
          </a:p>
          <a:p>
            <a:pPr marL="857250" lvl="1" indent="-457200">
              <a:buClr>
                <a:srgbClr val="F58466"/>
              </a:buClr>
            </a:pPr>
            <a:endParaRPr lang="en-US" sz="2000" dirty="0"/>
          </a:p>
          <a:p>
            <a:pPr marL="457200" indent="-457200">
              <a:buClr>
                <a:srgbClr val="F58466"/>
              </a:buClr>
            </a:pPr>
            <a:r>
              <a:rPr lang="en-US" sz="2400" dirty="0"/>
              <a:t>Monthly Newborn Data Forms (Process Measure)</a:t>
            </a:r>
          </a:p>
          <a:p>
            <a:pPr marL="857250" lvl="1" indent="-457200">
              <a:buClr>
                <a:srgbClr val="F58466"/>
              </a:buClr>
            </a:pPr>
            <a:r>
              <a:rPr lang="en-US" sz="2000" dirty="0"/>
              <a:t>Patient-Level: Data collection is resource intensive, especially with high volume hospitals.</a:t>
            </a:r>
          </a:p>
          <a:p>
            <a:pPr marL="857250" lvl="1" indent="-457200">
              <a:buClr>
                <a:srgbClr val="F58466"/>
              </a:buClr>
              <a:buFont typeface="+mj-lt"/>
              <a:buAutoNum type="arabicPeriod"/>
            </a:pPr>
            <a:r>
              <a:rPr lang="en-US" sz="2000" b="1" dirty="0"/>
              <a:t>Identify Eligible Patients</a:t>
            </a:r>
            <a:r>
              <a:rPr lang="en-US" sz="2000" dirty="0"/>
              <a:t> (Newborn Form Data Collection Instructions)</a:t>
            </a:r>
          </a:p>
          <a:p>
            <a:pPr marL="857250" lvl="1" indent="-457200">
              <a:buClr>
                <a:srgbClr val="F58466"/>
              </a:buClr>
              <a:buFont typeface="+mj-lt"/>
              <a:buAutoNum type="arabicPeriod"/>
            </a:pPr>
            <a:r>
              <a:rPr lang="en-US" sz="2000" b="1" dirty="0"/>
              <a:t>Audit Patient-Level Data</a:t>
            </a:r>
          </a:p>
          <a:p>
            <a:pPr marL="1257300" lvl="2" indent="-457200">
              <a:buClr>
                <a:srgbClr val="F58466"/>
              </a:buClr>
            </a:pPr>
            <a:r>
              <a:rPr lang="en-US" sz="2000" dirty="0"/>
              <a:t>Identify EMR Gaps</a:t>
            </a:r>
          </a:p>
          <a:p>
            <a:pPr marL="1257300" lvl="2" indent="-457200">
              <a:buClr>
                <a:srgbClr val="F58466"/>
              </a:buClr>
            </a:pPr>
            <a:r>
              <a:rPr lang="en-US" sz="2000" dirty="0"/>
              <a:t>Organize Notes for Data</a:t>
            </a:r>
          </a:p>
          <a:p>
            <a:pPr marL="857250" lvl="1" indent="-457200">
              <a:buClr>
                <a:srgbClr val="F58466"/>
              </a:buClr>
              <a:buFont typeface="+mj-lt"/>
              <a:buAutoNum type="arabicPeriod"/>
            </a:pPr>
            <a:r>
              <a:rPr lang="en-US" sz="2000" b="1" dirty="0"/>
              <a:t>Generate Reports!</a:t>
            </a:r>
            <a:endParaRPr lang="en-US" sz="2000" b="1" dirty="0">
              <a:highlight>
                <a:srgbClr val="FF0000"/>
              </a:highlight>
            </a:endParaRPr>
          </a:p>
          <a:p>
            <a:pPr marL="1257300" lvl="2" indent="-457200">
              <a:buClr>
                <a:srgbClr val="F58466"/>
              </a:buClr>
              <a:buFont typeface="+mj-lt"/>
              <a:buAutoNum type="arabicPeriod"/>
            </a:pPr>
            <a:endParaRPr lang="en-US" sz="800" dirty="0"/>
          </a:p>
          <a:p>
            <a:pPr marL="457200" indent="-457200">
              <a:buClr>
                <a:srgbClr val="F58466"/>
              </a:buClr>
            </a:pPr>
            <a:endParaRPr lang="en-US" sz="2400" dirty="0"/>
          </a:p>
          <a:p>
            <a:pPr marL="400050" lvl="1" indent="0">
              <a:buClr>
                <a:srgbClr val="F58466"/>
              </a:buClr>
              <a:buNone/>
              <a:defRPr/>
            </a:pPr>
            <a:endParaRPr lang="en-US" dirty="0"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781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1 - Identify Eligible Patients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0856B-8598-4EDD-AF1A-58F30D2AC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42" y="1600200"/>
            <a:ext cx="7141515" cy="36576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3D8A27-2BC1-4395-8E15-464252CC1129}"/>
              </a:ext>
            </a:extLst>
          </p:cNvPr>
          <p:cNvSpPr/>
          <p:nvPr/>
        </p:nvSpPr>
        <p:spPr>
          <a:xfrm>
            <a:off x="1295400" y="2667000"/>
            <a:ext cx="6705600" cy="6858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2 - Audit Patient-Level Data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0527" y="1371600"/>
            <a:ext cx="8531986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58466"/>
              </a:buClr>
            </a:pPr>
            <a:r>
              <a:rPr lang="en-US" sz="2400" dirty="0"/>
              <a:t>Match data form questions to data source</a:t>
            </a:r>
          </a:p>
          <a:p>
            <a:pPr marL="857250" lvl="1" indent="-457200">
              <a:buClr>
                <a:srgbClr val="F58466"/>
              </a:buClr>
            </a:pPr>
            <a:r>
              <a:rPr lang="en-US" sz="2000" dirty="0"/>
              <a:t>On Paper (SBAR, </a:t>
            </a:r>
            <a:r>
              <a:rPr lang="en-US" sz="2000" dirty="0" err="1"/>
              <a:t>signout</a:t>
            </a:r>
            <a:r>
              <a:rPr lang="en-US" sz="2000" dirty="0"/>
              <a:t> sheets)</a:t>
            </a:r>
          </a:p>
          <a:p>
            <a:pPr marL="857250" lvl="1" indent="-457200">
              <a:buClr>
                <a:srgbClr val="F58466"/>
              </a:buClr>
            </a:pPr>
            <a:r>
              <a:rPr lang="en-US" sz="2000" dirty="0"/>
              <a:t>In the EMR</a:t>
            </a:r>
          </a:p>
          <a:p>
            <a:pPr marL="857250" lvl="1" indent="-457200">
              <a:buClr>
                <a:srgbClr val="F58466"/>
              </a:buClr>
            </a:pPr>
            <a:endParaRPr lang="en-US" sz="2000" dirty="0"/>
          </a:p>
          <a:p>
            <a:pPr marL="457200" indent="-457200">
              <a:buClr>
                <a:srgbClr val="F58466"/>
              </a:buClr>
            </a:pPr>
            <a:r>
              <a:rPr lang="en-US" sz="2400" dirty="0"/>
              <a:t>For example:</a:t>
            </a:r>
          </a:p>
          <a:p>
            <a:pPr marL="857250" lvl="1" indent="-457200">
              <a:buClr>
                <a:srgbClr val="F58466"/>
              </a:buClr>
            </a:pPr>
            <a:endParaRPr lang="en-US" sz="2000" dirty="0"/>
          </a:p>
          <a:p>
            <a:pPr marL="0" indent="0">
              <a:buClr>
                <a:srgbClr val="F58466"/>
              </a:buClr>
              <a:buNone/>
            </a:pPr>
            <a:endParaRPr lang="en-US" sz="2400" dirty="0"/>
          </a:p>
          <a:p>
            <a:pPr marL="857250" lvl="1" indent="-457200">
              <a:buClr>
                <a:srgbClr val="F58466"/>
              </a:buClr>
            </a:pPr>
            <a:endParaRPr lang="en-US" sz="2000" dirty="0"/>
          </a:p>
          <a:p>
            <a:pPr marL="857250" lvl="1" indent="-457200">
              <a:buClr>
                <a:srgbClr val="F58466"/>
              </a:buClr>
            </a:pPr>
            <a:endParaRPr lang="en-US" sz="2000" dirty="0"/>
          </a:p>
          <a:p>
            <a:pPr marL="457200" indent="-457200">
              <a:buClr>
                <a:srgbClr val="F58466"/>
              </a:buClr>
            </a:pPr>
            <a:endParaRPr lang="en-US" sz="2400" dirty="0"/>
          </a:p>
          <a:p>
            <a:pPr marL="400050" lvl="1" indent="0">
              <a:buClr>
                <a:srgbClr val="F58466"/>
              </a:buClr>
              <a:buNone/>
              <a:defRPr/>
            </a:pPr>
            <a:endParaRPr lang="en-US" dirty="0"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BE3F09-D0BB-496E-87E4-37BB97F6A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11764" r="26867" b="52447"/>
          <a:stretch/>
        </p:blipFill>
        <p:spPr>
          <a:xfrm>
            <a:off x="761999" y="3508440"/>
            <a:ext cx="4800601" cy="2318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A76A6397-8FA1-41FE-B875-1D2D99FFC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15000" y="3276600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B209BE-5D83-4BC1-9B60-FD9BC6C57817}"/>
              </a:ext>
            </a:extLst>
          </p:cNvPr>
          <p:cNvSpPr/>
          <p:nvPr/>
        </p:nvSpPr>
        <p:spPr>
          <a:xfrm>
            <a:off x="6248400" y="3439695"/>
            <a:ext cx="235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nursing flowsheets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C8A682-5769-49C8-944D-C34112FBCB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16" t="9964" b="10340"/>
          <a:stretch/>
        </p:blipFill>
        <p:spPr>
          <a:xfrm>
            <a:off x="761999" y="4343398"/>
            <a:ext cx="4811950" cy="311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69801343-23E7-4262-A0D6-3FC9BB99D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5000" y="4114800"/>
            <a:ext cx="609600" cy="609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179329D-1BF3-4681-8AA7-F5BF41A8E228}"/>
              </a:ext>
            </a:extLst>
          </p:cNvPr>
          <p:cNvSpPr/>
          <p:nvPr/>
        </p:nvSpPr>
        <p:spPr>
          <a:xfrm>
            <a:off x="6248400" y="4278868"/>
            <a:ext cx="1492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lab results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29A1BE-47DB-4831-A474-F0978C72427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2" t="9464" r="23794" b="15279"/>
          <a:stretch/>
        </p:blipFill>
        <p:spPr>
          <a:xfrm>
            <a:off x="765242" y="5101673"/>
            <a:ext cx="4797358" cy="528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2637B6CB-5782-4FCC-A65D-DAD9C00859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9941" y="5020613"/>
            <a:ext cx="694387" cy="6943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C50C08-EEA9-4A61-A8DF-161AB5605897}"/>
              </a:ext>
            </a:extLst>
          </p:cNvPr>
          <p:cNvSpPr/>
          <p:nvPr/>
        </p:nvSpPr>
        <p:spPr>
          <a:xfrm>
            <a:off x="6248400" y="534566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??? Not in the chart</a:t>
            </a:r>
          </a:p>
        </p:txBody>
      </p:sp>
    </p:spTree>
    <p:extLst>
      <p:ext uri="{BB962C8B-B14F-4D97-AF65-F5344CB8AC3E}">
        <p14:creationId xmlns:p14="http://schemas.microsoft.com/office/powerpoint/2010/main" val="60250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2 - Audit Patient-Level Data</a:t>
            </a:r>
          </a:p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(Fill in Data Gaps)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0527" y="1371599"/>
            <a:ext cx="8531986" cy="1600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Modify the EMR to capture any missing data</a:t>
            </a: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>
              <a:buClr>
                <a:srgbClr val="F58466"/>
              </a:buClr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2D295-DA03-417E-AD3A-36DCEAC54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9"/>
          <a:stretch/>
        </p:blipFill>
        <p:spPr>
          <a:xfrm>
            <a:off x="2466107" y="4800600"/>
            <a:ext cx="6220693" cy="1143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70D65D-4C0A-4B61-9913-5BA460190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52" b="15055"/>
          <a:stretch/>
        </p:blipFill>
        <p:spPr>
          <a:xfrm>
            <a:off x="2466108" y="3124200"/>
            <a:ext cx="6220693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BFF4A5C-4597-4B90-B0F8-53438E4130B1}"/>
              </a:ext>
            </a:extLst>
          </p:cNvPr>
          <p:cNvSpPr txBox="1">
            <a:spLocks/>
          </p:cNvSpPr>
          <p:nvPr/>
        </p:nvSpPr>
        <p:spPr>
          <a:xfrm>
            <a:off x="211567" y="3429000"/>
            <a:ext cx="2268967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8466"/>
              </a:buClr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Flowsheet for RN documentation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51ECC3C6-724A-48AD-902E-D542109B32C7}"/>
              </a:ext>
            </a:extLst>
          </p:cNvPr>
          <p:cNvSpPr txBox="1">
            <a:spLocks/>
          </p:cNvSpPr>
          <p:nvPr/>
        </p:nvSpPr>
        <p:spPr>
          <a:xfrm>
            <a:off x="245633" y="4991180"/>
            <a:ext cx="2268967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8466"/>
              </a:buClr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Note template for MD documentation</a:t>
            </a:r>
          </a:p>
        </p:txBody>
      </p:sp>
      <p:sp>
        <p:nvSpPr>
          <p:cNvPr id="21" name="Callout: Down Arrow 20">
            <a:extLst>
              <a:ext uri="{FF2B5EF4-FFF2-40B4-BE49-F238E27FC236}">
                <a16:creationId xmlns:a16="http://schemas.microsoft.com/office/drawing/2014/main" id="{D31A4119-C9BF-4428-B95F-A1C0A39126BE}"/>
              </a:ext>
            </a:extLst>
          </p:cNvPr>
          <p:cNvSpPr/>
          <p:nvPr/>
        </p:nvSpPr>
        <p:spPr>
          <a:xfrm>
            <a:off x="2895600" y="1891550"/>
            <a:ext cx="5452832" cy="10802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0BEB1-A8B5-4DFE-A3AA-2951C725FA5F}"/>
              </a:ext>
            </a:extLst>
          </p:cNvPr>
          <p:cNvGrpSpPr/>
          <p:nvPr/>
        </p:nvGrpSpPr>
        <p:grpSpPr>
          <a:xfrm>
            <a:off x="3223337" y="1963328"/>
            <a:ext cx="4797358" cy="528540"/>
            <a:chOff x="609600" y="1907429"/>
            <a:chExt cx="4797358" cy="52854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F035788-CB4B-4199-ABC2-E6509C563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02" t="9464" r="23794" b="15279"/>
            <a:stretch/>
          </p:blipFill>
          <p:spPr>
            <a:xfrm>
              <a:off x="609600" y="1907429"/>
              <a:ext cx="4797358" cy="5285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2FE0EF-60D6-4ACE-899F-D0FF1E1F3EDA}"/>
                </a:ext>
              </a:extLst>
            </p:cNvPr>
            <p:cNvSpPr/>
            <p:nvPr/>
          </p:nvSpPr>
          <p:spPr>
            <a:xfrm>
              <a:off x="838200" y="2057400"/>
              <a:ext cx="2895600" cy="213438"/>
            </a:xfrm>
            <a:prstGeom prst="rect">
              <a:avLst/>
            </a:prstGeom>
            <a:noFill/>
            <a:ln w="38100">
              <a:solidFill>
                <a:srgbClr val="F58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73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7F7A8C-64AF-4A4A-B85E-4DD32F3B120A}"/>
              </a:ext>
            </a:extLst>
          </p:cNvPr>
          <p:cNvSpPr/>
          <p:nvPr/>
        </p:nvSpPr>
        <p:spPr>
          <a:xfrm>
            <a:off x="5186132" y="1476092"/>
            <a:ext cx="2971800" cy="8099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Discreet = Reportable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52400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2 - Audit Patient-Level Data</a:t>
            </a:r>
          </a:p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(A Note on Note Templates) 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0527" y="1965304"/>
            <a:ext cx="8531986" cy="434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ADC9C29-52FA-4C85-80E1-061463E9BB27}"/>
              </a:ext>
            </a:extLst>
          </p:cNvPr>
          <p:cNvSpPr/>
          <p:nvPr/>
        </p:nvSpPr>
        <p:spPr>
          <a:xfrm>
            <a:off x="6400800" y="4963659"/>
            <a:ext cx="651344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A8396-F23C-484C-B329-9ACFC44EA348}"/>
              </a:ext>
            </a:extLst>
          </p:cNvPr>
          <p:cNvSpPr txBox="1"/>
          <p:nvPr/>
        </p:nvSpPr>
        <p:spPr>
          <a:xfrm>
            <a:off x="7015358" y="4632304"/>
            <a:ext cx="19881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alibri"/>
              </a:rPr>
              <a:t>Discreet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: Selection matches data form and is saved in a discreet form for reporting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54196D8-5CF2-45EC-AD2A-20F471A8EB04}"/>
              </a:ext>
            </a:extLst>
          </p:cNvPr>
          <p:cNvSpPr/>
          <p:nvPr/>
        </p:nvSpPr>
        <p:spPr>
          <a:xfrm>
            <a:off x="363773" y="1476092"/>
            <a:ext cx="4343399" cy="8099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sz="2400" dirty="0">
                <a:solidFill>
                  <a:prstClr val="black"/>
                </a:solidFill>
              </a:rPr>
              <a:t>Free Text = Manual Chart Review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A5478BD-5082-43D9-8DB9-047D2A92E38C}"/>
              </a:ext>
            </a:extLst>
          </p:cNvPr>
          <p:cNvSpPr/>
          <p:nvPr/>
        </p:nvSpPr>
        <p:spPr>
          <a:xfrm>
            <a:off x="6400800" y="2955904"/>
            <a:ext cx="651344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531EB-D48D-4D50-B762-3A9C027E72C5}"/>
              </a:ext>
            </a:extLst>
          </p:cNvPr>
          <p:cNvSpPr txBox="1"/>
          <p:nvPr/>
        </p:nvSpPr>
        <p:spPr>
          <a:xfrm>
            <a:off x="7052144" y="3013554"/>
            <a:ext cx="198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Free Text</a:t>
            </a:r>
            <a:r>
              <a:rPr lang="en-US" dirty="0">
                <a:latin typeface="+mj-lt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F135BB-310D-4D16-842C-8671C54D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555761"/>
            <a:ext cx="4944165" cy="1333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E5E55-D947-4664-B16B-D789278CD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78" y="4546766"/>
            <a:ext cx="4887007" cy="1457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096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3 - Generate Reports!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0527" y="1371599"/>
            <a:ext cx="8531986" cy="5029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All EMRs have capability of generating reports; the process of building reports varies by institution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Most hospital systems have a dedicated team responsible for data reporting that might be separate from the IT team (Data Analytics, Enterprise Data Warehouse)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Key takeaways</a:t>
            </a: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Ensure the answer to every data form question exists in your EMR</a:t>
            </a: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Make data discreet to the extent possible to enable reporting </a:t>
            </a: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Work with your hospital’s data analytics team to create reports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18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612893"/>
          </a:xfrm>
        </p:spPr>
        <p:txBody>
          <a:bodyPr/>
          <a:lstStyle/>
          <a:p>
            <a:r>
              <a:rPr lang="en-US" sz="4800" dirty="0">
                <a:solidFill>
                  <a:srgbClr val="F58466"/>
                </a:solidFill>
                <a:latin typeface="Goudy Old Style" pitchFamily="18" charset="0"/>
              </a:rPr>
              <a:t>Clinical Decision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45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Adopt A Risk Assessment Tool 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229E925-4838-4AEB-8AE7-96201F99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91" y="1524000"/>
            <a:ext cx="7200218" cy="40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1BAE87-4536-438B-AFEF-93DB75635050}"/>
              </a:ext>
            </a:extLst>
          </p:cNvPr>
          <p:cNvSpPr/>
          <p:nvPr/>
        </p:nvSpPr>
        <p:spPr>
          <a:xfrm>
            <a:off x="3657600" y="1295400"/>
            <a:ext cx="1905000" cy="439740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2C9EE06-CECC-4A84-AD68-75C8A527FFA9}"/>
              </a:ext>
            </a:extLst>
          </p:cNvPr>
          <p:cNvSpPr txBox="1">
            <a:spLocks/>
          </p:cNvSpPr>
          <p:nvPr/>
        </p:nvSpPr>
        <p:spPr>
          <a:xfrm>
            <a:off x="1371600" y="5791472"/>
            <a:ext cx="32004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Our Example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423579A1-5943-42FC-BF03-64CB06037CD9}"/>
              </a:ext>
            </a:extLst>
          </p:cNvPr>
          <p:cNvSpPr/>
          <p:nvPr/>
        </p:nvSpPr>
        <p:spPr>
          <a:xfrm>
            <a:off x="3962400" y="5731157"/>
            <a:ext cx="778784" cy="456928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2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Make Your Risk Assessment Tool Easy To Find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CA20B86-723B-4E98-987A-B8CC79D28912}"/>
              </a:ext>
            </a:extLst>
          </p:cNvPr>
          <p:cNvSpPr txBox="1">
            <a:spLocks/>
          </p:cNvSpPr>
          <p:nvPr/>
        </p:nvSpPr>
        <p:spPr>
          <a:xfrm>
            <a:off x="140527" y="1752600"/>
            <a:ext cx="8531986" cy="34747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Add a link to a protocol or to the Kaiser EOS website into admission or antibiotic order sets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Using Epic &amp; Using NEOSC?  Turn on the built-in NEOSC based on the Kaiser EOS calculator! 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Auto-populates risk factors from data in the maternal chart.</a:t>
            </a:r>
          </a:p>
          <a:p>
            <a:pPr lvl="1" indent="-342900">
              <a:buClr>
                <a:srgbClr val="F58466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Recommendations can be displayed in patient lists and within the patient’s chart</a:t>
            </a:r>
          </a:p>
        </p:txBody>
      </p:sp>
    </p:spTree>
    <p:extLst>
      <p:ext uri="{BB962C8B-B14F-4D97-AF65-F5344CB8AC3E}">
        <p14:creationId xmlns:p14="http://schemas.microsoft.com/office/powerpoint/2010/main" val="414540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Epic Early-Onset Sepsis Calculator (Based on Kaiser NEOSC)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359CD-2B99-42E8-912D-B158F07BBB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15"/>
          <a:stretch/>
        </p:blipFill>
        <p:spPr>
          <a:xfrm>
            <a:off x="6096000" y="2223886"/>
            <a:ext cx="2438400" cy="2867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6D09A-19BD-42F6-B666-5B63DD6E4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9" y="1752599"/>
            <a:ext cx="4158901" cy="3810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89A2DDA-6EB4-4EE6-A48C-25718A3BFC3B}"/>
              </a:ext>
            </a:extLst>
          </p:cNvPr>
          <p:cNvSpPr/>
          <p:nvPr/>
        </p:nvSpPr>
        <p:spPr>
          <a:xfrm>
            <a:off x="4800600" y="3352800"/>
            <a:ext cx="1143000" cy="6858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4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0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Objectives from Today’s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29601" cy="4525963"/>
          </a:xfrm>
          <a:noFill/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/>
              <a:t>Summarize EMR utility in BASIC</a:t>
            </a:r>
          </a:p>
          <a:p>
            <a:pPr>
              <a:buClr>
                <a:srgbClr val="F58466"/>
              </a:buClr>
            </a:pPr>
            <a:r>
              <a:rPr lang="en-US" dirty="0"/>
              <a:t>Review EMR data structure and reporting</a:t>
            </a:r>
          </a:p>
          <a:p>
            <a:pPr>
              <a:buClr>
                <a:srgbClr val="F58466"/>
              </a:buClr>
            </a:pPr>
            <a:r>
              <a:rPr lang="en-US" dirty="0"/>
              <a:t>Showcase examples of EMR builds that will contribute to achieving BASIC AIMS  </a:t>
            </a:r>
          </a:p>
          <a:p>
            <a:pPr>
              <a:buClr>
                <a:srgbClr val="F58466"/>
              </a:buClr>
            </a:pPr>
            <a:endParaRPr lang="en-US" dirty="0"/>
          </a:p>
          <a:p>
            <a:pPr>
              <a:buClr>
                <a:srgbClr val="F58466"/>
              </a:buClr>
            </a:pPr>
            <a:endParaRPr lang="en-US" dirty="0"/>
          </a:p>
          <a:p>
            <a:pPr>
              <a:buClr>
                <a:srgbClr val="F58466"/>
              </a:buClr>
            </a:pPr>
            <a:endParaRPr lang="en-US" dirty="0"/>
          </a:p>
          <a:p>
            <a:pPr>
              <a:buClr>
                <a:srgbClr val="F58466"/>
              </a:buClr>
            </a:pPr>
            <a:endParaRPr lang="en-US" dirty="0"/>
          </a:p>
          <a:p>
            <a:pPr marL="0" indent="0">
              <a:buClr>
                <a:srgbClr val="F58466"/>
              </a:buCl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134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Kaiser NEOSC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DE57A-26B4-44E4-A7F9-2675D8924A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28600" y="1143000"/>
            <a:ext cx="7391400" cy="4952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2ECA7D-3599-4026-AE62-3105BB766A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6289" t="28911" b="37243"/>
          <a:stretch/>
        </p:blipFill>
        <p:spPr>
          <a:xfrm>
            <a:off x="5867400" y="2590800"/>
            <a:ext cx="1752600" cy="1676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D5C804-FA61-4B45-9438-F50785CBD8A7}"/>
              </a:ext>
            </a:extLst>
          </p:cNvPr>
          <p:cNvSpPr/>
          <p:nvPr/>
        </p:nvSpPr>
        <p:spPr>
          <a:xfrm>
            <a:off x="5213136" y="5020270"/>
            <a:ext cx="3626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Use order sets to translate recommendations into clinical practice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97148B58-5012-4369-9724-1E62CC139311}"/>
              </a:ext>
            </a:extLst>
          </p:cNvPr>
          <p:cNvSpPr/>
          <p:nvPr/>
        </p:nvSpPr>
        <p:spPr>
          <a:xfrm>
            <a:off x="6477000" y="3886200"/>
            <a:ext cx="457200" cy="1066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DF41CD-A3EC-4AB0-AB0A-0B0BCFE77429}"/>
              </a:ext>
            </a:extLst>
          </p:cNvPr>
          <p:cNvSpPr/>
          <p:nvPr/>
        </p:nvSpPr>
        <p:spPr>
          <a:xfrm>
            <a:off x="5791200" y="3352800"/>
            <a:ext cx="1828800" cy="5334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31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0527" y="1371599"/>
            <a:ext cx="8531986" cy="50292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 group of orders that standardizes &amp; expedites the ordering process for a common clinical scenario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Reduce variation in care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Align clinical practice with BASIC AIMS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Educate healthcare team on best practices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66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8BC1B04-EE2E-47DD-A46F-D903B5754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9536"/>
            <a:ext cx="9144000" cy="51002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719457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NEOSC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642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02790B-9E52-4434-94EC-3F5B2B1F13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919536"/>
            <a:ext cx="9144000" cy="5100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AF280-81CA-4703-A1D7-313064BD42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0816"/>
          <a:stretch/>
        </p:blipFill>
        <p:spPr>
          <a:xfrm>
            <a:off x="1600200" y="1981200"/>
            <a:ext cx="7543800" cy="403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719457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NEOSC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D903A-16E7-490F-9BBF-52FE90BAB22C}"/>
              </a:ext>
            </a:extLst>
          </p:cNvPr>
          <p:cNvSpPr/>
          <p:nvPr/>
        </p:nvSpPr>
        <p:spPr>
          <a:xfrm>
            <a:off x="3048000" y="2526268"/>
            <a:ext cx="3626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latin typeface="Calibri"/>
              </a:rPr>
              <a:t>Link to Kaiser calculator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D377A0A-3083-442F-AB3E-0DFEBA9E9E89}"/>
              </a:ext>
            </a:extLst>
          </p:cNvPr>
          <p:cNvSpPr/>
          <p:nvPr/>
        </p:nvSpPr>
        <p:spPr>
          <a:xfrm>
            <a:off x="1600200" y="2590800"/>
            <a:ext cx="1371600" cy="2286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4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5367D20-BB13-40C1-BC5A-AC0D90A3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919536"/>
            <a:ext cx="9144000" cy="5100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BC2C97-8D0A-4299-A706-F3B4CE992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0816"/>
          <a:stretch/>
        </p:blipFill>
        <p:spPr>
          <a:xfrm>
            <a:off x="1600200" y="1981200"/>
            <a:ext cx="7543800" cy="403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719457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NEOSC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1A564-7851-4044-8C1B-13A57F1D2890}"/>
              </a:ext>
            </a:extLst>
          </p:cNvPr>
          <p:cNvSpPr/>
          <p:nvPr/>
        </p:nvSpPr>
        <p:spPr>
          <a:xfrm>
            <a:off x="6934200" y="2849534"/>
            <a:ext cx="362606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latin typeface="Calibri"/>
              </a:rPr>
              <a:t>Vital Sign Frequency </a:t>
            </a:r>
          </a:p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latin typeface="Calibri"/>
              </a:rPr>
              <a:t>Based on Kaiser EOS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796BB1-9FB6-4B57-A0FD-3FA1120ACF8C}"/>
              </a:ext>
            </a:extLst>
          </p:cNvPr>
          <p:cNvSpPr/>
          <p:nvPr/>
        </p:nvSpPr>
        <p:spPr>
          <a:xfrm>
            <a:off x="4343400" y="3200400"/>
            <a:ext cx="2590800" cy="2286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5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E517BC-7D13-4012-9C1D-1720D30C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919536"/>
            <a:ext cx="9144000" cy="5100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20EAB-E67F-4699-AE60-A2B1AB12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0816"/>
          <a:stretch/>
        </p:blipFill>
        <p:spPr>
          <a:xfrm>
            <a:off x="1600200" y="1981200"/>
            <a:ext cx="7543800" cy="403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719457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NEOSC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1A564-7851-4044-8C1B-13A57F1D2890}"/>
              </a:ext>
            </a:extLst>
          </p:cNvPr>
          <p:cNvSpPr/>
          <p:nvPr/>
        </p:nvSpPr>
        <p:spPr>
          <a:xfrm>
            <a:off x="6248400" y="3940822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latin typeface="Calibri"/>
              </a:rPr>
              <a:t>Serial Assessment Protocols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796BB1-9FB6-4B57-A0FD-3FA1120ACF8C}"/>
              </a:ext>
            </a:extLst>
          </p:cNvPr>
          <p:cNvSpPr/>
          <p:nvPr/>
        </p:nvSpPr>
        <p:spPr>
          <a:xfrm>
            <a:off x="1676400" y="3393968"/>
            <a:ext cx="7467600" cy="5684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23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E517BC-7D13-4012-9C1D-1720D30C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919536"/>
            <a:ext cx="9144000" cy="5100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20EAB-E67F-4699-AE60-A2B1AB12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0816"/>
          <a:stretch/>
        </p:blipFill>
        <p:spPr>
          <a:xfrm>
            <a:off x="1600200" y="1981200"/>
            <a:ext cx="7543800" cy="403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719457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NEOSC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1A564-7851-4044-8C1B-13A57F1D2890}"/>
              </a:ext>
            </a:extLst>
          </p:cNvPr>
          <p:cNvSpPr/>
          <p:nvPr/>
        </p:nvSpPr>
        <p:spPr>
          <a:xfrm>
            <a:off x="2819400" y="5105400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latin typeface="Calibri"/>
              </a:rPr>
              <a:t>Standardized Antibiotic Dosing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796BB1-9FB6-4B57-A0FD-3FA1120ACF8C}"/>
              </a:ext>
            </a:extLst>
          </p:cNvPr>
          <p:cNvSpPr/>
          <p:nvPr/>
        </p:nvSpPr>
        <p:spPr>
          <a:xfrm>
            <a:off x="1676400" y="4495800"/>
            <a:ext cx="1905000" cy="6096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8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E517BC-7D13-4012-9C1D-1720D30C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919536"/>
            <a:ext cx="9144000" cy="5100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20EAB-E67F-4699-AE60-A2B1AB12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0816"/>
          <a:stretch/>
        </p:blipFill>
        <p:spPr>
          <a:xfrm>
            <a:off x="1600200" y="1981200"/>
            <a:ext cx="7543800" cy="403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719457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NEOSC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1A564-7851-4044-8C1B-13A57F1D2890}"/>
              </a:ext>
            </a:extLst>
          </p:cNvPr>
          <p:cNvSpPr/>
          <p:nvPr/>
        </p:nvSpPr>
        <p:spPr>
          <a:xfrm>
            <a:off x="4572000" y="4134088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latin typeface="Calibri"/>
              </a:rPr>
              <a:t>Default Stop Times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796BB1-9FB6-4B57-A0FD-3FA1120ACF8C}"/>
              </a:ext>
            </a:extLst>
          </p:cNvPr>
          <p:cNvSpPr/>
          <p:nvPr/>
        </p:nvSpPr>
        <p:spPr>
          <a:xfrm>
            <a:off x="6672032" y="4572000"/>
            <a:ext cx="1633768" cy="5334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DED814-847B-4C31-BC17-0E1F5923EA56}"/>
              </a:ext>
            </a:extLst>
          </p:cNvPr>
          <p:cNvSpPr/>
          <p:nvPr/>
        </p:nvSpPr>
        <p:spPr>
          <a:xfrm>
            <a:off x="1773916" y="4343400"/>
            <a:ext cx="2264683" cy="1600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07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CE517BC-7D13-4012-9C1D-1720D30CAB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919536"/>
            <a:ext cx="9144000" cy="5100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020EAB-E67F-4699-AE60-A2B1AB12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20816"/>
          <a:stretch/>
        </p:blipFill>
        <p:spPr>
          <a:xfrm>
            <a:off x="1600200" y="1981200"/>
            <a:ext cx="7543800" cy="4038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719457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NEOSC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91A564-7851-4044-8C1B-13A57F1D2890}"/>
              </a:ext>
            </a:extLst>
          </p:cNvPr>
          <p:cNvSpPr/>
          <p:nvPr/>
        </p:nvSpPr>
        <p:spPr>
          <a:xfrm>
            <a:off x="4665432" y="5492178"/>
            <a:ext cx="287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latin typeface="Calibri"/>
              </a:rPr>
              <a:t>Blood Culture Best Practices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796BB1-9FB6-4B57-A0FD-3FA1120ACF8C}"/>
              </a:ext>
            </a:extLst>
          </p:cNvPr>
          <p:cNvSpPr/>
          <p:nvPr/>
        </p:nvSpPr>
        <p:spPr>
          <a:xfrm>
            <a:off x="1625600" y="5410144"/>
            <a:ext cx="3022600" cy="5334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7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52006F-1114-4B51-9143-2A4727EE71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21508"/>
          <a:stretch/>
        </p:blipFill>
        <p:spPr>
          <a:xfrm>
            <a:off x="0" y="1447800"/>
            <a:ext cx="9144000" cy="39884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719457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5532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Order Sets With Risk Assessment Tools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A24818-28F9-4F32-8A59-55BB146361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24673" r="36667" b="35101"/>
          <a:stretch/>
        </p:blipFill>
        <p:spPr>
          <a:xfrm>
            <a:off x="1600200" y="2438400"/>
            <a:ext cx="4191000" cy="20574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EA0315-1697-4587-9E87-24C9CAFA7110}"/>
              </a:ext>
            </a:extLst>
          </p:cNvPr>
          <p:cNvSpPr/>
          <p:nvPr/>
        </p:nvSpPr>
        <p:spPr>
          <a:xfrm>
            <a:off x="1485900" y="2235899"/>
            <a:ext cx="4419600" cy="202387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2DDC7A-3B09-444E-9742-2343623ABE42}"/>
              </a:ext>
            </a:extLst>
          </p:cNvPr>
          <p:cNvSpPr/>
          <p:nvPr/>
        </p:nvSpPr>
        <p:spPr>
          <a:xfrm>
            <a:off x="6370320" y="2883719"/>
            <a:ext cx="2499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58466"/>
              </a:buClr>
              <a:defRPr/>
            </a:pPr>
            <a:r>
              <a:rPr lang="en-US" dirty="0">
                <a:latin typeface="Calibri"/>
              </a:rPr>
              <a:t>Risk Categorization Tool for Infants &lt;35 weeks GA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E72B8D9-BEFB-4332-91F0-132F1C35C704}"/>
              </a:ext>
            </a:extLst>
          </p:cNvPr>
          <p:cNvSpPr/>
          <p:nvPr/>
        </p:nvSpPr>
        <p:spPr>
          <a:xfrm>
            <a:off x="5905500" y="3022219"/>
            <a:ext cx="426720" cy="3693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21020-D049-465F-AE4E-6242F99CA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4167" t="17991" r="13333" b="74741"/>
          <a:stretch/>
        </p:blipFill>
        <p:spPr>
          <a:xfrm>
            <a:off x="5334000" y="1906198"/>
            <a:ext cx="2362200" cy="2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1916" y="1941045"/>
            <a:ext cx="4700077" cy="1981200"/>
          </a:xfrm>
          <a:prstGeom prst="rect">
            <a:avLst/>
          </a:prstGeom>
          <a:solidFill>
            <a:srgbClr val="F9B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83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565510" y="2093445"/>
            <a:ext cx="4700076" cy="182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chemeClr val="tx2"/>
                </a:solidFill>
              </a:rPr>
              <a:t>Vision: </a:t>
            </a:r>
            <a:r>
              <a:rPr lang="en-US" sz="1800" b="0" dirty="0"/>
              <a:t>ILPQC hospitals, regardless of perinatal level or past experience with implementing newborn antibiotics initiatives, will implement best practices to provide: </a:t>
            </a:r>
            <a:r>
              <a:rPr lang="en-US" sz="1800" dirty="0"/>
              <a:t>the right antibiotics for the right babies for the right duration</a:t>
            </a:r>
          </a:p>
          <a:p>
            <a:pPr>
              <a:spcBef>
                <a:spcPts val="0"/>
              </a:spcBef>
              <a:defRPr/>
            </a:pPr>
            <a:endParaRPr lang="en-US" sz="18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13449" y="3922245"/>
            <a:ext cx="4700077" cy="2133600"/>
          </a:xfrm>
          <a:solidFill>
            <a:srgbClr val="B7DBFF"/>
          </a:solidFill>
        </p:spPr>
        <p:txBody>
          <a:bodyPr>
            <a:noAutofit/>
          </a:bodyPr>
          <a:lstStyle/>
          <a:p>
            <a:r>
              <a:rPr lang="en-US" altLang="en-US" sz="1800" dirty="0">
                <a:solidFill>
                  <a:schemeClr val="tx2"/>
                </a:solidFill>
              </a:rPr>
              <a:t>AIMs: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Decrease by 20% (or absolute rate of 4%) the number of newborns, born at ≥35 weeks who receive antibiotics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2060"/>
                </a:solidFill>
              </a:rPr>
              <a:t>Decrease by 20% the number of newborns with a negative blood culture who receive antibiotics for longer than 36 hours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</a:rPr>
              <a:t>ILPQC BASIC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914400"/>
            <a:ext cx="4732526" cy="1035112"/>
          </a:xfrm>
          <a:prstGeom prst="rect">
            <a:avLst/>
          </a:prstGeom>
        </p:spPr>
      </p:pic>
      <p:pic>
        <p:nvPicPr>
          <p:cNvPr id="2050" name="Picture 1">
            <a:extLst>
              <a:ext uri="{FF2B5EF4-FFF2-40B4-BE49-F238E27FC236}">
                <a16:creationId xmlns:a16="http://schemas.microsoft.com/office/drawing/2014/main" id="{1B0929B1-9A79-45D8-B91E-57174015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183932"/>
            <a:ext cx="20383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76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07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RECAP- EMR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19765" y="1331907"/>
          <a:ext cx="8167036" cy="535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4751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0" y="30235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RECAP- </a:t>
            </a:r>
            <a:b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EMR Partnership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772275"/>
            <a:ext cx="2514600" cy="830205"/>
          </a:xfrm>
        </p:spPr>
        <p:txBody>
          <a:bodyPr/>
          <a:lstStyle/>
          <a:p>
            <a:pPr marL="0" indent="0">
              <a:buClr>
                <a:srgbClr val="F58466"/>
              </a:buClr>
              <a:buNone/>
            </a:pPr>
            <a:r>
              <a:rPr lang="en-US" sz="2000" dirty="0"/>
              <a:t>QI team continues with BASIC work</a:t>
            </a:r>
          </a:p>
          <a:p>
            <a:pPr>
              <a:buClr>
                <a:srgbClr val="F58466"/>
              </a:buClr>
            </a:pPr>
            <a:endParaRPr lang="en-US" dirty="0"/>
          </a:p>
          <a:p>
            <a:pPr marL="0" indent="0">
              <a:buClr>
                <a:srgbClr val="F58466"/>
              </a:buCl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1888" y="1591004"/>
            <a:ext cx="3698112" cy="609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Identify IT person for partnership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9600" y="2268829"/>
            <a:ext cx="4114800" cy="609600"/>
          </a:xfrm>
          <a:prstGeom prst="roundRect">
            <a:avLst/>
          </a:prstGeom>
          <a:solidFill>
            <a:srgbClr val="69B7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 project plan and create assignments for departments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0" y="2982377"/>
            <a:ext cx="4114800" cy="609600"/>
          </a:xfrm>
          <a:prstGeom prst="roundRect">
            <a:avLst/>
          </a:prstGeom>
          <a:solidFill>
            <a:srgbClr val="5CB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 and analytics team builds EMR changes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3675794"/>
            <a:ext cx="4114800" cy="609600"/>
          </a:xfrm>
          <a:prstGeom prst="roundRect">
            <a:avLst/>
          </a:prstGeom>
          <a:solidFill>
            <a:srgbClr val="5EA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QI team reviews draft/proposed changes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9000" y="4368247"/>
            <a:ext cx="4114800" cy="609600"/>
          </a:xfrm>
          <a:prstGeom prst="roundRect">
            <a:avLst/>
          </a:prstGeom>
          <a:solidFill>
            <a:srgbClr val="608C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QI teams and clinical staff provide feedback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91000" y="5084754"/>
            <a:ext cx="4114800" cy="609600"/>
          </a:xfrm>
          <a:prstGeom prst="roundRect">
            <a:avLst/>
          </a:prstGeom>
          <a:solidFill>
            <a:srgbClr val="626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Feedback incorporated and final review provided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53000" y="5801261"/>
            <a:ext cx="4114800" cy="609600"/>
          </a:xfrm>
          <a:prstGeom prst="round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EMR changes rolled out and staff education</a:t>
            </a:r>
          </a:p>
        </p:txBody>
      </p:sp>
      <p:sp>
        <p:nvSpPr>
          <p:cNvPr id="16" name="Bent-Up Arrow 15"/>
          <p:cNvSpPr/>
          <p:nvPr/>
        </p:nvSpPr>
        <p:spPr>
          <a:xfrm rot="16200000">
            <a:off x="6806716" y="3799810"/>
            <a:ext cx="471192" cy="57889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8574934"/>
              <a:satOff val="-12583"/>
              <a:lumOff val="8528"/>
              <a:alphaOff val="0"/>
            </a:schemeClr>
          </a:fillRef>
          <a:effectRef idx="0">
            <a:schemeClr val="accent3">
              <a:tint val="50000"/>
              <a:hueOff val="8574934"/>
              <a:satOff val="-12583"/>
              <a:lumOff val="85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239000" y="3790895"/>
            <a:ext cx="2514600" cy="83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8466"/>
              </a:buClr>
              <a:buFont typeface="Arial" pitchFamily="34" charset="0"/>
              <a:buNone/>
            </a:pPr>
            <a:r>
              <a:rPr lang="en-US" sz="2000"/>
              <a:t>Feedback loop</a:t>
            </a:r>
          </a:p>
          <a:p>
            <a:pPr>
              <a:buClr>
                <a:srgbClr val="F58466"/>
              </a:buClr>
            </a:pPr>
            <a:endParaRPr lang="en-US"/>
          </a:p>
          <a:p>
            <a:pPr marL="0" indent="0">
              <a:buClr>
                <a:srgbClr val="F58466"/>
              </a:buClr>
              <a:buFont typeface="Arial" pitchFamily="34" charset="0"/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058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11A58-914A-419B-BF3A-35D1FAD10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3173" y="4595018"/>
            <a:ext cx="4997654" cy="4525963"/>
          </a:xfrm>
        </p:spPr>
        <p:txBody>
          <a:bodyPr/>
          <a:lstStyle/>
          <a:p>
            <a:pPr algn="ctr"/>
            <a:r>
              <a:rPr lang="en-US" dirty="0"/>
              <a:t>Data Entry &amp; Reporting</a:t>
            </a:r>
          </a:p>
          <a:p>
            <a:pPr algn="ctr"/>
            <a:r>
              <a:rPr lang="en-US" dirty="0"/>
              <a:t>Clinical Decision Support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D2D3A-35E5-4368-B58C-A9A47C4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2B83E2C-C682-4CCB-812E-4FD1E6CD7EF7}" type="slidenum">
              <a:rPr lang="en-US" altLang="en-US" smtClean="0">
                <a:cs typeface="+mn-cs"/>
              </a:rPr>
              <a:pPr defTabSz="914377">
                <a:defRPr/>
              </a:pPr>
              <a:t>4</a:t>
            </a:fld>
            <a:endParaRPr lang="en-US" altLang="en-US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C30735-F2EA-4491-B0DC-9E901A75F222}"/>
              </a:ext>
            </a:extLst>
          </p:cNvPr>
          <p:cNvGrpSpPr/>
          <p:nvPr/>
        </p:nvGrpSpPr>
        <p:grpSpPr>
          <a:xfrm>
            <a:off x="228600" y="1454924"/>
            <a:ext cx="8686800" cy="3040876"/>
            <a:chOff x="228600" y="1417638"/>
            <a:chExt cx="8686800" cy="3040876"/>
          </a:xfrm>
        </p:grpSpPr>
        <p:sp>
          <p:nvSpPr>
            <p:cNvPr id="6" name="Callout: Down Arrow 5">
              <a:extLst>
                <a:ext uri="{FF2B5EF4-FFF2-40B4-BE49-F238E27FC236}">
                  <a16:creationId xmlns:a16="http://schemas.microsoft.com/office/drawing/2014/main" id="{0A402A1E-E6E4-4A91-99E7-567314D5DC3A}"/>
                </a:ext>
              </a:extLst>
            </p:cNvPr>
            <p:cNvSpPr/>
            <p:nvPr/>
          </p:nvSpPr>
          <p:spPr>
            <a:xfrm>
              <a:off x="228600" y="1417638"/>
              <a:ext cx="8686800" cy="3040876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0" name="Picture 6" descr="Allscripts Vector Logo">
              <a:extLst>
                <a:ext uri="{FF2B5EF4-FFF2-40B4-BE49-F238E27FC236}">
                  <a16:creationId xmlns:a16="http://schemas.microsoft.com/office/drawing/2014/main" id="{EEFCF2EE-A700-498C-BB0F-21299D7AD2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71" b="28571"/>
            <a:stretch/>
          </p:blipFill>
          <p:spPr bwMode="auto">
            <a:xfrm>
              <a:off x="6019800" y="1846874"/>
              <a:ext cx="2667000" cy="1143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Epic EMR Reviews">
              <a:extLst>
                <a:ext uri="{FF2B5EF4-FFF2-40B4-BE49-F238E27FC236}">
                  <a16:creationId xmlns:a16="http://schemas.microsoft.com/office/drawing/2014/main" id="{237A4500-506D-4BF0-8E79-2F23A1E324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524000"/>
              <a:ext cx="2500313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2A1CEB48-1410-4389-830A-051EB9BEE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236" y="1524000"/>
              <a:ext cx="2497037" cy="1639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702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52039"/>
            <a:ext cx="9144000" cy="1505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7" y="32757"/>
            <a:ext cx="8229600" cy="935024"/>
          </a:xfrm>
          <a:noFill/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BASIC Key Driver Diagram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8914" y="2183628"/>
            <a:ext cx="1716642" cy="43015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A. Decrease by 20% (or absolute rate of 4%) the number of newborns, born at ≥35 weeks who receive antibiotics</a:t>
            </a:r>
          </a:p>
          <a:p>
            <a:endParaRPr lang="en-US" sz="1400" dirty="0"/>
          </a:p>
          <a:p>
            <a:r>
              <a:rPr lang="en-US" sz="1400" dirty="0"/>
              <a:t>B. Decrease by 20% the number of newborns with a negative blood culture who receive antibiotics for longer than 36 hours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034537" y="3073344"/>
            <a:ext cx="1698703" cy="7021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Initiate timely and appropriate antibiotics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41640" y="4385944"/>
            <a:ext cx="1691721" cy="4959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Administer and de-escalate antibiotics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34073" y="5434725"/>
            <a:ext cx="1699167" cy="457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Deliver equitable care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230" y="956696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6880" y="1033637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Drivers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16511" y="1273406"/>
            <a:ext cx="5051289" cy="96490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Create multidisciplinary antibiotic stewardship QI team</a:t>
            </a:r>
          </a:p>
          <a:p>
            <a:r>
              <a:rPr lang="en-US" sz="1400" dirty="0"/>
              <a:t>Educate healthcare team on best practices</a:t>
            </a:r>
          </a:p>
          <a:p>
            <a:r>
              <a:rPr lang="en-US" sz="1400" dirty="0"/>
              <a:t>Provide standardized education and anticipatory guidance with focus on equitable care to families on EOS and treatment plan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1772" y="967788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Ideas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16510" y="3023599"/>
            <a:ext cx="5051289" cy="1136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Standardize risk assessment for early onset sepsis (EOS)</a:t>
            </a:r>
          </a:p>
          <a:p>
            <a:r>
              <a:rPr lang="en-US" sz="1400" dirty="0"/>
              <a:t>Communicate with OBs to share maternal risk for EOS</a:t>
            </a:r>
          </a:p>
          <a:p>
            <a:r>
              <a:rPr lang="en-US" sz="1400" dirty="0"/>
              <a:t>Implement protocols for serial assessment with response to worsening status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16509" y="4220539"/>
            <a:ext cx="5051289" cy="172225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Consistently obtain blood cultures</a:t>
            </a:r>
          </a:p>
          <a:p>
            <a:r>
              <a:rPr lang="en-US" sz="1400" dirty="0"/>
              <a:t>Partner with inpatient lab to process blood culture results</a:t>
            </a:r>
          </a:p>
          <a:p>
            <a:r>
              <a:rPr lang="en-US" sz="1400" dirty="0"/>
              <a:t>De-escalate therapy based on culture and sensitivity results</a:t>
            </a:r>
          </a:p>
          <a:p>
            <a:r>
              <a:rPr lang="en-US" sz="1400" dirty="0"/>
              <a:t>Implement pharmacy protocols to assure appropriate use</a:t>
            </a:r>
          </a:p>
          <a:p>
            <a:r>
              <a:rPr lang="en-US" sz="1400" dirty="0"/>
              <a:t>Standardize dosing guidelines and order sets</a:t>
            </a:r>
          </a:p>
          <a:p>
            <a:r>
              <a:rPr lang="en-US" sz="1400" dirty="0"/>
              <a:t>Implement process to discuss antibiotic duration and course</a:t>
            </a:r>
          </a:p>
          <a:p>
            <a:r>
              <a:rPr lang="en-US" sz="1400" dirty="0"/>
              <a:t>Implement automatic stop order processes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16511" y="6036397"/>
            <a:ext cx="5051289" cy="76967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Review health quality data stratified by race, ethnicity, and Medicaid status to identify disparities and address opportunities for improvement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024467" y="1510768"/>
            <a:ext cx="1699288" cy="13145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Implement QI infrastructure</a:t>
            </a:r>
          </a:p>
          <a:p>
            <a:endParaRPr lang="en-US" sz="1400" dirty="0"/>
          </a:p>
          <a:p>
            <a:r>
              <a:rPr lang="en-US" sz="1400" dirty="0"/>
              <a:t>Monitor &amp; share transparent antibiotic data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16511" y="2327179"/>
            <a:ext cx="5051289" cy="62617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Coordinate with IT to implement reporting system from EMR	</a:t>
            </a:r>
          </a:p>
          <a:p>
            <a:r>
              <a:rPr lang="en-US" sz="1400" dirty="0"/>
              <a:t>Review transparent data and debrief with providers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" y="1425838"/>
            <a:ext cx="1649671" cy="6315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By June 2022, ILPQC Hospitals will:</a:t>
            </a:r>
          </a:p>
        </p:txBody>
      </p:sp>
      <p:cxnSp>
        <p:nvCxnSpPr>
          <p:cNvPr id="4" name="Straight Arrow Connector 3"/>
          <p:cNvCxnSpPr>
            <a:stCxn id="17" idx="1"/>
            <a:endCxn id="23" idx="3"/>
          </p:cNvCxnSpPr>
          <p:nvPr/>
        </p:nvCxnSpPr>
        <p:spPr>
          <a:xfrm flipH="1">
            <a:off x="3723755" y="1755858"/>
            <a:ext cx="292756" cy="41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1"/>
            <a:endCxn id="23" idx="3"/>
          </p:cNvCxnSpPr>
          <p:nvPr/>
        </p:nvCxnSpPr>
        <p:spPr>
          <a:xfrm flipH="1" flipV="1">
            <a:off x="3723755" y="2168066"/>
            <a:ext cx="292756" cy="443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1"/>
            <a:endCxn id="11" idx="3"/>
          </p:cNvCxnSpPr>
          <p:nvPr/>
        </p:nvCxnSpPr>
        <p:spPr>
          <a:xfrm flipH="1" flipV="1">
            <a:off x="3733240" y="3424417"/>
            <a:ext cx="283270" cy="167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1"/>
            <a:endCxn id="12" idx="3"/>
          </p:cNvCxnSpPr>
          <p:nvPr/>
        </p:nvCxnSpPr>
        <p:spPr>
          <a:xfrm flipH="1" flipV="1">
            <a:off x="3733361" y="4633926"/>
            <a:ext cx="283148" cy="447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1"/>
            <a:endCxn id="13" idx="3"/>
          </p:cNvCxnSpPr>
          <p:nvPr/>
        </p:nvCxnSpPr>
        <p:spPr>
          <a:xfrm flipH="1" flipV="1">
            <a:off x="3733240" y="5663316"/>
            <a:ext cx="283271" cy="55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1"/>
            <a:endCxn id="7" idx="3"/>
          </p:cNvCxnSpPr>
          <p:nvPr/>
        </p:nvCxnSpPr>
        <p:spPr>
          <a:xfrm flipH="1">
            <a:off x="1835556" y="2168066"/>
            <a:ext cx="188911" cy="21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1"/>
            <a:endCxn id="7" idx="3"/>
          </p:cNvCxnSpPr>
          <p:nvPr/>
        </p:nvCxnSpPr>
        <p:spPr>
          <a:xfrm flipH="1">
            <a:off x="1835556" y="3424417"/>
            <a:ext cx="198981" cy="90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1"/>
            <a:endCxn id="7" idx="3"/>
          </p:cNvCxnSpPr>
          <p:nvPr/>
        </p:nvCxnSpPr>
        <p:spPr>
          <a:xfrm flipH="1" flipV="1">
            <a:off x="1835556" y="4334396"/>
            <a:ext cx="206084" cy="29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1"/>
            <a:endCxn id="7" idx="3"/>
          </p:cNvCxnSpPr>
          <p:nvPr/>
        </p:nvCxnSpPr>
        <p:spPr>
          <a:xfrm flipH="1" flipV="1">
            <a:off x="1835556" y="4334396"/>
            <a:ext cx="198517" cy="132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658340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Version 2.12.2021</a:t>
            </a:r>
          </a:p>
        </p:txBody>
      </p:sp>
      <p:cxnSp>
        <p:nvCxnSpPr>
          <p:cNvPr id="29" name="Straight Arrow Connector 28"/>
          <p:cNvCxnSpPr>
            <a:stCxn id="17" idx="1"/>
          </p:cNvCxnSpPr>
          <p:nvPr/>
        </p:nvCxnSpPr>
        <p:spPr>
          <a:xfrm flipH="1">
            <a:off x="3699755" y="1755858"/>
            <a:ext cx="316756" cy="403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5352039"/>
            <a:ext cx="9144000" cy="1505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7" y="32757"/>
            <a:ext cx="8229600" cy="935024"/>
          </a:xfrm>
          <a:noFill/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BASIC Key Driver Diagram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8914" y="2183628"/>
            <a:ext cx="1716642" cy="43015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A. Decrease by 20% (or absolute rate of 4%) the number of newborns, born at ≥35 weeks who receive antibiotics</a:t>
            </a:r>
          </a:p>
          <a:p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B. Decrease by 20% the number of newborns with a negative blood culture who receive antibiotics for longer than 36 hours</a:t>
            </a:r>
          </a:p>
          <a:p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4537" y="3073344"/>
            <a:ext cx="1698703" cy="7021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Initiate timely and appropriate antibiotics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41640" y="4385944"/>
            <a:ext cx="1691721" cy="4959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Administer and de-escalate antibiotics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034073" y="5434725"/>
            <a:ext cx="1699167" cy="4571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Deliver equitable care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230" y="956696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6880" y="1033637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Drivers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016511" y="1273406"/>
            <a:ext cx="5051289" cy="96490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Create multidisciplinary antibiotic stewardship QI team</a:t>
            </a:r>
          </a:p>
          <a:p>
            <a:r>
              <a:rPr lang="en-US" sz="1400" dirty="0"/>
              <a:t>Educate healthcare team on best practices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Provide standardized education and anticipatory guidance with focus on equitable care to families on EOS and treatment plan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51772" y="967788"/>
            <a:ext cx="20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Ideas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16510" y="3023599"/>
            <a:ext cx="5051289" cy="1136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Standardize risk assessment for early onset sepsis (EOS)</a:t>
            </a:r>
          </a:p>
          <a:p>
            <a:r>
              <a:rPr lang="en-US" sz="1400" dirty="0"/>
              <a:t>Communicate with OBs to share maternal risk for EOS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Implement protocols for serial assessment with response to worsening status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016509" y="4220539"/>
            <a:ext cx="5051289" cy="172225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Consistently obtain blood cultures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Partner with inpatient lab to process blood culture results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De-escalate therapy based on culture and sensitivity results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Implement pharmacy protocols to assure appropriate use</a:t>
            </a:r>
          </a:p>
          <a:p>
            <a:r>
              <a:rPr lang="en-US" sz="1400" dirty="0"/>
              <a:t>Standardize dosing guidelines and order sets</a:t>
            </a:r>
          </a:p>
          <a:p>
            <a:r>
              <a:rPr lang="en-US" sz="1400" dirty="0"/>
              <a:t>Implement process to discuss antibiotic duration and course</a:t>
            </a:r>
          </a:p>
          <a:p>
            <a:r>
              <a:rPr lang="en-US" sz="1400" dirty="0"/>
              <a:t>Implement automatic stop order processes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16511" y="6036397"/>
            <a:ext cx="5051289" cy="76967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Review health quality data stratified by race, ethnicity, and Medicaid status to identify disparities and address opportunities for improvement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024467" y="1510768"/>
            <a:ext cx="1699288" cy="13145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Implement QI infrastructure</a:t>
            </a:r>
          </a:p>
          <a:p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Monitor &amp; share transparent antibiotic data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016511" y="2327179"/>
            <a:ext cx="5051289" cy="62617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Coordinate with IT to implement reporting system from EMR	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Review transparent data and debrief with providers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52400" y="1425838"/>
            <a:ext cx="1649671" cy="6315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By June 2022, ILPQC Hospitals will:</a:t>
            </a:r>
          </a:p>
        </p:txBody>
      </p:sp>
      <p:cxnSp>
        <p:nvCxnSpPr>
          <p:cNvPr id="4" name="Straight Arrow Connector 3"/>
          <p:cNvCxnSpPr>
            <a:stCxn id="17" idx="1"/>
            <a:endCxn id="23" idx="3"/>
          </p:cNvCxnSpPr>
          <p:nvPr/>
        </p:nvCxnSpPr>
        <p:spPr>
          <a:xfrm flipH="1">
            <a:off x="3723755" y="1755858"/>
            <a:ext cx="292756" cy="41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1"/>
            <a:endCxn id="23" idx="3"/>
          </p:cNvCxnSpPr>
          <p:nvPr/>
        </p:nvCxnSpPr>
        <p:spPr>
          <a:xfrm flipH="1" flipV="1">
            <a:off x="3723755" y="2168066"/>
            <a:ext cx="292756" cy="443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1"/>
            <a:endCxn id="11" idx="3"/>
          </p:cNvCxnSpPr>
          <p:nvPr/>
        </p:nvCxnSpPr>
        <p:spPr>
          <a:xfrm flipH="1" flipV="1">
            <a:off x="3733240" y="3424417"/>
            <a:ext cx="283270" cy="1673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1"/>
            <a:endCxn id="12" idx="3"/>
          </p:cNvCxnSpPr>
          <p:nvPr/>
        </p:nvCxnSpPr>
        <p:spPr>
          <a:xfrm flipH="1" flipV="1">
            <a:off x="3733361" y="4633926"/>
            <a:ext cx="283148" cy="447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1"/>
            <a:endCxn id="13" idx="3"/>
          </p:cNvCxnSpPr>
          <p:nvPr/>
        </p:nvCxnSpPr>
        <p:spPr>
          <a:xfrm flipH="1" flipV="1">
            <a:off x="3733240" y="5663316"/>
            <a:ext cx="283271" cy="558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1"/>
            <a:endCxn id="7" idx="3"/>
          </p:cNvCxnSpPr>
          <p:nvPr/>
        </p:nvCxnSpPr>
        <p:spPr>
          <a:xfrm flipH="1">
            <a:off x="1835556" y="2168066"/>
            <a:ext cx="188911" cy="216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1"/>
            <a:endCxn id="7" idx="3"/>
          </p:cNvCxnSpPr>
          <p:nvPr/>
        </p:nvCxnSpPr>
        <p:spPr>
          <a:xfrm flipH="1">
            <a:off x="1835556" y="3424417"/>
            <a:ext cx="198981" cy="90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1"/>
            <a:endCxn id="7" idx="3"/>
          </p:cNvCxnSpPr>
          <p:nvPr/>
        </p:nvCxnSpPr>
        <p:spPr>
          <a:xfrm flipH="1" flipV="1">
            <a:off x="1835556" y="4334396"/>
            <a:ext cx="206084" cy="29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1"/>
            <a:endCxn id="7" idx="3"/>
          </p:cNvCxnSpPr>
          <p:nvPr/>
        </p:nvCxnSpPr>
        <p:spPr>
          <a:xfrm flipH="1" flipV="1">
            <a:off x="1835556" y="4334396"/>
            <a:ext cx="198517" cy="1328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0" y="6583402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Version 2.12.2021</a:t>
            </a:r>
          </a:p>
        </p:txBody>
      </p:sp>
      <p:cxnSp>
        <p:nvCxnSpPr>
          <p:cNvPr id="29" name="Straight Arrow Connector 28"/>
          <p:cNvCxnSpPr>
            <a:stCxn id="17" idx="1"/>
          </p:cNvCxnSpPr>
          <p:nvPr/>
        </p:nvCxnSpPr>
        <p:spPr>
          <a:xfrm flipH="1">
            <a:off x="3699755" y="1755858"/>
            <a:ext cx="316756" cy="4031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4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03A87902-7B4B-4524-8F5F-F572E6EA2D93}"/>
              </a:ext>
            </a:extLst>
          </p:cNvPr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Partnering with IT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D2D3A-35E5-4368-B58C-A9A47C4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2B83E2C-C682-4CCB-812E-4FD1E6CD7EF7}" type="slidenum">
              <a:rPr lang="en-US" altLang="en-US" smtClean="0">
                <a:cs typeface="+mn-cs"/>
              </a:rPr>
              <a:pPr defTabSz="914377">
                <a:defRPr/>
              </a:pPr>
              <a:t>7</a:t>
            </a:fld>
            <a:endParaRPr lang="en-US" altLang="en-US">
              <a:cs typeface="+mn-cs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631399E5-6927-4B5A-9A13-FA677A525C11}"/>
              </a:ext>
            </a:extLst>
          </p:cNvPr>
          <p:cNvSpPr txBox="1">
            <a:spLocks/>
          </p:cNvSpPr>
          <p:nvPr/>
        </p:nvSpPr>
        <p:spPr>
          <a:xfrm>
            <a:off x="140527" y="1371599"/>
            <a:ext cx="8531986" cy="4984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58466"/>
              </a:buClr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Anticipating Challenges</a:t>
            </a:r>
          </a:p>
          <a:p>
            <a:pPr marL="857250" lvl="1" indent="-457200">
              <a:buClr>
                <a:srgbClr val="F58466"/>
              </a:buClr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Opaque change management process</a:t>
            </a:r>
          </a:p>
          <a:p>
            <a:pPr marL="1257300" lvl="2" indent="-457200">
              <a:buClr>
                <a:srgbClr val="F58466"/>
              </a:buClr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How to even get started?</a:t>
            </a:r>
          </a:p>
          <a:p>
            <a:pPr marL="857250" lvl="1" indent="-457200">
              <a:buClr>
                <a:srgbClr val="F58466"/>
              </a:buClr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Limited resources (and competing priorities) within IT</a:t>
            </a:r>
          </a:p>
          <a:p>
            <a:pPr marL="457200" indent="-457200">
              <a:buClr>
                <a:srgbClr val="F58466"/>
              </a:buClr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IT jargon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1257300" lvl="2" indent="-457200">
              <a:buClr>
                <a:srgbClr val="F58466"/>
              </a:buClr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Analyst = your friend in IT who will be doing the building</a:t>
            </a:r>
          </a:p>
          <a:p>
            <a:pPr marL="1257300" lvl="2" indent="-457200">
              <a:buClr>
                <a:srgbClr val="F58466"/>
              </a:buClr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“Validate build”</a:t>
            </a:r>
          </a:p>
          <a:p>
            <a:pPr marL="1257300" lvl="2" indent="-457200">
              <a:buClr>
                <a:srgbClr val="F58466"/>
              </a:buClr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IT Environments:</a:t>
            </a:r>
            <a:r>
              <a:rPr lang="en-US" sz="16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</a:p>
          <a:p>
            <a:pPr marL="1714500" lvl="3" indent="-457200">
              <a:buClr>
                <a:srgbClr val="F58466"/>
              </a:buClr>
            </a:pPr>
            <a:r>
              <a:rPr lang="en-US" sz="1600" dirty="0">
                <a:solidFill>
                  <a:prstClr val="black"/>
                </a:solidFill>
              </a:rPr>
              <a:t>“</a:t>
            </a:r>
            <a:r>
              <a:rPr lang="en-US" sz="1600" b="1" dirty="0">
                <a:solidFill>
                  <a:prstClr val="black"/>
                </a:solidFill>
              </a:rPr>
              <a:t>PRD</a:t>
            </a:r>
            <a:r>
              <a:rPr lang="en-US" sz="1600" dirty="0">
                <a:solidFill>
                  <a:prstClr val="black"/>
                </a:solidFill>
              </a:rPr>
              <a:t>” or “</a:t>
            </a:r>
            <a:r>
              <a:rPr lang="en-US" sz="1600" b="1" dirty="0">
                <a:solidFill>
                  <a:prstClr val="black"/>
                </a:solidFill>
              </a:rPr>
              <a:t>Production</a:t>
            </a:r>
            <a:r>
              <a:rPr lang="en-US" sz="1600" dirty="0">
                <a:solidFill>
                  <a:prstClr val="black"/>
                </a:solidFill>
              </a:rPr>
              <a:t>” = the EMR system that you use every day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marL="1714500" lvl="3" indent="-457200">
              <a:buClr>
                <a:srgbClr val="F58466"/>
              </a:buClr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Dev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” or “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POC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” = the part of the system where changes are built  </a:t>
            </a:r>
          </a:p>
          <a:p>
            <a:pPr marL="1714500" lvl="3" indent="-457200">
              <a:buClr>
                <a:srgbClr val="F58466"/>
              </a:buClr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“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TST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” or “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TEST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”= the part of the system where changes are tested</a:t>
            </a:r>
          </a:p>
          <a:p>
            <a:pPr marL="857250" lvl="1" indent="-457200">
              <a:buClr>
                <a:srgbClr val="F58466"/>
              </a:buClr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18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612893"/>
          </a:xfrm>
        </p:spPr>
        <p:txBody>
          <a:bodyPr/>
          <a:lstStyle/>
          <a:p>
            <a:r>
              <a:rPr lang="en-US" sz="4800" dirty="0">
                <a:solidFill>
                  <a:srgbClr val="F58466"/>
                </a:solidFill>
                <a:latin typeface="Goudy Old Style" pitchFamily="18" charset="0"/>
              </a:rPr>
              <a:t>Data Entry And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14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304800" y="136518"/>
            <a:ext cx="6367232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400" b="1" dirty="0">
                <a:solidFill>
                  <a:srgbClr val="F58466"/>
                </a:solidFill>
                <a:latin typeface="Goudy Old Style" pitchFamily="18" charset="0"/>
              </a:rPr>
              <a:t>BASIC Reporting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40527" y="1371599"/>
            <a:ext cx="8531986" cy="49847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F58466"/>
              </a:buClr>
            </a:pPr>
            <a:r>
              <a:rPr lang="en-US" sz="2400" dirty="0"/>
              <a:t>Monthly Hospital Data Form (Structure Measure)</a:t>
            </a:r>
          </a:p>
          <a:p>
            <a:pPr marL="857250" lvl="1" indent="-457200">
              <a:buClr>
                <a:srgbClr val="F58466"/>
              </a:buClr>
            </a:pPr>
            <a:r>
              <a:rPr lang="en-US" sz="2000" dirty="0"/>
              <a:t>Hospital-Level Newborn Data</a:t>
            </a:r>
          </a:p>
          <a:p>
            <a:pPr marL="857250" lvl="1" indent="-457200">
              <a:buClr>
                <a:srgbClr val="F58466"/>
              </a:buClr>
            </a:pPr>
            <a:endParaRPr lang="en-US" sz="2000" dirty="0"/>
          </a:p>
          <a:p>
            <a:pPr marL="457200" indent="-457200">
              <a:buClr>
                <a:srgbClr val="F58466"/>
              </a:buClr>
            </a:pPr>
            <a:r>
              <a:rPr lang="en-US" sz="2400" dirty="0"/>
              <a:t>Monthly Newborn Data Forms (Process Measure)</a:t>
            </a:r>
          </a:p>
          <a:p>
            <a:pPr marL="857250" lvl="1" indent="-457200">
              <a:buClr>
                <a:srgbClr val="F58466"/>
              </a:buClr>
            </a:pPr>
            <a:r>
              <a:rPr lang="en-US" sz="2000" dirty="0"/>
              <a:t>Patient-Level: Data collection is resource intensive, especially with high volume hospitals.</a:t>
            </a:r>
          </a:p>
          <a:p>
            <a:pPr marL="857250" lvl="1" indent="-457200">
              <a:buClr>
                <a:srgbClr val="F58466"/>
              </a:buClr>
              <a:buFont typeface="+mj-lt"/>
              <a:buAutoNum type="arabicPeriod"/>
            </a:pPr>
            <a:r>
              <a:rPr lang="en-US" sz="2000" dirty="0"/>
              <a:t>Identify Eligible Patients (Newborn Form Data Collection Instructions)</a:t>
            </a:r>
          </a:p>
          <a:p>
            <a:pPr marL="857250" lvl="1" indent="-457200">
              <a:buClr>
                <a:srgbClr val="F58466"/>
              </a:buClr>
              <a:buFont typeface="+mj-lt"/>
              <a:buAutoNum type="arabicPeriod"/>
            </a:pPr>
            <a:r>
              <a:rPr lang="en-US" sz="2000" dirty="0"/>
              <a:t>Audit Patient-Level Data</a:t>
            </a:r>
          </a:p>
          <a:p>
            <a:pPr marL="1257300" lvl="2" indent="-457200">
              <a:buClr>
                <a:srgbClr val="F58466"/>
              </a:buClr>
            </a:pPr>
            <a:r>
              <a:rPr lang="en-US" sz="2000" dirty="0"/>
              <a:t>Identify EMR Gaps</a:t>
            </a:r>
          </a:p>
          <a:p>
            <a:pPr marL="1257300" lvl="2" indent="-457200">
              <a:buClr>
                <a:srgbClr val="F58466"/>
              </a:buClr>
            </a:pPr>
            <a:r>
              <a:rPr lang="en-US" sz="2000" dirty="0"/>
              <a:t>Organize Notes for Data</a:t>
            </a:r>
          </a:p>
          <a:p>
            <a:pPr marL="857250" lvl="1" indent="-457200">
              <a:buClr>
                <a:srgbClr val="F58466"/>
              </a:buClr>
              <a:buFont typeface="+mj-lt"/>
              <a:buAutoNum type="arabicPeriod"/>
            </a:pPr>
            <a:r>
              <a:rPr lang="en-US" sz="2000" dirty="0"/>
              <a:t>Generate Reports! </a:t>
            </a:r>
          </a:p>
          <a:p>
            <a:pPr marL="1257300" lvl="2" indent="-457200">
              <a:buClr>
                <a:srgbClr val="F58466"/>
              </a:buClr>
              <a:buFont typeface="+mj-lt"/>
              <a:buAutoNum type="arabicPeriod"/>
            </a:pPr>
            <a:endParaRPr lang="en-US" sz="800" dirty="0"/>
          </a:p>
          <a:p>
            <a:pPr marL="457200" indent="-457200">
              <a:buClr>
                <a:srgbClr val="F58466"/>
              </a:buClr>
            </a:pPr>
            <a:endParaRPr lang="en-US" sz="2400" dirty="0"/>
          </a:p>
          <a:p>
            <a:pPr marL="400050" lvl="1" indent="0">
              <a:buClr>
                <a:srgbClr val="F58466"/>
              </a:buClr>
              <a:buNone/>
              <a:defRPr/>
            </a:pPr>
            <a:endParaRPr lang="en-US" dirty="0"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58466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18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0D5333BA3AB47B701CF36E8C5BF1F" ma:contentTypeVersion="5" ma:contentTypeDescription="Create a new document." ma:contentTypeScope="" ma:versionID="f76aa6b4f8400d64c76ff71db7cb06e2">
  <xsd:schema xmlns:xsd="http://www.w3.org/2001/XMLSchema" xmlns:xs="http://www.w3.org/2001/XMLSchema" xmlns:p="http://schemas.microsoft.com/office/2006/metadata/properties" xmlns:ns3="488bcfa4-0dfe-4362-93eb-99aacf041e32" xmlns:ns4="b5ba1254-7884-4044-9dfc-f1a03e633c8c" targetNamespace="http://schemas.microsoft.com/office/2006/metadata/properties" ma:root="true" ma:fieldsID="d7c2782843db4da03e2b2b115386c450" ns3:_="" ns4:_="">
    <xsd:import namespace="488bcfa4-0dfe-4362-93eb-99aacf041e32"/>
    <xsd:import namespace="b5ba1254-7884-4044-9dfc-f1a03e633c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bcfa4-0dfe-4362-93eb-99aacf041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1254-7884-4044-9dfc-f1a03e633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3E7FD-C51C-46F5-9412-70F1D944D3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9CC085-3CD7-4342-AEF0-446937DFE8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7AB0F-3B49-4A66-9A91-B0C87CA1F2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8bcfa4-0dfe-4362-93eb-99aacf041e32"/>
    <ds:schemaRef ds:uri="b5ba1254-7884-4044-9dfc-f1a03e633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100529</TotalTime>
  <Words>1332</Words>
  <Application>Microsoft Office PowerPoint</Application>
  <PresentationFormat>On-screen Show (4:3)</PresentationFormat>
  <Paragraphs>272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Goudy Old Style</vt:lpstr>
      <vt:lpstr>Wingdings 2</vt:lpstr>
      <vt:lpstr>1_Office Theme</vt:lpstr>
      <vt:lpstr>BASIC Teams Call: Leveraging The EMR  </vt:lpstr>
      <vt:lpstr>Objectives from Today’s Call</vt:lpstr>
      <vt:lpstr>ILPQC BASIC</vt:lpstr>
      <vt:lpstr>PowerPoint Presentation</vt:lpstr>
      <vt:lpstr>BASIC Key Driver Diagram</vt:lpstr>
      <vt:lpstr>BASIC Key Driver Diagram</vt:lpstr>
      <vt:lpstr>PowerPoint Presentation</vt:lpstr>
      <vt:lpstr>Data Entry And Reporting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Decision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RECAP- EMR Process</vt:lpstr>
      <vt:lpstr>RECAP-  EMR Partnership Process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Lyons, Patrick</cp:lastModifiedBy>
  <cp:revision>1973</cp:revision>
  <cp:lastPrinted>2016-06-08T14:56:32Z</cp:lastPrinted>
  <dcterms:created xsi:type="dcterms:W3CDTF">2013-06-07T18:46:59Z</dcterms:created>
  <dcterms:modified xsi:type="dcterms:W3CDTF">2021-04-19T04:38:24Z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0x01010082E0D5333BA3AB47B701CF36E8C5BF1F</vt:lpwstr>
  </property>
</Properties>
</file>