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12" r:id="rId4"/>
  </p:sldMasterIdLst>
  <p:notesMasterIdLst>
    <p:notesMasterId r:id="rId16"/>
  </p:notesMasterIdLst>
  <p:handoutMasterIdLst>
    <p:handoutMasterId r:id="rId17"/>
  </p:handoutMasterIdLst>
  <p:sldIdLst>
    <p:sldId id="1413" r:id="rId5"/>
    <p:sldId id="1415" r:id="rId6"/>
    <p:sldId id="1427" r:id="rId7"/>
    <p:sldId id="1428" r:id="rId8"/>
    <p:sldId id="1429" r:id="rId9"/>
    <p:sldId id="1430" r:id="rId10"/>
    <p:sldId id="1431" r:id="rId11"/>
    <p:sldId id="1432" r:id="rId12"/>
    <p:sldId id="1422" r:id="rId13"/>
    <p:sldId id="1420" r:id="rId14"/>
    <p:sldId id="1112" r:id="rId15"/>
  </p:sldIdLst>
  <p:sldSz cx="9144000" cy="6858000" type="screen4x3"/>
  <p:notesSz cx="9236075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Ann Lee King" initials="PALK" lastIdx="12" clrIdx="0"/>
  <p:cmAuthor id="2" name="Keenan-Devlin, Lauren" initials="KL" lastIdx="1" clrIdx="1"/>
  <p:cmAuthor id="3" name="Borders, Ann" initials="BA" lastIdx="1" clrIdx="2"/>
  <p:cmAuthor id="4" name="Danielle Renae Young" initials="DRY" lastIdx="13" clrIdx="3"/>
  <p:cmAuthor id="5" name="leslie granchalek" initials="lg [5] [2]" lastIdx="1" clrIdx="4"/>
  <p:cmAuthor id="6" name="Lyons, Patrick" initials="LP" lastIdx="1" clrIdx="5">
    <p:extLst>
      <p:ext uri="{19B8F6BF-5375-455C-9EA6-DF929625EA0E}">
        <p15:presenceInfo xmlns:p15="http://schemas.microsoft.com/office/powerpoint/2012/main" userId="S::plyons@luriechildrens.org::b9c829bc-15c2-4942-be1e-43c9d697b9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466"/>
    <a:srgbClr val="F57E5D"/>
    <a:srgbClr val="F60064"/>
    <a:srgbClr val="F4F6FA"/>
    <a:srgbClr val="E8ECF4"/>
    <a:srgbClr val="E0E5F0"/>
    <a:srgbClr val="D0D8E8"/>
    <a:srgbClr val="F36F4B"/>
    <a:srgbClr val="89C4FF"/>
    <a:srgbClr val="F566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50" autoAdjust="0"/>
    <p:restoredTop sz="74904" autoAdjust="0"/>
  </p:normalViewPr>
  <p:slideViewPr>
    <p:cSldViewPr>
      <p:cViewPr varScale="1">
        <p:scale>
          <a:sx n="51" d="100"/>
          <a:sy n="51" d="100"/>
        </p:scale>
        <p:origin x="160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06"/>
    </p:cViewPr>
  </p:sorterViewPr>
  <p:notesViewPr>
    <p:cSldViewPr>
      <p:cViewPr varScale="1">
        <p:scale>
          <a:sx n="161" d="100"/>
          <a:sy n="161" d="100"/>
        </p:scale>
        <p:origin x="2108" y="10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C831A6-7074-4C13-9F2B-6C2ED7022236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8AA09BD9-18EE-4F21-931B-43D54F09068C}">
      <dgm:prSet phldrT="[Text]"/>
      <dgm:spPr/>
      <dgm:t>
        <a:bodyPr/>
        <a:lstStyle/>
        <a:p>
          <a:r>
            <a:rPr lang="en-US" dirty="0"/>
            <a:t>Discovery phase</a:t>
          </a:r>
        </a:p>
      </dgm:t>
    </dgm:pt>
    <dgm:pt modelId="{2A268834-3EA8-4AC4-A73A-D3CE4FD65565}" type="parTrans" cxnId="{F4A8CD4B-5FC8-46A6-BCC5-EB79A745E82E}">
      <dgm:prSet/>
      <dgm:spPr/>
      <dgm:t>
        <a:bodyPr/>
        <a:lstStyle/>
        <a:p>
          <a:endParaRPr lang="en-US"/>
        </a:p>
      </dgm:t>
    </dgm:pt>
    <dgm:pt modelId="{D9DBF545-96AF-44BB-B9C5-DF5FE05AA762}" type="sibTrans" cxnId="{F4A8CD4B-5FC8-46A6-BCC5-EB79A745E82E}">
      <dgm:prSet/>
      <dgm:spPr/>
      <dgm:t>
        <a:bodyPr/>
        <a:lstStyle/>
        <a:p>
          <a:endParaRPr lang="en-US"/>
        </a:p>
      </dgm:t>
    </dgm:pt>
    <dgm:pt modelId="{5F2FB577-DFAA-42E0-8503-85CD04198E6F}">
      <dgm:prSet phldrT="[Text]"/>
      <dgm:spPr/>
      <dgm:t>
        <a:bodyPr/>
        <a:lstStyle/>
        <a:p>
          <a:r>
            <a:rPr lang="en-US" dirty="0"/>
            <a:t>Brainstorming phase</a:t>
          </a:r>
        </a:p>
      </dgm:t>
    </dgm:pt>
    <dgm:pt modelId="{F2614C17-3A36-48B6-B486-783B1C5B6A51}" type="parTrans" cxnId="{734B4BBF-C35A-463F-9F27-B3D8BD5BF9DD}">
      <dgm:prSet/>
      <dgm:spPr/>
      <dgm:t>
        <a:bodyPr/>
        <a:lstStyle/>
        <a:p>
          <a:endParaRPr lang="en-US"/>
        </a:p>
      </dgm:t>
    </dgm:pt>
    <dgm:pt modelId="{C2DB85B3-D510-439F-A34C-27831B8EEC0B}" type="sibTrans" cxnId="{734B4BBF-C35A-463F-9F27-B3D8BD5BF9DD}">
      <dgm:prSet/>
      <dgm:spPr/>
      <dgm:t>
        <a:bodyPr/>
        <a:lstStyle/>
        <a:p>
          <a:endParaRPr lang="en-US"/>
        </a:p>
      </dgm:t>
    </dgm:pt>
    <dgm:pt modelId="{DB1F189E-3A8F-442A-9E80-8A6E4D25B736}">
      <dgm:prSet phldrT="[Text]"/>
      <dgm:spPr/>
      <dgm:t>
        <a:bodyPr/>
        <a:lstStyle/>
        <a:p>
          <a:r>
            <a:rPr lang="en-US" dirty="0"/>
            <a:t>Partnership phase</a:t>
          </a:r>
        </a:p>
      </dgm:t>
    </dgm:pt>
    <dgm:pt modelId="{89F95A26-E41E-46DB-B4C8-54A849C53873}" type="parTrans" cxnId="{DBC20EDB-6DFE-4219-BF8C-CA42212B0B2D}">
      <dgm:prSet/>
      <dgm:spPr/>
      <dgm:t>
        <a:bodyPr/>
        <a:lstStyle/>
        <a:p>
          <a:endParaRPr lang="en-US"/>
        </a:p>
      </dgm:t>
    </dgm:pt>
    <dgm:pt modelId="{2542AC3B-B739-445E-BA21-CDFB1A23FA09}" type="sibTrans" cxnId="{DBC20EDB-6DFE-4219-BF8C-CA42212B0B2D}">
      <dgm:prSet/>
      <dgm:spPr/>
      <dgm:t>
        <a:bodyPr/>
        <a:lstStyle/>
        <a:p>
          <a:endParaRPr lang="en-US"/>
        </a:p>
      </dgm:t>
    </dgm:pt>
    <dgm:pt modelId="{E070BD88-CF36-43BB-B5D6-001322932089}" type="pres">
      <dgm:prSet presAssocID="{16C831A6-7074-4C13-9F2B-6C2ED7022236}" presName="CompostProcess" presStyleCnt="0">
        <dgm:presLayoutVars>
          <dgm:dir/>
          <dgm:resizeHandles val="exact"/>
        </dgm:presLayoutVars>
      </dgm:prSet>
      <dgm:spPr/>
    </dgm:pt>
    <dgm:pt modelId="{22A01BF9-CBA1-4AB2-9928-7191FD4C28D7}" type="pres">
      <dgm:prSet presAssocID="{16C831A6-7074-4C13-9F2B-6C2ED7022236}" presName="arrow" presStyleLbl="bgShp" presStyleIdx="0" presStyleCnt="1"/>
      <dgm:spPr/>
    </dgm:pt>
    <dgm:pt modelId="{B1FE16BA-CE5F-4F15-AEB2-D29B9C4996DA}" type="pres">
      <dgm:prSet presAssocID="{16C831A6-7074-4C13-9F2B-6C2ED7022236}" presName="linearProcess" presStyleCnt="0"/>
      <dgm:spPr/>
    </dgm:pt>
    <dgm:pt modelId="{1E89F958-232E-4757-BA0E-749FA006F2B5}" type="pres">
      <dgm:prSet presAssocID="{8AA09BD9-18EE-4F21-931B-43D54F09068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68E319-4765-439A-8DE7-C49022C691B0}" type="pres">
      <dgm:prSet presAssocID="{D9DBF545-96AF-44BB-B9C5-DF5FE05AA762}" presName="sibTrans" presStyleCnt="0"/>
      <dgm:spPr/>
    </dgm:pt>
    <dgm:pt modelId="{A9816149-228F-458F-A9A1-7587BC566F0E}" type="pres">
      <dgm:prSet presAssocID="{5F2FB577-DFAA-42E0-8503-85CD04198E6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FE9AEE-090D-4EB7-A1E2-CA661B5D18C7}" type="pres">
      <dgm:prSet presAssocID="{C2DB85B3-D510-439F-A34C-27831B8EEC0B}" presName="sibTrans" presStyleCnt="0"/>
      <dgm:spPr/>
    </dgm:pt>
    <dgm:pt modelId="{8768BC97-C4BC-4A1B-AB77-C96B7B90A322}" type="pres">
      <dgm:prSet presAssocID="{DB1F189E-3A8F-442A-9E80-8A6E4D25B73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A8CD4B-5FC8-46A6-BCC5-EB79A745E82E}" srcId="{16C831A6-7074-4C13-9F2B-6C2ED7022236}" destId="{8AA09BD9-18EE-4F21-931B-43D54F09068C}" srcOrd="0" destOrd="0" parTransId="{2A268834-3EA8-4AC4-A73A-D3CE4FD65565}" sibTransId="{D9DBF545-96AF-44BB-B9C5-DF5FE05AA762}"/>
    <dgm:cxn modelId="{DBC20EDB-6DFE-4219-BF8C-CA42212B0B2D}" srcId="{16C831A6-7074-4C13-9F2B-6C2ED7022236}" destId="{DB1F189E-3A8F-442A-9E80-8A6E4D25B736}" srcOrd="2" destOrd="0" parTransId="{89F95A26-E41E-46DB-B4C8-54A849C53873}" sibTransId="{2542AC3B-B739-445E-BA21-CDFB1A23FA09}"/>
    <dgm:cxn modelId="{734B4BBF-C35A-463F-9F27-B3D8BD5BF9DD}" srcId="{16C831A6-7074-4C13-9F2B-6C2ED7022236}" destId="{5F2FB577-DFAA-42E0-8503-85CD04198E6F}" srcOrd="1" destOrd="0" parTransId="{F2614C17-3A36-48B6-B486-783B1C5B6A51}" sibTransId="{C2DB85B3-D510-439F-A34C-27831B8EEC0B}"/>
    <dgm:cxn modelId="{7E1E6374-3CB0-47BC-B8E4-5D701C6DBF22}" type="presOf" srcId="{5F2FB577-DFAA-42E0-8503-85CD04198E6F}" destId="{A9816149-228F-458F-A9A1-7587BC566F0E}" srcOrd="0" destOrd="0" presId="urn:microsoft.com/office/officeart/2005/8/layout/hProcess9"/>
    <dgm:cxn modelId="{C10CE56E-C452-4D55-AE3F-A755793A51EE}" type="presOf" srcId="{16C831A6-7074-4C13-9F2B-6C2ED7022236}" destId="{E070BD88-CF36-43BB-B5D6-001322932089}" srcOrd="0" destOrd="0" presId="urn:microsoft.com/office/officeart/2005/8/layout/hProcess9"/>
    <dgm:cxn modelId="{698E9DEA-0556-4D57-A183-91E532A31EA1}" type="presOf" srcId="{8AA09BD9-18EE-4F21-931B-43D54F09068C}" destId="{1E89F958-232E-4757-BA0E-749FA006F2B5}" srcOrd="0" destOrd="0" presId="urn:microsoft.com/office/officeart/2005/8/layout/hProcess9"/>
    <dgm:cxn modelId="{4098301C-C43F-419E-B8AA-2FA140330BB6}" type="presOf" srcId="{DB1F189E-3A8F-442A-9E80-8A6E4D25B736}" destId="{8768BC97-C4BC-4A1B-AB77-C96B7B90A322}" srcOrd="0" destOrd="0" presId="urn:microsoft.com/office/officeart/2005/8/layout/hProcess9"/>
    <dgm:cxn modelId="{9055F27F-B1E9-47A1-BD41-FC1E3D7087BE}" type="presParOf" srcId="{E070BD88-CF36-43BB-B5D6-001322932089}" destId="{22A01BF9-CBA1-4AB2-9928-7191FD4C28D7}" srcOrd="0" destOrd="0" presId="urn:microsoft.com/office/officeart/2005/8/layout/hProcess9"/>
    <dgm:cxn modelId="{A37E13BB-EB04-457D-A876-E0BDD2950836}" type="presParOf" srcId="{E070BD88-CF36-43BB-B5D6-001322932089}" destId="{B1FE16BA-CE5F-4F15-AEB2-D29B9C4996DA}" srcOrd="1" destOrd="0" presId="urn:microsoft.com/office/officeart/2005/8/layout/hProcess9"/>
    <dgm:cxn modelId="{8C0485FA-9132-4567-A1C3-20C2905837BE}" type="presParOf" srcId="{B1FE16BA-CE5F-4F15-AEB2-D29B9C4996DA}" destId="{1E89F958-232E-4757-BA0E-749FA006F2B5}" srcOrd="0" destOrd="0" presId="urn:microsoft.com/office/officeart/2005/8/layout/hProcess9"/>
    <dgm:cxn modelId="{FF053C7D-B436-4307-9325-6ECCE7650F23}" type="presParOf" srcId="{B1FE16BA-CE5F-4F15-AEB2-D29B9C4996DA}" destId="{0568E319-4765-439A-8DE7-C49022C691B0}" srcOrd="1" destOrd="0" presId="urn:microsoft.com/office/officeart/2005/8/layout/hProcess9"/>
    <dgm:cxn modelId="{17EF6F39-0D00-4309-A600-BB27A307D079}" type="presParOf" srcId="{B1FE16BA-CE5F-4F15-AEB2-D29B9C4996DA}" destId="{A9816149-228F-458F-A9A1-7587BC566F0E}" srcOrd="2" destOrd="0" presId="urn:microsoft.com/office/officeart/2005/8/layout/hProcess9"/>
    <dgm:cxn modelId="{322386B7-22E3-4108-A6D7-06C8EB852AC2}" type="presParOf" srcId="{B1FE16BA-CE5F-4F15-AEB2-D29B9C4996DA}" destId="{52FE9AEE-090D-4EB7-A1E2-CA661B5D18C7}" srcOrd="3" destOrd="0" presId="urn:microsoft.com/office/officeart/2005/8/layout/hProcess9"/>
    <dgm:cxn modelId="{1CDBB466-0255-4BD5-B048-339DBA706AB9}" type="presParOf" srcId="{B1FE16BA-CE5F-4F15-AEB2-D29B9C4996DA}" destId="{8768BC97-C4BC-4A1B-AB77-C96B7B90A32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A01BF9-CBA1-4AB2-9928-7191FD4C28D7}">
      <dsp:nvSpPr>
        <dsp:cNvPr id="0" name=""/>
        <dsp:cNvSpPr/>
      </dsp:nvSpPr>
      <dsp:spPr>
        <a:xfrm>
          <a:off x="612527" y="0"/>
          <a:ext cx="6941980" cy="535304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9F958-232E-4757-BA0E-749FA006F2B5}">
      <dsp:nvSpPr>
        <dsp:cNvPr id="0" name=""/>
        <dsp:cNvSpPr/>
      </dsp:nvSpPr>
      <dsp:spPr>
        <a:xfrm>
          <a:off x="5457" y="1605913"/>
          <a:ext cx="2624860" cy="214121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Discovery phase</a:t>
          </a:r>
        </a:p>
      </dsp:txBody>
      <dsp:txXfrm>
        <a:off x="109983" y="1710439"/>
        <a:ext cx="2415808" cy="1932165"/>
      </dsp:txXfrm>
    </dsp:sp>
    <dsp:sp modelId="{A9816149-228F-458F-A9A1-7587BC566F0E}">
      <dsp:nvSpPr>
        <dsp:cNvPr id="0" name=""/>
        <dsp:cNvSpPr/>
      </dsp:nvSpPr>
      <dsp:spPr>
        <a:xfrm>
          <a:off x="2771087" y="1605913"/>
          <a:ext cx="2624860" cy="2141217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Brainstorming phase</a:t>
          </a:r>
        </a:p>
      </dsp:txBody>
      <dsp:txXfrm>
        <a:off x="2875613" y="1710439"/>
        <a:ext cx="2415808" cy="1932165"/>
      </dsp:txXfrm>
    </dsp:sp>
    <dsp:sp modelId="{8768BC97-C4BC-4A1B-AB77-C96B7B90A322}">
      <dsp:nvSpPr>
        <dsp:cNvPr id="0" name=""/>
        <dsp:cNvSpPr/>
      </dsp:nvSpPr>
      <dsp:spPr>
        <a:xfrm>
          <a:off x="5536717" y="1605913"/>
          <a:ext cx="2624860" cy="214121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Partnership phase</a:t>
          </a:r>
        </a:p>
      </dsp:txBody>
      <dsp:txXfrm>
        <a:off x="5641243" y="1710439"/>
        <a:ext cx="2415808" cy="19321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1AB92E-F1E9-4D5D-B95C-1730A7BEA6BB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2B4AC7-4BBD-4FBD-A37A-1E6D61B6F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963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9667BEBA-C8FA-4CB1-9626-6770B0271CA7}" type="datetimeFigureOut">
              <a:rPr lang="en-US" altLang="ja-JP"/>
              <a:pPr>
                <a:defRPr/>
              </a:pPr>
              <a:t>4/29/2021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8BC8628B-D017-4ABD-84D4-3F37B064EA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56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1563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779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9399BA-D265-4DD5-B172-CF7BBEF0453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41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5987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953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590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047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928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611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72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9399BA-D265-4DD5-B172-CF7BBEF0453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926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80C53AD7-A772-4F83-850B-482C70935EA4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8DDD8331-DEC2-4D1E-95D5-94283CB87E4D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79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FE22490D-0CE4-426E-81CB-E242CE6E39A4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A51ED56C-8F5E-4BF1-A54B-E96394A138E1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78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BFE2C6C1-0ABC-4A83-A3E1-9B004532B0F2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27659B1A-798E-4F1D-851E-F36AC3C874A2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551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78E67B97-2A19-4469-BBC1-5124779FD32E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DCEF23B2-1968-4158-BBF8-33ADF3172235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28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68A51ED6-1809-467D-BA74-8EA1DF4B6FEF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74AF8077-2CE4-4A8C-806A-F9B27078C005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22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B8D7BA54-BB09-45EF-8BE5-86E399F21075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62B83E2C-C682-4CCB-812E-4FD1E6CD7EF7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75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DFB19E3F-723A-48F5-86C3-1FB2ADC6C9E9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4EE2229A-B942-495A-807D-33D35310454B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34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2B8BEB86-460D-47CC-9347-A33D2320FEE6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D5616943-E090-48BD-85BF-C3499FDFE60E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862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CDE8BE47-7B98-409F-8AB7-EBBB77D90BF3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F6C9FB53-311B-43CA-B7CE-1F80A678A235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922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6D367D64-CF7F-42F3-8C27-B520EE2453CF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0EC650D0-02D5-42FB-907E-376816E2D544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629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21179569-1CBE-4B22-934C-222D1AA93EE5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914377">
              <a:defRPr/>
            </a:pPr>
            <a:fld id="{126F6CB7-50F3-4CEB-A4DC-7F1C42559A55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71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 defTabSz="914377">
              <a:defRPr/>
            </a:pPr>
            <a:fld id="{26218B61-2C44-4426-BE0D-62AFE46C727B}" type="datetime1">
              <a:rPr lang="en-US" altLang="ja-JP" smtClean="0"/>
              <a:pPr defTabSz="914377">
                <a:defRPr/>
              </a:pPr>
              <a:t>4/29/2021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7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defTabSz="914377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7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defTabSz="914377">
              <a:defRPr/>
            </a:pPr>
            <a:fld id="{08215A01-EBC1-45C7-9A9D-8A83BBE998CB}" type="slidenum">
              <a:rPr lang="en-US" altLang="en-US" smtClean="0">
                <a:cs typeface="+mn-cs"/>
              </a:rPr>
              <a:pPr defTabSz="914377"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929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Order Sets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140527" y="1371599"/>
            <a:ext cx="8531986" cy="502920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A group of orders that standardizes &amp; expedites the ordering process for a common clinical scenario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Reduce variation in care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Align clinical practice with BASIC AIMS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5846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Educate healthcare team on best practices</a:t>
            </a:r>
            <a:endParaRPr lang="en-US" sz="1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9664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907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RECAP- EMR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A795C-50BE-462B-8B70-BD2F9F6A8888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19765" y="1331907"/>
          <a:ext cx="8167036" cy="5353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4751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334000"/>
            <a:ext cx="91440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10" y="30235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RECAP- </a:t>
            </a:r>
            <a:b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</a:br>
            <a:r>
              <a:rPr lang="en-US" sz="4000" b="1" dirty="0">
                <a:solidFill>
                  <a:srgbClr val="F58466"/>
                </a:solidFill>
                <a:latin typeface="Goudy Old Style" pitchFamily="18" charset="0"/>
              </a:rPr>
              <a:t>EMR Partnership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0" y="2772275"/>
            <a:ext cx="2514600" cy="830205"/>
          </a:xfrm>
        </p:spPr>
        <p:txBody>
          <a:bodyPr/>
          <a:lstStyle/>
          <a:p>
            <a:pPr marL="0" indent="0">
              <a:buClr>
                <a:srgbClr val="F58466"/>
              </a:buClr>
              <a:buNone/>
            </a:pPr>
            <a:r>
              <a:rPr lang="en-US" sz="2000" dirty="0"/>
              <a:t>QI team continues with BASIC work</a:t>
            </a:r>
          </a:p>
          <a:p>
            <a:pPr>
              <a:buClr>
                <a:srgbClr val="F58466"/>
              </a:buClr>
            </a:pPr>
            <a:endParaRPr lang="en-US" dirty="0"/>
          </a:p>
          <a:p>
            <a:pPr marL="0" indent="0">
              <a:buClr>
                <a:srgbClr val="F58466"/>
              </a:buClr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3A795C-50BE-462B-8B70-BD2F9F6A8888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11888" y="1591004"/>
            <a:ext cx="3698112" cy="6096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Identify IT person for partnership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9600" y="2268829"/>
            <a:ext cx="4114800" cy="609600"/>
          </a:xfrm>
          <a:prstGeom prst="roundRect">
            <a:avLst/>
          </a:prstGeom>
          <a:solidFill>
            <a:srgbClr val="69B7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Share project plan and create assignments for departments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524000" y="2982377"/>
            <a:ext cx="4114800" cy="609600"/>
          </a:xfrm>
          <a:prstGeom prst="roundRect">
            <a:avLst/>
          </a:prstGeom>
          <a:solidFill>
            <a:srgbClr val="5CB3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 and analytics team builds EMR changes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667000" y="3675794"/>
            <a:ext cx="4114800" cy="609600"/>
          </a:xfrm>
          <a:prstGeom prst="roundRect">
            <a:avLst/>
          </a:prstGeom>
          <a:solidFill>
            <a:srgbClr val="5EAF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QI team reviews draft/proposed changes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429000" y="4368247"/>
            <a:ext cx="4114800" cy="609600"/>
          </a:xfrm>
          <a:prstGeom prst="roundRect">
            <a:avLst/>
          </a:prstGeom>
          <a:solidFill>
            <a:srgbClr val="608C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QI teams and clinical staff provide feedback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191000" y="5084754"/>
            <a:ext cx="4114800" cy="609600"/>
          </a:xfrm>
          <a:prstGeom prst="roundRect">
            <a:avLst/>
          </a:prstGeom>
          <a:solidFill>
            <a:srgbClr val="6267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Feedback incorporated and final review provided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953000" y="5801261"/>
            <a:ext cx="4114800" cy="609600"/>
          </a:xfrm>
          <a:prstGeom prst="roundRect">
            <a:avLst/>
          </a:prstGeom>
          <a:solidFill>
            <a:srgbClr val="8064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EMR changes rolled out and staff education</a:t>
            </a:r>
          </a:p>
        </p:txBody>
      </p:sp>
      <p:sp>
        <p:nvSpPr>
          <p:cNvPr id="16" name="Bent-Up Arrow 15"/>
          <p:cNvSpPr/>
          <p:nvPr/>
        </p:nvSpPr>
        <p:spPr>
          <a:xfrm rot="16200000">
            <a:off x="6806716" y="3799810"/>
            <a:ext cx="471192" cy="578897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50000"/>
              <a:hueOff val="8574934"/>
              <a:satOff val="-12583"/>
              <a:lumOff val="8528"/>
              <a:alphaOff val="0"/>
            </a:schemeClr>
          </a:fillRef>
          <a:effectRef idx="0">
            <a:schemeClr val="accent3">
              <a:tint val="50000"/>
              <a:hueOff val="8574934"/>
              <a:satOff val="-12583"/>
              <a:lumOff val="852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7239000" y="3790895"/>
            <a:ext cx="2514600" cy="830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58466"/>
              </a:buClr>
              <a:buFont typeface="Arial" pitchFamily="34" charset="0"/>
              <a:buNone/>
            </a:pPr>
            <a:r>
              <a:rPr lang="en-US" sz="2000"/>
              <a:t>Feedback loop</a:t>
            </a:r>
          </a:p>
          <a:p>
            <a:pPr>
              <a:buClr>
                <a:srgbClr val="F58466"/>
              </a:buClr>
            </a:pPr>
            <a:endParaRPr lang="en-US"/>
          </a:p>
          <a:p>
            <a:pPr marL="0" indent="0">
              <a:buClr>
                <a:srgbClr val="F58466"/>
              </a:buClr>
              <a:buFont typeface="Arial" pitchFamily="34" charset="0"/>
              <a:buNone/>
            </a:pPr>
            <a:endParaRPr lang="en-US" sz="2400"/>
          </a:p>
          <a:p>
            <a:endParaRPr lang="en-US" sz="2400"/>
          </a:p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058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>
            <a:extLst>
              <a:ext uri="{FF2B5EF4-FFF2-40B4-BE49-F238E27FC236}">
                <a16:creationId xmlns:a16="http://schemas.microsoft.com/office/drawing/2014/main" id="{B8BC1B04-EE2E-47DD-A46F-D903B5754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9536"/>
            <a:ext cx="9144000" cy="510026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7194572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Order Sets With NEOSC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964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302790B-9E52-4434-94EC-3F5B2B1F13C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919536"/>
            <a:ext cx="9144000" cy="51002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9AF280-81CA-4703-A1D7-313064BD42A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500" t="20816"/>
          <a:stretch/>
        </p:blipFill>
        <p:spPr>
          <a:xfrm>
            <a:off x="1600200" y="1981200"/>
            <a:ext cx="7543800" cy="4038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7194572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Order Sets With NEOSC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BD903A-16E7-490F-9BBF-52FE90BAB22C}"/>
              </a:ext>
            </a:extLst>
          </p:cNvPr>
          <p:cNvSpPr/>
          <p:nvPr/>
        </p:nvSpPr>
        <p:spPr>
          <a:xfrm>
            <a:off x="3048000" y="2526268"/>
            <a:ext cx="3626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58466"/>
              </a:buClr>
              <a:defRPr/>
            </a:pPr>
            <a:r>
              <a:rPr lang="en-US" dirty="0">
                <a:latin typeface="Calibri"/>
              </a:rPr>
              <a:t>Link to Kaiser calculator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D377A0A-3083-442F-AB3E-0DFEBA9E9E89}"/>
              </a:ext>
            </a:extLst>
          </p:cNvPr>
          <p:cNvSpPr/>
          <p:nvPr/>
        </p:nvSpPr>
        <p:spPr>
          <a:xfrm>
            <a:off x="1600200" y="2590800"/>
            <a:ext cx="1371600" cy="22860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44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35367D20-BB13-40C1-BC5A-AC0D90A3E16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919536"/>
            <a:ext cx="9144000" cy="51002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8BC2C97-8D0A-4299-A706-F3B4CE9928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500" t="20816"/>
          <a:stretch/>
        </p:blipFill>
        <p:spPr>
          <a:xfrm>
            <a:off x="1600200" y="1981200"/>
            <a:ext cx="7543800" cy="4038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7194572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Order Sets With NEOSC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91A564-7851-4044-8C1B-13A57F1D2890}"/>
              </a:ext>
            </a:extLst>
          </p:cNvPr>
          <p:cNvSpPr/>
          <p:nvPr/>
        </p:nvSpPr>
        <p:spPr>
          <a:xfrm>
            <a:off x="6934200" y="2849534"/>
            <a:ext cx="3626065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58466"/>
              </a:buClr>
              <a:defRPr/>
            </a:pPr>
            <a:r>
              <a:rPr lang="en-US" dirty="0">
                <a:latin typeface="Calibri"/>
              </a:rPr>
              <a:t>Vital Sign Frequency </a:t>
            </a:r>
          </a:p>
          <a:p>
            <a:pPr lvl="0" eaLnBrk="0" hangingPunct="0">
              <a:spcBef>
                <a:spcPct val="20000"/>
              </a:spcBef>
              <a:buClr>
                <a:srgbClr val="F58466"/>
              </a:buClr>
              <a:defRPr/>
            </a:pPr>
            <a:r>
              <a:rPr lang="en-US" dirty="0">
                <a:latin typeface="Calibri"/>
              </a:rPr>
              <a:t>Based on Kaiser EOS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8796BB1-9FB6-4B57-A0FD-3FA1120ACF8C}"/>
              </a:ext>
            </a:extLst>
          </p:cNvPr>
          <p:cNvSpPr/>
          <p:nvPr/>
        </p:nvSpPr>
        <p:spPr>
          <a:xfrm>
            <a:off x="4343400" y="3200400"/>
            <a:ext cx="2590800" cy="22860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5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CE517BC-7D13-4012-9C1D-1720D30CAB3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919536"/>
            <a:ext cx="9144000" cy="51002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E020EAB-E67F-4699-AE60-A2B1AB12E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500" t="20816"/>
          <a:stretch/>
        </p:blipFill>
        <p:spPr>
          <a:xfrm>
            <a:off x="1600200" y="1981200"/>
            <a:ext cx="7543800" cy="4038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7194572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Order Sets With NEOSC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91A564-7851-4044-8C1B-13A57F1D2890}"/>
              </a:ext>
            </a:extLst>
          </p:cNvPr>
          <p:cNvSpPr/>
          <p:nvPr/>
        </p:nvSpPr>
        <p:spPr>
          <a:xfrm>
            <a:off x="6248400" y="3940822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58466"/>
              </a:buClr>
              <a:defRPr/>
            </a:pPr>
            <a:r>
              <a:rPr lang="en-US" dirty="0">
                <a:latin typeface="Calibri"/>
              </a:rPr>
              <a:t>Serial Assessment Protocols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8796BB1-9FB6-4B57-A0FD-3FA1120ACF8C}"/>
              </a:ext>
            </a:extLst>
          </p:cNvPr>
          <p:cNvSpPr/>
          <p:nvPr/>
        </p:nvSpPr>
        <p:spPr>
          <a:xfrm>
            <a:off x="1676400" y="3393968"/>
            <a:ext cx="7467600" cy="568432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23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CE517BC-7D13-4012-9C1D-1720D30CAB3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919536"/>
            <a:ext cx="9144000" cy="51002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E020EAB-E67F-4699-AE60-A2B1AB12E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500" t="20816"/>
          <a:stretch/>
        </p:blipFill>
        <p:spPr>
          <a:xfrm>
            <a:off x="1600200" y="1981200"/>
            <a:ext cx="7543800" cy="4038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7194572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Order Sets With NEOSC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91A564-7851-4044-8C1B-13A57F1D2890}"/>
              </a:ext>
            </a:extLst>
          </p:cNvPr>
          <p:cNvSpPr/>
          <p:nvPr/>
        </p:nvSpPr>
        <p:spPr>
          <a:xfrm>
            <a:off x="2819400" y="5105400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58466"/>
              </a:buClr>
              <a:defRPr/>
            </a:pPr>
            <a:r>
              <a:rPr lang="en-US" dirty="0">
                <a:latin typeface="Calibri"/>
              </a:rPr>
              <a:t>Standardized Antibiotic Dosing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8796BB1-9FB6-4B57-A0FD-3FA1120ACF8C}"/>
              </a:ext>
            </a:extLst>
          </p:cNvPr>
          <p:cNvSpPr/>
          <p:nvPr/>
        </p:nvSpPr>
        <p:spPr>
          <a:xfrm>
            <a:off x="1676400" y="4495800"/>
            <a:ext cx="1905000" cy="60960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3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CE517BC-7D13-4012-9C1D-1720D30CAB3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919536"/>
            <a:ext cx="9144000" cy="51002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E020EAB-E67F-4699-AE60-A2B1AB12E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500" t="20816"/>
          <a:stretch/>
        </p:blipFill>
        <p:spPr>
          <a:xfrm>
            <a:off x="1600200" y="1981200"/>
            <a:ext cx="7543800" cy="4038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7194572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Order Sets With NEOSC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91A564-7851-4044-8C1B-13A57F1D2890}"/>
              </a:ext>
            </a:extLst>
          </p:cNvPr>
          <p:cNvSpPr/>
          <p:nvPr/>
        </p:nvSpPr>
        <p:spPr>
          <a:xfrm>
            <a:off x="4572000" y="4134088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58466"/>
              </a:buClr>
              <a:defRPr/>
            </a:pPr>
            <a:r>
              <a:rPr lang="en-US" dirty="0">
                <a:latin typeface="Calibri"/>
              </a:rPr>
              <a:t>Default Stop Times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8796BB1-9FB6-4B57-A0FD-3FA1120ACF8C}"/>
              </a:ext>
            </a:extLst>
          </p:cNvPr>
          <p:cNvSpPr/>
          <p:nvPr/>
        </p:nvSpPr>
        <p:spPr>
          <a:xfrm>
            <a:off x="6672032" y="4572000"/>
            <a:ext cx="1633768" cy="53340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EDDED814-847B-4C31-BC17-0E1F5923EA56}"/>
              </a:ext>
            </a:extLst>
          </p:cNvPr>
          <p:cNvSpPr/>
          <p:nvPr/>
        </p:nvSpPr>
        <p:spPr>
          <a:xfrm>
            <a:off x="1773916" y="4343400"/>
            <a:ext cx="2264683" cy="16002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07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CE517BC-7D13-4012-9C1D-1720D30CAB3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919536"/>
            <a:ext cx="9144000" cy="510026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E020EAB-E67F-4699-AE60-A2B1AB12E8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500" t="20816"/>
          <a:stretch/>
        </p:blipFill>
        <p:spPr>
          <a:xfrm>
            <a:off x="1600200" y="1981200"/>
            <a:ext cx="7543800" cy="40386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7194572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367232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Order Sets With NEOSC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91A564-7851-4044-8C1B-13A57F1D2890}"/>
              </a:ext>
            </a:extLst>
          </p:cNvPr>
          <p:cNvSpPr/>
          <p:nvPr/>
        </p:nvSpPr>
        <p:spPr>
          <a:xfrm>
            <a:off x="4665432" y="5492178"/>
            <a:ext cx="2878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58466"/>
              </a:buClr>
              <a:defRPr/>
            </a:pPr>
            <a:r>
              <a:rPr lang="en-US" dirty="0">
                <a:latin typeface="Calibri"/>
              </a:rPr>
              <a:t>Blood Culture Best Practices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8796BB1-9FB6-4B57-A0FD-3FA1120ACF8C}"/>
              </a:ext>
            </a:extLst>
          </p:cNvPr>
          <p:cNvSpPr/>
          <p:nvPr/>
        </p:nvSpPr>
        <p:spPr>
          <a:xfrm>
            <a:off x="1625600" y="5410144"/>
            <a:ext cx="3022600" cy="53340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7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52006F-1114-4B51-9143-2A4727EE71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b="21508"/>
          <a:stretch/>
        </p:blipFill>
        <p:spPr>
          <a:xfrm>
            <a:off x="0" y="1447800"/>
            <a:ext cx="9144000" cy="398849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7194572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C9FB53-311B-43CA-B7CE-1F80A678A23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04800" y="136518"/>
            <a:ext cx="6553200" cy="1143000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MS PGothic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l">
              <a:defRPr/>
            </a:pPr>
            <a:r>
              <a:rPr lang="en-US" sz="3400" b="1" dirty="0">
                <a:solidFill>
                  <a:srgbClr val="F58466"/>
                </a:solidFill>
                <a:latin typeface="Goudy Old Style" pitchFamily="18" charset="0"/>
              </a:rPr>
              <a:t>Order Sets With Risk Assessment Tools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F58466"/>
              </a:solidFill>
              <a:effectLst/>
              <a:uLnTx/>
              <a:uFillTx/>
              <a:latin typeface="Goudy Old Style" pitchFamily="18" charset="0"/>
              <a:ea typeface="MS PGothic" pitchFamily="34" charset="-128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BA24818-28F9-4F32-8A59-55BB1463617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500" t="24673" r="36667" b="35101"/>
          <a:stretch/>
        </p:blipFill>
        <p:spPr>
          <a:xfrm>
            <a:off x="1600200" y="2438400"/>
            <a:ext cx="4191000" cy="2057400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3EA0315-1697-4587-9E87-24C9CAFA7110}"/>
              </a:ext>
            </a:extLst>
          </p:cNvPr>
          <p:cNvSpPr/>
          <p:nvPr/>
        </p:nvSpPr>
        <p:spPr>
          <a:xfrm>
            <a:off x="1485900" y="2235899"/>
            <a:ext cx="4419600" cy="2023873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2DDC7A-3B09-444E-9742-2343623ABE42}"/>
              </a:ext>
            </a:extLst>
          </p:cNvPr>
          <p:cNvSpPr/>
          <p:nvPr/>
        </p:nvSpPr>
        <p:spPr>
          <a:xfrm>
            <a:off x="6370320" y="2883719"/>
            <a:ext cx="2499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F58466"/>
              </a:buClr>
              <a:defRPr/>
            </a:pPr>
            <a:r>
              <a:rPr lang="en-US" dirty="0">
                <a:latin typeface="Calibri"/>
              </a:rPr>
              <a:t>Risk Categorization Tool for Infants &lt;35 weeks GA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E72B8D9-BEFB-4332-91F0-132F1C35C704}"/>
              </a:ext>
            </a:extLst>
          </p:cNvPr>
          <p:cNvSpPr/>
          <p:nvPr/>
        </p:nvSpPr>
        <p:spPr>
          <a:xfrm>
            <a:off x="5905500" y="3022219"/>
            <a:ext cx="426720" cy="369332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6621020-D049-465F-AE4E-6242F99CA8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64167" t="17991" r="13333" b="74741"/>
          <a:stretch/>
        </p:blipFill>
        <p:spPr>
          <a:xfrm>
            <a:off x="5334000" y="1906198"/>
            <a:ext cx="2362200" cy="22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052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E0D5333BA3AB47B701CF36E8C5BF1F" ma:contentTypeVersion="5" ma:contentTypeDescription="Create a new document." ma:contentTypeScope="" ma:versionID="f76aa6b4f8400d64c76ff71db7cb06e2">
  <xsd:schema xmlns:xsd="http://www.w3.org/2001/XMLSchema" xmlns:xs="http://www.w3.org/2001/XMLSchema" xmlns:p="http://schemas.microsoft.com/office/2006/metadata/properties" xmlns:ns3="488bcfa4-0dfe-4362-93eb-99aacf041e32" xmlns:ns4="b5ba1254-7884-4044-9dfc-f1a03e633c8c" targetNamespace="http://schemas.microsoft.com/office/2006/metadata/properties" ma:root="true" ma:fieldsID="d7c2782843db4da03e2b2b115386c450" ns3:_="" ns4:_="">
    <xsd:import namespace="488bcfa4-0dfe-4362-93eb-99aacf041e32"/>
    <xsd:import namespace="b5ba1254-7884-4044-9dfc-f1a03e633c8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bcfa4-0dfe-4362-93eb-99aacf041e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ba1254-7884-4044-9dfc-f1a03e633c8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9CC085-3CD7-4342-AEF0-446937DFE8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63E7FD-C51C-46F5-9412-70F1D944D37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477AB0F-3B49-4A66-9A91-B0C87CA1F2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8bcfa4-0dfe-4362-93eb-99aacf041e32"/>
    <ds:schemaRef ds:uri="b5ba1254-7884-4044-9dfc-f1a03e63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100529</TotalTime>
  <Words>190</Words>
  <Application>Microsoft Office PowerPoint</Application>
  <PresentationFormat>On-screen Show (4:3)</PresentationFormat>
  <Paragraphs>61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MS PGothic</vt:lpstr>
      <vt:lpstr>Arial</vt:lpstr>
      <vt:lpstr>Calibri</vt:lpstr>
      <vt:lpstr>Goudy Old Style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RECAP- EMR Process</vt:lpstr>
      <vt:lpstr>RECAP-  EMR Partnership Process</vt:lpstr>
    </vt:vector>
  </TitlesOfParts>
  <Company>State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Illinois Perinatal Quality Collaborative</dc:title>
  <dc:creator>alicia.hawkins</dc:creator>
  <cp:lastModifiedBy>WeissD Local Account</cp:lastModifiedBy>
  <cp:revision>1974</cp:revision>
  <cp:lastPrinted>2016-06-08T14:56:32Z</cp:lastPrinted>
  <dcterms:created xsi:type="dcterms:W3CDTF">2013-06-07T18:46:59Z</dcterms:created>
  <dcterms:modified xsi:type="dcterms:W3CDTF">2021-04-29T14:50:23Z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0x01010082E0D5333BA3AB47B701CF36E8C5BF1F</vt:lpwstr>
  </property>
</Properties>
</file>