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12" r:id="rId1"/>
  </p:sldMasterIdLst>
  <p:notesMasterIdLst>
    <p:notesMasterId r:id="rId4"/>
  </p:notesMasterIdLst>
  <p:handoutMasterIdLst>
    <p:handoutMasterId r:id="rId5"/>
  </p:handoutMasterIdLst>
  <p:sldIdLst>
    <p:sldId id="1383" r:id="rId2"/>
    <p:sldId id="1382" r:id="rId3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Ann Lee King" initials="PALK" lastIdx="12" clrIdx="0">
    <p:extLst/>
  </p:cmAuthor>
  <p:cmAuthor id="2" name="Keenan-Devlin, Lauren" initials="KL" lastIdx="1" clrIdx="1"/>
  <p:cmAuthor id="3" name="Borders, Ann" initials="BA" lastIdx="1" clrIdx="2"/>
  <p:cmAuthor id="4" name="Danielle Renae Young" initials="DRY" lastIdx="13" clrIdx="3">
    <p:extLst/>
  </p:cmAuthor>
  <p:cmAuthor id="5" name="leslie granchalek" initials="lg [5] [2]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90"/>
    <a:srgbClr val="F57E5D"/>
    <a:srgbClr val="F4F6FA"/>
    <a:srgbClr val="F60064"/>
    <a:srgbClr val="F58466"/>
    <a:srgbClr val="E8ECF4"/>
    <a:srgbClr val="E0E5F0"/>
    <a:srgbClr val="D0D8E8"/>
    <a:srgbClr val="F36F4B"/>
    <a:srgbClr val="89C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949" autoAdjust="0"/>
  </p:normalViewPr>
  <p:slideViewPr>
    <p:cSldViewPr>
      <p:cViewPr varScale="1">
        <p:scale>
          <a:sx n="52" d="100"/>
          <a:sy n="52" d="100"/>
        </p:scale>
        <p:origin x="76" y="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4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117"/>
    </p:cViewPr>
  </p:sorterViewPr>
  <p:notesViewPr>
    <p:cSldViewPr>
      <p:cViewPr varScale="1">
        <p:scale>
          <a:sx n="56" d="100"/>
          <a:sy n="56" d="100"/>
        </p:scale>
        <p:origin x="283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9F2504-697F-4BFB-A108-8B28E5D267A2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37E44E-ACA9-4C9F-93CC-A70627075D1E}">
      <dgm:prSet phldrT="[Text]" custT="1"/>
      <dgm:spPr/>
      <dgm:t>
        <a:bodyPr/>
        <a:lstStyle/>
        <a:p>
          <a:r>
            <a:rPr lang="en-US" sz="2800" dirty="0" smtClean="0"/>
            <a:t>Key QI Strategies</a:t>
          </a:r>
          <a:endParaRPr lang="en-US" sz="2800" dirty="0"/>
        </a:p>
      </dgm:t>
    </dgm:pt>
    <dgm:pt modelId="{A9A7CFBC-9FBB-4893-9D14-CCD3F5627221}" type="parTrans" cxnId="{2E801CA4-58D8-40FE-900E-867410AD56B3}">
      <dgm:prSet/>
      <dgm:spPr/>
      <dgm:t>
        <a:bodyPr/>
        <a:lstStyle/>
        <a:p>
          <a:endParaRPr lang="en-US" sz="1800"/>
        </a:p>
      </dgm:t>
    </dgm:pt>
    <dgm:pt modelId="{7228136F-0226-4EE6-8424-64DCAD7C4167}" type="sibTrans" cxnId="{2E801CA4-58D8-40FE-900E-867410AD56B3}">
      <dgm:prSet/>
      <dgm:spPr/>
      <dgm:t>
        <a:bodyPr/>
        <a:lstStyle/>
        <a:p>
          <a:endParaRPr lang="en-US" sz="1800"/>
        </a:p>
      </dgm:t>
    </dgm:pt>
    <dgm:pt modelId="{C9AC3F1E-8F66-40B5-A851-432715AA5BB6}">
      <dgm:prSet phldrT="[Text]" custT="1"/>
      <dgm:spPr/>
      <dgm:t>
        <a:bodyPr/>
        <a:lstStyle/>
        <a:p>
          <a:r>
            <a:rPr lang="en-US" sz="1800" dirty="0" smtClean="0"/>
            <a:t>1. Facilitate clinical culture change that supports antibiotic stewardship (Drive 1)</a:t>
          </a:r>
        </a:p>
      </dgm:t>
    </dgm:pt>
    <dgm:pt modelId="{B832F158-5D30-4855-9645-9A40A79395F2}" type="sibTrans" cxnId="{4E9FCC66-6D4B-40F6-9986-67C6B48E52E2}">
      <dgm:prSet/>
      <dgm:spPr/>
      <dgm:t>
        <a:bodyPr/>
        <a:lstStyle/>
        <a:p>
          <a:endParaRPr lang="en-US" sz="1800"/>
        </a:p>
      </dgm:t>
    </dgm:pt>
    <dgm:pt modelId="{340BB24A-8C35-4153-B4AF-2B1F069BCDC2}" type="parTrans" cxnId="{4E9FCC66-6D4B-40F6-9986-67C6B48E52E2}">
      <dgm:prSet/>
      <dgm:spPr/>
      <dgm:t>
        <a:bodyPr/>
        <a:lstStyle/>
        <a:p>
          <a:endParaRPr lang="en-US" sz="1800"/>
        </a:p>
      </dgm:t>
    </dgm:pt>
    <dgm:pt modelId="{3A612D36-9FBB-49B3-B151-351E6D096E94}">
      <dgm:prSet phldrT="[Text]" custT="1"/>
      <dgm:spPr/>
      <dgm:t>
        <a:bodyPr/>
        <a:lstStyle/>
        <a:p>
          <a:r>
            <a:rPr lang="en-US" sz="1800" dirty="0" smtClean="0"/>
            <a:t>2. Develop standardized processes and protocols for the identification and response to support antibiotic stewardship (Driver 2 &amp;3)</a:t>
          </a:r>
        </a:p>
      </dgm:t>
    </dgm:pt>
    <dgm:pt modelId="{0D467844-E267-4455-A4F8-089E6659DE6A}" type="parTrans" cxnId="{84EBFA95-4180-4515-B56C-99AB1C5CAEA9}">
      <dgm:prSet/>
      <dgm:spPr/>
      <dgm:t>
        <a:bodyPr/>
        <a:lstStyle/>
        <a:p>
          <a:endParaRPr lang="en-US" sz="1800"/>
        </a:p>
      </dgm:t>
    </dgm:pt>
    <dgm:pt modelId="{BBBA5B1C-9E9C-4EF9-AA83-1F6979F1A4E3}" type="sibTrans" cxnId="{84EBFA95-4180-4515-B56C-99AB1C5CAEA9}">
      <dgm:prSet/>
      <dgm:spPr/>
      <dgm:t>
        <a:bodyPr/>
        <a:lstStyle/>
        <a:p>
          <a:endParaRPr lang="en-US" sz="1800"/>
        </a:p>
      </dgm:t>
    </dgm:pt>
    <dgm:pt modelId="{CA8F864A-7F9A-4FB3-8B9F-9D5A7B46C570}">
      <dgm:prSet phldrT="[Text]" custT="1"/>
      <dgm:spPr/>
      <dgm:t>
        <a:bodyPr/>
        <a:lstStyle/>
        <a:p>
          <a:r>
            <a:rPr lang="en-US" sz="1800" dirty="0" smtClean="0"/>
            <a:t>3. Implement strategies and processes to assist with equitable care delivery for all newborns (Drive 4)</a:t>
          </a:r>
          <a:endParaRPr lang="en-US" sz="1800" dirty="0"/>
        </a:p>
      </dgm:t>
    </dgm:pt>
    <dgm:pt modelId="{2D33D800-B1ED-4741-A44C-CCA267FBDB4E}" type="sibTrans" cxnId="{161D9BF1-2C20-48F5-9645-0BA96787A580}">
      <dgm:prSet/>
      <dgm:spPr/>
      <dgm:t>
        <a:bodyPr/>
        <a:lstStyle/>
        <a:p>
          <a:endParaRPr lang="en-US" sz="1800"/>
        </a:p>
      </dgm:t>
    </dgm:pt>
    <dgm:pt modelId="{9545998B-8B9B-4F8A-9BCB-215E342F610F}" type="parTrans" cxnId="{161D9BF1-2C20-48F5-9645-0BA96787A580}">
      <dgm:prSet/>
      <dgm:spPr/>
      <dgm:t>
        <a:bodyPr/>
        <a:lstStyle/>
        <a:p>
          <a:endParaRPr lang="en-US" sz="1800"/>
        </a:p>
      </dgm:t>
    </dgm:pt>
    <dgm:pt modelId="{6ED72E93-0657-49F5-A177-00DC34D57DB5}" type="pres">
      <dgm:prSet presAssocID="{589F2504-697F-4BFB-A108-8B28E5D267A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87B7C5-0393-4D55-9DF2-11DA05138D99}" type="pres">
      <dgm:prSet presAssocID="{7F37E44E-ACA9-4C9F-93CC-A70627075D1E}" presName="vertFlow" presStyleCnt="0"/>
      <dgm:spPr/>
    </dgm:pt>
    <dgm:pt modelId="{7BD9ECAC-9651-44DF-94C9-8952D8ADE931}" type="pres">
      <dgm:prSet presAssocID="{7F37E44E-ACA9-4C9F-93CC-A70627075D1E}" presName="header" presStyleLbl="node1" presStyleIdx="0" presStyleCnt="1" custScaleX="235764"/>
      <dgm:spPr/>
      <dgm:t>
        <a:bodyPr/>
        <a:lstStyle/>
        <a:p>
          <a:endParaRPr lang="en-US"/>
        </a:p>
      </dgm:t>
    </dgm:pt>
    <dgm:pt modelId="{C4BD2DEC-5842-41ED-9428-E4AC84C02420}" type="pres">
      <dgm:prSet presAssocID="{340BB24A-8C35-4153-B4AF-2B1F069BCDC2}" presName="parTrans" presStyleLbl="sibTrans2D1" presStyleIdx="0" presStyleCnt="3"/>
      <dgm:spPr/>
      <dgm:t>
        <a:bodyPr/>
        <a:lstStyle/>
        <a:p>
          <a:endParaRPr lang="en-US"/>
        </a:p>
      </dgm:t>
    </dgm:pt>
    <dgm:pt modelId="{507C7590-37CC-4F61-B8B2-7E3728E11AF6}" type="pres">
      <dgm:prSet presAssocID="{C9AC3F1E-8F66-40B5-A851-432715AA5BB6}" presName="child" presStyleLbl="alignAccFollowNode1" presStyleIdx="0" presStyleCnt="3" custScaleX="31807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0F37A-A4E4-458C-9872-EF192BC4BCFE}" type="pres">
      <dgm:prSet presAssocID="{B832F158-5D30-4855-9645-9A40A79395F2}" presName="sibTrans" presStyleLbl="sibTrans2D1" presStyleIdx="1" presStyleCnt="3"/>
      <dgm:spPr/>
      <dgm:t>
        <a:bodyPr/>
        <a:lstStyle/>
        <a:p>
          <a:endParaRPr lang="en-US"/>
        </a:p>
      </dgm:t>
    </dgm:pt>
    <dgm:pt modelId="{57CBE0EC-0215-4B38-8429-283A6727B983}" type="pres">
      <dgm:prSet presAssocID="{3A612D36-9FBB-49B3-B151-351E6D096E94}" presName="child" presStyleLbl="alignAccFollowNode1" presStyleIdx="1" presStyleCnt="3" custScaleX="31807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ABF82C-CD0F-4CF2-A71A-8CD912F8EB66}" type="pres">
      <dgm:prSet presAssocID="{BBBA5B1C-9E9C-4EF9-AA83-1F6979F1A4E3}" presName="sibTrans" presStyleLbl="sibTrans2D1" presStyleIdx="2" presStyleCnt="3"/>
      <dgm:spPr/>
      <dgm:t>
        <a:bodyPr/>
        <a:lstStyle/>
        <a:p>
          <a:endParaRPr lang="en-US"/>
        </a:p>
      </dgm:t>
    </dgm:pt>
    <dgm:pt modelId="{352E4AC3-2DB4-44F7-A68D-59A72752290A}" type="pres">
      <dgm:prSet presAssocID="{CA8F864A-7F9A-4FB3-8B9F-9D5A7B46C570}" presName="child" presStyleLbl="alignAccFollowNode1" presStyleIdx="2" presStyleCnt="3" custScaleX="31807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2CFF17-A98D-474B-8B31-6B88C6DB6592}" type="presOf" srcId="{7F37E44E-ACA9-4C9F-93CC-A70627075D1E}" destId="{7BD9ECAC-9651-44DF-94C9-8952D8ADE931}" srcOrd="0" destOrd="0" presId="urn:microsoft.com/office/officeart/2005/8/layout/lProcess1"/>
    <dgm:cxn modelId="{4E9FCC66-6D4B-40F6-9986-67C6B48E52E2}" srcId="{7F37E44E-ACA9-4C9F-93CC-A70627075D1E}" destId="{C9AC3F1E-8F66-40B5-A851-432715AA5BB6}" srcOrd="0" destOrd="0" parTransId="{340BB24A-8C35-4153-B4AF-2B1F069BCDC2}" sibTransId="{B832F158-5D30-4855-9645-9A40A79395F2}"/>
    <dgm:cxn modelId="{8B1D1128-08F2-4193-86B8-BC3641D8C2BE}" type="presOf" srcId="{C9AC3F1E-8F66-40B5-A851-432715AA5BB6}" destId="{507C7590-37CC-4F61-B8B2-7E3728E11AF6}" srcOrd="0" destOrd="0" presId="urn:microsoft.com/office/officeart/2005/8/layout/lProcess1"/>
    <dgm:cxn modelId="{E9322BAD-B49F-4853-B9CA-06418BAF8142}" type="presOf" srcId="{BBBA5B1C-9E9C-4EF9-AA83-1F6979F1A4E3}" destId="{D8ABF82C-CD0F-4CF2-A71A-8CD912F8EB66}" srcOrd="0" destOrd="0" presId="urn:microsoft.com/office/officeart/2005/8/layout/lProcess1"/>
    <dgm:cxn modelId="{EA6B485C-A3F6-4684-A53C-32BAAE6B5482}" type="presOf" srcId="{B832F158-5D30-4855-9645-9A40A79395F2}" destId="{5570F37A-A4E4-458C-9872-EF192BC4BCFE}" srcOrd="0" destOrd="0" presId="urn:microsoft.com/office/officeart/2005/8/layout/lProcess1"/>
    <dgm:cxn modelId="{06262211-E9F8-46AE-976E-97D8D74F7FF3}" type="presOf" srcId="{340BB24A-8C35-4153-B4AF-2B1F069BCDC2}" destId="{C4BD2DEC-5842-41ED-9428-E4AC84C02420}" srcOrd="0" destOrd="0" presId="urn:microsoft.com/office/officeart/2005/8/layout/lProcess1"/>
    <dgm:cxn modelId="{84EBFA95-4180-4515-B56C-99AB1C5CAEA9}" srcId="{7F37E44E-ACA9-4C9F-93CC-A70627075D1E}" destId="{3A612D36-9FBB-49B3-B151-351E6D096E94}" srcOrd="1" destOrd="0" parTransId="{0D467844-E267-4455-A4F8-089E6659DE6A}" sibTransId="{BBBA5B1C-9E9C-4EF9-AA83-1F6979F1A4E3}"/>
    <dgm:cxn modelId="{7D79CEFD-74B3-4DE4-B048-CBD66094DA60}" type="presOf" srcId="{589F2504-697F-4BFB-A108-8B28E5D267A2}" destId="{6ED72E93-0657-49F5-A177-00DC34D57DB5}" srcOrd="0" destOrd="0" presId="urn:microsoft.com/office/officeart/2005/8/layout/lProcess1"/>
    <dgm:cxn modelId="{161D9BF1-2C20-48F5-9645-0BA96787A580}" srcId="{7F37E44E-ACA9-4C9F-93CC-A70627075D1E}" destId="{CA8F864A-7F9A-4FB3-8B9F-9D5A7B46C570}" srcOrd="2" destOrd="0" parTransId="{9545998B-8B9B-4F8A-9BCB-215E342F610F}" sibTransId="{2D33D800-B1ED-4741-A44C-CCA267FBDB4E}"/>
    <dgm:cxn modelId="{9C703299-BAAF-420D-9AE1-29BB4D4B9D99}" type="presOf" srcId="{3A612D36-9FBB-49B3-B151-351E6D096E94}" destId="{57CBE0EC-0215-4B38-8429-283A6727B983}" srcOrd="0" destOrd="0" presId="urn:microsoft.com/office/officeart/2005/8/layout/lProcess1"/>
    <dgm:cxn modelId="{2E801CA4-58D8-40FE-900E-867410AD56B3}" srcId="{589F2504-697F-4BFB-A108-8B28E5D267A2}" destId="{7F37E44E-ACA9-4C9F-93CC-A70627075D1E}" srcOrd="0" destOrd="0" parTransId="{A9A7CFBC-9FBB-4893-9D14-CCD3F5627221}" sibTransId="{7228136F-0226-4EE6-8424-64DCAD7C4167}"/>
    <dgm:cxn modelId="{D474FEF7-730D-488A-B3B3-4F9FF8CD86F4}" type="presOf" srcId="{CA8F864A-7F9A-4FB3-8B9F-9D5A7B46C570}" destId="{352E4AC3-2DB4-44F7-A68D-59A72752290A}" srcOrd="0" destOrd="0" presId="urn:microsoft.com/office/officeart/2005/8/layout/lProcess1"/>
    <dgm:cxn modelId="{D0767CDE-8E15-4961-88D9-9C2F2DC38943}" type="presParOf" srcId="{6ED72E93-0657-49F5-A177-00DC34D57DB5}" destId="{7287B7C5-0393-4D55-9DF2-11DA05138D99}" srcOrd="0" destOrd="0" presId="urn:microsoft.com/office/officeart/2005/8/layout/lProcess1"/>
    <dgm:cxn modelId="{2410FE11-9645-48CA-9433-B424AB4E1851}" type="presParOf" srcId="{7287B7C5-0393-4D55-9DF2-11DA05138D99}" destId="{7BD9ECAC-9651-44DF-94C9-8952D8ADE931}" srcOrd="0" destOrd="0" presId="urn:microsoft.com/office/officeart/2005/8/layout/lProcess1"/>
    <dgm:cxn modelId="{2FD7EA49-180A-472C-8E66-FADE52D12A96}" type="presParOf" srcId="{7287B7C5-0393-4D55-9DF2-11DA05138D99}" destId="{C4BD2DEC-5842-41ED-9428-E4AC84C02420}" srcOrd="1" destOrd="0" presId="urn:microsoft.com/office/officeart/2005/8/layout/lProcess1"/>
    <dgm:cxn modelId="{13DDEE6B-2010-46D6-8391-2941C28AC562}" type="presParOf" srcId="{7287B7C5-0393-4D55-9DF2-11DA05138D99}" destId="{507C7590-37CC-4F61-B8B2-7E3728E11AF6}" srcOrd="2" destOrd="0" presId="urn:microsoft.com/office/officeart/2005/8/layout/lProcess1"/>
    <dgm:cxn modelId="{004066D8-FF00-42C7-86DD-652B0DCACE7F}" type="presParOf" srcId="{7287B7C5-0393-4D55-9DF2-11DA05138D99}" destId="{5570F37A-A4E4-458C-9872-EF192BC4BCFE}" srcOrd="3" destOrd="0" presId="urn:microsoft.com/office/officeart/2005/8/layout/lProcess1"/>
    <dgm:cxn modelId="{7BC8B9CA-8881-4089-8D5B-76F36DD853A7}" type="presParOf" srcId="{7287B7C5-0393-4D55-9DF2-11DA05138D99}" destId="{57CBE0EC-0215-4B38-8429-283A6727B983}" srcOrd="4" destOrd="0" presId="urn:microsoft.com/office/officeart/2005/8/layout/lProcess1"/>
    <dgm:cxn modelId="{0B38D83A-4D29-4194-AC66-5E5205D51ADC}" type="presParOf" srcId="{7287B7C5-0393-4D55-9DF2-11DA05138D99}" destId="{D8ABF82C-CD0F-4CF2-A71A-8CD912F8EB66}" srcOrd="5" destOrd="0" presId="urn:microsoft.com/office/officeart/2005/8/layout/lProcess1"/>
    <dgm:cxn modelId="{655DE286-1AE2-43A3-93E6-A28FA10ADF1C}" type="presParOf" srcId="{7287B7C5-0393-4D55-9DF2-11DA05138D99}" destId="{352E4AC3-2DB4-44F7-A68D-59A72752290A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D9ECAC-9651-44DF-94C9-8952D8ADE931}">
      <dsp:nvSpPr>
        <dsp:cNvPr id="0" name=""/>
        <dsp:cNvSpPr/>
      </dsp:nvSpPr>
      <dsp:spPr>
        <a:xfrm>
          <a:off x="1066803" y="630800"/>
          <a:ext cx="6095992" cy="646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Key QI Strategies</a:t>
          </a:r>
          <a:endParaRPr lang="en-US" sz="2800" kern="1200" dirty="0"/>
        </a:p>
      </dsp:txBody>
      <dsp:txXfrm>
        <a:off x="1085736" y="649733"/>
        <a:ext cx="6058126" cy="608542"/>
      </dsp:txXfrm>
    </dsp:sp>
    <dsp:sp modelId="{C4BD2DEC-5842-41ED-9428-E4AC84C02420}">
      <dsp:nvSpPr>
        <dsp:cNvPr id="0" name=""/>
        <dsp:cNvSpPr/>
      </dsp:nvSpPr>
      <dsp:spPr>
        <a:xfrm rot="5400000">
          <a:off x="4058239" y="1333769"/>
          <a:ext cx="113121" cy="11312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7C7590-37CC-4F61-B8B2-7E3728E11AF6}">
      <dsp:nvSpPr>
        <dsp:cNvPr id="0" name=""/>
        <dsp:cNvSpPr/>
      </dsp:nvSpPr>
      <dsp:spPr>
        <a:xfrm>
          <a:off x="2738" y="1503451"/>
          <a:ext cx="8224123" cy="64640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1. Facilitate clinical culture change that supports antibiotic stewardship (Drive 1)</a:t>
          </a:r>
        </a:p>
      </dsp:txBody>
      <dsp:txXfrm>
        <a:off x="21671" y="1522384"/>
        <a:ext cx="8186257" cy="608542"/>
      </dsp:txXfrm>
    </dsp:sp>
    <dsp:sp modelId="{5570F37A-A4E4-458C-9872-EF192BC4BCFE}">
      <dsp:nvSpPr>
        <dsp:cNvPr id="0" name=""/>
        <dsp:cNvSpPr/>
      </dsp:nvSpPr>
      <dsp:spPr>
        <a:xfrm rot="5400000">
          <a:off x="4058239" y="2206420"/>
          <a:ext cx="113121" cy="11312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CBE0EC-0215-4B38-8429-283A6727B983}">
      <dsp:nvSpPr>
        <dsp:cNvPr id="0" name=""/>
        <dsp:cNvSpPr/>
      </dsp:nvSpPr>
      <dsp:spPr>
        <a:xfrm>
          <a:off x="2738" y="2376102"/>
          <a:ext cx="8224123" cy="64640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2. Develop standardized processes and protocols for the identification and response to support antibiotic stewardship (Driver 2 &amp;3)</a:t>
          </a:r>
        </a:p>
      </dsp:txBody>
      <dsp:txXfrm>
        <a:off x="21671" y="2395035"/>
        <a:ext cx="8186257" cy="608542"/>
      </dsp:txXfrm>
    </dsp:sp>
    <dsp:sp modelId="{D8ABF82C-CD0F-4CF2-A71A-8CD912F8EB66}">
      <dsp:nvSpPr>
        <dsp:cNvPr id="0" name=""/>
        <dsp:cNvSpPr/>
      </dsp:nvSpPr>
      <dsp:spPr>
        <a:xfrm rot="5400000">
          <a:off x="4058239" y="3079071"/>
          <a:ext cx="113121" cy="113121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2E4AC3-2DB4-44F7-A68D-59A72752290A}">
      <dsp:nvSpPr>
        <dsp:cNvPr id="0" name=""/>
        <dsp:cNvSpPr/>
      </dsp:nvSpPr>
      <dsp:spPr>
        <a:xfrm>
          <a:off x="2738" y="3248754"/>
          <a:ext cx="8224123" cy="64640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3. Implement strategies and processes to assist with equitable care delivery for all newborns (Drive 4)</a:t>
          </a:r>
          <a:endParaRPr lang="en-US" sz="1800" kern="1200" dirty="0"/>
        </a:p>
      </dsp:txBody>
      <dsp:txXfrm>
        <a:off x="21671" y="3267687"/>
        <a:ext cx="8186257" cy="608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11AB92E-F1E9-4D5D-B95C-1730A7BEA6BB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2B4AC7-4BBD-4FBD-A37A-1E6D61B6F7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63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9667BEBA-C8FA-4CB1-9626-6770B0271CA7}" type="datetimeFigureOut">
              <a:rPr lang="en-US" altLang="ja-JP"/>
              <a:pPr>
                <a:defRPr/>
              </a:pPr>
              <a:t>4/29/2021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8BC8628B-D017-4ABD-84D4-3F37B064EA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564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65438" y="525463"/>
            <a:ext cx="3505200" cy="2628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C8628B-D017-4ABD-84D4-3F37B064EA7E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729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C53AD7-A772-4F83-850B-482C70935EA4}" type="datetime1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4/29/2021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DDD8331-DEC2-4D1E-95D5-94283CB87E4D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79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22490D-0CE4-426E-81CB-E242CE6E39A4}" type="datetime1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4/29/2021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1ED56C-8F5E-4BF1-A54B-E96394A138E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378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E2C6C1-0ABC-4A83-A3E1-9B004532B0F2}" type="datetime1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4/29/2021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659B1A-798E-4F1D-851E-F36AC3C874A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551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E67B97-2A19-4469-BBC1-5124779FD32E}" type="datetime1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4/29/2021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EF23B2-1968-4158-BBF8-33ADF317223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5281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A51ED6-1809-467D-BA74-8EA1DF4B6FEF}" type="datetime1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4/29/2021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4AF8077-2CE4-4A8C-806A-F9B27078C00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7229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D7BA54-BB09-45EF-8BE5-86E399F21075}" type="datetime1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4/29/2021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B83E2C-C682-4CCB-812E-4FD1E6CD7EF7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875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B19E3F-723A-48F5-86C3-1FB2ADC6C9E9}" type="datetime1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4/29/2021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EE2229A-B942-495A-807D-33D35310454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734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8BEB86-460D-47CC-9347-A33D2320FEE6}" type="datetime1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4/29/2021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616943-E090-48BD-85BF-C3499FDFE60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862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DE8BE47-7B98-409F-8AB7-EBBB77D90BF3}" type="datetime1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4/29/2021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9222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D367D64-CF7F-42F3-8C27-B520EE2453CF}" type="datetime1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4/29/2021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C650D0-02D5-42FB-907E-376816E2D544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6290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1179569-1CBE-4B22-934C-222D1AA93EE5}" type="datetime1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4/29/2021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6F6CB7-50F3-4CEB-A4DC-7F1C42559A5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714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218B61-2C44-4426-BE0D-62AFE46C727B}" type="datetime1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4/29/2021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8215A01-EBC1-45C7-9A9D-8A83BBE998C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929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5334000" cy="1676400"/>
          </a:xfrm>
          <a:ln w="28575">
            <a:solidFill>
              <a:srgbClr val="F60064"/>
            </a:solidFill>
          </a:ln>
        </p:spPr>
        <p:txBody>
          <a:bodyPr/>
          <a:lstStyle/>
          <a:p>
            <a:pPr algn="l"/>
            <a:r>
              <a:rPr lang="en-US" sz="2200" b="1" u="sng" dirty="0">
                <a:solidFill>
                  <a:srgbClr val="F60064"/>
                </a:solidFill>
              </a:rPr>
              <a:t>BASIC Smart Aim: </a:t>
            </a:r>
            <a:r>
              <a:rPr lang="en-US" sz="2200" b="1" dirty="0">
                <a:solidFill>
                  <a:srgbClr val="F60064"/>
                </a:solidFill>
              </a:rPr>
              <a:t> </a:t>
            </a:r>
            <a:r>
              <a:rPr lang="en-US" sz="1600" b="1" dirty="0"/>
              <a:t>By June </a:t>
            </a:r>
            <a:r>
              <a:rPr lang="en-US" sz="1600" b="1" dirty="0" smtClean="0"/>
              <a:t>2022, </a:t>
            </a:r>
            <a:r>
              <a:rPr lang="en-US" sz="1600" b="1" dirty="0"/>
              <a:t>ILPQC Hospitals will</a:t>
            </a:r>
            <a:r>
              <a:rPr lang="en-US" sz="1600" dirty="0"/>
              <a:t>:</a:t>
            </a:r>
            <a:r>
              <a:rPr lang="en-US" sz="2200" b="1" u="sng" dirty="0">
                <a:solidFill>
                  <a:srgbClr val="F60064"/>
                </a:solidFill>
              </a:rPr>
              <a:t/>
            </a:r>
            <a:br>
              <a:rPr lang="en-US" sz="2200" b="1" u="sng" dirty="0">
                <a:solidFill>
                  <a:srgbClr val="F60064"/>
                </a:solidFill>
              </a:rPr>
            </a:br>
            <a:r>
              <a:rPr lang="en-US" sz="1600" dirty="0"/>
              <a:t>A. Decrease by 20% (or absolute rate of 4%) the number of newborns, born at ≥35 weeks who receive antibiotics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B. Decrease by 20% the number of newborns with a negative blood culture who receive antibiotics for longer than 36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>
              <a:defRPr/>
            </a:pPr>
            <a:fld id="{DCEF23B2-1968-4158-BBF8-33ADF3172235}" type="slidenum">
              <a:rPr lang="en-US" altLang="en-US">
                <a:cs typeface="+mn-cs"/>
              </a:rPr>
              <a:pPr defTabSz="914377">
                <a:defRPr/>
              </a:pPr>
              <a:t>1</a:t>
            </a:fld>
            <a:endParaRPr lang="en-US" altLang="en-US">
              <a:cs typeface="+mn-cs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764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438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61193" y="26661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57E5D"/>
                </a:solidFill>
                <a:latin typeface="Goudy Old Style" panose="02020502050305020303" pitchFamily="18" charset="0"/>
              </a:rPr>
              <a:t>The BAISIC Initiative </a:t>
            </a:r>
          </a:p>
          <a:p>
            <a:pPr algn="ctr"/>
            <a:r>
              <a:rPr lang="en-US" sz="4800" b="1" dirty="0" smtClean="0">
                <a:solidFill>
                  <a:srgbClr val="F57E5D"/>
                </a:solidFill>
                <a:latin typeface="Goudy Old Style" panose="02020502050305020303" pitchFamily="18" charset="0"/>
              </a:rPr>
              <a:t>Key Strategies</a:t>
            </a:r>
            <a:endParaRPr lang="en-US" sz="4800" b="1" dirty="0">
              <a:solidFill>
                <a:srgbClr val="F57E5D"/>
              </a:solidFill>
              <a:latin typeface="Goudy Old Style" panose="020205020503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752600"/>
            <a:ext cx="7239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4990"/>
                </a:solidFill>
                <a:latin typeface="+mj-lt"/>
              </a:rPr>
              <a:t>What hospitals will be working to accomplish during the BASIC initiative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862769"/>
            <a:ext cx="8838129" cy="277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60353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73794</TotalTime>
  <Words>141</Words>
  <Application>Microsoft Office PowerPoint</Application>
  <PresentationFormat>On-screen Show 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MS PGothic</vt:lpstr>
      <vt:lpstr>Arial</vt:lpstr>
      <vt:lpstr>Calibri</vt:lpstr>
      <vt:lpstr>Goudy Old Style</vt:lpstr>
      <vt:lpstr>1_Office Theme</vt:lpstr>
      <vt:lpstr>BASIC Smart Aim:  By June 2022, ILPQC Hospitals will: A. Decrease by 20% (or absolute rate of 4%) the number of newborns, born at ≥35 weeks who receive antibiotics  B. Decrease by 20% the number of newborns with a negative blood culture who receive antibiotics for longer than 36 hours</vt:lpstr>
      <vt:lpstr>PowerPoint Presentation</vt:lpstr>
    </vt:vector>
  </TitlesOfParts>
  <Company>State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Perinatal Quality Collaborative</dc:title>
  <dc:creator>alicia.hawkins</dc:creator>
  <cp:lastModifiedBy>WeissD Local Account</cp:lastModifiedBy>
  <cp:revision>1901</cp:revision>
  <cp:lastPrinted>2016-06-08T14:56:32Z</cp:lastPrinted>
  <dcterms:created xsi:type="dcterms:W3CDTF">2013-06-07T18:46:59Z</dcterms:created>
  <dcterms:modified xsi:type="dcterms:W3CDTF">2021-04-29T16:15:52Z</dcterms:modified>
</cp:coreProperties>
</file>