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1" r:id="rId1"/>
  </p:sldMasterIdLst>
  <p:notesMasterIdLst>
    <p:notesMasterId r:id="rId3"/>
  </p:notesMasterIdLst>
  <p:sldIdLst>
    <p:sldId id="1251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atelynne Finnegan" initials="KF" lastIdx="9" clrIdx="0"/>
  <p:cmAuthor id="1" name="ANNBORDERS" initials="A" lastIdx="10" clrIdx="1"/>
  <p:cmAuthor id="2" name="Patricia Ann Lee King" initials="PALK" lastIdx="4" clrIdx="2"/>
  <p:cmAuthor id="3" name="Borders, Ann" initials="BA" lastIdx="2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C9D7E9"/>
    <a:srgbClr val="004990"/>
    <a:srgbClr val="0064C8"/>
    <a:srgbClr val="F58466"/>
    <a:srgbClr val="B7DBFF"/>
    <a:srgbClr val="F9B7A5"/>
    <a:srgbClr val="2D9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495" autoAdjust="0"/>
    <p:restoredTop sz="89253" autoAdjust="0"/>
  </p:normalViewPr>
  <p:slideViewPr>
    <p:cSldViewPr>
      <p:cViewPr varScale="1">
        <p:scale>
          <a:sx n="59" d="100"/>
          <a:sy n="59" d="100"/>
        </p:scale>
        <p:origin x="138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152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-727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  <a:cs typeface="+mn-cs"/>
              </a:defRPr>
            </a:lvl1pPr>
          </a:lstStyle>
          <a:p>
            <a:pPr>
              <a:defRPr/>
            </a:pPr>
            <a:fld id="{A1234E4B-760D-4C12-91CE-F6FE2BFE65B3}" type="datetimeFigureOut">
              <a:rPr lang="en-US" altLang="ja-JP"/>
              <a:pPr>
                <a:defRPr/>
              </a:pPr>
              <a:t>12/28/2020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799399BA-D265-4DD5-B172-CF7BBEF0453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01368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9399BA-D265-4DD5-B172-CF7BBEF04538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1037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2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C53AD7-A772-4F83-850B-482C70935EA4}" type="datetime1">
              <a:rPr lang="en-US" altLang="ja-JP"/>
              <a:pPr>
                <a:defRPr/>
              </a:pPr>
              <a:t>12/28/2020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DD8331-DEC2-4D1E-95D5-94283CB87E4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3655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22490D-0CE4-426E-81CB-E242CE6E39A4}" type="datetime1">
              <a:rPr lang="en-US" altLang="ja-JP"/>
              <a:pPr>
                <a:defRPr/>
              </a:pPr>
              <a:t>12/28/2020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1ED56C-8F5E-4BF1-A54B-E96394A138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4335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E2C6C1-0ABC-4A83-A3E1-9B004532B0F2}" type="datetime1">
              <a:rPr lang="en-US" altLang="ja-JP"/>
              <a:pPr>
                <a:defRPr/>
              </a:pPr>
              <a:t>12/28/2020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659B1A-798E-4F1D-851E-F36AC3C874A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1978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E67B97-2A19-4469-BBC1-5124779FD32E}" type="datetime1">
              <a:rPr lang="en-US" altLang="ja-JP"/>
              <a:pPr>
                <a:defRPr/>
              </a:pPr>
              <a:t>12/28/2020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EF23B2-1968-4158-BBF8-33ADF31722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1531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7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A51ED6-1809-467D-BA74-8EA1DF4B6FEF}" type="datetime1">
              <a:rPr lang="en-US" altLang="ja-JP"/>
              <a:pPr>
                <a:defRPr/>
              </a:pPr>
              <a:t>12/28/2020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AF8077-2CE4-4A8C-806A-F9B27078C00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5056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D7BA54-BB09-45EF-8BE5-86E399F21075}" type="datetime1">
              <a:rPr lang="en-US" altLang="ja-JP"/>
              <a:pPr>
                <a:defRPr/>
              </a:pPr>
              <a:t>12/28/2020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B83E2C-C682-4CCB-812E-4FD1E6CD7EF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5756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5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0" y="1535115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B19E3F-723A-48F5-86C3-1FB2ADC6C9E9}" type="datetime1">
              <a:rPr lang="en-US" altLang="ja-JP"/>
              <a:pPr>
                <a:defRPr/>
              </a:pPr>
              <a:t>12/28/2020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2229A-B942-495A-807D-33D35310454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7914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8BEB86-460D-47CC-9347-A33D2320FEE6}" type="datetime1">
              <a:rPr lang="en-US" altLang="ja-JP"/>
              <a:pPr>
                <a:defRPr/>
              </a:pPr>
              <a:t>12/28/2020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616943-E090-48BD-85BF-C3499FDFE60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7628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E8BE47-7B98-409F-8AB7-EBBB77D90BF3}" type="datetime1">
              <a:rPr lang="en-US" altLang="ja-JP"/>
              <a:pPr>
                <a:defRPr/>
              </a:pPr>
              <a:t>12/28/2020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C9FB53-311B-43CA-B7CE-1F80A678A2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6341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73050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367D64-CF7F-42F3-8C27-B520EE2453CF}" type="datetime1">
              <a:rPr lang="en-US" altLang="ja-JP"/>
              <a:pPr>
                <a:defRPr/>
              </a:pPr>
              <a:t>12/28/2020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C650D0-02D5-42FB-907E-376816E2D54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2723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2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40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179569-1CBE-4B22-934C-222D1AA93EE5}" type="datetime1">
              <a:rPr lang="en-US" altLang="ja-JP"/>
              <a:pPr>
                <a:defRPr/>
              </a:pPr>
              <a:t>12/28/2020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6F6CB7-50F3-4CEB-A4DC-7F1C42559A5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0037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5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7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26218B61-2C44-4426-BE0D-62AFE46C727B}" type="datetime1">
              <a:rPr lang="en-US" altLang="ja-JP"/>
              <a:pPr>
                <a:defRPr/>
              </a:pPr>
              <a:t>12/28/2020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7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1" y="6356357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8215A01-EBC1-45C7-9A9D-8A83BBE998C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7" r:id="rId1"/>
    <p:sldLayoutId id="2147484128" r:id="rId2"/>
    <p:sldLayoutId id="2147484129" r:id="rId3"/>
    <p:sldLayoutId id="2147484130" r:id="rId4"/>
    <p:sldLayoutId id="2147484131" r:id="rId5"/>
    <p:sldLayoutId id="2147484132" r:id="rId6"/>
    <p:sldLayoutId id="2147484133" r:id="rId7"/>
    <p:sldLayoutId id="2147484134" r:id="rId8"/>
    <p:sldLayoutId id="2147484135" r:id="rId9"/>
    <p:sldLayoutId id="2147484136" r:id="rId10"/>
    <p:sldLayoutId id="2147484137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MS PGothic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0" y="5352039"/>
            <a:ext cx="9144000" cy="150596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97" y="32757"/>
            <a:ext cx="8229600" cy="935024"/>
          </a:xfrm>
          <a:noFill/>
        </p:spPr>
        <p:txBody>
          <a:bodyPr/>
          <a:lstStyle/>
          <a:p>
            <a:pPr algn="l" eaLnBrk="1" hangingPunct="1"/>
            <a:r>
              <a:rPr lang="en-US" sz="3600" b="1" dirty="0">
                <a:solidFill>
                  <a:srgbClr val="F58466"/>
                </a:solidFill>
                <a:latin typeface="Goudy Old Style" pitchFamily="18" charset="0"/>
              </a:rPr>
              <a:t>DRAFT BASIC </a:t>
            </a:r>
            <a:br>
              <a:rPr lang="en-US" sz="3600" b="1" dirty="0">
                <a:solidFill>
                  <a:srgbClr val="F58466"/>
                </a:solidFill>
                <a:latin typeface="Goudy Old Style" pitchFamily="18" charset="0"/>
              </a:rPr>
            </a:br>
            <a:r>
              <a:rPr lang="en-US" sz="3600" b="1" dirty="0">
                <a:solidFill>
                  <a:srgbClr val="F58466"/>
                </a:solidFill>
                <a:latin typeface="Goudy Old Style" pitchFamily="18" charset="0"/>
              </a:rPr>
              <a:t>Key Driver Diagram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118914" y="2183628"/>
            <a:ext cx="1716642" cy="430153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/>
              <a:t>A. Decrease by 20% (or absolute rate of 4%) the number of newborns, born at ≥35 weeks who receive antibiotics</a:t>
            </a:r>
          </a:p>
          <a:p>
            <a:endParaRPr lang="en-US" sz="1400" dirty="0"/>
          </a:p>
          <a:p>
            <a:r>
              <a:rPr lang="en-US" sz="1400" dirty="0"/>
              <a:t>B. Decrease by 20% the number of newborns with a negative blood culture who receive antibiotics for longer than 36 hours</a:t>
            </a:r>
          </a:p>
          <a:p>
            <a:endParaRPr lang="en-US" sz="1400" dirty="0"/>
          </a:p>
          <a:p>
            <a:endParaRPr lang="en-US" sz="1400" dirty="0"/>
          </a:p>
        </p:txBody>
      </p:sp>
      <p:sp>
        <p:nvSpPr>
          <p:cNvPr id="11" name="Rounded Rectangle 10"/>
          <p:cNvSpPr/>
          <p:nvPr/>
        </p:nvSpPr>
        <p:spPr>
          <a:xfrm>
            <a:off x="2034537" y="3073344"/>
            <a:ext cx="1698703" cy="70214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/>
              <a:t>Initiate timely and appropriate antibiotics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2041640" y="4385944"/>
            <a:ext cx="1691721" cy="495963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/>
              <a:t>Administer and de-escalate antibiotics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2034073" y="5434725"/>
            <a:ext cx="1699167" cy="45718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/>
              <a:t>Deliver equitable care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68230" y="956696"/>
            <a:ext cx="20053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AIMS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056880" y="1033637"/>
            <a:ext cx="20053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Primary Drivers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4016511" y="1371600"/>
            <a:ext cx="5051289" cy="76851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/>
              <a:t>Create multidisciplinary antibiotic stewardship QI team</a:t>
            </a:r>
          </a:p>
          <a:p>
            <a:r>
              <a:rPr lang="en-US" sz="1400" dirty="0"/>
              <a:t>Educate healthcare team on best practices</a:t>
            </a:r>
          </a:p>
          <a:p>
            <a:r>
              <a:rPr lang="en-US" sz="1400" dirty="0"/>
              <a:t>Educate and support partners and family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451772" y="967788"/>
            <a:ext cx="20053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Change Ideas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4016511" y="2958966"/>
            <a:ext cx="5051289" cy="94555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/>
              <a:t>Standardize risk assessment for early onset sepsis (EOS)</a:t>
            </a:r>
          </a:p>
          <a:p>
            <a:r>
              <a:rPr lang="en-US" sz="1400" dirty="0"/>
              <a:t>Communicate with OBs to share maternal risk for EOS</a:t>
            </a:r>
          </a:p>
          <a:p>
            <a:r>
              <a:rPr lang="en-US" sz="1400" dirty="0"/>
              <a:t>Implement protocols for serial assessment with response to worsening status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4016511" y="3980587"/>
            <a:ext cx="5051289" cy="1582013"/>
          </a:xfrm>
          <a:prstGeom prst="round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/>
              <a:t>Consistently obtain blood cultures</a:t>
            </a:r>
          </a:p>
          <a:p>
            <a:r>
              <a:rPr lang="en-US" sz="1400" dirty="0"/>
              <a:t>Partner with inpatient lab to process blood culture results</a:t>
            </a:r>
          </a:p>
          <a:p>
            <a:r>
              <a:rPr lang="en-US" sz="1400" dirty="0"/>
              <a:t>De-escalate therapy based on culture and sensitivity results</a:t>
            </a:r>
          </a:p>
          <a:p>
            <a:r>
              <a:rPr lang="en-US" sz="1400" dirty="0"/>
              <a:t>Implement pharmacy protocols to assure appropriate use</a:t>
            </a:r>
          </a:p>
          <a:p>
            <a:r>
              <a:rPr lang="en-US" sz="1400" dirty="0"/>
              <a:t>Standardize dosing guidelines and order sets</a:t>
            </a:r>
          </a:p>
          <a:p>
            <a:r>
              <a:rPr lang="en-US" sz="1400" dirty="0"/>
              <a:t>Implement process to discuss antibiotic duration and course</a:t>
            </a:r>
          </a:p>
          <a:p>
            <a:r>
              <a:rPr lang="en-US" sz="1400" dirty="0"/>
              <a:t>Implement automatic stop order processes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4016511" y="5638467"/>
            <a:ext cx="5051289" cy="1167606"/>
          </a:xfrm>
          <a:prstGeom prst="round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/>
              <a:t>Provide training and education on social determinants, cultural sensitivity, and implicit and explicit bias</a:t>
            </a:r>
          </a:p>
          <a:p>
            <a:r>
              <a:rPr lang="en-US" sz="1400" dirty="0"/>
              <a:t>Develop QI efforts to ensure care to eliminate disparities</a:t>
            </a:r>
          </a:p>
          <a:p>
            <a:r>
              <a:rPr lang="en-US" sz="1400" dirty="0"/>
              <a:t>Identify social determinant needs of families and link to resources</a:t>
            </a:r>
          </a:p>
          <a:p>
            <a:r>
              <a:rPr lang="en-US" sz="1400" dirty="0"/>
              <a:t>Implement process to assist families after discharge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2024467" y="1510768"/>
            <a:ext cx="1699288" cy="131459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/>
              <a:t>Implement QI infrastructure</a:t>
            </a:r>
          </a:p>
          <a:p>
            <a:endParaRPr lang="en-US" sz="1400" dirty="0"/>
          </a:p>
          <a:p>
            <a:r>
              <a:rPr lang="en-US" sz="1400" dirty="0"/>
              <a:t>Monitor &amp; share transparent antibiotic data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4016511" y="2245545"/>
            <a:ext cx="5051289" cy="56842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/>
              <a:t>Coordinate with IT to implement reporting system	</a:t>
            </a:r>
          </a:p>
          <a:p>
            <a:r>
              <a:rPr lang="en-US" sz="1400" dirty="0"/>
              <a:t>Review transparent data and debrief with providers</a:t>
            </a:r>
          </a:p>
        </p:txBody>
      </p:sp>
      <p:sp>
        <p:nvSpPr>
          <p:cNvPr id="25" name="Rounded Rectangle 24"/>
          <p:cNvSpPr/>
          <p:nvPr/>
        </p:nvSpPr>
        <p:spPr>
          <a:xfrm>
            <a:off x="152400" y="1425838"/>
            <a:ext cx="1649671" cy="63156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/>
              <a:t>By June 2022, ILPQC Hospitals will:</a:t>
            </a:r>
          </a:p>
        </p:txBody>
      </p:sp>
      <p:cxnSp>
        <p:nvCxnSpPr>
          <p:cNvPr id="4" name="Straight Arrow Connector 3"/>
          <p:cNvCxnSpPr>
            <a:stCxn id="17" idx="1"/>
            <a:endCxn id="23" idx="3"/>
          </p:cNvCxnSpPr>
          <p:nvPr/>
        </p:nvCxnSpPr>
        <p:spPr>
          <a:xfrm flipH="1">
            <a:off x="3723755" y="1755858"/>
            <a:ext cx="292756" cy="4122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24" idx="1"/>
            <a:endCxn id="23" idx="3"/>
          </p:cNvCxnSpPr>
          <p:nvPr/>
        </p:nvCxnSpPr>
        <p:spPr>
          <a:xfrm flipH="1" flipV="1">
            <a:off x="3723755" y="2168066"/>
            <a:ext cx="292756" cy="3616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9" idx="1"/>
            <a:endCxn id="11" idx="3"/>
          </p:cNvCxnSpPr>
          <p:nvPr/>
        </p:nvCxnSpPr>
        <p:spPr>
          <a:xfrm flipH="1" flipV="1">
            <a:off x="3733240" y="3424417"/>
            <a:ext cx="283271" cy="73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20" idx="1"/>
            <a:endCxn id="12" idx="3"/>
          </p:cNvCxnSpPr>
          <p:nvPr/>
        </p:nvCxnSpPr>
        <p:spPr>
          <a:xfrm flipH="1" flipV="1">
            <a:off x="3733361" y="4633926"/>
            <a:ext cx="283150" cy="1376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22" idx="1"/>
            <a:endCxn id="13" idx="3"/>
          </p:cNvCxnSpPr>
          <p:nvPr/>
        </p:nvCxnSpPr>
        <p:spPr>
          <a:xfrm flipH="1" flipV="1">
            <a:off x="3733240" y="5663316"/>
            <a:ext cx="283271" cy="5589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23" idx="1"/>
            <a:endCxn id="7" idx="3"/>
          </p:cNvCxnSpPr>
          <p:nvPr/>
        </p:nvCxnSpPr>
        <p:spPr>
          <a:xfrm flipH="1">
            <a:off x="1835556" y="2168066"/>
            <a:ext cx="188911" cy="21663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11" idx="1"/>
            <a:endCxn id="7" idx="3"/>
          </p:cNvCxnSpPr>
          <p:nvPr/>
        </p:nvCxnSpPr>
        <p:spPr>
          <a:xfrm flipH="1">
            <a:off x="1835556" y="3424417"/>
            <a:ext cx="198981" cy="9099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12" idx="1"/>
            <a:endCxn id="7" idx="3"/>
          </p:cNvCxnSpPr>
          <p:nvPr/>
        </p:nvCxnSpPr>
        <p:spPr>
          <a:xfrm flipH="1" flipV="1">
            <a:off x="1835556" y="4334396"/>
            <a:ext cx="206084" cy="2995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13" idx="1"/>
            <a:endCxn id="7" idx="3"/>
          </p:cNvCxnSpPr>
          <p:nvPr/>
        </p:nvCxnSpPr>
        <p:spPr>
          <a:xfrm flipH="1" flipV="1">
            <a:off x="1835556" y="4334396"/>
            <a:ext cx="198517" cy="13289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0" y="6583402"/>
            <a:ext cx="2590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Version 12.14.2020</a:t>
            </a:r>
          </a:p>
        </p:txBody>
      </p:sp>
    </p:spTree>
    <p:extLst>
      <p:ext uri="{BB962C8B-B14F-4D97-AF65-F5344CB8AC3E}">
        <p14:creationId xmlns:p14="http://schemas.microsoft.com/office/powerpoint/2010/main" val="436046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243</Words>
  <Application>Microsoft Office PowerPoint</Application>
  <PresentationFormat>On-screen Show (4:3)</PresentationFormat>
  <Paragraphs>35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MS PGothic</vt:lpstr>
      <vt:lpstr>Arial</vt:lpstr>
      <vt:lpstr>Calibri</vt:lpstr>
      <vt:lpstr>Goudy Old Style</vt:lpstr>
      <vt:lpstr>Office Theme</vt:lpstr>
      <vt:lpstr>DRAFT BASIC  Key Driver Diagram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ILPQC BASIC Teams Call</dc:title>
  <dc:creator>Justin Josephsen</dc:creator>
  <cp:lastModifiedBy>Weiss, Daniel</cp:lastModifiedBy>
  <cp:revision>4</cp:revision>
  <dcterms:created xsi:type="dcterms:W3CDTF">2020-12-21T17:36:52Z</dcterms:created>
  <dcterms:modified xsi:type="dcterms:W3CDTF">2020-12-28T16:39:13Z</dcterms:modified>
</cp:coreProperties>
</file>