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4156" r:id="rId2"/>
  </p:sldMasterIdLst>
  <p:notesMasterIdLst>
    <p:notesMasterId r:id="rId20"/>
  </p:notesMasterIdLst>
  <p:sldIdLst>
    <p:sldId id="1264" r:id="rId3"/>
    <p:sldId id="1293" r:id="rId4"/>
    <p:sldId id="1296" r:id="rId5"/>
    <p:sldId id="1297" r:id="rId6"/>
    <p:sldId id="1307" r:id="rId7"/>
    <p:sldId id="1305" r:id="rId8"/>
    <p:sldId id="1284" r:id="rId9"/>
    <p:sldId id="1288" r:id="rId10"/>
    <p:sldId id="1289" r:id="rId11"/>
    <p:sldId id="1290" r:id="rId12"/>
    <p:sldId id="1298" r:id="rId13"/>
    <p:sldId id="1299" r:id="rId14"/>
    <p:sldId id="1308" r:id="rId15"/>
    <p:sldId id="1285" r:id="rId16"/>
    <p:sldId id="1291" r:id="rId17"/>
    <p:sldId id="1300" r:id="rId18"/>
    <p:sldId id="130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lynne Finnegan" initials="KF" lastIdx="9" clrIdx="0"/>
  <p:cmAuthor id="1" name="ANNBORDERS" initials="A" lastIdx="10" clrIdx="1"/>
  <p:cmAuthor id="2" name="Patricia Ann Lee King" initials="PALK" lastIdx="4" clrIdx="2"/>
  <p:cmAuthor id="3" name="Borders, Ann" initials="BA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9D7E9"/>
    <a:srgbClr val="004990"/>
    <a:srgbClr val="0064C8"/>
    <a:srgbClr val="F58466"/>
    <a:srgbClr val="B7DBFF"/>
    <a:srgbClr val="F9B7A5"/>
    <a:srgbClr val="2D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89253" autoAdjust="0"/>
  </p:normalViewPr>
  <p:slideViewPr>
    <p:cSldViewPr>
      <p:cViewPr varScale="1">
        <p:scale>
          <a:sx n="59" d="100"/>
          <a:sy n="59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7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31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493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323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244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82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31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Consider removing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1261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9025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54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</a:t>
            </a:r>
            <a:r>
              <a:rPr lang="en-US" baseline="0" dirty="0"/>
              <a:t> Aims into infographic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799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074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777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0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891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6484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21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48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AD7-A772-4F83-850B-482C70935EA4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331-DEC2-4D1E-95D5-94283CB8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90D-0CE4-426E-81CB-E242CE6E39A4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D56C-8F5E-4BF1-A54B-E96394A1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33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C6C1-0ABC-4A83-A3E1-9B004532B0F2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B1A-798E-4F1D-851E-F36AC3C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978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9F591-6122-4EA1-949A-1187E0732492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A8615-D2A0-4FC7-AB5B-78DB095C6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443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2398-9FCC-475C-9B12-00C75947BE6B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A795C-50BE-462B-8B70-BD2F9F6A88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393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880EF-BFE5-4007-BAE1-BF8861D6F0E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0BB1-7648-402F-9AD9-9270A63B48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41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867E-83ED-4745-9902-0438176F9396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B540-B391-44C7-A734-6CE808E0C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632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5ADBF-39E0-48E8-A1DC-2C364BBB8CD1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0254-038B-486E-AF30-9175E3A21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641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72C4-646E-48BC-96B6-BE6752A0F620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8C70F-59ED-472B-9BE4-AA89383D0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413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08A43-5BC5-4444-90AC-94FD7A8BE00E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9D82-D690-4055-BA0B-71459BE6A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5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4104-03DD-463C-A5BC-F9BB3F942A0D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C452B-F44C-423F-BF02-7F5547AD7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62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B97-2A19-4469-BBC1-5124779FD32E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B2-1968-4158-BBF8-33ADF3172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531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57AAF-E488-4351-8EE3-49229EE79E25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C007-BCD9-479C-AB52-441C638E9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079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FC25C-D351-49AA-AB67-6DE4DD2C95F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8FE9-5EAC-494F-B62E-CE2625C677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236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8480-0D42-4806-9EE4-E37328AF53C1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027E-39EB-4A12-80BE-E76A310E96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01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ED6-1809-467D-BA74-8EA1DF4B6FE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8077-2CE4-4A8C-806A-F9B27078C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0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A54-BB09-45EF-8BE5-86E399F21075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3E2C-C682-4CCB-812E-4FD1E6CD7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5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9E3F-723A-48F5-86C3-1FB2ADC6C9E9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229A-B942-495A-807D-33D35310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9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EB86-460D-47CC-9347-A33D2320FEE6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6943-E090-48BD-85BF-C3499FDF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62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E47-7B98-409F-8AB7-EBBB77D90BF3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FB53-311B-43CA-B7CE-1F80A678A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34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7D64-CF7F-42F3-8C27-B520EE2453C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0D0-02D5-42FB-907E-376816E2D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7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9569-1CBE-4B22-934C-222D1AA93EE5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6CB7-50F3-4CEB-A4DC-7F1C42559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03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6218B61-2C44-4426-BE0D-62AFE46C727B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215A01-EBC1-45C7-9A9D-8A83BBE99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ABC6CC02-3564-465F-9E10-D4C20E045D31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F8ED595-D36B-4668-AB73-A76764DC5E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2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612893"/>
          </a:xfrm>
        </p:spPr>
        <p:txBody>
          <a:bodyPr/>
          <a:lstStyle/>
          <a:p>
            <a:r>
              <a:rPr lang="en-US" sz="4800" dirty="0">
                <a:solidFill>
                  <a:srgbClr val="F58466"/>
                </a:solidFill>
                <a:latin typeface="Goudy Old Style" pitchFamily="18" charset="0"/>
              </a:rPr>
              <a:t>BASIC </a:t>
            </a:r>
            <a:r>
              <a:rPr lang="en-US" sz="4800" dirty="0" smtClean="0">
                <a:solidFill>
                  <a:srgbClr val="F58466"/>
                </a:solidFill>
                <a:latin typeface="Goudy Old Style" pitchFamily="18" charset="0"/>
              </a:rPr>
              <a:t>Aims and </a:t>
            </a:r>
            <a:r>
              <a:rPr lang="en-US" sz="4800" dirty="0">
                <a:solidFill>
                  <a:srgbClr val="F58466"/>
                </a:solidFill>
                <a:latin typeface="Goudy Old Style" pitchFamily="18" charset="0"/>
              </a:rPr>
              <a:t>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A795C-50BE-462B-8B70-BD2F9F6A888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354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  <a:noFill/>
        </p:spPr>
        <p:txBody>
          <a:bodyPr/>
          <a:lstStyle/>
          <a:p>
            <a:pPr algn="l"/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Structure Measures </a:t>
            </a: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4000" b="1" dirty="0">
              <a:solidFill>
                <a:srgbClr val="F60064"/>
              </a:solidFill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63" y="1524000"/>
            <a:ext cx="8346299" cy="4525963"/>
          </a:xfrm>
        </p:spPr>
        <p:txBody>
          <a:bodyPr/>
          <a:lstStyle/>
          <a:p>
            <a:pPr marL="0" lvl="0" indent="0">
              <a:buClr>
                <a:srgbClr val="F58466"/>
              </a:buClr>
              <a:buNone/>
            </a:pPr>
            <a:r>
              <a:rPr lang="en-US" b="1" dirty="0">
                <a:solidFill>
                  <a:schemeClr val="dk1"/>
                </a:solidFill>
              </a:rPr>
              <a:t>Equitable Care Delivery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Standardized process to review antibiotic data by race/ethnicity and share with providers and staff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Implementation of social determinants of health tool and facilitate coordinated connection to community resources and follow up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Provide information at the appropriate health literacy level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Provide communication in preferred language</a:t>
            </a:r>
            <a:endParaRPr lang="en-US" sz="2800" dirty="0"/>
          </a:p>
          <a:p>
            <a:pPr>
              <a:buClr>
                <a:srgbClr val="F58466"/>
              </a:buClr>
            </a:pPr>
            <a:endParaRPr lang="en-US" sz="2400" dirty="0"/>
          </a:p>
          <a:p>
            <a:pPr>
              <a:buClr>
                <a:srgbClr val="F58466"/>
              </a:buClr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837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304800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Measuring Progress – Structure Measures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1752600"/>
            <a:ext cx="7315200" cy="35636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2728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-76200" y="304800"/>
            <a:ext cx="6748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2800" b="1" dirty="0">
                <a:solidFill>
                  <a:srgbClr val="F58466"/>
                </a:solidFill>
                <a:latin typeface="Goudy Old Style" pitchFamily="18" charset="0"/>
              </a:rPr>
              <a:t>Process Measures: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0" y="1219200"/>
            <a:ext cx="8534400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Process measures indicate what a provider does to maintain or improve health, either for healthy people or for those diagnosed with a health care condition. These measures typically reflect generally accepted recommendations for clinical practice.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example:</a:t>
            </a:r>
          </a:p>
          <a:p>
            <a:r>
              <a:rPr lang="en-US" sz="2000" dirty="0"/>
              <a:t>The percentage of people receiving preventive services (such as mammograms or immunizations).</a:t>
            </a:r>
          </a:p>
          <a:p>
            <a:r>
              <a:rPr lang="en-US" sz="2000" dirty="0"/>
              <a:t>The percentage of people with diabetes who had their blood sugar tested and controlled.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majority of health care quality measures used for public reporting are process measures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03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0" y="457200"/>
            <a:ext cx="6748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2800" b="1" dirty="0">
                <a:solidFill>
                  <a:srgbClr val="F58466"/>
                </a:solidFill>
                <a:latin typeface="Goudy Old Style" pitchFamily="18" charset="0"/>
              </a:rPr>
              <a:t>Process Measures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0" y="1600200"/>
            <a:ext cx="8534400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Are the parts/steps in the system performing as planned? Are we on track in our efforts to improve the system? 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prstClr val="black"/>
              </a:solidFill>
            </a:endParaRP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Patient-level measures tracked </a:t>
            </a:r>
            <a:r>
              <a:rPr lang="en-US" b="1" u="sng" dirty="0">
                <a:solidFill>
                  <a:prstClr val="black"/>
                </a:solidFill>
                <a:latin typeface="Calibri"/>
              </a:rPr>
              <a:t>monthly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on the clinical culture changes being implemented 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Report Type: Run Charts</a:t>
            </a:r>
            <a:endParaRPr lang="en-US" noProof="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94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010400" cy="1143000"/>
          </a:xfrm>
          <a:noFill/>
        </p:spPr>
        <p:txBody>
          <a:bodyPr/>
          <a:lstStyle/>
          <a:p>
            <a:pPr algn="l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Process Measures </a:t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2000" dirty="0">
              <a:solidFill>
                <a:srgbClr val="F6006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121281"/>
          </a:xfrm>
        </p:spPr>
        <p:txBody>
          <a:bodyPr/>
          <a:lstStyle/>
          <a:p>
            <a:pPr>
              <a:buClr>
                <a:srgbClr val="F58466"/>
              </a:buClr>
            </a:pPr>
            <a:r>
              <a:rPr lang="en-US" sz="2200" dirty="0"/>
              <a:t>% of parents/families with newborns who received antibiotics who were provided education on antibiotics, early onset sepsis, and treatment plan for newborn antibiotics and early onset sepsis </a:t>
            </a:r>
          </a:p>
          <a:p>
            <a:pPr>
              <a:buClr>
                <a:srgbClr val="F58466"/>
              </a:buClr>
            </a:pPr>
            <a:r>
              <a:rPr lang="en-US" sz="2200" dirty="0"/>
              <a:t>% of newborns &lt;35 weeks gestation who received antibiotics with a risk assessment algorithm used and documented to evaluate risk of EOS </a:t>
            </a:r>
          </a:p>
          <a:p>
            <a:pPr>
              <a:buClr>
                <a:srgbClr val="F58466"/>
              </a:buClr>
            </a:pPr>
            <a:r>
              <a:rPr lang="en-US" sz="2200" dirty="0"/>
              <a:t>% of newborns ≥35 weeks gestation who received antibiotics with a risk assessment tool used and documented to evaluate risk for early onset sepsis (EOS)</a:t>
            </a:r>
          </a:p>
          <a:p>
            <a:pPr>
              <a:buClr>
                <a:srgbClr val="F58466"/>
              </a:buClr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171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010400" cy="1143000"/>
          </a:xfrm>
          <a:noFill/>
        </p:spPr>
        <p:txBody>
          <a:bodyPr/>
          <a:lstStyle/>
          <a:p>
            <a:pPr algn="l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Process Measures </a:t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2000" dirty="0">
              <a:solidFill>
                <a:srgbClr val="F6006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121281"/>
          </a:xfrm>
        </p:spPr>
        <p:txBody>
          <a:bodyPr/>
          <a:lstStyle/>
          <a:p>
            <a:pPr>
              <a:buClr>
                <a:srgbClr val="F58466"/>
              </a:buClr>
            </a:pPr>
            <a:r>
              <a:rPr lang="en-US" sz="2400" dirty="0"/>
              <a:t>% of all newborns who received antibiotics with documentation of maternal risk factors for neonatal EOS in the pediatric medical chart </a:t>
            </a:r>
          </a:p>
          <a:p>
            <a:pPr>
              <a:buClr>
                <a:srgbClr val="F58466"/>
              </a:buClr>
            </a:pPr>
            <a:r>
              <a:rPr lang="en-US" sz="2400" dirty="0"/>
              <a:t>% of all newborns with anticipated duration of antibiotic course discussed by the clinical team at the initiation of antibiotics </a:t>
            </a:r>
          </a:p>
          <a:p>
            <a:pPr>
              <a:buClr>
                <a:srgbClr val="F58466"/>
              </a:buClr>
            </a:pPr>
            <a:r>
              <a:rPr lang="en-US" sz="2400" dirty="0"/>
              <a:t>% of all newborns with an antibiotic automatic stop time order entered into the medical chart </a:t>
            </a:r>
          </a:p>
          <a:p>
            <a:pPr>
              <a:buClr>
                <a:srgbClr val="F58466"/>
              </a:buClr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65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38368" y="15875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Types of Measures ILPQC Uses to Measure Progress – Process</a:t>
            </a:r>
          </a:p>
        </p:txBody>
      </p:sp>
      <p:pic>
        <p:nvPicPr>
          <p:cNvPr id="8" name="Picture 6" descr="https://reports.healthlnk.org/Reports.aspx?ChartDirectorChartImage=chart_ContentPlaceHolder1_WebChartViewer1&amp;cacheId=7995fa8cd0684b83842978ded50979e5&amp;cacheDefeat=63676432769915902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994" y="1357751"/>
            <a:ext cx="4506006" cy="20026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4997" y="3559298"/>
            <a:ext cx="6462422" cy="27970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9361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412750"/>
            <a:ext cx="6367232" cy="746125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Balancing Measures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52400" y="1600200"/>
            <a:ext cx="8382000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Ensuring there are no unintended consequences of the quality improvement initiatives</a:t>
            </a:r>
            <a:endParaRPr lang="en-US" noProof="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485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1916" y="1941045"/>
            <a:ext cx="4700077" cy="1981200"/>
          </a:xfrm>
          <a:prstGeom prst="rect">
            <a:avLst/>
          </a:prstGeom>
          <a:solidFill>
            <a:srgbClr val="F9B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083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565510" y="2093445"/>
            <a:ext cx="4700076" cy="182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1800" dirty="0">
                <a:solidFill>
                  <a:schemeClr val="tx2"/>
                </a:solidFill>
              </a:rPr>
              <a:t>Vision: </a:t>
            </a:r>
            <a:r>
              <a:rPr lang="en-US" sz="1800" b="0" dirty="0"/>
              <a:t>ILPQC hospitals, regardless of perinatal level or past experience with implementing newborn antibiotics initiatives, will implement best practices to provide: the right antibiotics for the right babies for the right duration</a:t>
            </a:r>
          </a:p>
          <a:p>
            <a:pPr>
              <a:spcBef>
                <a:spcPts val="0"/>
              </a:spcBef>
              <a:defRPr/>
            </a:pPr>
            <a:endParaRPr lang="en-US" sz="1800" b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13449" y="3922245"/>
            <a:ext cx="4700077" cy="2133600"/>
          </a:xfrm>
          <a:solidFill>
            <a:srgbClr val="B7DBFF"/>
          </a:solidFill>
        </p:spPr>
        <p:txBody>
          <a:bodyPr>
            <a:noAutofit/>
          </a:bodyPr>
          <a:lstStyle/>
          <a:p>
            <a:r>
              <a:rPr lang="en-US" altLang="en-US" sz="1800" dirty="0">
                <a:solidFill>
                  <a:schemeClr val="tx2"/>
                </a:solidFill>
              </a:rPr>
              <a:t>AIMs: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2060"/>
                </a:solidFill>
              </a:rPr>
              <a:t>Decrease by 20% (or absolute rate of 4%) the number of newborns, born at ≥35 weeks who receive antibiotics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2060"/>
                </a:solidFill>
              </a:rPr>
              <a:t>Decrease by 20% the number of newborns with a negative blood culture who receive antibiotics for longer than 36 hours</a:t>
            </a: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3600" b="1" dirty="0">
                <a:solidFill>
                  <a:srgbClr val="F58466"/>
                </a:solidFill>
                <a:latin typeface="Goudy Old Style" pitchFamily="18" charset="0"/>
              </a:rPr>
              <a:t>ILPQC BASIC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914400"/>
            <a:ext cx="4732526" cy="10351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1966445"/>
            <a:ext cx="2743200" cy="358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7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269" y="4986337"/>
            <a:ext cx="7772400" cy="957263"/>
          </a:xfrm>
        </p:spPr>
        <p:txBody>
          <a:bodyPr/>
          <a:lstStyle/>
          <a:p>
            <a:pPr algn="l">
              <a:defRPr/>
            </a:pPr>
            <a:endParaRPr lang="en-US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93425F8-CA29-3C4E-A2D4-73C669AAB52E}"/>
              </a:ext>
            </a:extLst>
          </p:cNvPr>
          <p:cNvSpPr txBox="1">
            <a:spLocks/>
          </p:cNvSpPr>
          <p:nvPr/>
        </p:nvSpPr>
        <p:spPr bwMode="auto">
          <a:xfrm>
            <a:off x="685800" y="3124200"/>
            <a:ext cx="777240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Data to Drive Change</a:t>
            </a:r>
          </a:p>
        </p:txBody>
      </p:sp>
    </p:spTree>
    <p:extLst>
      <p:ext uri="{BB962C8B-B14F-4D97-AF65-F5344CB8AC3E}">
        <p14:creationId xmlns:p14="http://schemas.microsoft.com/office/powerpoint/2010/main" val="342217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Structure Measures - lead to lasting changes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56200" y="1290602"/>
            <a:ext cx="8531986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Gives a sense of a health care provider’s capacity, systems, and processes to provide high-quality care.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For example:</a:t>
            </a:r>
          </a:p>
          <a:p>
            <a:r>
              <a:rPr lang="en-US" sz="2400" dirty="0"/>
              <a:t>Whether the health care organization uses electronic medical records or medication order entry systems</a:t>
            </a:r>
          </a:p>
          <a:p>
            <a:r>
              <a:rPr lang="en-US" sz="2400" dirty="0"/>
              <a:t>The number or proportion of board-certified physicians</a:t>
            </a:r>
          </a:p>
          <a:p>
            <a:r>
              <a:rPr lang="en-US" sz="2400" dirty="0"/>
              <a:t>The ratio of providers to patients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948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Structure Measures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40527" y="1371600"/>
            <a:ext cx="8531986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rgbClr val="F58466"/>
              </a:buClr>
            </a:pPr>
            <a:r>
              <a:rPr lang="en-US" sz="2400" dirty="0"/>
              <a:t>Identifying Hospital-Level Measures: Hospital policies, protocols, and educational curriculum for providers, staff, and patients </a:t>
            </a:r>
          </a:p>
          <a:p>
            <a:pPr marL="457200" indent="-457200">
              <a:buClr>
                <a:srgbClr val="F58466"/>
              </a:buClr>
            </a:pPr>
            <a:r>
              <a:rPr lang="en-US" sz="2400" dirty="0"/>
              <a:t>Building a foundation with hospital-level (structure) measures to standardize systems &amp; drive optimal care</a:t>
            </a:r>
          </a:p>
          <a:p>
            <a:pPr marL="457200" indent="-457200">
              <a:buClr>
                <a:srgbClr val="F58466"/>
              </a:buClr>
            </a:pPr>
            <a:r>
              <a:rPr lang="en-US" sz="2400" dirty="0"/>
              <a:t>Planning for sustainability at the onset</a:t>
            </a:r>
          </a:p>
          <a:p>
            <a:pPr marL="400050" lvl="1" indent="0">
              <a:buClr>
                <a:srgbClr val="F58466"/>
              </a:buClr>
              <a:buNone/>
              <a:defRPr/>
            </a:pPr>
            <a:endParaRPr lang="en-US" dirty="0"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818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Structure Measures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40527" y="1371600"/>
            <a:ext cx="8531986" cy="3331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Calibri"/>
              </a:rPr>
              <a:t>Are the policies and practices in place that are needed to make systems improvements and facilitate culture change improvements? 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latin typeface="Calibri"/>
            </a:endParaRP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Calibri"/>
              </a:rPr>
              <a:t>Hospital-level measures tracked </a:t>
            </a:r>
            <a:r>
              <a:rPr lang="en-US" b="1" u="sng" dirty="0">
                <a:latin typeface="Calibri"/>
              </a:rPr>
              <a:t>monthly</a:t>
            </a:r>
            <a:r>
              <a:rPr lang="en-US" dirty="0">
                <a:latin typeface="Calibri"/>
              </a:rPr>
              <a:t> on the systems changes a hospital is making on an initiative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latin typeface="Calibri"/>
            </a:endParaRP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Report Type: Stacked bar charts</a:t>
            </a:r>
          </a:p>
          <a:p>
            <a:pPr lvl="1" indent="-342900">
              <a:buClr>
                <a:srgbClr val="F58466"/>
              </a:buClr>
              <a:buFont typeface="Arial" pitchFamily="34" charset="0"/>
              <a:buChar char="•"/>
              <a:defRPr/>
            </a:pPr>
            <a:endParaRPr lang="en-US" dirty="0"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4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7804"/>
            <a:ext cx="8229600" cy="1143000"/>
          </a:xfrm>
          <a:noFill/>
        </p:spPr>
        <p:txBody>
          <a:bodyPr/>
          <a:lstStyle/>
          <a:p>
            <a:pPr algn="l"/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Structure Measures </a:t>
            </a:r>
            <a:endParaRPr lang="en-US" sz="4000" b="1" dirty="0">
              <a:solidFill>
                <a:srgbClr val="F60064"/>
              </a:solidFill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63" y="1524000"/>
            <a:ext cx="8346299" cy="4525963"/>
          </a:xfrm>
        </p:spPr>
        <p:txBody>
          <a:bodyPr/>
          <a:lstStyle/>
          <a:p>
            <a:pPr marL="0" lvl="0" indent="0">
              <a:buClr>
                <a:srgbClr val="F58466"/>
              </a:buClr>
              <a:buNone/>
            </a:pPr>
            <a:r>
              <a:rPr lang="en-US" sz="2800" b="1" dirty="0">
                <a:solidFill>
                  <a:schemeClr val="dk1"/>
                </a:solidFill>
              </a:rPr>
              <a:t>Data Monitoring, Transparency, and Stewardship Infrastructure</a:t>
            </a:r>
          </a:p>
          <a:p>
            <a:pPr lvl="0"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Provider and nurse education on </a:t>
            </a:r>
            <a:r>
              <a:rPr lang="en-US" sz="2800" dirty="0" err="1">
                <a:solidFill>
                  <a:schemeClr val="dk1"/>
                </a:solidFill>
              </a:rPr>
              <a:t>abx</a:t>
            </a:r>
            <a:r>
              <a:rPr lang="en-US" sz="2800" dirty="0">
                <a:solidFill>
                  <a:schemeClr val="dk1"/>
                </a:solidFill>
              </a:rPr>
              <a:t> stewardship &amp; equitable care</a:t>
            </a:r>
            <a:endParaRPr lang="en-US" sz="2800" dirty="0"/>
          </a:p>
          <a:p>
            <a:pPr>
              <a:buClr>
                <a:srgbClr val="F58466"/>
              </a:buClr>
            </a:pPr>
            <a:r>
              <a:rPr lang="en-US" sz="2800" dirty="0"/>
              <a:t>Patient education</a:t>
            </a:r>
          </a:p>
          <a:p>
            <a:pPr>
              <a:buClr>
                <a:srgbClr val="F58466"/>
              </a:buClr>
            </a:pPr>
            <a:r>
              <a:rPr lang="en-US" sz="2800" dirty="0"/>
              <a:t>Electronic reporting system in EMR </a:t>
            </a:r>
          </a:p>
          <a:p>
            <a:pPr>
              <a:buClr>
                <a:srgbClr val="F58466"/>
              </a:buClr>
            </a:pPr>
            <a:r>
              <a:rPr lang="en-US" sz="2800" dirty="0"/>
              <a:t>Quality Improvement Strategies to ensure feedback is provided to clinical team</a:t>
            </a:r>
          </a:p>
          <a:p>
            <a:pPr>
              <a:buClr>
                <a:srgbClr val="F58466"/>
              </a:buClr>
            </a:pPr>
            <a:endParaRPr lang="en-US" sz="2400" dirty="0"/>
          </a:p>
          <a:p>
            <a:pPr>
              <a:buClr>
                <a:srgbClr val="F58466"/>
              </a:buClr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86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  <a:noFill/>
        </p:spPr>
        <p:txBody>
          <a:bodyPr/>
          <a:lstStyle/>
          <a:p>
            <a:pPr algn="l"/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Structure Measures </a:t>
            </a: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4000" b="1" dirty="0">
              <a:solidFill>
                <a:srgbClr val="F60064"/>
              </a:solidFill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63" y="1524000"/>
            <a:ext cx="8346299" cy="4525963"/>
          </a:xfrm>
        </p:spPr>
        <p:txBody>
          <a:bodyPr/>
          <a:lstStyle/>
          <a:p>
            <a:pPr marL="0" lvl="0" indent="0">
              <a:buClr>
                <a:srgbClr val="F58466"/>
              </a:buClr>
              <a:buNone/>
            </a:pPr>
            <a:r>
              <a:rPr lang="en-US" sz="2800" b="1" dirty="0">
                <a:solidFill>
                  <a:schemeClr val="dk1"/>
                </a:solidFill>
              </a:rPr>
              <a:t>Timely and Appropriate Initiation of Antibiotics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Standardized risk assessment for early onset sepsis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Partnership with obstetric team to standardize communication about maternal risk factors for early onset sepsis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Standardized serial assessment of neonates</a:t>
            </a:r>
          </a:p>
          <a:p>
            <a:pPr>
              <a:buClr>
                <a:srgbClr val="F58466"/>
              </a:buClr>
            </a:pPr>
            <a:r>
              <a:rPr lang="en-US" sz="2800" dirty="0">
                <a:solidFill>
                  <a:schemeClr val="dk1"/>
                </a:solidFill>
              </a:rPr>
              <a:t>Standardized identification and response to neonates with worsening clinical status</a:t>
            </a:r>
            <a:endParaRPr lang="en-US" sz="2800" dirty="0"/>
          </a:p>
          <a:p>
            <a:pPr>
              <a:buClr>
                <a:srgbClr val="F58466"/>
              </a:buClr>
            </a:pPr>
            <a:endParaRPr lang="en-US" sz="2400" dirty="0"/>
          </a:p>
          <a:p>
            <a:pPr>
              <a:buClr>
                <a:srgbClr val="F58466"/>
              </a:buClr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35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  <a:noFill/>
        </p:spPr>
        <p:txBody>
          <a:bodyPr/>
          <a:lstStyle/>
          <a:p>
            <a:pPr algn="l"/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Structure Measures </a:t>
            </a: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4000" b="1" dirty="0">
              <a:solidFill>
                <a:srgbClr val="F60064"/>
              </a:solidFill>
              <a:latin typeface="Goudy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63" y="1524000"/>
            <a:ext cx="8346299" cy="4525963"/>
          </a:xfrm>
        </p:spPr>
        <p:txBody>
          <a:bodyPr/>
          <a:lstStyle/>
          <a:p>
            <a:pPr marL="0" lvl="0" indent="0">
              <a:buClr>
                <a:srgbClr val="F58466"/>
              </a:buClr>
              <a:buNone/>
            </a:pPr>
            <a:r>
              <a:rPr lang="en-US" sz="2400" b="1" dirty="0">
                <a:solidFill>
                  <a:schemeClr val="dk1"/>
                </a:solidFill>
              </a:rPr>
              <a:t>Appropriate Administration and De-escalation</a:t>
            </a: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Standardized protocols to properly and consistently obtain blood cultures</a:t>
            </a: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Partnership with inpatient lab to optimize timely processing of blood culture results and communication with care team</a:t>
            </a: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Protocols to assist staff to stop or de-escalate therapy based on culture and sensitivity results</a:t>
            </a: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Standardized dosing guidelines</a:t>
            </a: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Standardized team approach to discuss anticipated duration of </a:t>
            </a:r>
            <a:r>
              <a:rPr lang="en-US" sz="2400" dirty="0" err="1">
                <a:solidFill>
                  <a:schemeClr val="dk1"/>
                </a:solidFill>
              </a:rPr>
              <a:t>abx</a:t>
            </a:r>
            <a:r>
              <a:rPr lang="en-US" sz="2400" dirty="0">
                <a:solidFill>
                  <a:schemeClr val="dk1"/>
                </a:solidFill>
              </a:rPr>
              <a:t> course at initiation of </a:t>
            </a:r>
            <a:r>
              <a:rPr lang="en-US" sz="2400" dirty="0" err="1">
                <a:solidFill>
                  <a:schemeClr val="dk1"/>
                </a:solidFill>
              </a:rPr>
              <a:t>abx</a:t>
            </a:r>
            <a:endParaRPr lang="en-US" sz="2400" dirty="0">
              <a:solidFill>
                <a:schemeClr val="dk1"/>
              </a:solidFill>
            </a:endParaRPr>
          </a:p>
          <a:p>
            <a:pPr>
              <a:buClr>
                <a:srgbClr val="F58466"/>
              </a:buClr>
            </a:pPr>
            <a:r>
              <a:rPr lang="en-US" sz="2400" dirty="0">
                <a:solidFill>
                  <a:schemeClr val="dk1"/>
                </a:solidFill>
              </a:rPr>
              <a:t>Standardized automatic stop order process</a:t>
            </a:r>
            <a:endParaRPr lang="en-US" sz="2400" dirty="0"/>
          </a:p>
          <a:p>
            <a:pPr>
              <a:buClr>
                <a:srgbClr val="F58466"/>
              </a:buClr>
            </a:pPr>
            <a:endParaRPr lang="en-US" sz="2400" dirty="0"/>
          </a:p>
          <a:p>
            <a:pPr>
              <a:buClr>
                <a:srgbClr val="F58466"/>
              </a:buClr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562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990"/>
      </a:hlink>
      <a:folHlink>
        <a:srgbClr val="F584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776</Words>
  <Application>Microsoft Office PowerPoint</Application>
  <PresentationFormat>On-screen Show (4:3)</PresentationFormat>
  <Paragraphs>113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Calibri</vt:lpstr>
      <vt:lpstr>Goudy Old Style</vt:lpstr>
      <vt:lpstr>Office Theme</vt:lpstr>
      <vt:lpstr>3_Office Theme</vt:lpstr>
      <vt:lpstr>BASIC Aims and Measures</vt:lpstr>
      <vt:lpstr>ILPQC BASIC</vt:lpstr>
      <vt:lpstr>PowerPoint Presentation</vt:lpstr>
      <vt:lpstr>PowerPoint Presentation</vt:lpstr>
      <vt:lpstr>PowerPoint Presentation</vt:lpstr>
      <vt:lpstr>PowerPoint Presentation</vt:lpstr>
      <vt:lpstr>Structure Measures </vt:lpstr>
      <vt:lpstr>Structure Measures  </vt:lpstr>
      <vt:lpstr>Structure Measures  </vt:lpstr>
      <vt:lpstr>Structure Measures  </vt:lpstr>
      <vt:lpstr>PowerPoint Presentation</vt:lpstr>
      <vt:lpstr>PowerPoint Presentation</vt:lpstr>
      <vt:lpstr>PowerPoint Presentation</vt:lpstr>
      <vt:lpstr>Process Measures  </vt:lpstr>
      <vt:lpstr>Process Measures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ILPQC BASIC Teams Call</dc:title>
  <dc:creator>Justin Josephsen</dc:creator>
  <cp:lastModifiedBy>Weiss, Daniel</cp:lastModifiedBy>
  <cp:revision>4</cp:revision>
  <dcterms:created xsi:type="dcterms:W3CDTF">2020-12-21T17:36:52Z</dcterms:created>
  <dcterms:modified xsi:type="dcterms:W3CDTF">2020-12-28T16:40:27Z</dcterms:modified>
</cp:coreProperties>
</file>