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150" r:id="rId1"/>
    <p:sldMasterId id="2147484152" r:id="rId2"/>
    <p:sldMasterId id="2147484165" r:id="rId3"/>
    <p:sldMasterId id="2147484174" r:id="rId4"/>
  </p:sldMasterIdLst>
  <p:notesMasterIdLst>
    <p:notesMasterId r:id="rId8"/>
  </p:notesMasterIdLst>
  <p:sldIdLst>
    <p:sldId id="1228" r:id="rId5"/>
    <p:sldId id="1237" r:id="rId6"/>
    <p:sldId id="124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3" clrIdx="0"/>
  <p:cmAuthor id="2" name="Jazzmin Cooper" initials="" lastIdx="1" clrIdx="1"/>
  <p:cmAuthor id="3" name="Borders, Ann" initials="B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466"/>
    <a:srgbClr val="FFCC00"/>
    <a:srgbClr val="004990"/>
    <a:srgbClr val="FFE0C1"/>
    <a:srgbClr val="FFEED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9" autoAdjust="0"/>
    <p:restoredTop sz="84394" autoAdjust="0"/>
  </p:normalViewPr>
  <p:slideViewPr>
    <p:cSldViewPr>
      <p:cViewPr varScale="1">
        <p:scale>
          <a:sx n="91" d="100"/>
          <a:sy n="91" d="100"/>
        </p:scale>
        <p:origin x="6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25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3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40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Successful launch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394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09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2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1" spc="-50" baseline="0">
                <a:solidFill>
                  <a:srgbClr val="004875"/>
                </a:solidFill>
                <a:latin typeface="+mn-lt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9525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253" y="725863"/>
            <a:ext cx="2623505" cy="446313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3826" y="4596242"/>
            <a:ext cx="7543800" cy="1601358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FontTx/>
              <a:buNone/>
              <a:defRPr sz="2000" baseline="0">
                <a:solidFill>
                  <a:srgbClr val="E27500"/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Title, Organization</a:t>
            </a:r>
          </a:p>
          <a:p>
            <a:pPr lvl="0"/>
            <a:r>
              <a:rPr lang="en-US" dirty="0"/>
              <a:t>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467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849596" y="68409"/>
            <a:ext cx="1795517" cy="290694"/>
          </a:xfrm>
        </p:spPr>
        <p:txBody>
          <a:bodyPr>
            <a:normAutofit/>
          </a:bodyPr>
          <a:lstStyle>
            <a:lvl1pPr marL="0" indent="0" algn="ctr">
              <a:buNone/>
              <a:defRPr sz="1400" b="1" i="0" spc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RUNNIG HEADER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1016000" y="1847850"/>
            <a:ext cx="7085013" cy="3792538"/>
          </a:xfrm>
        </p:spPr>
        <p:txBody>
          <a:bodyPr/>
          <a:lstStyle>
            <a:lvl1pPr marL="0" indent="0">
              <a:buNone/>
              <a:defRPr b="1" i="0">
                <a:solidFill>
                  <a:srgbClr val="003862"/>
                </a:solidFill>
                <a:latin typeface="Calibri"/>
                <a:cs typeface="Calibri"/>
              </a:defRPr>
            </a:lvl1pPr>
            <a:lvl2pPr marL="914400" indent="-457200">
              <a:buClr>
                <a:srgbClr val="E37500"/>
              </a:buClr>
              <a:buSzPct val="125000"/>
              <a:buFont typeface="Lucida Grande"/>
              <a:buChar char="&gt;"/>
              <a:defRPr b="1" i="0">
                <a:solidFill>
                  <a:srgbClr val="6780A8"/>
                </a:solidFill>
                <a:latin typeface="Calibri"/>
                <a:cs typeface="Calibri"/>
              </a:defRPr>
            </a:lvl2pPr>
            <a:lvl3pPr marL="1257300" indent="-342900">
              <a:buClr>
                <a:srgbClr val="E37500"/>
              </a:buClr>
              <a:buSzPct val="125000"/>
              <a:buFont typeface="Lucida Grande"/>
              <a:buChar char="&gt;"/>
              <a:defRPr b="0" i="0">
                <a:solidFill>
                  <a:srgbClr val="6780A8"/>
                </a:solidFill>
                <a:latin typeface="Calibri"/>
                <a:cs typeface="Calibri"/>
              </a:defRPr>
            </a:lvl3pPr>
            <a:lvl4pPr marL="1714500" indent="-342900">
              <a:buClr>
                <a:srgbClr val="E37500"/>
              </a:buClr>
              <a:buSzPct val="125000"/>
              <a:buFont typeface="Lucida Grande"/>
              <a:buChar char="&gt;"/>
              <a:defRPr b="0" i="0">
                <a:solidFill>
                  <a:srgbClr val="6780A8"/>
                </a:solidFill>
                <a:latin typeface="Museo Sans Rounded 500"/>
                <a:cs typeface="Museo Sans Rounded 500"/>
              </a:defRPr>
            </a:lvl4pPr>
            <a:lvl5pPr marL="2171700" indent="-342900">
              <a:buClr>
                <a:srgbClr val="E37500"/>
              </a:buClr>
              <a:buSzPct val="125000"/>
              <a:buFont typeface="Lucida Grande"/>
              <a:buChar char="&gt;"/>
              <a:defRPr b="0" i="0">
                <a:solidFill>
                  <a:srgbClr val="6780A8"/>
                </a:solidFill>
                <a:latin typeface="Museo Sans Rounded 500"/>
                <a:cs typeface="Museo Sans Rounded 5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Healthy Connections Logo 01 RGB.t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803" y="6250734"/>
            <a:ext cx="2075263" cy="34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66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54ED01-E2A0-4C1E-8E21-014B9904157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sz="4400">
                <a:solidFill>
                  <a:srgbClr val="5B9BD5"/>
                </a:solidFill>
                <a:latin typeface="Wingdings" pitchFamily="2" charset="2"/>
                <a:ea typeface="+mn-ea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81071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35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4208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Orange and Blue Bullets and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Clr>
                <a:srgbClr val="E27500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004875"/>
              </a:buClr>
              <a:defRPr/>
            </a:lvl3pPr>
            <a:lvl4pPr>
              <a:buClr>
                <a:srgbClr val="E27500"/>
              </a:buClr>
              <a:defRPr/>
            </a:lvl4pPr>
            <a:lvl5pPr>
              <a:buClr>
                <a:srgbClr val="7993B7"/>
              </a:buClr>
              <a:defRPr>
                <a:solidFill>
                  <a:srgbClr val="0048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9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36997" y="3133725"/>
            <a:ext cx="7878353" cy="70881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900" b="1" baseline="0"/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67924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23198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198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03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98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83131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7043"/>
            <a:ext cx="3868737" cy="368458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3131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7043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27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iz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650" y="1304925"/>
            <a:ext cx="7886700" cy="4592638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313745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887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875"/>
                </a:solidFill>
              </a:defRPr>
            </a:lvl1pPr>
          </a:lstStyle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6449" y="503238"/>
            <a:ext cx="7898901" cy="5249862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on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3031709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28" y="2306871"/>
            <a:ext cx="2247345" cy="224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852755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98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524B-90AA-4853-A2A9-32D307F93715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EECD-92A9-4F6E-9B05-5D3298B3A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491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115A-B978-4E78-80DD-BFAA41FB0B3E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3707-9EBE-4F61-9602-1846D1F9C0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521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6A3B-6EE5-45FC-B5E7-85EA02CF9438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C7D3-7B25-4FDD-856F-1603EF21A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216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AFD5-87AB-4EAC-B8F3-626CFA20BD9F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D5B7C-D638-410F-8F12-FDCC174C9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6137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38ABD-2F3C-40D2-9153-37AEC74DFA52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17F-DA69-4B3C-A037-D10685B37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6652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B940-3E9D-4E0B-ADD5-B60F857202D2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C30F-3F90-4FDB-8DE1-B03ADC452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6450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CA1AC-DC1C-42D0-8DB2-A7DCA50624B5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78548-3F39-47E1-AAB1-0B8768C059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938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F736A-4D75-44CF-860A-3E26DF2F0A11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B208-2224-4F8C-957F-ED93EC999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70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Orange and Blue Bullets and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Clr>
                <a:srgbClr val="E27500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004875"/>
              </a:buClr>
              <a:defRPr/>
            </a:lvl3pPr>
            <a:lvl4pPr>
              <a:buClr>
                <a:srgbClr val="E27500"/>
              </a:buClr>
              <a:defRPr/>
            </a:lvl4pPr>
            <a:lvl5pPr>
              <a:buClr>
                <a:srgbClr val="7993B7"/>
              </a:buClr>
              <a:defRPr>
                <a:solidFill>
                  <a:srgbClr val="0048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89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C989-64A1-4AD1-984F-B4BA61CC127B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0925-DA78-48C8-9D2A-B71289D7E8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8170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3671-A3CD-47FE-BFFE-C2129B3CA844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4A2C-0BB4-4C83-90C6-356E631A03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441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EE58F-D2EE-495C-98E7-9C9A5786E11E}" type="datetime1">
              <a:rPr lang="en-US" altLang="ja-JP"/>
              <a:pPr>
                <a:defRPr/>
              </a:pPr>
              <a:t>4/27/2021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C12F-6FCB-4092-9F5E-1F701CFFA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58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36997" y="3133725"/>
            <a:ext cx="7878353" cy="70881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900" b="1" baseline="0"/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2556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23198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198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2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98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83131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7043"/>
            <a:ext cx="3868737" cy="368458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3131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7043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0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iz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28650" y="1304925"/>
            <a:ext cx="7886700" cy="4592638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26420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Graphic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875"/>
                </a:solidFill>
              </a:defRPr>
            </a:lvl1pPr>
          </a:lstStyle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6449" y="503238"/>
            <a:ext cx="7898901" cy="5249862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en-US" dirty="0"/>
              <a:t>Click on icon to insert picture, graphic or table.</a:t>
            </a:r>
          </a:p>
        </p:txBody>
      </p:sp>
    </p:spTree>
    <p:extLst>
      <p:ext uri="{BB962C8B-B14F-4D97-AF65-F5344CB8AC3E}">
        <p14:creationId xmlns:p14="http://schemas.microsoft.com/office/powerpoint/2010/main" val="321734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40D55-031C-4AD9-A16C-4EFA2F92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28" y="2306871"/>
            <a:ext cx="2247345" cy="224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852755"/>
          </a:xfrm>
          <a:prstGeom prst="rect">
            <a:avLst/>
          </a:prstGeom>
          <a:solidFill>
            <a:srgbClr val="00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05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978DDD7A-47EC-401D-B3A3-E89E6A2F782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9767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15367"/>
            <a:ext cx="7966710" cy="48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4875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1640D55-031C-4AD9-A16C-4EFA2F922910}" type="slidenum">
              <a:rPr lang="en-US" smtClean="0">
                <a:latin typeface="Calibri"/>
                <a:ea typeface="+mn-ea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Calibri"/>
              <a:ea typeface="+mn-ea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6197511"/>
            <a:ext cx="7886700" cy="0"/>
          </a:xfrm>
          <a:prstGeom prst="line">
            <a:avLst/>
          </a:prstGeom>
          <a:ln w="12700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56350"/>
            <a:ext cx="2133475" cy="36294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7775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8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400" kern="1200">
          <a:solidFill>
            <a:srgbClr val="0048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000" kern="1200">
          <a:solidFill>
            <a:srgbClr val="0048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854"/>
          </a:xfrm>
          <a:prstGeom prst="rect">
            <a:avLst/>
          </a:prstGeom>
          <a:solidFill>
            <a:srgbClr val="00487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215367"/>
            <a:ext cx="7966710" cy="48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4875"/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1640D55-031C-4AD9-A16C-4EFA2F922910}" type="slidenum">
              <a:rPr lang="en-US" smtClean="0">
                <a:latin typeface="Calibri"/>
                <a:ea typeface="+mn-ea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Calibri"/>
              <a:ea typeface="+mn-ea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6197511"/>
            <a:ext cx="7886700" cy="0"/>
          </a:xfrm>
          <a:prstGeom prst="line">
            <a:avLst/>
          </a:prstGeom>
          <a:ln w="12700">
            <a:solidFill>
              <a:srgbClr val="00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56350"/>
            <a:ext cx="2133475" cy="36294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212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8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400" kern="1200">
          <a:solidFill>
            <a:srgbClr val="0048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2000" kern="1200">
          <a:solidFill>
            <a:srgbClr val="0048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4875"/>
        </a:buClr>
        <a:buSzPct val="70000"/>
        <a:buFont typeface="Wingdings" panose="05000000000000000000" pitchFamily="2" charset="2"/>
        <a:buChar char="Ø"/>
        <a:defRPr sz="1800" kern="1200">
          <a:solidFill>
            <a:srgbClr val="0048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fld id="{259C56B8-1699-4F0F-8F35-D686F2EA2998}" type="datetime1">
              <a:rPr lang="en-US" altLang="ja-JP">
                <a:ea typeface="ＭＳ Ｐゴシック"/>
              </a:rPr>
              <a:pPr eaLnBrk="1" hangingPunct="1">
                <a:defRPr/>
              </a:pPr>
              <a:t>4/27/2021</a:t>
            </a:fld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fld id="{979DE521-3343-49A6-8A33-A21B433AA9C9}" type="slidenum">
              <a:rPr lang="en-US" altLang="en-US">
                <a:ea typeface="ＭＳ Ｐゴシック" pitchFamily="34" charset="-128"/>
              </a:rPr>
              <a:pPr eaLnBrk="1" hangingPunct="1">
                <a:defRPr/>
              </a:pPr>
              <a:t>‹#›</a:t>
            </a:fld>
            <a:endParaRPr lang="en-US" alt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9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58466"/>
                </a:solidFill>
                <a:latin typeface="Goudy Old Style" pitchFamily="18" charset="0"/>
              </a:rPr>
              <a:t>Launching BASIC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BC7D3-7B25-4FDD-856F-1603EF21A3C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114552"/>
            <a:ext cx="32385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430" y="-3429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6477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328" y="22893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10 Steps to Prepare </a:t>
            </a:r>
            <a:br>
              <a:rPr lang="en-US" b="1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b="1" dirty="0">
                <a:solidFill>
                  <a:srgbClr val="F58466"/>
                </a:solidFill>
                <a:latin typeface="Goudy Old Style" pitchFamily="18" charset="0"/>
              </a:rPr>
              <a:t>for BASIC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1073" y="1376264"/>
            <a:ext cx="3353427" cy="762000"/>
          </a:xfrm>
        </p:spPr>
        <p:txBody>
          <a:bodyPr>
            <a:noAutofit/>
          </a:bodyPr>
          <a:lstStyle/>
          <a:p>
            <a:pPr marL="0" lvl="0" indent="0" algn="r">
              <a:buNone/>
            </a:pPr>
            <a:r>
              <a:rPr lang="en-US" sz="2000" b="1" dirty="0"/>
              <a:t>Schedule</a:t>
            </a:r>
            <a:r>
              <a:rPr lang="en-US" sz="2000" dirty="0"/>
              <a:t> regular BASIC QI </a:t>
            </a:r>
            <a:r>
              <a:rPr lang="en-US" sz="2000" b="1" dirty="0"/>
              <a:t>team meetings</a:t>
            </a:r>
            <a:endParaRPr lang="en-US" sz="2000" dirty="0"/>
          </a:p>
        </p:txBody>
      </p:sp>
      <p:sp>
        <p:nvSpPr>
          <p:cNvPr id="8" name="Curved Left Arrow 7"/>
          <p:cNvSpPr/>
          <p:nvPr/>
        </p:nvSpPr>
        <p:spPr>
          <a:xfrm rot="1813819">
            <a:off x="4787694" y="573387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 rot="1813819">
            <a:off x="8030194" y="2472924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rot="1813819">
            <a:off x="6997494" y="363801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Left Arrow 10"/>
          <p:cNvSpPr/>
          <p:nvPr/>
        </p:nvSpPr>
        <p:spPr>
          <a:xfrm rot="1813819">
            <a:off x="5930694" y="474327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597613" y="3492617"/>
            <a:ext cx="51173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Review the</a:t>
            </a:r>
            <a:r>
              <a:rPr lang="en-US" sz="2000" b="1" dirty="0"/>
              <a:t> ILPQC BASIC Data Collection Form</a:t>
            </a:r>
            <a:r>
              <a:rPr lang="en-US" sz="2000" dirty="0"/>
              <a:t> and discuss strategies for data collection</a:t>
            </a:r>
          </a:p>
        </p:txBody>
      </p:sp>
      <p:sp>
        <p:nvSpPr>
          <p:cNvPr id="14" name="Content Placeholder 4"/>
          <p:cNvSpPr txBox="1">
            <a:spLocks/>
          </p:cNvSpPr>
          <p:nvPr/>
        </p:nvSpPr>
        <p:spPr bwMode="auto">
          <a:xfrm>
            <a:off x="-156851" y="4588192"/>
            <a:ext cx="487689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Work with your QI team to complete the </a:t>
            </a:r>
            <a:r>
              <a:rPr lang="en-US" sz="2000" b="1" dirty="0"/>
              <a:t>BASIC Teams Readiness Survey</a:t>
            </a:r>
            <a:endParaRPr lang="en-US" sz="2000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 bwMode="auto">
          <a:xfrm>
            <a:off x="-129635" y="5676540"/>
            <a:ext cx="3699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Create a </a:t>
            </a:r>
            <a:r>
              <a:rPr lang="en-US" sz="2000" b="1" dirty="0"/>
              <a:t>process flow diagram </a:t>
            </a:r>
            <a:r>
              <a:rPr lang="en-US" sz="2000" dirty="0"/>
              <a:t>to reflect your current process for antibiotic decision making</a:t>
            </a:r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3003627" y="2375962"/>
            <a:ext cx="377817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charset="0"/>
              <a:buNone/>
            </a:pPr>
            <a:r>
              <a:rPr lang="en-US" sz="2000" dirty="0"/>
              <a:t>Attend </a:t>
            </a:r>
            <a:r>
              <a:rPr lang="en-US" sz="2000" b="1" dirty="0"/>
              <a:t>QI Team Lead Support Call - </a:t>
            </a:r>
            <a:r>
              <a:rPr lang="en-US" sz="2000" dirty="0"/>
              <a:t>Provider &amp; RN Champions </a:t>
            </a:r>
          </a:p>
        </p:txBody>
      </p:sp>
    </p:spTree>
    <p:extLst>
      <p:ext uri="{BB962C8B-B14F-4D97-AF65-F5344CB8AC3E}">
        <p14:creationId xmlns:p14="http://schemas.microsoft.com/office/powerpoint/2010/main" val="194839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430" y="-3429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29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6476" y="178281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10 Steps for Teams to Prepare</a:t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for BASIC</a:t>
            </a:r>
          </a:p>
        </p:txBody>
      </p:sp>
      <p:sp>
        <p:nvSpPr>
          <p:cNvPr id="4" name="Curved Left Arrow 3"/>
          <p:cNvSpPr/>
          <p:nvPr/>
        </p:nvSpPr>
        <p:spPr>
          <a:xfrm rot="1813819">
            <a:off x="8106394" y="2435184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813819">
            <a:off x="7073694" y="360027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 rot="1813819">
            <a:off x="6006894" y="470553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rot="1813819">
            <a:off x="5016294" y="5733870"/>
            <a:ext cx="495300" cy="990600"/>
          </a:xfrm>
          <a:prstGeom prst="curvedLeftArrow">
            <a:avLst>
              <a:gd name="adj1" fmla="val 25000"/>
              <a:gd name="adj2" fmla="val 59055"/>
              <a:gd name="adj3" fmla="val 43982"/>
            </a:avLst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ontent Placeholder 4"/>
          <p:cNvSpPr>
            <a:spLocks noGrp="1"/>
          </p:cNvSpPr>
          <p:nvPr>
            <p:ph idx="1"/>
          </p:nvPr>
        </p:nvSpPr>
        <p:spPr>
          <a:xfrm>
            <a:off x="838200" y="1513779"/>
            <a:ext cx="7056511" cy="76200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sz="2000" b="1" dirty="0"/>
              <a:t>Identify opportunities for improvement </a:t>
            </a:r>
            <a:r>
              <a:rPr lang="en-US" sz="2000" dirty="0"/>
              <a:t>and possible interventions by reviewing BASIC Key Driver Diagram</a:t>
            </a:r>
          </a:p>
        </p:txBody>
      </p: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1143000" y="2483309"/>
            <a:ext cx="581953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Review the </a:t>
            </a:r>
            <a:r>
              <a:rPr lang="en-US" sz="2000" b="1" dirty="0"/>
              <a:t>ILPQC</a:t>
            </a:r>
            <a:r>
              <a:rPr lang="en-US" sz="2000" dirty="0"/>
              <a:t> </a:t>
            </a:r>
            <a:r>
              <a:rPr lang="en-US" sz="2000" b="1" dirty="0"/>
              <a:t>BASIC</a:t>
            </a:r>
            <a:r>
              <a:rPr lang="en-US" sz="2000" dirty="0"/>
              <a:t> </a:t>
            </a:r>
            <a:r>
              <a:rPr lang="en-US" sz="2000" b="1" dirty="0"/>
              <a:t>Online Toolkit </a:t>
            </a:r>
            <a:r>
              <a:rPr lang="en-US" sz="2000" dirty="0"/>
              <a:t>for nationally vetted resources to support your improvement goals</a:t>
            </a:r>
            <a:endParaRPr lang="en-US" sz="1600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52137" y="5721005"/>
            <a:ext cx="35882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b="1" dirty="0"/>
              <a:t>Reach out to ILPQC for help </a:t>
            </a:r>
            <a:r>
              <a:rPr lang="en-US" sz="2000" dirty="0"/>
              <a:t>and celebrate your successes early and often.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667001" y="4042990"/>
            <a:ext cx="1046063" cy="15705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 bwMode="auto">
          <a:xfrm>
            <a:off x="76200" y="3697209"/>
            <a:ext cx="54983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Create a </a:t>
            </a:r>
            <a:r>
              <a:rPr lang="en-US" sz="2000" b="1" dirty="0"/>
              <a:t>30/60/90 day plan </a:t>
            </a:r>
            <a:r>
              <a:rPr lang="en-US" sz="2000" dirty="0"/>
              <a:t>to identify what you want to accomplish in the first 3 months.</a:t>
            </a:r>
            <a:endParaRPr lang="en-US" sz="1600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 bwMode="auto">
          <a:xfrm>
            <a:off x="52137" y="4770934"/>
            <a:ext cx="4576589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000" dirty="0"/>
              <a:t>Plan your first </a:t>
            </a:r>
            <a:r>
              <a:rPr lang="en-US" sz="2000" b="1" dirty="0"/>
              <a:t>PDSA cycle</a:t>
            </a:r>
            <a:r>
              <a:rPr lang="en-US" sz="2000" dirty="0"/>
              <a:t> with your team to address your 30/60/90-day plan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04341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2">
      <a:dk1>
        <a:sysClr val="windowText" lastClr="000000"/>
      </a:dk1>
      <a:lt1>
        <a:srgbClr val="FFFFFF"/>
      </a:lt1>
      <a:dk2>
        <a:srgbClr val="004875"/>
      </a:dk2>
      <a:lt2>
        <a:srgbClr val="FFFFFF"/>
      </a:lt2>
      <a:accent1>
        <a:srgbClr val="004875"/>
      </a:accent1>
      <a:accent2>
        <a:srgbClr val="E27500"/>
      </a:accent2>
      <a:accent3>
        <a:srgbClr val="7993B7"/>
      </a:accent3>
      <a:accent4>
        <a:srgbClr val="007630"/>
      </a:accent4>
      <a:accent5>
        <a:srgbClr val="FFFFFF"/>
      </a:accent5>
      <a:accent6>
        <a:srgbClr val="FFFFFF"/>
      </a:accent6>
      <a:hlink>
        <a:srgbClr val="004875"/>
      </a:hlink>
      <a:folHlink>
        <a:srgbClr val="7993B7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65095</TotalTime>
  <Words>153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Calibri Light</vt:lpstr>
      <vt:lpstr>Goudy Old Style</vt:lpstr>
      <vt:lpstr>Lucida Grande</vt:lpstr>
      <vt:lpstr>Museo Sans Rounded 500</vt:lpstr>
      <vt:lpstr>Wingdings</vt:lpstr>
      <vt:lpstr>1_Custom Design</vt:lpstr>
      <vt:lpstr>Custom Design</vt:lpstr>
      <vt:lpstr>2_Custom Design</vt:lpstr>
      <vt:lpstr>5_Office Theme</vt:lpstr>
      <vt:lpstr>Launching BASIC</vt:lpstr>
      <vt:lpstr>10 Steps to Prepare  for BASIC</vt:lpstr>
      <vt:lpstr>10 Steps for Teams to Prepare for BASIC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Autumn M. Perrault</cp:lastModifiedBy>
  <cp:revision>1927</cp:revision>
  <dcterms:created xsi:type="dcterms:W3CDTF">2013-06-07T18:46:59Z</dcterms:created>
  <dcterms:modified xsi:type="dcterms:W3CDTF">2021-04-27T17:27:08Z</dcterms:modified>
</cp:coreProperties>
</file>