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5"/>
  </p:notesMasterIdLst>
  <p:sldIdLst>
    <p:sldId id="256" r:id="rId2"/>
    <p:sldId id="347" r:id="rId3"/>
    <p:sldId id="348" r:id="rId4"/>
    <p:sldId id="359" r:id="rId5"/>
    <p:sldId id="368" r:id="rId6"/>
    <p:sldId id="349" r:id="rId7"/>
    <p:sldId id="351" r:id="rId8"/>
    <p:sldId id="350" r:id="rId9"/>
    <p:sldId id="360" r:id="rId10"/>
    <p:sldId id="352" r:id="rId11"/>
    <p:sldId id="363" r:id="rId12"/>
    <p:sldId id="361" r:id="rId13"/>
    <p:sldId id="356" r:id="rId14"/>
    <p:sldId id="354" r:id="rId15"/>
    <p:sldId id="358" r:id="rId16"/>
    <p:sldId id="357" r:id="rId17"/>
    <p:sldId id="364" r:id="rId18"/>
    <p:sldId id="365" r:id="rId19"/>
    <p:sldId id="367" r:id="rId20"/>
    <p:sldId id="366" r:id="rId21"/>
    <p:sldId id="372" r:id="rId22"/>
    <p:sldId id="369" r:id="rId23"/>
    <p:sldId id="37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7"/>
    <p:restoredTop sz="75152"/>
  </p:normalViewPr>
  <p:slideViewPr>
    <p:cSldViewPr snapToGrid="0" snapToObjects="1">
      <p:cViewPr varScale="1">
        <p:scale>
          <a:sx n="66" d="100"/>
          <a:sy n="66" d="100"/>
        </p:scale>
        <p:origin x="15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579E4-A13A-4C84-B100-360D5EA06DB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8B7F6E-F41A-46DB-9060-972686062428}">
      <dgm:prSet/>
      <dgm:spPr/>
      <dgm:t>
        <a:bodyPr/>
        <a:lstStyle/>
        <a:p>
          <a:r>
            <a:rPr lang="en-US"/>
            <a:t>Phase 1: Education &amp; Training</a:t>
          </a:r>
        </a:p>
      </dgm:t>
    </dgm:pt>
    <dgm:pt modelId="{F969C58F-F09F-499C-928B-6F62A9562988}" type="parTrans" cxnId="{E108C032-93FB-42BA-ADF3-687BD0BA2BC9}">
      <dgm:prSet/>
      <dgm:spPr/>
      <dgm:t>
        <a:bodyPr/>
        <a:lstStyle/>
        <a:p>
          <a:endParaRPr lang="en-US"/>
        </a:p>
      </dgm:t>
    </dgm:pt>
    <dgm:pt modelId="{5510ECE9-C34D-4BEF-A5FE-BBD086EF7F3F}" type="sibTrans" cxnId="{E108C032-93FB-42BA-ADF3-687BD0BA2BC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5364E2B5-1A5E-456E-A01C-2BA059DB7AB2}">
      <dgm:prSet/>
      <dgm:spPr/>
      <dgm:t>
        <a:bodyPr/>
        <a:lstStyle/>
        <a:p>
          <a:r>
            <a:rPr lang="en-US" dirty="0"/>
            <a:t>Phase 2: </a:t>
          </a:r>
        </a:p>
        <a:p>
          <a:r>
            <a:rPr lang="en-US" dirty="0"/>
            <a:t>Data sharing &amp; Case Review</a:t>
          </a:r>
        </a:p>
      </dgm:t>
    </dgm:pt>
    <dgm:pt modelId="{69F4B58E-75B3-4565-92DC-9C9DB78B33FE}" type="parTrans" cxnId="{F36A0E61-0F6B-4F78-8AED-133ACB553CED}">
      <dgm:prSet/>
      <dgm:spPr/>
      <dgm:t>
        <a:bodyPr/>
        <a:lstStyle/>
        <a:p>
          <a:endParaRPr lang="en-US"/>
        </a:p>
      </dgm:t>
    </dgm:pt>
    <dgm:pt modelId="{E500FD46-FAEB-466C-8E2E-F5C4037EE784}" type="sibTrans" cxnId="{F36A0E61-0F6B-4F78-8AED-133ACB553CE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135982DE-71DF-4FAD-94AB-900A04244B2E}">
      <dgm:prSet/>
      <dgm:spPr/>
      <dgm:t>
        <a:bodyPr/>
        <a:lstStyle/>
        <a:p>
          <a:r>
            <a:rPr lang="en-US" dirty="0"/>
            <a:t>Phase 3: </a:t>
          </a:r>
        </a:p>
        <a:p>
          <a:r>
            <a:rPr lang="en-US" dirty="0"/>
            <a:t>Policy Development</a:t>
          </a:r>
        </a:p>
      </dgm:t>
    </dgm:pt>
    <dgm:pt modelId="{5E8B49D1-8C40-4A65-BFD3-5FFE0DF7F97B}" type="parTrans" cxnId="{C22E246A-9CBE-4B76-B22F-50BD27890826}">
      <dgm:prSet/>
      <dgm:spPr/>
      <dgm:t>
        <a:bodyPr/>
        <a:lstStyle/>
        <a:p>
          <a:endParaRPr lang="en-US"/>
        </a:p>
      </dgm:t>
    </dgm:pt>
    <dgm:pt modelId="{73732A8D-1445-4F10-B6D8-EEFF5F34E6C2}" type="sibTrans" cxnId="{C22E246A-9CBE-4B76-B22F-50BD27890826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BF0B13E-335D-7546-BB5A-EEC52E58386F}" type="pres">
      <dgm:prSet presAssocID="{4D4579E4-A13A-4C84-B100-360D5EA06DB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C67EF4-F19C-CE4D-A95A-C2CEFE62E62F}" type="pres">
      <dgm:prSet presAssocID="{F68B7F6E-F41A-46DB-9060-972686062428}" presName="compositeNode" presStyleCnt="0">
        <dgm:presLayoutVars>
          <dgm:bulletEnabled val="1"/>
        </dgm:presLayoutVars>
      </dgm:prSet>
      <dgm:spPr/>
    </dgm:pt>
    <dgm:pt modelId="{C9C60FCC-84BE-0943-B9B5-0F1775080EA4}" type="pres">
      <dgm:prSet presAssocID="{F68B7F6E-F41A-46DB-9060-972686062428}" presName="bgRect" presStyleLbl="bgAccFollowNode1" presStyleIdx="0" presStyleCnt="3"/>
      <dgm:spPr/>
      <dgm:t>
        <a:bodyPr/>
        <a:lstStyle/>
        <a:p>
          <a:endParaRPr lang="en-US"/>
        </a:p>
      </dgm:t>
    </dgm:pt>
    <dgm:pt modelId="{7810EB49-A446-4D4C-9473-8FF1B73AF88F}" type="pres">
      <dgm:prSet presAssocID="{5510ECE9-C34D-4BEF-A5FE-BBD086EF7F3F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D42E6B9B-6328-DD4A-A87B-489B37E803E9}" type="pres">
      <dgm:prSet presAssocID="{F68B7F6E-F41A-46DB-9060-972686062428}" presName="bottomLine" presStyleLbl="alignNode1" presStyleIdx="1" presStyleCnt="6">
        <dgm:presLayoutVars/>
      </dgm:prSet>
      <dgm:spPr/>
    </dgm:pt>
    <dgm:pt modelId="{6D5357F2-6B1A-B641-936A-05B1B603FD8B}" type="pres">
      <dgm:prSet presAssocID="{F68B7F6E-F41A-46DB-9060-972686062428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A4861-D43E-264D-8894-9381CB44C004}" type="pres">
      <dgm:prSet presAssocID="{5510ECE9-C34D-4BEF-A5FE-BBD086EF7F3F}" presName="sibTrans" presStyleCnt="0"/>
      <dgm:spPr/>
    </dgm:pt>
    <dgm:pt modelId="{28527E15-5D76-3344-B679-5717398E3080}" type="pres">
      <dgm:prSet presAssocID="{5364E2B5-1A5E-456E-A01C-2BA059DB7AB2}" presName="compositeNode" presStyleCnt="0">
        <dgm:presLayoutVars>
          <dgm:bulletEnabled val="1"/>
        </dgm:presLayoutVars>
      </dgm:prSet>
      <dgm:spPr/>
    </dgm:pt>
    <dgm:pt modelId="{05B100E6-54E4-464D-9F4D-1B68991727CD}" type="pres">
      <dgm:prSet presAssocID="{5364E2B5-1A5E-456E-A01C-2BA059DB7AB2}" presName="bgRect" presStyleLbl="bgAccFollowNode1" presStyleIdx="1" presStyleCnt="3"/>
      <dgm:spPr/>
      <dgm:t>
        <a:bodyPr/>
        <a:lstStyle/>
        <a:p>
          <a:endParaRPr lang="en-US"/>
        </a:p>
      </dgm:t>
    </dgm:pt>
    <dgm:pt modelId="{E12D20A5-2211-9E47-A7C8-29E8F2BCDB96}" type="pres">
      <dgm:prSet presAssocID="{E500FD46-FAEB-466C-8E2E-F5C4037EE784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D46C140-1F69-B54A-8FE0-02139634602F}" type="pres">
      <dgm:prSet presAssocID="{5364E2B5-1A5E-456E-A01C-2BA059DB7AB2}" presName="bottomLine" presStyleLbl="alignNode1" presStyleIdx="3" presStyleCnt="6">
        <dgm:presLayoutVars/>
      </dgm:prSet>
      <dgm:spPr/>
    </dgm:pt>
    <dgm:pt modelId="{A1E29833-14F4-4846-A2C2-029E5421D286}" type="pres">
      <dgm:prSet presAssocID="{5364E2B5-1A5E-456E-A01C-2BA059DB7AB2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17297E-9A0E-0B4B-8165-0BA563060521}" type="pres">
      <dgm:prSet presAssocID="{E500FD46-FAEB-466C-8E2E-F5C4037EE784}" presName="sibTrans" presStyleCnt="0"/>
      <dgm:spPr/>
    </dgm:pt>
    <dgm:pt modelId="{3FFF92AE-0311-9949-A0A7-BCCA966A2555}" type="pres">
      <dgm:prSet presAssocID="{135982DE-71DF-4FAD-94AB-900A04244B2E}" presName="compositeNode" presStyleCnt="0">
        <dgm:presLayoutVars>
          <dgm:bulletEnabled val="1"/>
        </dgm:presLayoutVars>
      </dgm:prSet>
      <dgm:spPr/>
    </dgm:pt>
    <dgm:pt modelId="{B31BAC24-EA9F-6B41-904E-4C972175E5BD}" type="pres">
      <dgm:prSet presAssocID="{135982DE-71DF-4FAD-94AB-900A04244B2E}" presName="bgRect" presStyleLbl="bgAccFollowNode1" presStyleIdx="2" presStyleCnt="3"/>
      <dgm:spPr/>
      <dgm:t>
        <a:bodyPr/>
        <a:lstStyle/>
        <a:p>
          <a:endParaRPr lang="en-US"/>
        </a:p>
      </dgm:t>
    </dgm:pt>
    <dgm:pt modelId="{DCC6FC21-A835-EE4A-97AE-66367F0BBA32}" type="pres">
      <dgm:prSet presAssocID="{73732A8D-1445-4F10-B6D8-EEFF5F34E6C2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1F20F7FF-5028-674D-9EDE-13EE108EE5B3}" type="pres">
      <dgm:prSet presAssocID="{135982DE-71DF-4FAD-94AB-900A04244B2E}" presName="bottomLine" presStyleLbl="alignNode1" presStyleIdx="5" presStyleCnt="6">
        <dgm:presLayoutVars/>
      </dgm:prSet>
      <dgm:spPr/>
    </dgm:pt>
    <dgm:pt modelId="{5C0DAE38-75FE-C64F-8634-C2AC9DBA6627}" type="pres">
      <dgm:prSet presAssocID="{135982DE-71DF-4FAD-94AB-900A04244B2E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F412CE-7ADD-1A4B-B855-0C990F66F6E2}" type="presOf" srcId="{E500FD46-FAEB-466C-8E2E-F5C4037EE784}" destId="{E12D20A5-2211-9E47-A7C8-29E8F2BCDB96}" srcOrd="0" destOrd="0" presId="urn:microsoft.com/office/officeart/2016/7/layout/BasicLinearProcessNumbered"/>
    <dgm:cxn modelId="{F36A0E61-0F6B-4F78-8AED-133ACB553CED}" srcId="{4D4579E4-A13A-4C84-B100-360D5EA06DB8}" destId="{5364E2B5-1A5E-456E-A01C-2BA059DB7AB2}" srcOrd="1" destOrd="0" parTransId="{69F4B58E-75B3-4565-92DC-9C9DB78B33FE}" sibTransId="{E500FD46-FAEB-466C-8E2E-F5C4037EE784}"/>
    <dgm:cxn modelId="{152024A8-80BF-D442-BEAD-D25A682D2A20}" type="presOf" srcId="{4D4579E4-A13A-4C84-B100-360D5EA06DB8}" destId="{DBF0B13E-335D-7546-BB5A-EEC52E58386F}" srcOrd="0" destOrd="0" presId="urn:microsoft.com/office/officeart/2016/7/layout/BasicLinearProcessNumbered"/>
    <dgm:cxn modelId="{38DFB57D-0901-D143-8C98-5145DCC45985}" type="presOf" srcId="{F68B7F6E-F41A-46DB-9060-972686062428}" destId="{C9C60FCC-84BE-0943-B9B5-0F1775080EA4}" srcOrd="0" destOrd="0" presId="urn:microsoft.com/office/officeart/2016/7/layout/BasicLinearProcessNumbered"/>
    <dgm:cxn modelId="{8B0B810F-FC51-0E4B-8C02-62C6F4548CE2}" type="presOf" srcId="{5364E2B5-1A5E-456E-A01C-2BA059DB7AB2}" destId="{05B100E6-54E4-464D-9F4D-1B68991727CD}" srcOrd="0" destOrd="0" presId="urn:microsoft.com/office/officeart/2016/7/layout/BasicLinearProcessNumbered"/>
    <dgm:cxn modelId="{F49CB73F-27CE-6D4B-B43C-6C19E72A2E49}" type="presOf" srcId="{135982DE-71DF-4FAD-94AB-900A04244B2E}" destId="{5C0DAE38-75FE-C64F-8634-C2AC9DBA6627}" srcOrd="1" destOrd="0" presId="urn:microsoft.com/office/officeart/2016/7/layout/BasicLinearProcessNumbered"/>
    <dgm:cxn modelId="{1C0092B4-759C-F345-ACE5-1A3265F78675}" type="presOf" srcId="{5510ECE9-C34D-4BEF-A5FE-BBD086EF7F3F}" destId="{7810EB49-A446-4D4C-9473-8FF1B73AF88F}" srcOrd="0" destOrd="0" presId="urn:microsoft.com/office/officeart/2016/7/layout/BasicLinearProcessNumbered"/>
    <dgm:cxn modelId="{401F8BD9-F35A-8448-860A-14847F68CCB4}" type="presOf" srcId="{135982DE-71DF-4FAD-94AB-900A04244B2E}" destId="{B31BAC24-EA9F-6B41-904E-4C972175E5BD}" srcOrd="0" destOrd="0" presId="urn:microsoft.com/office/officeart/2016/7/layout/BasicLinearProcessNumbered"/>
    <dgm:cxn modelId="{70611F70-D304-5E44-A95E-D6573A336245}" type="presOf" srcId="{73732A8D-1445-4F10-B6D8-EEFF5F34E6C2}" destId="{DCC6FC21-A835-EE4A-97AE-66367F0BBA32}" srcOrd="0" destOrd="0" presId="urn:microsoft.com/office/officeart/2016/7/layout/BasicLinearProcessNumbered"/>
    <dgm:cxn modelId="{E60E4ED8-85B5-0243-B868-1E482C58FA7D}" type="presOf" srcId="{5364E2B5-1A5E-456E-A01C-2BA059DB7AB2}" destId="{A1E29833-14F4-4846-A2C2-029E5421D286}" srcOrd="1" destOrd="0" presId="urn:microsoft.com/office/officeart/2016/7/layout/BasicLinearProcessNumbered"/>
    <dgm:cxn modelId="{E108C032-93FB-42BA-ADF3-687BD0BA2BC9}" srcId="{4D4579E4-A13A-4C84-B100-360D5EA06DB8}" destId="{F68B7F6E-F41A-46DB-9060-972686062428}" srcOrd="0" destOrd="0" parTransId="{F969C58F-F09F-499C-928B-6F62A9562988}" sibTransId="{5510ECE9-C34D-4BEF-A5FE-BBD086EF7F3F}"/>
    <dgm:cxn modelId="{C22E246A-9CBE-4B76-B22F-50BD27890826}" srcId="{4D4579E4-A13A-4C84-B100-360D5EA06DB8}" destId="{135982DE-71DF-4FAD-94AB-900A04244B2E}" srcOrd="2" destOrd="0" parTransId="{5E8B49D1-8C40-4A65-BFD3-5FFE0DF7F97B}" sibTransId="{73732A8D-1445-4F10-B6D8-EEFF5F34E6C2}"/>
    <dgm:cxn modelId="{29E7B6F9-F087-C545-BAF9-5B196F452DC8}" type="presOf" srcId="{F68B7F6E-F41A-46DB-9060-972686062428}" destId="{6D5357F2-6B1A-B641-936A-05B1B603FD8B}" srcOrd="1" destOrd="0" presId="urn:microsoft.com/office/officeart/2016/7/layout/BasicLinearProcessNumbered"/>
    <dgm:cxn modelId="{482ABA6E-EE3F-FD48-9170-DF8498B3DFAA}" type="presParOf" srcId="{DBF0B13E-335D-7546-BB5A-EEC52E58386F}" destId="{10C67EF4-F19C-CE4D-A95A-C2CEFE62E62F}" srcOrd="0" destOrd="0" presId="urn:microsoft.com/office/officeart/2016/7/layout/BasicLinearProcessNumbered"/>
    <dgm:cxn modelId="{91C74448-F52F-DA4F-9838-183ED609ABC2}" type="presParOf" srcId="{10C67EF4-F19C-CE4D-A95A-C2CEFE62E62F}" destId="{C9C60FCC-84BE-0943-B9B5-0F1775080EA4}" srcOrd="0" destOrd="0" presId="urn:microsoft.com/office/officeart/2016/7/layout/BasicLinearProcessNumbered"/>
    <dgm:cxn modelId="{4103E631-60A1-CF4B-8D0F-533DBAB91FEC}" type="presParOf" srcId="{10C67EF4-F19C-CE4D-A95A-C2CEFE62E62F}" destId="{7810EB49-A446-4D4C-9473-8FF1B73AF88F}" srcOrd="1" destOrd="0" presId="urn:microsoft.com/office/officeart/2016/7/layout/BasicLinearProcessNumbered"/>
    <dgm:cxn modelId="{33B69E37-26E3-B044-8D4F-AF354DE0F3F5}" type="presParOf" srcId="{10C67EF4-F19C-CE4D-A95A-C2CEFE62E62F}" destId="{D42E6B9B-6328-DD4A-A87B-489B37E803E9}" srcOrd="2" destOrd="0" presId="urn:microsoft.com/office/officeart/2016/7/layout/BasicLinearProcessNumbered"/>
    <dgm:cxn modelId="{A2079494-A1A6-DA4B-9454-A4F3F3C118E7}" type="presParOf" srcId="{10C67EF4-F19C-CE4D-A95A-C2CEFE62E62F}" destId="{6D5357F2-6B1A-B641-936A-05B1B603FD8B}" srcOrd="3" destOrd="0" presId="urn:microsoft.com/office/officeart/2016/7/layout/BasicLinearProcessNumbered"/>
    <dgm:cxn modelId="{EB847505-A4F5-9B42-920F-FD92A739812C}" type="presParOf" srcId="{DBF0B13E-335D-7546-BB5A-EEC52E58386F}" destId="{9E6A4861-D43E-264D-8894-9381CB44C004}" srcOrd="1" destOrd="0" presId="urn:microsoft.com/office/officeart/2016/7/layout/BasicLinearProcessNumbered"/>
    <dgm:cxn modelId="{1E23AFC4-0162-8A43-80C7-A26B2D98F01D}" type="presParOf" srcId="{DBF0B13E-335D-7546-BB5A-EEC52E58386F}" destId="{28527E15-5D76-3344-B679-5717398E3080}" srcOrd="2" destOrd="0" presId="urn:microsoft.com/office/officeart/2016/7/layout/BasicLinearProcessNumbered"/>
    <dgm:cxn modelId="{F39FAD62-B883-A34C-A49B-29A3C9B85A01}" type="presParOf" srcId="{28527E15-5D76-3344-B679-5717398E3080}" destId="{05B100E6-54E4-464D-9F4D-1B68991727CD}" srcOrd="0" destOrd="0" presId="urn:microsoft.com/office/officeart/2016/7/layout/BasicLinearProcessNumbered"/>
    <dgm:cxn modelId="{04CD7D18-1977-E04A-A133-E229940E8197}" type="presParOf" srcId="{28527E15-5D76-3344-B679-5717398E3080}" destId="{E12D20A5-2211-9E47-A7C8-29E8F2BCDB96}" srcOrd="1" destOrd="0" presId="urn:microsoft.com/office/officeart/2016/7/layout/BasicLinearProcessNumbered"/>
    <dgm:cxn modelId="{D8D33061-1975-AF48-B6C3-E29F6A52E856}" type="presParOf" srcId="{28527E15-5D76-3344-B679-5717398E3080}" destId="{4D46C140-1F69-B54A-8FE0-02139634602F}" srcOrd="2" destOrd="0" presId="urn:microsoft.com/office/officeart/2016/7/layout/BasicLinearProcessNumbered"/>
    <dgm:cxn modelId="{86F279C8-5124-BC4B-A506-A9F533224A95}" type="presParOf" srcId="{28527E15-5D76-3344-B679-5717398E3080}" destId="{A1E29833-14F4-4846-A2C2-029E5421D286}" srcOrd="3" destOrd="0" presId="urn:microsoft.com/office/officeart/2016/7/layout/BasicLinearProcessNumbered"/>
    <dgm:cxn modelId="{9A8B816D-9203-8E45-BFD7-3657E53E43DD}" type="presParOf" srcId="{DBF0B13E-335D-7546-BB5A-EEC52E58386F}" destId="{5C17297E-9A0E-0B4B-8165-0BA563060521}" srcOrd="3" destOrd="0" presId="urn:microsoft.com/office/officeart/2016/7/layout/BasicLinearProcessNumbered"/>
    <dgm:cxn modelId="{75840051-18AF-BC47-B2B2-A5C30D14818D}" type="presParOf" srcId="{DBF0B13E-335D-7546-BB5A-EEC52E58386F}" destId="{3FFF92AE-0311-9949-A0A7-BCCA966A2555}" srcOrd="4" destOrd="0" presId="urn:microsoft.com/office/officeart/2016/7/layout/BasicLinearProcessNumbered"/>
    <dgm:cxn modelId="{9925FA16-B312-F54E-8285-C295D7FC8615}" type="presParOf" srcId="{3FFF92AE-0311-9949-A0A7-BCCA966A2555}" destId="{B31BAC24-EA9F-6B41-904E-4C972175E5BD}" srcOrd="0" destOrd="0" presId="urn:microsoft.com/office/officeart/2016/7/layout/BasicLinearProcessNumbered"/>
    <dgm:cxn modelId="{EA0C8329-EC1A-A349-B205-1DC1516C23E0}" type="presParOf" srcId="{3FFF92AE-0311-9949-A0A7-BCCA966A2555}" destId="{DCC6FC21-A835-EE4A-97AE-66367F0BBA32}" srcOrd="1" destOrd="0" presId="urn:microsoft.com/office/officeart/2016/7/layout/BasicLinearProcessNumbered"/>
    <dgm:cxn modelId="{A6D1C098-DDE5-6647-8D33-1CCBBE029624}" type="presParOf" srcId="{3FFF92AE-0311-9949-A0A7-BCCA966A2555}" destId="{1F20F7FF-5028-674D-9EDE-13EE108EE5B3}" srcOrd="2" destOrd="0" presId="urn:microsoft.com/office/officeart/2016/7/layout/BasicLinearProcessNumbered"/>
    <dgm:cxn modelId="{D9150061-0170-5B4C-838D-E75FE8E03268}" type="presParOf" srcId="{3FFF92AE-0311-9949-A0A7-BCCA966A2555}" destId="{5C0DAE38-75FE-C64F-8634-C2AC9DBA662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A45ABE-FCAB-42F7-8603-9F97587F7E0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B6B8EAA-6162-47DF-84A5-C931E1014B2F}">
      <dgm:prSet/>
      <dgm:spPr/>
      <dgm:t>
        <a:bodyPr/>
        <a:lstStyle/>
        <a:p>
          <a:r>
            <a:rPr lang="en-US"/>
            <a:t>Lack of in-house OB coverage drives 5pm cesareans</a:t>
          </a:r>
        </a:p>
      </dgm:t>
    </dgm:pt>
    <dgm:pt modelId="{46F540C6-BF0F-430F-A829-0DC0B4795DBC}" type="parTrans" cxnId="{33476D6A-E7AC-468E-B18D-2DDD7CB8D9CB}">
      <dgm:prSet/>
      <dgm:spPr/>
      <dgm:t>
        <a:bodyPr/>
        <a:lstStyle/>
        <a:p>
          <a:endParaRPr lang="en-US"/>
        </a:p>
      </dgm:t>
    </dgm:pt>
    <dgm:pt modelId="{8A681C4A-CAAF-4B8B-834C-D5C44DCEF1B9}" type="sibTrans" cxnId="{33476D6A-E7AC-468E-B18D-2DDD7CB8D9CB}">
      <dgm:prSet/>
      <dgm:spPr/>
      <dgm:t>
        <a:bodyPr/>
        <a:lstStyle/>
        <a:p>
          <a:endParaRPr lang="en-US"/>
        </a:p>
      </dgm:t>
    </dgm:pt>
    <dgm:pt modelId="{E69BE3B7-B7F1-4EF3-9BDD-8BF303A167D6}">
      <dgm:prSet/>
      <dgm:spPr/>
      <dgm:t>
        <a:bodyPr/>
        <a:lstStyle/>
        <a:p>
          <a:r>
            <a:rPr lang="en-US"/>
            <a:t>Lack of in-house Anesthesiology coverage slows overnight inductions</a:t>
          </a:r>
        </a:p>
      </dgm:t>
    </dgm:pt>
    <dgm:pt modelId="{4C01E300-23FC-4972-AED7-1CBCD10CA9BB}" type="parTrans" cxnId="{06238C31-5D47-41CB-9B9A-2EE6EEF7754A}">
      <dgm:prSet/>
      <dgm:spPr/>
      <dgm:t>
        <a:bodyPr/>
        <a:lstStyle/>
        <a:p>
          <a:endParaRPr lang="en-US"/>
        </a:p>
      </dgm:t>
    </dgm:pt>
    <dgm:pt modelId="{0170C3E1-20BA-477E-8589-85C86B868D29}" type="sibTrans" cxnId="{06238C31-5D47-41CB-9B9A-2EE6EEF7754A}">
      <dgm:prSet/>
      <dgm:spPr/>
      <dgm:t>
        <a:bodyPr/>
        <a:lstStyle/>
        <a:p>
          <a:endParaRPr lang="en-US"/>
        </a:p>
      </dgm:t>
    </dgm:pt>
    <dgm:pt modelId="{D8E96FA8-E92B-4158-B168-5955281DD16F}">
      <dgm:prSet/>
      <dgm:spPr/>
      <dgm:t>
        <a:bodyPr/>
        <a:lstStyle/>
        <a:p>
          <a:r>
            <a:rPr lang="en-US" dirty="0"/>
            <a:t>Small practices and solo providers balancing long labors and work schedules</a:t>
          </a:r>
        </a:p>
      </dgm:t>
    </dgm:pt>
    <dgm:pt modelId="{9E7CBA76-D96E-43D6-9869-53B2F20DF873}" type="parTrans" cxnId="{AB44571B-93A4-4476-B0BE-A80D03F44278}">
      <dgm:prSet/>
      <dgm:spPr/>
      <dgm:t>
        <a:bodyPr/>
        <a:lstStyle/>
        <a:p>
          <a:endParaRPr lang="en-US"/>
        </a:p>
      </dgm:t>
    </dgm:pt>
    <dgm:pt modelId="{CC297913-79AC-4034-B5B7-8F8013EBFF3C}" type="sibTrans" cxnId="{AB44571B-93A4-4476-B0BE-A80D03F44278}">
      <dgm:prSet/>
      <dgm:spPr/>
      <dgm:t>
        <a:bodyPr/>
        <a:lstStyle/>
        <a:p>
          <a:endParaRPr lang="en-US"/>
        </a:p>
      </dgm:t>
    </dgm:pt>
    <dgm:pt modelId="{E92E4E53-4884-44B1-88FD-67421A06D64B}">
      <dgm:prSet/>
      <dgm:spPr/>
      <dgm:t>
        <a:bodyPr/>
        <a:lstStyle/>
        <a:p>
          <a:r>
            <a:rPr lang="en-US" dirty="0"/>
            <a:t>Variable use of induction strategies: foley balloons, combined balloons with medications, IUPCs </a:t>
          </a:r>
        </a:p>
      </dgm:t>
    </dgm:pt>
    <dgm:pt modelId="{993A45E1-7DF1-464B-A109-4FEB3EF0B246}" type="parTrans" cxnId="{0AE2A71D-50B4-439B-BD4D-01EB7B444223}">
      <dgm:prSet/>
      <dgm:spPr/>
      <dgm:t>
        <a:bodyPr/>
        <a:lstStyle/>
        <a:p>
          <a:endParaRPr lang="en-US"/>
        </a:p>
      </dgm:t>
    </dgm:pt>
    <dgm:pt modelId="{1B54A745-E26C-43A9-A0F3-A0B4A90847E0}" type="sibTrans" cxnId="{0AE2A71D-50B4-439B-BD4D-01EB7B444223}">
      <dgm:prSet/>
      <dgm:spPr/>
      <dgm:t>
        <a:bodyPr/>
        <a:lstStyle/>
        <a:p>
          <a:endParaRPr lang="en-US"/>
        </a:p>
      </dgm:t>
    </dgm:pt>
    <dgm:pt modelId="{4C1B3BC3-BCC8-42A7-9D6B-F8E231293D61}">
      <dgm:prSet/>
      <dgm:spPr/>
      <dgm:t>
        <a:bodyPr/>
        <a:lstStyle/>
        <a:p>
          <a:r>
            <a:rPr lang="en-US" dirty="0"/>
            <a:t>Variable maternal support: Doulas, solid food, ambulation, showers </a:t>
          </a:r>
        </a:p>
      </dgm:t>
    </dgm:pt>
    <dgm:pt modelId="{8EDA1D33-44EE-414F-9154-43EE05466215}" type="parTrans" cxnId="{70B60C33-465D-44B3-A21F-C709777DD08C}">
      <dgm:prSet/>
      <dgm:spPr/>
      <dgm:t>
        <a:bodyPr/>
        <a:lstStyle/>
        <a:p>
          <a:endParaRPr lang="en-US"/>
        </a:p>
      </dgm:t>
    </dgm:pt>
    <dgm:pt modelId="{7336C6FE-8FF1-44A5-8447-64295A0AF7F9}" type="sibTrans" cxnId="{70B60C33-465D-44B3-A21F-C709777DD08C}">
      <dgm:prSet/>
      <dgm:spPr/>
      <dgm:t>
        <a:bodyPr/>
        <a:lstStyle/>
        <a:p>
          <a:endParaRPr lang="en-US"/>
        </a:p>
      </dgm:t>
    </dgm:pt>
    <dgm:pt modelId="{86D612D2-EA6B-7340-9D4C-4A49EB1FD22E}" type="pres">
      <dgm:prSet presAssocID="{82A45ABE-FCAB-42F7-8603-9F97587F7E0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0CEF349-FD64-6245-92D2-7478CA0D59AF}" type="pres">
      <dgm:prSet presAssocID="{8B6B8EAA-6162-47DF-84A5-C931E1014B2F}" presName="thickLine" presStyleLbl="alignNode1" presStyleIdx="0" presStyleCnt="5"/>
      <dgm:spPr/>
    </dgm:pt>
    <dgm:pt modelId="{4EC59BCF-4B5C-8248-8276-15CE8C835E28}" type="pres">
      <dgm:prSet presAssocID="{8B6B8EAA-6162-47DF-84A5-C931E1014B2F}" presName="horz1" presStyleCnt="0"/>
      <dgm:spPr/>
    </dgm:pt>
    <dgm:pt modelId="{15EFE3F2-9146-4144-86A7-EEBCA5A2912D}" type="pres">
      <dgm:prSet presAssocID="{8B6B8EAA-6162-47DF-84A5-C931E1014B2F}" presName="tx1" presStyleLbl="revTx" presStyleIdx="0" presStyleCnt="5"/>
      <dgm:spPr/>
      <dgm:t>
        <a:bodyPr/>
        <a:lstStyle/>
        <a:p>
          <a:endParaRPr lang="en-US"/>
        </a:p>
      </dgm:t>
    </dgm:pt>
    <dgm:pt modelId="{D85A711D-349B-BE49-AE26-7816028CADF3}" type="pres">
      <dgm:prSet presAssocID="{8B6B8EAA-6162-47DF-84A5-C931E1014B2F}" presName="vert1" presStyleCnt="0"/>
      <dgm:spPr/>
    </dgm:pt>
    <dgm:pt modelId="{212BD320-1CBB-A142-8700-2A1DB6D4C6DA}" type="pres">
      <dgm:prSet presAssocID="{E69BE3B7-B7F1-4EF3-9BDD-8BF303A167D6}" presName="thickLine" presStyleLbl="alignNode1" presStyleIdx="1" presStyleCnt="5"/>
      <dgm:spPr/>
    </dgm:pt>
    <dgm:pt modelId="{D66AE0C1-524C-7A42-86F4-D9B058AB866A}" type="pres">
      <dgm:prSet presAssocID="{E69BE3B7-B7F1-4EF3-9BDD-8BF303A167D6}" presName="horz1" presStyleCnt="0"/>
      <dgm:spPr/>
    </dgm:pt>
    <dgm:pt modelId="{BCB40F79-4366-AE4C-BCC6-0C4EB2916294}" type="pres">
      <dgm:prSet presAssocID="{E69BE3B7-B7F1-4EF3-9BDD-8BF303A167D6}" presName="tx1" presStyleLbl="revTx" presStyleIdx="1" presStyleCnt="5"/>
      <dgm:spPr/>
      <dgm:t>
        <a:bodyPr/>
        <a:lstStyle/>
        <a:p>
          <a:endParaRPr lang="en-US"/>
        </a:p>
      </dgm:t>
    </dgm:pt>
    <dgm:pt modelId="{FC9B5E86-C578-A543-BC49-A5239D036B57}" type="pres">
      <dgm:prSet presAssocID="{E69BE3B7-B7F1-4EF3-9BDD-8BF303A167D6}" presName="vert1" presStyleCnt="0"/>
      <dgm:spPr/>
    </dgm:pt>
    <dgm:pt modelId="{434C96CD-C58B-5643-8096-325FDE71DE51}" type="pres">
      <dgm:prSet presAssocID="{D8E96FA8-E92B-4158-B168-5955281DD16F}" presName="thickLine" presStyleLbl="alignNode1" presStyleIdx="2" presStyleCnt="5"/>
      <dgm:spPr/>
    </dgm:pt>
    <dgm:pt modelId="{8BACA454-42F6-6749-AE21-ABC9130949E1}" type="pres">
      <dgm:prSet presAssocID="{D8E96FA8-E92B-4158-B168-5955281DD16F}" presName="horz1" presStyleCnt="0"/>
      <dgm:spPr/>
    </dgm:pt>
    <dgm:pt modelId="{F534D6CB-4F09-EC43-8FEE-EF2B991AB23B}" type="pres">
      <dgm:prSet presAssocID="{D8E96FA8-E92B-4158-B168-5955281DD16F}" presName="tx1" presStyleLbl="revTx" presStyleIdx="2" presStyleCnt="5"/>
      <dgm:spPr/>
      <dgm:t>
        <a:bodyPr/>
        <a:lstStyle/>
        <a:p>
          <a:endParaRPr lang="en-US"/>
        </a:p>
      </dgm:t>
    </dgm:pt>
    <dgm:pt modelId="{B2A43090-402C-4B49-86EA-1CE29731B102}" type="pres">
      <dgm:prSet presAssocID="{D8E96FA8-E92B-4158-B168-5955281DD16F}" presName="vert1" presStyleCnt="0"/>
      <dgm:spPr/>
    </dgm:pt>
    <dgm:pt modelId="{98DCBB36-3235-2343-B856-E827A50EEDEE}" type="pres">
      <dgm:prSet presAssocID="{E92E4E53-4884-44B1-88FD-67421A06D64B}" presName="thickLine" presStyleLbl="alignNode1" presStyleIdx="3" presStyleCnt="5"/>
      <dgm:spPr/>
    </dgm:pt>
    <dgm:pt modelId="{4C8AAD6B-6200-2E4D-844C-0FECD8988E9A}" type="pres">
      <dgm:prSet presAssocID="{E92E4E53-4884-44B1-88FD-67421A06D64B}" presName="horz1" presStyleCnt="0"/>
      <dgm:spPr/>
    </dgm:pt>
    <dgm:pt modelId="{AA90A99C-0F04-8444-97F8-A7AFDC8FE278}" type="pres">
      <dgm:prSet presAssocID="{E92E4E53-4884-44B1-88FD-67421A06D64B}" presName="tx1" presStyleLbl="revTx" presStyleIdx="3" presStyleCnt="5"/>
      <dgm:spPr/>
      <dgm:t>
        <a:bodyPr/>
        <a:lstStyle/>
        <a:p>
          <a:endParaRPr lang="en-US"/>
        </a:p>
      </dgm:t>
    </dgm:pt>
    <dgm:pt modelId="{5336E0B3-F070-4647-9C59-48836F86877C}" type="pres">
      <dgm:prSet presAssocID="{E92E4E53-4884-44B1-88FD-67421A06D64B}" presName="vert1" presStyleCnt="0"/>
      <dgm:spPr/>
    </dgm:pt>
    <dgm:pt modelId="{046FDB48-277D-1240-BA68-EB8048A2FDC1}" type="pres">
      <dgm:prSet presAssocID="{4C1B3BC3-BCC8-42A7-9D6B-F8E231293D61}" presName="thickLine" presStyleLbl="alignNode1" presStyleIdx="4" presStyleCnt="5"/>
      <dgm:spPr/>
    </dgm:pt>
    <dgm:pt modelId="{04BE9B05-92AA-3D4D-A5D0-5637CBBCEC30}" type="pres">
      <dgm:prSet presAssocID="{4C1B3BC3-BCC8-42A7-9D6B-F8E231293D61}" presName="horz1" presStyleCnt="0"/>
      <dgm:spPr/>
    </dgm:pt>
    <dgm:pt modelId="{BE7BF3B0-99D2-9649-B1C3-739CC48597DF}" type="pres">
      <dgm:prSet presAssocID="{4C1B3BC3-BCC8-42A7-9D6B-F8E231293D61}" presName="tx1" presStyleLbl="revTx" presStyleIdx="4" presStyleCnt="5"/>
      <dgm:spPr/>
      <dgm:t>
        <a:bodyPr/>
        <a:lstStyle/>
        <a:p>
          <a:endParaRPr lang="en-US"/>
        </a:p>
      </dgm:t>
    </dgm:pt>
    <dgm:pt modelId="{B5D31C17-A362-1B43-B9D8-BD7D4EAB52AF}" type="pres">
      <dgm:prSet presAssocID="{4C1B3BC3-BCC8-42A7-9D6B-F8E231293D61}" presName="vert1" presStyleCnt="0"/>
      <dgm:spPr/>
    </dgm:pt>
  </dgm:ptLst>
  <dgm:cxnLst>
    <dgm:cxn modelId="{D14FF581-C72C-B746-AD98-83BBBA2185D1}" type="presOf" srcId="{D8E96FA8-E92B-4158-B168-5955281DD16F}" destId="{F534D6CB-4F09-EC43-8FEE-EF2B991AB23B}" srcOrd="0" destOrd="0" presId="urn:microsoft.com/office/officeart/2008/layout/LinedList"/>
    <dgm:cxn modelId="{0AE2A71D-50B4-439B-BD4D-01EB7B444223}" srcId="{82A45ABE-FCAB-42F7-8603-9F97587F7E0A}" destId="{E92E4E53-4884-44B1-88FD-67421A06D64B}" srcOrd="3" destOrd="0" parTransId="{993A45E1-7DF1-464B-A109-4FEB3EF0B246}" sibTransId="{1B54A745-E26C-43A9-A0F3-A0B4A90847E0}"/>
    <dgm:cxn modelId="{AB44571B-93A4-4476-B0BE-A80D03F44278}" srcId="{82A45ABE-FCAB-42F7-8603-9F97587F7E0A}" destId="{D8E96FA8-E92B-4158-B168-5955281DD16F}" srcOrd="2" destOrd="0" parTransId="{9E7CBA76-D96E-43D6-9869-53B2F20DF873}" sibTransId="{CC297913-79AC-4034-B5B7-8F8013EBFF3C}"/>
    <dgm:cxn modelId="{3A14C488-4A7A-BB49-BD07-5F14254709E7}" type="presOf" srcId="{E69BE3B7-B7F1-4EF3-9BDD-8BF303A167D6}" destId="{BCB40F79-4366-AE4C-BCC6-0C4EB2916294}" srcOrd="0" destOrd="0" presId="urn:microsoft.com/office/officeart/2008/layout/LinedList"/>
    <dgm:cxn modelId="{89CFB11F-E4DE-174E-B7CE-C0A1DF55DFEC}" type="presOf" srcId="{82A45ABE-FCAB-42F7-8603-9F97587F7E0A}" destId="{86D612D2-EA6B-7340-9D4C-4A49EB1FD22E}" srcOrd="0" destOrd="0" presId="urn:microsoft.com/office/officeart/2008/layout/LinedList"/>
    <dgm:cxn modelId="{42E12A9B-E989-C54C-A7B3-7AE9A8CE3B32}" type="presOf" srcId="{4C1B3BC3-BCC8-42A7-9D6B-F8E231293D61}" destId="{BE7BF3B0-99D2-9649-B1C3-739CC48597DF}" srcOrd="0" destOrd="0" presId="urn:microsoft.com/office/officeart/2008/layout/LinedList"/>
    <dgm:cxn modelId="{D5A60048-CFE9-BA49-A439-F365256BCFF9}" type="presOf" srcId="{E92E4E53-4884-44B1-88FD-67421A06D64B}" destId="{AA90A99C-0F04-8444-97F8-A7AFDC8FE278}" srcOrd="0" destOrd="0" presId="urn:microsoft.com/office/officeart/2008/layout/LinedList"/>
    <dgm:cxn modelId="{33476D6A-E7AC-468E-B18D-2DDD7CB8D9CB}" srcId="{82A45ABE-FCAB-42F7-8603-9F97587F7E0A}" destId="{8B6B8EAA-6162-47DF-84A5-C931E1014B2F}" srcOrd="0" destOrd="0" parTransId="{46F540C6-BF0F-430F-A829-0DC0B4795DBC}" sibTransId="{8A681C4A-CAAF-4B8B-834C-D5C44DCEF1B9}"/>
    <dgm:cxn modelId="{703A0103-7871-F94E-BFD7-8DFC5BD8D1A4}" type="presOf" srcId="{8B6B8EAA-6162-47DF-84A5-C931E1014B2F}" destId="{15EFE3F2-9146-4144-86A7-EEBCA5A2912D}" srcOrd="0" destOrd="0" presId="urn:microsoft.com/office/officeart/2008/layout/LinedList"/>
    <dgm:cxn modelId="{70B60C33-465D-44B3-A21F-C709777DD08C}" srcId="{82A45ABE-FCAB-42F7-8603-9F97587F7E0A}" destId="{4C1B3BC3-BCC8-42A7-9D6B-F8E231293D61}" srcOrd="4" destOrd="0" parTransId="{8EDA1D33-44EE-414F-9154-43EE05466215}" sibTransId="{7336C6FE-8FF1-44A5-8447-64295A0AF7F9}"/>
    <dgm:cxn modelId="{06238C31-5D47-41CB-9B9A-2EE6EEF7754A}" srcId="{82A45ABE-FCAB-42F7-8603-9F97587F7E0A}" destId="{E69BE3B7-B7F1-4EF3-9BDD-8BF303A167D6}" srcOrd="1" destOrd="0" parTransId="{4C01E300-23FC-4972-AED7-1CBCD10CA9BB}" sibTransId="{0170C3E1-20BA-477E-8589-85C86B868D29}"/>
    <dgm:cxn modelId="{674FAC79-0A7D-5440-8914-D62CCB4454FD}" type="presParOf" srcId="{86D612D2-EA6B-7340-9D4C-4A49EB1FD22E}" destId="{20CEF349-FD64-6245-92D2-7478CA0D59AF}" srcOrd="0" destOrd="0" presId="urn:microsoft.com/office/officeart/2008/layout/LinedList"/>
    <dgm:cxn modelId="{5456F883-B85F-CA44-96E1-C1795640BF60}" type="presParOf" srcId="{86D612D2-EA6B-7340-9D4C-4A49EB1FD22E}" destId="{4EC59BCF-4B5C-8248-8276-15CE8C835E28}" srcOrd="1" destOrd="0" presId="urn:microsoft.com/office/officeart/2008/layout/LinedList"/>
    <dgm:cxn modelId="{5250EDF1-979B-D042-81C4-696311A6AA21}" type="presParOf" srcId="{4EC59BCF-4B5C-8248-8276-15CE8C835E28}" destId="{15EFE3F2-9146-4144-86A7-EEBCA5A2912D}" srcOrd="0" destOrd="0" presId="urn:microsoft.com/office/officeart/2008/layout/LinedList"/>
    <dgm:cxn modelId="{68AF7055-A73E-1D4E-9C7F-1F3EB02625A7}" type="presParOf" srcId="{4EC59BCF-4B5C-8248-8276-15CE8C835E28}" destId="{D85A711D-349B-BE49-AE26-7816028CADF3}" srcOrd="1" destOrd="0" presId="urn:microsoft.com/office/officeart/2008/layout/LinedList"/>
    <dgm:cxn modelId="{321F9D89-0EE0-814B-B444-6A33E8E6A4D0}" type="presParOf" srcId="{86D612D2-EA6B-7340-9D4C-4A49EB1FD22E}" destId="{212BD320-1CBB-A142-8700-2A1DB6D4C6DA}" srcOrd="2" destOrd="0" presId="urn:microsoft.com/office/officeart/2008/layout/LinedList"/>
    <dgm:cxn modelId="{46021895-C796-A14D-98DB-B7B850D49CAE}" type="presParOf" srcId="{86D612D2-EA6B-7340-9D4C-4A49EB1FD22E}" destId="{D66AE0C1-524C-7A42-86F4-D9B058AB866A}" srcOrd="3" destOrd="0" presId="urn:microsoft.com/office/officeart/2008/layout/LinedList"/>
    <dgm:cxn modelId="{5343081E-E6F1-224E-8B7A-2DD191E4F90B}" type="presParOf" srcId="{D66AE0C1-524C-7A42-86F4-D9B058AB866A}" destId="{BCB40F79-4366-AE4C-BCC6-0C4EB2916294}" srcOrd="0" destOrd="0" presId="urn:microsoft.com/office/officeart/2008/layout/LinedList"/>
    <dgm:cxn modelId="{F67CF91C-D19A-E043-AC44-B8E2A6177B82}" type="presParOf" srcId="{D66AE0C1-524C-7A42-86F4-D9B058AB866A}" destId="{FC9B5E86-C578-A543-BC49-A5239D036B57}" srcOrd="1" destOrd="0" presId="urn:microsoft.com/office/officeart/2008/layout/LinedList"/>
    <dgm:cxn modelId="{A98E5508-142E-CE47-904D-3A3484971912}" type="presParOf" srcId="{86D612D2-EA6B-7340-9D4C-4A49EB1FD22E}" destId="{434C96CD-C58B-5643-8096-325FDE71DE51}" srcOrd="4" destOrd="0" presId="urn:microsoft.com/office/officeart/2008/layout/LinedList"/>
    <dgm:cxn modelId="{B64D2B81-DC41-174E-A680-E2165AE6D8EA}" type="presParOf" srcId="{86D612D2-EA6B-7340-9D4C-4A49EB1FD22E}" destId="{8BACA454-42F6-6749-AE21-ABC9130949E1}" srcOrd="5" destOrd="0" presId="urn:microsoft.com/office/officeart/2008/layout/LinedList"/>
    <dgm:cxn modelId="{4F1CF470-B5CA-594D-8A8D-6C85DB790E82}" type="presParOf" srcId="{8BACA454-42F6-6749-AE21-ABC9130949E1}" destId="{F534D6CB-4F09-EC43-8FEE-EF2B991AB23B}" srcOrd="0" destOrd="0" presId="urn:microsoft.com/office/officeart/2008/layout/LinedList"/>
    <dgm:cxn modelId="{2B1F5179-2829-5549-BC45-373C6E335F04}" type="presParOf" srcId="{8BACA454-42F6-6749-AE21-ABC9130949E1}" destId="{B2A43090-402C-4B49-86EA-1CE29731B102}" srcOrd="1" destOrd="0" presId="urn:microsoft.com/office/officeart/2008/layout/LinedList"/>
    <dgm:cxn modelId="{EE9CE006-BC64-2D4B-A188-4D425CFF52A0}" type="presParOf" srcId="{86D612D2-EA6B-7340-9D4C-4A49EB1FD22E}" destId="{98DCBB36-3235-2343-B856-E827A50EEDEE}" srcOrd="6" destOrd="0" presId="urn:microsoft.com/office/officeart/2008/layout/LinedList"/>
    <dgm:cxn modelId="{D3C36A84-0BFC-CC43-9099-1160FEED1352}" type="presParOf" srcId="{86D612D2-EA6B-7340-9D4C-4A49EB1FD22E}" destId="{4C8AAD6B-6200-2E4D-844C-0FECD8988E9A}" srcOrd="7" destOrd="0" presId="urn:microsoft.com/office/officeart/2008/layout/LinedList"/>
    <dgm:cxn modelId="{9CBBFC29-CE13-8643-9BCE-35CDC7ACCF87}" type="presParOf" srcId="{4C8AAD6B-6200-2E4D-844C-0FECD8988E9A}" destId="{AA90A99C-0F04-8444-97F8-A7AFDC8FE278}" srcOrd="0" destOrd="0" presId="urn:microsoft.com/office/officeart/2008/layout/LinedList"/>
    <dgm:cxn modelId="{A499DED3-F68D-A64E-8E9F-77E20D60CF77}" type="presParOf" srcId="{4C8AAD6B-6200-2E4D-844C-0FECD8988E9A}" destId="{5336E0B3-F070-4647-9C59-48836F86877C}" srcOrd="1" destOrd="0" presId="urn:microsoft.com/office/officeart/2008/layout/LinedList"/>
    <dgm:cxn modelId="{AC8A129A-FCA8-314D-AE23-E7D4612907D6}" type="presParOf" srcId="{86D612D2-EA6B-7340-9D4C-4A49EB1FD22E}" destId="{046FDB48-277D-1240-BA68-EB8048A2FDC1}" srcOrd="8" destOrd="0" presId="urn:microsoft.com/office/officeart/2008/layout/LinedList"/>
    <dgm:cxn modelId="{C0A248D2-EF9A-954D-9973-394C3F018AB8}" type="presParOf" srcId="{86D612D2-EA6B-7340-9D4C-4A49EB1FD22E}" destId="{04BE9B05-92AA-3D4D-A5D0-5637CBBCEC30}" srcOrd="9" destOrd="0" presId="urn:microsoft.com/office/officeart/2008/layout/LinedList"/>
    <dgm:cxn modelId="{094D6946-6700-3845-B693-94860DD4742D}" type="presParOf" srcId="{04BE9B05-92AA-3D4D-A5D0-5637CBBCEC30}" destId="{BE7BF3B0-99D2-9649-B1C3-739CC48597DF}" srcOrd="0" destOrd="0" presId="urn:microsoft.com/office/officeart/2008/layout/LinedList"/>
    <dgm:cxn modelId="{73F037EB-C039-654D-9C3D-DA97508D73C9}" type="presParOf" srcId="{04BE9B05-92AA-3D4D-A5D0-5637CBBCEC30}" destId="{B5D31C17-A362-1B43-B9D8-BD7D4EAB52A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60FCC-84BE-0943-B9B5-0F1775080EA4}">
      <dsp:nvSpPr>
        <dsp:cNvPr id="0" name=""/>
        <dsp:cNvSpPr/>
      </dsp:nvSpPr>
      <dsp:spPr>
        <a:xfrm>
          <a:off x="0" y="853103"/>
          <a:ext cx="2415083" cy="338111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Phase 1: Education &amp; Training</a:t>
          </a:r>
        </a:p>
      </dsp:txBody>
      <dsp:txXfrm>
        <a:off x="0" y="2137927"/>
        <a:ext cx="2415083" cy="2028670"/>
      </dsp:txXfrm>
    </dsp:sp>
    <dsp:sp modelId="{7810EB49-A446-4D4C-9473-8FF1B73AF88F}">
      <dsp:nvSpPr>
        <dsp:cNvPr id="0" name=""/>
        <dsp:cNvSpPr/>
      </dsp:nvSpPr>
      <dsp:spPr>
        <a:xfrm>
          <a:off x="700374" y="1191215"/>
          <a:ext cx="1014335" cy="10143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</a:p>
      </dsp:txBody>
      <dsp:txXfrm>
        <a:off x="848920" y="1339761"/>
        <a:ext cx="717243" cy="717243"/>
      </dsp:txXfrm>
    </dsp:sp>
    <dsp:sp modelId="{D42E6B9B-6328-DD4A-A87B-489B37E803E9}">
      <dsp:nvSpPr>
        <dsp:cNvPr id="0" name=""/>
        <dsp:cNvSpPr/>
      </dsp:nvSpPr>
      <dsp:spPr>
        <a:xfrm>
          <a:off x="0" y="4234148"/>
          <a:ext cx="2415083" cy="72"/>
        </a:xfrm>
        <a:prstGeom prst="rect">
          <a:avLst/>
        </a:prstGeom>
        <a:solidFill>
          <a:schemeClr val="accent2">
            <a:hueOff val="390891"/>
            <a:satOff val="-6307"/>
            <a:lumOff val="-1098"/>
            <a:alphaOff val="0"/>
          </a:schemeClr>
        </a:solidFill>
        <a:ln w="10795" cap="flat" cmpd="sng" algn="ctr">
          <a:solidFill>
            <a:schemeClr val="accent2">
              <a:hueOff val="390891"/>
              <a:satOff val="-6307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100E6-54E4-464D-9F4D-1B68991727CD}">
      <dsp:nvSpPr>
        <dsp:cNvPr id="0" name=""/>
        <dsp:cNvSpPr/>
      </dsp:nvSpPr>
      <dsp:spPr>
        <a:xfrm>
          <a:off x="2656591" y="853103"/>
          <a:ext cx="2415083" cy="3381116"/>
        </a:xfrm>
        <a:prstGeom prst="rect">
          <a:avLst/>
        </a:prstGeom>
        <a:solidFill>
          <a:schemeClr val="accent2">
            <a:tint val="40000"/>
            <a:alpha val="90000"/>
            <a:hueOff val="1604430"/>
            <a:satOff val="-28521"/>
            <a:lumOff val="-2064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1604430"/>
              <a:satOff val="-28521"/>
              <a:lumOff val="-20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Phase 2: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Data sharing &amp; Case Review</a:t>
          </a:r>
        </a:p>
      </dsp:txBody>
      <dsp:txXfrm>
        <a:off x="2656591" y="2137927"/>
        <a:ext cx="2415083" cy="2028670"/>
      </dsp:txXfrm>
    </dsp:sp>
    <dsp:sp modelId="{E12D20A5-2211-9E47-A7C8-29E8F2BCDB96}">
      <dsp:nvSpPr>
        <dsp:cNvPr id="0" name=""/>
        <dsp:cNvSpPr/>
      </dsp:nvSpPr>
      <dsp:spPr>
        <a:xfrm>
          <a:off x="3356965" y="1191215"/>
          <a:ext cx="1014335" cy="1014335"/>
        </a:xfrm>
        <a:prstGeom prst="ellipse">
          <a:avLst/>
        </a:prstGeom>
        <a:solidFill>
          <a:schemeClr val="accent2">
            <a:hueOff val="781782"/>
            <a:satOff val="-12614"/>
            <a:lumOff val="-2196"/>
            <a:alphaOff val="0"/>
          </a:schemeClr>
        </a:solidFill>
        <a:ln w="10795" cap="flat" cmpd="sng" algn="ctr">
          <a:solidFill>
            <a:schemeClr val="accent2">
              <a:hueOff val="781782"/>
              <a:satOff val="-1261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</a:p>
      </dsp:txBody>
      <dsp:txXfrm>
        <a:off x="3505511" y="1339761"/>
        <a:ext cx="717243" cy="717243"/>
      </dsp:txXfrm>
    </dsp:sp>
    <dsp:sp modelId="{4D46C140-1F69-B54A-8FE0-02139634602F}">
      <dsp:nvSpPr>
        <dsp:cNvPr id="0" name=""/>
        <dsp:cNvSpPr/>
      </dsp:nvSpPr>
      <dsp:spPr>
        <a:xfrm>
          <a:off x="2656591" y="4234148"/>
          <a:ext cx="2415083" cy="72"/>
        </a:xfrm>
        <a:prstGeom prst="rect">
          <a:avLst/>
        </a:prstGeom>
        <a:solidFill>
          <a:schemeClr val="accent2">
            <a:hueOff val="1172672"/>
            <a:satOff val="-18920"/>
            <a:lumOff val="-3294"/>
            <a:alphaOff val="0"/>
          </a:schemeClr>
        </a:solidFill>
        <a:ln w="10795" cap="flat" cmpd="sng" algn="ctr">
          <a:solidFill>
            <a:schemeClr val="accent2">
              <a:hueOff val="1172672"/>
              <a:satOff val="-18920"/>
              <a:lumOff val="-3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BAC24-EA9F-6B41-904E-4C972175E5BD}">
      <dsp:nvSpPr>
        <dsp:cNvPr id="0" name=""/>
        <dsp:cNvSpPr/>
      </dsp:nvSpPr>
      <dsp:spPr>
        <a:xfrm>
          <a:off x="5313183" y="853103"/>
          <a:ext cx="2415083" cy="3381116"/>
        </a:xfrm>
        <a:prstGeom prst="rect">
          <a:avLst/>
        </a:prstGeom>
        <a:solidFill>
          <a:schemeClr val="accent2">
            <a:tint val="40000"/>
            <a:alpha val="90000"/>
            <a:hueOff val="3208860"/>
            <a:satOff val="-57041"/>
            <a:lumOff val="-4127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3208860"/>
              <a:satOff val="-57041"/>
              <a:lumOff val="-41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Phase 3: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Policy Development</a:t>
          </a:r>
        </a:p>
      </dsp:txBody>
      <dsp:txXfrm>
        <a:off x="5313183" y="2137927"/>
        <a:ext cx="2415083" cy="2028670"/>
      </dsp:txXfrm>
    </dsp:sp>
    <dsp:sp modelId="{DCC6FC21-A835-EE4A-97AE-66367F0BBA32}">
      <dsp:nvSpPr>
        <dsp:cNvPr id="0" name=""/>
        <dsp:cNvSpPr/>
      </dsp:nvSpPr>
      <dsp:spPr>
        <a:xfrm>
          <a:off x="6013557" y="1191215"/>
          <a:ext cx="1014335" cy="1014335"/>
        </a:xfrm>
        <a:prstGeom prst="ellipse">
          <a:avLst/>
        </a:prstGeom>
        <a:solidFill>
          <a:schemeClr val="accent2">
            <a:hueOff val="1563563"/>
            <a:satOff val="-25227"/>
            <a:lumOff val="-4392"/>
            <a:alphaOff val="0"/>
          </a:schemeClr>
        </a:solidFill>
        <a:ln w="10795" cap="flat" cmpd="sng" algn="ctr">
          <a:solidFill>
            <a:schemeClr val="accent2">
              <a:hueOff val="1563563"/>
              <a:satOff val="-25227"/>
              <a:lumOff val="-4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162103" y="1339761"/>
        <a:ext cx="717243" cy="717243"/>
      </dsp:txXfrm>
    </dsp:sp>
    <dsp:sp modelId="{1F20F7FF-5028-674D-9EDE-13EE108EE5B3}">
      <dsp:nvSpPr>
        <dsp:cNvPr id="0" name=""/>
        <dsp:cNvSpPr/>
      </dsp:nvSpPr>
      <dsp:spPr>
        <a:xfrm>
          <a:off x="5313183" y="4234148"/>
          <a:ext cx="2415083" cy="72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EF349-FD64-6245-92D2-7478CA0D59AF}">
      <dsp:nvSpPr>
        <dsp:cNvPr id="0" name=""/>
        <dsp:cNvSpPr/>
      </dsp:nvSpPr>
      <dsp:spPr>
        <a:xfrm>
          <a:off x="0" y="621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FE3F2-9146-4144-86A7-EEBCA5A2912D}">
      <dsp:nvSpPr>
        <dsp:cNvPr id="0" name=""/>
        <dsp:cNvSpPr/>
      </dsp:nvSpPr>
      <dsp:spPr>
        <a:xfrm>
          <a:off x="0" y="621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Lack of in-house OB coverage drives 5pm cesareans</a:t>
          </a:r>
        </a:p>
      </dsp:txBody>
      <dsp:txXfrm>
        <a:off x="0" y="621"/>
        <a:ext cx="7728267" cy="1017216"/>
      </dsp:txXfrm>
    </dsp:sp>
    <dsp:sp modelId="{212BD320-1CBB-A142-8700-2A1DB6D4C6DA}">
      <dsp:nvSpPr>
        <dsp:cNvPr id="0" name=""/>
        <dsp:cNvSpPr/>
      </dsp:nvSpPr>
      <dsp:spPr>
        <a:xfrm>
          <a:off x="0" y="1017837"/>
          <a:ext cx="7728267" cy="0"/>
        </a:xfrm>
        <a:prstGeom prst="line">
          <a:avLst/>
        </a:prstGeom>
        <a:solidFill>
          <a:schemeClr val="accent2">
            <a:hueOff val="488613"/>
            <a:satOff val="-7883"/>
            <a:lumOff val="-1373"/>
            <a:alphaOff val="0"/>
          </a:schemeClr>
        </a:solidFill>
        <a:ln w="10795" cap="flat" cmpd="sng" algn="ctr">
          <a:solidFill>
            <a:schemeClr val="accent2">
              <a:hueOff val="488613"/>
              <a:satOff val="-7883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40F79-4366-AE4C-BCC6-0C4EB2916294}">
      <dsp:nvSpPr>
        <dsp:cNvPr id="0" name=""/>
        <dsp:cNvSpPr/>
      </dsp:nvSpPr>
      <dsp:spPr>
        <a:xfrm>
          <a:off x="0" y="1017837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Lack of in-house Anesthesiology coverage slows overnight inductions</a:t>
          </a:r>
        </a:p>
      </dsp:txBody>
      <dsp:txXfrm>
        <a:off x="0" y="1017837"/>
        <a:ext cx="7728267" cy="1017216"/>
      </dsp:txXfrm>
    </dsp:sp>
    <dsp:sp modelId="{434C96CD-C58B-5643-8096-325FDE71DE51}">
      <dsp:nvSpPr>
        <dsp:cNvPr id="0" name=""/>
        <dsp:cNvSpPr/>
      </dsp:nvSpPr>
      <dsp:spPr>
        <a:xfrm>
          <a:off x="0" y="2035053"/>
          <a:ext cx="7728267" cy="0"/>
        </a:xfrm>
        <a:prstGeom prst="line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4D6CB-4F09-EC43-8FEE-EF2B991AB23B}">
      <dsp:nvSpPr>
        <dsp:cNvPr id="0" name=""/>
        <dsp:cNvSpPr/>
      </dsp:nvSpPr>
      <dsp:spPr>
        <a:xfrm>
          <a:off x="0" y="2035053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Small practices and solo providers balancing long labors and work schedules</a:t>
          </a:r>
        </a:p>
      </dsp:txBody>
      <dsp:txXfrm>
        <a:off x="0" y="2035053"/>
        <a:ext cx="7728267" cy="1017216"/>
      </dsp:txXfrm>
    </dsp:sp>
    <dsp:sp modelId="{98DCBB36-3235-2343-B856-E827A50EEDEE}">
      <dsp:nvSpPr>
        <dsp:cNvPr id="0" name=""/>
        <dsp:cNvSpPr/>
      </dsp:nvSpPr>
      <dsp:spPr>
        <a:xfrm>
          <a:off x="0" y="3052270"/>
          <a:ext cx="7728267" cy="0"/>
        </a:xfrm>
        <a:prstGeom prst="line">
          <a:avLst/>
        </a:prstGeom>
        <a:solidFill>
          <a:schemeClr val="accent2">
            <a:hueOff val="1465840"/>
            <a:satOff val="-23650"/>
            <a:lumOff val="-4118"/>
            <a:alphaOff val="0"/>
          </a:schemeClr>
        </a:solidFill>
        <a:ln w="10795" cap="flat" cmpd="sng" algn="ctr">
          <a:solidFill>
            <a:schemeClr val="accent2">
              <a:hueOff val="1465840"/>
              <a:satOff val="-23650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0A99C-0F04-8444-97F8-A7AFDC8FE278}">
      <dsp:nvSpPr>
        <dsp:cNvPr id="0" name=""/>
        <dsp:cNvSpPr/>
      </dsp:nvSpPr>
      <dsp:spPr>
        <a:xfrm>
          <a:off x="0" y="3052270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Variable use of induction strategies: foley balloons, combined balloons with medications, IUPCs </a:t>
          </a:r>
        </a:p>
      </dsp:txBody>
      <dsp:txXfrm>
        <a:off x="0" y="3052270"/>
        <a:ext cx="7728267" cy="1017216"/>
      </dsp:txXfrm>
    </dsp:sp>
    <dsp:sp modelId="{046FDB48-277D-1240-BA68-EB8048A2FDC1}">
      <dsp:nvSpPr>
        <dsp:cNvPr id="0" name=""/>
        <dsp:cNvSpPr/>
      </dsp:nvSpPr>
      <dsp:spPr>
        <a:xfrm>
          <a:off x="0" y="4069486"/>
          <a:ext cx="7728267" cy="0"/>
        </a:xfrm>
        <a:prstGeom prst="line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BF3B0-99D2-9649-B1C3-739CC48597DF}">
      <dsp:nvSpPr>
        <dsp:cNvPr id="0" name=""/>
        <dsp:cNvSpPr/>
      </dsp:nvSpPr>
      <dsp:spPr>
        <a:xfrm>
          <a:off x="0" y="4069486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Variable maternal support: Doulas, solid food, ambulation, showers </a:t>
          </a:r>
        </a:p>
      </dsp:txBody>
      <dsp:txXfrm>
        <a:off x="0" y="4069486"/>
        <a:ext cx="7728267" cy="1017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A1BE6-6175-534D-A2E5-AEA043C82DF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4E2DA-CB8E-FE44-95BF-14198669E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2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16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1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5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3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00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6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9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5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7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2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5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93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Charlene.Collier@msdh.ms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76A09-27D9-F746-A46E-27AC1B2A36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Mississippi Perinatal Quality Collaborative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C1433-B801-644A-A300-72B446C1EA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Charlene Collier MD, MPH, MHS, FACOG</a:t>
            </a:r>
          </a:p>
          <a:p>
            <a:r>
              <a:rPr lang="en-US"/>
              <a:t>Director</a:t>
            </a:r>
            <a:endParaRPr lang="en-US" dirty="0"/>
          </a:p>
        </p:txBody>
      </p:sp>
      <p:pic>
        <p:nvPicPr>
          <p:cNvPr id="8198" name="Picture 6" descr="MSPQC">
            <a:extLst>
              <a:ext uri="{FF2B5EF4-FFF2-40B4-BE49-F238E27FC236}">
                <a16:creationId xmlns:a16="http://schemas.microsoft.com/office/drawing/2014/main" id="{ADEAF97E-E312-C34F-92BC-B3D635B3F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04" y="1050055"/>
            <a:ext cx="2554178" cy="9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7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0995-EBAD-E342-ACB0-D33E9EE1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Hypertension &amp; Heart Project</a:t>
            </a:r>
            <a:br>
              <a:rPr lang="en-US" dirty="0"/>
            </a:br>
            <a:r>
              <a:rPr lang="en-US" dirty="0"/>
              <a:t>Aims &amp;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97669-7DB3-2D42-827E-68C562478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081" y="864108"/>
            <a:ext cx="8784919" cy="4791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By November of 2021, for mothers with confirmed severe maternal hypertension: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Increase proportion treated for severe HTN in &lt;60 minutes to &gt;80%</a:t>
            </a:r>
          </a:p>
          <a:p>
            <a:pPr marL="0" indent="0">
              <a:buNone/>
            </a:pPr>
            <a:r>
              <a:rPr lang="en-US" dirty="0"/>
              <a:t>Increase proportion receiving preeclampsia education at discharge to &gt;80%</a:t>
            </a:r>
          </a:p>
          <a:p>
            <a:pPr marL="0" indent="0">
              <a:buNone/>
            </a:pPr>
            <a:r>
              <a:rPr lang="en-US" dirty="0"/>
              <a:t>Increase proportion with follow-up appointments within 10 days to &gt;80%</a:t>
            </a:r>
          </a:p>
          <a:p>
            <a:pPr marL="0" indent="0">
              <a:buNone/>
            </a:pPr>
            <a:r>
              <a:rPr lang="en-US" dirty="0"/>
              <a:t>Increase proportion of cases with provider/nurse debriefs to &gt;80%</a:t>
            </a:r>
          </a:p>
          <a:p>
            <a:pPr marL="0" indent="0">
              <a:buNone/>
            </a:pPr>
            <a:r>
              <a:rPr lang="en-US" dirty="0"/>
              <a:t>Reduce hypertension related mortality in Mississippi by 20% by 2021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facilities conducting at least one annual drill on maternal cardiac arrest annually.</a:t>
            </a:r>
          </a:p>
          <a:p>
            <a:pPr marL="50292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53B8-4086-3448-A148-3AF032341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Hypertension &amp; Heart</a:t>
            </a:r>
            <a:br>
              <a:rPr lang="en-US" dirty="0"/>
            </a:br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4E968-3CA6-6642-98D9-8E838393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494" y="544881"/>
            <a:ext cx="7315200" cy="4045237"/>
          </a:xfrm>
        </p:spPr>
        <p:txBody>
          <a:bodyPr/>
          <a:lstStyle/>
          <a:p>
            <a:r>
              <a:rPr lang="en-US" dirty="0"/>
              <a:t>Documented hypertension management protocol ( JCAHO)</a:t>
            </a:r>
          </a:p>
          <a:p>
            <a:r>
              <a:rPr lang="en-US" dirty="0"/>
              <a:t>Provider and nurse education on severe maternal hypertension</a:t>
            </a:r>
          </a:p>
          <a:p>
            <a:r>
              <a:rPr lang="en-US" dirty="0"/>
              <a:t>Debriefs </a:t>
            </a:r>
          </a:p>
          <a:p>
            <a:r>
              <a:rPr lang="en-US" dirty="0"/>
              <a:t>Multidisciplinary case reviews</a:t>
            </a:r>
          </a:p>
          <a:p>
            <a:r>
              <a:rPr lang="en-US" dirty="0"/>
              <a:t>Patient education materials </a:t>
            </a:r>
          </a:p>
          <a:p>
            <a:r>
              <a:rPr lang="en-US" dirty="0"/>
              <a:t>Electronic Health Record integration of order sets</a:t>
            </a:r>
          </a:p>
          <a:p>
            <a:r>
              <a:rPr lang="en-US" dirty="0"/>
              <a:t>Drills twice per year</a:t>
            </a:r>
          </a:p>
        </p:txBody>
      </p:sp>
      <p:pic>
        <p:nvPicPr>
          <p:cNvPr id="9218" name="Picture 2" descr="Postpartum Preeclampsia">
            <a:extLst>
              <a:ext uri="{FF2B5EF4-FFF2-40B4-BE49-F238E27FC236}">
                <a16:creationId xmlns:a16="http://schemas.microsoft.com/office/drawing/2014/main" id="{2B6942C2-C33D-964F-908D-68FD8E87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31" y="4914016"/>
            <a:ext cx="2267212" cy="16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n on Patient Resources">
            <a:extLst>
              <a:ext uri="{FF2B5EF4-FFF2-40B4-BE49-F238E27FC236}">
                <a16:creationId xmlns:a16="http://schemas.microsoft.com/office/drawing/2014/main" id="{6A72D0F1-C580-104A-A84C-F5E6AA3E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40" y="4473248"/>
            <a:ext cx="112024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624CEE-CB9F-3B47-B245-B1A2DADA0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42" r="571"/>
          <a:stretch/>
        </p:blipFill>
        <p:spPr>
          <a:xfrm>
            <a:off x="5488037" y="4590119"/>
            <a:ext cx="2874284" cy="20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71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E2194-E833-1F47-A161-4D1629BC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3E1B-C9B6-8449-B4FC-3D362D9F2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077" y="864108"/>
            <a:ext cx="3929081" cy="5120640"/>
          </a:xfrm>
        </p:spPr>
        <p:txBody>
          <a:bodyPr>
            <a:normAutofit/>
          </a:bodyPr>
          <a:lstStyle/>
          <a:p>
            <a:r>
              <a:rPr lang="en-US" dirty="0"/>
              <a:t>Toolkit development and materials dissemination</a:t>
            </a:r>
          </a:p>
          <a:p>
            <a:r>
              <a:rPr lang="en-US" dirty="0"/>
              <a:t>Annual Kick Off</a:t>
            </a:r>
          </a:p>
          <a:p>
            <a:r>
              <a:rPr lang="en-US" dirty="0"/>
              <a:t>Monthly Coaching Team Calls</a:t>
            </a:r>
          </a:p>
          <a:p>
            <a:r>
              <a:rPr lang="en-US" dirty="0"/>
              <a:t>Quarterly Individual Calls</a:t>
            </a:r>
          </a:p>
          <a:p>
            <a:r>
              <a:rPr lang="en-US" dirty="0"/>
              <a:t>AIM Database Entry &amp; Tracking</a:t>
            </a:r>
          </a:p>
          <a:p>
            <a:r>
              <a:rPr lang="en-US" dirty="0"/>
              <a:t>Advanced Life Support in Obstetrics Simulation Training (ALSO)</a:t>
            </a:r>
          </a:p>
          <a:p>
            <a:r>
              <a:rPr lang="en-US" dirty="0"/>
              <a:t>Celebrations/Recognitions</a:t>
            </a:r>
          </a:p>
        </p:txBody>
      </p:sp>
    </p:spTree>
    <p:extLst>
      <p:ext uri="{BB962C8B-B14F-4D97-AF65-F5344CB8AC3E}">
        <p14:creationId xmlns:p14="http://schemas.microsoft.com/office/powerpoint/2010/main" val="348844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85EAD-3F85-A042-B29E-15C84007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029341A-6EE9-D646-9745-18D1D35C92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3237325"/>
              </p:ext>
            </p:extLst>
          </p:nvPr>
        </p:nvGraphicFramePr>
        <p:xfrm>
          <a:off x="3607496" y="863600"/>
          <a:ext cx="7576440" cy="490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110">
                  <a:extLst>
                    <a:ext uri="{9D8B030D-6E8A-4147-A177-3AD203B41FA5}">
                      <a16:colId xmlns:a16="http://schemas.microsoft.com/office/drawing/2014/main" val="2311288113"/>
                    </a:ext>
                  </a:extLst>
                </a:gridCol>
                <a:gridCol w="1894110">
                  <a:extLst>
                    <a:ext uri="{9D8B030D-6E8A-4147-A177-3AD203B41FA5}">
                      <a16:colId xmlns:a16="http://schemas.microsoft.com/office/drawing/2014/main" val="1366604904"/>
                    </a:ext>
                  </a:extLst>
                </a:gridCol>
                <a:gridCol w="1894110">
                  <a:extLst>
                    <a:ext uri="{9D8B030D-6E8A-4147-A177-3AD203B41FA5}">
                      <a16:colId xmlns:a16="http://schemas.microsoft.com/office/drawing/2014/main" val="2063971241"/>
                    </a:ext>
                  </a:extLst>
                </a:gridCol>
                <a:gridCol w="1894110">
                  <a:extLst>
                    <a:ext uri="{9D8B030D-6E8A-4147-A177-3AD203B41FA5}">
                      <a16:colId xmlns:a16="http://schemas.microsoft.com/office/drawing/2014/main" val="3957216738"/>
                    </a:ext>
                  </a:extLst>
                </a:gridCol>
              </a:tblGrid>
              <a:tr h="6342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46095"/>
                  </a:ext>
                </a:extLst>
              </a:tr>
              <a:tr h="6342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Debriefs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215013"/>
                  </a:ext>
                </a:extLst>
              </a:tr>
              <a:tr h="6342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Case Reviews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169910"/>
                  </a:ext>
                </a:extLst>
              </a:tr>
              <a:tr h="6342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Patient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37367"/>
                  </a:ext>
                </a:extLst>
              </a:tr>
              <a:tr h="109468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Written HTN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413963"/>
                  </a:ext>
                </a:extLst>
              </a:tr>
              <a:tr h="6342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EHR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47166"/>
                  </a:ext>
                </a:extLst>
              </a:tr>
              <a:tr h="6342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Drills 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(quarterly avg)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91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025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F60A2-7051-BA40-A647-43EAF2F7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US" dirty="0"/>
              <a:t>Changing Culture &amp; Convention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41E9F-C7FC-AC47-9512-34BFFA04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337" y="1056874"/>
            <a:ext cx="7628351" cy="3839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WHY AREN’T SEVERE BLOOD PRESSURES TREATED?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“We have just one doctor who still wants to start with Magnesium”</a:t>
            </a:r>
          </a:p>
          <a:p>
            <a:r>
              <a:rPr lang="en-US" dirty="0"/>
              <a:t>“We wait for the epidural to be in place”</a:t>
            </a:r>
          </a:p>
          <a:p>
            <a:r>
              <a:rPr lang="en-US" dirty="0"/>
              <a:t>“The main concern is bottoming the mother and baby out”</a:t>
            </a:r>
          </a:p>
          <a:p>
            <a:r>
              <a:rPr lang="en-US" dirty="0"/>
              <a:t>“ We only call the doctor about ‘emergencies’’ </a:t>
            </a:r>
          </a:p>
          <a:p>
            <a:r>
              <a:rPr lang="en-US" dirty="0"/>
              <a:t>“ We tolerate higher pressures in postpartum period”</a:t>
            </a:r>
          </a:p>
          <a:p>
            <a:r>
              <a:rPr lang="en-US" dirty="0"/>
              <a:t>“If the patient has chronic hypertension, we don’t usually treat”</a:t>
            </a:r>
          </a:p>
          <a:p>
            <a:r>
              <a:rPr lang="en-US" dirty="0"/>
              <a:t>“ Our OB champion is the most junior person in the group”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2690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8034-DA42-F14F-AF0A-B5A4ADA8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Cesarean Delivery in Mississippi</a:t>
            </a:r>
          </a:p>
        </p:txBody>
      </p:sp>
      <p:pic>
        <p:nvPicPr>
          <p:cNvPr id="6" name="Content Placeholder 5" descr="A picture containing electronics, device&#10;&#10;Description automatically generated">
            <a:extLst>
              <a:ext uri="{FF2B5EF4-FFF2-40B4-BE49-F238E27FC236}">
                <a16:creationId xmlns:a16="http://schemas.microsoft.com/office/drawing/2014/main" id="{F662A184-53AF-A348-9EFA-5DE6667E4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2522" y="128011"/>
            <a:ext cx="6827961" cy="282429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7E17B7-1BAF-1B4B-932B-4A8C4BE82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029" y="3125887"/>
            <a:ext cx="5077941" cy="2264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2C489-7550-4A4C-8E72-6B32AD537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671" y="2743456"/>
            <a:ext cx="890566" cy="302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FF47A9-B616-C046-BE63-E85073D1D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537" y="3331923"/>
            <a:ext cx="2221798" cy="21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7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176C-CB7D-F04E-B08C-BD21B31A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ln w="15875">
                  <a:solidFill>
                    <a:srgbClr val="FFFFFF"/>
                  </a:solidFill>
                </a:ln>
              </a:rPr>
              <a:t>Initiative to Support Vaginal Birth</a:t>
            </a:r>
            <a:br>
              <a:rPr lang="en-US">
                <a:ln w="15875">
                  <a:solidFill>
                    <a:srgbClr val="FFFFFF"/>
                  </a:solidFill>
                </a:ln>
              </a:rPr>
            </a:br>
            <a:r>
              <a:rPr lang="en-US">
                <a:ln w="15875">
                  <a:solidFill>
                    <a:srgbClr val="FFFFFF"/>
                  </a:solidFill>
                </a:ln>
              </a:rPr>
              <a:t>(I-Support)</a:t>
            </a:r>
            <a:br>
              <a:rPr lang="en-US">
                <a:ln w="15875">
                  <a:solidFill>
                    <a:srgbClr val="FFFFFF"/>
                  </a:solidFill>
                </a:ln>
              </a:rPr>
            </a:br>
            <a:r>
              <a:rPr lang="en-US">
                <a:ln w="15875">
                  <a:solidFill>
                    <a:srgbClr val="FFFFFF"/>
                  </a:solidFill>
                </a:ln>
              </a:rPr>
              <a:t>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6D34-2B3B-7A4E-893C-DB5DF584F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761999"/>
            <a:ext cx="3585891" cy="5333999"/>
          </a:xfrm>
        </p:spPr>
        <p:txBody>
          <a:bodyPr>
            <a:normAutofit/>
          </a:bodyPr>
          <a:lstStyle/>
          <a:p>
            <a:r>
              <a:rPr lang="en-US" dirty="0"/>
              <a:t>Pilot of 5 hospitals to test process &amp; data </a:t>
            </a:r>
          </a:p>
          <a:p>
            <a:r>
              <a:rPr lang="en-US" dirty="0"/>
              <a:t>Goal: By 6/2021 reduce of primary cesarean due to </a:t>
            </a:r>
            <a:r>
              <a:rPr lang="en-US" u="sng" dirty="0"/>
              <a:t>failure to progress </a:t>
            </a:r>
            <a:r>
              <a:rPr lang="en-US" dirty="0"/>
              <a:t>and </a:t>
            </a:r>
            <a:r>
              <a:rPr lang="en-US" u="sng" dirty="0"/>
              <a:t>failed induction of labor by 10%</a:t>
            </a:r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536633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176C-CB7D-F04E-B08C-BD21B31A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ln w="15875">
                  <a:solidFill>
                    <a:srgbClr val="FFFFFF"/>
                  </a:solidFill>
                </a:ln>
              </a:rPr>
              <a:t>Initiative to Support Vaginal Birth</a:t>
            </a:r>
            <a:br>
              <a:rPr lang="en-US">
                <a:ln w="15875">
                  <a:solidFill>
                    <a:srgbClr val="FFFFFF"/>
                  </a:solidFill>
                </a:ln>
              </a:rPr>
            </a:br>
            <a:r>
              <a:rPr lang="en-US">
                <a:ln w="15875">
                  <a:solidFill>
                    <a:srgbClr val="FFFFFF"/>
                  </a:solidFill>
                </a:ln>
              </a:rPr>
              <a:t>(I-Support)</a:t>
            </a:r>
            <a:br>
              <a:rPr lang="en-US">
                <a:ln w="15875">
                  <a:solidFill>
                    <a:srgbClr val="FFFFFF"/>
                  </a:solidFill>
                </a:ln>
              </a:rPr>
            </a:br>
            <a:r>
              <a:rPr lang="en-US">
                <a:ln w="15875">
                  <a:solidFill>
                    <a:srgbClr val="FFFFFF"/>
                  </a:solidFill>
                </a:ln>
              </a:rPr>
              <a:t>Pilot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243FB5-90A5-48C8-B281-8D5FF5467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663394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8768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7D31-BACF-C242-81FE-54C155AA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 to Support Vaginal Birth (I-Support)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359B2-8528-D442-BB57-EBC52FBAC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605" y="0"/>
            <a:ext cx="4954044" cy="467114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Phase 1- Education/Training</a:t>
            </a:r>
          </a:p>
          <a:p>
            <a:r>
              <a:rPr lang="en-US" dirty="0"/>
              <a:t>AIM </a:t>
            </a:r>
            <a:r>
              <a:rPr lang="en-US" dirty="0" err="1"/>
              <a:t>eModules</a:t>
            </a:r>
            <a:endParaRPr lang="en-US" dirty="0"/>
          </a:p>
          <a:p>
            <a:r>
              <a:rPr lang="en-US" dirty="0"/>
              <a:t>Physiologic Birth Education</a:t>
            </a:r>
          </a:p>
          <a:p>
            <a:r>
              <a:rPr lang="en-US" dirty="0"/>
              <a:t>Hands-on /Virtual Training in Labor Support</a:t>
            </a:r>
          </a:p>
          <a:p>
            <a:r>
              <a:rPr lang="en-US" dirty="0"/>
              <a:t>ACOG/SMFM Safe Prevention of Primary Cesarean</a:t>
            </a:r>
          </a:p>
          <a:p>
            <a:r>
              <a:rPr lang="en-US" dirty="0"/>
              <a:t>Use of bedside checklist/review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27623-1FBE-E643-B6AA-62C9F31EE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279" y="1921304"/>
            <a:ext cx="3648788" cy="4578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FF5C1-D788-4947-BBDC-B5B5264AD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393" y="577637"/>
            <a:ext cx="4326525" cy="96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44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7D31-BACF-C242-81FE-54C155AA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 to Support Vaginal Birth (I-Support)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359B2-8528-D442-BB57-EBC52FBAC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482" y="832981"/>
            <a:ext cx="8348599" cy="52985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Phase 2- Data Sharing &amp; Case Reviews</a:t>
            </a:r>
          </a:p>
          <a:p>
            <a:r>
              <a:rPr lang="en-US" dirty="0"/>
              <a:t>Monthly sharing of unblinded or blinded NTSV with providers, aggregate with OB Unit</a:t>
            </a:r>
          </a:p>
          <a:p>
            <a:r>
              <a:rPr lang="en-US" dirty="0"/>
              <a:t>Proportion of primary cesareans performed for failure to progress or failed induction of labor that do not meet ACOG/SMFM Criteria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Monthly team case presentation</a:t>
            </a:r>
          </a:p>
          <a:p>
            <a:pPr marL="0" indent="0">
              <a:buNone/>
            </a:pPr>
            <a:r>
              <a:rPr lang="en-US" dirty="0"/>
              <a:t>	- A case that met criteria</a:t>
            </a:r>
          </a:p>
          <a:p>
            <a:pPr marL="0" indent="0">
              <a:buNone/>
            </a:pPr>
            <a:r>
              <a:rPr lang="en-US" dirty="0"/>
              <a:t>	- A case that did not meet criteria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6F2134E-7FBB-404E-B93B-C06F02B71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747655"/>
              </p:ext>
            </p:extLst>
          </p:nvPr>
        </p:nvGraphicFramePr>
        <p:xfrm>
          <a:off x="3845492" y="2623622"/>
          <a:ext cx="7189939" cy="1848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646">
                  <a:extLst>
                    <a:ext uri="{9D8B030D-6E8A-4147-A177-3AD203B41FA5}">
                      <a16:colId xmlns:a16="http://schemas.microsoft.com/office/drawing/2014/main" val="2144130689"/>
                    </a:ext>
                  </a:extLst>
                </a:gridCol>
                <a:gridCol w="4793293">
                  <a:extLst>
                    <a:ext uri="{9D8B030D-6E8A-4147-A177-3AD203B41FA5}">
                      <a16:colId xmlns:a16="http://schemas.microsoft.com/office/drawing/2014/main" val="3085394398"/>
                    </a:ext>
                  </a:extLst>
                </a:gridCol>
              </a:tblGrid>
              <a:tr h="31158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Criteria to meet ACOG/SMFM Indication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99872"/>
                  </a:ext>
                </a:extLst>
              </a:tr>
              <a:tr h="768292">
                <a:tc>
                  <a:txBody>
                    <a:bodyPr/>
                    <a:lstStyle/>
                    <a:p>
                      <a:r>
                        <a:rPr lang="en-US" sz="1400" dirty="0"/>
                        <a:t>Dystocia/Failure to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Cervix 6cm or greater at time of 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Membranes ruptured and NO cervical change x 4 hours with adequate contractions (or 6hrs w/ oxytocin)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840029"/>
                  </a:ext>
                </a:extLst>
              </a:tr>
              <a:tr h="768292">
                <a:tc>
                  <a:txBody>
                    <a:bodyPr/>
                    <a:lstStyle/>
                    <a:p>
                      <a:r>
                        <a:rPr lang="en-US" sz="1400" dirty="0"/>
                        <a:t>Failed Induction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Bishop score at or above 6cm before elective induction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Oxytocin used for a minimum of 12 </a:t>
                      </a:r>
                      <a:r>
                        <a:rPr lang="en-US" sz="1400" dirty="0" err="1"/>
                        <a:t>hrs</a:t>
                      </a:r>
                      <a:r>
                        <a:rPr lang="en-US" sz="1400" dirty="0"/>
                        <a:t> after membrane rupture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542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251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D000-E01C-504B-8F6F-CE66007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MSPQC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9BF8E-8BC5-0D48-B943-D13DC75B0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Launched November of 2014</a:t>
            </a:r>
          </a:p>
          <a:p>
            <a:r>
              <a:rPr lang="en-US" dirty="0"/>
              <a:t>3 Divisions</a:t>
            </a:r>
          </a:p>
          <a:p>
            <a:pPr lvl="1"/>
            <a:r>
              <a:rPr lang="en-US" dirty="0"/>
              <a:t>Maternal </a:t>
            </a:r>
          </a:p>
          <a:p>
            <a:pPr lvl="1"/>
            <a:r>
              <a:rPr lang="en-US" dirty="0"/>
              <a:t>Neonatal </a:t>
            </a:r>
          </a:p>
          <a:p>
            <a:pPr lvl="1"/>
            <a:r>
              <a:rPr lang="en-US" dirty="0"/>
              <a:t>Family &amp; Community</a:t>
            </a:r>
          </a:p>
          <a:p>
            <a:r>
              <a:rPr lang="en-US" dirty="0"/>
              <a:t>2016 joined Alliance for Innovation on Maternal Health ( AIM)</a:t>
            </a:r>
          </a:p>
          <a:p>
            <a:r>
              <a:rPr lang="en-US" dirty="0"/>
              <a:t>2018 CDC funding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7030-D457-8F4A-BB2B-169AC858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Details from Case Presentations Highlight Challenges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75F642-62AA-4F88-97A8-3D99C3D5B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073198"/>
              </p:ext>
            </p:extLst>
          </p:nvPr>
        </p:nvGraphicFramePr>
        <p:xfrm>
          <a:off x="3565742" y="880766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330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7D31-BACF-C242-81FE-54C155AA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 to Support Vaginal Birth (I-Support)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359B2-8528-D442-BB57-EBC52FBAC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482" y="832981"/>
            <a:ext cx="8348599" cy="5298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Phase 3- Policy Development</a:t>
            </a:r>
          </a:p>
          <a:p>
            <a:pPr marL="0" indent="0">
              <a:buNone/>
            </a:pPr>
            <a:r>
              <a:rPr lang="en-US" dirty="0"/>
              <a:t>State Level</a:t>
            </a:r>
          </a:p>
          <a:p>
            <a:r>
              <a:rPr lang="en-US" dirty="0"/>
              <a:t>State/Payer level incentives</a:t>
            </a:r>
          </a:p>
          <a:p>
            <a:r>
              <a:rPr lang="en-US" dirty="0"/>
              <a:t>Staffing shortages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Hospital Level</a:t>
            </a:r>
          </a:p>
          <a:p>
            <a:r>
              <a:rPr lang="en-US" dirty="0"/>
              <a:t>In-house coverage</a:t>
            </a:r>
          </a:p>
          <a:p>
            <a:r>
              <a:rPr lang="en-US" dirty="0"/>
              <a:t>Standardized education</a:t>
            </a:r>
          </a:p>
          <a:p>
            <a:r>
              <a:rPr lang="en-US" dirty="0"/>
              <a:t>Standardized data sharing</a:t>
            </a:r>
          </a:p>
          <a:p>
            <a:r>
              <a:rPr lang="en-US" dirty="0"/>
              <a:t>Maternal support policies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8557DC5-A5C3-A34B-89FB-A945CA4B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136" y="2836292"/>
            <a:ext cx="4356621" cy="35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0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4B15-E241-AD49-8BE5-D9272BDC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9BD12-1474-CB4A-8309-307CB1986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Monthly data reporting to MSPQC</a:t>
            </a:r>
          </a:p>
          <a:p>
            <a:r>
              <a:rPr lang="en-US" dirty="0"/>
              <a:t>Enrolling 5 additional teams, keeping small cohorts</a:t>
            </a:r>
          </a:p>
          <a:p>
            <a:r>
              <a:rPr lang="en-US" dirty="0"/>
              <a:t>Patient/Family input- Local Cesarean Awareness Network</a:t>
            </a:r>
          </a:p>
          <a:p>
            <a:r>
              <a:rPr lang="en-US" dirty="0"/>
              <a:t>Statewide kick-off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546163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4762-8716-F145-ACF0-8775ED19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C1B0-BB8F-0D4E-ABFC-241AC205F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531" y="4108537"/>
            <a:ext cx="7315200" cy="1920052"/>
          </a:xfrm>
        </p:spPr>
        <p:txBody>
          <a:bodyPr/>
          <a:lstStyle/>
          <a:p>
            <a:r>
              <a:rPr lang="en-US" dirty="0">
                <a:hlinkClick r:id="rId2"/>
              </a:rPr>
              <a:t>Charlene.Collier@msdh.ms.gov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BCCC02-2847-FC41-9C0A-4E570268E0BA}"/>
              </a:ext>
            </a:extLst>
          </p:cNvPr>
          <p:cNvSpPr txBox="1">
            <a:spLocks/>
          </p:cNvSpPr>
          <p:nvPr/>
        </p:nvSpPr>
        <p:spPr>
          <a:xfrm>
            <a:off x="3770335" y="1352057"/>
            <a:ext cx="5733810" cy="158529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3000" dirty="0"/>
              <a:t>If you want to go fast, go alone; 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3000" dirty="0"/>
              <a:t>if you want to go far, go together.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3000" dirty="0"/>
              <a:t>--Kenyan Proverb</a:t>
            </a:r>
          </a:p>
        </p:txBody>
      </p:sp>
    </p:spTree>
    <p:extLst>
      <p:ext uri="{BB962C8B-B14F-4D97-AF65-F5344CB8AC3E}">
        <p14:creationId xmlns:p14="http://schemas.microsoft.com/office/powerpoint/2010/main" val="3144042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2514C-D700-384E-AC20-B83912AA42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23950"/>
            <a:ext cx="2947988" cy="46005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Our Team </a:t>
            </a:r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2CD150-65EE-A24A-94A5-0FB74A70D8B5}"/>
              </a:ext>
            </a:extLst>
          </p:cNvPr>
          <p:cNvGrpSpPr/>
          <p:nvPr/>
        </p:nvGrpSpPr>
        <p:grpSpPr>
          <a:xfrm>
            <a:off x="1678488" y="1351346"/>
            <a:ext cx="9886726" cy="5118346"/>
            <a:chOff x="1741118" y="1044459"/>
            <a:chExt cx="9886726" cy="511834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A9E6A45-489D-574A-9A88-3478DB296715}"/>
                </a:ext>
              </a:extLst>
            </p:cNvPr>
            <p:cNvGrpSpPr/>
            <p:nvPr/>
          </p:nvGrpSpPr>
          <p:grpSpPr>
            <a:xfrm>
              <a:off x="1741118" y="1044459"/>
              <a:ext cx="7985780" cy="5118346"/>
              <a:chOff x="3438518" y="425340"/>
              <a:chExt cx="8569999" cy="557314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E44ABF-B993-A643-9626-6B556736AC34}"/>
                  </a:ext>
                </a:extLst>
              </p:cNvPr>
              <p:cNvSpPr txBox="1"/>
              <p:nvPr/>
            </p:nvSpPr>
            <p:spPr>
              <a:xfrm>
                <a:off x="3700443" y="2251876"/>
                <a:ext cx="1121963" cy="523220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  Director/ OB Lead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FAFF6D-3D8E-314E-99EA-5FA2E25AA1E5}"/>
                  </a:ext>
                </a:extLst>
              </p:cNvPr>
              <p:cNvSpPr txBox="1"/>
              <p:nvPr/>
            </p:nvSpPr>
            <p:spPr>
              <a:xfrm>
                <a:off x="5346190" y="2204031"/>
                <a:ext cx="1121963" cy="523220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  Program Manager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FA233D-C0A8-5549-B51D-A54A2CDAD3DE}"/>
                  </a:ext>
                </a:extLst>
              </p:cNvPr>
              <p:cNvSpPr txBox="1"/>
              <p:nvPr/>
            </p:nvSpPr>
            <p:spPr>
              <a:xfrm>
                <a:off x="7206314" y="2187054"/>
                <a:ext cx="1121963" cy="523220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Project Manager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EC2B67-05DC-E94F-82AC-4424A311B7AB}"/>
                  </a:ext>
                </a:extLst>
              </p:cNvPr>
              <p:cNvSpPr txBox="1"/>
              <p:nvPr/>
            </p:nvSpPr>
            <p:spPr>
              <a:xfrm>
                <a:off x="3734551" y="5475269"/>
                <a:ext cx="1121963" cy="523220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 dirty="0"/>
                  <a:t>Neonatal Lead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A9F73E-BE71-9A4F-BDFF-2C61E85CBC1B}"/>
                  </a:ext>
                </a:extLst>
              </p:cNvPr>
              <p:cNvSpPr txBox="1"/>
              <p:nvPr/>
            </p:nvSpPr>
            <p:spPr>
              <a:xfrm>
                <a:off x="9004935" y="2210845"/>
                <a:ext cx="1121963" cy="307777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200" dirty="0"/>
                  <a:t>Data Analyst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82D24D-7CED-5B40-9FD4-7F4BD6EB0392}"/>
                  </a:ext>
                </a:extLst>
              </p:cNvPr>
              <p:cNvSpPr txBox="1"/>
              <p:nvPr/>
            </p:nvSpPr>
            <p:spPr>
              <a:xfrm>
                <a:off x="7099337" y="5475269"/>
                <a:ext cx="1121963" cy="523220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 dirty="0"/>
                  <a:t>Neonatal Lead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1109F6-5951-944F-902D-1F220FBD3EB9}"/>
                  </a:ext>
                </a:extLst>
              </p:cNvPr>
              <p:cNvSpPr txBox="1"/>
              <p:nvPr/>
            </p:nvSpPr>
            <p:spPr>
              <a:xfrm>
                <a:off x="8494755" y="5475269"/>
                <a:ext cx="1552625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200" dirty="0"/>
                  <a:t>OB Lead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200" dirty="0"/>
                  <a:t>Hypertension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556A43-4E0D-BE4F-A5E3-C79C287D66EA}"/>
                  </a:ext>
                </a:extLst>
              </p:cNvPr>
              <p:cNvSpPr txBox="1"/>
              <p:nvPr/>
            </p:nvSpPr>
            <p:spPr>
              <a:xfrm>
                <a:off x="10455892" y="2204031"/>
                <a:ext cx="1552625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200" dirty="0"/>
                  <a:t>OB Lead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200" dirty="0"/>
                  <a:t>Vaginal Birth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D3DBDEC-A1A4-354B-8566-CE20873AE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33375" y="3571749"/>
                <a:ext cx="1427503" cy="171474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1DCD88-E0C9-2F47-BE1C-7E33669C3E07}"/>
                  </a:ext>
                </a:extLst>
              </p:cNvPr>
              <p:cNvSpPr txBox="1"/>
              <p:nvPr/>
            </p:nvSpPr>
            <p:spPr>
              <a:xfrm>
                <a:off x="5357311" y="5475269"/>
                <a:ext cx="1121963" cy="523220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 dirty="0"/>
                  <a:t>Neonatal Lead</a:t>
                </a:r>
              </a:p>
            </p:txBody>
          </p:sp>
          <p:pic>
            <p:nvPicPr>
              <p:cNvPr id="5122" name="Picture 2" descr="Faculty and Staff - University of Mississippi Medical Center">
                <a:extLst>
                  <a:ext uri="{FF2B5EF4-FFF2-40B4-BE49-F238E27FC236}">
                    <a16:creationId xmlns:a16="http://schemas.microsoft.com/office/drawing/2014/main" id="{4119FD77-76D4-1642-A03E-304FDCE782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2561" y="425340"/>
                <a:ext cx="1158522" cy="15446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570B0F6-F728-3046-8413-0846147B36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684" r="9122"/>
              <a:stretch/>
            </p:blipFill>
            <p:spPr>
              <a:xfrm>
                <a:off x="8570555" y="3583124"/>
                <a:ext cx="1352811" cy="1641488"/>
              </a:xfrm>
              <a:prstGeom prst="rect">
                <a:avLst/>
              </a:prstGeom>
            </p:spPr>
          </p:pic>
          <p:pic>
            <p:nvPicPr>
              <p:cNvPr id="16" name="Picture 15" descr="A child smiling at the camera&#10;&#10;Description automatically generated">
                <a:extLst>
                  <a:ext uri="{FF2B5EF4-FFF2-40B4-BE49-F238E27FC236}">
                    <a16:creationId xmlns:a16="http://schemas.microsoft.com/office/drawing/2014/main" id="{7758A2DF-3BEE-F441-89C5-C08B276F1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04935" y="427646"/>
                <a:ext cx="966675" cy="149955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5DC9DD0-04A0-6D4A-BFB6-5585834E2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0439" y="3555679"/>
                <a:ext cx="1511119" cy="1714745"/>
              </a:xfrm>
              <a:prstGeom prst="rect">
                <a:avLst/>
              </a:prstGeom>
            </p:spPr>
          </p:pic>
          <p:pic>
            <p:nvPicPr>
              <p:cNvPr id="19" name="Picture 18" descr="A person wearing glasses and smiling at the camera&#10;&#10;Description automatically generated">
                <a:extLst>
                  <a:ext uri="{FF2B5EF4-FFF2-40B4-BE49-F238E27FC236}">
                    <a16:creationId xmlns:a16="http://schemas.microsoft.com/office/drawing/2014/main" id="{9EC2A611-0F58-4F4D-8C0C-B3E75A75F1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6787" r="8010"/>
              <a:stretch/>
            </p:blipFill>
            <p:spPr>
              <a:xfrm>
                <a:off x="7053098" y="3571749"/>
                <a:ext cx="1273020" cy="164148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F198BE-93FD-6E47-BA4D-7EDF8E822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77920" y="453216"/>
                <a:ext cx="1049485" cy="1456839"/>
              </a:xfrm>
              <a:prstGeom prst="rect">
                <a:avLst/>
              </a:prstGeom>
            </p:spPr>
          </p:pic>
          <p:pic>
            <p:nvPicPr>
              <p:cNvPr id="5126" name="Picture 6">
                <a:extLst>
                  <a:ext uri="{FF2B5EF4-FFF2-40B4-BE49-F238E27FC236}">
                    <a16:creationId xmlns:a16="http://schemas.microsoft.com/office/drawing/2014/main" id="{376734B4-AFD2-D145-990B-62059961DA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5877" y="653808"/>
                <a:ext cx="1536059" cy="1267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4B5458-A980-5748-A2DA-966727D5FF8A}"/>
                  </a:ext>
                </a:extLst>
              </p:cNvPr>
              <p:cNvSpPr txBox="1"/>
              <p:nvPr/>
            </p:nvSpPr>
            <p:spPr>
              <a:xfrm>
                <a:off x="3438518" y="1977005"/>
                <a:ext cx="1728290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C. Collier MD, MPH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730A17-2B54-DE4E-8407-DCD0A8802EFD}"/>
                  </a:ext>
                </a:extLst>
              </p:cNvPr>
              <p:cNvSpPr txBox="1"/>
              <p:nvPr/>
            </p:nvSpPr>
            <p:spPr>
              <a:xfrm>
                <a:off x="5101762" y="1927032"/>
                <a:ext cx="1728290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Monica Stinson, MS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E66BA4-67DC-CC4C-9205-27CD8E1718EF}"/>
                  </a:ext>
                </a:extLst>
              </p:cNvPr>
              <p:cNvSpPr txBox="1"/>
              <p:nvPr/>
            </p:nvSpPr>
            <p:spPr>
              <a:xfrm>
                <a:off x="3568611" y="5254670"/>
                <a:ext cx="1728290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Kara Driver MD, MPH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2B92FC-F75C-214D-A087-DA13C254F992}"/>
                  </a:ext>
                </a:extLst>
              </p:cNvPr>
              <p:cNvSpPr txBox="1"/>
              <p:nvPr/>
            </p:nvSpPr>
            <p:spPr>
              <a:xfrm>
                <a:off x="5364123" y="5240612"/>
                <a:ext cx="1728290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Kim Sheffield, NP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8D170-6AF3-2448-9801-2560CCD3EC7E}"/>
                  </a:ext>
                </a:extLst>
              </p:cNvPr>
              <p:cNvSpPr txBox="1"/>
              <p:nvPr/>
            </p:nvSpPr>
            <p:spPr>
              <a:xfrm>
                <a:off x="6894149" y="5240611"/>
                <a:ext cx="1891067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Mobolaji </a:t>
                </a:r>
                <a:r>
                  <a:rPr lang="en-US" sz="900" err="1">
                    <a:latin typeface="Arial" panose="020B0604020202020204" pitchFamily="34" charset="0"/>
                    <a:cs typeface="Arial" panose="020B0604020202020204" pitchFamily="34" charset="0"/>
                  </a:rPr>
                  <a:t>Famuyide</a:t>
                </a:r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, MD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E97AC7-5EC6-BE4D-B2CA-1198B0109479}"/>
                  </a:ext>
                </a:extLst>
              </p:cNvPr>
              <p:cNvSpPr txBox="1"/>
              <p:nvPr/>
            </p:nvSpPr>
            <p:spPr>
              <a:xfrm>
                <a:off x="8445913" y="5267986"/>
                <a:ext cx="2009980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Lakisha </a:t>
                </a:r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Crigler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, MD, MBA</a:t>
                </a:r>
              </a:p>
            </p:txBody>
          </p:sp>
          <p:pic>
            <p:nvPicPr>
              <p:cNvPr id="23" name="Picture 22" descr="A person smiling for the camera&#10;&#10;Description automatically generated">
                <a:extLst>
                  <a:ext uri="{FF2B5EF4-FFF2-40B4-BE49-F238E27FC236}">
                    <a16:creationId xmlns:a16="http://schemas.microsoft.com/office/drawing/2014/main" id="{58202A62-8F59-D344-B383-5822F4311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20038" y="486266"/>
                <a:ext cx="1094516" cy="145683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54DAC6-B4F8-8D49-9A04-062E851CD197}"/>
                  </a:ext>
                </a:extLst>
              </p:cNvPr>
              <p:cNvSpPr txBox="1"/>
              <p:nvPr/>
            </p:nvSpPr>
            <p:spPr>
              <a:xfrm>
                <a:off x="6658674" y="1921286"/>
                <a:ext cx="2137749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Jasmine Williams MPH,LPN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D9FD4E-0296-DF4A-8CA3-5AFEF7F3FB14}"/>
                  </a:ext>
                </a:extLst>
              </p:cNvPr>
              <p:cNvSpPr txBox="1"/>
              <p:nvPr/>
            </p:nvSpPr>
            <p:spPr>
              <a:xfrm>
                <a:off x="8689314" y="1910056"/>
                <a:ext cx="2137749" cy="27699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Constance </a:t>
                </a:r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Bourne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, MPH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9C23D4-5F23-1441-8B4F-88B60A89AFD0}"/>
                  </a:ext>
                </a:extLst>
              </p:cNvPr>
              <p:cNvSpPr txBox="1"/>
              <p:nvPr/>
            </p:nvSpPr>
            <p:spPr>
              <a:xfrm>
                <a:off x="9914262" y="5431895"/>
                <a:ext cx="1484345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200" dirty="0"/>
                  <a:t>OB Lead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200" dirty="0"/>
                  <a:t>Hypertension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67B58B-1AC1-5047-8571-75C83658FA6A}"/>
                  </a:ext>
                </a:extLst>
              </p:cNvPr>
              <p:cNvSpPr txBox="1"/>
              <p:nvPr/>
            </p:nvSpPr>
            <p:spPr>
              <a:xfrm>
                <a:off x="10151723" y="5233540"/>
                <a:ext cx="128605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Jim Martin, MD</a:t>
                </a:r>
              </a:p>
            </p:txBody>
          </p:sp>
          <p:pic>
            <p:nvPicPr>
              <p:cNvPr id="5128" name="Picture 8" descr="Dr. James N. Martin Jr. | Jackson Free Press | Jackson, MS">
                <a:extLst>
                  <a:ext uri="{FF2B5EF4-FFF2-40B4-BE49-F238E27FC236}">
                    <a16:creationId xmlns:a16="http://schemas.microsoft.com/office/drawing/2014/main" id="{91B883A9-6225-604A-8B4D-98863E167D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6898" y="3599194"/>
                <a:ext cx="1057731" cy="1586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30" name="Picture 10" descr="About Us | Triple S Review Services - RNC-OB course">
              <a:extLst>
                <a:ext uri="{FF2B5EF4-FFF2-40B4-BE49-F238E27FC236}">
                  <a16:creationId xmlns:a16="http://schemas.microsoft.com/office/drawing/2014/main" id="{51CB8BBF-2F0C-3D4B-BA0D-3E36BAE757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22" t="196" r="13347" b="60335"/>
            <a:stretch/>
          </p:blipFill>
          <p:spPr bwMode="auto">
            <a:xfrm>
              <a:off x="9341811" y="3975339"/>
              <a:ext cx="1005140" cy="136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98323F-8450-B34F-AFCE-EE6D0556F467}"/>
                </a:ext>
              </a:extLst>
            </p:cNvPr>
            <p:cNvSpPr txBox="1"/>
            <p:nvPr/>
          </p:nvSpPr>
          <p:spPr>
            <a:xfrm>
              <a:off x="8240258" y="2463098"/>
              <a:ext cx="1899245" cy="23769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Janice </a:t>
              </a:r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Scaggs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, DNP, CNM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38A2BD-E2CC-F446-9E5B-B7158D8ADB68}"/>
                </a:ext>
              </a:extLst>
            </p:cNvPr>
            <p:cNvSpPr txBox="1"/>
            <p:nvPr/>
          </p:nvSpPr>
          <p:spPr>
            <a:xfrm>
              <a:off x="9066058" y="5459444"/>
              <a:ext cx="2561786" cy="2376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Stephanie </a:t>
              </a:r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Swiley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, RNC-OB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76447A-E96B-744B-AB75-89EF5FB93FAB}"/>
                </a:ext>
              </a:extLst>
            </p:cNvPr>
            <p:cNvSpPr txBox="1"/>
            <p:nvPr/>
          </p:nvSpPr>
          <p:spPr>
            <a:xfrm>
              <a:off x="9243388" y="5658221"/>
              <a:ext cx="1318740" cy="448978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200" dirty="0"/>
                <a:t>Simulation Trainer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900" dirty="0"/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9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A98C169-324C-074F-BEF2-B28253C9D956}"/>
              </a:ext>
            </a:extLst>
          </p:cNvPr>
          <p:cNvSpPr txBox="1"/>
          <p:nvPr/>
        </p:nvSpPr>
        <p:spPr>
          <a:xfrm>
            <a:off x="1553226" y="194153"/>
            <a:ext cx="924420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Our  Team</a:t>
            </a:r>
          </a:p>
        </p:txBody>
      </p:sp>
    </p:spTree>
    <p:extLst>
      <p:ext uri="{BB962C8B-B14F-4D97-AF65-F5344CB8AC3E}">
        <p14:creationId xmlns:p14="http://schemas.microsoft.com/office/powerpoint/2010/main" val="246526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CC211-BBF0-E640-B91B-93AB45E2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</a:t>
            </a:r>
          </a:p>
        </p:txBody>
      </p:sp>
      <p:pic>
        <p:nvPicPr>
          <p:cNvPr id="6148" name="Picture 4" descr="BlueCross BlueShield of Mississippi – Mississippi High School Activities  Association">
            <a:extLst>
              <a:ext uri="{FF2B5EF4-FFF2-40B4-BE49-F238E27FC236}">
                <a16:creationId xmlns:a16="http://schemas.microsoft.com/office/drawing/2014/main" id="{018CD2E3-6EE6-9241-A959-3D14C29845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83" y="308727"/>
            <a:ext cx="3266662" cy="163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ackson Safer Childbirth Experience">
            <a:extLst>
              <a:ext uri="{FF2B5EF4-FFF2-40B4-BE49-F238E27FC236}">
                <a16:creationId xmlns:a16="http://schemas.microsoft.com/office/drawing/2014/main" id="{077E7BC5-2882-F845-B322-5518098F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78" y="375241"/>
            <a:ext cx="3331401" cy="137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HAMPS:Communities and Hospitals Advancing Maternity Practices - Home |  Facebook">
            <a:extLst>
              <a:ext uri="{FF2B5EF4-FFF2-40B4-BE49-F238E27FC236}">
                <a16:creationId xmlns:a16="http://schemas.microsoft.com/office/drawing/2014/main" id="{5C325891-C7B4-CD45-A108-2D6E6952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81" y="1938947"/>
            <a:ext cx="2454666" cy="184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IM Program | Moving Forward to End Preventable Maternal Mortality – Maternal  Health Task Force">
            <a:extLst>
              <a:ext uri="{FF2B5EF4-FFF2-40B4-BE49-F238E27FC236}">
                <a16:creationId xmlns:a16="http://schemas.microsoft.com/office/drawing/2014/main" id="{0463F8F1-661E-E54F-B04B-BC9804B4D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78" y="2131529"/>
            <a:ext cx="3171086" cy="86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enters for Disease Control and Prevention - Wikipedia">
            <a:extLst>
              <a:ext uri="{FF2B5EF4-FFF2-40B4-BE49-F238E27FC236}">
                <a16:creationId xmlns:a16="http://schemas.microsoft.com/office/drawing/2014/main" id="{EC7362EA-C437-2B4F-8094-3AA244E8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23" y="3870544"/>
            <a:ext cx="2157716" cy="162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Mississippi Public Health Institute - NNPHI">
            <a:extLst>
              <a:ext uri="{FF2B5EF4-FFF2-40B4-BE49-F238E27FC236}">
                <a16:creationId xmlns:a16="http://schemas.microsoft.com/office/drawing/2014/main" id="{D831F0B2-2D69-5F4D-A245-271D78363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404" y="3865644"/>
            <a:ext cx="1477548" cy="12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1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48DD-9E58-2248-8F84-4161F760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Racial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95B5-441E-DD4F-8145-DD11A20CE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277" y="0"/>
            <a:ext cx="8155719" cy="5120640"/>
          </a:xfrm>
        </p:spPr>
        <p:txBody>
          <a:bodyPr/>
          <a:lstStyle/>
          <a:p>
            <a:r>
              <a:rPr lang="en-US" dirty="0"/>
              <a:t>Evaluating all practices</a:t>
            </a:r>
          </a:p>
          <a:p>
            <a:r>
              <a:rPr lang="en-US" dirty="0"/>
              <a:t>Data by race, geography, payer with focused goals to achieve equity</a:t>
            </a:r>
          </a:p>
          <a:p>
            <a:r>
              <a:rPr lang="en-US" dirty="0"/>
              <a:t>2021 Goal: Racial equity training for all birthing facilities in partnership with National Birth Equity Collaborative</a:t>
            </a:r>
          </a:p>
          <a:p>
            <a:r>
              <a:rPr lang="en-US" dirty="0"/>
              <a:t>3 Mississippi Hospitals/MSPQC partner with SACRED Birth Study to evaluate measures of Obstetric Racism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 descr="NBEC | National Birth Equity Collaborative">
            <a:extLst>
              <a:ext uri="{FF2B5EF4-FFF2-40B4-BE49-F238E27FC236}">
                <a16:creationId xmlns:a16="http://schemas.microsoft.com/office/drawing/2014/main" id="{D8011F8F-7CB7-2149-B1AE-104AD61E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92" y="3549689"/>
            <a:ext cx="3501026" cy="5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6D7B927-225C-D04D-95C3-BB0647A75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963" y="4450654"/>
            <a:ext cx="5683685" cy="146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8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E058-5A95-BD47-A589-7CF61AB8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B5AB4-3313-C547-8BF3-C93259C1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116" y="604380"/>
            <a:ext cx="7315200" cy="5120640"/>
          </a:xfrm>
        </p:spPr>
        <p:txBody>
          <a:bodyPr/>
          <a:lstStyle/>
          <a:p>
            <a:r>
              <a:rPr lang="en-US" dirty="0"/>
              <a:t>42 Birthing Facilities in Mississippi</a:t>
            </a:r>
          </a:p>
          <a:p>
            <a:r>
              <a:rPr lang="en-US" dirty="0"/>
              <a:t>~37,000 births per year</a:t>
            </a:r>
          </a:p>
          <a:p>
            <a:r>
              <a:rPr lang="en-US" dirty="0"/>
              <a:t>65% Medicaid</a:t>
            </a:r>
          </a:p>
          <a:p>
            <a:r>
              <a:rPr lang="en-US" dirty="0"/>
              <a:t>1 Level IV NICU Level/Academic Medical Center</a:t>
            </a:r>
          </a:p>
          <a:p>
            <a:r>
              <a:rPr lang="en-US" dirty="0"/>
              <a:t>10 III NICUs</a:t>
            </a:r>
          </a:p>
          <a:p>
            <a:r>
              <a:rPr lang="en-US" dirty="0"/>
              <a:t>No Birthing Centers</a:t>
            </a:r>
          </a:p>
          <a:p>
            <a:r>
              <a:rPr lang="en-US" dirty="0"/>
              <a:t>429 </a:t>
            </a:r>
            <a:r>
              <a:rPr lang="en-US" dirty="0" err="1"/>
              <a:t>ob</a:t>
            </a:r>
            <a:r>
              <a:rPr lang="en-US" dirty="0"/>
              <a:t>/gyns in 36 of 82 counties</a:t>
            </a:r>
          </a:p>
          <a:p>
            <a:r>
              <a:rPr lang="en-US" dirty="0"/>
              <a:t>~10 MFMs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62FCD-60B9-2741-B8AB-0267FF40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425" y="4861258"/>
            <a:ext cx="2995497" cy="121439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11E52C23-EA1E-804D-BFC7-4CB96467E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578" y="1052186"/>
            <a:ext cx="2427074" cy="37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8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D963D-26D0-BE4E-AB94-A0C50515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US" dirty="0"/>
              <a:t>Maternal Outcomes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DCF42C83-D84A-5E4C-981D-664B37B59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285" y="590682"/>
            <a:ext cx="4035817" cy="4110131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1B2198DF-24B6-894E-BD9E-56F3B6B0A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820" y="5111371"/>
            <a:ext cx="5357366" cy="1542385"/>
          </a:xfrm>
          <a:prstGeom prst="rect">
            <a:avLst/>
          </a:prstGeom>
        </p:spPr>
      </p:pic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90552E81-DC8A-D540-B519-096106751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589" y="897857"/>
            <a:ext cx="4893971" cy="28980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6FEEEE-C843-9644-A5A4-20B5F2DCAA68}"/>
              </a:ext>
            </a:extLst>
          </p:cNvPr>
          <p:cNvSpPr/>
          <p:nvPr/>
        </p:nvSpPr>
        <p:spPr>
          <a:xfrm>
            <a:off x="3338186" y="659575"/>
            <a:ext cx="507304" cy="30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C3D2B0-3BB5-DF40-B37A-27DB169DA707}"/>
              </a:ext>
            </a:extLst>
          </p:cNvPr>
          <p:cNvSpPr/>
          <p:nvPr/>
        </p:nvSpPr>
        <p:spPr>
          <a:xfrm>
            <a:off x="7699503" y="813162"/>
            <a:ext cx="618427" cy="30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83A6-6FF1-1546-8108-CA71DECB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E1BEC-3A88-C041-9DF1-98C5ABF0B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0714" y="0"/>
            <a:ext cx="4634629" cy="4966569"/>
          </a:xfrm>
          <a:solidFill>
            <a:schemeClr val="bg1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Early Elective Deliveries</a:t>
            </a:r>
          </a:p>
          <a:p>
            <a:r>
              <a:rPr lang="en-US" dirty="0"/>
              <a:t>Severe Maternal Hypertension 1.0</a:t>
            </a:r>
          </a:p>
          <a:p>
            <a:r>
              <a:rPr lang="en-US" dirty="0"/>
              <a:t>Obstetric Hemorrhage Initiative ( AIM)</a:t>
            </a:r>
          </a:p>
          <a:p>
            <a:endParaRPr lang="en-US" dirty="0"/>
          </a:p>
          <a:p>
            <a:r>
              <a:rPr lang="en-US" dirty="0"/>
              <a:t>Neonatal Golden Hour</a:t>
            </a:r>
          </a:p>
          <a:p>
            <a:endParaRPr lang="en-US" dirty="0"/>
          </a:p>
          <a:p>
            <a:r>
              <a:rPr lang="en-US" dirty="0"/>
              <a:t>Partner- Baby Friendly Hospital Initiative </a:t>
            </a:r>
            <a:r>
              <a:rPr lang="en-US" sz="1800" dirty="0"/>
              <a:t>( CHAMPS/Boston University)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8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89EEB-142B-FE40-A01B-E98A9182D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22C44-1275-E744-BE47-BE064996C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Maternal</a:t>
            </a:r>
          </a:p>
          <a:p>
            <a:pPr lvl="1"/>
            <a:r>
              <a:rPr lang="en-US" dirty="0"/>
              <a:t>Hypertension &amp; Heart</a:t>
            </a:r>
          </a:p>
          <a:p>
            <a:pPr lvl="1"/>
            <a:r>
              <a:rPr lang="en-US" dirty="0"/>
              <a:t>Initiative to Support Vaginal Birth ( I-Support)</a:t>
            </a:r>
          </a:p>
          <a:p>
            <a:pPr marL="502920" lvl="1" indent="0">
              <a:buNone/>
            </a:pPr>
            <a:endParaRPr lang="en-US" dirty="0"/>
          </a:p>
          <a:p>
            <a:r>
              <a:rPr lang="en-US" dirty="0"/>
              <a:t>Neonatal</a:t>
            </a:r>
          </a:p>
          <a:p>
            <a:pPr lvl="1"/>
            <a:r>
              <a:rPr lang="en-US" dirty="0"/>
              <a:t>Neonatal Abstinence Syndrome</a:t>
            </a:r>
          </a:p>
          <a:p>
            <a:pPr lvl="1"/>
            <a:r>
              <a:rPr lang="en-US" dirty="0"/>
              <a:t>Express Yourself- Human Milk in NICU</a:t>
            </a:r>
          </a:p>
          <a:p>
            <a:pPr marL="5029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06400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957</Words>
  <Application>Microsoft Office PowerPoint</Application>
  <PresentationFormat>Widescreen</PresentationFormat>
  <Paragraphs>203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Corbel</vt:lpstr>
      <vt:lpstr>Wingdings 2</vt:lpstr>
      <vt:lpstr>Frame</vt:lpstr>
      <vt:lpstr>Mississippi Perinatal Quality Collaborative</vt:lpstr>
      <vt:lpstr>MSPQC BACKGROUND</vt:lpstr>
      <vt:lpstr>Our Team </vt:lpstr>
      <vt:lpstr>Partners</vt:lpstr>
      <vt:lpstr>Racial Equity</vt:lpstr>
      <vt:lpstr>Landscape</vt:lpstr>
      <vt:lpstr>Maternal Outcomes</vt:lpstr>
      <vt:lpstr>Past Initiatives</vt:lpstr>
      <vt:lpstr>Current Initiatives</vt:lpstr>
      <vt:lpstr>Hypertension &amp; Heart Project Aims &amp; Goals</vt:lpstr>
      <vt:lpstr>Hypertension &amp; Heart Activities</vt:lpstr>
      <vt:lpstr>Process</vt:lpstr>
      <vt:lpstr>Progress</vt:lpstr>
      <vt:lpstr>Changing Culture &amp; Convention</vt:lpstr>
      <vt:lpstr>Cesarean Delivery in Mississippi</vt:lpstr>
      <vt:lpstr>Initiative to Support Vaginal Birth (I-Support) Pilot</vt:lpstr>
      <vt:lpstr>Initiative to Support Vaginal Birth (I-Support) Pilot</vt:lpstr>
      <vt:lpstr>Initiative to Support Vaginal Birth (I-Support)</vt:lpstr>
      <vt:lpstr>Initiative to Support Vaginal Birth (I-Support)</vt:lpstr>
      <vt:lpstr>Details from Case Presentations Highlight Challenges</vt:lpstr>
      <vt:lpstr>Initiative to Support Vaginal Birth (I-Support)</vt:lpstr>
      <vt:lpstr>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Mississippi Perinatal Quality Collaborative</dc:title>
  <dc:creator>Collier, Charlene</dc:creator>
  <cp:lastModifiedBy>Eileen Fleming Suse</cp:lastModifiedBy>
  <cp:revision>14</cp:revision>
  <dcterms:created xsi:type="dcterms:W3CDTF">2020-10-26T06:18:46Z</dcterms:created>
  <dcterms:modified xsi:type="dcterms:W3CDTF">2020-11-25T20:21:50Z</dcterms:modified>
</cp:coreProperties>
</file>