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theme/themeOverride2.xml" ContentType="application/vnd.openxmlformats-officedocument.themeOverride+xml"/>
  <Override PartName="/ppt/charts/chart10.xml" ContentType="application/vnd.openxmlformats-officedocument.drawingml.chart+xml"/>
  <Override PartName="/ppt/theme/themeOverride3.xml" ContentType="application/vnd.openxmlformats-officedocument.themeOverride+xml"/>
  <Override PartName="/ppt/charts/chart11.xml" ContentType="application/vnd.openxmlformats-officedocument.drawingml.chart+xml"/>
  <Override PartName="/ppt/theme/themeOverride4.xml" ContentType="application/vnd.openxmlformats-officedocument.themeOverride+xml"/>
  <Override PartName="/ppt/charts/chart12.xml" ContentType="application/vnd.openxmlformats-officedocument.drawingml.chart+xml"/>
  <Override PartName="/ppt/theme/themeOverride5.xml" ContentType="application/vnd.openxmlformats-officedocument.themeOverride+xml"/>
  <Override PartName="/ppt/charts/chart13.xml" ContentType="application/vnd.openxmlformats-officedocument.drawingml.chart+xml"/>
  <Override PartName="/ppt/theme/themeOverride6.xml" ContentType="application/vnd.openxmlformats-officedocument.themeOverride+xml"/>
  <Override PartName="/ppt/charts/chart14.xml" ContentType="application/vnd.openxmlformats-officedocument.drawingml.chart+xml"/>
  <Override PartName="/ppt/theme/themeOverride7.xml" ContentType="application/vnd.openxmlformats-officedocument.themeOverride+xml"/>
  <Override PartName="/ppt/charts/chart15.xml" ContentType="application/vnd.openxmlformats-officedocument.drawingml.chart+xml"/>
  <Override PartName="/ppt/theme/themeOverride8.xml" ContentType="application/vnd.openxmlformats-officedocument.themeOverride+xml"/>
  <Override PartName="/ppt/charts/chart1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58" r:id="rId1"/>
    <p:sldMasterId id="2147484083" r:id="rId2"/>
    <p:sldMasterId id="2147484108" r:id="rId3"/>
    <p:sldMasterId id="2147484133" r:id="rId4"/>
    <p:sldMasterId id="2147484158" r:id="rId5"/>
    <p:sldMasterId id="2147484170" r:id="rId6"/>
    <p:sldMasterId id="2147484177" r:id="rId7"/>
    <p:sldMasterId id="2147484191" r:id="rId8"/>
    <p:sldMasterId id="2147484205" r:id="rId9"/>
    <p:sldMasterId id="2147484217" r:id="rId10"/>
    <p:sldMasterId id="2147484229" r:id="rId11"/>
  </p:sldMasterIdLst>
  <p:notesMasterIdLst>
    <p:notesMasterId r:id="rId57"/>
  </p:notesMasterIdLst>
  <p:handoutMasterIdLst>
    <p:handoutMasterId r:id="rId58"/>
  </p:handoutMasterIdLst>
  <p:sldIdLst>
    <p:sldId id="686" r:id="rId12"/>
    <p:sldId id="696" r:id="rId13"/>
    <p:sldId id="760" r:id="rId14"/>
    <p:sldId id="281" r:id="rId15"/>
    <p:sldId id="714" r:id="rId16"/>
    <p:sldId id="712" r:id="rId17"/>
    <p:sldId id="715" r:id="rId18"/>
    <p:sldId id="697" r:id="rId19"/>
    <p:sldId id="716" r:id="rId20"/>
    <p:sldId id="707" r:id="rId21"/>
    <p:sldId id="720" r:id="rId22"/>
    <p:sldId id="721" r:id="rId23"/>
    <p:sldId id="719" r:id="rId24"/>
    <p:sldId id="257" r:id="rId25"/>
    <p:sldId id="759" r:id="rId26"/>
    <p:sldId id="297" r:id="rId27"/>
    <p:sldId id="519" r:id="rId28"/>
    <p:sldId id="722" r:id="rId29"/>
    <p:sldId id="713" r:id="rId30"/>
    <p:sldId id="723" r:id="rId31"/>
    <p:sldId id="724" r:id="rId32"/>
    <p:sldId id="725" r:id="rId33"/>
    <p:sldId id="717" r:id="rId34"/>
    <p:sldId id="266" r:id="rId35"/>
    <p:sldId id="742" r:id="rId36"/>
    <p:sldId id="282" r:id="rId37"/>
    <p:sldId id="283" r:id="rId38"/>
    <p:sldId id="274" r:id="rId39"/>
    <p:sldId id="275" r:id="rId40"/>
    <p:sldId id="273" r:id="rId41"/>
    <p:sldId id="277" r:id="rId42"/>
    <p:sldId id="278" r:id="rId43"/>
    <p:sldId id="280" r:id="rId44"/>
    <p:sldId id="743" r:id="rId45"/>
    <p:sldId id="284" r:id="rId46"/>
    <p:sldId id="741" r:id="rId47"/>
    <p:sldId id="748" r:id="rId48"/>
    <p:sldId id="750" r:id="rId49"/>
    <p:sldId id="752" r:id="rId50"/>
    <p:sldId id="745" r:id="rId51"/>
    <p:sldId id="753" r:id="rId52"/>
    <p:sldId id="754" r:id="rId53"/>
    <p:sldId id="755" r:id="rId54"/>
    <p:sldId id="698" r:id="rId55"/>
    <p:sldId id="691" r:id="rId5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C66"/>
    <a:srgbClr val="462254"/>
    <a:srgbClr val="F75225"/>
    <a:srgbClr val="F6491A"/>
    <a:srgbClr val="00D05E"/>
    <a:srgbClr val="F53D0B"/>
    <a:srgbClr val="373545"/>
    <a:srgbClr val="2D1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88067" autoAdjust="0"/>
  </p:normalViewPr>
  <p:slideViewPr>
    <p:cSldViewPr snapToGrid="0">
      <p:cViewPr varScale="1">
        <p:scale>
          <a:sx n="77" d="100"/>
          <a:sy n="77" d="100"/>
        </p:scale>
        <p:origin x="86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hildrens\usershomeroot\UsersFGH\143422\Birth%20Data\co_births_fertrates_19.xls"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file:///\\ucdenver.pvt\som-home\weikelb\CHoSEN_Colorado%20Hospitals%20Substance%20Exposed%20Newborns\000_Master%20Cohort%20Report.xlsx" TargetMode="External"/><Relationship Id="rId1" Type="http://schemas.openxmlformats.org/officeDocument/2006/relationships/themeOverride" Target="../theme/themeOverride3.xml"/></Relationships>
</file>

<file path=ppt/charts/_rels/chart11.xml.rels><?xml version="1.0" encoding="UTF-8" standalone="yes"?>
<Relationships xmlns="http://schemas.openxmlformats.org/package/2006/relationships"><Relationship Id="rId2" Type="http://schemas.openxmlformats.org/officeDocument/2006/relationships/oleObject" Target="file:///\\ucdenver.pvt\som-home\weikelb\CHoSEN_Colorado%20Hospitals%20Substance%20Exposed%20Newborns\000_Master%20Cohort%20Report.xlsx" TargetMode="External"/><Relationship Id="rId1" Type="http://schemas.openxmlformats.org/officeDocument/2006/relationships/themeOverride" Target="../theme/themeOverride4.xml"/></Relationships>
</file>

<file path=ppt/charts/_rels/chart12.xml.rels><?xml version="1.0" encoding="UTF-8" standalone="yes"?>
<Relationships xmlns="http://schemas.openxmlformats.org/package/2006/relationships"><Relationship Id="rId2" Type="http://schemas.openxmlformats.org/officeDocument/2006/relationships/oleObject" Target="file:///\\ucdenver.pvt\som-home\weikelb\CHoSEN_Colorado%20Hospitals%20Substance%20Exposed%20Newborns\000_Master%20Cohort%20Report.xlsx" TargetMode="External"/><Relationship Id="rId1" Type="http://schemas.openxmlformats.org/officeDocument/2006/relationships/themeOverride" Target="../theme/themeOverride5.xml"/></Relationships>
</file>

<file path=ppt/charts/_rels/chart13.xml.rels><?xml version="1.0" encoding="UTF-8" standalone="yes"?>
<Relationships xmlns="http://schemas.openxmlformats.org/package/2006/relationships"><Relationship Id="rId2" Type="http://schemas.openxmlformats.org/officeDocument/2006/relationships/oleObject" Target="file:///\\ucdenver.pvt\som-home\weikelb\CHoSEN_Colorado%20Hospitals%20Substance%20Exposed%20Newborns\000_Master%20Cohort%20Report.xlsx" TargetMode="External"/><Relationship Id="rId1" Type="http://schemas.openxmlformats.org/officeDocument/2006/relationships/themeOverride" Target="../theme/themeOverride6.xml"/></Relationships>
</file>

<file path=ppt/charts/_rels/chart14.xml.rels><?xml version="1.0" encoding="UTF-8" standalone="yes"?>
<Relationships xmlns="http://schemas.openxmlformats.org/package/2006/relationships"><Relationship Id="rId2" Type="http://schemas.openxmlformats.org/officeDocument/2006/relationships/oleObject" Target="file:///\\ucdenver.pvt\som-home\weikelb\CHoSEN_Colorado%20Hospitals%20Substance%20Exposed%20Newborns\000_Master%20Cohort%20Report.xlsx" TargetMode="External"/><Relationship Id="rId1" Type="http://schemas.openxmlformats.org/officeDocument/2006/relationships/themeOverride" Target="../theme/themeOverride7.xml"/></Relationships>
</file>

<file path=ppt/charts/_rels/chart15.xml.rels><?xml version="1.0" encoding="UTF-8" standalone="yes"?>
<Relationships xmlns="http://schemas.openxmlformats.org/package/2006/relationships"><Relationship Id="rId2" Type="http://schemas.openxmlformats.org/officeDocument/2006/relationships/oleObject" Target="file:///\\ucdenver.pvt\som-home\weikelb\CHoSEN_Colorado%20Hospitals%20Substance%20Exposed%20Newborns\000_Master%20Cohort%20Report.xlsx" TargetMode="External"/><Relationship Id="rId1" Type="http://schemas.openxmlformats.org/officeDocument/2006/relationships/themeOverride" Target="../theme/themeOverride8.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vkgar\Documents\CPCQC\SOAR\CDPHE%20Data\SOAR_Control%20Charts_With%20Quarterly.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vkgar\Documents\CPCQC\SOAR\CDPHE%20Data\SOAR_Control%20Charts_With%20Quarterly.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vkgar\Documents\CPCQC\SOAR\CDPHE%20Data\SOAR_Control%20Charts_With%20Quarterly.xls"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ucdenver.pvt\som-home\weikelb\CHoSEN_Colorado%20Hospitals%20Substance%20Exposed%20Newborns\000_Master%20Cohort%20Report.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ucdenver.pvt\som-home\weikelb\CHoSEN_Colorado%20Hospitals%20Substance%20Exposed%20Newborns\000_Master%20Cohort%20Report.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ucdenver.pvt\som-home\weikelb\CHoSEN_Colorado%20Hospitals%20Substance%20Exposed%20Newborns\000_Master%20Cohort%20Report.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2" Type="http://schemas.openxmlformats.org/officeDocument/2006/relationships/oleObject" Target="file:///\\ucdenver.pvt\som-home\weikelb\CHoSEN_Colorado%20Hospitals%20Substance%20Exposed%20Newborns\000_Master%20Cohort%20Report.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13-44B2-83BC-ABED5BC39B9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13-44B2-83BC-ABED5BC39B9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13-44B2-83BC-ABED5BC39B9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13-44B2-83BC-ABED5BC39B9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13-44B2-83BC-ABED5BC39B9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13-44B2-83BC-ABED5BC39B9D}"/>
              </c:ext>
            </c:extLst>
          </c:dPt>
          <c:dLbls>
            <c:dLbl>
              <c:idx val="0"/>
              <c:layout>
                <c:manualLayout>
                  <c:x val="-0.12065781593533588"/>
                  <c:y val="-6.0545638316949514E-2"/>
                </c:manualLayout>
              </c:layout>
              <c:tx>
                <c:rich>
                  <a:bodyPr/>
                  <a:lstStyle/>
                  <a:p>
                    <a:r>
                      <a:rPr lang="en-US" dirty="0"/>
                      <a:t>58%</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5.7289473578436695E-2"/>
                      <c:h val="5.1708156045711676E-2"/>
                    </c:manualLayout>
                  </c15:layout>
                </c:ext>
                <c:ext xmlns:c16="http://schemas.microsoft.com/office/drawing/2014/chart" uri="{C3380CC4-5D6E-409C-BE32-E72D297353CC}">
                  <c16:uniqueId val="{00000001-2B13-44B2-83BC-ABED5BC39B9D}"/>
                </c:ext>
              </c:extLst>
            </c:dLbl>
            <c:dLbl>
              <c:idx val="1"/>
              <c:layout>
                <c:manualLayout>
                  <c:x val="9.153472967487028E-2"/>
                  <c:y val="-6.6001043347842389E-2"/>
                </c:manualLayout>
              </c:layout>
              <c:tx>
                <c:rich>
                  <a:bodyPr/>
                  <a:lstStyle/>
                  <a:p>
                    <a:r>
                      <a:rPr lang="en-US" dirty="0"/>
                      <a:t>23%</a:t>
                    </a:r>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B13-44B2-83BC-ABED5BC39B9D}"/>
                </c:ext>
              </c:extLst>
            </c:dLbl>
            <c:dLbl>
              <c:idx val="2"/>
              <c:layout>
                <c:manualLayout>
                  <c:x val="6.2472095275992491E-2"/>
                  <c:y val="8.245577998402373E-2"/>
                </c:manualLayout>
              </c:layout>
              <c:tx>
                <c:rich>
                  <a:bodyPr/>
                  <a:lstStyle/>
                  <a:p>
                    <a:r>
                      <a:rPr lang="en-US"/>
                      <a:t>6%</a:t>
                    </a:r>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B13-44B2-83BC-ABED5BC39B9D}"/>
                </c:ext>
              </c:extLst>
            </c:dLbl>
            <c:dLbl>
              <c:idx val="3"/>
              <c:layout/>
              <c:tx>
                <c:rich>
                  <a:bodyPr/>
                  <a:lstStyle/>
                  <a:p>
                    <a:r>
                      <a:rPr lang="en-US"/>
                      <a:t>5%</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B13-44B2-83BC-ABED5BC39B9D}"/>
                </c:ext>
              </c:extLst>
            </c:dLbl>
            <c:dLbl>
              <c:idx val="4"/>
              <c:layout>
                <c:manualLayout>
                  <c:x val="7.6369913944524161E-3"/>
                  <c:y val="1.7815001385696354E-2"/>
                </c:manualLayout>
              </c:layout>
              <c:tx>
                <c:rich>
                  <a:bodyPr/>
                  <a:lstStyle/>
                  <a:p>
                    <a:r>
                      <a:rPr lang="en-US" dirty="0"/>
                      <a:t>1%</a:t>
                    </a:r>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B13-44B2-83BC-ABED5BC39B9D}"/>
                </c:ext>
              </c:extLst>
            </c:dLbl>
            <c:dLbl>
              <c:idx val="5"/>
              <c:layout/>
              <c:tx>
                <c:rich>
                  <a:bodyPr/>
                  <a:lstStyle/>
                  <a:p>
                    <a:r>
                      <a:rPr lang="en-US"/>
                      <a:t>6.7%</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2B13-44B2-83BC-ABED5BC39B9D}"/>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'[co_births_fertrates_19.xls]b7'!$A$16:$A$21</c:f>
              <c:strCache>
                <c:ptCount val="6"/>
                <c:pt idx="0">
                  <c:v>White Non-Hispanic</c:v>
                </c:pt>
                <c:pt idx="1">
                  <c:v>White Hispanic</c:v>
                </c:pt>
                <c:pt idx="2">
                  <c:v>Black/African American</c:v>
                </c:pt>
                <c:pt idx="3">
                  <c:v>Asian/Pacific Islander</c:v>
                </c:pt>
                <c:pt idx="4">
                  <c:v>American Indian/Native Alaskan</c:v>
                </c:pt>
                <c:pt idx="5">
                  <c:v>Other/Unknown</c:v>
                </c:pt>
              </c:strCache>
            </c:strRef>
          </c:cat>
          <c:val>
            <c:numRef>
              <c:f>'[co_births_fertrates_19.xls]b7'!$B$16:$B$21</c:f>
              <c:numCache>
                <c:formatCode>#,##0</c:formatCode>
                <c:ptCount val="6"/>
                <c:pt idx="0">
                  <c:v>36628</c:v>
                </c:pt>
                <c:pt idx="1">
                  <c:v>14223</c:v>
                </c:pt>
                <c:pt idx="2">
                  <c:v>3977</c:v>
                </c:pt>
                <c:pt idx="3">
                  <c:v>3132</c:v>
                </c:pt>
                <c:pt idx="4" formatCode="General">
                  <c:v>729</c:v>
                </c:pt>
                <c:pt idx="5">
                  <c:v>4186</c:v>
                </c:pt>
              </c:numCache>
            </c:numRef>
          </c:val>
          <c:extLst>
            <c:ext xmlns:c16="http://schemas.microsoft.com/office/drawing/2014/chart" uri="{C3380CC4-5D6E-409C-BE32-E72D297353CC}">
              <c16:uniqueId val="{0000000C-2B13-44B2-83BC-ABED5BC39B9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solidFill>
          <a:sysClr val="window" lastClr="FFFFFF"/>
        </a:solid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200"/>
            </a:pPr>
            <a:r>
              <a:rPr lang="en-US" sz="2200" dirty="0" err="1"/>
              <a:t>CHoSEN</a:t>
            </a:r>
            <a:r>
              <a:rPr lang="en-US" sz="2200" dirty="0"/>
              <a:t> QIC Cohort: Percentage of OEN who Received Pharmacologic Therapy, </a:t>
            </a:r>
          </a:p>
          <a:p>
            <a:pPr>
              <a:defRPr sz="2200"/>
            </a:pPr>
            <a:r>
              <a:rPr lang="en-US" sz="2200" b="0" i="1" dirty="0"/>
              <a:t>n=</a:t>
            </a:r>
            <a:r>
              <a:rPr lang="en-US" sz="2200" b="0" i="0" dirty="0"/>
              <a:t> 1019</a:t>
            </a:r>
            <a:endParaRPr lang="en-US" sz="2200" dirty="0"/>
          </a:p>
        </c:rich>
      </c:tx>
      <c:layout/>
      <c:overlay val="0"/>
    </c:title>
    <c:autoTitleDeleted val="0"/>
    <c:plotArea>
      <c:layout/>
      <c:lineChart>
        <c:grouping val="standard"/>
        <c:varyColors val="0"/>
        <c:ser>
          <c:idx val="0"/>
          <c:order val="0"/>
          <c:tx>
            <c:strRef>
              <c:f>'%Pharm p Chart'!$D$1</c:f>
              <c:strCache>
                <c:ptCount val="1"/>
                <c:pt idx="0">
                  <c:v>P</c:v>
                </c:pt>
              </c:strCache>
            </c:strRef>
          </c:tx>
          <c:spPr>
            <a:ln w="25400">
              <a:solidFill>
                <a:srgbClr val="3D8D94"/>
              </a:solidFill>
            </a:ln>
            <a:effectLst/>
          </c:spPr>
          <c:marker>
            <c:symbol val="square"/>
            <c:size val="8"/>
            <c:spPr>
              <a:solidFill>
                <a:srgbClr val="A15E98"/>
              </a:solidFill>
              <a:ln>
                <a:noFill/>
                <a:prstDash val="solid"/>
              </a:ln>
            </c:spPr>
          </c:marker>
          <c:dPt>
            <c:idx val="0"/>
            <c:marker>
              <c:symbol val="diamond"/>
              <c:size val="8"/>
            </c:marker>
            <c:bubble3D val="0"/>
            <c:extLst>
              <c:ext xmlns:c16="http://schemas.microsoft.com/office/drawing/2014/chart" uri="{C3380CC4-5D6E-409C-BE32-E72D297353CC}">
                <c16:uniqueId val="{00000000-01C1-4E3D-B56B-6FE0A8631B5B}"/>
              </c:ext>
            </c:extLst>
          </c:dPt>
          <c:dPt>
            <c:idx val="1"/>
            <c:marker>
              <c:symbol val="diamond"/>
              <c:size val="8"/>
            </c:marker>
            <c:bubble3D val="0"/>
            <c:spPr>
              <a:ln w="25400">
                <a:solidFill>
                  <a:srgbClr val="3D8D94"/>
                </a:solidFill>
                <a:prstDash val="solid"/>
              </a:ln>
              <a:effectLst/>
            </c:spPr>
            <c:extLst>
              <c:ext xmlns:c16="http://schemas.microsoft.com/office/drawing/2014/chart" uri="{C3380CC4-5D6E-409C-BE32-E72D297353CC}">
                <c16:uniqueId val="{00000002-01C1-4E3D-B56B-6FE0A8631B5B}"/>
              </c:ext>
            </c:extLst>
          </c:dPt>
          <c:dPt>
            <c:idx val="2"/>
            <c:marker>
              <c:symbol val="diamond"/>
              <c:size val="8"/>
            </c:marker>
            <c:bubble3D val="0"/>
            <c:spPr>
              <a:ln w="25400">
                <a:solidFill>
                  <a:srgbClr val="3D8D94"/>
                </a:solidFill>
                <a:prstDash val="solid"/>
              </a:ln>
              <a:effectLst/>
            </c:spPr>
            <c:extLst>
              <c:ext xmlns:c16="http://schemas.microsoft.com/office/drawing/2014/chart" uri="{C3380CC4-5D6E-409C-BE32-E72D297353CC}">
                <c16:uniqueId val="{00000004-01C1-4E3D-B56B-6FE0A8631B5B}"/>
              </c:ext>
            </c:extLst>
          </c:dPt>
          <c:dPt>
            <c:idx val="3"/>
            <c:marker>
              <c:symbol val="diamond"/>
              <c:size val="8"/>
            </c:marker>
            <c:bubble3D val="0"/>
            <c:spPr>
              <a:ln w="25400">
                <a:solidFill>
                  <a:srgbClr val="3D8D94"/>
                </a:solidFill>
                <a:prstDash val="solid"/>
              </a:ln>
              <a:effectLst/>
            </c:spPr>
            <c:extLst>
              <c:ext xmlns:c16="http://schemas.microsoft.com/office/drawing/2014/chart" uri="{C3380CC4-5D6E-409C-BE32-E72D297353CC}">
                <c16:uniqueId val="{00000006-01C1-4E3D-B56B-6FE0A8631B5B}"/>
              </c:ext>
            </c:extLst>
          </c:dPt>
          <c:dPt>
            <c:idx val="4"/>
            <c:marker>
              <c:symbol val="diamond"/>
              <c:size val="8"/>
            </c:marker>
            <c:bubble3D val="0"/>
            <c:extLst>
              <c:ext xmlns:c16="http://schemas.microsoft.com/office/drawing/2014/chart" uri="{C3380CC4-5D6E-409C-BE32-E72D297353CC}">
                <c16:uniqueId val="{00000007-01C1-4E3D-B56B-6FE0A8631B5B}"/>
              </c:ext>
            </c:extLst>
          </c:dPt>
          <c:dPt>
            <c:idx val="5"/>
            <c:marker>
              <c:symbol val="diamond"/>
              <c:size val="8"/>
            </c:marker>
            <c:bubble3D val="0"/>
            <c:spPr>
              <a:ln w="25400">
                <a:solidFill>
                  <a:srgbClr val="3D8D94"/>
                </a:solidFill>
                <a:prstDash val="solid"/>
              </a:ln>
              <a:effectLst/>
            </c:spPr>
            <c:extLst>
              <c:ext xmlns:c16="http://schemas.microsoft.com/office/drawing/2014/chart" uri="{C3380CC4-5D6E-409C-BE32-E72D297353CC}">
                <c16:uniqueId val="{00000009-01C1-4E3D-B56B-6FE0A8631B5B}"/>
              </c:ext>
            </c:extLst>
          </c:dPt>
          <c:dPt>
            <c:idx val="6"/>
            <c:marker>
              <c:symbol val="diamond"/>
              <c:size val="8"/>
            </c:marker>
            <c:bubble3D val="0"/>
            <c:spPr>
              <a:ln w="25400">
                <a:solidFill>
                  <a:srgbClr val="3D8D94"/>
                </a:solidFill>
                <a:prstDash val="solid"/>
              </a:ln>
              <a:effectLst/>
            </c:spPr>
            <c:extLst>
              <c:ext xmlns:c16="http://schemas.microsoft.com/office/drawing/2014/chart" uri="{C3380CC4-5D6E-409C-BE32-E72D297353CC}">
                <c16:uniqueId val="{0000000B-01C1-4E3D-B56B-6FE0A8631B5B}"/>
              </c:ext>
            </c:extLst>
          </c:dPt>
          <c:dPt>
            <c:idx val="7"/>
            <c:marker>
              <c:symbol val="diamond"/>
              <c:size val="8"/>
            </c:marker>
            <c:bubble3D val="0"/>
            <c:spPr>
              <a:ln w="25400">
                <a:solidFill>
                  <a:srgbClr val="3D8D94"/>
                </a:solidFill>
                <a:prstDash val="solid"/>
              </a:ln>
              <a:effectLst/>
            </c:spPr>
            <c:extLst>
              <c:ext xmlns:c16="http://schemas.microsoft.com/office/drawing/2014/chart" uri="{C3380CC4-5D6E-409C-BE32-E72D297353CC}">
                <c16:uniqueId val="{0000000D-01C1-4E3D-B56B-6FE0A8631B5B}"/>
              </c:ext>
            </c:extLst>
          </c:dPt>
          <c:dPt>
            <c:idx val="8"/>
            <c:marker>
              <c:symbol val="diamond"/>
              <c:size val="8"/>
            </c:marker>
            <c:bubble3D val="0"/>
            <c:spPr>
              <a:ln w="25400">
                <a:solidFill>
                  <a:srgbClr val="3D8D94"/>
                </a:solidFill>
                <a:prstDash val="solid"/>
              </a:ln>
              <a:effectLst/>
            </c:spPr>
            <c:extLst>
              <c:ext xmlns:c16="http://schemas.microsoft.com/office/drawing/2014/chart" uri="{C3380CC4-5D6E-409C-BE32-E72D297353CC}">
                <c16:uniqueId val="{0000000F-01C1-4E3D-B56B-6FE0A8631B5B}"/>
              </c:ext>
            </c:extLst>
          </c:dPt>
          <c:dPt>
            <c:idx val="9"/>
            <c:marker>
              <c:symbol val="diamond"/>
              <c:size val="8"/>
            </c:marker>
            <c:bubble3D val="0"/>
            <c:spPr>
              <a:ln w="25400">
                <a:solidFill>
                  <a:srgbClr val="3D8D94"/>
                </a:solidFill>
                <a:prstDash val="solid"/>
              </a:ln>
              <a:effectLst/>
            </c:spPr>
            <c:extLst>
              <c:ext xmlns:c16="http://schemas.microsoft.com/office/drawing/2014/chart" uri="{C3380CC4-5D6E-409C-BE32-E72D297353CC}">
                <c16:uniqueId val="{00000011-01C1-4E3D-B56B-6FE0A8631B5B}"/>
              </c:ext>
            </c:extLst>
          </c:dPt>
          <c:dPt>
            <c:idx val="10"/>
            <c:marker>
              <c:symbol val="diamond"/>
              <c:size val="8"/>
            </c:marker>
            <c:bubble3D val="0"/>
            <c:spPr>
              <a:ln w="25400">
                <a:solidFill>
                  <a:srgbClr val="3D8D94"/>
                </a:solidFill>
                <a:prstDash val="solid"/>
              </a:ln>
              <a:effectLst/>
            </c:spPr>
            <c:extLst>
              <c:ext xmlns:c16="http://schemas.microsoft.com/office/drawing/2014/chart" uri="{C3380CC4-5D6E-409C-BE32-E72D297353CC}">
                <c16:uniqueId val="{00000013-01C1-4E3D-B56B-6FE0A8631B5B}"/>
              </c:ext>
            </c:extLst>
          </c:dPt>
          <c:dPt>
            <c:idx val="11"/>
            <c:marker>
              <c:symbol val="diamond"/>
              <c:size val="8"/>
            </c:marker>
            <c:bubble3D val="0"/>
            <c:spPr>
              <a:ln w="25400">
                <a:solidFill>
                  <a:srgbClr val="3D8D94"/>
                </a:solidFill>
                <a:prstDash val="solid"/>
              </a:ln>
              <a:effectLst/>
            </c:spPr>
            <c:extLst>
              <c:ext xmlns:c16="http://schemas.microsoft.com/office/drawing/2014/chart" uri="{C3380CC4-5D6E-409C-BE32-E72D297353CC}">
                <c16:uniqueId val="{00000015-01C1-4E3D-B56B-6FE0A8631B5B}"/>
              </c:ext>
            </c:extLst>
          </c:dPt>
          <c:dLbls>
            <c:dLbl>
              <c:idx val="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1C1-4E3D-B56B-6FE0A8631B5B}"/>
                </c:ext>
              </c:extLst>
            </c:dLbl>
            <c:dLbl>
              <c:idx val="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1C1-4E3D-B56B-6FE0A8631B5B}"/>
                </c:ext>
              </c:extLst>
            </c:dLbl>
            <c:dLbl>
              <c:idx val="6"/>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01C1-4E3D-B56B-6FE0A8631B5B}"/>
                </c:ext>
              </c:extLst>
            </c:dLbl>
            <c:dLbl>
              <c:idx val="1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01C1-4E3D-B56B-6FE0A8631B5B}"/>
                </c:ext>
              </c:extLst>
            </c:dLbl>
            <c:numFmt formatCode="0.0%" sourceLinked="0"/>
            <c:spPr>
              <a:noFill/>
              <a:ln>
                <a:noFill/>
              </a:ln>
              <a:effectLst/>
            </c:spPr>
            <c:txPr>
              <a:bodyPr wrap="square" lIns="38100" tIns="19050" rIns="38100" bIns="19050" anchor="ctr">
                <a:spAutoFit/>
              </a:bodyPr>
              <a:lstStyle/>
              <a:p>
                <a:pPr>
                  <a:defRPr sz="14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'%Pharm p Chart'!$A$2:$A$15</c:f>
              <c:strCache>
                <c:ptCount val="14"/>
                <c:pt idx="0">
                  <c:v>Apr-Jun 2017        (51)</c:v>
                </c:pt>
                <c:pt idx="1">
                  <c:v>Jul-Sep 2017        (37)</c:v>
                </c:pt>
                <c:pt idx="2">
                  <c:v>Oct-Dec 2017        (75)</c:v>
                </c:pt>
                <c:pt idx="3">
                  <c:v>Jan-Mar 2018        (80)</c:v>
                </c:pt>
                <c:pt idx="4">
                  <c:v>Apr-Jun 2018        (45)</c:v>
                </c:pt>
                <c:pt idx="5">
                  <c:v>Jul-Sep 2018        (101)</c:v>
                </c:pt>
                <c:pt idx="6">
                  <c:v>Oct-Dec 2018        (84)</c:v>
                </c:pt>
                <c:pt idx="7">
                  <c:v>Jan-Mar 2019        (85)</c:v>
                </c:pt>
                <c:pt idx="8">
                  <c:v>Apr-Jun 2019        (107)</c:v>
                </c:pt>
                <c:pt idx="9">
                  <c:v>Jul-Sep 2019        (91)</c:v>
                </c:pt>
                <c:pt idx="10">
                  <c:v>Oct-Dec 2019        (76)</c:v>
                </c:pt>
                <c:pt idx="11">
                  <c:v>Jan-Mar 2020        (62)</c:v>
                </c:pt>
                <c:pt idx="12">
                  <c:v>Apr-Jun 2020        (62)</c:v>
                </c:pt>
                <c:pt idx="13">
                  <c:v>Jul-Sep 2020        (63)</c:v>
                </c:pt>
              </c:strCache>
            </c:strRef>
          </c:cat>
          <c:val>
            <c:numRef>
              <c:f>'%Pharm p Chart'!$D$2:$D$15</c:f>
              <c:numCache>
                <c:formatCode>0.000</c:formatCode>
                <c:ptCount val="14"/>
                <c:pt idx="0">
                  <c:v>0.60784313725490191</c:v>
                </c:pt>
                <c:pt idx="1">
                  <c:v>0.51351351351351349</c:v>
                </c:pt>
                <c:pt idx="2">
                  <c:v>0.58666666666666667</c:v>
                </c:pt>
                <c:pt idx="3">
                  <c:v>0.5</c:v>
                </c:pt>
                <c:pt idx="4">
                  <c:v>0.28888888888888886</c:v>
                </c:pt>
                <c:pt idx="5">
                  <c:v>0.25742574257425743</c:v>
                </c:pt>
                <c:pt idx="6">
                  <c:v>0.27380952380952384</c:v>
                </c:pt>
                <c:pt idx="7">
                  <c:v>0.16470588235294117</c:v>
                </c:pt>
                <c:pt idx="8">
                  <c:v>0.24299065420560748</c:v>
                </c:pt>
                <c:pt idx="9">
                  <c:v>0.17582417582417584</c:v>
                </c:pt>
                <c:pt idx="10">
                  <c:v>0.25</c:v>
                </c:pt>
                <c:pt idx="11">
                  <c:v>0.22580645161290322</c:v>
                </c:pt>
                <c:pt idx="12">
                  <c:v>0.27419354838709675</c:v>
                </c:pt>
                <c:pt idx="13">
                  <c:v>0.25396825396825395</c:v>
                </c:pt>
              </c:numCache>
            </c:numRef>
          </c:val>
          <c:smooth val="0"/>
          <c:extLst>
            <c:ext xmlns:c16="http://schemas.microsoft.com/office/drawing/2014/chart" uri="{C3380CC4-5D6E-409C-BE32-E72D297353CC}">
              <c16:uniqueId val="{00000017-01C1-4E3D-B56B-6FE0A8631B5B}"/>
            </c:ext>
          </c:extLst>
        </c:ser>
        <c:ser>
          <c:idx val="2"/>
          <c:order val="2"/>
          <c:tx>
            <c:strRef>
              <c:f>'%Pharm p Chart'!$F$1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cat>
            <c:strRef>
              <c:f>'%Pharm p Chart'!$A$2:$A$15</c:f>
              <c:strCache>
                <c:ptCount val="14"/>
                <c:pt idx="0">
                  <c:v>Apr-Jun 2017        (51)</c:v>
                </c:pt>
                <c:pt idx="1">
                  <c:v>Jul-Sep 2017        (37)</c:v>
                </c:pt>
                <c:pt idx="2">
                  <c:v>Oct-Dec 2017        (75)</c:v>
                </c:pt>
                <c:pt idx="3">
                  <c:v>Jan-Mar 2018        (80)</c:v>
                </c:pt>
                <c:pt idx="4">
                  <c:v>Apr-Jun 2018        (45)</c:v>
                </c:pt>
                <c:pt idx="5">
                  <c:v>Jul-Sep 2018        (101)</c:v>
                </c:pt>
                <c:pt idx="6">
                  <c:v>Oct-Dec 2018        (84)</c:v>
                </c:pt>
                <c:pt idx="7">
                  <c:v>Jan-Mar 2019        (85)</c:v>
                </c:pt>
                <c:pt idx="8">
                  <c:v>Apr-Jun 2019        (107)</c:v>
                </c:pt>
                <c:pt idx="9">
                  <c:v>Jul-Sep 2019        (91)</c:v>
                </c:pt>
                <c:pt idx="10">
                  <c:v>Oct-Dec 2019        (76)</c:v>
                </c:pt>
                <c:pt idx="11">
                  <c:v>Jan-Mar 2020        (62)</c:v>
                </c:pt>
                <c:pt idx="12">
                  <c:v>Apr-Jun 2020        (62)</c:v>
                </c:pt>
                <c:pt idx="13">
                  <c:v>Jul-Sep 2020        (63)</c:v>
                </c:pt>
              </c:strCache>
            </c:strRef>
          </c:cat>
          <c:val>
            <c:numRef>
              <c:f>'%Pharm p Chart'!$F$2:$F$15</c:f>
              <c:numCache>
                <c:formatCode>0.000</c:formatCode>
                <c:ptCount val="14"/>
                <c:pt idx="0">
                  <c:v>0.69072530793607689</c:v>
                </c:pt>
                <c:pt idx="1">
                  <c:v>0.71496696727621467</c:v>
                </c:pt>
                <c:pt idx="2">
                  <c:v>0.6662976650813266</c:v>
                </c:pt>
                <c:pt idx="3">
                  <c:v>0.66265046646510728</c:v>
                </c:pt>
                <c:pt idx="4">
                  <c:v>0.36391706013194569</c:v>
                </c:pt>
                <c:pt idx="5">
                  <c:v>0.32175373292658838</c:v>
                </c:pt>
                <c:pt idx="6">
                  <c:v>0.32992417643241195</c:v>
                </c:pt>
                <c:pt idx="7">
                  <c:v>0.32937661546262387</c:v>
                </c:pt>
                <c:pt idx="8">
                  <c:v>0.31934640510626144</c:v>
                </c:pt>
                <c:pt idx="9">
                  <c:v>0.32628310978092173</c:v>
                </c:pt>
                <c:pt idx="10">
                  <c:v>0.33468675817069587</c:v>
                </c:pt>
                <c:pt idx="11">
                  <c:v>0.34514285940194456</c:v>
                </c:pt>
                <c:pt idx="12">
                  <c:v>0.34514285940194456</c:v>
                </c:pt>
                <c:pt idx="13">
                  <c:v>0.34428205319493221</c:v>
                </c:pt>
              </c:numCache>
            </c:numRef>
          </c:val>
          <c:smooth val="0"/>
          <c:extLst>
            <c:ext xmlns:c16="http://schemas.microsoft.com/office/drawing/2014/chart" uri="{C3380CC4-5D6E-409C-BE32-E72D297353CC}">
              <c16:uniqueId val="{00000018-01C1-4E3D-B56B-6FE0A8631B5B}"/>
            </c:ext>
          </c:extLst>
        </c:ser>
        <c:ser>
          <c:idx val="3"/>
          <c:order val="3"/>
          <c:tx>
            <c:strRef>
              <c:f>'%Pharm p Chart'!$G$1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cat>
            <c:strRef>
              <c:f>'%Pharm p Chart'!$A$2:$A$15</c:f>
              <c:strCache>
                <c:ptCount val="14"/>
                <c:pt idx="0">
                  <c:v>Apr-Jun 2017        (51)</c:v>
                </c:pt>
                <c:pt idx="1">
                  <c:v>Jul-Sep 2017        (37)</c:v>
                </c:pt>
                <c:pt idx="2">
                  <c:v>Oct-Dec 2017        (75)</c:v>
                </c:pt>
                <c:pt idx="3">
                  <c:v>Jan-Mar 2018        (80)</c:v>
                </c:pt>
                <c:pt idx="4">
                  <c:v>Apr-Jun 2018        (45)</c:v>
                </c:pt>
                <c:pt idx="5">
                  <c:v>Jul-Sep 2018        (101)</c:v>
                </c:pt>
                <c:pt idx="6">
                  <c:v>Oct-Dec 2018        (84)</c:v>
                </c:pt>
                <c:pt idx="7">
                  <c:v>Jan-Mar 2019        (85)</c:v>
                </c:pt>
                <c:pt idx="8">
                  <c:v>Apr-Jun 2019        (107)</c:v>
                </c:pt>
                <c:pt idx="9">
                  <c:v>Jul-Sep 2019        (91)</c:v>
                </c:pt>
                <c:pt idx="10">
                  <c:v>Oct-Dec 2019        (76)</c:v>
                </c:pt>
                <c:pt idx="11">
                  <c:v>Jan-Mar 2020        (62)</c:v>
                </c:pt>
                <c:pt idx="12">
                  <c:v>Apr-Jun 2020        (62)</c:v>
                </c:pt>
                <c:pt idx="13">
                  <c:v>Jul-Sep 2020        (63)</c:v>
                </c:pt>
              </c:strCache>
            </c:strRef>
          </c:cat>
          <c:val>
            <c:numRef>
              <c:f>'%Pharm p Chart'!$G$2:$G$15</c:f>
              <c:numCache>
                <c:formatCode>0.000</c:formatCode>
                <c:ptCount val="14"/>
                <c:pt idx="0">
                  <c:v>0.62108281857709202</c:v>
                </c:pt>
                <c:pt idx="1">
                  <c:v>0.6332036482471608</c:v>
                </c:pt>
                <c:pt idx="2">
                  <c:v>0.60886899714971676</c:v>
                </c:pt>
                <c:pt idx="3">
                  <c:v>0.60704539784160716</c:v>
                </c:pt>
                <c:pt idx="4">
                  <c:v>0.3005152310969007</c:v>
                </c:pt>
                <c:pt idx="5">
                  <c:v>0.27943356749422199</c:v>
                </c:pt>
                <c:pt idx="6">
                  <c:v>0.28351878924713381</c:v>
                </c:pt>
                <c:pt idx="7">
                  <c:v>0.28324500876223974</c:v>
                </c:pt>
                <c:pt idx="8">
                  <c:v>0.27822990358405852</c:v>
                </c:pt>
                <c:pt idx="9">
                  <c:v>0.2816982559213887</c:v>
                </c:pt>
                <c:pt idx="10">
                  <c:v>0.28590008011627577</c:v>
                </c:pt>
                <c:pt idx="11">
                  <c:v>0.29112813073190014</c:v>
                </c:pt>
                <c:pt idx="12">
                  <c:v>0.29112813073190014</c:v>
                </c:pt>
                <c:pt idx="13">
                  <c:v>0.29069772762839396</c:v>
                </c:pt>
              </c:numCache>
            </c:numRef>
          </c:val>
          <c:smooth val="0"/>
          <c:extLst>
            <c:ext xmlns:c16="http://schemas.microsoft.com/office/drawing/2014/chart" uri="{C3380CC4-5D6E-409C-BE32-E72D297353CC}">
              <c16:uniqueId val="{00000019-01C1-4E3D-B56B-6FE0A8631B5B}"/>
            </c:ext>
          </c:extLst>
        </c:ser>
        <c:ser>
          <c:idx val="4"/>
          <c:order val="4"/>
          <c:tx>
            <c:strRef>
              <c:f>'%Pharm p Chart'!$H$1</c:f>
              <c:strCache>
                <c:ptCount val="1"/>
                <c:pt idx="0">
                  <c:v>Average</c:v>
                </c:pt>
              </c:strCache>
            </c:strRef>
          </c:tx>
          <c:spPr>
            <a:ln w="19050">
              <a:solidFill>
                <a:srgbClr val="494949"/>
              </a:solidFill>
            </a:ln>
            <a:effectLst/>
          </c:spPr>
          <c:marker>
            <c:symbol val="none"/>
          </c:marker>
          <c:dLbls>
            <c:dLbl>
              <c:idx val="3"/>
              <c:layout>
                <c:manualLayout>
                  <c:x val="-0.20451756926817333"/>
                  <c:y val="-0.1047244094488189"/>
                </c:manualLayout>
              </c:layout>
              <c:tx>
                <c:rich>
                  <a:bodyPr/>
                  <a:lstStyle/>
                  <a:p>
                    <a:r>
                      <a:rPr lang="en-US"/>
                      <a:t>Baseline Mean, </a:t>
                    </a:r>
                    <a:fld id="{AAFA8235-226F-41A4-A77A-ECD59D51C7CD}"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A-01C1-4E3D-B56B-6FE0A8631B5B}"/>
                </c:ext>
              </c:extLst>
            </c:dLbl>
            <c:dLbl>
              <c:idx val="11"/>
              <c:layout>
                <c:manualLayout>
                  <c:x val="-0.20527275381850127"/>
                  <c:y val="-3.8802349706286716E-2"/>
                </c:manualLayout>
              </c:layout>
              <c:tx>
                <c:rich>
                  <a:bodyPr/>
                  <a:lstStyle/>
                  <a:p>
                    <a:r>
                      <a:rPr lang="en-US" sz="1400"/>
                      <a:t>New</a:t>
                    </a:r>
                    <a:r>
                      <a:rPr lang="en-US" sz="1400" baseline="0"/>
                      <a:t> Mean, </a:t>
                    </a:r>
                    <a:fld id="{721CD2F3-F74A-4552-B9E9-96979202B2D9}" type="VALUE">
                      <a:rPr lang="en-US" sz="1400"/>
                      <a:pPr/>
                      <a:t>[VALUE]</a:t>
                    </a:fld>
                    <a:endParaRPr lang="en-US" sz="1400" baseline="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B-01C1-4E3D-B56B-6FE0A8631B5B}"/>
                </c:ext>
              </c:extLst>
            </c:dLbl>
            <c:numFmt formatCode="0.0%" sourceLinked="0"/>
            <c:spPr>
              <a:noFill/>
              <a:ln>
                <a:solidFill>
                  <a:srgbClr val="494949"/>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'%Pharm p Chart'!$A$2:$A$15</c:f>
              <c:strCache>
                <c:ptCount val="14"/>
                <c:pt idx="0">
                  <c:v>Apr-Jun 2017        (51)</c:v>
                </c:pt>
                <c:pt idx="1">
                  <c:v>Jul-Sep 2017        (37)</c:v>
                </c:pt>
                <c:pt idx="2">
                  <c:v>Oct-Dec 2017        (75)</c:v>
                </c:pt>
                <c:pt idx="3">
                  <c:v>Jan-Mar 2018        (80)</c:v>
                </c:pt>
                <c:pt idx="4">
                  <c:v>Apr-Jun 2018        (45)</c:v>
                </c:pt>
                <c:pt idx="5">
                  <c:v>Jul-Sep 2018        (101)</c:v>
                </c:pt>
                <c:pt idx="6">
                  <c:v>Oct-Dec 2018        (84)</c:v>
                </c:pt>
                <c:pt idx="7">
                  <c:v>Jan-Mar 2019        (85)</c:v>
                </c:pt>
                <c:pt idx="8">
                  <c:v>Apr-Jun 2019        (107)</c:v>
                </c:pt>
                <c:pt idx="9">
                  <c:v>Jul-Sep 2019        (91)</c:v>
                </c:pt>
                <c:pt idx="10">
                  <c:v>Oct-Dec 2019        (76)</c:v>
                </c:pt>
                <c:pt idx="11">
                  <c:v>Jan-Mar 2020        (62)</c:v>
                </c:pt>
                <c:pt idx="12">
                  <c:v>Apr-Jun 2020        (62)</c:v>
                </c:pt>
                <c:pt idx="13">
                  <c:v>Jul-Sep 2020        (63)</c:v>
                </c:pt>
              </c:strCache>
            </c:strRef>
          </c:cat>
          <c:val>
            <c:numRef>
              <c:f>'%Pharm p Chart'!$H$2:$H$15</c:f>
              <c:numCache>
                <c:formatCode>0.000</c:formatCode>
                <c:ptCount val="14"/>
                <c:pt idx="0">
                  <c:v>0.55144032921810704</c:v>
                </c:pt>
                <c:pt idx="1">
                  <c:v>0.55144032921810704</c:v>
                </c:pt>
                <c:pt idx="2">
                  <c:v>0.55144032921810704</c:v>
                </c:pt>
                <c:pt idx="3">
                  <c:v>0.55144032921810704</c:v>
                </c:pt>
                <c:pt idx="4">
                  <c:v>0.23711340206185566</c:v>
                </c:pt>
                <c:pt idx="5">
                  <c:v>0.23711340206185566</c:v>
                </c:pt>
                <c:pt idx="6">
                  <c:v>0.23711340206185566</c:v>
                </c:pt>
                <c:pt idx="7">
                  <c:v>0.23711340206185566</c:v>
                </c:pt>
                <c:pt idx="8">
                  <c:v>0.23711340206185566</c:v>
                </c:pt>
                <c:pt idx="9">
                  <c:v>0.23711340206185566</c:v>
                </c:pt>
                <c:pt idx="10">
                  <c:v>0.23711340206185566</c:v>
                </c:pt>
                <c:pt idx="11">
                  <c:v>0.23711340206185566</c:v>
                </c:pt>
                <c:pt idx="12">
                  <c:v>0.23711340206185566</c:v>
                </c:pt>
                <c:pt idx="13">
                  <c:v>0.23711340206185566</c:v>
                </c:pt>
              </c:numCache>
            </c:numRef>
          </c:val>
          <c:smooth val="0"/>
          <c:extLst>
            <c:ext xmlns:c16="http://schemas.microsoft.com/office/drawing/2014/chart" uri="{C3380CC4-5D6E-409C-BE32-E72D297353CC}">
              <c16:uniqueId val="{0000001C-01C1-4E3D-B56B-6FE0A8631B5B}"/>
            </c:ext>
          </c:extLst>
        </c:ser>
        <c:ser>
          <c:idx val="5"/>
          <c:order val="5"/>
          <c:tx>
            <c:strRef>
              <c:f>'%Pharm p Chart'!$I$1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cat>
            <c:strRef>
              <c:f>'%Pharm p Chart'!$A$2:$A$15</c:f>
              <c:strCache>
                <c:ptCount val="14"/>
                <c:pt idx="0">
                  <c:v>Apr-Jun 2017        (51)</c:v>
                </c:pt>
                <c:pt idx="1">
                  <c:v>Jul-Sep 2017        (37)</c:v>
                </c:pt>
                <c:pt idx="2">
                  <c:v>Oct-Dec 2017        (75)</c:v>
                </c:pt>
                <c:pt idx="3">
                  <c:v>Jan-Mar 2018        (80)</c:v>
                </c:pt>
                <c:pt idx="4">
                  <c:v>Apr-Jun 2018        (45)</c:v>
                </c:pt>
                <c:pt idx="5">
                  <c:v>Jul-Sep 2018        (101)</c:v>
                </c:pt>
                <c:pt idx="6">
                  <c:v>Oct-Dec 2018        (84)</c:v>
                </c:pt>
                <c:pt idx="7">
                  <c:v>Jan-Mar 2019        (85)</c:v>
                </c:pt>
                <c:pt idx="8">
                  <c:v>Apr-Jun 2019        (107)</c:v>
                </c:pt>
                <c:pt idx="9">
                  <c:v>Jul-Sep 2019        (91)</c:v>
                </c:pt>
                <c:pt idx="10">
                  <c:v>Oct-Dec 2019        (76)</c:v>
                </c:pt>
                <c:pt idx="11">
                  <c:v>Jan-Mar 2020        (62)</c:v>
                </c:pt>
                <c:pt idx="12">
                  <c:v>Apr-Jun 2020        (62)</c:v>
                </c:pt>
                <c:pt idx="13">
                  <c:v>Jul-Sep 2020        (63)</c:v>
                </c:pt>
              </c:strCache>
            </c:strRef>
          </c:cat>
          <c:val>
            <c:numRef>
              <c:f>'%Pharm p Chart'!$I$2:$I$15</c:f>
              <c:numCache>
                <c:formatCode>0.000</c:formatCode>
                <c:ptCount val="14"/>
                <c:pt idx="0">
                  <c:v>0.48179783985912211</c:v>
                </c:pt>
                <c:pt idx="1">
                  <c:v>0.46967701018905322</c:v>
                </c:pt>
                <c:pt idx="2">
                  <c:v>0.49401166128649726</c:v>
                </c:pt>
                <c:pt idx="3">
                  <c:v>0.49583526059460692</c:v>
                </c:pt>
                <c:pt idx="4">
                  <c:v>0.17371157302681065</c:v>
                </c:pt>
                <c:pt idx="5">
                  <c:v>0.1947932366294893</c:v>
                </c:pt>
                <c:pt idx="6">
                  <c:v>0.19070801487657751</c:v>
                </c:pt>
                <c:pt idx="7">
                  <c:v>0.19098179536147156</c:v>
                </c:pt>
                <c:pt idx="8">
                  <c:v>0.19599690053965277</c:v>
                </c:pt>
                <c:pt idx="9">
                  <c:v>0.19252854820232262</c:v>
                </c:pt>
                <c:pt idx="10">
                  <c:v>0.18832672400743555</c:v>
                </c:pt>
                <c:pt idx="11">
                  <c:v>0.18309867339181118</c:v>
                </c:pt>
                <c:pt idx="12">
                  <c:v>0.18309867339181118</c:v>
                </c:pt>
                <c:pt idx="13">
                  <c:v>0.18352907649531736</c:v>
                </c:pt>
              </c:numCache>
            </c:numRef>
          </c:val>
          <c:smooth val="0"/>
          <c:extLst>
            <c:ext xmlns:c16="http://schemas.microsoft.com/office/drawing/2014/chart" uri="{C3380CC4-5D6E-409C-BE32-E72D297353CC}">
              <c16:uniqueId val="{0000001D-01C1-4E3D-B56B-6FE0A8631B5B}"/>
            </c:ext>
          </c:extLst>
        </c:ser>
        <c:ser>
          <c:idx val="6"/>
          <c:order val="6"/>
          <c:tx>
            <c:strRef>
              <c:f>'%Pharm p Chart'!$J$1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cat>
            <c:strRef>
              <c:f>'%Pharm p Chart'!$A$2:$A$15</c:f>
              <c:strCache>
                <c:ptCount val="14"/>
                <c:pt idx="0">
                  <c:v>Apr-Jun 2017        (51)</c:v>
                </c:pt>
                <c:pt idx="1">
                  <c:v>Jul-Sep 2017        (37)</c:v>
                </c:pt>
                <c:pt idx="2">
                  <c:v>Oct-Dec 2017        (75)</c:v>
                </c:pt>
                <c:pt idx="3">
                  <c:v>Jan-Mar 2018        (80)</c:v>
                </c:pt>
                <c:pt idx="4">
                  <c:v>Apr-Jun 2018        (45)</c:v>
                </c:pt>
                <c:pt idx="5">
                  <c:v>Jul-Sep 2018        (101)</c:v>
                </c:pt>
                <c:pt idx="6">
                  <c:v>Oct-Dec 2018        (84)</c:v>
                </c:pt>
                <c:pt idx="7">
                  <c:v>Jan-Mar 2019        (85)</c:v>
                </c:pt>
                <c:pt idx="8">
                  <c:v>Apr-Jun 2019        (107)</c:v>
                </c:pt>
                <c:pt idx="9">
                  <c:v>Jul-Sep 2019        (91)</c:v>
                </c:pt>
                <c:pt idx="10">
                  <c:v>Oct-Dec 2019        (76)</c:v>
                </c:pt>
                <c:pt idx="11">
                  <c:v>Jan-Mar 2020        (62)</c:v>
                </c:pt>
                <c:pt idx="12">
                  <c:v>Apr-Jun 2020        (62)</c:v>
                </c:pt>
                <c:pt idx="13">
                  <c:v>Jul-Sep 2020        (63)</c:v>
                </c:pt>
              </c:strCache>
            </c:strRef>
          </c:cat>
          <c:val>
            <c:numRef>
              <c:f>'%Pharm p Chart'!$J$2:$J$15</c:f>
              <c:numCache>
                <c:formatCode>0.000</c:formatCode>
                <c:ptCount val="14"/>
                <c:pt idx="0">
                  <c:v>0.41215535050013719</c:v>
                </c:pt>
                <c:pt idx="1">
                  <c:v>0.38791369115999941</c:v>
                </c:pt>
                <c:pt idx="2">
                  <c:v>0.43658299335488748</c:v>
                </c:pt>
                <c:pt idx="3">
                  <c:v>0.4402301919711068</c:v>
                </c:pt>
                <c:pt idx="4">
                  <c:v>0.11030974399176563</c:v>
                </c:pt>
                <c:pt idx="5">
                  <c:v>0.15247307119712294</c:v>
                </c:pt>
                <c:pt idx="6">
                  <c:v>0.14430262769129937</c:v>
                </c:pt>
                <c:pt idx="7">
                  <c:v>0.14485018866108745</c:v>
                </c:pt>
                <c:pt idx="8">
                  <c:v>0.15488039901744988</c:v>
                </c:pt>
                <c:pt idx="9">
                  <c:v>0.14794369434278959</c:v>
                </c:pt>
                <c:pt idx="10">
                  <c:v>0.13954004595301545</c:v>
                </c:pt>
                <c:pt idx="11">
                  <c:v>0.12908394472176674</c:v>
                </c:pt>
                <c:pt idx="12">
                  <c:v>0.12908394472176674</c:v>
                </c:pt>
                <c:pt idx="13">
                  <c:v>0.12994475092877908</c:v>
                </c:pt>
              </c:numCache>
            </c:numRef>
          </c:val>
          <c:smooth val="0"/>
          <c:extLst>
            <c:ext xmlns:c16="http://schemas.microsoft.com/office/drawing/2014/chart" uri="{C3380CC4-5D6E-409C-BE32-E72D297353CC}">
              <c16:uniqueId val="{0000001E-01C1-4E3D-B56B-6FE0A8631B5B}"/>
            </c:ext>
          </c:extLst>
        </c:ser>
        <c:dLbls>
          <c:showLegendKey val="0"/>
          <c:showVal val="0"/>
          <c:showCatName val="0"/>
          <c:showSerName val="0"/>
          <c:showPercent val="0"/>
          <c:showBubbleSize val="0"/>
        </c:dLbls>
        <c:marker val="1"/>
        <c:smooth val="0"/>
        <c:axId val="1464040831"/>
        <c:axId val="1463620559"/>
      </c:lineChart>
      <c:scatterChart>
        <c:scatterStyle val="lineMarker"/>
        <c:varyColors val="0"/>
        <c:ser>
          <c:idx val="1"/>
          <c:order val="1"/>
          <c:tx>
            <c:strRef>
              <c:f>'%Pharm p Chart'!$E$1</c:f>
              <c:strCache>
                <c:ptCount val="1"/>
                <c:pt idx="0">
                  <c:v>UCL</c:v>
                </c:pt>
              </c:strCache>
            </c:strRef>
          </c:tx>
          <c:spPr>
            <a:ln w="19050">
              <a:noFill/>
            </a:ln>
            <a:effectLst/>
          </c:spPr>
          <c:marker>
            <c:symbol val="none"/>
          </c:marker>
          <c:errBars>
            <c:errDir val="x"/>
            <c:errBarType val="both"/>
            <c:errValType val="cust"/>
            <c:noEndCap val="1"/>
            <c:plus>
              <c:numRef>
                <c:f>'%Pharm p Chart'!$M$2:$M$33</c:f>
                <c:numCache>
                  <c:formatCode>General</c:formatCode>
                  <c:ptCount val="3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plus>
            <c:minus>
              <c:numRef>
                <c:f>'%Pharm p Chart'!$T$2:$T$33</c:f>
                <c:numCache>
                  <c:formatCode>General</c:formatCode>
                  <c:ptCount val="32"/>
                </c:numCache>
              </c:numRef>
            </c:minus>
            <c:spPr>
              <a:ln>
                <a:solidFill>
                  <a:srgbClr val="D3AB27"/>
                </a:solidFill>
                <a:prstDash val="solid"/>
              </a:ln>
            </c:spPr>
          </c:errBars>
          <c:errBars>
            <c:errDir val="y"/>
            <c:errBarType val="both"/>
            <c:errValType val="cust"/>
            <c:noEndCap val="1"/>
            <c:plus>
              <c:numRef>
                <c:f>'%Pharm p Chart'!$T$2:$T$33</c:f>
                <c:numCache>
                  <c:formatCode>General</c:formatCode>
                  <c:ptCount val="32"/>
                </c:numCache>
              </c:numRef>
            </c:plus>
            <c:minus>
              <c:numRef>
                <c:f>'%Pharm p Chart'!$N$2:$N$33</c:f>
                <c:numCache>
                  <c:formatCode>General</c:formatCode>
                  <c:ptCount val="32"/>
                  <c:pt idx="0">
                    <c:v>0</c:v>
                  </c:pt>
                  <c:pt idx="1">
                    <c:v>3.6362489010206667E-2</c:v>
                  </c:pt>
                  <c:pt idx="2">
                    <c:v>-7.3003953292332113E-2</c:v>
                  </c:pt>
                  <c:pt idx="3">
                    <c:v>-5.4707979243288074E-3</c:v>
                  </c:pt>
                  <c:pt idx="4">
                    <c:v>-0.29093664592161683</c:v>
                  </c:pt>
                  <c:pt idx="5">
                    <c:v>-6.3244990808035972E-2</c:v>
                  </c:pt>
                  <c:pt idx="6">
                    <c:v>1.2255665258735393E-2</c:v>
                  </c:pt>
                  <c:pt idx="7">
                    <c:v>-8.2134145468215625E-4</c:v>
                  </c:pt>
                  <c:pt idx="8">
                    <c:v>-1.504531553454358E-2</c:v>
                  </c:pt>
                  <c:pt idx="9">
                    <c:v>1.0405057011990348E-2</c:v>
                  </c:pt>
                  <c:pt idx="10">
                    <c:v>1.260547258466127E-2</c:v>
                  </c:pt>
                  <c:pt idx="11">
                    <c:v>1.5684151846873051E-2</c:v>
                  </c:pt>
                  <c:pt idx="12">
                    <c:v>0</c:v>
                  </c:pt>
                  <c:pt idx="13">
                    <c:v>-1.2912093105185152E-3</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minus>
            <c:spPr>
              <a:ln>
                <a:solidFill>
                  <a:srgbClr val="D3AB27"/>
                </a:solidFill>
                <a:prstDash val="solid"/>
              </a:ln>
            </c:spPr>
          </c:errBars>
          <c:xVal>
            <c:strRef>
              <c:f>'%Pharm p Chart'!$A$2:$A$15</c:f>
              <c:strCache>
                <c:ptCount val="14"/>
                <c:pt idx="0">
                  <c:v>Apr-Jun 2017        (51)</c:v>
                </c:pt>
                <c:pt idx="1">
                  <c:v>Jul-Sep 2017        (37)</c:v>
                </c:pt>
                <c:pt idx="2">
                  <c:v>Oct-Dec 2017        (75)</c:v>
                </c:pt>
                <c:pt idx="3">
                  <c:v>Jan-Mar 2018        (80)</c:v>
                </c:pt>
                <c:pt idx="4">
                  <c:v>Apr-Jun 2018        (45)</c:v>
                </c:pt>
                <c:pt idx="5">
                  <c:v>Jul-Sep 2018        (101)</c:v>
                </c:pt>
                <c:pt idx="6">
                  <c:v>Oct-Dec 2018        (84)</c:v>
                </c:pt>
                <c:pt idx="7">
                  <c:v>Jan-Mar 2019        (85)</c:v>
                </c:pt>
                <c:pt idx="8">
                  <c:v>Apr-Jun 2019        (107)</c:v>
                </c:pt>
                <c:pt idx="9">
                  <c:v>Jul-Sep 2019        (91)</c:v>
                </c:pt>
                <c:pt idx="10">
                  <c:v>Oct-Dec 2019        (76)</c:v>
                </c:pt>
                <c:pt idx="11">
                  <c:v>Jan-Mar 2020        (62)</c:v>
                </c:pt>
                <c:pt idx="12">
                  <c:v>Apr-Jun 2020        (62)</c:v>
                </c:pt>
                <c:pt idx="13">
                  <c:v>Jul-Sep 2020        (63)</c:v>
                </c:pt>
              </c:strCache>
            </c:strRef>
          </c:xVal>
          <c:yVal>
            <c:numRef>
              <c:f>'%Pharm p Chart'!$E$2:$E$15</c:f>
              <c:numCache>
                <c:formatCode>0.000</c:formatCode>
                <c:ptCount val="14"/>
                <c:pt idx="0">
                  <c:v>0.76036779729506176</c:v>
                </c:pt>
                <c:pt idx="1">
                  <c:v>0.79673028630526843</c:v>
                </c:pt>
                <c:pt idx="2">
                  <c:v>0.72372633301293632</c:v>
                </c:pt>
                <c:pt idx="3">
                  <c:v>0.71825553508860751</c:v>
                </c:pt>
                <c:pt idx="4">
                  <c:v>0.42731888916699068</c:v>
                </c:pt>
                <c:pt idx="5">
                  <c:v>0.36407389835895471</c:v>
                </c:pt>
                <c:pt idx="6">
                  <c:v>0.3763295636176901</c:v>
                </c:pt>
                <c:pt idx="7">
                  <c:v>0.37550822216300794</c:v>
                </c:pt>
                <c:pt idx="8">
                  <c:v>0.36046290662846436</c:v>
                </c:pt>
                <c:pt idx="9">
                  <c:v>0.37086796364045471</c:v>
                </c:pt>
                <c:pt idx="10">
                  <c:v>0.38347343622511598</c:v>
                </c:pt>
                <c:pt idx="11">
                  <c:v>0.39915758807198903</c:v>
                </c:pt>
                <c:pt idx="12">
                  <c:v>0.39915758807198903</c:v>
                </c:pt>
                <c:pt idx="13">
                  <c:v>0.39786637876147052</c:v>
                </c:pt>
              </c:numCache>
            </c:numRef>
          </c:yVal>
          <c:smooth val="0"/>
          <c:extLst>
            <c:ext xmlns:c16="http://schemas.microsoft.com/office/drawing/2014/chart" uri="{C3380CC4-5D6E-409C-BE32-E72D297353CC}">
              <c16:uniqueId val="{0000001F-01C1-4E3D-B56B-6FE0A8631B5B}"/>
            </c:ext>
          </c:extLst>
        </c:ser>
        <c:ser>
          <c:idx val="7"/>
          <c:order val="7"/>
          <c:tx>
            <c:strRef>
              <c:f>'%Pharm p Chart'!$K$1</c:f>
              <c:strCache>
                <c:ptCount val="1"/>
                <c:pt idx="0">
                  <c:v>LCL</c:v>
                </c:pt>
              </c:strCache>
            </c:strRef>
          </c:tx>
          <c:spPr>
            <a:ln w="19050">
              <a:noFill/>
            </a:ln>
            <a:effectLst/>
          </c:spPr>
          <c:marker>
            <c:symbol val="none"/>
          </c:marker>
          <c:errBars>
            <c:errDir val="x"/>
            <c:errBarType val="both"/>
            <c:errValType val="cust"/>
            <c:noEndCap val="1"/>
            <c:plus>
              <c:numRef>
                <c:f>'%Pharm p Chart'!$M$2:$M$33</c:f>
                <c:numCache>
                  <c:formatCode>General</c:formatCode>
                  <c:ptCount val="3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plus>
            <c:minus>
              <c:numRef>
                <c:f>'%Pharm p Chart'!$T$2:$T$33</c:f>
                <c:numCache>
                  <c:formatCode>General</c:formatCode>
                  <c:ptCount val="32"/>
                </c:numCache>
              </c:numRef>
            </c:minus>
            <c:spPr>
              <a:ln>
                <a:solidFill>
                  <a:srgbClr val="D3AB27"/>
                </a:solidFill>
                <a:prstDash val="solid"/>
              </a:ln>
            </c:spPr>
          </c:errBars>
          <c:errBars>
            <c:errDir val="y"/>
            <c:errBarType val="both"/>
            <c:errValType val="cust"/>
            <c:noEndCap val="1"/>
            <c:plus>
              <c:numRef>
                <c:f>'%Pharm p Chart'!$T$2:$T$33</c:f>
                <c:numCache>
                  <c:formatCode>General</c:formatCode>
                  <c:ptCount val="32"/>
                </c:numCache>
              </c:numRef>
            </c:plus>
            <c:minus>
              <c:numRef>
                <c:f>'%Pharm p Chart'!$S$2:$S$33</c:f>
                <c:numCache>
                  <c:formatCode>General</c:formatCode>
                  <c:ptCount val="32"/>
                  <c:pt idx="0">
                    <c:v>0</c:v>
                  </c:pt>
                  <c:pt idx="1">
                    <c:v>-3.6362489010206611E-2</c:v>
                  </c:pt>
                  <c:pt idx="2">
                    <c:v>7.3003953292332113E-2</c:v>
                  </c:pt>
                  <c:pt idx="3">
                    <c:v>5.4707979243288629E-3</c:v>
                  </c:pt>
                  <c:pt idx="4">
                    <c:v>-0.33771720839088604</c:v>
                  </c:pt>
                  <c:pt idx="5">
                    <c:v>6.3244990808036E-2</c:v>
                  </c:pt>
                  <c:pt idx="6">
                    <c:v>-1.2255665258735365E-2</c:v>
                  </c:pt>
                  <c:pt idx="7">
                    <c:v>8.2134145468212849E-4</c:v>
                  </c:pt>
                  <c:pt idx="8">
                    <c:v>1.5045315534543607E-2</c:v>
                  </c:pt>
                  <c:pt idx="9">
                    <c:v>-1.0405057011990404E-2</c:v>
                  </c:pt>
                  <c:pt idx="10">
                    <c:v>-1.260547258466127E-2</c:v>
                  </c:pt>
                  <c:pt idx="11">
                    <c:v>-1.5684151846873023E-2</c:v>
                  </c:pt>
                  <c:pt idx="12">
                    <c:v>0</c:v>
                  </c:pt>
                  <c:pt idx="13">
                    <c:v>1.2912093105185152E-3</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minus>
            <c:spPr>
              <a:ln>
                <a:solidFill>
                  <a:srgbClr val="D3AB27"/>
                </a:solidFill>
                <a:prstDash val="solid"/>
              </a:ln>
            </c:spPr>
          </c:errBars>
          <c:xVal>
            <c:strRef>
              <c:f>'%Pharm p Chart'!$A$2:$A$15</c:f>
              <c:strCache>
                <c:ptCount val="14"/>
                <c:pt idx="0">
                  <c:v>Apr-Jun 2017        (51)</c:v>
                </c:pt>
                <c:pt idx="1">
                  <c:v>Jul-Sep 2017        (37)</c:v>
                </c:pt>
                <c:pt idx="2">
                  <c:v>Oct-Dec 2017        (75)</c:v>
                </c:pt>
                <c:pt idx="3">
                  <c:v>Jan-Mar 2018        (80)</c:v>
                </c:pt>
                <c:pt idx="4">
                  <c:v>Apr-Jun 2018        (45)</c:v>
                </c:pt>
                <c:pt idx="5">
                  <c:v>Jul-Sep 2018        (101)</c:v>
                </c:pt>
                <c:pt idx="6">
                  <c:v>Oct-Dec 2018        (84)</c:v>
                </c:pt>
                <c:pt idx="7">
                  <c:v>Jan-Mar 2019        (85)</c:v>
                </c:pt>
                <c:pt idx="8">
                  <c:v>Apr-Jun 2019        (107)</c:v>
                </c:pt>
                <c:pt idx="9">
                  <c:v>Jul-Sep 2019        (91)</c:v>
                </c:pt>
                <c:pt idx="10">
                  <c:v>Oct-Dec 2019        (76)</c:v>
                </c:pt>
                <c:pt idx="11">
                  <c:v>Jan-Mar 2020        (62)</c:v>
                </c:pt>
                <c:pt idx="12">
                  <c:v>Apr-Jun 2020        (62)</c:v>
                </c:pt>
                <c:pt idx="13">
                  <c:v>Jul-Sep 2020        (63)</c:v>
                </c:pt>
              </c:strCache>
            </c:strRef>
          </c:xVal>
          <c:yVal>
            <c:numRef>
              <c:f>'%Pharm p Chart'!$K$2:$K$15</c:f>
              <c:numCache>
                <c:formatCode>0.000</c:formatCode>
                <c:ptCount val="14"/>
                <c:pt idx="0">
                  <c:v>0.34251286114115226</c:v>
                </c:pt>
                <c:pt idx="1">
                  <c:v>0.30615037213094565</c:v>
                </c:pt>
                <c:pt idx="2">
                  <c:v>0.37915432542327776</c:v>
                </c:pt>
                <c:pt idx="3">
                  <c:v>0.38462512334760662</c:v>
                </c:pt>
                <c:pt idx="4">
                  <c:v>4.6907914956720614E-2</c:v>
                </c:pt>
                <c:pt idx="5">
                  <c:v>0.11015290576475661</c:v>
                </c:pt>
                <c:pt idx="6">
                  <c:v>9.7897240506021249E-2</c:v>
                </c:pt>
                <c:pt idx="7">
                  <c:v>9.8718581960703378E-2</c:v>
                </c:pt>
                <c:pt idx="8">
                  <c:v>0.11376389749524699</c:v>
                </c:pt>
                <c:pt idx="9">
                  <c:v>0.10335884048325658</c:v>
                </c:pt>
                <c:pt idx="10">
                  <c:v>9.0753367898595311E-2</c:v>
                </c:pt>
                <c:pt idx="11">
                  <c:v>7.5069216051722287E-2</c:v>
                </c:pt>
                <c:pt idx="12">
                  <c:v>7.5069216051722287E-2</c:v>
                </c:pt>
                <c:pt idx="13">
                  <c:v>7.6360425362240802E-2</c:v>
                </c:pt>
              </c:numCache>
            </c:numRef>
          </c:yVal>
          <c:smooth val="0"/>
          <c:extLst>
            <c:ext xmlns:c16="http://schemas.microsoft.com/office/drawing/2014/chart" uri="{C3380CC4-5D6E-409C-BE32-E72D297353CC}">
              <c16:uniqueId val="{00000020-01C1-4E3D-B56B-6FE0A8631B5B}"/>
            </c:ext>
          </c:extLst>
        </c:ser>
        <c:dLbls>
          <c:showLegendKey val="0"/>
          <c:showVal val="0"/>
          <c:showCatName val="0"/>
          <c:showSerName val="0"/>
          <c:showPercent val="0"/>
          <c:showBubbleSize val="0"/>
        </c:dLbls>
        <c:axId val="1497607567"/>
        <c:axId val="1030961295"/>
      </c:scatterChart>
      <c:catAx>
        <c:axId val="1464040831"/>
        <c:scaling>
          <c:orientation val="minMax"/>
        </c:scaling>
        <c:delete val="0"/>
        <c:axPos val="b"/>
        <c:title>
          <c:tx>
            <c:rich>
              <a:bodyPr/>
              <a:lstStyle/>
              <a:p>
                <a:pPr>
                  <a:defRPr sz="1400"/>
                </a:pPr>
                <a:r>
                  <a:rPr lang="en-US" sz="1400"/>
                  <a:t>Birth Quarter (n)</a:t>
                </a:r>
              </a:p>
            </c:rich>
          </c:tx>
          <c:layout/>
          <c:overlay val="0"/>
        </c:title>
        <c:numFmt formatCode="General" sourceLinked="1"/>
        <c:majorTickMark val="out"/>
        <c:minorTickMark val="none"/>
        <c:tickLblPos val="nextTo"/>
        <c:txPr>
          <a:bodyPr/>
          <a:lstStyle/>
          <a:p>
            <a:pPr>
              <a:defRPr sz="1200"/>
            </a:pPr>
            <a:endParaRPr lang="en-US"/>
          </a:p>
        </c:txPr>
        <c:crossAx val="1463620559"/>
        <c:crosses val="autoZero"/>
        <c:auto val="0"/>
        <c:lblAlgn val="ctr"/>
        <c:lblOffset val="100"/>
        <c:tickLblSkip val="1"/>
        <c:tickMarkSkip val="1"/>
        <c:noMultiLvlLbl val="0"/>
      </c:catAx>
      <c:valAx>
        <c:axId val="1463620559"/>
        <c:scaling>
          <c:orientation val="minMax"/>
          <c:max val="1"/>
          <c:min val="0"/>
        </c:scaling>
        <c:delete val="0"/>
        <c:axPos val="l"/>
        <c:title>
          <c:tx>
            <c:rich>
              <a:bodyPr/>
              <a:lstStyle/>
              <a:p>
                <a:pPr>
                  <a:defRPr sz="1400"/>
                </a:pPr>
                <a:r>
                  <a:rPr lang="en-US" sz="1400"/>
                  <a:t>OEN Receiving Pharmacologic</a:t>
                </a:r>
                <a:r>
                  <a:rPr lang="en-US" sz="1400" baseline="0"/>
                  <a:t> Therapy (%)</a:t>
                </a:r>
                <a:endParaRPr lang="en-US" sz="1400"/>
              </a:p>
            </c:rich>
          </c:tx>
          <c:layout/>
          <c:overlay val="0"/>
        </c:title>
        <c:numFmt formatCode="0%" sourceLinked="0"/>
        <c:majorTickMark val="out"/>
        <c:minorTickMark val="none"/>
        <c:tickLblPos val="nextTo"/>
        <c:txPr>
          <a:bodyPr/>
          <a:lstStyle/>
          <a:p>
            <a:pPr>
              <a:defRPr sz="1200"/>
            </a:pPr>
            <a:endParaRPr lang="en-US"/>
          </a:p>
        </c:txPr>
        <c:crossAx val="1464040831"/>
        <c:crosses val="autoZero"/>
        <c:crossBetween val="between"/>
      </c:valAx>
      <c:valAx>
        <c:axId val="1030961295"/>
        <c:scaling>
          <c:orientation val="minMax"/>
        </c:scaling>
        <c:delete val="1"/>
        <c:axPos val="r"/>
        <c:numFmt formatCode="0.000" sourceLinked="1"/>
        <c:majorTickMark val="out"/>
        <c:minorTickMark val="none"/>
        <c:tickLblPos val="nextTo"/>
        <c:crossAx val="1497607567"/>
        <c:crosses val="max"/>
        <c:crossBetween val="midCat"/>
      </c:valAx>
      <c:valAx>
        <c:axId val="1497607567"/>
        <c:scaling>
          <c:orientation val="minMax"/>
          <c:max val="14"/>
          <c:min val="1"/>
        </c:scaling>
        <c:delete val="0"/>
        <c:axPos val="t"/>
        <c:majorTickMark val="none"/>
        <c:minorTickMark val="none"/>
        <c:tickLblPos val="none"/>
        <c:spPr>
          <a:ln w="25400">
            <a:noFill/>
          </a:ln>
        </c:spPr>
        <c:crossAx val="1030961295"/>
        <c:crosses val="max"/>
        <c:crossBetween val="midCat"/>
      </c:valAx>
      <c:spPr>
        <a:noFill/>
        <a:ln w="25400">
          <a:noFill/>
        </a:ln>
      </c:spPr>
    </c:plotArea>
    <c:plotVisOnly val="0"/>
    <c:dispBlanksAs val="gap"/>
    <c:showDLblsOverMax val="0"/>
    <c:extLst>
      <c:ext xmlns:c16r3="http://schemas.microsoft.com/office/drawing/2017/03/chart" uri="{56B9EC1D-385E-4148-901F-78D8002777C0}">
        <c16r3:dataDisplayOptions16>
          <c16r3:dispNaAsBlank val="1"/>
        </c16r3:dataDisplayOptions16>
      </c:ext>
    </c:extLst>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200"/>
            </a:pPr>
            <a:r>
              <a:rPr lang="en-US" sz="2200" b="1" i="0" baseline="0">
                <a:effectLst/>
              </a:rPr>
              <a:t>CHoSEN QIC Cohort: Average Length-of-Stay for OEN who Received Pharmacologic Therapy</a:t>
            </a:r>
            <a:r>
              <a:rPr lang="en-US" sz="2200" b="0" i="0" baseline="0">
                <a:effectLst/>
              </a:rPr>
              <a:t>, </a:t>
            </a:r>
            <a:r>
              <a:rPr lang="en-US" sz="2200" b="0" i="1" baseline="0">
                <a:effectLst/>
              </a:rPr>
              <a:t>n</a:t>
            </a:r>
            <a:r>
              <a:rPr lang="en-US" sz="2200" b="0" i="0" baseline="0">
                <a:effectLst/>
              </a:rPr>
              <a:t> = 257</a:t>
            </a:r>
            <a:endParaRPr lang="en-US" sz="2200">
              <a:effectLst/>
            </a:endParaRPr>
          </a:p>
          <a:p>
            <a:pPr>
              <a:defRPr sz="2200"/>
            </a:pPr>
            <a:r>
              <a:rPr lang="en-US" sz="2200" b="0" i="0" baseline="0">
                <a:effectLst/>
              </a:rPr>
              <a:t>(GA </a:t>
            </a:r>
            <a:r>
              <a:rPr lang="en-US" sz="2200" b="0" i="0" u="sng" baseline="0">
                <a:effectLst/>
              </a:rPr>
              <a:t>&gt;</a:t>
            </a:r>
            <a:r>
              <a:rPr lang="en-US" sz="2200" b="0" i="0" baseline="0">
                <a:effectLst/>
              </a:rPr>
              <a:t>35 weeks, LOS not affected by other diagnosis)</a:t>
            </a:r>
            <a:endParaRPr lang="en-US" sz="2200">
              <a:effectLst/>
            </a:endParaRPr>
          </a:p>
        </c:rich>
      </c:tx>
      <c:layout>
        <c:manualLayout>
          <c:xMode val="edge"/>
          <c:yMode val="edge"/>
          <c:x val="0.11683386717529815"/>
          <c:y val="3.294483504106042E-3"/>
        </c:manualLayout>
      </c:layout>
      <c:overlay val="0"/>
    </c:title>
    <c:autoTitleDeleted val="0"/>
    <c:plotArea>
      <c:layout/>
      <c:lineChart>
        <c:grouping val="standard"/>
        <c:varyColors val="0"/>
        <c:ser>
          <c:idx val="0"/>
          <c:order val="0"/>
          <c:tx>
            <c:strRef>
              <c:f>'Pharm LOS XbarS '!$AO$1</c:f>
              <c:strCache>
                <c:ptCount val="1"/>
                <c:pt idx="0">
                  <c:v>XAve</c:v>
                </c:pt>
              </c:strCache>
            </c:strRef>
          </c:tx>
          <c:spPr>
            <a:ln w="25400">
              <a:solidFill>
                <a:srgbClr val="3D8D94"/>
              </a:solidFill>
            </a:ln>
            <a:effectLst/>
          </c:spPr>
          <c:marker>
            <c:symbol val="square"/>
            <c:size val="9"/>
            <c:spPr>
              <a:solidFill>
                <a:srgbClr val="A15E98"/>
              </a:solidFill>
              <a:ln>
                <a:noFill/>
                <a:prstDash val="solid"/>
              </a:ln>
            </c:spPr>
          </c:marker>
          <c:dPt>
            <c:idx val="0"/>
            <c:marker>
              <c:symbol val="diamond"/>
              <c:size val="9"/>
            </c:marker>
            <c:bubble3D val="0"/>
            <c:extLst>
              <c:ext xmlns:c16="http://schemas.microsoft.com/office/drawing/2014/chart" uri="{C3380CC4-5D6E-409C-BE32-E72D297353CC}">
                <c16:uniqueId val="{00000000-51B0-43C0-A5FF-DF6D7B857D91}"/>
              </c:ext>
            </c:extLst>
          </c:dPt>
          <c:dPt>
            <c:idx val="1"/>
            <c:marker>
              <c:symbol val="diamond"/>
              <c:size val="9"/>
            </c:marker>
            <c:bubble3D val="0"/>
            <c:spPr>
              <a:ln w="25400">
                <a:solidFill>
                  <a:srgbClr val="3D8D94"/>
                </a:solidFill>
                <a:prstDash val="solid"/>
              </a:ln>
              <a:effectLst/>
            </c:spPr>
            <c:extLst>
              <c:ext xmlns:c16="http://schemas.microsoft.com/office/drawing/2014/chart" uri="{C3380CC4-5D6E-409C-BE32-E72D297353CC}">
                <c16:uniqueId val="{00000002-51B0-43C0-A5FF-DF6D7B857D91}"/>
              </c:ext>
            </c:extLst>
          </c:dPt>
          <c:dPt>
            <c:idx val="2"/>
            <c:marker>
              <c:symbol val="diamond"/>
              <c:size val="9"/>
            </c:marker>
            <c:bubble3D val="0"/>
            <c:spPr>
              <a:ln w="25400">
                <a:solidFill>
                  <a:srgbClr val="3D8D94"/>
                </a:solidFill>
                <a:prstDash val="solid"/>
              </a:ln>
              <a:effectLst/>
            </c:spPr>
            <c:extLst>
              <c:ext xmlns:c16="http://schemas.microsoft.com/office/drawing/2014/chart" uri="{C3380CC4-5D6E-409C-BE32-E72D297353CC}">
                <c16:uniqueId val="{00000004-51B0-43C0-A5FF-DF6D7B857D91}"/>
              </c:ext>
            </c:extLst>
          </c:dPt>
          <c:dPt>
            <c:idx val="3"/>
            <c:marker>
              <c:symbol val="diamond"/>
              <c:size val="9"/>
            </c:marker>
            <c:bubble3D val="0"/>
            <c:spPr>
              <a:ln w="25400">
                <a:solidFill>
                  <a:srgbClr val="3D8D94"/>
                </a:solidFill>
                <a:prstDash val="solid"/>
              </a:ln>
              <a:effectLst/>
            </c:spPr>
            <c:extLst>
              <c:ext xmlns:c16="http://schemas.microsoft.com/office/drawing/2014/chart" uri="{C3380CC4-5D6E-409C-BE32-E72D297353CC}">
                <c16:uniqueId val="{00000006-51B0-43C0-A5FF-DF6D7B857D91}"/>
              </c:ext>
            </c:extLst>
          </c:dPt>
          <c:dPt>
            <c:idx val="7"/>
            <c:marker>
              <c:symbol val="diamond"/>
              <c:size val="9"/>
            </c:marker>
            <c:bubble3D val="0"/>
            <c:extLst>
              <c:ext xmlns:c16="http://schemas.microsoft.com/office/drawing/2014/chart" uri="{C3380CC4-5D6E-409C-BE32-E72D297353CC}">
                <c16:uniqueId val="{00000007-51B0-43C0-A5FF-DF6D7B857D91}"/>
              </c:ext>
            </c:extLst>
          </c:dPt>
          <c:dPt>
            <c:idx val="8"/>
            <c:marker>
              <c:symbol val="diamond"/>
              <c:size val="9"/>
            </c:marker>
            <c:bubble3D val="0"/>
            <c:spPr>
              <a:ln w="25400">
                <a:solidFill>
                  <a:srgbClr val="3D8D94"/>
                </a:solidFill>
                <a:prstDash val="solid"/>
              </a:ln>
              <a:effectLst/>
            </c:spPr>
            <c:extLst>
              <c:ext xmlns:c16="http://schemas.microsoft.com/office/drawing/2014/chart" uri="{C3380CC4-5D6E-409C-BE32-E72D297353CC}">
                <c16:uniqueId val="{00000009-51B0-43C0-A5FF-DF6D7B857D91}"/>
              </c:ext>
            </c:extLst>
          </c:dPt>
          <c:dPt>
            <c:idx val="9"/>
            <c:marker>
              <c:symbol val="diamond"/>
              <c:size val="9"/>
            </c:marker>
            <c:bubble3D val="0"/>
            <c:spPr>
              <a:ln w="25400">
                <a:solidFill>
                  <a:srgbClr val="3D8D94"/>
                </a:solidFill>
                <a:prstDash val="solid"/>
              </a:ln>
              <a:effectLst/>
            </c:spPr>
            <c:extLst>
              <c:ext xmlns:c16="http://schemas.microsoft.com/office/drawing/2014/chart" uri="{C3380CC4-5D6E-409C-BE32-E72D297353CC}">
                <c16:uniqueId val="{0000000B-51B0-43C0-A5FF-DF6D7B857D91}"/>
              </c:ext>
            </c:extLst>
          </c:dPt>
          <c:dPt>
            <c:idx val="10"/>
            <c:marker>
              <c:symbol val="diamond"/>
              <c:size val="9"/>
            </c:marker>
            <c:bubble3D val="0"/>
            <c:spPr>
              <a:ln w="25400">
                <a:solidFill>
                  <a:srgbClr val="3D8D94"/>
                </a:solidFill>
                <a:prstDash val="solid"/>
              </a:ln>
              <a:effectLst/>
            </c:spPr>
            <c:extLst>
              <c:ext xmlns:c16="http://schemas.microsoft.com/office/drawing/2014/chart" uri="{C3380CC4-5D6E-409C-BE32-E72D297353CC}">
                <c16:uniqueId val="{0000000D-51B0-43C0-A5FF-DF6D7B857D91}"/>
              </c:ext>
            </c:extLst>
          </c:dPt>
          <c:dPt>
            <c:idx val="11"/>
            <c:marker>
              <c:symbol val="diamond"/>
              <c:size val="9"/>
            </c:marker>
            <c:bubble3D val="0"/>
            <c:spPr>
              <a:ln w="25400">
                <a:solidFill>
                  <a:srgbClr val="3D8D94"/>
                </a:solidFill>
                <a:prstDash val="solid"/>
              </a:ln>
              <a:effectLst/>
            </c:spPr>
            <c:extLst>
              <c:ext xmlns:c16="http://schemas.microsoft.com/office/drawing/2014/chart" uri="{C3380CC4-5D6E-409C-BE32-E72D297353CC}">
                <c16:uniqueId val="{0000000F-51B0-43C0-A5FF-DF6D7B857D91}"/>
              </c:ext>
            </c:extLst>
          </c:dPt>
          <c:dLbls>
            <c:dLbl>
              <c:idx val="1"/>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1B0-43C0-A5FF-DF6D7B857D91}"/>
                </c:ext>
              </c:extLst>
            </c:dLbl>
            <c:dLbl>
              <c:idx val="7"/>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1B0-43C0-A5FF-DF6D7B857D91}"/>
                </c:ext>
              </c:extLst>
            </c:dLbl>
            <c:dLbl>
              <c:idx val="9"/>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51B0-43C0-A5FF-DF6D7B857D91}"/>
                </c:ext>
              </c:extLst>
            </c:dLbl>
            <c:dLbl>
              <c:idx val="11"/>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51B0-43C0-A5FF-DF6D7B857D91}"/>
                </c:ext>
              </c:extLst>
            </c:dLbl>
            <c:spPr>
              <a:noFill/>
              <a:ln>
                <a:noFill/>
              </a:ln>
              <a:effectLst/>
            </c:spPr>
            <c:txPr>
              <a:bodyPr wrap="square" lIns="38100" tIns="19050" rIns="38100" bIns="19050" anchor="ctr">
                <a:spAutoFit/>
              </a:bodyPr>
              <a:lstStyle/>
              <a:p>
                <a:pPr>
                  <a:defRPr sz="14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'Pharm LOS XbarS '!$A$2:$A$15</c:f>
              <c:strCache>
                <c:ptCount val="14"/>
                <c:pt idx="0">
                  <c:v>Apr-Jun 2017        (24)</c:v>
                </c:pt>
                <c:pt idx="1">
                  <c:v>Jul-Sep 2017        (16)</c:v>
                </c:pt>
                <c:pt idx="2">
                  <c:v>Oct-Dec 2017        (39)</c:v>
                </c:pt>
                <c:pt idx="3">
                  <c:v>Jan-Mar 2018        (35)</c:v>
                </c:pt>
                <c:pt idx="4">
                  <c:v>Apr-Jun 2018        (13)</c:v>
                </c:pt>
                <c:pt idx="5">
                  <c:v>Jul-Sep 2018        (21)</c:v>
                </c:pt>
                <c:pt idx="6">
                  <c:v>Oct-Dec 2018        (19)</c:v>
                </c:pt>
                <c:pt idx="7">
                  <c:v>Jan-Mar 2019        (12)</c:v>
                </c:pt>
                <c:pt idx="8">
                  <c:v>Apr-Jun 2019        (18)</c:v>
                </c:pt>
                <c:pt idx="9">
                  <c:v>Jul-Sep 2019        (12)</c:v>
                </c:pt>
                <c:pt idx="10">
                  <c:v>Oct-Dec 2019        (11)</c:v>
                </c:pt>
                <c:pt idx="11">
                  <c:v>Jan-Mar 2020        (13)</c:v>
                </c:pt>
                <c:pt idx="12">
                  <c:v>Apr-Jun 2020        (14)</c:v>
                </c:pt>
                <c:pt idx="13">
                  <c:v>Jul-Sep 2020        (10)</c:v>
                </c:pt>
              </c:strCache>
            </c:strRef>
          </c:cat>
          <c:val>
            <c:numRef>
              <c:f>'Pharm LOS XbarS '!$AO$2:$AO$15</c:f>
              <c:numCache>
                <c:formatCode>0.0</c:formatCode>
                <c:ptCount val="14"/>
                <c:pt idx="0">
                  <c:v>21.916666666666668</c:v>
                </c:pt>
                <c:pt idx="1">
                  <c:v>17.125</c:v>
                </c:pt>
                <c:pt idx="2">
                  <c:v>19.76923076923077</c:v>
                </c:pt>
                <c:pt idx="3">
                  <c:v>24.285714285714285</c:v>
                </c:pt>
                <c:pt idx="4">
                  <c:v>15.153846153846153</c:v>
                </c:pt>
                <c:pt idx="5">
                  <c:v>16.904761904761905</c:v>
                </c:pt>
                <c:pt idx="6">
                  <c:v>15.736842105263158</c:v>
                </c:pt>
                <c:pt idx="7">
                  <c:v>9.5</c:v>
                </c:pt>
                <c:pt idx="8">
                  <c:v>14.111111111111111</c:v>
                </c:pt>
                <c:pt idx="9">
                  <c:v>11.416666666666666</c:v>
                </c:pt>
                <c:pt idx="10">
                  <c:v>8.6363636363636367</c:v>
                </c:pt>
                <c:pt idx="11">
                  <c:v>11.076923076923077</c:v>
                </c:pt>
                <c:pt idx="12">
                  <c:v>16.428571428571427</c:v>
                </c:pt>
                <c:pt idx="13" formatCode="General">
                  <c:v>12</c:v>
                </c:pt>
              </c:numCache>
            </c:numRef>
          </c:val>
          <c:smooth val="0"/>
          <c:extLst>
            <c:ext xmlns:c16="http://schemas.microsoft.com/office/drawing/2014/chart" uri="{C3380CC4-5D6E-409C-BE32-E72D297353CC}">
              <c16:uniqueId val="{00000010-51B0-43C0-A5FF-DF6D7B857D91}"/>
            </c:ext>
          </c:extLst>
        </c:ser>
        <c:ser>
          <c:idx val="2"/>
          <c:order val="2"/>
          <c:tx>
            <c:strRef>
              <c:f>'Pharm LOS XbarS '!$AQ$1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cat>
            <c:strRef>
              <c:f>'Pharm LOS XbarS '!$A$2:$A$15</c:f>
              <c:strCache>
                <c:ptCount val="14"/>
                <c:pt idx="0">
                  <c:v>Apr-Jun 2017        (24)</c:v>
                </c:pt>
                <c:pt idx="1">
                  <c:v>Jul-Sep 2017        (16)</c:v>
                </c:pt>
                <c:pt idx="2">
                  <c:v>Oct-Dec 2017        (39)</c:v>
                </c:pt>
                <c:pt idx="3">
                  <c:v>Jan-Mar 2018        (35)</c:v>
                </c:pt>
                <c:pt idx="4">
                  <c:v>Apr-Jun 2018        (13)</c:v>
                </c:pt>
                <c:pt idx="5">
                  <c:v>Jul-Sep 2018        (21)</c:v>
                </c:pt>
                <c:pt idx="6">
                  <c:v>Oct-Dec 2018        (19)</c:v>
                </c:pt>
                <c:pt idx="7">
                  <c:v>Jan-Mar 2019        (12)</c:v>
                </c:pt>
                <c:pt idx="8">
                  <c:v>Apr-Jun 2019        (18)</c:v>
                </c:pt>
                <c:pt idx="9">
                  <c:v>Jul-Sep 2019        (12)</c:v>
                </c:pt>
                <c:pt idx="10">
                  <c:v>Oct-Dec 2019        (11)</c:v>
                </c:pt>
                <c:pt idx="11">
                  <c:v>Jan-Mar 2020        (13)</c:v>
                </c:pt>
                <c:pt idx="12">
                  <c:v>Apr-Jun 2020        (14)</c:v>
                </c:pt>
                <c:pt idx="13">
                  <c:v>Jul-Sep 2020        (10)</c:v>
                </c:pt>
              </c:strCache>
            </c:strRef>
          </c:cat>
          <c:val>
            <c:numRef>
              <c:f>'Pharm LOS XbarS '!$AQ$2:$AQ$15</c:f>
              <c:numCache>
                <c:formatCode>0.0</c:formatCode>
                <c:ptCount val="14"/>
                <c:pt idx="0">
                  <c:v>24.934062634262034</c:v>
                </c:pt>
                <c:pt idx="1">
                  <c:v>25.901796071024087</c:v>
                </c:pt>
                <c:pt idx="2">
                  <c:v>24.026812537297612</c:v>
                </c:pt>
                <c:pt idx="3">
                  <c:v>24.208262556690496</c:v>
                </c:pt>
                <c:pt idx="4">
                  <c:v>17.288134425012789</c:v>
                </c:pt>
                <c:pt idx="5">
                  <c:v>16.365976745347133</c:v>
                </c:pt>
                <c:pt idx="6">
                  <c:v>16.538573102503804</c:v>
                </c:pt>
                <c:pt idx="7">
                  <c:v>17.465662106659654</c:v>
                </c:pt>
                <c:pt idx="8">
                  <c:v>16.637199592307621</c:v>
                </c:pt>
                <c:pt idx="9">
                  <c:v>17.465662106659654</c:v>
                </c:pt>
                <c:pt idx="10">
                  <c:v>17.66784641075747</c:v>
                </c:pt>
                <c:pt idx="11">
                  <c:v>17.288134425012789</c:v>
                </c:pt>
                <c:pt idx="12">
                  <c:v>17.125400716836495</c:v>
                </c:pt>
                <c:pt idx="13" formatCode="General">
                  <c:v>17.904549986286625</c:v>
                </c:pt>
              </c:numCache>
            </c:numRef>
          </c:val>
          <c:smooth val="0"/>
          <c:extLst>
            <c:ext xmlns:c16="http://schemas.microsoft.com/office/drawing/2014/chart" uri="{C3380CC4-5D6E-409C-BE32-E72D297353CC}">
              <c16:uniqueId val="{00000011-51B0-43C0-A5FF-DF6D7B857D91}"/>
            </c:ext>
          </c:extLst>
        </c:ser>
        <c:ser>
          <c:idx val="3"/>
          <c:order val="3"/>
          <c:tx>
            <c:strRef>
              <c:f>'Pharm LOS XbarS '!$AR$1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cat>
            <c:strRef>
              <c:f>'Pharm LOS XbarS '!$A$2:$A$15</c:f>
              <c:strCache>
                <c:ptCount val="14"/>
                <c:pt idx="0">
                  <c:v>Apr-Jun 2017        (24)</c:v>
                </c:pt>
                <c:pt idx="1">
                  <c:v>Jul-Sep 2017        (16)</c:v>
                </c:pt>
                <c:pt idx="2">
                  <c:v>Oct-Dec 2017        (39)</c:v>
                </c:pt>
                <c:pt idx="3">
                  <c:v>Jan-Mar 2018        (35)</c:v>
                </c:pt>
                <c:pt idx="4">
                  <c:v>Apr-Jun 2018        (13)</c:v>
                </c:pt>
                <c:pt idx="5">
                  <c:v>Jul-Sep 2018        (21)</c:v>
                </c:pt>
                <c:pt idx="6">
                  <c:v>Oct-Dec 2018        (19)</c:v>
                </c:pt>
                <c:pt idx="7">
                  <c:v>Jan-Mar 2019        (12)</c:v>
                </c:pt>
                <c:pt idx="8">
                  <c:v>Apr-Jun 2019        (18)</c:v>
                </c:pt>
                <c:pt idx="9">
                  <c:v>Jul-Sep 2019        (12)</c:v>
                </c:pt>
                <c:pt idx="10">
                  <c:v>Oct-Dec 2019        (11)</c:v>
                </c:pt>
                <c:pt idx="11">
                  <c:v>Jan-Mar 2020        (13)</c:v>
                </c:pt>
                <c:pt idx="12">
                  <c:v>Apr-Jun 2020        (14)</c:v>
                </c:pt>
                <c:pt idx="13">
                  <c:v>Jul-Sep 2020        (10)</c:v>
                </c:pt>
              </c:strCache>
            </c:strRef>
          </c:cat>
          <c:val>
            <c:numRef>
              <c:f>'Pharm LOS XbarS '!$AR$2:$AR$15</c:f>
              <c:numCache>
                <c:formatCode>0.0</c:formatCode>
                <c:ptCount val="14"/>
                <c:pt idx="0">
                  <c:v>22.854107782332484</c:v>
                </c:pt>
                <c:pt idx="1">
                  <c:v>23.337974500713511</c:v>
                </c:pt>
                <c:pt idx="2">
                  <c:v>22.400482733850271</c:v>
                </c:pt>
                <c:pt idx="3">
                  <c:v>22.491207743546717</c:v>
                </c:pt>
                <c:pt idx="4">
                  <c:v>15.192321516681751</c:v>
                </c:pt>
                <c:pt idx="5">
                  <c:v>14.731242676848924</c:v>
                </c:pt>
                <c:pt idx="6">
                  <c:v>14.817540855427261</c:v>
                </c:pt>
                <c:pt idx="7">
                  <c:v>15.281085357505184</c:v>
                </c:pt>
                <c:pt idx="8">
                  <c:v>14.866854100329167</c:v>
                </c:pt>
                <c:pt idx="9">
                  <c:v>15.281085357505184</c:v>
                </c:pt>
                <c:pt idx="10">
                  <c:v>15.382177509554092</c:v>
                </c:pt>
                <c:pt idx="11">
                  <c:v>15.192321516681751</c:v>
                </c:pt>
                <c:pt idx="12">
                  <c:v>15.110954662593604</c:v>
                </c:pt>
                <c:pt idx="13" formatCode="General">
                  <c:v>15.500529297318668</c:v>
                </c:pt>
              </c:numCache>
            </c:numRef>
          </c:val>
          <c:smooth val="0"/>
          <c:extLst>
            <c:ext xmlns:c16="http://schemas.microsoft.com/office/drawing/2014/chart" uri="{C3380CC4-5D6E-409C-BE32-E72D297353CC}">
              <c16:uniqueId val="{00000012-51B0-43C0-A5FF-DF6D7B857D91}"/>
            </c:ext>
          </c:extLst>
        </c:ser>
        <c:ser>
          <c:idx val="4"/>
          <c:order val="4"/>
          <c:tx>
            <c:strRef>
              <c:f>'Pharm LOS XbarS '!$AS$1</c:f>
              <c:strCache>
                <c:ptCount val="1"/>
                <c:pt idx="0">
                  <c:v>Average</c:v>
                </c:pt>
              </c:strCache>
            </c:strRef>
          </c:tx>
          <c:spPr>
            <a:ln w="15875">
              <a:solidFill>
                <a:srgbClr val="494949"/>
              </a:solidFill>
            </a:ln>
            <a:effectLst/>
          </c:spPr>
          <c:marker>
            <c:symbol val="none"/>
          </c:marker>
          <c:dLbls>
            <c:dLbl>
              <c:idx val="3"/>
              <c:layout>
                <c:manualLayout>
                  <c:x val="-0.17441657033984823"/>
                  <c:y val="-6.7553951589384667E-2"/>
                </c:manualLayout>
              </c:layout>
              <c:tx>
                <c:rich>
                  <a:bodyPr wrap="square" lIns="38100" tIns="19050" rIns="38100" bIns="19050" anchor="ctr">
                    <a:spAutoFit/>
                  </a:bodyPr>
                  <a:lstStyle/>
                  <a:p>
                    <a:pPr>
                      <a:defRPr sz="1400"/>
                    </a:pPr>
                    <a:r>
                      <a:rPr lang="en-US" sz="1400"/>
                      <a:t>Baseline Mean</a:t>
                    </a:r>
                    <a:r>
                      <a:rPr lang="en-US" sz="1400" baseline="0"/>
                      <a:t>, </a:t>
                    </a:r>
                    <a:fld id="{A5686ECE-BA2F-4A99-BFBE-660EFE17BF18}" type="VALUE">
                      <a:rPr lang="en-US" sz="1400"/>
                      <a:pPr>
                        <a:defRPr sz="1400"/>
                      </a:pPr>
                      <a:t>[VALUE]</a:t>
                    </a:fld>
                    <a:endParaRPr lang="en-US" sz="1400" baseline="0"/>
                  </a:p>
                </c:rich>
              </c:tx>
              <c:numFmt formatCode="0.0" sourceLinked="0"/>
              <c:spPr>
                <a:noFill/>
                <a:ln>
                  <a:solidFill>
                    <a:srgbClr val="494949"/>
                  </a:solidFill>
                </a:ln>
                <a:effectLst/>
              </c:sp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3-51B0-43C0-A5FF-DF6D7B857D91}"/>
                </c:ext>
              </c:extLst>
            </c:dLbl>
            <c:dLbl>
              <c:idx val="11"/>
              <c:layout>
                <c:manualLayout>
                  <c:x val="-0.12621316222004902"/>
                  <c:y val="-4.040580344123651E-2"/>
                </c:manualLayout>
              </c:layout>
              <c:tx>
                <c:rich>
                  <a:bodyPr wrap="square" lIns="38100" tIns="19050" rIns="38100" bIns="19050" anchor="ctr">
                    <a:spAutoFit/>
                  </a:bodyPr>
                  <a:lstStyle/>
                  <a:p>
                    <a:pPr>
                      <a:defRPr sz="1400"/>
                    </a:pPr>
                    <a:r>
                      <a:rPr lang="en-US" sz="1400"/>
                      <a:t>New Mean, </a:t>
                    </a:r>
                    <a:fld id="{838230E9-1468-4F47-9B1D-1D6DBF24705C}" type="VALUE">
                      <a:rPr lang="en-US" sz="1400"/>
                      <a:pPr>
                        <a:defRPr sz="1400"/>
                      </a:pPr>
                      <a:t>[VALUE]</a:t>
                    </a:fld>
                    <a:endParaRPr lang="en-US" sz="1400"/>
                  </a:p>
                </c:rich>
              </c:tx>
              <c:numFmt formatCode="0.0" sourceLinked="0"/>
              <c:spPr>
                <a:noFill/>
                <a:ln>
                  <a:solidFill>
                    <a:srgbClr val="494949"/>
                  </a:solidFill>
                </a:ln>
                <a:effectLst/>
              </c:sp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4-51B0-43C0-A5FF-DF6D7B857D91}"/>
                </c:ext>
              </c:extLst>
            </c:dLbl>
            <c:spPr>
              <a:noFill/>
              <a:ln>
                <a:solidFill>
                  <a:srgbClr val="494949"/>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'Pharm LOS XbarS '!$A$2:$A$15</c:f>
              <c:strCache>
                <c:ptCount val="14"/>
                <c:pt idx="0">
                  <c:v>Apr-Jun 2017        (24)</c:v>
                </c:pt>
                <c:pt idx="1">
                  <c:v>Jul-Sep 2017        (16)</c:v>
                </c:pt>
                <c:pt idx="2">
                  <c:v>Oct-Dec 2017        (39)</c:v>
                </c:pt>
                <c:pt idx="3">
                  <c:v>Jan-Mar 2018        (35)</c:v>
                </c:pt>
                <c:pt idx="4">
                  <c:v>Apr-Jun 2018        (13)</c:v>
                </c:pt>
                <c:pt idx="5">
                  <c:v>Jul-Sep 2018        (21)</c:v>
                </c:pt>
                <c:pt idx="6">
                  <c:v>Oct-Dec 2018        (19)</c:v>
                </c:pt>
                <c:pt idx="7">
                  <c:v>Jan-Mar 2019        (12)</c:v>
                </c:pt>
                <c:pt idx="8">
                  <c:v>Apr-Jun 2019        (18)</c:v>
                </c:pt>
                <c:pt idx="9">
                  <c:v>Jul-Sep 2019        (12)</c:v>
                </c:pt>
                <c:pt idx="10">
                  <c:v>Oct-Dec 2019        (11)</c:v>
                </c:pt>
                <c:pt idx="11">
                  <c:v>Jan-Mar 2020        (13)</c:v>
                </c:pt>
                <c:pt idx="12">
                  <c:v>Apr-Jun 2020        (14)</c:v>
                </c:pt>
                <c:pt idx="13">
                  <c:v>Jul-Sep 2020        (10)</c:v>
                </c:pt>
              </c:strCache>
            </c:strRef>
          </c:cat>
          <c:val>
            <c:numRef>
              <c:f>'Pharm LOS XbarS '!$AS$2:$AS$15</c:f>
              <c:numCache>
                <c:formatCode>0.0</c:formatCode>
                <c:ptCount val="14"/>
                <c:pt idx="0">
                  <c:v>20.774152930402934</c:v>
                </c:pt>
                <c:pt idx="1">
                  <c:v>20.774152930402934</c:v>
                </c:pt>
                <c:pt idx="2">
                  <c:v>20.774152930402934</c:v>
                </c:pt>
                <c:pt idx="3">
                  <c:v>20.774152930402934</c:v>
                </c:pt>
                <c:pt idx="4">
                  <c:v>13.096508608350714</c:v>
                </c:pt>
                <c:pt idx="5">
                  <c:v>13.096508608350714</c:v>
                </c:pt>
                <c:pt idx="6">
                  <c:v>13.096508608350714</c:v>
                </c:pt>
                <c:pt idx="7">
                  <c:v>13.096508608350714</c:v>
                </c:pt>
                <c:pt idx="8">
                  <c:v>13.096508608350714</c:v>
                </c:pt>
                <c:pt idx="9">
                  <c:v>13.096508608350714</c:v>
                </c:pt>
                <c:pt idx="10">
                  <c:v>13.096508608350714</c:v>
                </c:pt>
                <c:pt idx="11">
                  <c:v>13.096508608350714</c:v>
                </c:pt>
                <c:pt idx="12">
                  <c:v>13.096508608350714</c:v>
                </c:pt>
                <c:pt idx="13">
                  <c:v>13.096508608350714</c:v>
                </c:pt>
              </c:numCache>
            </c:numRef>
          </c:val>
          <c:smooth val="0"/>
          <c:extLst>
            <c:ext xmlns:c16="http://schemas.microsoft.com/office/drawing/2014/chart" uri="{C3380CC4-5D6E-409C-BE32-E72D297353CC}">
              <c16:uniqueId val="{00000015-51B0-43C0-A5FF-DF6D7B857D91}"/>
            </c:ext>
          </c:extLst>
        </c:ser>
        <c:ser>
          <c:idx val="5"/>
          <c:order val="5"/>
          <c:tx>
            <c:strRef>
              <c:f>'Pharm LOS XbarS '!$AT$1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cat>
            <c:strRef>
              <c:f>'Pharm LOS XbarS '!$A$2:$A$15</c:f>
              <c:strCache>
                <c:ptCount val="14"/>
                <c:pt idx="0">
                  <c:v>Apr-Jun 2017        (24)</c:v>
                </c:pt>
                <c:pt idx="1">
                  <c:v>Jul-Sep 2017        (16)</c:v>
                </c:pt>
                <c:pt idx="2">
                  <c:v>Oct-Dec 2017        (39)</c:v>
                </c:pt>
                <c:pt idx="3">
                  <c:v>Jan-Mar 2018        (35)</c:v>
                </c:pt>
                <c:pt idx="4">
                  <c:v>Apr-Jun 2018        (13)</c:v>
                </c:pt>
                <c:pt idx="5">
                  <c:v>Jul-Sep 2018        (21)</c:v>
                </c:pt>
                <c:pt idx="6">
                  <c:v>Oct-Dec 2018        (19)</c:v>
                </c:pt>
                <c:pt idx="7">
                  <c:v>Jan-Mar 2019        (12)</c:v>
                </c:pt>
                <c:pt idx="8">
                  <c:v>Apr-Jun 2019        (18)</c:v>
                </c:pt>
                <c:pt idx="9">
                  <c:v>Jul-Sep 2019        (12)</c:v>
                </c:pt>
                <c:pt idx="10">
                  <c:v>Oct-Dec 2019        (11)</c:v>
                </c:pt>
                <c:pt idx="11">
                  <c:v>Jan-Mar 2020        (13)</c:v>
                </c:pt>
                <c:pt idx="12">
                  <c:v>Apr-Jun 2020        (14)</c:v>
                </c:pt>
                <c:pt idx="13">
                  <c:v>Jul-Sep 2020        (10)</c:v>
                </c:pt>
              </c:strCache>
            </c:strRef>
          </c:cat>
          <c:val>
            <c:numRef>
              <c:f>'Pharm LOS XbarS '!$AT$2:$AT$15</c:f>
              <c:numCache>
                <c:formatCode>0.0</c:formatCode>
                <c:ptCount val="14"/>
                <c:pt idx="0">
                  <c:v>18.694198078473384</c:v>
                </c:pt>
                <c:pt idx="1">
                  <c:v>18.210331360092358</c:v>
                </c:pt>
                <c:pt idx="2">
                  <c:v>19.147823126955597</c:v>
                </c:pt>
                <c:pt idx="3">
                  <c:v>19.057098117259152</c:v>
                </c:pt>
                <c:pt idx="4">
                  <c:v>11.000695700019676</c:v>
                </c:pt>
                <c:pt idx="5">
                  <c:v>11.461774539852504</c:v>
                </c:pt>
                <c:pt idx="6">
                  <c:v>11.375476361274167</c:v>
                </c:pt>
                <c:pt idx="7">
                  <c:v>10.911931859196244</c:v>
                </c:pt>
                <c:pt idx="8">
                  <c:v>11.32616311637226</c:v>
                </c:pt>
                <c:pt idx="9">
                  <c:v>10.911931859196244</c:v>
                </c:pt>
                <c:pt idx="10">
                  <c:v>10.810839707147336</c:v>
                </c:pt>
                <c:pt idx="11">
                  <c:v>11.000695700019676</c:v>
                </c:pt>
                <c:pt idx="12">
                  <c:v>11.082062554107823</c:v>
                </c:pt>
                <c:pt idx="13" formatCode="General">
                  <c:v>10.69248791938276</c:v>
                </c:pt>
              </c:numCache>
            </c:numRef>
          </c:val>
          <c:smooth val="0"/>
          <c:extLst>
            <c:ext xmlns:c16="http://schemas.microsoft.com/office/drawing/2014/chart" uri="{C3380CC4-5D6E-409C-BE32-E72D297353CC}">
              <c16:uniqueId val="{00000016-51B0-43C0-A5FF-DF6D7B857D91}"/>
            </c:ext>
          </c:extLst>
        </c:ser>
        <c:ser>
          <c:idx val="6"/>
          <c:order val="6"/>
          <c:tx>
            <c:strRef>
              <c:f>'Pharm LOS XbarS '!$AU$1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cat>
            <c:strRef>
              <c:f>'Pharm LOS XbarS '!$A$2:$A$15</c:f>
              <c:strCache>
                <c:ptCount val="14"/>
                <c:pt idx="0">
                  <c:v>Apr-Jun 2017        (24)</c:v>
                </c:pt>
                <c:pt idx="1">
                  <c:v>Jul-Sep 2017        (16)</c:v>
                </c:pt>
                <c:pt idx="2">
                  <c:v>Oct-Dec 2017        (39)</c:v>
                </c:pt>
                <c:pt idx="3">
                  <c:v>Jan-Mar 2018        (35)</c:v>
                </c:pt>
                <c:pt idx="4">
                  <c:v>Apr-Jun 2018        (13)</c:v>
                </c:pt>
                <c:pt idx="5">
                  <c:v>Jul-Sep 2018        (21)</c:v>
                </c:pt>
                <c:pt idx="6">
                  <c:v>Oct-Dec 2018        (19)</c:v>
                </c:pt>
                <c:pt idx="7">
                  <c:v>Jan-Mar 2019        (12)</c:v>
                </c:pt>
                <c:pt idx="8">
                  <c:v>Apr-Jun 2019        (18)</c:v>
                </c:pt>
                <c:pt idx="9">
                  <c:v>Jul-Sep 2019        (12)</c:v>
                </c:pt>
                <c:pt idx="10">
                  <c:v>Oct-Dec 2019        (11)</c:v>
                </c:pt>
                <c:pt idx="11">
                  <c:v>Jan-Mar 2020        (13)</c:v>
                </c:pt>
                <c:pt idx="12">
                  <c:v>Apr-Jun 2020        (14)</c:v>
                </c:pt>
                <c:pt idx="13">
                  <c:v>Jul-Sep 2020        (10)</c:v>
                </c:pt>
              </c:strCache>
            </c:strRef>
          </c:cat>
          <c:val>
            <c:numRef>
              <c:f>'Pharm LOS XbarS '!$AU$2:$AU$15</c:f>
              <c:numCache>
                <c:formatCode>0.0</c:formatCode>
                <c:ptCount val="14"/>
                <c:pt idx="0">
                  <c:v>16.614243226543834</c:v>
                </c:pt>
                <c:pt idx="1">
                  <c:v>15.64650978978178</c:v>
                </c:pt>
                <c:pt idx="2">
                  <c:v>17.521493323508256</c:v>
                </c:pt>
                <c:pt idx="3">
                  <c:v>17.340043304115373</c:v>
                </c:pt>
                <c:pt idx="4">
                  <c:v>8.9048827916886388</c:v>
                </c:pt>
                <c:pt idx="5">
                  <c:v>9.8270404713542945</c:v>
                </c:pt>
                <c:pt idx="6">
                  <c:v>9.6544441141976218</c:v>
                </c:pt>
                <c:pt idx="7">
                  <c:v>8.7273551100417741</c:v>
                </c:pt>
                <c:pt idx="8">
                  <c:v>9.5558176243938089</c:v>
                </c:pt>
                <c:pt idx="9">
                  <c:v>8.7273551100417741</c:v>
                </c:pt>
                <c:pt idx="10">
                  <c:v>8.5251708059439579</c:v>
                </c:pt>
                <c:pt idx="11">
                  <c:v>8.9048827916886388</c:v>
                </c:pt>
                <c:pt idx="12">
                  <c:v>9.0676164998649327</c:v>
                </c:pt>
                <c:pt idx="13" formatCode="General">
                  <c:v>8.2884672304148044</c:v>
                </c:pt>
              </c:numCache>
            </c:numRef>
          </c:val>
          <c:smooth val="0"/>
          <c:extLst>
            <c:ext xmlns:c16="http://schemas.microsoft.com/office/drawing/2014/chart" uri="{C3380CC4-5D6E-409C-BE32-E72D297353CC}">
              <c16:uniqueId val="{00000017-51B0-43C0-A5FF-DF6D7B857D91}"/>
            </c:ext>
          </c:extLst>
        </c:ser>
        <c:dLbls>
          <c:showLegendKey val="0"/>
          <c:showVal val="0"/>
          <c:showCatName val="0"/>
          <c:showSerName val="0"/>
          <c:showPercent val="0"/>
          <c:showBubbleSize val="0"/>
        </c:dLbls>
        <c:marker val="1"/>
        <c:smooth val="0"/>
        <c:axId val="1514556863"/>
        <c:axId val="1463640527"/>
      </c:lineChart>
      <c:scatterChart>
        <c:scatterStyle val="lineMarker"/>
        <c:varyColors val="0"/>
        <c:ser>
          <c:idx val="1"/>
          <c:order val="1"/>
          <c:tx>
            <c:strRef>
              <c:f>'Pharm LOS XbarS '!$AP$1</c:f>
              <c:strCache>
                <c:ptCount val="1"/>
                <c:pt idx="0">
                  <c:v>UCL</c:v>
                </c:pt>
              </c:strCache>
            </c:strRef>
          </c:tx>
          <c:spPr>
            <a:ln w="19050">
              <a:noFill/>
            </a:ln>
            <a:effectLst/>
          </c:spPr>
          <c:marker>
            <c:symbol val="none"/>
          </c:marker>
          <c:errBars>
            <c:errDir val="x"/>
            <c:errBarType val="both"/>
            <c:errValType val="cust"/>
            <c:noEndCap val="1"/>
            <c:plus>
              <c:numRef>
                <c:f>'Pharm LOS XbarS '!$BM$2:$BM$33</c:f>
                <c:numCache>
                  <c:formatCode>General</c:formatCode>
                  <c:ptCount val="3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plus>
            <c:minus>
              <c:numRef>
                <c:f>'Pharm LOS XbarS '!$BT$2:$BT$33</c:f>
                <c:numCache>
                  <c:formatCode>General</c:formatCode>
                  <c:ptCount val="32"/>
                </c:numCache>
              </c:numRef>
            </c:minus>
            <c:spPr>
              <a:ln>
                <a:solidFill>
                  <a:srgbClr val="D3AB27"/>
                </a:solidFill>
                <a:prstDash val="solid"/>
              </a:ln>
            </c:spPr>
          </c:errBars>
          <c:errBars>
            <c:errDir val="y"/>
            <c:errBarType val="both"/>
            <c:errValType val="cust"/>
            <c:noEndCap val="1"/>
            <c:plus>
              <c:numRef>
                <c:f>'Pharm LOS XbarS '!$BT$2:$BT$33</c:f>
                <c:numCache>
                  <c:formatCode>General</c:formatCode>
                  <c:ptCount val="32"/>
                </c:numCache>
              </c:numRef>
            </c:plus>
            <c:minus>
              <c:numRef>
                <c:f>'Pharm LOS XbarS '!$BN$2:$BN$33</c:f>
                <c:numCache>
                  <c:formatCode>General</c:formatCode>
                  <c:ptCount val="32"/>
                  <c:pt idx="0">
                    <c:v>0</c:v>
                  </c:pt>
                  <c:pt idx="1">
                    <c:v>1.4516001551430797</c:v>
                  </c:pt>
                  <c:pt idx="2">
                    <c:v>-2.8124753005897176</c:v>
                  </c:pt>
                  <c:pt idx="3">
                    <c:v>0.272175029089329</c:v>
                  </c:pt>
                  <c:pt idx="4">
                    <c:v>-6.5413700364904521</c:v>
                  </c:pt>
                  <c:pt idx="5">
                    <c:v>-1.3832365194984853</c:v>
                  </c:pt>
                  <c:pt idx="6">
                    <c:v>0.25889453573500987</c:v>
                  </c:pt>
                  <c:pt idx="7">
                    <c:v>1.3906335062337725</c:v>
                  </c:pt>
                  <c:pt idx="8">
                    <c:v>-1.242693771528053</c:v>
                  </c:pt>
                  <c:pt idx="9">
                    <c:v>1.242693771528053</c:v>
                  </c:pt>
                  <c:pt idx="10">
                    <c:v>0.30327645614672605</c:v>
                  </c:pt>
                  <c:pt idx="11">
                    <c:v>-0.56956797861702313</c:v>
                  </c:pt>
                  <c:pt idx="12">
                    <c:v>-0.24410056226443899</c:v>
                  </c:pt>
                  <c:pt idx="13">
                    <c:v>1.1687239041751916</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minus>
            <c:spPr>
              <a:ln>
                <a:solidFill>
                  <a:srgbClr val="D3AB27"/>
                </a:solidFill>
                <a:prstDash val="solid"/>
              </a:ln>
            </c:spPr>
          </c:errBars>
          <c:xVal>
            <c:strRef>
              <c:f>'Pharm LOS XbarS '!$A$2:$A$15</c:f>
              <c:strCache>
                <c:ptCount val="14"/>
                <c:pt idx="0">
                  <c:v>Apr-Jun 2017        (24)</c:v>
                </c:pt>
                <c:pt idx="1">
                  <c:v>Jul-Sep 2017        (16)</c:v>
                </c:pt>
                <c:pt idx="2">
                  <c:v>Oct-Dec 2017        (39)</c:v>
                </c:pt>
                <c:pt idx="3">
                  <c:v>Jan-Mar 2018        (35)</c:v>
                </c:pt>
                <c:pt idx="4">
                  <c:v>Apr-Jun 2018        (13)</c:v>
                </c:pt>
                <c:pt idx="5">
                  <c:v>Jul-Sep 2018        (21)</c:v>
                </c:pt>
                <c:pt idx="6">
                  <c:v>Oct-Dec 2018        (19)</c:v>
                </c:pt>
                <c:pt idx="7">
                  <c:v>Jan-Mar 2019        (12)</c:v>
                </c:pt>
                <c:pt idx="8">
                  <c:v>Apr-Jun 2019        (18)</c:v>
                </c:pt>
                <c:pt idx="9">
                  <c:v>Jul-Sep 2019        (12)</c:v>
                </c:pt>
                <c:pt idx="10">
                  <c:v>Oct-Dec 2019        (11)</c:v>
                </c:pt>
                <c:pt idx="11">
                  <c:v>Jan-Mar 2020        (13)</c:v>
                </c:pt>
                <c:pt idx="12">
                  <c:v>Apr-Jun 2020        (14)</c:v>
                </c:pt>
                <c:pt idx="13">
                  <c:v>Jul-Sep 2020        (10)</c:v>
                </c:pt>
              </c:strCache>
            </c:strRef>
          </c:xVal>
          <c:yVal>
            <c:numRef>
              <c:f>'Pharm LOS XbarS '!$AP$2:$AP$15</c:f>
              <c:numCache>
                <c:formatCode>0.0</c:formatCode>
                <c:ptCount val="14"/>
                <c:pt idx="0">
                  <c:v>27.014017486191587</c:v>
                </c:pt>
                <c:pt idx="1">
                  <c:v>28.465617641334667</c:v>
                </c:pt>
                <c:pt idx="2">
                  <c:v>25.653142340744949</c:v>
                </c:pt>
                <c:pt idx="3">
                  <c:v>25.925317369834278</c:v>
                </c:pt>
                <c:pt idx="4">
                  <c:v>19.383947333343826</c:v>
                </c:pt>
                <c:pt idx="5">
                  <c:v>18.000710813845341</c:v>
                </c:pt>
                <c:pt idx="6">
                  <c:v>18.259605349580351</c:v>
                </c:pt>
                <c:pt idx="7">
                  <c:v>19.650238855814123</c:v>
                </c:pt>
                <c:pt idx="8">
                  <c:v>18.40754508428607</c:v>
                </c:pt>
                <c:pt idx="9">
                  <c:v>19.650238855814123</c:v>
                </c:pt>
                <c:pt idx="10">
                  <c:v>19.953515311960849</c:v>
                </c:pt>
                <c:pt idx="11">
                  <c:v>19.383947333343826</c:v>
                </c:pt>
                <c:pt idx="12">
                  <c:v>19.139846771079387</c:v>
                </c:pt>
                <c:pt idx="13" formatCode="General">
                  <c:v>20.308570675254579</c:v>
                </c:pt>
              </c:numCache>
            </c:numRef>
          </c:yVal>
          <c:smooth val="0"/>
          <c:extLst>
            <c:ext xmlns:c16="http://schemas.microsoft.com/office/drawing/2014/chart" uri="{C3380CC4-5D6E-409C-BE32-E72D297353CC}">
              <c16:uniqueId val="{00000018-51B0-43C0-A5FF-DF6D7B857D91}"/>
            </c:ext>
          </c:extLst>
        </c:ser>
        <c:ser>
          <c:idx val="7"/>
          <c:order val="7"/>
          <c:tx>
            <c:strRef>
              <c:f>'Pharm LOS XbarS '!$AV$1</c:f>
              <c:strCache>
                <c:ptCount val="1"/>
                <c:pt idx="0">
                  <c:v>LCL</c:v>
                </c:pt>
              </c:strCache>
            </c:strRef>
          </c:tx>
          <c:spPr>
            <a:ln w="19050">
              <a:noFill/>
            </a:ln>
            <a:effectLst/>
          </c:spPr>
          <c:marker>
            <c:symbol val="none"/>
          </c:marker>
          <c:errBars>
            <c:errDir val="x"/>
            <c:errBarType val="both"/>
            <c:errValType val="cust"/>
            <c:noEndCap val="1"/>
            <c:plus>
              <c:numRef>
                <c:f>'Pharm LOS XbarS '!$BM$2:$BM$33</c:f>
                <c:numCache>
                  <c:formatCode>General</c:formatCode>
                  <c:ptCount val="3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plus>
            <c:minus>
              <c:numRef>
                <c:f>'Pharm LOS XbarS '!$BT$2:$BT$33</c:f>
                <c:numCache>
                  <c:formatCode>General</c:formatCode>
                  <c:ptCount val="32"/>
                </c:numCache>
              </c:numRef>
            </c:minus>
            <c:spPr>
              <a:ln>
                <a:solidFill>
                  <a:srgbClr val="D3AB27"/>
                </a:solidFill>
                <a:prstDash val="solid"/>
              </a:ln>
            </c:spPr>
          </c:errBars>
          <c:errBars>
            <c:errDir val="y"/>
            <c:errBarType val="both"/>
            <c:errValType val="cust"/>
            <c:noEndCap val="1"/>
            <c:plus>
              <c:numRef>
                <c:f>'Pharm LOS XbarS '!$BT$2:$BT$33</c:f>
                <c:numCache>
                  <c:formatCode>General</c:formatCode>
                  <c:ptCount val="32"/>
                </c:numCache>
              </c:numRef>
            </c:plus>
            <c:minus>
              <c:numRef>
                <c:f>'Pharm LOS XbarS '!$BS$2:$BS$33</c:f>
                <c:numCache>
                  <c:formatCode>General</c:formatCode>
                  <c:ptCount val="32"/>
                  <c:pt idx="0">
                    <c:v>0</c:v>
                  </c:pt>
                  <c:pt idx="1">
                    <c:v>-1.4516001551430797</c:v>
                  </c:pt>
                  <c:pt idx="2">
                    <c:v>2.8124753005897176</c:v>
                  </c:pt>
                  <c:pt idx="3">
                    <c:v>-0.272175029089329</c:v>
                  </c:pt>
                  <c:pt idx="4">
                    <c:v>-8.8139186076139886</c:v>
                  </c:pt>
                  <c:pt idx="5">
                    <c:v>1.3832365194984844</c:v>
                  </c:pt>
                  <c:pt idx="6">
                    <c:v>-0.25889453573501076</c:v>
                  </c:pt>
                  <c:pt idx="7">
                    <c:v>-1.3906335062337707</c:v>
                  </c:pt>
                  <c:pt idx="8">
                    <c:v>1.2426937715280504</c:v>
                  </c:pt>
                  <c:pt idx="9">
                    <c:v>-1.2426937715280504</c:v>
                  </c:pt>
                  <c:pt idx="10">
                    <c:v>-0.30327645614672694</c:v>
                  </c:pt>
                  <c:pt idx="11">
                    <c:v>0.56956797861702402</c:v>
                  </c:pt>
                  <c:pt idx="12">
                    <c:v>0.2441005622644381</c:v>
                  </c:pt>
                  <c:pt idx="13">
                    <c:v>-1.1687239041751907</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minus>
            <c:spPr>
              <a:ln>
                <a:solidFill>
                  <a:srgbClr val="D3AB27"/>
                </a:solidFill>
                <a:prstDash val="solid"/>
              </a:ln>
            </c:spPr>
          </c:errBars>
          <c:xVal>
            <c:strRef>
              <c:f>'Pharm LOS XbarS '!$A$2:$A$15</c:f>
              <c:strCache>
                <c:ptCount val="14"/>
                <c:pt idx="0">
                  <c:v>Apr-Jun 2017        (24)</c:v>
                </c:pt>
                <c:pt idx="1">
                  <c:v>Jul-Sep 2017        (16)</c:v>
                </c:pt>
                <c:pt idx="2">
                  <c:v>Oct-Dec 2017        (39)</c:v>
                </c:pt>
                <c:pt idx="3">
                  <c:v>Jan-Mar 2018        (35)</c:v>
                </c:pt>
                <c:pt idx="4">
                  <c:v>Apr-Jun 2018        (13)</c:v>
                </c:pt>
                <c:pt idx="5">
                  <c:v>Jul-Sep 2018        (21)</c:v>
                </c:pt>
                <c:pt idx="6">
                  <c:v>Oct-Dec 2018        (19)</c:v>
                </c:pt>
                <c:pt idx="7">
                  <c:v>Jan-Mar 2019        (12)</c:v>
                </c:pt>
                <c:pt idx="8">
                  <c:v>Apr-Jun 2019        (18)</c:v>
                </c:pt>
                <c:pt idx="9">
                  <c:v>Jul-Sep 2019        (12)</c:v>
                </c:pt>
                <c:pt idx="10">
                  <c:v>Oct-Dec 2019        (11)</c:v>
                </c:pt>
                <c:pt idx="11">
                  <c:v>Jan-Mar 2020        (13)</c:v>
                </c:pt>
                <c:pt idx="12">
                  <c:v>Apr-Jun 2020        (14)</c:v>
                </c:pt>
                <c:pt idx="13">
                  <c:v>Jul-Sep 2020        (10)</c:v>
                </c:pt>
              </c:strCache>
            </c:strRef>
          </c:xVal>
          <c:yVal>
            <c:numRef>
              <c:f>'Pharm LOS XbarS '!$AV$2:$AV$15</c:f>
              <c:numCache>
                <c:formatCode>0.0</c:formatCode>
                <c:ptCount val="14"/>
                <c:pt idx="0">
                  <c:v>14.534288374614281</c:v>
                </c:pt>
                <c:pt idx="1">
                  <c:v>13.082688219471201</c:v>
                </c:pt>
                <c:pt idx="2">
                  <c:v>15.895163520060919</c:v>
                </c:pt>
                <c:pt idx="3">
                  <c:v>15.62298849097159</c:v>
                </c:pt>
                <c:pt idx="4">
                  <c:v>6.8090698833576022</c:v>
                </c:pt>
                <c:pt idx="5">
                  <c:v>8.1923064028560866</c:v>
                </c:pt>
                <c:pt idx="6">
                  <c:v>7.9334118671210758</c:v>
                </c:pt>
                <c:pt idx="7">
                  <c:v>6.5427783608873051</c:v>
                </c:pt>
                <c:pt idx="8">
                  <c:v>7.7854721324153555</c:v>
                </c:pt>
                <c:pt idx="9">
                  <c:v>6.5427783608873051</c:v>
                </c:pt>
                <c:pt idx="10">
                  <c:v>6.2395019047405782</c:v>
                </c:pt>
                <c:pt idx="11">
                  <c:v>6.8090698833576022</c:v>
                </c:pt>
                <c:pt idx="12">
                  <c:v>7.0531704456220403</c:v>
                </c:pt>
                <c:pt idx="13" formatCode="General">
                  <c:v>5.8844465414468496</c:v>
                </c:pt>
              </c:numCache>
            </c:numRef>
          </c:yVal>
          <c:smooth val="0"/>
          <c:extLst>
            <c:ext xmlns:c16="http://schemas.microsoft.com/office/drawing/2014/chart" uri="{C3380CC4-5D6E-409C-BE32-E72D297353CC}">
              <c16:uniqueId val="{00000019-51B0-43C0-A5FF-DF6D7B857D91}"/>
            </c:ext>
          </c:extLst>
        </c:ser>
        <c:dLbls>
          <c:showLegendKey val="0"/>
          <c:showVal val="0"/>
          <c:showCatName val="0"/>
          <c:showSerName val="0"/>
          <c:showPercent val="0"/>
          <c:showBubbleSize val="0"/>
        </c:dLbls>
        <c:axId val="1463625967"/>
        <c:axId val="1463639279"/>
      </c:scatterChart>
      <c:catAx>
        <c:axId val="1514556863"/>
        <c:scaling>
          <c:orientation val="minMax"/>
        </c:scaling>
        <c:delete val="0"/>
        <c:axPos val="b"/>
        <c:title>
          <c:tx>
            <c:rich>
              <a:bodyPr/>
              <a:lstStyle/>
              <a:p>
                <a:pPr>
                  <a:defRPr sz="1400"/>
                </a:pPr>
                <a:r>
                  <a:rPr lang="en-US" sz="1400"/>
                  <a:t>Birth Quarter (n)</a:t>
                </a:r>
              </a:p>
            </c:rich>
          </c:tx>
          <c:layout/>
          <c:overlay val="0"/>
        </c:title>
        <c:numFmt formatCode="General" sourceLinked="1"/>
        <c:majorTickMark val="out"/>
        <c:minorTickMark val="none"/>
        <c:tickLblPos val="nextTo"/>
        <c:txPr>
          <a:bodyPr/>
          <a:lstStyle/>
          <a:p>
            <a:pPr>
              <a:defRPr sz="1200"/>
            </a:pPr>
            <a:endParaRPr lang="en-US"/>
          </a:p>
        </c:txPr>
        <c:crossAx val="1463640527"/>
        <c:crosses val="autoZero"/>
        <c:auto val="0"/>
        <c:lblAlgn val="ctr"/>
        <c:lblOffset val="100"/>
        <c:tickLblSkip val="1"/>
        <c:tickMarkSkip val="1"/>
        <c:noMultiLvlLbl val="0"/>
      </c:catAx>
      <c:valAx>
        <c:axId val="1463640527"/>
        <c:scaling>
          <c:orientation val="minMax"/>
          <c:min val="0"/>
        </c:scaling>
        <c:delete val="0"/>
        <c:axPos val="l"/>
        <c:title>
          <c:tx>
            <c:rich>
              <a:bodyPr/>
              <a:lstStyle/>
              <a:p>
                <a:pPr>
                  <a:defRPr sz="1400"/>
                </a:pPr>
                <a:r>
                  <a:rPr lang="en-US" sz="1400"/>
                  <a:t>Average LOS (Days)</a:t>
                </a:r>
              </a:p>
            </c:rich>
          </c:tx>
          <c:layout/>
          <c:overlay val="0"/>
        </c:title>
        <c:numFmt formatCode="0" sourceLinked="0"/>
        <c:majorTickMark val="out"/>
        <c:minorTickMark val="none"/>
        <c:tickLblPos val="nextTo"/>
        <c:txPr>
          <a:bodyPr/>
          <a:lstStyle/>
          <a:p>
            <a:pPr>
              <a:defRPr sz="1200"/>
            </a:pPr>
            <a:endParaRPr lang="en-US"/>
          </a:p>
        </c:txPr>
        <c:crossAx val="1514556863"/>
        <c:crosses val="autoZero"/>
        <c:crossBetween val="between"/>
      </c:valAx>
      <c:valAx>
        <c:axId val="1463639279"/>
        <c:scaling>
          <c:orientation val="minMax"/>
        </c:scaling>
        <c:delete val="1"/>
        <c:axPos val="r"/>
        <c:numFmt formatCode="0.0" sourceLinked="1"/>
        <c:majorTickMark val="out"/>
        <c:minorTickMark val="none"/>
        <c:tickLblPos val="nextTo"/>
        <c:crossAx val="1463625967"/>
        <c:crosses val="max"/>
        <c:crossBetween val="midCat"/>
      </c:valAx>
      <c:valAx>
        <c:axId val="1463625967"/>
        <c:scaling>
          <c:orientation val="minMax"/>
          <c:max val="14"/>
          <c:min val="1"/>
        </c:scaling>
        <c:delete val="0"/>
        <c:axPos val="t"/>
        <c:majorTickMark val="none"/>
        <c:minorTickMark val="none"/>
        <c:tickLblPos val="none"/>
        <c:spPr>
          <a:ln w="25400">
            <a:noFill/>
          </a:ln>
        </c:spPr>
        <c:crossAx val="1463639279"/>
        <c:crosses val="max"/>
        <c:crossBetween val="midCat"/>
      </c:valAx>
      <c:spPr>
        <a:noFill/>
        <a:ln w="25400">
          <a:noFill/>
        </a:ln>
      </c:spPr>
    </c:plotArea>
    <c:plotVisOnly val="0"/>
    <c:dispBlanksAs val="gap"/>
    <c:showDLblsOverMax val="0"/>
    <c:extLst>
      <c:ext xmlns:c16r3="http://schemas.microsoft.com/office/drawing/2017/03/chart" uri="{56B9EC1D-385E-4148-901F-78D8002777C0}">
        <c16r3:dataDisplayOptions16>
          <c16r3:dispNaAsBlank val="1"/>
        </c16r3:dataDisplayOptions16>
      </c:ext>
    </c:extLst>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200"/>
            </a:pPr>
            <a:r>
              <a:rPr lang="en-US" sz="2200" b="1" i="0" baseline="0" dirty="0" err="1">
                <a:effectLst/>
              </a:rPr>
              <a:t>CHoSEN</a:t>
            </a:r>
            <a:r>
              <a:rPr lang="en-US" sz="2200" b="1" i="0" baseline="0" dirty="0">
                <a:effectLst/>
              </a:rPr>
              <a:t> QIC Cohort: Percentage of Eligible OEN who Received Mother's Breastmilk, </a:t>
            </a:r>
            <a:r>
              <a:rPr lang="en-US" sz="2200" b="0" i="1" baseline="0" dirty="0">
                <a:effectLst/>
              </a:rPr>
              <a:t>n=</a:t>
            </a:r>
            <a:r>
              <a:rPr lang="en-US" sz="2200" b="0" i="0" baseline="0" dirty="0">
                <a:effectLst/>
              </a:rPr>
              <a:t> 463</a:t>
            </a:r>
            <a:endParaRPr lang="en-US" sz="2200" dirty="0">
              <a:effectLst/>
            </a:endParaRPr>
          </a:p>
        </c:rich>
      </c:tx>
      <c:layout/>
      <c:overlay val="0"/>
    </c:title>
    <c:autoTitleDeleted val="0"/>
    <c:plotArea>
      <c:layout/>
      <c:lineChart>
        <c:grouping val="standard"/>
        <c:varyColors val="0"/>
        <c:ser>
          <c:idx val="0"/>
          <c:order val="0"/>
          <c:tx>
            <c:strRef>
              <c:f>'%milk Receive p Chart'!$D$1</c:f>
              <c:strCache>
                <c:ptCount val="1"/>
                <c:pt idx="0">
                  <c:v>P</c:v>
                </c:pt>
              </c:strCache>
            </c:strRef>
          </c:tx>
          <c:spPr>
            <a:ln w="25400">
              <a:solidFill>
                <a:srgbClr val="3D8D94"/>
              </a:solidFill>
            </a:ln>
            <a:effectLst/>
          </c:spPr>
          <c:marker>
            <c:symbol val="circle"/>
            <c:size val="8"/>
            <c:spPr>
              <a:solidFill>
                <a:srgbClr val="A15E98"/>
              </a:solidFill>
              <a:ln w="12700">
                <a:noFill/>
                <a:prstDash val="solid"/>
              </a:ln>
            </c:spPr>
          </c:marker>
          <c:dLbls>
            <c:dLbl>
              <c:idx val="4"/>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299-4D54-B081-083A5E328C4D}"/>
                </c:ext>
              </c:extLst>
            </c:dLbl>
            <c:dLbl>
              <c:idx val="10"/>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299-4D54-B081-083A5E328C4D}"/>
                </c:ext>
              </c:extLst>
            </c:dLbl>
            <c:numFmt formatCode="0.0%" sourceLinked="0"/>
            <c:spPr>
              <a:noFill/>
              <a:ln>
                <a:noFill/>
              </a:ln>
              <a:effectLst/>
            </c:spPr>
            <c:txPr>
              <a:bodyPr wrap="square" lIns="38100" tIns="19050" rIns="38100" bIns="19050" anchor="ctr">
                <a:spAutoFit/>
              </a:bodyPr>
              <a:lstStyle/>
              <a:p>
                <a:pPr>
                  <a:defRPr sz="14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'%milk Receive p Chart'!$A$2:$A$15</c:f>
              <c:strCache>
                <c:ptCount val="14"/>
                <c:pt idx="0">
                  <c:v>Apr-Jun 2017        (27)</c:v>
                </c:pt>
                <c:pt idx="1">
                  <c:v>Jul-Sep 2017        (18)</c:v>
                </c:pt>
                <c:pt idx="2">
                  <c:v>Oct-Dec 2017        (29)</c:v>
                </c:pt>
                <c:pt idx="3">
                  <c:v>Jan-Mar 2018        (34)</c:v>
                </c:pt>
                <c:pt idx="4">
                  <c:v>Apr-Jun 2018        (14)</c:v>
                </c:pt>
                <c:pt idx="5">
                  <c:v>Jul-Sep 2018        (43)</c:v>
                </c:pt>
                <c:pt idx="6">
                  <c:v>Oct-Dec 2018        (42)</c:v>
                </c:pt>
                <c:pt idx="7">
                  <c:v>Jan-Mar 2019        (38)</c:v>
                </c:pt>
                <c:pt idx="8">
                  <c:v>Apr-Jun 2019        (49)</c:v>
                </c:pt>
                <c:pt idx="9">
                  <c:v>Jul-Sep 2019        (49)</c:v>
                </c:pt>
                <c:pt idx="10">
                  <c:v>Oct-Dec 2019        (37)</c:v>
                </c:pt>
                <c:pt idx="11">
                  <c:v>Jan-Mar 2020        (32)</c:v>
                </c:pt>
                <c:pt idx="12">
                  <c:v>Apr-Jun 2020        (27)</c:v>
                </c:pt>
                <c:pt idx="13">
                  <c:v>Jul-Sep 2020        (24)</c:v>
                </c:pt>
              </c:strCache>
            </c:strRef>
          </c:cat>
          <c:val>
            <c:numRef>
              <c:f>'%milk Receive p Chart'!$D$2:$D$15</c:f>
              <c:numCache>
                <c:formatCode>0.000</c:formatCode>
                <c:ptCount val="14"/>
                <c:pt idx="0">
                  <c:v>0.81481481481481477</c:v>
                </c:pt>
                <c:pt idx="1">
                  <c:v>0.83333333333333337</c:v>
                </c:pt>
                <c:pt idx="2">
                  <c:v>0.86206896551724133</c:v>
                </c:pt>
                <c:pt idx="3">
                  <c:v>0.8529411764705882</c:v>
                </c:pt>
                <c:pt idx="4">
                  <c:v>0.6428571428571429</c:v>
                </c:pt>
                <c:pt idx="5">
                  <c:v>0.90697674418604646</c:v>
                </c:pt>
                <c:pt idx="6">
                  <c:v>0.8571428571428571</c:v>
                </c:pt>
                <c:pt idx="7">
                  <c:v>0.89473684210526316</c:v>
                </c:pt>
                <c:pt idx="8">
                  <c:v>0.87755102040816324</c:v>
                </c:pt>
                <c:pt idx="9">
                  <c:v>0.81632653061224492</c:v>
                </c:pt>
                <c:pt idx="10">
                  <c:v>0.78378378378378377</c:v>
                </c:pt>
                <c:pt idx="11">
                  <c:v>0.8125</c:v>
                </c:pt>
                <c:pt idx="12">
                  <c:v>0.85185185185185186</c:v>
                </c:pt>
                <c:pt idx="13">
                  <c:v>0.66666666666666663</c:v>
                </c:pt>
              </c:numCache>
            </c:numRef>
          </c:val>
          <c:smooth val="0"/>
          <c:extLst>
            <c:ext xmlns:c16="http://schemas.microsoft.com/office/drawing/2014/chart" uri="{C3380CC4-5D6E-409C-BE32-E72D297353CC}">
              <c16:uniqueId val="{00000002-1299-4D54-B081-083A5E328C4D}"/>
            </c:ext>
          </c:extLst>
        </c:ser>
        <c:ser>
          <c:idx val="2"/>
          <c:order val="2"/>
          <c:tx>
            <c:strRef>
              <c:f>'%milk Receive p Chart'!$F$1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'%milk Receive p Chart'!$F$2:$F$15</c:f>
              <c:numCache>
                <c:formatCode>0.000</c:formatCode>
                <c:ptCount val="14"/>
                <c:pt idx="0">
                  <c:v>0.98276725374692253</c:v>
                </c:pt>
                <c:pt idx="1">
                  <c:v>1</c:v>
                </c:pt>
                <c:pt idx="2">
                  <c:v>0.97784730275377052</c:v>
                </c:pt>
                <c:pt idx="3">
                  <c:v>0.96750682928918552</c:v>
                </c:pt>
                <c:pt idx="4">
                  <c:v>1</c:v>
                </c:pt>
                <c:pt idx="5">
                  <c:v>0.9536678093040879</c:v>
                </c:pt>
                <c:pt idx="6">
                  <c:v>0.95498235466687109</c:v>
                </c:pt>
                <c:pt idx="7">
                  <c:v>0.96074963149496795</c:v>
                </c:pt>
                <c:pt idx="8">
                  <c:v>0.94664529332961445</c:v>
                </c:pt>
                <c:pt idx="9">
                  <c:v>0.94664529332961445</c:v>
                </c:pt>
                <c:pt idx="10">
                  <c:v>0.96233570298546922</c:v>
                </c:pt>
                <c:pt idx="11">
                  <c:v>0.97135124060345723</c:v>
                </c:pt>
                <c:pt idx="12">
                  <c:v>0.98276725374692253</c:v>
                </c:pt>
                <c:pt idx="13">
                  <c:v>0.99127027277172253</c:v>
                </c:pt>
              </c:numCache>
            </c:numRef>
          </c:val>
          <c:smooth val="0"/>
          <c:extLst>
            <c:ext xmlns:c16="http://schemas.microsoft.com/office/drawing/2014/chart" uri="{C3380CC4-5D6E-409C-BE32-E72D297353CC}">
              <c16:uniqueId val="{00000003-1299-4D54-B081-083A5E328C4D}"/>
            </c:ext>
          </c:extLst>
        </c:ser>
        <c:ser>
          <c:idx val="3"/>
          <c:order val="3"/>
          <c:tx>
            <c:strRef>
              <c:f>'%milk Receive p Chart'!$G$1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'%milk Receive p Chart'!$G$2:$G$15</c:f>
              <c:numCache>
                <c:formatCode>0.000</c:formatCode>
                <c:ptCount val="14"/>
                <c:pt idx="0">
                  <c:v>0.91267992316975755</c:v>
                </c:pt>
                <c:pt idx="1">
                  <c:v>0.92843169126650227</c:v>
                </c:pt>
                <c:pt idx="2">
                  <c:v>0.9102199476731816</c:v>
                </c:pt>
                <c:pt idx="3">
                  <c:v>0.90504971094088904</c:v>
                </c:pt>
                <c:pt idx="4">
                  <c:v>0.93992498167420657</c:v>
                </c:pt>
                <c:pt idx="5">
                  <c:v>0.89813020094834028</c:v>
                </c:pt>
                <c:pt idx="6">
                  <c:v>0.89878747362973188</c:v>
                </c:pt>
                <c:pt idx="7">
                  <c:v>0.90167111204378025</c:v>
                </c:pt>
                <c:pt idx="8">
                  <c:v>0.89461894296110356</c:v>
                </c:pt>
                <c:pt idx="9">
                  <c:v>0.89461894296110356</c:v>
                </c:pt>
                <c:pt idx="10">
                  <c:v>0.90246414778903083</c:v>
                </c:pt>
                <c:pt idx="11">
                  <c:v>0.9069719165980249</c:v>
                </c:pt>
                <c:pt idx="12">
                  <c:v>0.91267992316975755</c:v>
                </c:pt>
                <c:pt idx="13">
                  <c:v>0.91693143268215749</c:v>
                </c:pt>
              </c:numCache>
            </c:numRef>
          </c:val>
          <c:smooth val="0"/>
          <c:extLst>
            <c:ext xmlns:c16="http://schemas.microsoft.com/office/drawing/2014/chart" uri="{C3380CC4-5D6E-409C-BE32-E72D297353CC}">
              <c16:uniqueId val="{00000004-1299-4D54-B081-083A5E328C4D}"/>
            </c:ext>
          </c:extLst>
        </c:ser>
        <c:ser>
          <c:idx val="4"/>
          <c:order val="4"/>
          <c:tx>
            <c:strRef>
              <c:f>'%milk Receive p Chart'!$H$1</c:f>
              <c:strCache>
                <c:ptCount val="1"/>
                <c:pt idx="0">
                  <c:v>Average</c:v>
                </c:pt>
              </c:strCache>
            </c:strRef>
          </c:tx>
          <c:spPr>
            <a:ln w="19050">
              <a:solidFill>
                <a:schemeClr val="bg1">
                  <a:lumMod val="50000"/>
                </a:schemeClr>
              </a:solidFill>
              <a:prstDash val="solid"/>
            </a:ln>
            <a:effectLst/>
          </c:spPr>
          <c:marker>
            <c:symbol val="none"/>
          </c:marker>
          <c:dLbls>
            <c:dLbl>
              <c:idx val="11"/>
              <c:layout>
                <c:manualLayout>
                  <c:x val="-0.66032629300753265"/>
                  <c:y val="5.8756918440287527E-2"/>
                </c:manualLayout>
              </c:layout>
              <c:tx>
                <c:rich>
                  <a:bodyPr wrap="square" lIns="38100" tIns="19050" rIns="38100" bIns="19050" anchor="ctr">
                    <a:spAutoFit/>
                  </a:bodyPr>
                  <a:lstStyle/>
                  <a:p>
                    <a:pPr>
                      <a:defRPr sz="1400"/>
                    </a:pPr>
                    <a:r>
                      <a:rPr lang="en-US" sz="1400"/>
                      <a:t>Baseline Mean, </a:t>
                    </a:r>
                    <a:fld id="{D1EB44F4-B036-41C8-907A-7F658C8482B6}" type="VALUE">
                      <a:rPr lang="en-US" sz="1400"/>
                      <a:pPr>
                        <a:defRPr sz="1400"/>
                      </a:pPr>
                      <a:t>[VALUE]</a:t>
                    </a:fld>
                    <a:endParaRPr lang="en-US" sz="1400"/>
                  </a:p>
                </c:rich>
              </c:tx>
              <c:numFmt formatCode="0.0%" sourceLinked="0"/>
              <c:spPr>
                <a:noFill/>
                <a:ln>
                  <a:solidFill>
                    <a:srgbClr val="494949"/>
                  </a:solidFill>
                </a:ln>
                <a:effectLst/>
              </c:sp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1299-4D54-B081-083A5E328C4D}"/>
                </c:ext>
              </c:extLst>
            </c:dLbl>
            <c:spPr>
              <a:noFill/>
              <a:ln>
                <a:no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'%milk Receive p Chart'!$H$2:$H$15</c:f>
              <c:numCache>
                <c:formatCode>0.000</c:formatCode>
                <c:ptCount val="14"/>
                <c:pt idx="0">
                  <c:v>0.84259259259259256</c:v>
                </c:pt>
                <c:pt idx="1">
                  <c:v>0.84259259259259256</c:v>
                </c:pt>
                <c:pt idx="2">
                  <c:v>0.84259259259259256</c:v>
                </c:pt>
                <c:pt idx="3">
                  <c:v>0.84259259259259256</c:v>
                </c:pt>
                <c:pt idx="4">
                  <c:v>0.84259259259259256</c:v>
                </c:pt>
                <c:pt idx="5">
                  <c:v>0.84259259259259256</c:v>
                </c:pt>
                <c:pt idx="6">
                  <c:v>0.84259259259259256</c:v>
                </c:pt>
                <c:pt idx="7">
                  <c:v>0.84259259259259256</c:v>
                </c:pt>
                <c:pt idx="8">
                  <c:v>0.84259259259259256</c:v>
                </c:pt>
                <c:pt idx="9">
                  <c:v>0.84259259259259256</c:v>
                </c:pt>
                <c:pt idx="10">
                  <c:v>0.84259259259259256</c:v>
                </c:pt>
                <c:pt idx="11">
                  <c:v>0.84259259259259256</c:v>
                </c:pt>
                <c:pt idx="12">
                  <c:v>0.84259259259259256</c:v>
                </c:pt>
                <c:pt idx="13">
                  <c:v>0.84259259259259256</c:v>
                </c:pt>
              </c:numCache>
            </c:numRef>
          </c:val>
          <c:smooth val="0"/>
          <c:extLst>
            <c:ext xmlns:c16="http://schemas.microsoft.com/office/drawing/2014/chart" uri="{C3380CC4-5D6E-409C-BE32-E72D297353CC}">
              <c16:uniqueId val="{00000006-1299-4D54-B081-083A5E328C4D}"/>
            </c:ext>
          </c:extLst>
        </c:ser>
        <c:ser>
          <c:idx val="5"/>
          <c:order val="5"/>
          <c:tx>
            <c:strRef>
              <c:f>'%milk Receive p Chart'!$I$1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'%milk Receive p Chart'!$I$2:$I$15</c:f>
              <c:numCache>
                <c:formatCode>0.000</c:formatCode>
                <c:ptCount val="14"/>
                <c:pt idx="0">
                  <c:v>0.77250526201542757</c:v>
                </c:pt>
                <c:pt idx="1">
                  <c:v>0.75675349391868285</c:v>
                </c:pt>
                <c:pt idx="2">
                  <c:v>0.77496523751200352</c:v>
                </c:pt>
                <c:pt idx="3">
                  <c:v>0.78013547424429608</c:v>
                </c:pt>
                <c:pt idx="4">
                  <c:v>0.74526020351097855</c:v>
                </c:pt>
                <c:pt idx="5">
                  <c:v>0.78705498423684483</c:v>
                </c:pt>
                <c:pt idx="6">
                  <c:v>0.78639771155545324</c:v>
                </c:pt>
                <c:pt idx="7">
                  <c:v>0.78351407314140487</c:v>
                </c:pt>
                <c:pt idx="8">
                  <c:v>0.79056624222408156</c:v>
                </c:pt>
                <c:pt idx="9">
                  <c:v>0.79056624222408156</c:v>
                </c:pt>
                <c:pt idx="10">
                  <c:v>0.78272103739615428</c:v>
                </c:pt>
                <c:pt idx="11">
                  <c:v>0.77821326858716022</c:v>
                </c:pt>
                <c:pt idx="12">
                  <c:v>0.77250526201542757</c:v>
                </c:pt>
                <c:pt idx="13">
                  <c:v>0.76825375250302763</c:v>
                </c:pt>
              </c:numCache>
            </c:numRef>
          </c:val>
          <c:smooth val="0"/>
          <c:extLst>
            <c:ext xmlns:c16="http://schemas.microsoft.com/office/drawing/2014/chart" uri="{C3380CC4-5D6E-409C-BE32-E72D297353CC}">
              <c16:uniqueId val="{00000007-1299-4D54-B081-083A5E328C4D}"/>
            </c:ext>
          </c:extLst>
        </c:ser>
        <c:ser>
          <c:idx val="6"/>
          <c:order val="6"/>
          <c:tx>
            <c:strRef>
              <c:f>'%milk Receive p Chart'!$J$1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'%milk Receive p Chart'!$J$2:$J$15</c:f>
              <c:numCache>
                <c:formatCode>0.000</c:formatCode>
                <c:ptCount val="14"/>
                <c:pt idx="0">
                  <c:v>0.70241793143826259</c:v>
                </c:pt>
                <c:pt idx="1">
                  <c:v>0.67091439524477303</c:v>
                </c:pt>
                <c:pt idx="2">
                  <c:v>0.7073378824314146</c:v>
                </c:pt>
                <c:pt idx="3">
                  <c:v>0.7176783558959996</c:v>
                </c:pt>
                <c:pt idx="4">
                  <c:v>0.64792781442936442</c:v>
                </c:pt>
                <c:pt idx="5">
                  <c:v>0.73151737588109722</c:v>
                </c:pt>
                <c:pt idx="6">
                  <c:v>0.73020283051831403</c:v>
                </c:pt>
                <c:pt idx="7">
                  <c:v>0.72443555369021717</c:v>
                </c:pt>
                <c:pt idx="8">
                  <c:v>0.73853989185557067</c:v>
                </c:pt>
                <c:pt idx="9">
                  <c:v>0.73853989185557067</c:v>
                </c:pt>
                <c:pt idx="10">
                  <c:v>0.7228494821997159</c:v>
                </c:pt>
                <c:pt idx="11">
                  <c:v>0.71383394458172789</c:v>
                </c:pt>
                <c:pt idx="12">
                  <c:v>0.70241793143826259</c:v>
                </c:pt>
                <c:pt idx="13">
                  <c:v>0.69391491241346259</c:v>
                </c:pt>
              </c:numCache>
            </c:numRef>
          </c:val>
          <c:smooth val="0"/>
          <c:extLst>
            <c:ext xmlns:c16="http://schemas.microsoft.com/office/drawing/2014/chart" uri="{C3380CC4-5D6E-409C-BE32-E72D297353CC}">
              <c16:uniqueId val="{00000008-1299-4D54-B081-083A5E328C4D}"/>
            </c:ext>
          </c:extLst>
        </c:ser>
        <c:dLbls>
          <c:showLegendKey val="0"/>
          <c:showVal val="0"/>
          <c:showCatName val="0"/>
          <c:showSerName val="0"/>
          <c:showPercent val="0"/>
          <c:showBubbleSize val="0"/>
        </c:dLbls>
        <c:marker val="1"/>
        <c:smooth val="0"/>
        <c:axId val="1511497727"/>
        <c:axId val="1463650511"/>
      </c:lineChart>
      <c:scatterChart>
        <c:scatterStyle val="lineMarker"/>
        <c:varyColors val="0"/>
        <c:ser>
          <c:idx val="1"/>
          <c:order val="1"/>
          <c:tx>
            <c:strRef>
              <c:f>'%milk Receive p Chart'!$E$1</c:f>
              <c:strCache>
                <c:ptCount val="1"/>
                <c:pt idx="0">
                  <c:v>UCL</c:v>
                </c:pt>
              </c:strCache>
            </c:strRef>
          </c:tx>
          <c:spPr>
            <a:ln w="19050">
              <a:noFill/>
            </a:ln>
            <a:effectLst/>
          </c:spPr>
          <c:marker>
            <c:symbol val="none"/>
          </c:marker>
          <c:errBars>
            <c:errDir val="x"/>
            <c:errBarType val="both"/>
            <c:errValType val="cust"/>
            <c:noEndCap val="1"/>
            <c:plus>
              <c:numRef>
                <c:f>'%milk Receive p Chart'!$M$2:$M$35</c:f>
                <c:numCache>
                  <c:formatCode>General</c:formatCode>
                  <c:ptCount val="3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plus>
            <c:minus>
              <c:numRef>
                <c:f>'%milk Receive p Chart'!$T$2:$T$35</c:f>
                <c:numCache>
                  <c:formatCode>General</c:formatCode>
                  <c:ptCount val="34"/>
                </c:numCache>
              </c:numRef>
            </c:minus>
            <c:spPr>
              <a:ln w="12700">
                <a:solidFill>
                  <a:srgbClr val="D3AB27"/>
                </a:solidFill>
                <a:prstDash val="lgDash"/>
              </a:ln>
            </c:spPr>
          </c:errBars>
          <c:errBars>
            <c:errDir val="y"/>
            <c:errBarType val="both"/>
            <c:errValType val="cust"/>
            <c:noEndCap val="1"/>
            <c:plus>
              <c:numRef>
                <c:f>'%milk Receive p Chart'!$T$2:$T$35</c:f>
                <c:numCache>
                  <c:formatCode>General</c:formatCode>
                  <c:ptCount val="34"/>
                </c:numCache>
              </c:numRef>
            </c:plus>
            <c:minus>
              <c:numRef>
                <c:f>'%milk Receive p Chart'!$N$2:$N$35</c:f>
                <c:numCache>
                  <c:formatCode>General</c:formatCode>
                  <c:ptCount val="34"/>
                  <c:pt idx="0">
                    <c:v>0</c:v>
                  </c:pt>
                  <c:pt idx="1">
                    <c:v>0</c:v>
                  </c:pt>
                  <c:pt idx="2">
                    <c:v>0</c:v>
                  </c:pt>
                  <c:pt idx="3">
                    <c:v>0</c:v>
                  </c:pt>
                  <c:pt idx="4">
                    <c:v>0</c:v>
                  </c:pt>
                  <c:pt idx="5">
                    <c:v>0</c:v>
                  </c:pt>
                  <c:pt idx="6">
                    <c:v>0</c:v>
                  </c:pt>
                  <c:pt idx="7">
                    <c:v>0</c:v>
                  </c:pt>
                  <c:pt idx="8">
                    <c:v>-1.3283563018746669E-3</c:v>
                  </c:pt>
                  <c:pt idx="9">
                    <c:v>0</c:v>
                  </c:pt>
                  <c:pt idx="10">
                    <c:v>1.3283563018746669E-3</c:v>
                  </c:pt>
                  <c:pt idx="11">
                    <c:v>0</c:v>
                  </c:pt>
                  <c:pt idx="12">
                    <c:v>0</c:v>
                  </c:pt>
                  <c:pt idx="13">
                    <c:v>0</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minus>
            <c:spPr>
              <a:ln>
                <a:solidFill>
                  <a:srgbClr val="FF0000"/>
                </a:solidFill>
                <a:prstDash val="lgDash"/>
              </a:ln>
            </c:spPr>
          </c:errBars>
          <c:yVal>
            <c:numRef>
              <c:f>'%milk Receive p Chart'!$E$2:$E$15</c:f>
              <c:numCache>
                <c:formatCode>0.000</c:formatCode>
                <c:ptCount val="14"/>
                <c:pt idx="0">
                  <c:v>1</c:v>
                </c:pt>
                <c:pt idx="1">
                  <c:v>1</c:v>
                </c:pt>
                <c:pt idx="2">
                  <c:v>1</c:v>
                </c:pt>
                <c:pt idx="3">
                  <c:v>1</c:v>
                </c:pt>
                <c:pt idx="4">
                  <c:v>1</c:v>
                </c:pt>
                <c:pt idx="5">
                  <c:v>1</c:v>
                </c:pt>
                <c:pt idx="6">
                  <c:v>1</c:v>
                </c:pt>
                <c:pt idx="7">
                  <c:v>1</c:v>
                </c:pt>
                <c:pt idx="8">
                  <c:v>0.99867164369812533</c:v>
                </c:pt>
                <c:pt idx="9">
                  <c:v>0.99867164369812533</c:v>
                </c:pt>
                <c:pt idx="10">
                  <c:v>1</c:v>
                </c:pt>
                <c:pt idx="11">
                  <c:v>1</c:v>
                </c:pt>
                <c:pt idx="12">
                  <c:v>1</c:v>
                </c:pt>
                <c:pt idx="13">
                  <c:v>1</c:v>
                </c:pt>
              </c:numCache>
            </c:numRef>
          </c:yVal>
          <c:smooth val="0"/>
          <c:extLst>
            <c:ext xmlns:c16="http://schemas.microsoft.com/office/drawing/2014/chart" uri="{C3380CC4-5D6E-409C-BE32-E72D297353CC}">
              <c16:uniqueId val="{00000009-1299-4D54-B081-083A5E328C4D}"/>
            </c:ext>
          </c:extLst>
        </c:ser>
        <c:ser>
          <c:idx val="7"/>
          <c:order val="7"/>
          <c:tx>
            <c:strRef>
              <c:f>'%milk Receive p Chart'!$K$1</c:f>
              <c:strCache>
                <c:ptCount val="1"/>
                <c:pt idx="0">
                  <c:v>LCL</c:v>
                </c:pt>
              </c:strCache>
            </c:strRef>
          </c:tx>
          <c:spPr>
            <a:ln w="19050">
              <a:noFill/>
            </a:ln>
            <a:effectLst/>
          </c:spPr>
          <c:marker>
            <c:symbol val="none"/>
          </c:marker>
          <c:errBars>
            <c:errDir val="x"/>
            <c:errBarType val="both"/>
            <c:errValType val="cust"/>
            <c:noEndCap val="1"/>
            <c:plus>
              <c:numRef>
                <c:f>'%milk Receive p Chart'!$M$2:$M$35</c:f>
                <c:numCache>
                  <c:formatCode>General</c:formatCode>
                  <c:ptCount val="3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plus>
            <c:minus>
              <c:numRef>
                <c:f>'%milk Receive p Chart'!$T$2:$T$35</c:f>
                <c:numCache>
                  <c:formatCode>General</c:formatCode>
                  <c:ptCount val="34"/>
                </c:numCache>
              </c:numRef>
            </c:minus>
            <c:spPr>
              <a:ln w="12700">
                <a:solidFill>
                  <a:srgbClr val="D3AB27"/>
                </a:solidFill>
                <a:prstDash val="lgDash"/>
              </a:ln>
            </c:spPr>
          </c:errBars>
          <c:errBars>
            <c:errDir val="y"/>
            <c:errBarType val="both"/>
            <c:errValType val="cust"/>
            <c:noEndCap val="1"/>
            <c:plus>
              <c:numRef>
                <c:f>'%milk Receive p Chart'!$T$2:$T$35</c:f>
                <c:numCache>
                  <c:formatCode>General</c:formatCode>
                  <c:ptCount val="34"/>
                </c:numCache>
              </c:numRef>
            </c:plus>
            <c:minus>
              <c:numRef>
                <c:f>'%milk Receive p Chart'!$S$2:$S$35</c:f>
                <c:numCache>
                  <c:formatCode>General</c:formatCode>
                  <c:ptCount val="34"/>
                  <c:pt idx="0">
                    <c:v>0</c:v>
                  </c:pt>
                  <c:pt idx="1">
                    <c:v>-4.7255304290234168E-2</c:v>
                  </c:pt>
                  <c:pt idx="2">
                    <c:v>5.4635230779962352E-2</c:v>
                  </c:pt>
                  <c:pt idx="3">
                    <c:v>1.5510710196877442E-2</c:v>
                  </c:pt>
                  <c:pt idx="4">
                    <c:v>-0.10462581219995282</c:v>
                  </c:pt>
                  <c:pt idx="5">
                    <c:v>0.1253843421775992</c:v>
                  </c:pt>
                  <c:pt idx="6">
                    <c:v>-1.971818044174789E-3</c:v>
                  </c:pt>
                  <c:pt idx="7">
                    <c:v>-8.6509152421453406E-3</c:v>
                  </c:pt>
                  <c:pt idx="8">
                    <c:v>2.1156507248030421E-2</c:v>
                  </c:pt>
                  <c:pt idx="9">
                    <c:v>0</c:v>
                  </c:pt>
                  <c:pt idx="10">
                    <c:v>-2.3535614483782163E-2</c:v>
                  </c:pt>
                  <c:pt idx="11">
                    <c:v>-1.3523306426981963E-2</c:v>
                  </c:pt>
                  <c:pt idx="12">
                    <c:v>-1.7124019715198169E-2</c:v>
                  </c:pt>
                  <c:pt idx="13">
                    <c:v>-1.2754528537199827E-2</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minus>
            <c:spPr>
              <a:ln>
                <a:solidFill>
                  <a:srgbClr val="D3AB27"/>
                </a:solidFill>
                <a:prstDash val="lgDash"/>
              </a:ln>
            </c:spPr>
          </c:errBars>
          <c:yVal>
            <c:numRef>
              <c:f>'%milk Receive p Chart'!$K$2:$K$15</c:f>
              <c:numCache>
                <c:formatCode>0.000</c:formatCode>
                <c:ptCount val="14"/>
                <c:pt idx="0">
                  <c:v>0.63233060086109749</c:v>
                </c:pt>
                <c:pt idx="1">
                  <c:v>0.58507529657086332</c:v>
                </c:pt>
                <c:pt idx="2">
                  <c:v>0.63971052735082568</c:v>
                </c:pt>
                <c:pt idx="3">
                  <c:v>0.65522123754770312</c:v>
                </c:pt>
                <c:pt idx="4">
                  <c:v>0.5505954253477503</c:v>
                </c:pt>
                <c:pt idx="5">
                  <c:v>0.6759797675253495</c:v>
                </c:pt>
                <c:pt idx="6">
                  <c:v>0.67400794948117471</c:v>
                </c:pt>
                <c:pt idx="7">
                  <c:v>0.66535703423902937</c:v>
                </c:pt>
                <c:pt idx="8">
                  <c:v>0.68651354148705979</c:v>
                </c:pt>
                <c:pt idx="9">
                  <c:v>0.68651354148705979</c:v>
                </c:pt>
                <c:pt idx="10">
                  <c:v>0.66297792700327762</c:v>
                </c:pt>
                <c:pt idx="11">
                  <c:v>0.64945462057629566</c:v>
                </c:pt>
                <c:pt idx="12">
                  <c:v>0.63233060086109749</c:v>
                </c:pt>
                <c:pt idx="13">
                  <c:v>0.61957607232389766</c:v>
                </c:pt>
              </c:numCache>
            </c:numRef>
          </c:yVal>
          <c:smooth val="0"/>
          <c:extLst>
            <c:ext xmlns:c16="http://schemas.microsoft.com/office/drawing/2014/chart" uri="{C3380CC4-5D6E-409C-BE32-E72D297353CC}">
              <c16:uniqueId val="{0000000A-1299-4D54-B081-083A5E328C4D}"/>
            </c:ext>
          </c:extLst>
        </c:ser>
        <c:dLbls>
          <c:showLegendKey val="0"/>
          <c:showVal val="0"/>
          <c:showCatName val="0"/>
          <c:showSerName val="0"/>
          <c:showPercent val="0"/>
          <c:showBubbleSize val="0"/>
        </c:dLbls>
        <c:axId val="1042087055"/>
        <c:axId val="1042094959"/>
      </c:scatterChart>
      <c:catAx>
        <c:axId val="1511497727"/>
        <c:scaling>
          <c:orientation val="minMax"/>
        </c:scaling>
        <c:delete val="0"/>
        <c:axPos val="b"/>
        <c:title>
          <c:tx>
            <c:rich>
              <a:bodyPr/>
              <a:lstStyle/>
              <a:p>
                <a:pPr>
                  <a:defRPr sz="1400"/>
                </a:pPr>
                <a:r>
                  <a:rPr lang="en-US" sz="1400"/>
                  <a:t>Birth Quarter (n)</a:t>
                </a:r>
              </a:p>
            </c:rich>
          </c:tx>
          <c:layout/>
          <c:overlay val="0"/>
        </c:title>
        <c:numFmt formatCode="General" sourceLinked="1"/>
        <c:majorTickMark val="out"/>
        <c:minorTickMark val="none"/>
        <c:tickLblPos val="nextTo"/>
        <c:txPr>
          <a:bodyPr/>
          <a:lstStyle/>
          <a:p>
            <a:pPr>
              <a:defRPr sz="1200"/>
            </a:pPr>
            <a:endParaRPr lang="en-US"/>
          </a:p>
        </c:txPr>
        <c:crossAx val="1463650511"/>
        <c:crosses val="autoZero"/>
        <c:auto val="0"/>
        <c:lblAlgn val="ctr"/>
        <c:lblOffset val="100"/>
        <c:tickLblSkip val="1"/>
        <c:tickMarkSkip val="1"/>
        <c:noMultiLvlLbl val="0"/>
      </c:catAx>
      <c:valAx>
        <c:axId val="1463650511"/>
        <c:scaling>
          <c:orientation val="minMax"/>
          <c:max val="1"/>
          <c:min val="0"/>
        </c:scaling>
        <c:delete val="0"/>
        <c:axPos val="l"/>
        <c:title>
          <c:tx>
            <c:rich>
              <a:bodyPr/>
              <a:lstStyle/>
              <a:p>
                <a:pPr>
                  <a:defRPr sz="1400"/>
                </a:pPr>
                <a:r>
                  <a:rPr lang="en-US" sz="1400"/>
                  <a:t>Eligible OEN who Received Breastmilk (%)</a:t>
                </a:r>
              </a:p>
            </c:rich>
          </c:tx>
          <c:layout/>
          <c:overlay val="0"/>
        </c:title>
        <c:numFmt formatCode="0%" sourceLinked="0"/>
        <c:majorTickMark val="out"/>
        <c:minorTickMark val="none"/>
        <c:tickLblPos val="nextTo"/>
        <c:txPr>
          <a:bodyPr/>
          <a:lstStyle/>
          <a:p>
            <a:pPr>
              <a:defRPr sz="1200"/>
            </a:pPr>
            <a:endParaRPr lang="en-US"/>
          </a:p>
        </c:txPr>
        <c:crossAx val="1511497727"/>
        <c:crosses val="autoZero"/>
        <c:crossBetween val="between"/>
      </c:valAx>
      <c:valAx>
        <c:axId val="1042094959"/>
        <c:scaling>
          <c:orientation val="minMax"/>
        </c:scaling>
        <c:delete val="1"/>
        <c:axPos val="r"/>
        <c:numFmt formatCode="0.000" sourceLinked="1"/>
        <c:majorTickMark val="out"/>
        <c:minorTickMark val="none"/>
        <c:tickLblPos val="nextTo"/>
        <c:crossAx val="1042087055"/>
        <c:crosses val="max"/>
        <c:crossBetween val="midCat"/>
      </c:valAx>
      <c:valAx>
        <c:axId val="1042087055"/>
        <c:scaling>
          <c:orientation val="minMax"/>
          <c:max val="15"/>
          <c:min val="1"/>
        </c:scaling>
        <c:delete val="0"/>
        <c:axPos val="t"/>
        <c:majorTickMark val="none"/>
        <c:minorTickMark val="none"/>
        <c:tickLblPos val="none"/>
        <c:spPr>
          <a:ln w="25400">
            <a:noFill/>
          </a:ln>
        </c:spPr>
        <c:crossAx val="1042094959"/>
        <c:crosses val="max"/>
        <c:crossBetween val="midCat"/>
      </c:valAx>
      <c:spPr>
        <a:noFill/>
        <a:ln w="25400">
          <a:noFill/>
        </a:ln>
      </c:spPr>
    </c:plotArea>
    <c:plotVisOnly val="0"/>
    <c:dispBlanksAs val="gap"/>
    <c:showDLblsOverMax val="0"/>
    <c:extLst>
      <c:ext xmlns:c16r3="http://schemas.microsoft.com/office/drawing/2017/03/chart" uri="{56B9EC1D-385E-4148-901F-78D8002777C0}">
        <c16r3:dataDisplayOptions16>
          <c16r3:dispNaAsBlank val="1"/>
        </c16r3:dataDisplayOptions16>
      </c:ext>
    </c:extLst>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200"/>
            </a:pPr>
            <a:r>
              <a:rPr lang="en-US" sz="2200" b="1" i="0" baseline="0">
                <a:effectLst/>
              </a:rPr>
              <a:t>CHoSEN QIC Cohort: Percentage of OEN who Received a Referral to Early Intervention, </a:t>
            </a:r>
            <a:r>
              <a:rPr lang="en-US" sz="2200" b="0" i="1" baseline="0">
                <a:effectLst/>
              </a:rPr>
              <a:t>n=</a:t>
            </a:r>
            <a:r>
              <a:rPr lang="en-US" sz="2200" b="0" i="0" baseline="0">
                <a:effectLst/>
              </a:rPr>
              <a:t> 1015</a:t>
            </a:r>
            <a:endParaRPr lang="en-US" sz="2200">
              <a:effectLst/>
            </a:endParaRPr>
          </a:p>
        </c:rich>
      </c:tx>
      <c:layout/>
      <c:overlay val="0"/>
    </c:title>
    <c:autoTitleDeleted val="0"/>
    <c:plotArea>
      <c:layout>
        <c:manualLayout>
          <c:layoutTarget val="inner"/>
          <c:xMode val="edge"/>
          <c:yMode val="edge"/>
          <c:x val="8.4202281098023773E-2"/>
          <c:y val="0.15228521008848983"/>
          <c:w val="0.89275010922994558"/>
          <c:h val="0.67748980451984775"/>
        </c:manualLayout>
      </c:layout>
      <c:lineChart>
        <c:grouping val="standard"/>
        <c:varyColors val="0"/>
        <c:ser>
          <c:idx val="0"/>
          <c:order val="0"/>
          <c:tx>
            <c:strRef>
              <c:f>'%EI p Chart'!$D$1</c:f>
              <c:strCache>
                <c:ptCount val="1"/>
                <c:pt idx="0">
                  <c:v>P</c:v>
                </c:pt>
              </c:strCache>
            </c:strRef>
          </c:tx>
          <c:spPr>
            <a:ln w="25400">
              <a:solidFill>
                <a:srgbClr val="3D8D94"/>
              </a:solidFill>
            </a:ln>
            <a:effectLst/>
          </c:spPr>
          <c:marker>
            <c:symbol val="circle"/>
            <c:size val="8"/>
            <c:spPr>
              <a:solidFill>
                <a:srgbClr val="A15E98"/>
              </a:solidFill>
              <a:ln w="12700">
                <a:noFill/>
                <a:prstDash val="solid"/>
              </a:ln>
            </c:spPr>
          </c:marker>
          <c:dPt>
            <c:idx val="0"/>
            <c:bubble3D val="0"/>
            <c:extLst>
              <c:ext xmlns:c16="http://schemas.microsoft.com/office/drawing/2014/chart" uri="{C3380CC4-5D6E-409C-BE32-E72D297353CC}">
                <c16:uniqueId val="{00000000-FC07-4DBD-B521-406275363DF5}"/>
              </c:ext>
            </c:extLst>
          </c:dPt>
          <c:dPt>
            <c:idx val="1"/>
            <c:bubble3D val="0"/>
            <c:spPr>
              <a:ln w="25400">
                <a:solidFill>
                  <a:srgbClr val="3D8D94"/>
                </a:solidFill>
                <a:prstDash val="solid"/>
              </a:ln>
              <a:effectLst/>
            </c:spPr>
            <c:extLst>
              <c:ext xmlns:c16="http://schemas.microsoft.com/office/drawing/2014/chart" uri="{C3380CC4-5D6E-409C-BE32-E72D297353CC}">
                <c16:uniqueId val="{00000002-FC07-4DBD-B521-406275363DF5}"/>
              </c:ext>
            </c:extLst>
          </c:dPt>
          <c:dPt>
            <c:idx val="2"/>
            <c:bubble3D val="0"/>
            <c:spPr>
              <a:ln w="25400">
                <a:solidFill>
                  <a:srgbClr val="3D8D94"/>
                </a:solidFill>
                <a:prstDash val="solid"/>
              </a:ln>
              <a:effectLst/>
            </c:spPr>
            <c:extLst>
              <c:ext xmlns:c16="http://schemas.microsoft.com/office/drawing/2014/chart" uri="{C3380CC4-5D6E-409C-BE32-E72D297353CC}">
                <c16:uniqueId val="{00000004-FC07-4DBD-B521-406275363DF5}"/>
              </c:ext>
            </c:extLst>
          </c:dPt>
          <c:dPt>
            <c:idx val="3"/>
            <c:bubble3D val="0"/>
            <c:spPr>
              <a:ln w="25400">
                <a:solidFill>
                  <a:srgbClr val="3D8D94"/>
                </a:solidFill>
                <a:prstDash val="solid"/>
              </a:ln>
              <a:effectLst/>
            </c:spPr>
            <c:extLst>
              <c:ext xmlns:c16="http://schemas.microsoft.com/office/drawing/2014/chart" uri="{C3380CC4-5D6E-409C-BE32-E72D297353CC}">
                <c16:uniqueId val="{00000006-FC07-4DBD-B521-406275363DF5}"/>
              </c:ext>
            </c:extLst>
          </c:dPt>
          <c:dPt>
            <c:idx val="4"/>
            <c:bubble3D val="0"/>
            <c:spPr>
              <a:ln w="25400">
                <a:solidFill>
                  <a:srgbClr val="3D8D94"/>
                </a:solidFill>
                <a:prstDash val="solid"/>
              </a:ln>
              <a:effectLst/>
            </c:spPr>
            <c:extLst>
              <c:ext xmlns:c16="http://schemas.microsoft.com/office/drawing/2014/chart" uri="{C3380CC4-5D6E-409C-BE32-E72D297353CC}">
                <c16:uniqueId val="{00000008-FC07-4DBD-B521-406275363DF5}"/>
              </c:ext>
            </c:extLst>
          </c:dPt>
          <c:dPt>
            <c:idx val="5"/>
            <c:bubble3D val="0"/>
            <c:spPr>
              <a:ln w="25400">
                <a:solidFill>
                  <a:srgbClr val="3D8D94"/>
                </a:solidFill>
                <a:prstDash val="solid"/>
              </a:ln>
              <a:effectLst/>
            </c:spPr>
            <c:extLst>
              <c:ext xmlns:c16="http://schemas.microsoft.com/office/drawing/2014/chart" uri="{C3380CC4-5D6E-409C-BE32-E72D297353CC}">
                <c16:uniqueId val="{0000000A-FC07-4DBD-B521-406275363DF5}"/>
              </c:ext>
            </c:extLst>
          </c:dPt>
          <c:dPt>
            <c:idx val="9"/>
            <c:bubble3D val="0"/>
            <c:extLst>
              <c:ext xmlns:c16="http://schemas.microsoft.com/office/drawing/2014/chart" uri="{C3380CC4-5D6E-409C-BE32-E72D297353CC}">
                <c16:uniqueId val="{0000000B-FC07-4DBD-B521-406275363DF5}"/>
              </c:ext>
            </c:extLst>
          </c:dPt>
          <c:dPt>
            <c:idx val="10"/>
            <c:bubble3D val="0"/>
            <c:spPr>
              <a:ln w="25400">
                <a:solidFill>
                  <a:srgbClr val="3D8D94"/>
                </a:solidFill>
                <a:prstDash val="solid"/>
              </a:ln>
              <a:effectLst/>
            </c:spPr>
            <c:extLst>
              <c:ext xmlns:c16="http://schemas.microsoft.com/office/drawing/2014/chart" uri="{C3380CC4-5D6E-409C-BE32-E72D297353CC}">
                <c16:uniqueId val="{0000000D-FC07-4DBD-B521-406275363DF5}"/>
              </c:ext>
            </c:extLst>
          </c:dPt>
          <c:dPt>
            <c:idx val="11"/>
            <c:bubble3D val="0"/>
            <c:spPr>
              <a:ln w="25400">
                <a:solidFill>
                  <a:srgbClr val="3D8D94"/>
                </a:solidFill>
                <a:prstDash val="solid"/>
              </a:ln>
              <a:effectLst/>
            </c:spPr>
            <c:extLst>
              <c:ext xmlns:c16="http://schemas.microsoft.com/office/drawing/2014/chart" uri="{C3380CC4-5D6E-409C-BE32-E72D297353CC}">
                <c16:uniqueId val="{0000000F-FC07-4DBD-B521-406275363DF5}"/>
              </c:ext>
            </c:extLst>
          </c:dPt>
          <c:dLbls>
            <c:dLbl>
              <c:idx val="4"/>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C07-4DBD-B521-406275363DF5}"/>
                </c:ext>
              </c:extLst>
            </c:dLbl>
            <c:dLbl>
              <c:idx val="8"/>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FC07-4DBD-B521-406275363DF5}"/>
                </c:ext>
              </c:extLst>
            </c:dLbl>
            <c:dLbl>
              <c:idx val="10"/>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FC07-4DBD-B521-406275363DF5}"/>
                </c:ext>
              </c:extLst>
            </c:dLbl>
            <c:numFmt formatCode="0.0%" sourceLinked="0"/>
            <c:spPr>
              <a:noFill/>
              <a:ln>
                <a:noFill/>
              </a:ln>
              <a:effectLst/>
            </c:spPr>
            <c:txPr>
              <a:bodyPr wrap="square" lIns="38100" tIns="19050" rIns="38100" bIns="19050" anchor="ctr">
                <a:spAutoFit/>
              </a:bodyPr>
              <a:lstStyle/>
              <a:p>
                <a:pPr>
                  <a:defRPr sz="14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'%EI p Chart'!$A$2:$A$15</c:f>
              <c:strCache>
                <c:ptCount val="14"/>
                <c:pt idx="0">
                  <c:v>Apr-Jun 2017        (51)</c:v>
                </c:pt>
                <c:pt idx="1">
                  <c:v>Jul-Sep 2017        (35)</c:v>
                </c:pt>
                <c:pt idx="2">
                  <c:v>Oct-Dec 2017        (74)</c:v>
                </c:pt>
                <c:pt idx="3">
                  <c:v>Jan-Mar 2018        (80)</c:v>
                </c:pt>
                <c:pt idx="4">
                  <c:v>Apr-Jun 2018        (45)</c:v>
                </c:pt>
                <c:pt idx="5">
                  <c:v>Jul-Sep 2018        (101)</c:v>
                </c:pt>
                <c:pt idx="6">
                  <c:v>Oct-Dec 2018        (84)</c:v>
                </c:pt>
                <c:pt idx="7">
                  <c:v>Jan-Mar 2019        (85)</c:v>
                </c:pt>
                <c:pt idx="8">
                  <c:v>Apr-Jun 2019        (107)</c:v>
                </c:pt>
                <c:pt idx="9">
                  <c:v>Jul-Sep 2019        (91)</c:v>
                </c:pt>
                <c:pt idx="10">
                  <c:v>Oct-Dec 2019        (76)</c:v>
                </c:pt>
                <c:pt idx="11">
                  <c:v>Jan-Mar 2020        (62)</c:v>
                </c:pt>
                <c:pt idx="12">
                  <c:v>Apr-Jun 2020        (62)</c:v>
                </c:pt>
                <c:pt idx="13">
                  <c:v>Jul-Sep 2020        (62)</c:v>
                </c:pt>
              </c:strCache>
            </c:strRef>
          </c:cat>
          <c:val>
            <c:numRef>
              <c:f>'%EI p Chart'!$D$2:$D$15</c:f>
              <c:numCache>
                <c:formatCode>0.000</c:formatCode>
                <c:ptCount val="14"/>
                <c:pt idx="0">
                  <c:v>0.25490196078431371</c:v>
                </c:pt>
                <c:pt idx="1">
                  <c:v>0.22857142857142856</c:v>
                </c:pt>
                <c:pt idx="2">
                  <c:v>0.21621621621621623</c:v>
                </c:pt>
                <c:pt idx="3">
                  <c:v>0.21249999999999999</c:v>
                </c:pt>
                <c:pt idx="4">
                  <c:v>0.17777777777777778</c:v>
                </c:pt>
                <c:pt idx="5">
                  <c:v>0.25742574257425743</c:v>
                </c:pt>
                <c:pt idx="6">
                  <c:v>0.35714285714285715</c:v>
                </c:pt>
                <c:pt idx="7">
                  <c:v>0.30588235294117649</c:v>
                </c:pt>
                <c:pt idx="8">
                  <c:v>0.34579439252336447</c:v>
                </c:pt>
                <c:pt idx="9">
                  <c:v>0.42857142857142855</c:v>
                </c:pt>
                <c:pt idx="10">
                  <c:v>0.51315789473684215</c:v>
                </c:pt>
                <c:pt idx="11">
                  <c:v>0.5</c:v>
                </c:pt>
                <c:pt idx="12">
                  <c:v>0.40322580645161288</c:v>
                </c:pt>
                <c:pt idx="13">
                  <c:v>0.45161290322580644</c:v>
                </c:pt>
              </c:numCache>
            </c:numRef>
          </c:val>
          <c:smooth val="0"/>
          <c:extLst>
            <c:ext xmlns:c16="http://schemas.microsoft.com/office/drawing/2014/chart" uri="{C3380CC4-5D6E-409C-BE32-E72D297353CC}">
              <c16:uniqueId val="{00000011-FC07-4DBD-B521-406275363DF5}"/>
            </c:ext>
          </c:extLst>
        </c:ser>
        <c:ser>
          <c:idx val="2"/>
          <c:order val="2"/>
          <c:tx>
            <c:strRef>
              <c:f>'%EI p Chart'!$F$1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'%EI p Chart'!$F$2:$F$15</c:f>
              <c:numCache>
                <c:formatCode>0.000</c:formatCode>
                <c:ptCount val="14"/>
                <c:pt idx="0">
                  <c:v>0.34547094305496018</c:v>
                </c:pt>
                <c:pt idx="1">
                  <c:v>0.36980602000734597</c:v>
                </c:pt>
                <c:pt idx="2">
                  <c:v>0.32551782553720421</c:v>
                </c:pt>
                <c:pt idx="3">
                  <c:v>0.32178884900523663</c:v>
                </c:pt>
                <c:pt idx="4">
                  <c:v>0.35305870713651588</c:v>
                </c:pt>
                <c:pt idx="5">
                  <c:v>0.31146870003039695</c:v>
                </c:pt>
                <c:pt idx="6">
                  <c:v>0.50727291359705529</c:v>
                </c:pt>
                <c:pt idx="7">
                  <c:v>0.50664211057015418</c:v>
                </c:pt>
                <c:pt idx="8">
                  <c:v>0.49508707395807366</c:v>
                </c:pt>
                <c:pt idx="9">
                  <c:v>0.50307831976799289</c:v>
                </c:pt>
                <c:pt idx="10">
                  <c:v>0.51275951900199468</c:v>
                </c:pt>
                <c:pt idx="11">
                  <c:v>0.52480519184972918</c:v>
                </c:pt>
                <c:pt idx="12">
                  <c:v>0.52480519184972918</c:v>
                </c:pt>
                <c:pt idx="13">
                  <c:v>0.52480519184972918</c:v>
                </c:pt>
              </c:numCache>
            </c:numRef>
          </c:val>
          <c:smooth val="0"/>
          <c:extLst>
            <c:ext xmlns:c16="http://schemas.microsoft.com/office/drawing/2014/chart" uri="{C3380CC4-5D6E-409C-BE32-E72D297353CC}">
              <c16:uniqueId val="{00000012-FC07-4DBD-B521-406275363DF5}"/>
            </c:ext>
          </c:extLst>
        </c:ser>
        <c:ser>
          <c:idx val="3"/>
          <c:order val="3"/>
          <c:tx>
            <c:strRef>
              <c:f>'%EI p Chart'!$G$1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'%EI p Chart'!$G$2:$G$15</c:f>
              <c:numCache>
                <c:formatCode>0.000</c:formatCode>
                <c:ptCount val="14"/>
                <c:pt idx="0">
                  <c:v>0.28672510883317959</c:v>
                </c:pt>
                <c:pt idx="1">
                  <c:v>0.29889264730937248</c:v>
                </c:pt>
                <c:pt idx="2">
                  <c:v>0.2767485500743016</c:v>
                </c:pt>
                <c:pt idx="3">
                  <c:v>0.27488406180831781</c:v>
                </c:pt>
                <c:pt idx="4">
                  <c:v>0.29051899087395744</c:v>
                </c:pt>
                <c:pt idx="5">
                  <c:v>0.26972398732089797</c:v>
                </c:pt>
                <c:pt idx="6">
                  <c:v>0.45381282364156111</c:v>
                </c:pt>
                <c:pt idx="7">
                  <c:v>0.45349742212811062</c:v>
                </c:pt>
                <c:pt idx="8">
                  <c:v>0.44771990382207033</c:v>
                </c:pt>
                <c:pt idx="9">
                  <c:v>0.45171552672702997</c:v>
                </c:pt>
                <c:pt idx="10">
                  <c:v>0.45655612634403087</c:v>
                </c:pt>
                <c:pt idx="11">
                  <c:v>0.46257896276789806</c:v>
                </c:pt>
                <c:pt idx="12">
                  <c:v>0.46257896276789806</c:v>
                </c:pt>
                <c:pt idx="13">
                  <c:v>0.46257896276789806</c:v>
                </c:pt>
              </c:numCache>
            </c:numRef>
          </c:val>
          <c:smooth val="0"/>
          <c:extLst>
            <c:ext xmlns:c16="http://schemas.microsoft.com/office/drawing/2014/chart" uri="{C3380CC4-5D6E-409C-BE32-E72D297353CC}">
              <c16:uniqueId val="{00000013-FC07-4DBD-B521-406275363DF5}"/>
            </c:ext>
          </c:extLst>
        </c:ser>
        <c:ser>
          <c:idx val="4"/>
          <c:order val="4"/>
          <c:tx>
            <c:strRef>
              <c:f>'%EI p Chart'!$H$1</c:f>
              <c:strCache>
                <c:ptCount val="1"/>
                <c:pt idx="0">
                  <c:v>Average</c:v>
                </c:pt>
              </c:strCache>
            </c:strRef>
          </c:tx>
          <c:spPr>
            <a:ln w="19050">
              <a:solidFill>
                <a:schemeClr val="bg1">
                  <a:lumMod val="50000"/>
                </a:schemeClr>
              </a:solidFill>
              <a:prstDash val="solid"/>
            </a:ln>
            <a:effectLst/>
          </c:spPr>
          <c:marker>
            <c:symbol val="none"/>
          </c:marker>
          <c:dLbls>
            <c:dLbl>
              <c:idx val="5"/>
              <c:layout>
                <c:manualLayout>
                  <c:x val="-0.2375984251968504"/>
                  <c:y val="-0.1505086030912802"/>
                </c:manualLayout>
              </c:layout>
              <c:tx>
                <c:rich>
                  <a:bodyPr wrap="square" lIns="38100" tIns="19050" rIns="38100" bIns="19050" anchor="ctr">
                    <a:noAutofit/>
                  </a:bodyPr>
                  <a:lstStyle/>
                  <a:p>
                    <a:pPr>
                      <a:defRPr sz="1400"/>
                    </a:pPr>
                    <a:r>
                      <a:rPr lang="en-US" sz="1400"/>
                      <a:t>Baseline Mean, </a:t>
                    </a:r>
                    <a:fld id="{BD9FBC32-D13A-479F-B39D-38613F5FCEE3}" type="VALUE">
                      <a:rPr lang="en-US" sz="1400"/>
                      <a:pPr>
                        <a:defRPr sz="1400"/>
                      </a:pPr>
                      <a:t>[VALUE]</a:t>
                    </a:fld>
                    <a:endParaRPr lang="en-US" sz="1400"/>
                  </a:p>
                </c:rich>
              </c:tx>
              <c:numFmt formatCode="0.0%" sourceLinked="0"/>
              <c:spPr>
                <a:noFill/>
                <a:ln>
                  <a:solidFill>
                    <a:srgbClr val="494949"/>
                  </a:solidFill>
                </a:ln>
                <a:effectLst/>
              </c:spPr>
              <c:showLegendKey val="0"/>
              <c:showVal val="1"/>
              <c:showCatName val="0"/>
              <c:showSerName val="0"/>
              <c:showPercent val="0"/>
              <c:showBubbleSize val="0"/>
              <c:extLst>
                <c:ext xmlns:c15="http://schemas.microsoft.com/office/drawing/2012/chart" uri="{CE6537A1-D6FC-4f65-9D91-7224C49458BB}">
                  <c15:layout>
                    <c:manualLayout>
                      <c:w val="0.15639173228346456"/>
                      <c:h val="5.3225430154564012E-2"/>
                    </c:manualLayout>
                  </c15:layout>
                  <c15:dlblFieldTable/>
                  <c15:showDataLabelsRange val="0"/>
                </c:ext>
                <c:ext xmlns:c16="http://schemas.microsoft.com/office/drawing/2014/chart" uri="{C3380CC4-5D6E-409C-BE32-E72D297353CC}">
                  <c16:uniqueId val="{00000014-FC07-4DBD-B521-406275363DF5}"/>
                </c:ext>
              </c:extLst>
            </c:dLbl>
            <c:dLbl>
              <c:idx val="11"/>
              <c:layout>
                <c:manualLayout>
                  <c:x val="-8.0418139284315959E-2"/>
                  <c:y val="4.0557109521258197E-2"/>
                </c:manualLayout>
              </c:layout>
              <c:tx>
                <c:rich>
                  <a:bodyPr wrap="square" lIns="38100" tIns="19050" rIns="38100" bIns="19050" anchor="ctr">
                    <a:noAutofit/>
                  </a:bodyPr>
                  <a:lstStyle/>
                  <a:p>
                    <a:pPr>
                      <a:defRPr sz="1400"/>
                    </a:pPr>
                    <a:r>
                      <a:rPr lang="en-US" sz="1400"/>
                      <a:t>New Mean, </a:t>
                    </a:r>
                    <a:fld id="{7F907027-F916-4771-91BF-09CBE64BB23C}" type="VALUE">
                      <a:rPr lang="en-US" sz="1400"/>
                      <a:pPr>
                        <a:defRPr sz="1400"/>
                      </a:pPr>
                      <a:t>[VALUE]</a:t>
                    </a:fld>
                    <a:endParaRPr lang="en-US" sz="1400"/>
                  </a:p>
                </c:rich>
              </c:tx>
              <c:numFmt formatCode="0.0%" sourceLinked="0"/>
              <c:spPr>
                <a:noFill/>
                <a:ln>
                  <a:solidFill>
                    <a:srgbClr val="494949"/>
                  </a:solidFill>
                </a:ln>
                <a:effectLst/>
              </c:spPr>
              <c:showLegendKey val="0"/>
              <c:showVal val="1"/>
              <c:showCatName val="0"/>
              <c:showSerName val="0"/>
              <c:showPercent val="0"/>
              <c:showBubbleSize val="0"/>
              <c:extLst>
                <c:ext xmlns:c15="http://schemas.microsoft.com/office/drawing/2012/chart" uri="{CE6537A1-D6FC-4f65-9D91-7224C49458BB}">
                  <c15:layout>
                    <c:manualLayout>
                      <c:w val="0.12353125"/>
                      <c:h val="4.6462962962962963E-2"/>
                    </c:manualLayout>
                  </c15:layout>
                  <c15:dlblFieldTable/>
                  <c15:showDataLabelsRange val="0"/>
                </c:ext>
                <c:ext xmlns:c16="http://schemas.microsoft.com/office/drawing/2014/chart" uri="{C3380CC4-5D6E-409C-BE32-E72D297353CC}">
                  <c16:uniqueId val="{00000015-FC07-4DBD-B521-406275363DF5}"/>
                </c:ext>
              </c:extLst>
            </c:dLbl>
            <c:numFmt formatCode="0.0%" sourceLinked="0"/>
            <c:spPr>
              <a:noFill/>
              <a:ln>
                <a:no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'%EI p Chart'!$H$2:$H$15</c:f>
              <c:numCache>
                <c:formatCode>0.000</c:formatCode>
                <c:ptCount val="14"/>
                <c:pt idx="0">
                  <c:v>0.22797927461139897</c:v>
                </c:pt>
                <c:pt idx="1">
                  <c:v>0.22797927461139897</c:v>
                </c:pt>
                <c:pt idx="2">
                  <c:v>0.22797927461139897</c:v>
                </c:pt>
                <c:pt idx="3">
                  <c:v>0.22797927461139897</c:v>
                </c:pt>
                <c:pt idx="4">
                  <c:v>0.22797927461139897</c:v>
                </c:pt>
                <c:pt idx="5">
                  <c:v>0.22797927461139897</c:v>
                </c:pt>
                <c:pt idx="6">
                  <c:v>0.400352733686067</c:v>
                </c:pt>
                <c:pt idx="7">
                  <c:v>0.400352733686067</c:v>
                </c:pt>
                <c:pt idx="8">
                  <c:v>0.400352733686067</c:v>
                </c:pt>
                <c:pt idx="9">
                  <c:v>0.400352733686067</c:v>
                </c:pt>
                <c:pt idx="10">
                  <c:v>0.400352733686067</c:v>
                </c:pt>
                <c:pt idx="11">
                  <c:v>0.400352733686067</c:v>
                </c:pt>
                <c:pt idx="12">
                  <c:v>0.400352733686067</c:v>
                </c:pt>
                <c:pt idx="13">
                  <c:v>0.400352733686067</c:v>
                </c:pt>
              </c:numCache>
            </c:numRef>
          </c:val>
          <c:smooth val="0"/>
          <c:extLst>
            <c:ext xmlns:c16="http://schemas.microsoft.com/office/drawing/2014/chart" uri="{C3380CC4-5D6E-409C-BE32-E72D297353CC}">
              <c16:uniqueId val="{00000016-FC07-4DBD-B521-406275363DF5}"/>
            </c:ext>
          </c:extLst>
        </c:ser>
        <c:ser>
          <c:idx val="5"/>
          <c:order val="5"/>
          <c:tx>
            <c:strRef>
              <c:f>'%EI p Chart'!$I$1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'%EI p Chart'!$I$2:$I$15</c:f>
              <c:numCache>
                <c:formatCode>0.000</c:formatCode>
                <c:ptCount val="14"/>
                <c:pt idx="0">
                  <c:v>0.16923344038961838</c:v>
                </c:pt>
                <c:pt idx="1">
                  <c:v>0.15706590191342545</c:v>
                </c:pt>
                <c:pt idx="2">
                  <c:v>0.17920999914849634</c:v>
                </c:pt>
                <c:pt idx="3">
                  <c:v>0.18107448741448012</c:v>
                </c:pt>
                <c:pt idx="4">
                  <c:v>0.1654395583488405</c:v>
                </c:pt>
                <c:pt idx="5">
                  <c:v>0.18623456190189996</c:v>
                </c:pt>
                <c:pt idx="6">
                  <c:v>0.34689264373057288</c:v>
                </c:pt>
                <c:pt idx="7">
                  <c:v>0.34720804524402338</c:v>
                </c:pt>
                <c:pt idx="8">
                  <c:v>0.35298556355006366</c:v>
                </c:pt>
                <c:pt idx="9">
                  <c:v>0.34898994064510402</c:v>
                </c:pt>
                <c:pt idx="10">
                  <c:v>0.34414934102810313</c:v>
                </c:pt>
                <c:pt idx="11">
                  <c:v>0.33812650460423593</c:v>
                </c:pt>
                <c:pt idx="12">
                  <c:v>0.33812650460423593</c:v>
                </c:pt>
                <c:pt idx="13">
                  <c:v>0.33812650460423593</c:v>
                </c:pt>
              </c:numCache>
            </c:numRef>
          </c:val>
          <c:smooth val="0"/>
          <c:extLst>
            <c:ext xmlns:c16="http://schemas.microsoft.com/office/drawing/2014/chart" uri="{C3380CC4-5D6E-409C-BE32-E72D297353CC}">
              <c16:uniqueId val="{00000017-FC07-4DBD-B521-406275363DF5}"/>
            </c:ext>
          </c:extLst>
        </c:ser>
        <c:ser>
          <c:idx val="6"/>
          <c:order val="6"/>
          <c:tx>
            <c:strRef>
              <c:f>'%EI p Chart'!$J$1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'%EI p Chart'!$J$2:$J$15</c:f>
              <c:numCache>
                <c:formatCode>0.000</c:formatCode>
                <c:ptCount val="14"/>
                <c:pt idx="0">
                  <c:v>0.11048760616783779</c:v>
                </c:pt>
                <c:pt idx="1">
                  <c:v>8.615252921545194E-2</c:v>
                </c:pt>
                <c:pt idx="2">
                  <c:v>0.1304407236855937</c:v>
                </c:pt>
                <c:pt idx="3">
                  <c:v>0.13416970021756131</c:v>
                </c:pt>
                <c:pt idx="4">
                  <c:v>0.10289984208628206</c:v>
                </c:pt>
                <c:pt idx="5">
                  <c:v>0.14448984919240099</c:v>
                </c:pt>
                <c:pt idx="6">
                  <c:v>0.29343255377507871</c:v>
                </c:pt>
                <c:pt idx="7">
                  <c:v>0.29406335680197981</c:v>
                </c:pt>
                <c:pt idx="8">
                  <c:v>0.30561839341406033</c:v>
                </c:pt>
                <c:pt idx="9">
                  <c:v>0.29762714760414111</c:v>
                </c:pt>
                <c:pt idx="10">
                  <c:v>0.28794594837013932</c:v>
                </c:pt>
                <c:pt idx="11">
                  <c:v>0.27590027552240487</c:v>
                </c:pt>
                <c:pt idx="12">
                  <c:v>0.27590027552240487</c:v>
                </c:pt>
                <c:pt idx="13">
                  <c:v>0.27590027552240487</c:v>
                </c:pt>
              </c:numCache>
            </c:numRef>
          </c:val>
          <c:smooth val="0"/>
          <c:extLst>
            <c:ext xmlns:c16="http://schemas.microsoft.com/office/drawing/2014/chart" uri="{C3380CC4-5D6E-409C-BE32-E72D297353CC}">
              <c16:uniqueId val="{00000018-FC07-4DBD-B521-406275363DF5}"/>
            </c:ext>
          </c:extLst>
        </c:ser>
        <c:dLbls>
          <c:showLegendKey val="0"/>
          <c:showVal val="0"/>
          <c:showCatName val="0"/>
          <c:showSerName val="0"/>
          <c:showPercent val="0"/>
          <c:showBubbleSize val="0"/>
        </c:dLbls>
        <c:marker val="1"/>
        <c:smooth val="0"/>
        <c:axId val="1511499327"/>
        <c:axId val="1463653007"/>
      </c:lineChart>
      <c:scatterChart>
        <c:scatterStyle val="lineMarker"/>
        <c:varyColors val="0"/>
        <c:ser>
          <c:idx val="1"/>
          <c:order val="1"/>
          <c:tx>
            <c:strRef>
              <c:f>'%EI p Chart'!$E$1</c:f>
              <c:strCache>
                <c:ptCount val="1"/>
                <c:pt idx="0">
                  <c:v>UCL</c:v>
                </c:pt>
              </c:strCache>
            </c:strRef>
          </c:tx>
          <c:spPr>
            <a:ln w="19050">
              <a:noFill/>
            </a:ln>
            <a:effectLst/>
          </c:spPr>
          <c:marker>
            <c:symbol val="none"/>
          </c:marker>
          <c:errBars>
            <c:errDir val="x"/>
            <c:errBarType val="both"/>
            <c:errValType val="cust"/>
            <c:noEndCap val="1"/>
            <c:plus>
              <c:numRef>
                <c:f>'%EI p Chart'!$M$2:$M$35</c:f>
                <c:numCache>
                  <c:formatCode>General</c:formatCode>
                  <c:ptCount val="3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plus>
            <c:minus>
              <c:numRef>
                <c:f>'%EI p Chart'!$T$2:$T$35</c:f>
                <c:numCache>
                  <c:formatCode>General</c:formatCode>
                  <c:ptCount val="34"/>
                </c:numCache>
              </c:numRef>
            </c:minus>
            <c:spPr>
              <a:ln w="12700">
                <a:solidFill>
                  <a:srgbClr val="D3AB27"/>
                </a:solidFill>
                <a:prstDash val="lgDash"/>
              </a:ln>
            </c:spPr>
          </c:errBars>
          <c:errBars>
            <c:errDir val="y"/>
            <c:errBarType val="both"/>
            <c:errValType val="cust"/>
            <c:noEndCap val="1"/>
            <c:plus>
              <c:numRef>
                <c:f>'%EI p Chart'!$T$2:$T$35</c:f>
                <c:numCache>
                  <c:formatCode>General</c:formatCode>
                  <c:ptCount val="34"/>
                </c:numCache>
              </c:numRef>
            </c:plus>
            <c:minus>
              <c:numRef>
                <c:f>'%EI p Chart'!$N$2:$N$35</c:f>
                <c:numCache>
                  <c:formatCode>General</c:formatCode>
                  <c:ptCount val="34"/>
                  <c:pt idx="0">
                    <c:v>0</c:v>
                  </c:pt>
                  <c:pt idx="1">
                    <c:v>3.6502615428578744E-2</c:v>
                  </c:pt>
                  <c:pt idx="2">
                    <c:v>-6.6432291705212643E-2</c:v>
                  </c:pt>
                  <c:pt idx="3">
                    <c:v>-5.5934647979514196E-3</c:v>
                  </c:pt>
                  <c:pt idx="4">
                    <c:v>4.6904787196918929E-2</c:v>
                  </c:pt>
                  <c:pt idx="5">
                    <c:v>-6.2385010659178453E-2</c:v>
                  </c:pt>
                  <c:pt idx="6">
                    <c:v>0.20751959081265348</c:v>
                  </c:pt>
                  <c:pt idx="7">
                    <c:v>-9.4620454035154733E-4</c:v>
                  </c:pt>
                  <c:pt idx="8">
                    <c:v>-1.7332554918120913E-2</c:v>
                  </c:pt>
                  <c:pt idx="9">
                    <c:v>1.1986868714878973E-2</c:v>
                  </c:pt>
                  <c:pt idx="10">
                    <c:v>1.4521798851002687E-2</c:v>
                  </c:pt>
                  <c:pt idx="11">
                    <c:v>1.8068509271601529E-2</c:v>
                  </c:pt>
                  <c:pt idx="12">
                    <c:v>0</c:v>
                  </c:pt>
                  <c:pt idx="13">
                    <c:v>0</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minus>
            <c:spPr>
              <a:ln>
                <a:solidFill>
                  <a:srgbClr val="D3AB27"/>
                </a:solidFill>
                <a:prstDash val="lgDash"/>
              </a:ln>
            </c:spPr>
          </c:errBars>
          <c:yVal>
            <c:numRef>
              <c:f>'%EI p Chart'!$E$2:$E$15</c:f>
              <c:numCache>
                <c:formatCode>0.000</c:formatCode>
                <c:ptCount val="14"/>
                <c:pt idx="0">
                  <c:v>0.40421677727674077</c:v>
                </c:pt>
                <c:pt idx="1">
                  <c:v>0.44071939270531951</c:v>
                </c:pt>
                <c:pt idx="2">
                  <c:v>0.37428710100010687</c:v>
                </c:pt>
                <c:pt idx="3">
                  <c:v>0.36869363620215545</c:v>
                </c:pt>
                <c:pt idx="4">
                  <c:v>0.41559842339907438</c:v>
                </c:pt>
                <c:pt idx="5">
                  <c:v>0.35321341273989593</c:v>
                </c:pt>
                <c:pt idx="6">
                  <c:v>0.5607330035525494</c:v>
                </c:pt>
                <c:pt idx="7">
                  <c:v>0.55978679901219786</c:v>
                </c:pt>
                <c:pt idx="8">
                  <c:v>0.54245424409407694</c:v>
                </c:pt>
                <c:pt idx="9">
                  <c:v>0.55444111280895592</c:v>
                </c:pt>
                <c:pt idx="10">
                  <c:v>0.5689629116599586</c:v>
                </c:pt>
                <c:pt idx="11">
                  <c:v>0.58703142093156013</c:v>
                </c:pt>
                <c:pt idx="12">
                  <c:v>0.58703142093156013</c:v>
                </c:pt>
                <c:pt idx="13">
                  <c:v>0.58703142093156013</c:v>
                </c:pt>
              </c:numCache>
            </c:numRef>
          </c:yVal>
          <c:smooth val="0"/>
          <c:extLst>
            <c:ext xmlns:c16="http://schemas.microsoft.com/office/drawing/2014/chart" uri="{C3380CC4-5D6E-409C-BE32-E72D297353CC}">
              <c16:uniqueId val="{00000019-FC07-4DBD-B521-406275363DF5}"/>
            </c:ext>
          </c:extLst>
        </c:ser>
        <c:ser>
          <c:idx val="7"/>
          <c:order val="7"/>
          <c:tx>
            <c:strRef>
              <c:f>'%EI p Chart'!$K$1</c:f>
              <c:strCache>
                <c:ptCount val="1"/>
                <c:pt idx="0">
                  <c:v>LCL</c:v>
                </c:pt>
              </c:strCache>
            </c:strRef>
          </c:tx>
          <c:spPr>
            <a:ln w="19050">
              <a:noFill/>
            </a:ln>
            <a:effectLst/>
          </c:spPr>
          <c:marker>
            <c:symbol val="none"/>
          </c:marker>
          <c:errBars>
            <c:errDir val="x"/>
            <c:errBarType val="both"/>
            <c:errValType val="cust"/>
            <c:noEndCap val="1"/>
            <c:plus>
              <c:numRef>
                <c:f>'%EI p Chart'!$M$2:$M$35</c:f>
                <c:numCache>
                  <c:formatCode>General</c:formatCode>
                  <c:ptCount val="3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plus>
            <c:minus>
              <c:numRef>
                <c:f>'%EI p Chart'!$T$2:$T$35</c:f>
                <c:numCache>
                  <c:formatCode>General</c:formatCode>
                  <c:ptCount val="34"/>
                </c:numCache>
              </c:numRef>
            </c:minus>
            <c:spPr>
              <a:ln w="12700">
                <a:solidFill>
                  <a:srgbClr val="D3AB27"/>
                </a:solidFill>
                <a:prstDash val="lgDash"/>
              </a:ln>
            </c:spPr>
          </c:errBars>
          <c:errBars>
            <c:errDir val="y"/>
            <c:errBarType val="both"/>
            <c:errValType val="cust"/>
            <c:noEndCap val="1"/>
            <c:plus>
              <c:numRef>
                <c:f>'%EI p Chart'!$T$2:$T$35</c:f>
                <c:numCache>
                  <c:formatCode>General</c:formatCode>
                  <c:ptCount val="34"/>
                </c:numCache>
              </c:numRef>
            </c:plus>
            <c:minus>
              <c:numRef>
                <c:f>'%EI p Chart'!$S$2:$S$35</c:f>
                <c:numCache>
                  <c:formatCode>General</c:formatCode>
                  <c:ptCount val="34"/>
                  <c:pt idx="0">
                    <c:v>0</c:v>
                  </c:pt>
                  <c:pt idx="1">
                    <c:v>-3.6502615428578772E-2</c:v>
                  </c:pt>
                  <c:pt idx="2">
                    <c:v>6.6432291705212643E-2</c:v>
                  </c:pt>
                  <c:pt idx="3">
                    <c:v>5.5934647979513918E-3</c:v>
                  </c:pt>
                  <c:pt idx="4">
                    <c:v>-4.6904787196918873E-2</c:v>
                  </c:pt>
                  <c:pt idx="5">
                    <c:v>6.2385010659178397E-2</c:v>
                  </c:pt>
                  <c:pt idx="6">
                    <c:v>0.13722732733668261</c:v>
                  </c:pt>
                  <c:pt idx="7">
                    <c:v>9.4620454035160284E-4</c:v>
                  </c:pt>
                  <c:pt idx="8">
                    <c:v>1.7332554918120857E-2</c:v>
                  </c:pt>
                  <c:pt idx="9">
                    <c:v>-1.1986868714878918E-2</c:v>
                  </c:pt>
                  <c:pt idx="10">
                    <c:v>-1.4521798851002687E-2</c:v>
                  </c:pt>
                  <c:pt idx="11">
                    <c:v>-1.806850927160164E-2</c:v>
                  </c:pt>
                  <c:pt idx="12">
                    <c:v>0</c:v>
                  </c:pt>
                  <c:pt idx="13">
                    <c:v>0</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minus>
            <c:spPr>
              <a:ln>
                <a:solidFill>
                  <a:srgbClr val="D3AB27"/>
                </a:solidFill>
                <a:prstDash val="lgDash"/>
              </a:ln>
            </c:spPr>
          </c:errBars>
          <c:yVal>
            <c:numRef>
              <c:f>'%EI p Chart'!$K$2:$K$15</c:f>
              <c:numCache>
                <c:formatCode>0.000</c:formatCode>
                <c:ptCount val="14"/>
                <c:pt idx="0">
                  <c:v>5.1741771946057197E-2</c:v>
                </c:pt>
                <c:pt idx="1">
                  <c:v>1.5239156517478425E-2</c:v>
                </c:pt>
                <c:pt idx="2">
                  <c:v>8.1671448222691068E-2</c:v>
                </c:pt>
                <c:pt idx="3">
                  <c:v>8.7264913020642459E-2</c:v>
                </c:pt>
                <c:pt idx="4">
                  <c:v>4.0360125823723586E-2</c:v>
                </c:pt>
                <c:pt idx="5">
                  <c:v>0.10274513648290198</c:v>
                </c:pt>
                <c:pt idx="6">
                  <c:v>0.23997246381958459</c:v>
                </c:pt>
                <c:pt idx="7">
                  <c:v>0.24091866835993619</c:v>
                </c:pt>
                <c:pt idx="8">
                  <c:v>0.25825122327805705</c:v>
                </c:pt>
                <c:pt idx="9">
                  <c:v>0.24626435456317813</c:v>
                </c:pt>
                <c:pt idx="10">
                  <c:v>0.23174255571217545</c:v>
                </c:pt>
                <c:pt idx="11">
                  <c:v>0.21367404644057381</c:v>
                </c:pt>
                <c:pt idx="12">
                  <c:v>0.21367404644057381</c:v>
                </c:pt>
                <c:pt idx="13">
                  <c:v>0.21367404644057381</c:v>
                </c:pt>
              </c:numCache>
            </c:numRef>
          </c:yVal>
          <c:smooth val="0"/>
          <c:extLst>
            <c:ext xmlns:c16="http://schemas.microsoft.com/office/drawing/2014/chart" uri="{C3380CC4-5D6E-409C-BE32-E72D297353CC}">
              <c16:uniqueId val="{0000001A-FC07-4DBD-B521-406275363DF5}"/>
            </c:ext>
          </c:extLst>
        </c:ser>
        <c:dLbls>
          <c:showLegendKey val="0"/>
          <c:showVal val="0"/>
          <c:showCatName val="0"/>
          <c:showSerName val="0"/>
          <c:showPercent val="0"/>
          <c:showBubbleSize val="0"/>
        </c:dLbls>
        <c:axId val="1304049439"/>
        <c:axId val="1304049023"/>
      </c:scatterChart>
      <c:catAx>
        <c:axId val="1511499327"/>
        <c:scaling>
          <c:orientation val="minMax"/>
        </c:scaling>
        <c:delete val="0"/>
        <c:axPos val="b"/>
        <c:title>
          <c:tx>
            <c:rich>
              <a:bodyPr/>
              <a:lstStyle/>
              <a:p>
                <a:pPr>
                  <a:defRPr sz="1400"/>
                </a:pPr>
                <a:r>
                  <a:rPr lang="en-US" sz="1400"/>
                  <a:t>Birth Quarter (n)</a:t>
                </a:r>
              </a:p>
            </c:rich>
          </c:tx>
          <c:layout/>
          <c:overlay val="0"/>
        </c:title>
        <c:numFmt formatCode="General" sourceLinked="1"/>
        <c:majorTickMark val="out"/>
        <c:minorTickMark val="none"/>
        <c:tickLblPos val="nextTo"/>
        <c:txPr>
          <a:bodyPr/>
          <a:lstStyle/>
          <a:p>
            <a:pPr>
              <a:defRPr sz="1200"/>
            </a:pPr>
            <a:endParaRPr lang="en-US"/>
          </a:p>
        </c:txPr>
        <c:crossAx val="1463653007"/>
        <c:crosses val="autoZero"/>
        <c:auto val="0"/>
        <c:lblAlgn val="ctr"/>
        <c:lblOffset val="100"/>
        <c:tickLblSkip val="1"/>
        <c:tickMarkSkip val="1"/>
        <c:noMultiLvlLbl val="0"/>
      </c:catAx>
      <c:valAx>
        <c:axId val="1463653007"/>
        <c:scaling>
          <c:orientation val="minMax"/>
          <c:max val="1"/>
          <c:min val="0"/>
        </c:scaling>
        <c:delete val="0"/>
        <c:axPos val="l"/>
        <c:title>
          <c:tx>
            <c:rich>
              <a:bodyPr/>
              <a:lstStyle/>
              <a:p>
                <a:pPr>
                  <a:defRPr sz="1400"/>
                </a:pPr>
                <a:r>
                  <a:rPr lang="en-US" sz="1400"/>
                  <a:t>OEN Receiving EI Referral (%)</a:t>
                </a:r>
              </a:p>
            </c:rich>
          </c:tx>
          <c:layout/>
          <c:overlay val="0"/>
        </c:title>
        <c:numFmt formatCode="0%" sourceLinked="0"/>
        <c:majorTickMark val="out"/>
        <c:minorTickMark val="none"/>
        <c:tickLblPos val="nextTo"/>
        <c:txPr>
          <a:bodyPr/>
          <a:lstStyle/>
          <a:p>
            <a:pPr>
              <a:defRPr sz="1200"/>
            </a:pPr>
            <a:endParaRPr lang="en-US"/>
          </a:p>
        </c:txPr>
        <c:crossAx val="1511499327"/>
        <c:crosses val="autoZero"/>
        <c:crossBetween val="between"/>
      </c:valAx>
      <c:valAx>
        <c:axId val="1304049023"/>
        <c:scaling>
          <c:orientation val="minMax"/>
        </c:scaling>
        <c:delete val="1"/>
        <c:axPos val="r"/>
        <c:numFmt formatCode="0.000" sourceLinked="1"/>
        <c:majorTickMark val="out"/>
        <c:minorTickMark val="none"/>
        <c:tickLblPos val="nextTo"/>
        <c:crossAx val="1304049439"/>
        <c:crosses val="max"/>
        <c:crossBetween val="midCat"/>
      </c:valAx>
      <c:valAx>
        <c:axId val="1304049439"/>
        <c:scaling>
          <c:orientation val="minMax"/>
          <c:max val="15"/>
          <c:min val="1"/>
        </c:scaling>
        <c:delete val="0"/>
        <c:axPos val="t"/>
        <c:majorTickMark val="none"/>
        <c:minorTickMark val="none"/>
        <c:tickLblPos val="none"/>
        <c:spPr>
          <a:ln w="25400">
            <a:noFill/>
          </a:ln>
        </c:spPr>
        <c:crossAx val="1304049023"/>
        <c:crosses val="max"/>
        <c:crossBetween val="midCat"/>
      </c:valAx>
      <c:spPr>
        <a:noFill/>
        <a:ln w="25400">
          <a:noFill/>
        </a:ln>
      </c:spPr>
    </c:plotArea>
    <c:plotVisOnly val="0"/>
    <c:dispBlanksAs val="gap"/>
    <c:showDLblsOverMax val="0"/>
    <c:extLst>
      <c:ext xmlns:c16r3="http://schemas.microsoft.com/office/drawing/2017/03/chart" uri="{56B9EC1D-385E-4148-901F-78D8002777C0}">
        <c16r3:dataDisplayOptions16>
          <c16r3:dispNaAsBlank val="1"/>
        </c16r3:dataDisplayOptions16>
      </c:ext>
    </c:extLst>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200"/>
            </a:pPr>
            <a:r>
              <a:rPr lang="en-US" sz="2200" b="1" i="0" baseline="0">
                <a:effectLst/>
              </a:rPr>
              <a:t>CHoSEN QIC Cohort: Percentage of OEN whose Parent Received Antenatal Counseling, </a:t>
            </a:r>
            <a:r>
              <a:rPr lang="en-US" sz="2200" b="0" i="1" baseline="0">
                <a:effectLst/>
              </a:rPr>
              <a:t>n=</a:t>
            </a:r>
            <a:r>
              <a:rPr lang="en-US" sz="2200" b="0" i="0" baseline="0">
                <a:effectLst/>
              </a:rPr>
              <a:t> 1020</a:t>
            </a:r>
            <a:endParaRPr lang="en-US" sz="2200">
              <a:effectLst/>
            </a:endParaRPr>
          </a:p>
        </c:rich>
      </c:tx>
      <c:layout/>
      <c:overlay val="0"/>
    </c:title>
    <c:autoTitleDeleted val="0"/>
    <c:plotArea>
      <c:layout/>
      <c:lineChart>
        <c:grouping val="standard"/>
        <c:varyColors val="0"/>
        <c:ser>
          <c:idx val="0"/>
          <c:order val="0"/>
          <c:tx>
            <c:strRef>
              <c:f>'%Counsel p Chart'!$D$1</c:f>
              <c:strCache>
                <c:ptCount val="1"/>
                <c:pt idx="0">
                  <c:v>P</c:v>
                </c:pt>
              </c:strCache>
            </c:strRef>
          </c:tx>
          <c:spPr>
            <a:ln w="25400">
              <a:solidFill>
                <a:srgbClr val="3D8D94"/>
              </a:solidFill>
            </a:ln>
            <a:effectLst/>
          </c:spPr>
          <c:marker>
            <c:symbol val="square"/>
            <c:size val="8"/>
            <c:spPr>
              <a:solidFill>
                <a:srgbClr val="A15E98"/>
              </a:solidFill>
              <a:ln>
                <a:noFill/>
                <a:prstDash val="solid"/>
              </a:ln>
            </c:spPr>
          </c:marker>
          <c:dLbls>
            <c:dLbl>
              <c:idx val="2"/>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9C8-474C-8E4C-2674D7F23C9D}"/>
                </c:ext>
              </c:extLst>
            </c:dLbl>
            <c:numFmt formatCode="0.0%" sourceLinked="0"/>
            <c:spPr>
              <a:noFill/>
              <a:ln>
                <a:noFill/>
              </a:ln>
              <a:effectLst/>
            </c:spPr>
            <c:txPr>
              <a:bodyPr wrap="square" lIns="38100" tIns="19050" rIns="38100" bIns="19050" anchor="ctr">
                <a:spAutoFit/>
              </a:bodyPr>
              <a:lstStyle/>
              <a:p>
                <a:pPr>
                  <a:defRPr sz="14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'%Counsel p Chart'!$A$2:$A$15</c:f>
              <c:strCache>
                <c:ptCount val="14"/>
                <c:pt idx="0">
                  <c:v>Apr-Jun 2017        (51)</c:v>
                </c:pt>
                <c:pt idx="1">
                  <c:v>Jul-Sep 2017        (37)</c:v>
                </c:pt>
                <c:pt idx="2">
                  <c:v>Oct-Dec 2017        (75)</c:v>
                </c:pt>
                <c:pt idx="3">
                  <c:v>Jan-Mar 2018        (80)</c:v>
                </c:pt>
                <c:pt idx="4">
                  <c:v>Apr-Jun 2018        (45)</c:v>
                </c:pt>
                <c:pt idx="5">
                  <c:v>Jul-Sep 2018        (100)</c:v>
                </c:pt>
                <c:pt idx="6">
                  <c:v>Oct-Dec 2018        (84)</c:v>
                </c:pt>
                <c:pt idx="7">
                  <c:v>Jan-Mar 2019        (85)</c:v>
                </c:pt>
                <c:pt idx="8">
                  <c:v>Apr-Jun 2019        (107)</c:v>
                </c:pt>
                <c:pt idx="9">
                  <c:v>Jul-Sep 2019        (91)</c:v>
                </c:pt>
                <c:pt idx="10">
                  <c:v>Oct-Dec 2019        (76)</c:v>
                </c:pt>
                <c:pt idx="11">
                  <c:v>Jan-Mar 2020        (62)</c:v>
                </c:pt>
                <c:pt idx="12">
                  <c:v>Apr-Jun 2020        (62)</c:v>
                </c:pt>
                <c:pt idx="13">
                  <c:v>Jul-Sep 2020        (65)</c:v>
                </c:pt>
              </c:strCache>
            </c:strRef>
          </c:cat>
          <c:val>
            <c:numRef>
              <c:f>'%Counsel p Chart'!$D$2:$D$15</c:f>
              <c:numCache>
                <c:formatCode>0.000</c:formatCode>
                <c:ptCount val="14"/>
                <c:pt idx="0">
                  <c:v>1.9607843137254902E-2</c:v>
                </c:pt>
                <c:pt idx="1">
                  <c:v>2.7027027027027029E-2</c:v>
                </c:pt>
                <c:pt idx="2">
                  <c:v>0.04</c:v>
                </c:pt>
                <c:pt idx="3">
                  <c:v>0.1</c:v>
                </c:pt>
                <c:pt idx="4">
                  <c:v>0.15555555555555556</c:v>
                </c:pt>
                <c:pt idx="5">
                  <c:v>0.14000000000000001</c:v>
                </c:pt>
                <c:pt idx="6">
                  <c:v>0.14285714285714285</c:v>
                </c:pt>
                <c:pt idx="7">
                  <c:v>5.8823529411764705E-2</c:v>
                </c:pt>
                <c:pt idx="8">
                  <c:v>0.12149532710280374</c:v>
                </c:pt>
                <c:pt idx="9">
                  <c:v>5.4945054945054944E-2</c:v>
                </c:pt>
                <c:pt idx="10">
                  <c:v>0.11842105263157894</c:v>
                </c:pt>
                <c:pt idx="11">
                  <c:v>0.19354838709677419</c:v>
                </c:pt>
                <c:pt idx="12">
                  <c:v>0.12903225806451613</c:v>
                </c:pt>
                <c:pt idx="13">
                  <c:v>9.2307692307692313E-2</c:v>
                </c:pt>
              </c:numCache>
            </c:numRef>
          </c:val>
          <c:smooth val="0"/>
          <c:extLst>
            <c:ext xmlns:c16="http://schemas.microsoft.com/office/drawing/2014/chart" uri="{C3380CC4-5D6E-409C-BE32-E72D297353CC}">
              <c16:uniqueId val="{00000001-A9C8-474C-8E4C-2674D7F23C9D}"/>
            </c:ext>
          </c:extLst>
        </c:ser>
        <c:ser>
          <c:idx val="2"/>
          <c:order val="2"/>
          <c:tx>
            <c:strRef>
              <c:f>'%Counsel p Chart'!$F$1</c:f>
              <c:strCache>
                <c:ptCount val="1"/>
                <c:pt idx="0">
                  <c:v> +2 Sigma</c:v>
                </c:pt>
              </c:strCache>
            </c:strRef>
          </c:tx>
          <c:spPr>
            <a:ln w="25400">
              <a:noFill/>
            </a:ln>
            <a:effectLst/>
          </c:spPr>
          <c:marker>
            <c:symbol val="none"/>
          </c:marker>
          <c:cat>
            <c:strRef>
              <c:f>'%Counsel p Chart'!$A$2:$A$15</c:f>
              <c:strCache>
                <c:ptCount val="14"/>
                <c:pt idx="0">
                  <c:v>Apr-Jun 2017        (51)</c:v>
                </c:pt>
                <c:pt idx="1">
                  <c:v>Jul-Sep 2017        (37)</c:v>
                </c:pt>
                <c:pt idx="2">
                  <c:v>Oct-Dec 2017        (75)</c:v>
                </c:pt>
                <c:pt idx="3">
                  <c:v>Jan-Mar 2018        (80)</c:v>
                </c:pt>
                <c:pt idx="4">
                  <c:v>Apr-Jun 2018        (45)</c:v>
                </c:pt>
                <c:pt idx="5">
                  <c:v>Jul-Sep 2018        (100)</c:v>
                </c:pt>
                <c:pt idx="6">
                  <c:v>Oct-Dec 2018        (84)</c:v>
                </c:pt>
                <c:pt idx="7">
                  <c:v>Jan-Mar 2019        (85)</c:v>
                </c:pt>
                <c:pt idx="8">
                  <c:v>Apr-Jun 2019        (107)</c:v>
                </c:pt>
                <c:pt idx="9">
                  <c:v>Jul-Sep 2019        (91)</c:v>
                </c:pt>
                <c:pt idx="10">
                  <c:v>Oct-Dec 2019        (76)</c:v>
                </c:pt>
                <c:pt idx="11">
                  <c:v>Jan-Mar 2020        (62)</c:v>
                </c:pt>
                <c:pt idx="12">
                  <c:v>Apr-Jun 2020        (62)</c:v>
                </c:pt>
                <c:pt idx="13">
                  <c:v>Jul-Sep 2020        (65)</c:v>
                </c:pt>
              </c:strCache>
            </c:strRef>
          </c:cat>
          <c:val>
            <c:numRef>
              <c:f>'%Counsel p Chart'!$F$2:$F$15</c:f>
              <c:numCache>
                <c:formatCode>0.000</c:formatCode>
                <c:ptCount val="14"/>
                <c:pt idx="0">
                  <c:v>0.11651733718993562</c:v>
                </c:pt>
                <c:pt idx="1">
                  <c:v>0.12748545962998598</c:v>
                </c:pt>
                <c:pt idx="2">
                  <c:v>0.10546506663397125</c:v>
                </c:pt>
                <c:pt idx="3">
                  <c:v>0.10381489407669746</c:v>
                </c:pt>
                <c:pt idx="4">
                  <c:v>0.21298772343175934</c:v>
                </c:pt>
                <c:pt idx="5">
                  <c:v>0.1814290749462153</c:v>
                </c:pt>
                <c:pt idx="6">
                  <c:v>0.18728721588917671</c:v>
                </c:pt>
                <c:pt idx="7">
                  <c:v>0.18687322939251899</c:v>
                </c:pt>
                <c:pt idx="8">
                  <c:v>0.17928983343247226</c:v>
                </c:pt>
                <c:pt idx="9">
                  <c:v>0.18453436732926021</c:v>
                </c:pt>
                <c:pt idx="10">
                  <c:v>0.19088799212719301</c:v>
                </c:pt>
                <c:pt idx="11">
                  <c:v>0.19879338523638077</c:v>
                </c:pt>
                <c:pt idx="12">
                  <c:v>0.19879338523638077</c:v>
                </c:pt>
                <c:pt idx="13">
                  <c:v>0.1968862833195627</c:v>
                </c:pt>
              </c:numCache>
            </c:numRef>
          </c:val>
          <c:smooth val="0"/>
          <c:extLst>
            <c:ext xmlns:c16="http://schemas.microsoft.com/office/drawing/2014/chart" uri="{C3380CC4-5D6E-409C-BE32-E72D297353CC}">
              <c16:uniqueId val="{00000002-A9C8-474C-8E4C-2674D7F23C9D}"/>
            </c:ext>
          </c:extLst>
        </c:ser>
        <c:ser>
          <c:idx val="3"/>
          <c:order val="3"/>
          <c:tx>
            <c:strRef>
              <c:f>'%Counsel p Chart'!$G$1</c:f>
              <c:strCache>
                <c:ptCount val="1"/>
                <c:pt idx="0">
                  <c:v> +1 Sigma</c:v>
                </c:pt>
              </c:strCache>
            </c:strRef>
          </c:tx>
          <c:spPr>
            <a:ln w="25400">
              <a:noFill/>
            </a:ln>
            <a:effectLst/>
          </c:spPr>
          <c:marker>
            <c:symbol val="none"/>
          </c:marker>
          <c:cat>
            <c:strRef>
              <c:f>'%Counsel p Chart'!$A$2:$A$15</c:f>
              <c:strCache>
                <c:ptCount val="14"/>
                <c:pt idx="0">
                  <c:v>Apr-Jun 2017        (51)</c:v>
                </c:pt>
                <c:pt idx="1">
                  <c:v>Jul-Sep 2017        (37)</c:v>
                </c:pt>
                <c:pt idx="2">
                  <c:v>Oct-Dec 2017        (75)</c:v>
                </c:pt>
                <c:pt idx="3">
                  <c:v>Jan-Mar 2018        (80)</c:v>
                </c:pt>
                <c:pt idx="4">
                  <c:v>Apr-Jun 2018        (45)</c:v>
                </c:pt>
                <c:pt idx="5">
                  <c:v>Jul-Sep 2018        (100)</c:v>
                </c:pt>
                <c:pt idx="6">
                  <c:v>Oct-Dec 2018        (84)</c:v>
                </c:pt>
                <c:pt idx="7">
                  <c:v>Jan-Mar 2019        (85)</c:v>
                </c:pt>
                <c:pt idx="8">
                  <c:v>Apr-Jun 2019        (107)</c:v>
                </c:pt>
                <c:pt idx="9">
                  <c:v>Jul-Sep 2019        (91)</c:v>
                </c:pt>
                <c:pt idx="10">
                  <c:v>Oct-Dec 2019        (76)</c:v>
                </c:pt>
                <c:pt idx="11">
                  <c:v>Jan-Mar 2020        (62)</c:v>
                </c:pt>
                <c:pt idx="12">
                  <c:v>Apr-Jun 2020        (62)</c:v>
                </c:pt>
                <c:pt idx="13">
                  <c:v>Jul-Sep 2020        (65)</c:v>
                </c:pt>
              </c:strCache>
            </c:strRef>
          </c:cat>
          <c:val>
            <c:numRef>
              <c:f>'%Counsel p Chart'!$G$2:$G$15</c:f>
              <c:numCache>
                <c:formatCode>0.000</c:formatCode>
                <c:ptCount val="14"/>
                <c:pt idx="0">
                  <c:v>8.5007639788383438E-2</c:v>
                </c:pt>
                <c:pt idx="1">
                  <c:v>9.0491701008408629E-2</c:v>
                </c:pt>
                <c:pt idx="2">
                  <c:v>7.9481504510401257E-2</c:v>
                </c:pt>
                <c:pt idx="3">
                  <c:v>7.8656418231764363E-2</c:v>
                </c:pt>
                <c:pt idx="4">
                  <c:v>0.16505242027443823</c:v>
                </c:pt>
                <c:pt idx="5">
                  <c:v>0.14927309603166622</c:v>
                </c:pt>
                <c:pt idx="6">
                  <c:v>0.15220216650314691</c:v>
                </c:pt>
                <c:pt idx="7">
                  <c:v>0.15199517325481807</c:v>
                </c:pt>
                <c:pt idx="8">
                  <c:v>0.14820347527479469</c:v>
                </c:pt>
                <c:pt idx="9">
                  <c:v>0.15082574222318865</c:v>
                </c:pt>
                <c:pt idx="10">
                  <c:v>0.15400255462215506</c:v>
                </c:pt>
                <c:pt idx="11">
                  <c:v>0.15795525117674894</c:v>
                </c:pt>
                <c:pt idx="12">
                  <c:v>0.15795525117674894</c:v>
                </c:pt>
                <c:pt idx="13">
                  <c:v>0.15700170021833992</c:v>
                </c:pt>
              </c:numCache>
            </c:numRef>
          </c:val>
          <c:smooth val="0"/>
          <c:extLst>
            <c:ext xmlns:c16="http://schemas.microsoft.com/office/drawing/2014/chart" uri="{C3380CC4-5D6E-409C-BE32-E72D297353CC}">
              <c16:uniqueId val="{00000003-A9C8-474C-8E4C-2674D7F23C9D}"/>
            </c:ext>
          </c:extLst>
        </c:ser>
        <c:ser>
          <c:idx val="4"/>
          <c:order val="4"/>
          <c:tx>
            <c:strRef>
              <c:f>'%Counsel p Chart'!$H$1</c:f>
              <c:strCache>
                <c:ptCount val="1"/>
                <c:pt idx="0">
                  <c:v>Average</c:v>
                </c:pt>
              </c:strCache>
            </c:strRef>
          </c:tx>
          <c:spPr>
            <a:ln w="19050">
              <a:solidFill>
                <a:srgbClr val="494949"/>
              </a:solidFill>
            </a:ln>
            <a:effectLst/>
          </c:spPr>
          <c:marker>
            <c:symbol val="none"/>
          </c:marker>
          <c:dLbls>
            <c:dLbl>
              <c:idx val="3"/>
              <c:layout>
                <c:manualLayout>
                  <c:x val="-0.2253239195577908"/>
                  <c:y val="-0.11618879960991468"/>
                </c:manualLayout>
              </c:layout>
              <c:tx>
                <c:rich>
                  <a:bodyPr/>
                  <a:lstStyle/>
                  <a:p>
                    <a:r>
                      <a:rPr lang="en-US"/>
                      <a:t>Baseline Mean, </a:t>
                    </a:r>
                    <a:fld id="{DFC60DE6-4E2A-460D-AE5C-6FD2F39EA1BB}"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A9C8-474C-8E4C-2674D7F23C9D}"/>
                </c:ext>
              </c:extLst>
            </c:dLbl>
            <c:dLbl>
              <c:idx val="11"/>
              <c:layout>
                <c:manualLayout>
                  <c:x val="-0.20101240814664845"/>
                  <c:y val="-8.7001394293952108E-2"/>
                </c:manualLayout>
              </c:layout>
              <c:tx>
                <c:rich>
                  <a:bodyPr/>
                  <a:lstStyle/>
                  <a:p>
                    <a:r>
                      <a:rPr lang="en-US" sz="1400"/>
                      <a:t>New Mean,</a:t>
                    </a:r>
                    <a:r>
                      <a:rPr lang="en-US" sz="1400" baseline="0"/>
                      <a:t> </a:t>
                    </a:r>
                    <a:fld id="{4A7BB010-7571-4FF4-A3D2-C24E715B8A18}" type="VALUE">
                      <a:rPr lang="en-US" sz="1400"/>
                      <a:pPr/>
                      <a:t>[VALUE]</a:t>
                    </a:fld>
                    <a:endParaRPr lang="en-US" sz="1400" baseline="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A9C8-474C-8E4C-2674D7F23C9D}"/>
                </c:ext>
              </c:extLst>
            </c:dLbl>
            <c:numFmt formatCode="0.0%" sourceLinked="0"/>
            <c:spPr>
              <a:noFill/>
              <a:ln>
                <a:solidFill>
                  <a:srgbClr val="494949"/>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'%Counsel p Chart'!$A$2:$A$15</c:f>
              <c:strCache>
                <c:ptCount val="14"/>
                <c:pt idx="0">
                  <c:v>Apr-Jun 2017        (51)</c:v>
                </c:pt>
                <c:pt idx="1">
                  <c:v>Jul-Sep 2017        (37)</c:v>
                </c:pt>
                <c:pt idx="2">
                  <c:v>Oct-Dec 2017        (75)</c:v>
                </c:pt>
                <c:pt idx="3">
                  <c:v>Jan-Mar 2018        (80)</c:v>
                </c:pt>
                <c:pt idx="4">
                  <c:v>Apr-Jun 2018        (45)</c:v>
                </c:pt>
                <c:pt idx="5">
                  <c:v>Jul-Sep 2018        (100)</c:v>
                </c:pt>
                <c:pt idx="6">
                  <c:v>Oct-Dec 2018        (84)</c:v>
                </c:pt>
                <c:pt idx="7">
                  <c:v>Jan-Mar 2019        (85)</c:v>
                </c:pt>
                <c:pt idx="8">
                  <c:v>Apr-Jun 2019        (107)</c:v>
                </c:pt>
                <c:pt idx="9">
                  <c:v>Jul-Sep 2019        (91)</c:v>
                </c:pt>
                <c:pt idx="10">
                  <c:v>Oct-Dec 2019        (76)</c:v>
                </c:pt>
                <c:pt idx="11">
                  <c:v>Jan-Mar 2020        (62)</c:v>
                </c:pt>
                <c:pt idx="12">
                  <c:v>Apr-Jun 2020        (62)</c:v>
                </c:pt>
                <c:pt idx="13">
                  <c:v>Jul-Sep 2020        (65)</c:v>
                </c:pt>
              </c:strCache>
            </c:strRef>
          </c:cat>
          <c:val>
            <c:numRef>
              <c:f>'%Counsel p Chart'!$H$2:$H$15</c:f>
              <c:numCache>
                <c:formatCode>0.000</c:formatCode>
                <c:ptCount val="14"/>
                <c:pt idx="0">
                  <c:v>5.3497942386831275E-2</c:v>
                </c:pt>
                <c:pt idx="1">
                  <c:v>5.3497942386831275E-2</c:v>
                </c:pt>
                <c:pt idx="2">
                  <c:v>5.3497942386831275E-2</c:v>
                </c:pt>
                <c:pt idx="3">
                  <c:v>5.3497942386831275E-2</c:v>
                </c:pt>
                <c:pt idx="4">
                  <c:v>0.11711711711711711</c:v>
                </c:pt>
                <c:pt idx="5">
                  <c:v>0.11711711711711711</c:v>
                </c:pt>
                <c:pt idx="6">
                  <c:v>0.11711711711711711</c:v>
                </c:pt>
                <c:pt idx="7">
                  <c:v>0.11711711711711711</c:v>
                </c:pt>
                <c:pt idx="8">
                  <c:v>0.11711711711711711</c:v>
                </c:pt>
                <c:pt idx="9">
                  <c:v>0.11711711711711711</c:v>
                </c:pt>
                <c:pt idx="10">
                  <c:v>0.11711711711711711</c:v>
                </c:pt>
                <c:pt idx="11">
                  <c:v>0.11711711711711711</c:v>
                </c:pt>
                <c:pt idx="12">
                  <c:v>0.11711711711711711</c:v>
                </c:pt>
                <c:pt idx="13">
                  <c:v>0.11711711711711711</c:v>
                </c:pt>
              </c:numCache>
            </c:numRef>
          </c:val>
          <c:smooth val="0"/>
          <c:extLst>
            <c:ext xmlns:c16="http://schemas.microsoft.com/office/drawing/2014/chart" uri="{C3380CC4-5D6E-409C-BE32-E72D297353CC}">
              <c16:uniqueId val="{00000006-A9C8-474C-8E4C-2674D7F23C9D}"/>
            </c:ext>
          </c:extLst>
        </c:ser>
        <c:ser>
          <c:idx val="5"/>
          <c:order val="5"/>
          <c:tx>
            <c:strRef>
              <c:f>'%Counsel p Chart'!$I$1</c:f>
              <c:strCache>
                <c:ptCount val="1"/>
                <c:pt idx="0">
                  <c:v> -1 Sigma</c:v>
                </c:pt>
              </c:strCache>
            </c:strRef>
          </c:tx>
          <c:spPr>
            <a:ln w="25400">
              <a:noFill/>
            </a:ln>
            <a:effectLst/>
          </c:spPr>
          <c:marker>
            <c:symbol val="none"/>
          </c:marker>
          <c:cat>
            <c:strRef>
              <c:f>'%Counsel p Chart'!$A$2:$A$15</c:f>
              <c:strCache>
                <c:ptCount val="14"/>
                <c:pt idx="0">
                  <c:v>Apr-Jun 2017        (51)</c:v>
                </c:pt>
                <c:pt idx="1">
                  <c:v>Jul-Sep 2017        (37)</c:v>
                </c:pt>
                <c:pt idx="2">
                  <c:v>Oct-Dec 2017        (75)</c:v>
                </c:pt>
                <c:pt idx="3">
                  <c:v>Jan-Mar 2018        (80)</c:v>
                </c:pt>
                <c:pt idx="4">
                  <c:v>Apr-Jun 2018        (45)</c:v>
                </c:pt>
                <c:pt idx="5">
                  <c:v>Jul-Sep 2018        (100)</c:v>
                </c:pt>
                <c:pt idx="6">
                  <c:v>Oct-Dec 2018        (84)</c:v>
                </c:pt>
                <c:pt idx="7">
                  <c:v>Jan-Mar 2019        (85)</c:v>
                </c:pt>
                <c:pt idx="8">
                  <c:v>Apr-Jun 2019        (107)</c:v>
                </c:pt>
                <c:pt idx="9">
                  <c:v>Jul-Sep 2019        (91)</c:v>
                </c:pt>
                <c:pt idx="10">
                  <c:v>Oct-Dec 2019        (76)</c:v>
                </c:pt>
                <c:pt idx="11">
                  <c:v>Jan-Mar 2020        (62)</c:v>
                </c:pt>
                <c:pt idx="12">
                  <c:v>Apr-Jun 2020        (62)</c:v>
                </c:pt>
                <c:pt idx="13">
                  <c:v>Jul-Sep 2020        (65)</c:v>
                </c:pt>
              </c:strCache>
            </c:strRef>
          </c:cat>
          <c:val>
            <c:numRef>
              <c:f>'%Counsel p Chart'!$I$2:$I$15</c:f>
              <c:numCache>
                <c:formatCode>0.000</c:formatCode>
                <c:ptCount val="14"/>
                <c:pt idx="0">
                  <c:v>2.1988244985279105E-2</c:v>
                </c:pt>
                <c:pt idx="1">
                  <c:v>1.6504183765253921E-2</c:v>
                </c:pt>
                <c:pt idx="2">
                  <c:v>2.7514380263261289E-2</c:v>
                </c:pt>
                <c:pt idx="3">
                  <c:v>2.8339466541898183E-2</c:v>
                </c:pt>
                <c:pt idx="4">
                  <c:v>6.9181813959796001E-2</c:v>
                </c:pt>
                <c:pt idx="5">
                  <c:v>8.4961138202568023E-2</c:v>
                </c:pt>
                <c:pt idx="6">
                  <c:v>8.2032067731087316E-2</c:v>
                </c:pt>
                <c:pt idx="7">
                  <c:v>8.2239060979416162E-2</c:v>
                </c:pt>
                <c:pt idx="8">
                  <c:v>8.6030758959439541E-2</c:v>
                </c:pt>
                <c:pt idx="9">
                  <c:v>8.3408492011045582E-2</c:v>
                </c:pt>
                <c:pt idx="10">
                  <c:v>8.0231679612079165E-2</c:v>
                </c:pt>
                <c:pt idx="11">
                  <c:v>7.6278983057485289E-2</c:v>
                </c:pt>
                <c:pt idx="12">
                  <c:v>7.6278983057485289E-2</c:v>
                </c:pt>
                <c:pt idx="13">
                  <c:v>7.7232534015894305E-2</c:v>
                </c:pt>
              </c:numCache>
            </c:numRef>
          </c:val>
          <c:smooth val="0"/>
          <c:extLst>
            <c:ext xmlns:c16="http://schemas.microsoft.com/office/drawing/2014/chart" uri="{C3380CC4-5D6E-409C-BE32-E72D297353CC}">
              <c16:uniqueId val="{00000007-A9C8-474C-8E4C-2674D7F23C9D}"/>
            </c:ext>
          </c:extLst>
        </c:ser>
        <c:ser>
          <c:idx val="6"/>
          <c:order val="6"/>
          <c:tx>
            <c:strRef>
              <c:f>'%Counsel p Chart'!$J$1</c:f>
              <c:strCache>
                <c:ptCount val="1"/>
                <c:pt idx="0">
                  <c:v> -2 Sigma</c:v>
                </c:pt>
              </c:strCache>
            </c:strRef>
          </c:tx>
          <c:spPr>
            <a:ln w="25400">
              <a:noFill/>
            </a:ln>
            <a:effectLst/>
          </c:spPr>
          <c:marker>
            <c:symbol val="none"/>
          </c:marker>
          <c:cat>
            <c:strRef>
              <c:f>'%Counsel p Chart'!$A$2:$A$15</c:f>
              <c:strCache>
                <c:ptCount val="14"/>
                <c:pt idx="0">
                  <c:v>Apr-Jun 2017        (51)</c:v>
                </c:pt>
                <c:pt idx="1">
                  <c:v>Jul-Sep 2017        (37)</c:v>
                </c:pt>
                <c:pt idx="2">
                  <c:v>Oct-Dec 2017        (75)</c:v>
                </c:pt>
                <c:pt idx="3">
                  <c:v>Jan-Mar 2018        (80)</c:v>
                </c:pt>
                <c:pt idx="4">
                  <c:v>Apr-Jun 2018        (45)</c:v>
                </c:pt>
                <c:pt idx="5">
                  <c:v>Jul-Sep 2018        (100)</c:v>
                </c:pt>
                <c:pt idx="6">
                  <c:v>Oct-Dec 2018        (84)</c:v>
                </c:pt>
                <c:pt idx="7">
                  <c:v>Jan-Mar 2019        (85)</c:v>
                </c:pt>
                <c:pt idx="8">
                  <c:v>Apr-Jun 2019        (107)</c:v>
                </c:pt>
                <c:pt idx="9">
                  <c:v>Jul-Sep 2019        (91)</c:v>
                </c:pt>
                <c:pt idx="10">
                  <c:v>Oct-Dec 2019        (76)</c:v>
                </c:pt>
                <c:pt idx="11">
                  <c:v>Jan-Mar 2020        (62)</c:v>
                </c:pt>
                <c:pt idx="12">
                  <c:v>Apr-Jun 2020        (62)</c:v>
                </c:pt>
                <c:pt idx="13">
                  <c:v>Jul-Sep 2020        (65)</c:v>
                </c:pt>
              </c:strCache>
            </c:strRef>
          </c:cat>
          <c:val>
            <c:numRef>
              <c:f>'%Counsel p Chart'!$J$2:$J$15</c:f>
              <c:numCache>
                <c:formatCode>0.000</c:formatCode>
                <c:ptCount val="14"/>
                <c:pt idx="0">
                  <c:v>0</c:v>
                </c:pt>
                <c:pt idx="1">
                  <c:v>0</c:v>
                </c:pt>
                <c:pt idx="2">
                  <c:v>1.5308181396913034E-3</c:v>
                </c:pt>
                <c:pt idx="3">
                  <c:v>3.1809906969650914E-3</c:v>
                </c:pt>
                <c:pt idx="4">
                  <c:v>2.1246510802474888E-2</c:v>
                </c:pt>
                <c:pt idx="5">
                  <c:v>5.2805159288018932E-2</c:v>
                </c:pt>
                <c:pt idx="6">
                  <c:v>4.6947018345057517E-2</c:v>
                </c:pt>
                <c:pt idx="7">
                  <c:v>4.7361004841715224E-2</c:v>
                </c:pt>
                <c:pt idx="8">
                  <c:v>5.494440080176196E-2</c:v>
                </c:pt>
                <c:pt idx="9">
                  <c:v>4.9699866904974035E-2</c:v>
                </c:pt>
                <c:pt idx="10">
                  <c:v>4.3346242107041216E-2</c:v>
                </c:pt>
                <c:pt idx="11">
                  <c:v>3.5440848997853464E-2</c:v>
                </c:pt>
                <c:pt idx="12">
                  <c:v>3.5440848997853464E-2</c:v>
                </c:pt>
                <c:pt idx="13">
                  <c:v>3.734795091467151E-2</c:v>
                </c:pt>
              </c:numCache>
            </c:numRef>
          </c:val>
          <c:smooth val="0"/>
          <c:extLst>
            <c:ext xmlns:c16="http://schemas.microsoft.com/office/drawing/2014/chart" uri="{C3380CC4-5D6E-409C-BE32-E72D297353CC}">
              <c16:uniqueId val="{00000008-A9C8-474C-8E4C-2674D7F23C9D}"/>
            </c:ext>
          </c:extLst>
        </c:ser>
        <c:dLbls>
          <c:showLegendKey val="0"/>
          <c:showVal val="0"/>
          <c:showCatName val="0"/>
          <c:showSerName val="0"/>
          <c:showPercent val="0"/>
          <c:showBubbleSize val="0"/>
        </c:dLbls>
        <c:marker val="1"/>
        <c:smooth val="0"/>
        <c:axId val="1511511327"/>
        <c:axId val="1463593519"/>
      </c:lineChart>
      <c:scatterChart>
        <c:scatterStyle val="lineMarker"/>
        <c:varyColors val="0"/>
        <c:ser>
          <c:idx val="1"/>
          <c:order val="1"/>
          <c:tx>
            <c:strRef>
              <c:f>'%Counsel p Chart'!$E$1</c:f>
              <c:strCache>
                <c:ptCount val="1"/>
                <c:pt idx="0">
                  <c:v>UCL</c:v>
                </c:pt>
              </c:strCache>
            </c:strRef>
          </c:tx>
          <c:spPr>
            <a:ln w="19050">
              <a:noFill/>
            </a:ln>
            <a:effectLst/>
          </c:spPr>
          <c:marker>
            <c:symbol val="none"/>
          </c:marker>
          <c:errBars>
            <c:errDir val="x"/>
            <c:errBarType val="both"/>
            <c:errValType val="cust"/>
            <c:noEndCap val="1"/>
            <c:plus>
              <c:numRef>
                <c:f>'%Counsel p Chart'!$M$2:$M$33</c:f>
                <c:numCache>
                  <c:formatCode>General</c:formatCode>
                  <c:ptCount val="3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plus>
            <c:minus>
              <c:numRef>
                <c:f>'%Counsel p Chart'!$T$2:$T$33</c:f>
                <c:numCache>
                  <c:formatCode>General</c:formatCode>
                  <c:ptCount val="32"/>
                </c:numCache>
              </c:numRef>
            </c:minus>
            <c:spPr>
              <a:ln>
                <a:solidFill>
                  <a:srgbClr val="D3AB27"/>
                </a:solidFill>
                <a:prstDash val="solid"/>
              </a:ln>
            </c:spPr>
          </c:errBars>
          <c:errBars>
            <c:errDir val="y"/>
            <c:errBarType val="both"/>
            <c:errValType val="cust"/>
            <c:noEndCap val="1"/>
            <c:plus>
              <c:numRef>
                <c:f>'%Counsel p Chart'!$T$2:$T$33</c:f>
                <c:numCache>
                  <c:formatCode>General</c:formatCode>
                  <c:ptCount val="32"/>
                </c:numCache>
              </c:numRef>
            </c:plus>
            <c:minus>
              <c:numRef>
                <c:f>'%Counsel p Chart'!$N$2:$N$33</c:f>
                <c:numCache>
                  <c:formatCode>General</c:formatCode>
                  <c:ptCount val="32"/>
                  <c:pt idx="0">
                    <c:v>0</c:v>
                  </c:pt>
                  <c:pt idx="1">
                    <c:v>1.6452183660075559E-2</c:v>
                  </c:pt>
                  <c:pt idx="2">
                    <c:v>-3.30305894940221E-2</c:v>
                  </c:pt>
                  <c:pt idx="3">
                    <c:v>-2.475258835910682E-3</c:v>
                  </c:pt>
                  <c:pt idx="4">
                    <c:v>0.1319496566674499</c:v>
                  </c:pt>
                  <c:pt idx="5">
                    <c:v>-4.733797272831608E-2</c:v>
                  </c:pt>
                  <c:pt idx="6">
                    <c:v>8.7872114144421365E-3</c:v>
                  </c:pt>
                  <c:pt idx="7">
                    <c:v>-6.2097974498656616E-4</c:v>
                  </c:pt>
                  <c:pt idx="8">
                    <c:v>-1.137509394007008E-2</c:v>
                  </c:pt>
                  <c:pt idx="9">
                    <c:v>7.8668008451818761E-3</c:v>
                  </c:pt>
                  <c:pt idx="10">
                    <c:v>9.5304371968992219E-3</c:v>
                  </c:pt>
                  <c:pt idx="11">
                    <c:v>1.1858089663781629E-2</c:v>
                  </c:pt>
                  <c:pt idx="12">
                    <c:v>0</c:v>
                  </c:pt>
                  <c:pt idx="13">
                    <c:v>-2.8606528752270766E-3</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minus>
            <c:spPr>
              <a:ln>
                <a:solidFill>
                  <a:srgbClr val="D3AB27"/>
                </a:solidFill>
                <a:prstDash val="solid"/>
              </a:ln>
            </c:spPr>
          </c:errBars>
          <c:xVal>
            <c:strRef>
              <c:f>'%Counsel p Chart'!$A$2:$A$15</c:f>
              <c:strCache>
                <c:ptCount val="14"/>
                <c:pt idx="0">
                  <c:v>Apr-Jun 2017        (51)</c:v>
                </c:pt>
                <c:pt idx="1">
                  <c:v>Jul-Sep 2017        (37)</c:v>
                </c:pt>
                <c:pt idx="2">
                  <c:v>Oct-Dec 2017        (75)</c:v>
                </c:pt>
                <c:pt idx="3">
                  <c:v>Jan-Mar 2018        (80)</c:v>
                </c:pt>
                <c:pt idx="4">
                  <c:v>Apr-Jun 2018        (45)</c:v>
                </c:pt>
                <c:pt idx="5">
                  <c:v>Jul-Sep 2018        (100)</c:v>
                </c:pt>
                <c:pt idx="6">
                  <c:v>Oct-Dec 2018        (84)</c:v>
                </c:pt>
                <c:pt idx="7">
                  <c:v>Jan-Mar 2019        (85)</c:v>
                </c:pt>
                <c:pt idx="8">
                  <c:v>Apr-Jun 2019        (107)</c:v>
                </c:pt>
                <c:pt idx="9">
                  <c:v>Jul-Sep 2019        (91)</c:v>
                </c:pt>
                <c:pt idx="10">
                  <c:v>Oct-Dec 2019        (76)</c:v>
                </c:pt>
                <c:pt idx="11">
                  <c:v>Jan-Mar 2020        (62)</c:v>
                </c:pt>
                <c:pt idx="12">
                  <c:v>Apr-Jun 2020        (62)</c:v>
                </c:pt>
                <c:pt idx="13">
                  <c:v>Jul-Sep 2020        (65)</c:v>
                </c:pt>
              </c:strCache>
            </c:strRef>
          </c:xVal>
          <c:yVal>
            <c:numRef>
              <c:f>'%Counsel p Chart'!$E$2:$E$15</c:f>
              <c:numCache>
                <c:formatCode>0.000</c:formatCode>
                <c:ptCount val="14"/>
                <c:pt idx="0">
                  <c:v>0.14802703459148778</c:v>
                </c:pt>
                <c:pt idx="1">
                  <c:v>0.16447921825156334</c:v>
                </c:pt>
                <c:pt idx="2">
                  <c:v>0.13144862875754124</c:v>
                </c:pt>
                <c:pt idx="3">
                  <c:v>0.12897336992163055</c:v>
                </c:pt>
                <c:pt idx="4">
                  <c:v>0.26092302658908045</c:v>
                </c:pt>
                <c:pt idx="5">
                  <c:v>0.21358505386076437</c:v>
                </c:pt>
                <c:pt idx="6">
                  <c:v>0.22237226527520651</c:v>
                </c:pt>
                <c:pt idx="7">
                  <c:v>0.22175128553021994</c:v>
                </c:pt>
                <c:pt idx="8">
                  <c:v>0.21037619159014986</c:v>
                </c:pt>
                <c:pt idx="9">
                  <c:v>0.21824299243533174</c:v>
                </c:pt>
                <c:pt idx="10">
                  <c:v>0.22777342963223096</c:v>
                </c:pt>
                <c:pt idx="11">
                  <c:v>0.23963151929601259</c:v>
                </c:pt>
                <c:pt idx="12">
                  <c:v>0.23963151929601259</c:v>
                </c:pt>
                <c:pt idx="13">
                  <c:v>0.23677086642078551</c:v>
                </c:pt>
              </c:numCache>
            </c:numRef>
          </c:yVal>
          <c:smooth val="0"/>
          <c:extLst>
            <c:ext xmlns:c16="http://schemas.microsoft.com/office/drawing/2014/chart" uri="{C3380CC4-5D6E-409C-BE32-E72D297353CC}">
              <c16:uniqueId val="{00000009-A9C8-474C-8E4C-2674D7F23C9D}"/>
            </c:ext>
          </c:extLst>
        </c:ser>
        <c:ser>
          <c:idx val="7"/>
          <c:order val="7"/>
          <c:tx>
            <c:strRef>
              <c:f>'%Counsel p Chart'!$K$1</c:f>
              <c:strCache>
                <c:ptCount val="1"/>
                <c:pt idx="0">
                  <c:v>LCL</c:v>
                </c:pt>
              </c:strCache>
            </c:strRef>
          </c:tx>
          <c:spPr>
            <a:ln w="19050">
              <a:noFill/>
            </a:ln>
            <a:effectLst/>
          </c:spPr>
          <c:marker>
            <c:symbol val="none"/>
          </c:marker>
          <c:errBars>
            <c:errDir val="x"/>
            <c:errBarType val="both"/>
            <c:errValType val="cust"/>
            <c:noEndCap val="1"/>
            <c:plus>
              <c:numRef>
                <c:f>'%Counsel p Chart'!$M$2:$M$33</c:f>
                <c:numCache>
                  <c:formatCode>General</c:formatCode>
                  <c:ptCount val="3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plus>
            <c:minus>
              <c:numRef>
                <c:f>'%Counsel p Chart'!$T$2:$T$33</c:f>
                <c:numCache>
                  <c:formatCode>General</c:formatCode>
                  <c:ptCount val="32"/>
                </c:numCache>
              </c:numRef>
            </c:minus>
            <c:spPr>
              <a:ln>
                <a:solidFill>
                  <a:srgbClr val="D3AB27"/>
                </a:solidFill>
                <a:prstDash val="solid"/>
              </a:ln>
            </c:spPr>
          </c:errBars>
          <c:errBars>
            <c:errDir val="y"/>
            <c:errBarType val="both"/>
            <c:errValType val="cust"/>
            <c:noEndCap val="1"/>
            <c:plus>
              <c:numRef>
                <c:f>'%Counsel p Chart'!$T$2:$T$33</c:f>
                <c:numCache>
                  <c:formatCode>General</c:formatCode>
                  <c:ptCount val="32"/>
                </c:numCache>
              </c:numRef>
            </c:plus>
            <c:minus>
              <c:numRef>
                <c:f>'%Counsel p Chart'!$S$2:$S$33</c:f>
                <c:numCache>
                  <c:formatCode>General</c:formatCode>
                  <c:ptCount val="32"/>
                  <c:pt idx="0">
                    <c:v>0</c:v>
                  </c:pt>
                  <c:pt idx="1">
                    <c:v>0</c:v>
                  </c:pt>
                  <c:pt idx="2">
                    <c:v>0</c:v>
                  </c:pt>
                  <c:pt idx="3">
                    <c:v>0</c:v>
                  </c:pt>
                  <c:pt idx="4">
                    <c:v>0</c:v>
                  </c:pt>
                  <c:pt idx="5">
                    <c:v>2.0649180373469841E-2</c:v>
                  </c:pt>
                  <c:pt idx="6">
                    <c:v>-8.7872114144421226E-3</c:v>
                  </c:pt>
                  <c:pt idx="7">
                    <c:v>6.2097974498656616E-4</c:v>
                  </c:pt>
                  <c:pt idx="8">
                    <c:v>1.1375093940070094E-2</c:v>
                  </c:pt>
                  <c:pt idx="9">
                    <c:v>-7.8668008451818899E-3</c:v>
                  </c:pt>
                  <c:pt idx="10">
                    <c:v>-9.5304371968992219E-3</c:v>
                  </c:pt>
                  <c:pt idx="11">
                    <c:v>-6.4608046020032672E-3</c:v>
                  </c:pt>
                  <c:pt idx="12">
                    <c:v>0</c:v>
                  </c:pt>
                  <c:pt idx="13">
                    <c:v>0</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minus>
            <c:spPr>
              <a:ln>
                <a:solidFill>
                  <a:srgbClr val="D3AB27"/>
                </a:solidFill>
                <a:prstDash val="solid"/>
              </a:ln>
            </c:spPr>
          </c:errBars>
          <c:xVal>
            <c:strRef>
              <c:f>'%Counsel p Chart'!$A$2:$A$15</c:f>
              <c:strCache>
                <c:ptCount val="14"/>
                <c:pt idx="0">
                  <c:v>Apr-Jun 2017        (51)</c:v>
                </c:pt>
                <c:pt idx="1">
                  <c:v>Jul-Sep 2017        (37)</c:v>
                </c:pt>
                <c:pt idx="2">
                  <c:v>Oct-Dec 2017        (75)</c:v>
                </c:pt>
                <c:pt idx="3">
                  <c:v>Jan-Mar 2018        (80)</c:v>
                </c:pt>
                <c:pt idx="4">
                  <c:v>Apr-Jun 2018        (45)</c:v>
                </c:pt>
                <c:pt idx="5">
                  <c:v>Jul-Sep 2018        (100)</c:v>
                </c:pt>
                <c:pt idx="6">
                  <c:v>Oct-Dec 2018        (84)</c:v>
                </c:pt>
                <c:pt idx="7">
                  <c:v>Jan-Mar 2019        (85)</c:v>
                </c:pt>
                <c:pt idx="8">
                  <c:v>Apr-Jun 2019        (107)</c:v>
                </c:pt>
                <c:pt idx="9">
                  <c:v>Jul-Sep 2019        (91)</c:v>
                </c:pt>
                <c:pt idx="10">
                  <c:v>Oct-Dec 2019        (76)</c:v>
                </c:pt>
                <c:pt idx="11">
                  <c:v>Jan-Mar 2020        (62)</c:v>
                </c:pt>
                <c:pt idx="12">
                  <c:v>Apr-Jun 2020        (62)</c:v>
                </c:pt>
                <c:pt idx="13">
                  <c:v>Jul-Sep 2020        (65)</c:v>
                </c:pt>
              </c:strCache>
            </c:strRef>
          </c:xVal>
          <c:yVal>
            <c:numRef>
              <c:f>'%Counsel p Chart'!$K$2:$K$15</c:f>
              <c:numCache>
                <c:formatCode>0.000</c:formatCode>
                <c:ptCount val="14"/>
                <c:pt idx="0">
                  <c:v>0</c:v>
                </c:pt>
                <c:pt idx="1">
                  <c:v>0</c:v>
                </c:pt>
                <c:pt idx="2">
                  <c:v>0</c:v>
                </c:pt>
                <c:pt idx="3">
                  <c:v>0</c:v>
                </c:pt>
                <c:pt idx="4">
                  <c:v>0</c:v>
                </c:pt>
                <c:pt idx="5">
                  <c:v>2.0649180373469841E-2</c:v>
                </c:pt>
                <c:pt idx="6">
                  <c:v>1.1861968959027719E-2</c:v>
                </c:pt>
                <c:pt idx="7">
                  <c:v>1.2482948704014285E-2</c:v>
                </c:pt>
                <c:pt idx="8">
                  <c:v>2.3858042644084379E-2</c:v>
                </c:pt>
                <c:pt idx="9">
                  <c:v>1.5991241798902489E-2</c:v>
                </c:pt>
                <c:pt idx="10">
                  <c:v>6.4608046020032672E-3</c:v>
                </c:pt>
                <c:pt idx="11">
                  <c:v>0</c:v>
                </c:pt>
                <c:pt idx="12">
                  <c:v>0</c:v>
                </c:pt>
                <c:pt idx="13">
                  <c:v>0</c:v>
                </c:pt>
              </c:numCache>
            </c:numRef>
          </c:yVal>
          <c:smooth val="0"/>
          <c:extLst>
            <c:ext xmlns:c16="http://schemas.microsoft.com/office/drawing/2014/chart" uri="{C3380CC4-5D6E-409C-BE32-E72D297353CC}">
              <c16:uniqueId val="{0000000A-A9C8-474C-8E4C-2674D7F23C9D}"/>
            </c:ext>
          </c:extLst>
        </c:ser>
        <c:dLbls>
          <c:showLegendKey val="0"/>
          <c:showVal val="0"/>
          <c:showCatName val="0"/>
          <c:showSerName val="0"/>
          <c:showPercent val="0"/>
          <c:showBubbleSize val="0"/>
        </c:dLbls>
        <c:axId val="1042092047"/>
        <c:axId val="1042084143"/>
      </c:scatterChart>
      <c:catAx>
        <c:axId val="1511511327"/>
        <c:scaling>
          <c:orientation val="minMax"/>
        </c:scaling>
        <c:delete val="0"/>
        <c:axPos val="b"/>
        <c:title>
          <c:tx>
            <c:rich>
              <a:bodyPr/>
              <a:lstStyle/>
              <a:p>
                <a:pPr>
                  <a:defRPr sz="1400"/>
                </a:pPr>
                <a:r>
                  <a:rPr lang="en-US" sz="1400"/>
                  <a:t>Birth Quarter (n)</a:t>
                </a:r>
              </a:p>
            </c:rich>
          </c:tx>
          <c:layout/>
          <c:overlay val="0"/>
        </c:title>
        <c:numFmt formatCode="General" sourceLinked="1"/>
        <c:majorTickMark val="out"/>
        <c:minorTickMark val="none"/>
        <c:tickLblPos val="nextTo"/>
        <c:txPr>
          <a:bodyPr/>
          <a:lstStyle/>
          <a:p>
            <a:pPr>
              <a:defRPr sz="1200"/>
            </a:pPr>
            <a:endParaRPr lang="en-US"/>
          </a:p>
        </c:txPr>
        <c:crossAx val="1463593519"/>
        <c:crosses val="autoZero"/>
        <c:auto val="0"/>
        <c:lblAlgn val="ctr"/>
        <c:lblOffset val="100"/>
        <c:tickLblSkip val="1"/>
        <c:tickMarkSkip val="1"/>
        <c:noMultiLvlLbl val="0"/>
      </c:catAx>
      <c:valAx>
        <c:axId val="1463593519"/>
        <c:scaling>
          <c:orientation val="minMax"/>
          <c:max val="1"/>
        </c:scaling>
        <c:delete val="0"/>
        <c:axPos val="l"/>
        <c:title>
          <c:tx>
            <c:rich>
              <a:bodyPr/>
              <a:lstStyle/>
              <a:p>
                <a:pPr>
                  <a:defRPr sz="1400"/>
                </a:pPr>
                <a:r>
                  <a:rPr lang="en-US" sz="1400"/>
                  <a:t>OEN Receiving Antenatal Counseling (%)</a:t>
                </a:r>
              </a:p>
            </c:rich>
          </c:tx>
          <c:layout/>
          <c:overlay val="0"/>
        </c:title>
        <c:numFmt formatCode="0%" sourceLinked="0"/>
        <c:majorTickMark val="out"/>
        <c:minorTickMark val="none"/>
        <c:tickLblPos val="nextTo"/>
        <c:txPr>
          <a:bodyPr/>
          <a:lstStyle/>
          <a:p>
            <a:pPr>
              <a:defRPr sz="1200"/>
            </a:pPr>
            <a:endParaRPr lang="en-US"/>
          </a:p>
        </c:txPr>
        <c:crossAx val="1511511327"/>
        <c:crosses val="autoZero"/>
        <c:crossBetween val="between"/>
      </c:valAx>
      <c:valAx>
        <c:axId val="1042084143"/>
        <c:scaling>
          <c:orientation val="minMax"/>
        </c:scaling>
        <c:delete val="1"/>
        <c:axPos val="r"/>
        <c:numFmt formatCode="0.000" sourceLinked="1"/>
        <c:majorTickMark val="out"/>
        <c:minorTickMark val="none"/>
        <c:tickLblPos val="nextTo"/>
        <c:crossAx val="1042092047"/>
        <c:crosses val="max"/>
        <c:crossBetween val="midCat"/>
      </c:valAx>
      <c:valAx>
        <c:axId val="1042092047"/>
        <c:scaling>
          <c:orientation val="minMax"/>
          <c:max val="14"/>
          <c:min val="1"/>
        </c:scaling>
        <c:delete val="0"/>
        <c:axPos val="t"/>
        <c:majorTickMark val="none"/>
        <c:minorTickMark val="none"/>
        <c:tickLblPos val="none"/>
        <c:spPr>
          <a:ln w="25400">
            <a:noFill/>
          </a:ln>
        </c:spPr>
        <c:crossAx val="1042084143"/>
        <c:crosses val="max"/>
        <c:crossBetween val="midCat"/>
      </c:valAx>
      <c:spPr>
        <a:noFill/>
        <a:ln w="25400">
          <a:noFill/>
        </a:ln>
      </c:spPr>
    </c:plotArea>
    <c:plotVisOnly val="0"/>
    <c:dispBlanksAs val="gap"/>
    <c:showDLblsOverMax val="0"/>
    <c:extLst>
      <c:ext xmlns:c16r3="http://schemas.microsoft.com/office/drawing/2017/03/chart" uri="{56B9EC1D-385E-4148-901F-78D8002777C0}">
        <c16r3:dataDisplayOptions16>
          <c16r3:dispNaAsBlank val="1"/>
        </c16r3:dataDisplayOptions16>
      </c:ext>
    </c:extLst>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200"/>
            </a:pPr>
            <a:r>
              <a:rPr lang="en-US" sz="2200" b="1" i="0" baseline="0">
                <a:effectLst/>
              </a:rPr>
              <a:t>CHoSEN QIC Cohort: Percentage of OEN Received Handoff to a Physician, </a:t>
            </a:r>
            <a:r>
              <a:rPr lang="en-US" sz="2200" b="0" i="1" baseline="0">
                <a:effectLst/>
              </a:rPr>
              <a:t>n=</a:t>
            </a:r>
            <a:r>
              <a:rPr lang="en-US" sz="2200" b="0" i="0" baseline="0">
                <a:effectLst/>
              </a:rPr>
              <a:t> 1016</a:t>
            </a:r>
            <a:endParaRPr lang="en-US" sz="2200">
              <a:effectLst/>
            </a:endParaRPr>
          </a:p>
        </c:rich>
      </c:tx>
      <c:layout/>
      <c:overlay val="0"/>
    </c:title>
    <c:autoTitleDeleted val="0"/>
    <c:plotArea>
      <c:layout/>
      <c:lineChart>
        <c:grouping val="standard"/>
        <c:varyColors val="0"/>
        <c:ser>
          <c:idx val="0"/>
          <c:order val="0"/>
          <c:tx>
            <c:strRef>
              <c:f>'% Handoff p Chart'!$D$1</c:f>
              <c:strCache>
                <c:ptCount val="1"/>
                <c:pt idx="0">
                  <c:v>P</c:v>
                </c:pt>
              </c:strCache>
            </c:strRef>
          </c:tx>
          <c:spPr>
            <a:ln w="25400">
              <a:solidFill>
                <a:srgbClr val="3D8D94"/>
              </a:solidFill>
            </a:ln>
            <a:effectLst/>
          </c:spPr>
          <c:marker>
            <c:symbol val="circle"/>
            <c:size val="8"/>
            <c:spPr>
              <a:solidFill>
                <a:srgbClr val="A15E98"/>
              </a:solidFill>
              <a:ln w="12700">
                <a:noFill/>
                <a:prstDash val="solid"/>
              </a:ln>
            </c:spPr>
          </c:marker>
          <c:dPt>
            <c:idx val="1"/>
            <c:bubble3D val="0"/>
            <c:extLst>
              <c:ext xmlns:c16="http://schemas.microsoft.com/office/drawing/2014/chart" uri="{C3380CC4-5D6E-409C-BE32-E72D297353CC}">
                <c16:uniqueId val="{00000000-CCCC-4177-BB8F-DC58A4BA4A1F}"/>
              </c:ext>
            </c:extLst>
          </c:dPt>
          <c:dPt>
            <c:idx val="2"/>
            <c:bubble3D val="0"/>
            <c:spPr>
              <a:ln w="25400">
                <a:solidFill>
                  <a:srgbClr val="3D8D94"/>
                </a:solidFill>
                <a:prstDash val="solid"/>
              </a:ln>
              <a:effectLst/>
            </c:spPr>
            <c:extLst>
              <c:ext xmlns:c16="http://schemas.microsoft.com/office/drawing/2014/chart" uri="{C3380CC4-5D6E-409C-BE32-E72D297353CC}">
                <c16:uniqueId val="{00000002-CCCC-4177-BB8F-DC58A4BA4A1F}"/>
              </c:ext>
            </c:extLst>
          </c:dPt>
          <c:dPt>
            <c:idx val="3"/>
            <c:bubble3D val="0"/>
            <c:spPr>
              <a:ln w="25400">
                <a:solidFill>
                  <a:srgbClr val="3D8D94"/>
                </a:solidFill>
                <a:prstDash val="solid"/>
              </a:ln>
              <a:effectLst/>
            </c:spPr>
            <c:extLst>
              <c:ext xmlns:c16="http://schemas.microsoft.com/office/drawing/2014/chart" uri="{C3380CC4-5D6E-409C-BE32-E72D297353CC}">
                <c16:uniqueId val="{00000004-CCCC-4177-BB8F-DC58A4BA4A1F}"/>
              </c:ext>
            </c:extLst>
          </c:dPt>
          <c:dPt>
            <c:idx val="4"/>
            <c:bubble3D val="0"/>
            <c:spPr>
              <a:ln w="25400">
                <a:solidFill>
                  <a:srgbClr val="3D8D94"/>
                </a:solidFill>
                <a:prstDash val="solid"/>
              </a:ln>
              <a:effectLst/>
            </c:spPr>
            <c:extLst>
              <c:ext xmlns:c16="http://schemas.microsoft.com/office/drawing/2014/chart" uri="{C3380CC4-5D6E-409C-BE32-E72D297353CC}">
                <c16:uniqueId val="{00000006-CCCC-4177-BB8F-DC58A4BA4A1F}"/>
              </c:ext>
            </c:extLst>
          </c:dPt>
          <c:dPt>
            <c:idx val="5"/>
            <c:bubble3D val="0"/>
            <c:spPr>
              <a:ln w="25400">
                <a:solidFill>
                  <a:srgbClr val="3D8D94"/>
                </a:solidFill>
                <a:prstDash val="solid"/>
              </a:ln>
              <a:effectLst/>
            </c:spPr>
            <c:extLst>
              <c:ext xmlns:c16="http://schemas.microsoft.com/office/drawing/2014/chart" uri="{C3380CC4-5D6E-409C-BE32-E72D297353CC}">
                <c16:uniqueId val="{00000008-CCCC-4177-BB8F-DC58A4BA4A1F}"/>
              </c:ext>
            </c:extLst>
          </c:dPt>
          <c:dPt>
            <c:idx val="8"/>
            <c:bubble3D val="0"/>
            <c:extLst>
              <c:ext xmlns:c16="http://schemas.microsoft.com/office/drawing/2014/chart" uri="{C3380CC4-5D6E-409C-BE32-E72D297353CC}">
                <c16:uniqueId val="{00000009-CCCC-4177-BB8F-DC58A4BA4A1F}"/>
              </c:ext>
            </c:extLst>
          </c:dPt>
          <c:dPt>
            <c:idx val="9"/>
            <c:bubble3D val="0"/>
            <c:spPr>
              <a:ln w="25400">
                <a:solidFill>
                  <a:srgbClr val="3D8D94"/>
                </a:solidFill>
                <a:prstDash val="solid"/>
              </a:ln>
              <a:effectLst/>
            </c:spPr>
            <c:extLst>
              <c:ext xmlns:c16="http://schemas.microsoft.com/office/drawing/2014/chart" uri="{C3380CC4-5D6E-409C-BE32-E72D297353CC}">
                <c16:uniqueId val="{0000000B-CCCC-4177-BB8F-DC58A4BA4A1F}"/>
              </c:ext>
            </c:extLst>
          </c:dPt>
          <c:dPt>
            <c:idx val="10"/>
            <c:bubble3D val="0"/>
            <c:spPr>
              <a:ln w="25400">
                <a:solidFill>
                  <a:srgbClr val="3D8D94"/>
                </a:solidFill>
                <a:prstDash val="solid"/>
              </a:ln>
              <a:effectLst/>
            </c:spPr>
            <c:extLst>
              <c:ext xmlns:c16="http://schemas.microsoft.com/office/drawing/2014/chart" uri="{C3380CC4-5D6E-409C-BE32-E72D297353CC}">
                <c16:uniqueId val="{0000000D-CCCC-4177-BB8F-DC58A4BA4A1F}"/>
              </c:ext>
            </c:extLst>
          </c:dPt>
          <c:dPt>
            <c:idx val="11"/>
            <c:bubble3D val="0"/>
            <c:spPr>
              <a:ln w="25400">
                <a:solidFill>
                  <a:srgbClr val="3D8D94"/>
                </a:solidFill>
                <a:prstDash val="solid"/>
              </a:ln>
              <a:effectLst/>
            </c:spPr>
            <c:extLst>
              <c:ext xmlns:c16="http://schemas.microsoft.com/office/drawing/2014/chart" uri="{C3380CC4-5D6E-409C-BE32-E72D297353CC}">
                <c16:uniqueId val="{0000000F-CCCC-4177-BB8F-DC58A4BA4A1F}"/>
              </c:ext>
            </c:extLst>
          </c:dPt>
          <c:dLbls>
            <c:numFmt formatCode="0.0%" sourceLinked="0"/>
            <c:spPr>
              <a:noFill/>
              <a:ln>
                <a:noFill/>
              </a:ln>
              <a:effectLst/>
            </c:spPr>
            <c:txPr>
              <a:bodyPr wrap="square" lIns="38100" tIns="19050" rIns="38100" bIns="19050" anchor="ctr">
                <a:spAutoFit/>
              </a:bodyPr>
              <a:lstStyle/>
              <a:p>
                <a:pPr>
                  <a:defRPr sz="14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 Handoff p Chart'!$A$2:$A$15</c:f>
              <c:strCache>
                <c:ptCount val="14"/>
                <c:pt idx="0">
                  <c:v>Apr-Jun 2017        (51)</c:v>
                </c:pt>
                <c:pt idx="1">
                  <c:v>Jul-Sep 2017        (37)</c:v>
                </c:pt>
                <c:pt idx="2">
                  <c:v>Oct-Dec 2017        (75)</c:v>
                </c:pt>
                <c:pt idx="3">
                  <c:v>Jan-Mar 2018        (80)</c:v>
                </c:pt>
                <c:pt idx="4">
                  <c:v>Apr-Jun 2018        (45)</c:v>
                </c:pt>
                <c:pt idx="5">
                  <c:v>Jul-Sep 2018        (100)</c:v>
                </c:pt>
                <c:pt idx="6">
                  <c:v>Oct-Dec 2018        (81)</c:v>
                </c:pt>
                <c:pt idx="7">
                  <c:v>Jan-Mar 2019        (84)</c:v>
                </c:pt>
                <c:pt idx="8">
                  <c:v>Apr-Jun 2019        (106)</c:v>
                </c:pt>
                <c:pt idx="9">
                  <c:v>Jul-Sep 2019        (90)</c:v>
                </c:pt>
                <c:pt idx="10">
                  <c:v>Oct-Dec 2019        (75)</c:v>
                </c:pt>
                <c:pt idx="11">
                  <c:v>Jan-Mar 2020        (60)</c:v>
                </c:pt>
                <c:pt idx="12">
                  <c:v>Apr-Jun 2020        (62)</c:v>
                </c:pt>
                <c:pt idx="13">
                  <c:v>Jul-Sep 2020        (61)</c:v>
                </c:pt>
              </c:strCache>
            </c:strRef>
          </c:cat>
          <c:val>
            <c:numRef>
              <c:f>'% Handoff p Chart'!$D$2:$D$15</c:f>
              <c:numCache>
                <c:formatCode>0.000</c:formatCode>
                <c:ptCount val="14"/>
                <c:pt idx="0">
                  <c:v>0.19607843137254902</c:v>
                </c:pt>
                <c:pt idx="1">
                  <c:v>0.13513513513513514</c:v>
                </c:pt>
                <c:pt idx="2">
                  <c:v>0.08</c:v>
                </c:pt>
                <c:pt idx="3">
                  <c:v>0.2</c:v>
                </c:pt>
                <c:pt idx="4">
                  <c:v>4.4444444444444446E-2</c:v>
                </c:pt>
                <c:pt idx="5">
                  <c:v>0.15</c:v>
                </c:pt>
                <c:pt idx="6">
                  <c:v>0.23809523809523808</c:v>
                </c:pt>
                <c:pt idx="7">
                  <c:v>0.17647058823529413</c:v>
                </c:pt>
                <c:pt idx="8">
                  <c:v>0.26168224299065418</c:v>
                </c:pt>
                <c:pt idx="9">
                  <c:v>0.27472527472527475</c:v>
                </c:pt>
                <c:pt idx="10">
                  <c:v>0.30263157894736842</c:v>
                </c:pt>
                <c:pt idx="11">
                  <c:v>0.29032258064516131</c:v>
                </c:pt>
                <c:pt idx="12">
                  <c:v>0.14516129032258066</c:v>
                </c:pt>
                <c:pt idx="13">
                  <c:v>0.16393442622950818</c:v>
                </c:pt>
              </c:numCache>
            </c:numRef>
          </c:val>
          <c:smooth val="0"/>
          <c:extLst>
            <c:ext xmlns:c16="http://schemas.microsoft.com/office/drawing/2014/chart" uri="{C3380CC4-5D6E-409C-BE32-E72D297353CC}">
              <c16:uniqueId val="{00000010-CCCC-4177-BB8F-DC58A4BA4A1F}"/>
            </c:ext>
          </c:extLst>
        </c:ser>
        <c:ser>
          <c:idx val="2"/>
          <c:order val="2"/>
          <c:tx>
            <c:strRef>
              <c:f>'% Handoff p Chart'!$F$1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 Handoff p Chart'!$F$2:$F$15</c:f>
              <c:numCache>
                <c:formatCode>0.000</c:formatCode>
                <c:ptCount val="14"/>
                <c:pt idx="0">
                  <c:v>0.26239880235480917</c:v>
                </c:pt>
                <c:pt idx="1">
                  <c:v>0.28025815464122295</c:v>
                </c:pt>
                <c:pt idx="2">
                  <c:v>0.24440243200951062</c:v>
                </c:pt>
                <c:pt idx="3">
                  <c:v>0.24171546227564705</c:v>
                </c:pt>
                <c:pt idx="4">
                  <c:v>0.26902576298632053</c:v>
                </c:pt>
                <c:pt idx="5">
                  <c:v>0.23306578679365869</c:v>
                </c:pt>
                <c:pt idx="6">
                  <c:v>0.23974093351100451</c:v>
                </c:pt>
                <c:pt idx="7">
                  <c:v>0.23926921037714743</c:v>
                </c:pt>
                <c:pt idx="8">
                  <c:v>0.34347471190712742</c:v>
                </c:pt>
                <c:pt idx="9">
                  <c:v>0.35061789381147068</c:v>
                </c:pt>
                <c:pt idx="10">
                  <c:v>0.35927168432493789</c:v>
                </c:pt>
                <c:pt idx="11">
                  <c:v>0.37003902077763112</c:v>
                </c:pt>
                <c:pt idx="12">
                  <c:v>0.37003902077763112</c:v>
                </c:pt>
                <c:pt idx="13">
                  <c:v>0.3709471587104286</c:v>
                </c:pt>
              </c:numCache>
            </c:numRef>
          </c:val>
          <c:smooth val="0"/>
          <c:extLst>
            <c:ext xmlns:c16="http://schemas.microsoft.com/office/drawing/2014/chart" uri="{C3380CC4-5D6E-409C-BE32-E72D297353CC}">
              <c16:uniqueId val="{00000011-CCCC-4177-BB8F-DC58A4BA4A1F}"/>
            </c:ext>
          </c:extLst>
        </c:ser>
        <c:ser>
          <c:idx val="3"/>
          <c:order val="3"/>
          <c:tx>
            <c:strRef>
              <c:f>'% Handoff p Chart'!$G$1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 Handoff p Chart'!$G$2:$G$15</c:f>
              <c:numCache>
                <c:formatCode>0.000</c:formatCode>
                <c:ptCount val="14"/>
                <c:pt idx="0">
                  <c:v>0.21109168124921787</c:v>
                </c:pt>
                <c:pt idx="1">
                  <c:v>0.22002135739242476</c:v>
                </c:pt>
                <c:pt idx="2">
                  <c:v>0.2020934960765686</c:v>
                </c:pt>
                <c:pt idx="3">
                  <c:v>0.20075001120963681</c:v>
                </c:pt>
                <c:pt idx="4">
                  <c:v>0.21440516156497358</c:v>
                </c:pt>
                <c:pt idx="5">
                  <c:v>0.19642517346864263</c:v>
                </c:pt>
                <c:pt idx="6">
                  <c:v>0.19976274682731554</c:v>
                </c:pt>
                <c:pt idx="7">
                  <c:v>0.199526885260387</c:v>
                </c:pt>
                <c:pt idx="8">
                  <c:v>0.30113434087818686</c:v>
                </c:pt>
                <c:pt idx="9">
                  <c:v>0.30470593183035849</c:v>
                </c:pt>
                <c:pt idx="10">
                  <c:v>0.30903282708709207</c:v>
                </c:pt>
                <c:pt idx="11">
                  <c:v>0.31441649531343868</c:v>
                </c:pt>
                <c:pt idx="12">
                  <c:v>0.31441649531343868</c:v>
                </c:pt>
                <c:pt idx="13">
                  <c:v>0.31487056427983745</c:v>
                </c:pt>
              </c:numCache>
            </c:numRef>
          </c:val>
          <c:smooth val="0"/>
          <c:extLst>
            <c:ext xmlns:c16="http://schemas.microsoft.com/office/drawing/2014/chart" uri="{C3380CC4-5D6E-409C-BE32-E72D297353CC}">
              <c16:uniqueId val="{00000012-CCCC-4177-BB8F-DC58A4BA4A1F}"/>
            </c:ext>
          </c:extLst>
        </c:ser>
        <c:ser>
          <c:idx val="4"/>
          <c:order val="4"/>
          <c:tx>
            <c:strRef>
              <c:f>'% Handoff p Chart'!$H$1</c:f>
              <c:strCache>
                <c:ptCount val="1"/>
                <c:pt idx="0">
                  <c:v>Average</c:v>
                </c:pt>
              </c:strCache>
            </c:strRef>
          </c:tx>
          <c:spPr>
            <a:ln w="12700">
              <a:solidFill>
                <a:schemeClr val="bg1">
                  <a:lumMod val="50000"/>
                </a:schemeClr>
              </a:solidFill>
              <a:prstDash val="solid"/>
            </a:ln>
            <a:effectLst/>
          </c:spPr>
          <c:marker>
            <c:symbol val="none"/>
          </c:marker>
          <c:dLbls>
            <c:dLbl>
              <c:idx val="7"/>
              <c:layout>
                <c:manualLayout>
                  <c:x val="-0.46967745116772169"/>
                  <c:y val="-0.15549018647582608"/>
                </c:manualLayout>
              </c:layout>
              <c:tx>
                <c:rich>
                  <a:bodyPr wrap="square" lIns="38100" tIns="19050" rIns="38100" bIns="19050" anchor="ctr">
                    <a:spAutoFit/>
                  </a:bodyPr>
                  <a:lstStyle/>
                  <a:p>
                    <a:pPr>
                      <a:defRPr sz="1400"/>
                    </a:pPr>
                    <a:r>
                      <a:rPr lang="en-US" sz="1400"/>
                      <a:t>Baseline Mean, </a:t>
                    </a:r>
                    <a:fld id="{55DAA9CD-D7D9-48DC-89E2-DF70F153C8F0}" type="VALUE">
                      <a:rPr lang="en-US" sz="1400"/>
                      <a:pPr>
                        <a:defRPr sz="1400"/>
                      </a:pPr>
                      <a:t>[VALUE]</a:t>
                    </a:fld>
                    <a:endParaRPr lang="en-US" sz="1400"/>
                  </a:p>
                </c:rich>
              </c:tx>
              <c:numFmt formatCode="0.0%" sourceLinked="0"/>
              <c:spPr>
                <a:noFill/>
                <a:ln>
                  <a:solidFill>
                    <a:srgbClr val="494949"/>
                  </a:solidFill>
                </a:ln>
                <a:effectLst/>
              </c:sp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3-CCCC-4177-BB8F-DC58A4BA4A1F}"/>
                </c:ext>
              </c:extLst>
            </c:dLbl>
            <c:dLbl>
              <c:idx val="11"/>
              <c:layout>
                <c:manualLayout>
                  <c:x val="-0.13600968324508902"/>
                  <c:y val="-0.14512129719800543"/>
                </c:manualLayout>
              </c:layout>
              <c:tx>
                <c:rich>
                  <a:bodyPr wrap="square" lIns="38100" tIns="19050" rIns="38100" bIns="19050" anchor="ctr">
                    <a:spAutoFit/>
                  </a:bodyPr>
                  <a:lstStyle/>
                  <a:p>
                    <a:pPr>
                      <a:defRPr sz="1400"/>
                    </a:pPr>
                    <a:r>
                      <a:rPr lang="en-US" sz="1400"/>
                      <a:t>New Mean, </a:t>
                    </a:r>
                    <a:fld id="{F772678F-654B-4829-8261-1875DC3FA68F}" type="VALUE">
                      <a:rPr lang="en-US" sz="1400"/>
                      <a:pPr>
                        <a:defRPr sz="1400"/>
                      </a:pPr>
                      <a:t>[VALUE]</a:t>
                    </a:fld>
                    <a:endParaRPr lang="en-US" sz="1400"/>
                  </a:p>
                </c:rich>
              </c:tx>
              <c:numFmt formatCode="0.0%" sourceLinked="0"/>
              <c:spPr>
                <a:noFill/>
                <a:ln>
                  <a:solidFill>
                    <a:srgbClr val="494949"/>
                  </a:solidFill>
                </a:ln>
                <a:effectLst/>
              </c:sp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4-CCCC-4177-BB8F-DC58A4BA4A1F}"/>
                </c:ext>
              </c:extLst>
            </c:dLbl>
            <c:numFmt formatCode="0.0%" sourceLinked="0"/>
            <c:spPr>
              <a:noFill/>
              <a:ln>
                <a:no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 Handoff p Chart'!$H$2:$H$15</c:f>
              <c:numCache>
                <c:formatCode>0.000</c:formatCode>
                <c:ptCount val="14"/>
                <c:pt idx="0">
                  <c:v>0.15978456014362658</c:v>
                </c:pt>
                <c:pt idx="1">
                  <c:v>0.15978456014362658</c:v>
                </c:pt>
                <c:pt idx="2">
                  <c:v>0.15978456014362658</c:v>
                </c:pt>
                <c:pt idx="3">
                  <c:v>0.15978456014362658</c:v>
                </c:pt>
                <c:pt idx="4">
                  <c:v>0.15978456014362658</c:v>
                </c:pt>
                <c:pt idx="5">
                  <c:v>0.15978456014362658</c:v>
                </c:pt>
                <c:pt idx="6">
                  <c:v>0.15978456014362658</c:v>
                </c:pt>
                <c:pt idx="7">
                  <c:v>0.15978456014362658</c:v>
                </c:pt>
                <c:pt idx="8">
                  <c:v>0.25879396984924624</c:v>
                </c:pt>
                <c:pt idx="9">
                  <c:v>0.25879396984924624</c:v>
                </c:pt>
                <c:pt idx="10">
                  <c:v>0.25879396984924624</c:v>
                </c:pt>
                <c:pt idx="11">
                  <c:v>0.25879396984924624</c:v>
                </c:pt>
                <c:pt idx="12">
                  <c:v>0.25879396984924624</c:v>
                </c:pt>
                <c:pt idx="13">
                  <c:v>0.25879396984924624</c:v>
                </c:pt>
              </c:numCache>
            </c:numRef>
          </c:val>
          <c:smooth val="0"/>
          <c:extLst>
            <c:ext xmlns:c16="http://schemas.microsoft.com/office/drawing/2014/chart" uri="{C3380CC4-5D6E-409C-BE32-E72D297353CC}">
              <c16:uniqueId val="{00000015-CCCC-4177-BB8F-DC58A4BA4A1F}"/>
            </c:ext>
          </c:extLst>
        </c:ser>
        <c:ser>
          <c:idx val="5"/>
          <c:order val="5"/>
          <c:tx>
            <c:strRef>
              <c:f>'% Handoff p Chart'!$I$1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 Handoff p Chart'!$I$2:$I$15</c:f>
              <c:numCache>
                <c:formatCode>0.000</c:formatCode>
                <c:ptCount val="14"/>
                <c:pt idx="0">
                  <c:v>0.10847743903803528</c:v>
                </c:pt>
                <c:pt idx="1">
                  <c:v>9.954776289482839E-2</c:v>
                </c:pt>
                <c:pt idx="2">
                  <c:v>0.11747562421068455</c:v>
                </c:pt>
                <c:pt idx="3">
                  <c:v>0.11881910907761634</c:v>
                </c:pt>
                <c:pt idx="4">
                  <c:v>0.10516395872227959</c:v>
                </c:pt>
                <c:pt idx="5">
                  <c:v>0.12314394681861052</c:v>
                </c:pt>
                <c:pt idx="6">
                  <c:v>0.11980637345993761</c:v>
                </c:pt>
                <c:pt idx="7">
                  <c:v>0.12004223502686615</c:v>
                </c:pt>
                <c:pt idx="8">
                  <c:v>0.21645359882030565</c:v>
                </c:pt>
                <c:pt idx="9">
                  <c:v>0.21288200786813399</c:v>
                </c:pt>
                <c:pt idx="10">
                  <c:v>0.20855511261140042</c:v>
                </c:pt>
                <c:pt idx="11">
                  <c:v>0.2031714443850538</c:v>
                </c:pt>
                <c:pt idx="12">
                  <c:v>0.2031714443850538</c:v>
                </c:pt>
                <c:pt idx="13">
                  <c:v>0.20271737541865506</c:v>
                </c:pt>
              </c:numCache>
            </c:numRef>
          </c:val>
          <c:smooth val="0"/>
          <c:extLst>
            <c:ext xmlns:c16="http://schemas.microsoft.com/office/drawing/2014/chart" uri="{C3380CC4-5D6E-409C-BE32-E72D297353CC}">
              <c16:uniqueId val="{00000016-CCCC-4177-BB8F-DC58A4BA4A1F}"/>
            </c:ext>
          </c:extLst>
        </c:ser>
        <c:ser>
          <c:idx val="6"/>
          <c:order val="6"/>
          <c:tx>
            <c:strRef>
              <c:f>'% Handoff p Chart'!$J$1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 Handoff p Chart'!$J$2:$J$15</c:f>
              <c:numCache>
                <c:formatCode>0.000</c:formatCode>
                <c:ptCount val="14"/>
                <c:pt idx="0">
                  <c:v>5.7170317932443995E-2</c:v>
                </c:pt>
                <c:pt idx="1">
                  <c:v>3.9310965646030205E-2</c:v>
                </c:pt>
                <c:pt idx="2">
                  <c:v>7.5166688277742547E-2</c:v>
                </c:pt>
                <c:pt idx="3">
                  <c:v>7.7853658011606097E-2</c:v>
                </c:pt>
                <c:pt idx="4">
                  <c:v>5.0543357300932595E-2</c:v>
                </c:pt>
                <c:pt idx="5">
                  <c:v>8.6503333493594473E-2</c:v>
                </c:pt>
                <c:pt idx="6">
                  <c:v>7.9828186776248658E-2</c:v>
                </c:pt>
                <c:pt idx="7">
                  <c:v>8.0299909910105716E-2</c:v>
                </c:pt>
                <c:pt idx="8">
                  <c:v>0.17411322779136507</c:v>
                </c:pt>
                <c:pt idx="9">
                  <c:v>0.16697004588702177</c:v>
                </c:pt>
                <c:pt idx="10">
                  <c:v>0.15831625537355459</c:v>
                </c:pt>
                <c:pt idx="11">
                  <c:v>0.14754891892086136</c:v>
                </c:pt>
                <c:pt idx="12">
                  <c:v>0.14754891892086136</c:v>
                </c:pt>
                <c:pt idx="13">
                  <c:v>0.14664078098806388</c:v>
                </c:pt>
              </c:numCache>
            </c:numRef>
          </c:val>
          <c:smooth val="0"/>
          <c:extLst>
            <c:ext xmlns:c16="http://schemas.microsoft.com/office/drawing/2014/chart" uri="{C3380CC4-5D6E-409C-BE32-E72D297353CC}">
              <c16:uniqueId val="{00000017-CCCC-4177-BB8F-DC58A4BA4A1F}"/>
            </c:ext>
          </c:extLst>
        </c:ser>
        <c:dLbls>
          <c:showLegendKey val="0"/>
          <c:showVal val="0"/>
          <c:showCatName val="0"/>
          <c:showSerName val="0"/>
          <c:showPercent val="0"/>
          <c:showBubbleSize val="0"/>
        </c:dLbls>
        <c:marker val="1"/>
        <c:smooth val="0"/>
        <c:axId val="1020934863"/>
        <c:axId val="1040667807"/>
      </c:lineChart>
      <c:scatterChart>
        <c:scatterStyle val="lineMarker"/>
        <c:varyColors val="0"/>
        <c:ser>
          <c:idx val="1"/>
          <c:order val="1"/>
          <c:tx>
            <c:strRef>
              <c:f>'% Handoff p Chart'!$E$1</c:f>
              <c:strCache>
                <c:ptCount val="1"/>
                <c:pt idx="0">
                  <c:v>UCL</c:v>
                </c:pt>
              </c:strCache>
            </c:strRef>
          </c:tx>
          <c:spPr>
            <a:ln w="19050">
              <a:noFill/>
            </a:ln>
            <a:effectLst/>
          </c:spPr>
          <c:marker>
            <c:symbol val="none"/>
          </c:marker>
          <c:errBars>
            <c:errDir val="x"/>
            <c:errBarType val="both"/>
            <c:errValType val="cust"/>
            <c:noEndCap val="1"/>
            <c:plus>
              <c:numRef>
                <c:f>'% Handoff p Chart'!$M$2:$M$35</c:f>
                <c:numCache>
                  <c:formatCode>General</c:formatCode>
                  <c:ptCount val="3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plus>
            <c:minus>
              <c:numRef>
                <c:f>'% Handoff p Chart'!$T$2:$T$35</c:f>
                <c:numCache>
                  <c:formatCode>General</c:formatCode>
                  <c:ptCount val="34"/>
                </c:numCache>
              </c:numRef>
            </c:minus>
            <c:spPr>
              <a:ln w="12700">
                <a:solidFill>
                  <a:srgbClr val="D3AB27"/>
                </a:solidFill>
                <a:prstDash val="lgDash"/>
              </a:ln>
            </c:spPr>
          </c:errBars>
          <c:errBars>
            <c:errDir val="y"/>
            <c:errBarType val="both"/>
            <c:errValType val="cust"/>
            <c:noEndCap val="1"/>
            <c:plus>
              <c:numRef>
                <c:f>'% Handoff p Chart'!$T$2:$T$35</c:f>
                <c:numCache>
                  <c:formatCode>General</c:formatCode>
                  <c:ptCount val="34"/>
                </c:numCache>
              </c:numRef>
            </c:plus>
            <c:minus>
              <c:numRef>
                <c:f>'% Handoff p Chart'!$N$2:$N$35</c:f>
                <c:numCache>
                  <c:formatCode>General</c:formatCode>
                  <c:ptCount val="34"/>
                  <c:pt idx="0">
                    <c:v>0</c:v>
                  </c:pt>
                  <c:pt idx="1">
                    <c:v>2.6789028429620665E-2</c:v>
                  </c:pt>
                  <c:pt idx="2">
                    <c:v>-5.3783583947568492E-2</c:v>
                  </c:pt>
                  <c:pt idx="3">
                    <c:v>-4.030454600795319E-3</c:v>
                  </c:pt>
                  <c:pt idx="4">
                    <c:v>4.0965451066010239E-2</c:v>
                  </c:pt>
                  <c:pt idx="5">
                    <c:v>-5.3939964288992781E-2</c:v>
                  </c:pt>
                  <c:pt idx="6">
                    <c:v>1.0012720076018722E-2</c:v>
                  </c:pt>
                  <c:pt idx="7">
                    <c:v>-7.0758470078557956E-4</c:v>
                  </c:pt>
                  <c:pt idx="8">
                    <c:v>0.10680354744216014</c:v>
                  </c:pt>
                  <c:pt idx="9">
                    <c:v>1.0714772856514898E-2</c:v>
                  </c:pt>
                  <c:pt idx="10">
                    <c:v>1.2980685770200728E-2</c:v>
                  </c:pt>
                  <c:pt idx="11">
                    <c:v>1.6151004679039904E-2</c:v>
                  </c:pt>
                  <c:pt idx="12">
                    <c:v>0</c:v>
                  </c:pt>
                  <c:pt idx="13">
                    <c:v>1.3622068991962499E-3</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minus>
            <c:spPr>
              <a:ln>
                <a:solidFill>
                  <a:srgbClr val="D3AB27"/>
                </a:solidFill>
                <a:prstDash val="lgDash"/>
              </a:ln>
            </c:spPr>
          </c:errBars>
          <c:yVal>
            <c:numRef>
              <c:f>'% Handoff p Chart'!$E$2:$E$15</c:f>
              <c:numCache>
                <c:formatCode>0.000</c:formatCode>
                <c:ptCount val="14"/>
                <c:pt idx="0">
                  <c:v>0.31370592346040044</c:v>
                </c:pt>
                <c:pt idx="1">
                  <c:v>0.3404949518900211</c:v>
                </c:pt>
                <c:pt idx="2">
                  <c:v>0.28671136794245261</c:v>
                </c:pt>
                <c:pt idx="3">
                  <c:v>0.28268091334165729</c:v>
                </c:pt>
                <c:pt idx="4">
                  <c:v>0.32364636440766753</c:v>
                </c:pt>
                <c:pt idx="5">
                  <c:v>0.26970640011867475</c:v>
                </c:pt>
                <c:pt idx="6">
                  <c:v>0.27971912019469347</c:v>
                </c:pt>
                <c:pt idx="7">
                  <c:v>0.27901153549390789</c:v>
                </c:pt>
                <c:pt idx="8">
                  <c:v>0.38581508293606803</c:v>
                </c:pt>
                <c:pt idx="9">
                  <c:v>0.39652985579258293</c:v>
                </c:pt>
                <c:pt idx="10">
                  <c:v>0.40951054156278366</c:v>
                </c:pt>
                <c:pt idx="11">
                  <c:v>0.42566154624182356</c:v>
                </c:pt>
                <c:pt idx="12">
                  <c:v>0.42566154624182356</c:v>
                </c:pt>
                <c:pt idx="13">
                  <c:v>0.42702375314101981</c:v>
                </c:pt>
              </c:numCache>
            </c:numRef>
          </c:yVal>
          <c:smooth val="0"/>
          <c:extLst>
            <c:ext xmlns:c16="http://schemas.microsoft.com/office/drawing/2014/chart" uri="{C3380CC4-5D6E-409C-BE32-E72D297353CC}">
              <c16:uniqueId val="{00000018-CCCC-4177-BB8F-DC58A4BA4A1F}"/>
            </c:ext>
          </c:extLst>
        </c:ser>
        <c:ser>
          <c:idx val="7"/>
          <c:order val="7"/>
          <c:tx>
            <c:strRef>
              <c:f>'% Handoff p Chart'!$K$1</c:f>
              <c:strCache>
                <c:ptCount val="1"/>
                <c:pt idx="0">
                  <c:v>LCL</c:v>
                </c:pt>
              </c:strCache>
            </c:strRef>
          </c:tx>
          <c:spPr>
            <a:ln w="19050">
              <a:noFill/>
            </a:ln>
            <a:effectLst/>
          </c:spPr>
          <c:marker>
            <c:symbol val="none"/>
          </c:marker>
          <c:errBars>
            <c:errDir val="x"/>
            <c:errBarType val="both"/>
            <c:errValType val="cust"/>
            <c:noEndCap val="1"/>
            <c:plus>
              <c:numRef>
                <c:f>'% Handoff p Chart'!$M$2:$M$35</c:f>
                <c:numCache>
                  <c:formatCode>General</c:formatCode>
                  <c:ptCount val="3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plus>
            <c:minus>
              <c:numRef>
                <c:f>'% Handoff p Chart'!$T$2:$T$35</c:f>
                <c:numCache>
                  <c:formatCode>General</c:formatCode>
                  <c:ptCount val="34"/>
                </c:numCache>
              </c:numRef>
            </c:minus>
            <c:spPr>
              <a:ln w="12700">
                <a:solidFill>
                  <a:srgbClr val="D3AB27"/>
                </a:solidFill>
                <a:prstDash val="lgDash"/>
              </a:ln>
            </c:spPr>
          </c:errBars>
          <c:errBars>
            <c:errDir val="y"/>
            <c:errBarType val="both"/>
            <c:errValType val="cust"/>
            <c:noEndCap val="1"/>
            <c:plus>
              <c:numRef>
                <c:f>'% Handoff p Chart'!$T$2:$T$35</c:f>
                <c:numCache>
                  <c:formatCode>General</c:formatCode>
                  <c:ptCount val="34"/>
                </c:numCache>
              </c:numRef>
            </c:plus>
            <c:minus>
              <c:numRef>
                <c:f>'% Handoff p Chart'!$S$2:$S$35</c:f>
                <c:numCache>
                  <c:formatCode>General</c:formatCode>
                  <c:ptCount val="34"/>
                  <c:pt idx="0">
                    <c:v>0</c:v>
                  </c:pt>
                  <c:pt idx="1">
                    <c:v>-5.8631968268527124E-3</c:v>
                  </c:pt>
                  <c:pt idx="2">
                    <c:v>3.2857752344800539E-2</c:v>
                  </c:pt>
                  <c:pt idx="3">
                    <c:v>4.030454600795319E-3</c:v>
                  </c:pt>
                  <c:pt idx="4">
                    <c:v>-3.6888206945595858E-2</c:v>
                  </c:pt>
                  <c:pt idx="5">
                    <c:v>4.9862720168578428E-2</c:v>
                  </c:pt>
                  <c:pt idx="6">
                    <c:v>-1.0012720076018722E-2</c:v>
                  </c:pt>
                  <c:pt idx="7">
                    <c:v>7.0758470078557956E-4</c:v>
                  </c:pt>
                  <c:pt idx="8">
                    <c:v>9.1215271969079165E-2</c:v>
                  </c:pt>
                  <c:pt idx="9">
                    <c:v>-1.0714772856514898E-2</c:v>
                  </c:pt>
                  <c:pt idx="10">
                    <c:v>-1.2980685770200756E-2</c:v>
                  </c:pt>
                  <c:pt idx="11">
                    <c:v>-1.6151004679039876E-2</c:v>
                  </c:pt>
                  <c:pt idx="12">
                    <c:v>0</c:v>
                  </c:pt>
                  <c:pt idx="13">
                    <c:v>-1.3622068991962499E-3</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minus>
            <c:spPr>
              <a:ln>
                <a:solidFill>
                  <a:srgbClr val="D3AB27"/>
                </a:solidFill>
                <a:prstDash val="lgDash"/>
              </a:ln>
            </c:spPr>
          </c:errBars>
          <c:yVal>
            <c:numRef>
              <c:f>'% Handoff p Chart'!$K$2:$K$15</c:f>
              <c:numCache>
                <c:formatCode>0.000</c:formatCode>
                <c:ptCount val="14"/>
                <c:pt idx="0">
                  <c:v>5.8631968268527124E-3</c:v>
                </c:pt>
                <c:pt idx="1">
                  <c:v>0</c:v>
                </c:pt>
                <c:pt idx="2">
                  <c:v>3.2857752344800539E-2</c:v>
                </c:pt>
                <c:pt idx="3">
                  <c:v>3.6888206945595858E-2</c:v>
                </c:pt>
                <c:pt idx="4">
                  <c:v>0</c:v>
                </c:pt>
                <c:pt idx="5">
                  <c:v>4.9862720168578428E-2</c:v>
                </c:pt>
                <c:pt idx="6">
                  <c:v>3.9850000092559706E-2</c:v>
                </c:pt>
                <c:pt idx="7">
                  <c:v>4.0557584793345286E-2</c:v>
                </c:pt>
                <c:pt idx="8">
                  <c:v>0.13177285676242445</c:v>
                </c:pt>
                <c:pt idx="9">
                  <c:v>0.12105808390590955</c:v>
                </c:pt>
                <c:pt idx="10">
                  <c:v>0.1080773981357088</c:v>
                </c:pt>
                <c:pt idx="11">
                  <c:v>9.192639345666892E-2</c:v>
                </c:pt>
                <c:pt idx="12">
                  <c:v>9.192639345666892E-2</c:v>
                </c:pt>
                <c:pt idx="13">
                  <c:v>9.056418655747267E-2</c:v>
                </c:pt>
              </c:numCache>
            </c:numRef>
          </c:yVal>
          <c:smooth val="0"/>
          <c:extLst>
            <c:ext xmlns:c16="http://schemas.microsoft.com/office/drawing/2014/chart" uri="{C3380CC4-5D6E-409C-BE32-E72D297353CC}">
              <c16:uniqueId val="{00000019-CCCC-4177-BB8F-DC58A4BA4A1F}"/>
            </c:ext>
          </c:extLst>
        </c:ser>
        <c:dLbls>
          <c:showLegendKey val="0"/>
          <c:showVal val="0"/>
          <c:showCatName val="0"/>
          <c:showSerName val="0"/>
          <c:showPercent val="0"/>
          <c:showBubbleSize val="0"/>
        </c:dLbls>
        <c:axId val="1030962543"/>
        <c:axId val="364030623"/>
      </c:scatterChart>
      <c:catAx>
        <c:axId val="1020934863"/>
        <c:scaling>
          <c:orientation val="minMax"/>
        </c:scaling>
        <c:delete val="0"/>
        <c:axPos val="b"/>
        <c:title>
          <c:tx>
            <c:rich>
              <a:bodyPr/>
              <a:lstStyle/>
              <a:p>
                <a:pPr>
                  <a:defRPr sz="1400"/>
                </a:pPr>
                <a:r>
                  <a:rPr lang="en-US" sz="1400"/>
                  <a:t>Birth Quarter (n)</a:t>
                </a:r>
              </a:p>
            </c:rich>
          </c:tx>
          <c:layout/>
          <c:overlay val="0"/>
        </c:title>
        <c:numFmt formatCode="General" sourceLinked="1"/>
        <c:majorTickMark val="out"/>
        <c:minorTickMark val="none"/>
        <c:tickLblPos val="nextTo"/>
        <c:txPr>
          <a:bodyPr/>
          <a:lstStyle/>
          <a:p>
            <a:pPr>
              <a:defRPr sz="1200"/>
            </a:pPr>
            <a:endParaRPr lang="en-US"/>
          </a:p>
        </c:txPr>
        <c:crossAx val="1040667807"/>
        <c:crossesAt val="0"/>
        <c:auto val="0"/>
        <c:lblAlgn val="ctr"/>
        <c:lblOffset val="100"/>
        <c:tickLblSkip val="1"/>
        <c:tickMarkSkip val="1"/>
        <c:noMultiLvlLbl val="0"/>
      </c:catAx>
      <c:valAx>
        <c:axId val="1040667807"/>
        <c:scaling>
          <c:orientation val="minMax"/>
          <c:max val="1"/>
        </c:scaling>
        <c:delete val="0"/>
        <c:axPos val="l"/>
        <c:title>
          <c:tx>
            <c:rich>
              <a:bodyPr/>
              <a:lstStyle/>
              <a:p>
                <a:pPr>
                  <a:defRPr sz="1400"/>
                </a:pPr>
                <a:r>
                  <a:rPr lang="en-US" sz="1400"/>
                  <a:t>OEN Receiving Handoff to PCP (%)</a:t>
                </a:r>
              </a:p>
            </c:rich>
          </c:tx>
          <c:layout/>
          <c:overlay val="0"/>
        </c:title>
        <c:numFmt formatCode="0%" sourceLinked="0"/>
        <c:majorTickMark val="out"/>
        <c:minorTickMark val="none"/>
        <c:tickLblPos val="nextTo"/>
        <c:txPr>
          <a:bodyPr/>
          <a:lstStyle/>
          <a:p>
            <a:pPr>
              <a:defRPr sz="1200"/>
            </a:pPr>
            <a:endParaRPr lang="en-US"/>
          </a:p>
        </c:txPr>
        <c:crossAx val="1020934863"/>
        <c:crosses val="autoZero"/>
        <c:crossBetween val="between"/>
      </c:valAx>
      <c:valAx>
        <c:axId val="364030623"/>
        <c:scaling>
          <c:orientation val="minMax"/>
        </c:scaling>
        <c:delete val="1"/>
        <c:axPos val="r"/>
        <c:numFmt formatCode="0.000" sourceLinked="1"/>
        <c:majorTickMark val="out"/>
        <c:minorTickMark val="none"/>
        <c:tickLblPos val="nextTo"/>
        <c:crossAx val="1030962543"/>
        <c:crosses val="max"/>
        <c:crossBetween val="midCat"/>
      </c:valAx>
      <c:valAx>
        <c:axId val="1030962543"/>
        <c:scaling>
          <c:orientation val="minMax"/>
          <c:max val="15"/>
          <c:min val="1"/>
        </c:scaling>
        <c:delete val="0"/>
        <c:axPos val="t"/>
        <c:majorTickMark val="none"/>
        <c:minorTickMark val="none"/>
        <c:tickLblPos val="none"/>
        <c:spPr>
          <a:ln w="25400">
            <a:noFill/>
          </a:ln>
        </c:spPr>
        <c:crossAx val="364030623"/>
        <c:crosses val="max"/>
        <c:crossBetween val="midCat"/>
      </c:valAx>
      <c:spPr>
        <a:noFill/>
        <a:ln w="25400">
          <a:noFill/>
        </a:ln>
      </c:spPr>
    </c:plotArea>
    <c:plotVisOnly val="0"/>
    <c:dispBlanksAs val="gap"/>
    <c:showDLblsOverMax val="0"/>
    <c:extLst>
      <c:ext xmlns:c16r3="http://schemas.microsoft.com/office/drawing/2017/03/chart" uri="{56B9EC1D-385E-4148-901F-78D8002777C0}">
        <c16r3:dataDisplayOptions16>
          <c16r3:dispNaAsBlank val="1"/>
        </c16r3:dataDisplayOptions16>
      </c:ext>
    </c:extLst>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en-US" sz="2200" dirty="0"/>
              <a:t>Average Length-of-Stay</a:t>
            </a:r>
            <a:r>
              <a:rPr lang="en-US" sz="2200" baseline="0" dirty="0"/>
              <a:t> of OEN by Hospital</a:t>
            </a:r>
          </a:p>
          <a:p>
            <a:pPr>
              <a:defRPr sz="2200"/>
            </a:pPr>
            <a:r>
              <a:rPr lang="en-US" sz="1800" baseline="0" dirty="0"/>
              <a:t>(</a:t>
            </a:r>
            <a:r>
              <a:rPr lang="en-US" sz="1800" u="none" baseline="0" dirty="0"/>
              <a:t>GA </a:t>
            </a:r>
            <a:r>
              <a:rPr lang="en-US" sz="1800" u="sng" baseline="0" dirty="0"/>
              <a:t>&gt;</a:t>
            </a:r>
            <a:r>
              <a:rPr lang="en-US" sz="1800" u="none" baseline="0" dirty="0"/>
              <a:t>35 weeks, LOS not affected by other diagnosis)</a:t>
            </a:r>
            <a:endParaRPr lang="en-US" sz="1800" dirty="0"/>
          </a:p>
        </c:rich>
      </c:tx>
      <c:layout/>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A7619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'All LOS'!$C$21:$C$38</c:f>
              <c:strCache>
                <c:ptCount val="18"/>
                <c:pt idx="0">
                  <c:v>A         (106)</c:v>
                </c:pt>
                <c:pt idx="1">
                  <c:v>B        (57)</c:v>
                </c:pt>
                <c:pt idx="2">
                  <c:v>C            (3)</c:v>
                </c:pt>
                <c:pt idx="3">
                  <c:v>D        (119)</c:v>
                </c:pt>
                <c:pt idx="4">
                  <c:v>E          (8)</c:v>
                </c:pt>
                <c:pt idx="5">
                  <c:v>F        (233)</c:v>
                </c:pt>
                <c:pt idx="6">
                  <c:v>G          (6)</c:v>
                </c:pt>
                <c:pt idx="7">
                  <c:v>H        (39)</c:v>
                </c:pt>
                <c:pt idx="8">
                  <c:v>I        (68)</c:v>
                </c:pt>
                <c:pt idx="9">
                  <c:v>J        (30)</c:v>
                </c:pt>
                <c:pt idx="10">
                  <c:v>K        (54)</c:v>
                </c:pt>
                <c:pt idx="11">
                  <c:v>L        (33)</c:v>
                </c:pt>
                <c:pt idx="12">
                  <c:v>M        (8)</c:v>
                </c:pt>
                <c:pt idx="13">
                  <c:v>N          (4)</c:v>
                </c:pt>
                <c:pt idx="14">
                  <c:v>O          (4)</c:v>
                </c:pt>
                <c:pt idx="15">
                  <c:v>P        (47)</c:v>
                </c:pt>
                <c:pt idx="16">
                  <c:v>Q          (5)</c:v>
                </c:pt>
                <c:pt idx="17">
                  <c:v>R          (4)</c:v>
                </c:pt>
              </c:strCache>
            </c:strRef>
          </c:cat>
          <c:val>
            <c:numRef>
              <c:f>'All LOS'!$E$21:$E$38</c:f>
              <c:numCache>
                <c:formatCode>General</c:formatCode>
                <c:ptCount val="18"/>
                <c:pt idx="0">
                  <c:v>7.96</c:v>
                </c:pt>
                <c:pt idx="1">
                  <c:v>11.14</c:v>
                </c:pt>
                <c:pt idx="2">
                  <c:v>2.67</c:v>
                </c:pt>
                <c:pt idx="3">
                  <c:v>12.67</c:v>
                </c:pt>
                <c:pt idx="4">
                  <c:v>9.1300000000000008</c:v>
                </c:pt>
                <c:pt idx="5">
                  <c:v>9</c:v>
                </c:pt>
                <c:pt idx="6">
                  <c:v>5.33</c:v>
                </c:pt>
                <c:pt idx="7">
                  <c:v>8.6199999999999992</c:v>
                </c:pt>
                <c:pt idx="8">
                  <c:v>6.41</c:v>
                </c:pt>
                <c:pt idx="9">
                  <c:v>8.9</c:v>
                </c:pt>
                <c:pt idx="10">
                  <c:v>7.89</c:v>
                </c:pt>
                <c:pt idx="11">
                  <c:v>9.85</c:v>
                </c:pt>
                <c:pt idx="12">
                  <c:v>10.88</c:v>
                </c:pt>
                <c:pt idx="13">
                  <c:v>10.5</c:v>
                </c:pt>
                <c:pt idx="14">
                  <c:v>5.3</c:v>
                </c:pt>
                <c:pt idx="15">
                  <c:v>8.19</c:v>
                </c:pt>
                <c:pt idx="16">
                  <c:v>3.4</c:v>
                </c:pt>
                <c:pt idx="17">
                  <c:v>5</c:v>
                </c:pt>
              </c:numCache>
            </c:numRef>
          </c:val>
          <c:extLst>
            <c:ext xmlns:c16="http://schemas.microsoft.com/office/drawing/2014/chart" uri="{C3380CC4-5D6E-409C-BE32-E72D297353CC}">
              <c16:uniqueId val="{00000000-D8BF-4026-810F-C58C6F37E797}"/>
            </c:ext>
          </c:extLst>
        </c:ser>
        <c:dLbls>
          <c:showLegendKey val="0"/>
          <c:showVal val="0"/>
          <c:showCatName val="0"/>
          <c:showSerName val="0"/>
          <c:showPercent val="0"/>
          <c:showBubbleSize val="0"/>
        </c:dLbls>
        <c:gapWidth val="79"/>
        <c:overlap val="-27"/>
        <c:axId val="1337687071"/>
        <c:axId val="1350697103"/>
      </c:barChart>
      <c:catAx>
        <c:axId val="1337687071"/>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Hospital (n)</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50697103"/>
        <c:crosses val="autoZero"/>
        <c:auto val="1"/>
        <c:lblAlgn val="ctr"/>
        <c:lblOffset val="100"/>
        <c:noMultiLvlLbl val="0"/>
      </c:catAx>
      <c:valAx>
        <c:axId val="1350697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376870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582489460135205E-2"/>
          <c:y val="2.8262967092490258E-2"/>
          <c:w val="0.90166503495890127"/>
          <c:h val="0.8813975043789568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Sheet1!$A$2:$A$56</c:f>
              <c:numCache>
                <c:formatCode>General</c:formatCode>
                <c:ptCount val="55"/>
              </c:numCache>
            </c:numRef>
          </c:cat>
          <c:val>
            <c:numRef>
              <c:f>Sheet1!$B$2:$B$56</c:f>
              <c:numCache>
                <c:formatCode>General</c:formatCode>
                <c:ptCount val="55"/>
                <c:pt idx="0">
                  <c:v>40.479999999999997</c:v>
                </c:pt>
                <c:pt idx="1">
                  <c:v>38.89</c:v>
                </c:pt>
                <c:pt idx="2">
                  <c:v>33.33</c:v>
                </c:pt>
                <c:pt idx="3">
                  <c:v>32.43</c:v>
                </c:pt>
                <c:pt idx="4">
                  <c:v>31.25</c:v>
                </c:pt>
                <c:pt idx="5">
                  <c:v>31.25</c:v>
                </c:pt>
                <c:pt idx="6">
                  <c:v>30.68</c:v>
                </c:pt>
                <c:pt idx="7">
                  <c:v>29.94</c:v>
                </c:pt>
                <c:pt idx="8">
                  <c:v>28.2</c:v>
                </c:pt>
                <c:pt idx="9">
                  <c:v>27.66</c:v>
                </c:pt>
                <c:pt idx="10">
                  <c:v>27.27</c:v>
                </c:pt>
                <c:pt idx="11">
                  <c:v>26.8</c:v>
                </c:pt>
                <c:pt idx="12">
                  <c:v>26.42</c:v>
                </c:pt>
                <c:pt idx="13">
                  <c:v>25.78</c:v>
                </c:pt>
                <c:pt idx="14">
                  <c:v>24.73</c:v>
                </c:pt>
                <c:pt idx="15">
                  <c:v>24.61</c:v>
                </c:pt>
                <c:pt idx="16">
                  <c:v>24.38</c:v>
                </c:pt>
                <c:pt idx="17">
                  <c:v>23.88</c:v>
                </c:pt>
                <c:pt idx="18">
                  <c:v>23.67</c:v>
                </c:pt>
                <c:pt idx="19">
                  <c:v>23.61</c:v>
                </c:pt>
                <c:pt idx="20">
                  <c:v>22.7</c:v>
                </c:pt>
                <c:pt idx="21">
                  <c:v>22.61</c:v>
                </c:pt>
                <c:pt idx="22">
                  <c:v>22.61</c:v>
                </c:pt>
                <c:pt idx="23">
                  <c:v>22.1</c:v>
                </c:pt>
                <c:pt idx="24">
                  <c:v>22.09</c:v>
                </c:pt>
                <c:pt idx="25">
                  <c:v>21.74</c:v>
                </c:pt>
                <c:pt idx="26">
                  <c:v>21.74</c:v>
                </c:pt>
                <c:pt idx="27">
                  <c:v>21.65</c:v>
                </c:pt>
                <c:pt idx="28">
                  <c:v>21.53</c:v>
                </c:pt>
                <c:pt idx="29">
                  <c:v>21.12</c:v>
                </c:pt>
                <c:pt idx="30">
                  <c:v>20.69</c:v>
                </c:pt>
                <c:pt idx="31">
                  <c:v>20.54</c:v>
                </c:pt>
                <c:pt idx="32">
                  <c:v>20.54</c:v>
                </c:pt>
                <c:pt idx="33">
                  <c:v>20.53</c:v>
                </c:pt>
                <c:pt idx="34">
                  <c:v>20.420000000000002</c:v>
                </c:pt>
                <c:pt idx="35">
                  <c:v>20.41</c:v>
                </c:pt>
                <c:pt idx="36">
                  <c:v>20.260000000000002</c:v>
                </c:pt>
                <c:pt idx="37">
                  <c:v>20.03</c:v>
                </c:pt>
                <c:pt idx="38">
                  <c:v>19.95</c:v>
                </c:pt>
                <c:pt idx="39">
                  <c:v>19.829999999999998</c:v>
                </c:pt>
                <c:pt idx="40">
                  <c:v>18.149999999999999</c:v>
                </c:pt>
                <c:pt idx="41">
                  <c:v>17.54</c:v>
                </c:pt>
                <c:pt idx="42">
                  <c:v>16.670000000000002</c:v>
                </c:pt>
                <c:pt idx="43">
                  <c:v>15.75</c:v>
                </c:pt>
                <c:pt idx="44">
                  <c:v>15.7</c:v>
                </c:pt>
                <c:pt idx="45">
                  <c:v>15.09</c:v>
                </c:pt>
                <c:pt idx="46">
                  <c:v>15.04</c:v>
                </c:pt>
                <c:pt idx="47">
                  <c:v>15</c:v>
                </c:pt>
                <c:pt idx="48">
                  <c:v>14.89</c:v>
                </c:pt>
                <c:pt idx="49">
                  <c:v>13.79</c:v>
                </c:pt>
                <c:pt idx="50">
                  <c:v>12.95</c:v>
                </c:pt>
                <c:pt idx="51">
                  <c:v>12.5</c:v>
                </c:pt>
                <c:pt idx="52">
                  <c:v>12.5</c:v>
                </c:pt>
                <c:pt idx="53">
                  <c:v>10.87</c:v>
                </c:pt>
                <c:pt idx="54">
                  <c:v>8.2200000000000006</c:v>
                </c:pt>
              </c:numCache>
            </c:numRef>
          </c:val>
          <c:extLst>
            <c:ext xmlns:c16="http://schemas.microsoft.com/office/drawing/2014/chart" uri="{C3380CC4-5D6E-409C-BE32-E72D297353CC}">
              <c16:uniqueId val="{00000000-FD69-4F41-A260-6F01BA38A990}"/>
            </c:ext>
          </c:extLst>
        </c:ser>
        <c:dLbls>
          <c:showLegendKey val="0"/>
          <c:showVal val="0"/>
          <c:showCatName val="0"/>
          <c:showSerName val="0"/>
          <c:showPercent val="0"/>
          <c:showBubbleSize val="0"/>
        </c:dLbls>
        <c:gapWidth val="219"/>
        <c:overlap val="-27"/>
        <c:axId val="497242144"/>
        <c:axId val="497240184"/>
      </c:barChart>
      <c:catAx>
        <c:axId val="4972421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Nunito" panose="00000500000000000000" pitchFamily="2" charset="0"/>
                    <a:ea typeface="+mn-ea"/>
                    <a:cs typeface="+mn-cs"/>
                  </a:defRPr>
                </a:pPr>
                <a:r>
                  <a:rPr lang="en-US" dirty="0">
                    <a:latin typeface="Nunito" panose="00000500000000000000" pitchFamily="2" charset="0"/>
                  </a:rPr>
                  <a:t>Birthing hospitals in Colorado</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Nunito" panose="00000500000000000000" pitchFamily="2"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7240184"/>
        <c:crosses val="autoZero"/>
        <c:auto val="1"/>
        <c:lblAlgn val="ctr"/>
        <c:lblOffset val="100"/>
        <c:noMultiLvlLbl val="0"/>
      </c:catAx>
      <c:valAx>
        <c:axId val="497240184"/>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Nunito" panose="00000500000000000000" pitchFamily="2" charset="0"/>
                    <a:ea typeface="+mn-ea"/>
                    <a:cs typeface="+mn-cs"/>
                  </a:defRPr>
                </a:pPr>
                <a:r>
                  <a:rPr lang="en-US" dirty="0">
                    <a:latin typeface="Nunito" panose="00000500000000000000" pitchFamily="2" charset="0"/>
                  </a:rPr>
                  <a:t>Percent</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Nunito" panose="00000500000000000000"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Nunito" panose="00000500000000000000" pitchFamily="2" charset="0"/>
                <a:ea typeface="+mn-ea"/>
                <a:cs typeface="+mn-cs"/>
              </a:defRPr>
            </a:pPr>
            <a:endParaRPr lang="en-US"/>
          </a:p>
        </c:txPr>
        <c:crossAx val="497242144"/>
        <c:crosses val="autoZero"/>
        <c:crossBetween val="between"/>
        <c:majorUnit val="20"/>
      </c:valAx>
      <c:spPr>
        <a:noFill/>
        <a:ln w="25400">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i="0" u="none" strike="noStrike" baseline="0">
                <a:solidFill>
                  <a:srgbClr val="000000"/>
                </a:solidFill>
                <a:latin typeface="Calibri"/>
                <a:ea typeface="Calibri"/>
                <a:cs typeface="Calibri"/>
              </a:defRPr>
            </a:pPr>
            <a:r>
              <a:rPr lang="en-US" sz="1800" b="1" i="0" u="none" strike="noStrike" baseline="0" dirty="0">
                <a:solidFill>
                  <a:srgbClr val="333333"/>
                </a:solidFill>
                <a:latin typeface="Avenir Next LT Pro"/>
              </a:rPr>
              <a:t>2016 - 2020 NTSV Cesarean Rate (%)</a:t>
            </a:r>
          </a:p>
          <a:p>
            <a:pPr>
              <a:defRPr sz="1800" b="0" i="0" u="none" strike="noStrike" baseline="0">
                <a:solidFill>
                  <a:srgbClr val="000000"/>
                </a:solidFill>
                <a:latin typeface="Calibri"/>
                <a:ea typeface="Calibri"/>
                <a:cs typeface="Calibri"/>
              </a:defRPr>
            </a:pPr>
            <a:r>
              <a:rPr lang="en-US" sz="1800" b="1" i="0" u="none" strike="noStrike" baseline="0" dirty="0">
                <a:solidFill>
                  <a:srgbClr val="333333"/>
                </a:solidFill>
                <a:latin typeface="Avenir Next LT Pro"/>
              </a:rPr>
              <a:t>SOAR Cohort Compared to All Colorado Hospitals</a:t>
            </a:r>
          </a:p>
        </c:rich>
      </c:tx>
      <c:layout/>
      <c:overlay val="0"/>
      <c:spPr>
        <a:noFill/>
        <a:ln w="25400">
          <a:noFill/>
        </a:ln>
      </c:spPr>
    </c:title>
    <c:autoTitleDeleted val="0"/>
    <c:plotArea>
      <c:layout/>
      <c:lineChart>
        <c:grouping val="standard"/>
        <c:varyColors val="0"/>
        <c:ser>
          <c:idx val="0"/>
          <c:order val="0"/>
          <c:tx>
            <c:strRef>
              <c:f>'CO v SOAR'!$S$1</c:f>
              <c:strCache>
                <c:ptCount val="1"/>
                <c:pt idx="0">
                  <c:v>SOAR Cohort</c:v>
                </c:pt>
              </c:strCache>
            </c:strRef>
          </c:tx>
          <c:spPr>
            <a:ln w="28575" cap="rnd">
              <a:solidFill>
                <a:srgbClr val="6C658A"/>
              </a:solidFill>
              <a:round/>
            </a:ln>
            <a:effectLst/>
          </c:spPr>
          <c:marker>
            <c:symbol val="none"/>
          </c:marker>
          <c:cat>
            <c:numRef>
              <c:f>'CO v SOAR'!$R$2:$R$55</c:f>
              <c:numCache>
                <c:formatCode>mmm\-yy</c:formatCode>
                <c:ptCount val="54"/>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43881</c:v>
                </c:pt>
                <c:pt idx="50">
                  <c:v>43910</c:v>
                </c:pt>
                <c:pt idx="51">
                  <c:v>43941</c:v>
                </c:pt>
                <c:pt idx="52">
                  <c:v>43971</c:v>
                </c:pt>
                <c:pt idx="53">
                  <c:v>43983</c:v>
                </c:pt>
              </c:numCache>
            </c:numRef>
          </c:cat>
          <c:val>
            <c:numRef>
              <c:f>'CO v SOAR'!$S$2:$S$55</c:f>
              <c:numCache>
                <c:formatCode>0.000%</c:formatCode>
                <c:ptCount val="54"/>
                <c:pt idx="0">
                  <c:v>0.24464831804281345</c:v>
                </c:pt>
                <c:pt idx="1">
                  <c:v>0.19770773638968481</c:v>
                </c:pt>
                <c:pt idx="2">
                  <c:v>0.23098591549295774</c:v>
                </c:pt>
                <c:pt idx="3">
                  <c:v>0.23561643835616439</c:v>
                </c:pt>
                <c:pt idx="4">
                  <c:v>0.20652173913043478</c:v>
                </c:pt>
                <c:pt idx="5">
                  <c:v>0.24793388429752067</c:v>
                </c:pt>
                <c:pt idx="6">
                  <c:v>0.19847328244274809</c:v>
                </c:pt>
                <c:pt idx="7">
                  <c:v>0.25593667546174143</c:v>
                </c:pt>
                <c:pt idx="8">
                  <c:v>0.25454545454545452</c:v>
                </c:pt>
                <c:pt idx="9">
                  <c:v>0.27322404371584702</c:v>
                </c:pt>
                <c:pt idx="10">
                  <c:v>0.25454545454545452</c:v>
                </c:pt>
                <c:pt idx="11">
                  <c:v>0.25888324873096447</c:v>
                </c:pt>
                <c:pt idx="12">
                  <c:v>0.22608695652173913</c:v>
                </c:pt>
                <c:pt idx="13">
                  <c:v>0.30718954248366015</c:v>
                </c:pt>
                <c:pt idx="14">
                  <c:v>0.2442159383033419</c:v>
                </c:pt>
                <c:pt idx="15">
                  <c:v>0.2864864864864865</c:v>
                </c:pt>
                <c:pt idx="16">
                  <c:v>0.25831202046035806</c:v>
                </c:pt>
                <c:pt idx="17">
                  <c:v>0.26361031518624639</c:v>
                </c:pt>
                <c:pt idx="18">
                  <c:v>0.24867724867724866</c:v>
                </c:pt>
                <c:pt idx="19">
                  <c:v>0.22249388753056235</c:v>
                </c:pt>
                <c:pt idx="20">
                  <c:v>0.27176781002638523</c:v>
                </c:pt>
                <c:pt idx="21">
                  <c:v>0.25988700564971751</c:v>
                </c:pt>
                <c:pt idx="22">
                  <c:v>0.24698795180722891</c:v>
                </c:pt>
                <c:pt idx="23">
                  <c:v>0.2323529411764706</c:v>
                </c:pt>
                <c:pt idx="24">
                  <c:v>0.23219814241486067</c:v>
                </c:pt>
                <c:pt idx="25">
                  <c:v>0.29354838709677417</c:v>
                </c:pt>
                <c:pt idx="26">
                  <c:v>0.20527859237536658</c:v>
                </c:pt>
                <c:pt idx="27">
                  <c:v>0.26685393258426965</c:v>
                </c:pt>
                <c:pt idx="28">
                  <c:v>0.23268698060941828</c:v>
                </c:pt>
                <c:pt idx="29">
                  <c:v>0.26098901098901101</c:v>
                </c:pt>
                <c:pt idx="30">
                  <c:v>0.22033898305084745</c:v>
                </c:pt>
                <c:pt idx="31">
                  <c:v>0.21204819277108433</c:v>
                </c:pt>
                <c:pt idx="32">
                  <c:v>0.25133689839572193</c:v>
                </c:pt>
                <c:pt idx="33">
                  <c:v>0.24932249322493225</c:v>
                </c:pt>
                <c:pt idx="34">
                  <c:v>0.2441860465116279</c:v>
                </c:pt>
                <c:pt idx="35">
                  <c:v>0.21428571428571427</c:v>
                </c:pt>
                <c:pt idx="36">
                  <c:v>0.21468926553672316</c:v>
                </c:pt>
                <c:pt idx="37">
                  <c:v>0.22837370242214533</c:v>
                </c:pt>
                <c:pt idx="38">
                  <c:v>0.20963172804532579</c:v>
                </c:pt>
                <c:pt idx="39">
                  <c:v>0.23391812865497075</c:v>
                </c:pt>
                <c:pt idx="40">
                  <c:v>0.21597633136094674</c:v>
                </c:pt>
                <c:pt idx="41">
                  <c:v>0.21108179419525067</c:v>
                </c:pt>
                <c:pt idx="42">
                  <c:v>0.25141242937853109</c:v>
                </c:pt>
                <c:pt idx="43">
                  <c:v>0.2340966921119593</c:v>
                </c:pt>
                <c:pt idx="44">
                  <c:v>0.2513089005235602</c:v>
                </c:pt>
                <c:pt idx="45">
                  <c:v>0.2340966921119593</c:v>
                </c:pt>
                <c:pt idx="46">
                  <c:v>0.21637426900584794</c:v>
                </c:pt>
                <c:pt idx="47">
                  <c:v>0.2471264367816092</c:v>
                </c:pt>
                <c:pt idx="48">
                  <c:v>0.22875816993464052</c:v>
                </c:pt>
                <c:pt idx="49">
                  <c:v>0.28999999999999998</c:v>
                </c:pt>
                <c:pt idx="50">
                  <c:v>0.231168831168831</c:v>
                </c:pt>
                <c:pt idx="51">
                  <c:v>0.25526315789473686</c:v>
                </c:pt>
                <c:pt idx="52">
                  <c:v>0.25568181818181801</c:v>
                </c:pt>
                <c:pt idx="53">
                  <c:v>0.25675675675675674</c:v>
                </c:pt>
              </c:numCache>
            </c:numRef>
          </c:val>
          <c:smooth val="0"/>
          <c:extLst>
            <c:ext xmlns:c16="http://schemas.microsoft.com/office/drawing/2014/chart" uri="{C3380CC4-5D6E-409C-BE32-E72D297353CC}">
              <c16:uniqueId val="{00000000-E366-4C7B-B0EC-7138B536C552}"/>
            </c:ext>
          </c:extLst>
        </c:ser>
        <c:ser>
          <c:idx val="1"/>
          <c:order val="1"/>
          <c:tx>
            <c:strRef>
              <c:f>'CO v SOAR'!$T$1</c:f>
              <c:strCache>
                <c:ptCount val="1"/>
                <c:pt idx="0">
                  <c:v>CO Excluding SOAR Cohort</c:v>
                </c:pt>
              </c:strCache>
            </c:strRef>
          </c:tx>
          <c:spPr>
            <a:ln w="28575" cap="rnd">
              <a:solidFill>
                <a:srgbClr val="6EB9A7"/>
              </a:solidFill>
              <a:round/>
            </a:ln>
            <a:effectLst/>
          </c:spPr>
          <c:marker>
            <c:symbol val="none"/>
          </c:marker>
          <c:cat>
            <c:numRef>
              <c:f>'CO v SOAR'!$R$2:$R$55</c:f>
              <c:numCache>
                <c:formatCode>mmm\-yy</c:formatCode>
                <c:ptCount val="54"/>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43881</c:v>
                </c:pt>
                <c:pt idx="50">
                  <c:v>43910</c:v>
                </c:pt>
                <c:pt idx="51">
                  <c:v>43941</c:v>
                </c:pt>
                <c:pt idx="52">
                  <c:v>43971</c:v>
                </c:pt>
                <c:pt idx="53">
                  <c:v>43983</c:v>
                </c:pt>
              </c:numCache>
            </c:numRef>
          </c:cat>
          <c:val>
            <c:numRef>
              <c:f>'CO v SOAR'!$T$2:$T$55</c:f>
              <c:numCache>
                <c:formatCode>0.000%</c:formatCode>
                <c:ptCount val="54"/>
                <c:pt idx="0">
                  <c:v>0.18367346938775511</c:v>
                </c:pt>
                <c:pt idx="1">
                  <c:v>0.18135838150289019</c:v>
                </c:pt>
                <c:pt idx="2">
                  <c:v>0.21446700507614214</c:v>
                </c:pt>
                <c:pt idx="3">
                  <c:v>0.18992511912865895</c:v>
                </c:pt>
                <c:pt idx="4">
                  <c:v>0.19228253760627861</c:v>
                </c:pt>
                <c:pt idx="5">
                  <c:v>0.19457627118644069</c:v>
                </c:pt>
                <c:pt idx="6">
                  <c:v>0.18548895899053627</c:v>
                </c:pt>
                <c:pt idx="7">
                  <c:v>0.19281437125748502</c:v>
                </c:pt>
                <c:pt idx="8">
                  <c:v>0.20138017565872021</c:v>
                </c:pt>
                <c:pt idx="9">
                  <c:v>0.20310391363022942</c:v>
                </c:pt>
                <c:pt idx="10">
                  <c:v>0.2089041095890411</c:v>
                </c:pt>
                <c:pt idx="11">
                  <c:v>0.19986403806934058</c:v>
                </c:pt>
                <c:pt idx="12">
                  <c:v>0.1975775927327782</c:v>
                </c:pt>
                <c:pt idx="13">
                  <c:v>0.20601851851851852</c:v>
                </c:pt>
                <c:pt idx="14">
                  <c:v>0.2126634549208534</c:v>
                </c:pt>
                <c:pt idx="15">
                  <c:v>0.20830401125967629</c:v>
                </c:pt>
                <c:pt idx="16">
                  <c:v>0.22445019404915911</c:v>
                </c:pt>
                <c:pt idx="17">
                  <c:v>0.19205298013245034</c:v>
                </c:pt>
                <c:pt idx="18">
                  <c:v>0.21368078175895766</c:v>
                </c:pt>
                <c:pt idx="19">
                  <c:v>0.1883967560823456</c:v>
                </c:pt>
                <c:pt idx="20">
                  <c:v>0.21286472148541113</c:v>
                </c:pt>
                <c:pt idx="21">
                  <c:v>0.20787604906391219</c:v>
                </c:pt>
                <c:pt idx="22">
                  <c:v>0.2</c:v>
                </c:pt>
                <c:pt idx="23">
                  <c:v>0.20680628272251309</c:v>
                </c:pt>
                <c:pt idx="24">
                  <c:v>0.20040899795501022</c:v>
                </c:pt>
                <c:pt idx="25">
                  <c:v>0.21546546546546547</c:v>
                </c:pt>
                <c:pt idx="26">
                  <c:v>0.19550408719346049</c:v>
                </c:pt>
                <c:pt idx="27">
                  <c:v>0.21113521330441071</c:v>
                </c:pt>
                <c:pt idx="28">
                  <c:v>0.19640387275242047</c:v>
                </c:pt>
                <c:pt idx="29">
                  <c:v>0.20242337847469707</c:v>
                </c:pt>
                <c:pt idx="30">
                  <c:v>0.21747967479674796</c:v>
                </c:pt>
                <c:pt idx="31">
                  <c:v>0.20362273579013118</c:v>
                </c:pt>
                <c:pt idx="32">
                  <c:v>0.19797297297297298</c:v>
                </c:pt>
                <c:pt idx="33">
                  <c:v>0.21030927835051547</c:v>
                </c:pt>
                <c:pt idx="34">
                  <c:v>0.22752808988764045</c:v>
                </c:pt>
                <c:pt idx="35">
                  <c:v>0.19013062409288825</c:v>
                </c:pt>
                <c:pt idx="36">
                  <c:v>0.18703071672354948</c:v>
                </c:pt>
                <c:pt idx="37">
                  <c:v>0.21064814814814814</c:v>
                </c:pt>
                <c:pt idx="38">
                  <c:v>0.20210526315789473</c:v>
                </c:pt>
                <c:pt idx="39">
                  <c:v>0.21366906474820144</c:v>
                </c:pt>
                <c:pt idx="40">
                  <c:v>0.22245179063360881</c:v>
                </c:pt>
                <c:pt idx="41">
                  <c:v>0.19034289713086075</c:v>
                </c:pt>
                <c:pt idx="42">
                  <c:v>0.21677419354838709</c:v>
                </c:pt>
                <c:pt idx="43">
                  <c:v>0.20843230403800475</c:v>
                </c:pt>
                <c:pt idx="44">
                  <c:v>0.2019672131147541</c:v>
                </c:pt>
                <c:pt idx="45">
                  <c:v>0.23130544993662863</c:v>
                </c:pt>
                <c:pt idx="46">
                  <c:v>0.21464829586656997</c:v>
                </c:pt>
                <c:pt idx="47">
                  <c:v>0.22198879551820727</c:v>
                </c:pt>
                <c:pt idx="48">
                  <c:v>0.20028818443804033</c:v>
                </c:pt>
                <c:pt idx="49">
                  <c:v>0.18327974276527331</c:v>
                </c:pt>
                <c:pt idx="50">
                  <c:v>0.24267211997273347</c:v>
                </c:pt>
                <c:pt idx="51">
                  <c:v>0.22589531680440772</c:v>
                </c:pt>
                <c:pt idx="52">
                  <c:v>0.22862957937584802</c:v>
                </c:pt>
                <c:pt idx="53">
                  <c:v>0.2273342354533153</c:v>
                </c:pt>
              </c:numCache>
            </c:numRef>
          </c:val>
          <c:smooth val="0"/>
          <c:extLst>
            <c:ext xmlns:c16="http://schemas.microsoft.com/office/drawing/2014/chart" uri="{C3380CC4-5D6E-409C-BE32-E72D297353CC}">
              <c16:uniqueId val="{00000001-E366-4C7B-B0EC-7138B536C552}"/>
            </c:ext>
          </c:extLst>
        </c:ser>
        <c:ser>
          <c:idx val="2"/>
          <c:order val="2"/>
          <c:tx>
            <c:strRef>
              <c:f>'CO v SOAR'!$U$1</c:f>
              <c:strCache>
                <c:ptCount val="1"/>
                <c:pt idx="0">
                  <c:v>All CO Hospitals</c:v>
                </c:pt>
              </c:strCache>
            </c:strRef>
          </c:tx>
          <c:spPr>
            <a:ln w="28575" cap="rnd">
              <a:solidFill>
                <a:schemeClr val="accent2"/>
              </a:solidFill>
              <a:prstDash val="sysDot"/>
              <a:round/>
            </a:ln>
            <a:effectLst/>
          </c:spPr>
          <c:marker>
            <c:symbol val="none"/>
          </c:marker>
          <c:cat>
            <c:numRef>
              <c:f>'CO v SOAR'!$R$2:$R$55</c:f>
              <c:numCache>
                <c:formatCode>mmm\-yy</c:formatCode>
                <c:ptCount val="54"/>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43881</c:v>
                </c:pt>
                <c:pt idx="50">
                  <c:v>43910</c:v>
                </c:pt>
                <c:pt idx="51">
                  <c:v>43941</c:v>
                </c:pt>
                <c:pt idx="52">
                  <c:v>43971</c:v>
                </c:pt>
                <c:pt idx="53">
                  <c:v>43983</c:v>
                </c:pt>
              </c:numCache>
            </c:numRef>
          </c:cat>
          <c:val>
            <c:numRef>
              <c:f>'CO v SOAR'!$U$2:$U$55</c:f>
              <c:numCache>
                <c:formatCode>0.000%</c:formatCode>
                <c:ptCount val="54"/>
                <c:pt idx="0">
                  <c:v>0.19476905954368393</c:v>
                </c:pt>
                <c:pt idx="1">
                  <c:v>0.18465089440276977</c:v>
                </c:pt>
                <c:pt idx="2">
                  <c:v>0.21750388399792853</c:v>
                </c:pt>
                <c:pt idx="3">
                  <c:v>0.19901853871319519</c:v>
                </c:pt>
                <c:pt idx="4">
                  <c:v>0.19504480759093304</c:v>
                </c:pt>
                <c:pt idx="5">
                  <c:v>0.20511425462459196</c:v>
                </c:pt>
                <c:pt idx="6">
                  <c:v>0.18806875631951467</c:v>
                </c:pt>
                <c:pt idx="7">
                  <c:v>0.20448999511957053</c:v>
                </c:pt>
                <c:pt idx="8">
                  <c:v>0.21172309247094492</c:v>
                </c:pt>
                <c:pt idx="9">
                  <c:v>0.21699134199134198</c:v>
                </c:pt>
                <c:pt idx="10">
                  <c:v>0.21842818428184282</c:v>
                </c:pt>
                <c:pt idx="11">
                  <c:v>0.21233243967828419</c:v>
                </c:pt>
                <c:pt idx="12">
                  <c:v>0.2034813925570228</c:v>
                </c:pt>
                <c:pt idx="13">
                  <c:v>0.22534332084893882</c:v>
                </c:pt>
                <c:pt idx="14">
                  <c:v>0.21932681867535286</c:v>
                </c:pt>
                <c:pt idx="15">
                  <c:v>0.22445561139028475</c:v>
                </c:pt>
                <c:pt idx="16">
                  <c:v>0.23128549303045948</c:v>
                </c:pt>
                <c:pt idx="17">
                  <c:v>0.20548682087143624</c:v>
                </c:pt>
                <c:pt idx="18">
                  <c:v>0.22059592263460534</c:v>
                </c:pt>
                <c:pt idx="19">
                  <c:v>0.19532803180914513</c:v>
                </c:pt>
                <c:pt idx="20">
                  <c:v>0.22469528351881293</c:v>
                </c:pt>
                <c:pt idx="21">
                  <c:v>0.21755123489227535</c:v>
                </c:pt>
                <c:pt idx="22">
                  <c:v>0.20865704772475027</c:v>
                </c:pt>
                <c:pt idx="23">
                  <c:v>0.2114561027837259</c:v>
                </c:pt>
                <c:pt idx="24">
                  <c:v>0.20614525139664805</c:v>
                </c:pt>
                <c:pt idx="25">
                  <c:v>0.23020706455542023</c:v>
                </c:pt>
                <c:pt idx="26">
                  <c:v>0.19734660033167495</c:v>
                </c:pt>
                <c:pt idx="27">
                  <c:v>0.22254169062679702</c:v>
                </c:pt>
                <c:pt idx="28">
                  <c:v>0.2036524626452684</c:v>
                </c:pt>
                <c:pt idx="29">
                  <c:v>0.2144878324844369</c:v>
                </c:pt>
                <c:pt idx="30">
                  <c:v>0.21810481736368448</c:v>
                </c:pt>
                <c:pt idx="31">
                  <c:v>0.20535714285714285</c:v>
                </c:pt>
                <c:pt idx="32">
                  <c:v>0.20873786407766989</c:v>
                </c:pt>
                <c:pt idx="33">
                  <c:v>0.21820175438596492</c:v>
                </c:pt>
                <c:pt idx="34">
                  <c:v>0.23076923076923078</c:v>
                </c:pt>
                <c:pt idx="35">
                  <c:v>0.19502314814814814</c:v>
                </c:pt>
                <c:pt idx="36">
                  <c:v>0.19241341396371633</c:v>
                </c:pt>
                <c:pt idx="37">
                  <c:v>0.21388012618296531</c:v>
                </c:pt>
                <c:pt idx="38">
                  <c:v>0.20359955005624297</c:v>
                </c:pt>
                <c:pt idx="39">
                  <c:v>0.2176674364896074</c:v>
                </c:pt>
                <c:pt idx="40">
                  <c:v>0.2212290502793296</c:v>
                </c:pt>
                <c:pt idx="41">
                  <c:v>0.19469026548672566</c:v>
                </c:pt>
                <c:pt idx="42">
                  <c:v>0.22321428571428573</c:v>
                </c:pt>
                <c:pt idx="43">
                  <c:v>0.21328839672604719</c:v>
                </c:pt>
                <c:pt idx="44">
                  <c:v>0.2118510749868904</c:v>
                </c:pt>
                <c:pt idx="45">
                  <c:v>0.23186199898528664</c:v>
                </c:pt>
                <c:pt idx="46">
                  <c:v>0.21499128413712956</c:v>
                </c:pt>
                <c:pt idx="47">
                  <c:v>0.22691441441441443</c:v>
                </c:pt>
                <c:pt idx="48">
                  <c:v>0.20543093270365997</c:v>
                </c:pt>
                <c:pt idx="49">
                  <c:v>0.20211827007943514</c:v>
                </c:pt>
                <c:pt idx="50">
                  <c:v>0.24028077753779697</c:v>
                </c:pt>
                <c:pt idx="51">
                  <c:v>0.23198689956331878</c:v>
                </c:pt>
                <c:pt idx="52">
                  <c:v>0.23384446878422782</c:v>
                </c:pt>
                <c:pt idx="53">
                  <c:v>0.23322510822510822</c:v>
                </c:pt>
              </c:numCache>
            </c:numRef>
          </c:val>
          <c:smooth val="0"/>
          <c:extLst>
            <c:ext xmlns:c16="http://schemas.microsoft.com/office/drawing/2014/chart" uri="{C3380CC4-5D6E-409C-BE32-E72D297353CC}">
              <c16:uniqueId val="{00000002-E366-4C7B-B0EC-7138B536C552}"/>
            </c:ext>
          </c:extLst>
        </c:ser>
        <c:ser>
          <c:idx val="3"/>
          <c:order val="3"/>
          <c:tx>
            <c:strRef>
              <c:f>'CO v SOAR'!$Y$1</c:f>
              <c:strCache>
                <c:ptCount val="1"/>
                <c:pt idx="0">
                  <c:v>Healthy People 2020 Goal</c:v>
                </c:pt>
              </c:strCache>
            </c:strRef>
          </c:tx>
          <c:spPr>
            <a:ln w="25400" cap="rnd">
              <a:solidFill>
                <a:schemeClr val="accent4"/>
              </a:solidFill>
              <a:prstDash val="solid"/>
              <a:round/>
            </a:ln>
            <a:effectLst/>
          </c:spPr>
          <c:marker>
            <c:symbol val="none"/>
          </c:marker>
          <c:cat>
            <c:numRef>
              <c:f>'CO v SOAR'!$R$2:$R$55</c:f>
              <c:numCache>
                <c:formatCode>mmm\-yy</c:formatCode>
                <c:ptCount val="54"/>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43881</c:v>
                </c:pt>
                <c:pt idx="50">
                  <c:v>43910</c:v>
                </c:pt>
                <c:pt idx="51">
                  <c:v>43941</c:v>
                </c:pt>
                <c:pt idx="52">
                  <c:v>43971</c:v>
                </c:pt>
                <c:pt idx="53">
                  <c:v>43983</c:v>
                </c:pt>
              </c:numCache>
            </c:numRef>
          </c:cat>
          <c:val>
            <c:numRef>
              <c:f>'CO v SOAR'!$Y$2:$Y$55</c:f>
              <c:numCache>
                <c:formatCode>0.000%</c:formatCode>
                <c:ptCount val="54"/>
                <c:pt idx="0">
                  <c:v>0.23899999999999999</c:v>
                </c:pt>
                <c:pt idx="1">
                  <c:v>0.23899999999999999</c:v>
                </c:pt>
                <c:pt idx="2">
                  <c:v>0.23899999999999999</c:v>
                </c:pt>
                <c:pt idx="3">
                  <c:v>0.23899999999999999</c:v>
                </c:pt>
                <c:pt idx="4">
                  <c:v>0.23899999999999999</c:v>
                </c:pt>
                <c:pt idx="5">
                  <c:v>0.23899999999999999</c:v>
                </c:pt>
                <c:pt idx="6">
                  <c:v>0.23899999999999999</c:v>
                </c:pt>
                <c:pt idx="7">
                  <c:v>0.23899999999999999</c:v>
                </c:pt>
                <c:pt idx="8">
                  <c:v>0.23899999999999999</c:v>
                </c:pt>
                <c:pt idx="9">
                  <c:v>0.23899999999999999</c:v>
                </c:pt>
                <c:pt idx="10">
                  <c:v>0.23899999999999999</c:v>
                </c:pt>
                <c:pt idx="11">
                  <c:v>0.23899999999999999</c:v>
                </c:pt>
                <c:pt idx="12">
                  <c:v>0.23899999999999999</c:v>
                </c:pt>
                <c:pt idx="13">
                  <c:v>0.23899999999999999</c:v>
                </c:pt>
                <c:pt idx="14">
                  <c:v>0.23899999999999999</c:v>
                </c:pt>
                <c:pt idx="15">
                  <c:v>0.23899999999999999</c:v>
                </c:pt>
                <c:pt idx="16">
                  <c:v>0.23899999999999999</c:v>
                </c:pt>
                <c:pt idx="17">
                  <c:v>0.23899999999999999</c:v>
                </c:pt>
                <c:pt idx="18">
                  <c:v>0.23899999999999999</c:v>
                </c:pt>
                <c:pt idx="19">
                  <c:v>0.23899999999999999</c:v>
                </c:pt>
                <c:pt idx="20">
                  <c:v>0.23899999999999999</c:v>
                </c:pt>
                <c:pt idx="21">
                  <c:v>0.23899999999999999</c:v>
                </c:pt>
                <c:pt idx="22">
                  <c:v>0.23899999999999999</c:v>
                </c:pt>
                <c:pt idx="23">
                  <c:v>0.23899999999999999</c:v>
                </c:pt>
                <c:pt idx="24">
                  <c:v>0.23899999999999999</c:v>
                </c:pt>
                <c:pt idx="25">
                  <c:v>0.23899999999999999</c:v>
                </c:pt>
                <c:pt idx="26">
                  <c:v>0.23899999999999999</c:v>
                </c:pt>
                <c:pt idx="27">
                  <c:v>0.23899999999999999</c:v>
                </c:pt>
                <c:pt idx="28">
                  <c:v>0.23899999999999999</c:v>
                </c:pt>
                <c:pt idx="29">
                  <c:v>0.23899999999999999</c:v>
                </c:pt>
                <c:pt idx="30">
                  <c:v>0.23899999999999999</c:v>
                </c:pt>
                <c:pt idx="31">
                  <c:v>0.23899999999999999</c:v>
                </c:pt>
                <c:pt idx="32">
                  <c:v>0.23899999999999999</c:v>
                </c:pt>
                <c:pt idx="33">
                  <c:v>0.23899999999999999</c:v>
                </c:pt>
                <c:pt idx="34">
                  <c:v>0.23899999999999999</c:v>
                </c:pt>
                <c:pt idx="35">
                  <c:v>0.23899999999999999</c:v>
                </c:pt>
                <c:pt idx="36">
                  <c:v>0.23899999999999999</c:v>
                </c:pt>
                <c:pt idx="37">
                  <c:v>0.23899999999999999</c:v>
                </c:pt>
                <c:pt idx="38">
                  <c:v>0.23899999999999999</c:v>
                </c:pt>
                <c:pt idx="39">
                  <c:v>0.23899999999999999</c:v>
                </c:pt>
                <c:pt idx="40">
                  <c:v>0.23899999999999999</c:v>
                </c:pt>
                <c:pt idx="41">
                  <c:v>0.23899999999999999</c:v>
                </c:pt>
                <c:pt idx="42">
                  <c:v>0.23899999999999999</c:v>
                </c:pt>
                <c:pt idx="43">
                  <c:v>0.23899999999999999</c:v>
                </c:pt>
                <c:pt idx="44">
                  <c:v>0.23899999999999999</c:v>
                </c:pt>
                <c:pt idx="45">
                  <c:v>0.23899999999999999</c:v>
                </c:pt>
                <c:pt idx="46">
                  <c:v>0.23899999999999999</c:v>
                </c:pt>
                <c:pt idx="47">
                  <c:v>0.23899999999999999</c:v>
                </c:pt>
                <c:pt idx="48">
                  <c:v>0.23899999999999999</c:v>
                </c:pt>
                <c:pt idx="49">
                  <c:v>0.23899999999999999</c:v>
                </c:pt>
                <c:pt idx="50">
                  <c:v>0.23899999999999999</c:v>
                </c:pt>
                <c:pt idx="51">
                  <c:v>0.23899999999999999</c:v>
                </c:pt>
                <c:pt idx="52">
                  <c:v>0.23899999999999999</c:v>
                </c:pt>
                <c:pt idx="53">
                  <c:v>0.23899999999999999</c:v>
                </c:pt>
              </c:numCache>
            </c:numRef>
          </c:val>
          <c:smooth val="0"/>
          <c:extLst>
            <c:ext xmlns:c16="http://schemas.microsoft.com/office/drawing/2014/chart" uri="{C3380CC4-5D6E-409C-BE32-E72D297353CC}">
              <c16:uniqueId val="{00000003-E366-4C7B-B0EC-7138B536C552}"/>
            </c:ext>
          </c:extLst>
        </c:ser>
        <c:dLbls>
          <c:showLegendKey val="0"/>
          <c:showVal val="0"/>
          <c:showCatName val="0"/>
          <c:showSerName val="0"/>
          <c:showPercent val="0"/>
          <c:showBubbleSize val="0"/>
        </c:dLbls>
        <c:smooth val="0"/>
        <c:axId val="139304960"/>
        <c:axId val="138611520"/>
      </c:lineChart>
      <c:dateAx>
        <c:axId val="139304960"/>
        <c:scaling>
          <c:orientation val="minMax"/>
        </c:scaling>
        <c:delete val="0"/>
        <c:axPos val="b"/>
        <c:numFmt formatCode="mmm\-yy" sourceLinked="0"/>
        <c:majorTickMark val="out"/>
        <c:minorTickMark val="out"/>
        <c:tickLblPos val="nextTo"/>
        <c:spPr>
          <a:noFill/>
          <a:ln w="9525" cap="flat" cmpd="sng" algn="ctr">
            <a:solidFill>
              <a:schemeClr val="tx1">
                <a:lumMod val="15000"/>
                <a:lumOff val="85000"/>
              </a:schemeClr>
            </a:solidFill>
            <a:round/>
          </a:ln>
          <a:effectLst/>
        </c:spPr>
        <c:txPr>
          <a:bodyPr rot="-2700000" vert="horz"/>
          <a:lstStyle/>
          <a:p>
            <a:pPr>
              <a:defRPr sz="1400" b="0" i="0" u="none" strike="noStrike" baseline="0">
                <a:solidFill>
                  <a:srgbClr val="333333"/>
                </a:solidFill>
                <a:latin typeface="Nunito" panose="00000500000000000000" pitchFamily="2" charset="0"/>
                <a:ea typeface="Calibri"/>
                <a:cs typeface="Calibri"/>
              </a:defRPr>
            </a:pPr>
            <a:endParaRPr lang="en-US"/>
          </a:p>
        </c:txPr>
        <c:crossAx val="138611520"/>
        <c:crosses val="autoZero"/>
        <c:auto val="1"/>
        <c:lblOffset val="100"/>
        <c:baseTimeUnit val="days"/>
        <c:majorUnit val="3"/>
        <c:majorTimeUnit val="months"/>
      </c:dateAx>
      <c:valAx>
        <c:axId val="138611520"/>
        <c:scaling>
          <c:orientation val="minMax"/>
          <c:min val="0.1"/>
        </c:scaling>
        <c:delete val="0"/>
        <c:axPos val="l"/>
        <c:majorGridlines>
          <c:spPr>
            <a:ln w="9525" cap="flat" cmpd="sng" algn="ctr">
              <a:solidFill>
                <a:schemeClr val="tx1">
                  <a:lumMod val="15000"/>
                  <a:lumOff val="85000"/>
                </a:schemeClr>
              </a:solidFill>
              <a:round/>
            </a:ln>
            <a:effectLst/>
          </c:spPr>
        </c:majorGridlines>
        <c:title>
          <c:tx>
            <c:rich>
              <a:bodyPr/>
              <a:lstStyle/>
              <a:p>
                <a:pPr>
                  <a:defRPr sz="1400" b="1" i="0" u="none" strike="noStrike" baseline="0">
                    <a:solidFill>
                      <a:srgbClr val="333333"/>
                    </a:solidFill>
                    <a:latin typeface="Nunito" panose="00000500000000000000" pitchFamily="2" charset="0"/>
                    <a:ea typeface="Calibri"/>
                    <a:cs typeface="Calibri"/>
                  </a:defRPr>
                </a:pPr>
                <a:r>
                  <a:rPr lang="en-US" sz="1400" dirty="0">
                    <a:latin typeface="Nunito" panose="00000500000000000000" pitchFamily="2" charset="0"/>
                  </a:rPr>
                  <a:t>NTSV Cesarean Rate (%)</a:t>
                </a:r>
              </a:p>
            </c:rich>
          </c:tx>
          <c:layout/>
          <c:overlay val="0"/>
          <c:spPr>
            <a:noFill/>
            <a:ln w="25400">
              <a:noFill/>
            </a:ln>
          </c:spPr>
        </c:title>
        <c:numFmt formatCode="0%" sourceLinked="0"/>
        <c:majorTickMark val="none"/>
        <c:minorTickMark val="none"/>
        <c:tickLblPos val="nextTo"/>
        <c:spPr>
          <a:ln w="6350">
            <a:noFill/>
          </a:ln>
        </c:spPr>
        <c:txPr>
          <a:bodyPr rot="0" vert="horz"/>
          <a:lstStyle/>
          <a:p>
            <a:pPr>
              <a:defRPr sz="1400" b="0" i="0" u="none" strike="noStrike" baseline="0">
                <a:solidFill>
                  <a:srgbClr val="333333"/>
                </a:solidFill>
                <a:latin typeface="Calibri"/>
                <a:ea typeface="Calibri"/>
                <a:cs typeface="Calibri"/>
              </a:defRPr>
            </a:pPr>
            <a:endParaRPr lang="en-US"/>
          </a:p>
        </c:txPr>
        <c:crossAx val="139304960"/>
        <c:crosses val="autoZero"/>
        <c:crossBetween val="midCat"/>
      </c:valAx>
      <c:spPr>
        <a:noFill/>
        <a:ln w="25400">
          <a:noFill/>
        </a:ln>
      </c:spPr>
    </c:plotArea>
    <c:legend>
      <c:legendPos val="b"/>
      <c:layout/>
      <c:overlay val="0"/>
      <c:spPr>
        <a:noFill/>
        <a:ln w="25400">
          <a:noFill/>
        </a:ln>
      </c:spPr>
      <c:txPr>
        <a:bodyPr/>
        <a:lstStyle/>
        <a:p>
          <a:pPr>
            <a:defRPr sz="690" b="0" i="0" u="none" strike="noStrike" baseline="0">
              <a:solidFill>
                <a:srgbClr val="333333"/>
              </a:solidFill>
              <a:latin typeface="Nunito" panose="00000500000000000000" pitchFamily="2" charset="0"/>
              <a:ea typeface="Calibri"/>
              <a:cs typeface="Calibri"/>
            </a:defRPr>
          </a:pPr>
          <a:endParaRPr lang="en-US"/>
        </a:p>
      </c:txPr>
    </c:legend>
    <c:plotVisOnly val="1"/>
    <c:dispBlanksAs val="gap"/>
    <c:showDLblsOverMax val="0"/>
  </c:chart>
  <c:spPr>
    <a:solidFill>
      <a:schemeClr val="bg1"/>
    </a:solidFill>
    <a:ln w="6350">
      <a:solidFill>
        <a:schemeClr val="accent2"/>
      </a:solidFill>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000" b="0" i="0" u="none" strike="noStrike" baseline="0">
                <a:solidFill>
                  <a:srgbClr val="000000"/>
                </a:solidFill>
                <a:latin typeface="Calibri"/>
                <a:ea typeface="Calibri"/>
                <a:cs typeface="Calibri"/>
              </a:defRPr>
            </a:pPr>
            <a:r>
              <a:rPr lang="en-US" sz="1400" b="1" i="0" u="none" strike="noStrike" baseline="0" dirty="0">
                <a:solidFill>
                  <a:srgbClr val="000000"/>
                </a:solidFill>
                <a:latin typeface="Avenir Next LT Pro"/>
              </a:rPr>
              <a:t>SOAR Cohort NTSV Cesarean</a:t>
            </a:r>
            <a:br>
              <a:rPr lang="en-US" sz="1400" b="1" i="0" u="none" strike="noStrike" baseline="0" dirty="0">
                <a:solidFill>
                  <a:srgbClr val="000000"/>
                </a:solidFill>
                <a:latin typeface="Avenir Next LT Pro"/>
              </a:rPr>
            </a:br>
            <a:r>
              <a:rPr lang="en-US" sz="1400" b="1" i="0" u="none" strike="noStrike" baseline="0" dirty="0">
                <a:solidFill>
                  <a:srgbClr val="000000"/>
                </a:solidFill>
                <a:latin typeface="Avenir Next LT Pro"/>
              </a:rPr>
              <a:t>Rate by Quarter of Enrollment</a:t>
            </a:r>
          </a:p>
        </c:rich>
      </c:tx>
      <c:layout>
        <c:manualLayout>
          <c:xMode val="edge"/>
          <c:yMode val="edge"/>
          <c:x val="0.70886277065746073"/>
          <c:y val="0.1468977843777389"/>
        </c:manualLayout>
      </c:layout>
      <c:overlay val="0"/>
    </c:title>
    <c:autoTitleDeleted val="0"/>
    <c:plotArea>
      <c:layout>
        <c:manualLayout>
          <c:layoutTarget val="inner"/>
          <c:xMode val="edge"/>
          <c:yMode val="edge"/>
          <c:x val="0.10947741888275415"/>
          <c:y val="0.19576895330401506"/>
          <c:w val="0.81363192867963163"/>
          <c:h val="0.63470551495375949"/>
        </c:manualLayout>
      </c:layout>
      <c:lineChart>
        <c:grouping val="standard"/>
        <c:varyColors val="0"/>
        <c:ser>
          <c:idx val="0"/>
          <c:order val="0"/>
          <c:tx>
            <c:strRef>
              <c:f>'SOAR Cohort Qtrly Control Chart'!$D$1</c:f>
              <c:strCache>
                <c:ptCount val="1"/>
                <c:pt idx="0">
                  <c:v>P</c:v>
                </c:pt>
              </c:strCache>
            </c:strRef>
          </c:tx>
          <c:spPr>
            <a:ln w="12700">
              <a:solidFill>
                <a:schemeClr val="accent2"/>
              </a:solidFill>
            </a:ln>
            <a:effectLst/>
          </c:spPr>
          <c:marker>
            <c:symbol val="circle"/>
            <c:size val="6"/>
            <c:spPr>
              <a:solidFill>
                <a:schemeClr val="accent2"/>
              </a:solidFill>
              <a:ln w="12700">
                <a:noFill/>
                <a:prstDash val="solid"/>
              </a:ln>
            </c:spPr>
          </c:marker>
          <c:dPt>
            <c:idx val="6"/>
            <c:marker>
              <c:symbol val="square"/>
              <c:size val="6"/>
              <c:spPr>
                <a:solidFill>
                  <a:schemeClr val="tx2"/>
                </a:solidFill>
                <a:ln w="12700">
                  <a:noFill/>
                  <a:prstDash val="solid"/>
                </a:ln>
              </c:spPr>
            </c:marker>
            <c:bubble3D val="0"/>
            <c:spPr>
              <a:ln w="12700">
                <a:solidFill>
                  <a:schemeClr val="accent2"/>
                </a:solidFill>
              </a:ln>
              <a:effectLst/>
            </c:spPr>
            <c:extLst>
              <c:ext xmlns:c16="http://schemas.microsoft.com/office/drawing/2014/chart" uri="{C3380CC4-5D6E-409C-BE32-E72D297353CC}">
                <c16:uniqueId val="{00000001-120E-4C08-B6A1-197819C7C6CE}"/>
              </c:ext>
            </c:extLst>
          </c:dPt>
          <c:dPt>
            <c:idx val="7"/>
            <c:marker>
              <c:symbol val="square"/>
              <c:size val="6"/>
              <c:spPr>
                <a:solidFill>
                  <a:schemeClr val="tx2"/>
                </a:solidFill>
                <a:ln w="12700">
                  <a:noFill/>
                  <a:prstDash val="solid"/>
                </a:ln>
              </c:spPr>
            </c:marker>
            <c:bubble3D val="0"/>
            <c:spPr>
              <a:ln w="12700">
                <a:solidFill>
                  <a:schemeClr val="accent2"/>
                </a:solidFill>
              </a:ln>
              <a:effectLst/>
            </c:spPr>
            <c:extLst>
              <c:ext xmlns:c16="http://schemas.microsoft.com/office/drawing/2014/chart" uri="{C3380CC4-5D6E-409C-BE32-E72D297353CC}">
                <c16:uniqueId val="{00000003-120E-4C08-B6A1-197819C7C6CE}"/>
              </c:ext>
            </c:extLst>
          </c:dPt>
          <c:dPt>
            <c:idx val="8"/>
            <c:marker>
              <c:symbol val="square"/>
              <c:size val="6"/>
              <c:spPr>
                <a:solidFill>
                  <a:schemeClr val="tx2"/>
                </a:solidFill>
                <a:ln w="12700">
                  <a:noFill/>
                  <a:prstDash val="solid"/>
                </a:ln>
              </c:spPr>
            </c:marker>
            <c:bubble3D val="0"/>
            <c:spPr>
              <a:ln w="12700">
                <a:solidFill>
                  <a:schemeClr val="accent2"/>
                </a:solidFill>
              </a:ln>
              <a:effectLst/>
            </c:spPr>
            <c:extLst>
              <c:ext xmlns:c16="http://schemas.microsoft.com/office/drawing/2014/chart" uri="{C3380CC4-5D6E-409C-BE32-E72D297353CC}">
                <c16:uniqueId val="{00000005-120E-4C08-B6A1-197819C7C6CE}"/>
              </c:ext>
            </c:extLst>
          </c:dPt>
          <c:dPt>
            <c:idx val="9"/>
            <c:marker>
              <c:symbol val="square"/>
              <c:size val="6"/>
              <c:spPr>
                <a:solidFill>
                  <a:schemeClr val="tx2"/>
                </a:solidFill>
                <a:ln w="12700">
                  <a:noFill/>
                  <a:prstDash val="solid"/>
                </a:ln>
              </c:spPr>
            </c:marker>
            <c:bubble3D val="0"/>
            <c:spPr>
              <a:ln w="12700">
                <a:solidFill>
                  <a:schemeClr val="accent2"/>
                </a:solidFill>
              </a:ln>
              <a:effectLst/>
            </c:spPr>
            <c:extLst>
              <c:ext xmlns:c16="http://schemas.microsoft.com/office/drawing/2014/chart" uri="{C3380CC4-5D6E-409C-BE32-E72D297353CC}">
                <c16:uniqueId val="{00000007-120E-4C08-B6A1-197819C7C6CE}"/>
              </c:ext>
            </c:extLst>
          </c:dPt>
          <c:dPt>
            <c:idx val="10"/>
            <c:marker>
              <c:symbol val="square"/>
              <c:size val="6"/>
              <c:spPr>
                <a:solidFill>
                  <a:schemeClr val="tx2"/>
                </a:solidFill>
                <a:ln w="12700">
                  <a:noFill/>
                  <a:prstDash val="solid"/>
                </a:ln>
              </c:spPr>
            </c:marker>
            <c:bubble3D val="0"/>
            <c:spPr>
              <a:ln w="12700">
                <a:solidFill>
                  <a:schemeClr val="accent2"/>
                </a:solidFill>
              </a:ln>
              <a:effectLst/>
            </c:spPr>
            <c:extLst>
              <c:ext xmlns:c16="http://schemas.microsoft.com/office/drawing/2014/chart" uri="{C3380CC4-5D6E-409C-BE32-E72D297353CC}">
                <c16:uniqueId val="{00000009-120E-4C08-B6A1-197819C7C6CE}"/>
              </c:ext>
            </c:extLst>
          </c:dPt>
          <c:dPt>
            <c:idx val="12"/>
            <c:marker>
              <c:symbol val="square"/>
              <c:size val="6"/>
              <c:spPr>
                <a:solidFill>
                  <a:schemeClr val="tx2"/>
                </a:solidFill>
                <a:ln w="12700">
                  <a:noFill/>
                  <a:prstDash val="solid"/>
                </a:ln>
              </c:spPr>
            </c:marker>
            <c:bubble3D val="0"/>
            <c:spPr>
              <a:ln w="12700">
                <a:solidFill>
                  <a:schemeClr val="accent2"/>
                </a:solidFill>
              </a:ln>
              <a:effectLst/>
            </c:spPr>
            <c:extLst>
              <c:ext xmlns:c16="http://schemas.microsoft.com/office/drawing/2014/chart" uri="{C3380CC4-5D6E-409C-BE32-E72D297353CC}">
                <c16:uniqueId val="{0000000B-120E-4C08-B6A1-197819C7C6CE}"/>
              </c:ext>
            </c:extLst>
          </c:dPt>
          <c:dPt>
            <c:idx val="13"/>
            <c:marker>
              <c:symbol val="square"/>
              <c:size val="6"/>
              <c:spPr>
                <a:solidFill>
                  <a:schemeClr val="tx2"/>
                </a:solidFill>
                <a:ln w="12700">
                  <a:noFill/>
                  <a:prstDash val="solid"/>
                </a:ln>
              </c:spPr>
            </c:marker>
            <c:bubble3D val="0"/>
            <c:spPr>
              <a:ln w="12700">
                <a:solidFill>
                  <a:schemeClr val="accent2"/>
                </a:solidFill>
              </a:ln>
              <a:effectLst/>
            </c:spPr>
            <c:extLst>
              <c:ext xmlns:c16="http://schemas.microsoft.com/office/drawing/2014/chart" uri="{C3380CC4-5D6E-409C-BE32-E72D297353CC}">
                <c16:uniqueId val="{0000000D-120E-4C08-B6A1-197819C7C6CE}"/>
              </c:ext>
            </c:extLst>
          </c:dPt>
          <c:cat>
            <c:numRef>
              <c:f>'SOAR Cohort Qtrly Control Chart'!$A$2:$A$15</c:f>
              <c:numCache>
                <c:formatCode>General</c:formatCode>
                <c:ptCount val="14"/>
                <c:pt idx="0">
                  <c:v>-4</c:v>
                </c:pt>
                <c:pt idx="1">
                  <c:v>-3</c:v>
                </c:pt>
                <c:pt idx="2">
                  <c:v>-2</c:v>
                </c:pt>
                <c:pt idx="3">
                  <c:v>-1</c:v>
                </c:pt>
                <c:pt idx="4">
                  <c:v>0</c:v>
                </c:pt>
                <c:pt idx="5">
                  <c:v>1</c:v>
                </c:pt>
                <c:pt idx="6">
                  <c:v>2</c:v>
                </c:pt>
                <c:pt idx="7">
                  <c:v>3</c:v>
                </c:pt>
                <c:pt idx="8">
                  <c:v>4</c:v>
                </c:pt>
                <c:pt idx="9">
                  <c:v>5</c:v>
                </c:pt>
                <c:pt idx="10">
                  <c:v>6</c:v>
                </c:pt>
                <c:pt idx="11">
                  <c:v>7</c:v>
                </c:pt>
                <c:pt idx="12">
                  <c:v>8</c:v>
                </c:pt>
                <c:pt idx="13">
                  <c:v>9</c:v>
                </c:pt>
              </c:numCache>
            </c:numRef>
          </c:cat>
          <c:val>
            <c:numRef>
              <c:f>'SOAR Cohort Qtrly Control Chart'!$D$2:$D$15</c:f>
              <c:numCache>
                <c:formatCode>0.000</c:formatCode>
                <c:ptCount val="14"/>
                <c:pt idx="0">
                  <c:v>0.26629935720844811</c:v>
                </c:pt>
                <c:pt idx="1">
                  <c:v>0.25285338015803338</c:v>
                </c:pt>
                <c:pt idx="2">
                  <c:v>0.24637681159420291</c:v>
                </c:pt>
                <c:pt idx="3">
                  <c:v>0.25</c:v>
                </c:pt>
                <c:pt idx="4">
                  <c:v>0.25679758308157102</c:v>
                </c:pt>
                <c:pt idx="5">
                  <c:v>0.24148003894839337</c:v>
                </c:pt>
                <c:pt idx="6">
                  <c:v>0.23214285714285715</c:v>
                </c:pt>
                <c:pt idx="7">
                  <c:v>0.23701002734731086</c:v>
                </c:pt>
                <c:pt idx="8">
                  <c:v>0.21407624633431085</c:v>
                </c:pt>
                <c:pt idx="9">
                  <c:v>0.21031746031746032</c:v>
                </c:pt>
                <c:pt idx="10">
                  <c:v>0.25</c:v>
                </c:pt>
                <c:pt idx="11">
                  <c:v>0.22824156305506216</c:v>
                </c:pt>
                <c:pt idx="12">
                  <c:v>0.25529865125240847</c:v>
                </c:pt>
                <c:pt idx="13">
                  <c:v>0.24840182648401826</c:v>
                </c:pt>
              </c:numCache>
            </c:numRef>
          </c:val>
          <c:smooth val="0"/>
          <c:extLst>
            <c:ext xmlns:c16="http://schemas.microsoft.com/office/drawing/2014/chart" uri="{C3380CC4-5D6E-409C-BE32-E72D297353CC}">
              <c16:uniqueId val="{0000000E-120E-4C08-B6A1-197819C7C6CE}"/>
            </c:ext>
          </c:extLst>
        </c:ser>
        <c:ser>
          <c:idx val="2"/>
          <c:order val="2"/>
          <c:tx>
            <c:strRef>
              <c:f>'SOAR Cohort Qtrly Control Chart'!$F$1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'SOAR Cohort Qtrly Control Chart'!$F$2:$F$15</c:f>
              <c:numCache>
                <c:formatCode>0.000</c:formatCode>
                <c:ptCount val="14"/>
                <c:pt idx="0">
                  <c:v>0.28029215125200463</c:v>
                </c:pt>
                <c:pt idx="1">
                  <c:v>0.27970666539642247</c:v>
                </c:pt>
                <c:pt idx="2">
                  <c:v>0.28011233519946188</c:v>
                </c:pt>
                <c:pt idx="3">
                  <c:v>0.28127729341937796</c:v>
                </c:pt>
                <c:pt idx="4">
                  <c:v>0.30176030514282504</c:v>
                </c:pt>
                <c:pt idx="5">
                  <c:v>0.28107672499670577</c:v>
                </c:pt>
                <c:pt idx="6">
                  <c:v>0.27929766189569538</c:v>
                </c:pt>
                <c:pt idx="7">
                  <c:v>0.28019579035489567</c:v>
                </c:pt>
                <c:pt idx="8">
                  <c:v>0.25476240724028226</c:v>
                </c:pt>
                <c:pt idx="9">
                  <c:v>0.25495703390650759</c:v>
                </c:pt>
                <c:pt idx="10">
                  <c:v>0.25359973769492811</c:v>
                </c:pt>
                <c:pt idx="11">
                  <c:v>0.25353279553465369</c:v>
                </c:pt>
                <c:pt idx="12">
                  <c:v>0.25457201475051733</c:v>
                </c:pt>
                <c:pt idx="13">
                  <c:v>0.25388456076043275</c:v>
                </c:pt>
              </c:numCache>
            </c:numRef>
          </c:val>
          <c:smooth val="0"/>
          <c:extLst>
            <c:ext xmlns:c16="http://schemas.microsoft.com/office/drawing/2014/chart" uri="{C3380CC4-5D6E-409C-BE32-E72D297353CC}">
              <c16:uniqueId val="{0000000F-120E-4C08-B6A1-197819C7C6CE}"/>
            </c:ext>
          </c:extLst>
        </c:ser>
        <c:ser>
          <c:idx val="3"/>
          <c:order val="3"/>
          <c:tx>
            <c:strRef>
              <c:f>'SOAR Cohort Qtrly Control Chart'!$G$1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'SOAR Cohort Qtrly Control Chart'!$G$2:$G$15</c:f>
              <c:numCache>
                <c:formatCode>0.000</c:formatCode>
                <c:ptCount val="14"/>
                <c:pt idx="0">
                  <c:v>0.2671027975412878</c:v>
                </c:pt>
                <c:pt idx="1">
                  <c:v>0.26681005461349672</c:v>
                </c:pt>
                <c:pt idx="2">
                  <c:v>0.26701288951501639</c:v>
                </c:pt>
                <c:pt idx="3">
                  <c:v>0.26759536862497441</c:v>
                </c:pt>
                <c:pt idx="4">
                  <c:v>0.27783687448669797</c:v>
                </c:pt>
                <c:pt idx="5">
                  <c:v>0.26749508441363834</c:v>
                </c:pt>
                <c:pt idx="6">
                  <c:v>0.26660555286313314</c:v>
                </c:pt>
                <c:pt idx="7">
                  <c:v>0.26705461709273332</c:v>
                </c:pt>
                <c:pt idx="8">
                  <c:v>0.24163501828333428</c:v>
                </c:pt>
                <c:pt idx="9">
                  <c:v>0.24173233161644694</c:v>
                </c:pt>
                <c:pt idx="10">
                  <c:v>0.2410536835106572</c:v>
                </c:pt>
                <c:pt idx="11">
                  <c:v>0.24102021243051999</c:v>
                </c:pt>
                <c:pt idx="12">
                  <c:v>0.24153982203845181</c:v>
                </c:pt>
                <c:pt idx="13">
                  <c:v>0.24119609504340953</c:v>
                </c:pt>
              </c:numCache>
            </c:numRef>
          </c:val>
          <c:smooth val="0"/>
          <c:extLst>
            <c:ext xmlns:c16="http://schemas.microsoft.com/office/drawing/2014/chart" uri="{C3380CC4-5D6E-409C-BE32-E72D297353CC}">
              <c16:uniqueId val="{00000010-120E-4C08-B6A1-197819C7C6CE}"/>
            </c:ext>
          </c:extLst>
        </c:ser>
        <c:ser>
          <c:idx val="4"/>
          <c:order val="4"/>
          <c:tx>
            <c:strRef>
              <c:f>'SOAR Cohort Qtrly Control Chart'!$H$1</c:f>
              <c:strCache>
                <c:ptCount val="1"/>
                <c:pt idx="0">
                  <c:v>Average</c:v>
                </c:pt>
              </c:strCache>
            </c:strRef>
          </c:tx>
          <c:spPr>
            <a:ln w="34925">
              <a:solidFill>
                <a:schemeClr val="accent1"/>
              </a:solidFill>
              <a:prstDash val="solid"/>
            </a:ln>
            <a:effectLst/>
          </c:spPr>
          <c:marker>
            <c:symbol val="none"/>
          </c:marker>
          <c:dLbls>
            <c:dLbl>
              <c:idx val="1"/>
              <c:layout>
                <c:manualLayout>
                  <c:x val="0.48319084779610549"/>
                  <c:y val="-0.13965130772361303"/>
                </c:manualLayout>
              </c:layout>
              <c:tx>
                <c:rich>
                  <a:bodyPr/>
                  <a:lstStyle/>
                  <a:p>
                    <a:pPr algn="l">
                      <a:defRPr sz="1000" b="0" i="0" u="none" strike="noStrike" baseline="0">
                        <a:solidFill>
                          <a:srgbClr val="000000"/>
                        </a:solidFill>
                        <a:latin typeface="Calibri"/>
                        <a:ea typeface="Calibri"/>
                        <a:cs typeface="Calibri"/>
                      </a:defRPr>
                    </a:pPr>
                    <a:r>
                      <a:rPr lang="en-US" sz="1200" b="0" i="0" u="none" strike="noStrike" baseline="0" dirty="0">
                        <a:solidFill>
                          <a:srgbClr val="808080"/>
                        </a:solidFill>
                        <a:latin typeface="Nunito"/>
                      </a:rPr>
                      <a:t>Baseline Average 25.4%</a:t>
                    </a:r>
                  </a:p>
                  <a:p>
                    <a:pPr algn="l">
                      <a:defRPr sz="1000" b="0" i="0" u="none" strike="noStrike" baseline="0">
                        <a:solidFill>
                          <a:srgbClr val="000000"/>
                        </a:solidFill>
                        <a:latin typeface="Calibri"/>
                        <a:ea typeface="Calibri"/>
                        <a:cs typeface="Calibri"/>
                      </a:defRPr>
                    </a:pPr>
                    <a:r>
                      <a:rPr lang="en-US" sz="1200" b="0" i="0" u="none" strike="noStrike" baseline="0" dirty="0">
                        <a:solidFill>
                          <a:srgbClr val="808080"/>
                        </a:solidFill>
                        <a:latin typeface="Nunito"/>
                      </a:rPr>
                      <a:t>New Average 22.9%</a:t>
                    </a:r>
                  </a:p>
                  <a:p>
                    <a:pPr algn="l">
                      <a:defRPr sz="1000" b="0" i="0" u="none" strike="noStrike" baseline="0">
                        <a:solidFill>
                          <a:srgbClr val="000000"/>
                        </a:solidFill>
                        <a:latin typeface="Calibri"/>
                        <a:ea typeface="Calibri"/>
                        <a:cs typeface="Calibri"/>
                      </a:defRPr>
                    </a:pPr>
                    <a:r>
                      <a:rPr lang="en-US" sz="1200" b="0" i="0" u="none" strike="noStrike" baseline="0" dirty="0">
                        <a:solidFill>
                          <a:srgbClr val="FF9900"/>
                        </a:solidFill>
                        <a:latin typeface="Nunito"/>
                      </a:rPr>
                      <a:t>HP 2020 Goal 23.9% </a:t>
                    </a:r>
                  </a:p>
                </c:rich>
              </c:tx>
              <c:numFmt formatCode="0.00" sourceLinked="0"/>
              <c:spPr>
                <a:noFill/>
                <a:ln w="25400">
                  <a:noFill/>
                </a:ln>
              </c:spPr>
              <c:dLblPos val="r"/>
              <c:showLegendKey val="0"/>
              <c:showVal val="0"/>
              <c:showCatName val="0"/>
              <c:showSerName val="0"/>
              <c:showPercent val="0"/>
              <c:showBubbleSize val="0"/>
              <c:extLst>
                <c:ext xmlns:c15="http://schemas.microsoft.com/office/drawing/2012/chart" uri="{CE6537A1-D6FC-4f65-9D91-7224C49458BB}">
                  <c15:layout>
                    <c:manualLayout>
                      <c:w val="0.21185164863849129"/>
                      <c:h val="0.211138965328516"/>
                    </c:manualLayout>
                  </c15:layout>
                </c:ext>
                <c:ext xmlns:c16="http://schemas.microsoft.com/office/drawing/2014/chart" uri="{C3380CC4-5D6E-409C-BE32-E72D297353CC}">
                  <c16:uniqueId val="{00000011-120E-4C08-B6A1-197819C7C6C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'SOAR Cohort Qtrly Control Chart'!$H$2:$H$15</c:f>
              <c:numCache>
                <c:formatCode>0.000</c:formatCode>
                <c:ptCount val="14"/>
                <c:pt idx="0">
                  <c:v>0.25391344383057091</c:v>
                </c:pt>
                <c:pt idx="1">
                  <c:v>0.25391344383057091</c:v>
                </c:pt>
                <c:pt idx="2">
                  <c:v>0.25391344383057091</c:v>
                </c:pt>
                <c:pt idx="3">
                  <c:v>0.25391344383057091</c:v>
                </c:pt>
                <c:pt idx="4">
                  <c:v>0.25391344383057091</c:v>
                </c:pt>
                <c:pt idx="5">
                  <c:v>0.25391344383057091</c:v>
                </c:pt>
                <c:pt idx="6">
                  <c:v>0.25391344383057091</c:v>
                </c:pt>
                <c:pt idx="7">
                  <c:v>0.25391344383057091</c:v>
                </c:pt>
                <c:pt idx="8">
                  <c:v>0.2285076293263863</c:v>
                </c:pt>
                <c:pt idx="9">
                  <c:v>0.2285076293263863</c:v>
                </c:pt>
                <c:pt idx="10">
                  <c:v>0.2285076293263863</c:v>
                </c:pt>
                <c:pt idx="11">
                  <c:v>0.2285076293263863</c:v>
                </c:pt>
                <c:pt idx="12">
                  <c:v>0.2285076293263863</c:v>
                </c:pt>
                <c:pt idx="13">
                  <c:v>0.2285076293263863</c:v>
                </c:pt>
              </c:numCache>
            </c:numRef>
          </c:val>
          <c:smooth val="0"/>
          <c:extLst>
            <c:ext xmlns:c16="http://schemas.microsoft.com/office/drawing/2014/chart" uri="{C3380CC4-5D6E-409C-BE32-E72D297353CC}">
              <c16:uniqueId val="{00000012-120E-4C08-B6A1-197819C7C6CE}"/>
            </c:ext>
          </c:extLst>
        </c:ser>
        <c:ser>
          <c:idx val="5"/>
          <c:order val="5"/>
          <c:tx>
            <c:strRef>
              <c:f>'SOAR Cohort Qtrly Control Chart'!$I$1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'SOAR Cohort Qtrly Control Chart'!$I$2:$I$15</c:f>
              <c:numCache>
                <c:formatCode>0.000</c:formatCode>
                <c:ptCount val="14"/>
                <c:pt idx="0">
                  <c:v>0.24072409011985405</c:v>
                </c:pt>
                <c:pt idx="1">
                  <c:v>0.24101683304764512</c:v>
                </c:pt>
                <c:pt idx="2">
                  <c:v>0.24081399814612542</c:v>
                </c:pt>
                <c:pt idx="3">
                  <c:v>0.24023151903616738</c:v>
                </c:pt>
                <c:pt idx="4">
                  <c:v>0.22999001317444384</c:v>
                </c:pt>
                <c:pt idx="5">
                  <c:v>0.24033180324750347</c:v>
                </c:pt>
                <c:pt idx="6">
                  <c:v>0.24122133479800867</c:v>
                </c:pt>
                <c:pt idx="7">
                  <c:v>0.24077227056840853</c:v>
                </c:pt>
                <c:pt idx="8">
                  <c:v>0.21538024036943831</c:v>
                </c:pt>
                <c:pt idx="9">
                  <c:v>0.21528292703632565</c:v>
                </c:pt>
                <c:pt idx="10">
                  <c:v>0.21596157514211539</c:v>
                </c:pt>
                <c:pt idx="11">
                  <c:v>0.2159950462222526</c:v>
                </c:pt>
                <c:pt idx="12">
                  <c:v>0.21547543661432078</c:v>
                </c:pt>
                <c:pt idx="13">
                  <c:v>0.21581916360936307</c:v>
                </c:pt>
              </c:numCache>
            </c:numRef>
          </c:val>
          <c:smooth val="0"/>
          <c:extLst>
            <c:ext xmlns:c16="http://schemas.microsoft.com/office/drawing/2014/chart" uri="{C3380CC4-5D6E-409C-BE32-E72D297353CC}">
              <c16:uniqueId val="{00000013-120E-4C08-B6A1-197819C7C6CE}"/>
            </c:ext>
          </c:extLst>
        </c:ser>
        <c:ser>
          <c:idx val="6"/>
          <c:order val="6"/>
          <c:tx>
            <c:strRef>
              <c:f>'SOAR Cohort Qtrly Control Chart'!$J$1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'SOAR Cohort Qtrly Control Chart'!$J$2:$J$15</c:f>
              <c:numCache>
                <c:formatCode>0.000</c:formatCode>
                <c:ptCount val="14"/>
                <c:pt idx="0">
                  <c:v>0.22753473640913718</c:v>
                </c:pt>
                <c:pt idx="1">
                  <c:v>0.22812022226471931</c:v>
                </c:pt>
                <c:pt idx="2">
                  <c:v>0.22771455246167993</c:v>
                </c:pt>
                <c:pt idx="3">
                  <c:v>0.22654959424176385</c:v>
                </c:pt>
                <c:pt idx="4">
                  <c:v>0.20606658251831675</c:v>
                </c:pt>
                <c:pt idx="5">
                  <c:v>0.22675016266443601</c:v>
                </c:pt>
                <c:pt idx="6">
                  <c:v>0.22852922576544646</c:v>
                </c:pt>
                <c:pt idx="7">
                  <c:v>0.22763109730624612</c:v>
                </c:pt>
                <c:pt idx="8">
                  <c:v>0.2022528514124903</c:v>
                </c:pt>
                <c:pt idx="9">
                  <c:v>0.202058224746265</c:v>
                </c:pt>
                <c:pt idx="10">
                  <c:v>0.20341552095784446</c:v>
                </c:pt>
                <c:pt idx="11">
                  <c:v>0.20348246311811893</c:v>
                </c:pt>
                <c:pt idx="12">
                  <c:v>0.20244324390225527</c:v>
                </c:pt>
                <c:pt idx="13">
                  <c:v>0.20313069789233981</c:v>
                </c:pt>
              </c:numCache>
            </c:numRef>
          </c:val>
          <c:smooth val="0"/>
          <c:extLst>
            <c:ext xmlns:c16="http://schemas.microsoft.com/office/drawing/2014/chart" uri="{C3380CC4-5D6E-409C-BE32-E72D297353CC}">
              <c16:uniqueId val="{00000014-120E-4C08-B6A1-197819C7C6CE}"/>
            </c:ext>
          </c:extLst>
        </c:ser>
        <c:ser>
          <c:idx val="8"/>
          <c:order val="8"/>
          <c:tx>
            <c:strRef>
              <c:f>'SOAR Cohort Qtrly Control Chart'!$AB$1</c:f>
              <c:strCache>
                <c:ptCount val="1"/>
                <c:pt idx="0">
                  <c:v>Healthy People 2020 Goal</c:v>
                </c:pt>
              </c:strCache>
            </c:strRef>
          </c:tx>
          <c:spPr>
            <a:ln>
              <a:solidFill>
                <a:srgbClr val="FF9900"/>
              </a:solidFill>
              <a:prstDash val="solid"/>
            </a:ln>
          </c:spPr>
          <c:marker>
            <c:symbol val="none"/>
          </c:marker>
          <c:cat>
            <c:numRef>
              <c:f>'SOAR Cohort Qtrly Control Chart'!$A$2:$A$15</c:f>
              <c:numCache>
                <c:formatCode>General</c:formatCode>
                <c:ptCount val="14"/>
                <c:pt idx="0">
                  <c:v>-4</c:v>
                </c:pt>
                <c:pt idx="1">
                  <c:v>-3</c:v>
                </c:pt>
                <c:pt idx="2">
                  <c:v>-2</c:v>
                </c:pt>
                <c:pt idx="3">
                  <c:v>-1</c:v>
                </c:pt>
                <c:pt idx="4">
                  <c:v>0</c:v>
                </c:pt>
                <c:pt idx="5">
                  <c:v>1</c:v>
                </c:pt>
                <c:pt idx="6">
                  <c:v>2</c:v>
                </c:pt>
                <c:pt idx="7">
                  <c:v>3</c:v>
                </c:pt>
                <c:pt idx="8">
                  <c:v>4</c:v>
                </c:pt>
                <c:pt idx="9">
                  <c:v>5</c:v>
                </c:pt>
                <c:pt idx="10">
                  <c:v>6</c:v>
                </c:pt>
                <c:pt idx="11">
                  <c:v>7</c:v>
                </c:pt>
                <c:pt idx="12">
                  <c:v>8</c:v>
                </c:pt>
                <c:pt idx="13">
                  <c:v>9</c:v>
                </c:pt>
              </c:numCache>
            </c:numRef>
          </c:cat>
          <c:val>
            <c:numRef>
              <c:f>'SOAR Cohort Qtrly Control Chart'!$AB$2:$AB$15</c:f>
              <c:numCache>
                <c:formatCode>General</c:formatCode>
                <c:ptCount val="14"/>
                <c:pt idx="0">
                  <c:v>0.23899999999999999</c:v>
                </c:pt>
                <c:pt idx="1">
                  <c:v>0.23899999999999999</c:v>
                </c:pt>
                <c:pt idx="2">
                  <c:v>0.23899999999999999</c:v>
                </c:pt>
                <c:pt idx="3">
                  <c:v>0.23899999999999999</c:v>
                </c:pt>
                <c:pt idx="4">
                  <c:v>0.23899999999999999</c:v>
                </c:pt>
                <c:pt idx="5">
                  <c:v>0.23899999999999999</c:v>
                </c:pt>
                <c:pt idx="6">
                  <c:v>0.23899999999999999</c:v>
                </c:pt>
                <c:pt idx="7">
                  <c:v>0.23899999999999999</c:v>
                </c:pt>
                <c:pt idx="8">
                  <c:v>0.23899999999999999</c:v>
                </c:pt>
                <c:pt idx="9">
                  <c:v>0.23899999999999999</c:v>
                </c:pt>
                <c:pt idx="10">
                  <c:v>0.23899999999999999</c:v>
                </c:pt>
                <c:pt idx="11">
                  <c:v>0.23899999999999999</c:v>
                </c:pt>
                <c:pt idx="12">
                  <c:v>0.23899999999999999</c:v>
                </c:pt>
                <c:pt idx="13">
                  <c:v>0.23899999999999999</c:v>
                </c:pt>
              </c:numCache>
            </c:numRef>
          </c:val>
          <c:smooth val="0"/>
          <c:extLst>
            <c:ext xmlns:c16="http://schemas.microsoft.com/office/drawing/2014/chart" uri="{C3380CC4-5D6E-409C-BE32-E72D297353CC}">
              <c16:uniqueId val="{00000015-120E-4C08-B6A1-197819C7C6CE}"/>
            </c:ext>
          </c:extLst>
        </c:ser>
        <c:dLbls>
          <c:showLegendKey val="0"/>
          <c:showVal val="0"/>
          <c:showCatName val="0"/>
          <c:showSerName val="0"/>
          <c:showPercent val="0"/>
          <c:showBubbleSize val="0"/>
        </c:dLbls>
        <c:marker val="1"/>
        <c:smooth val="0"/>
        <c:axId val="56147872"/>
        <c:axId val="1"/>
      </c:lineChart>
      <c:scatterChart>
        <c:scatterStyle val="lineMarker"/>
        <c:varyColors val="0"/>
        <c:ser>
          <c:idx val="1"/>
          <c:order val="1"/>
          <c:tx>
            <c:strRef>
              <c:f>'SOAR Cohort Qtrly Control Chart'!$E$1</c:f>
              <c:strCache>
                <c:ptCount val="1"/>
                <c:pt idx="0">
                  <c:v>UCL</c:v>
                </c:pt>
              </c:strCache>
            </c:strRef>
          </c:tx>
          <c:spPr>
            <a:ln w="19050">
              <a:noFill/>
            </a:ln>
          </c:spPr>
          <c:marker>
            <c:symbol val="none"/>
          </c:marker>
          <c:errBars>
            <c:errDir val="x"/>
            <c:errBarType val="both"/>
            <c:errValType val="cust"/>
            <c:noEndCap val="1"/>
            <c:plus>
              <c:numRef>
                <c:f>'SOAR Cohort Qtrly Control Chart'!$M$2:$M$35</c:f>
                <c:numCache>
                  <c:formatCode>General</c:formatCode>
                  <c:ptCount val="3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plus>
            <c:minus>
              <c:numRef>
                <c:f>'SOAR Cohort Qtrly Control Chart'!$T$2:$T$35</c:f>
                <c:numCache>
                  <c:formatCode>General</c:formatCode>
                  <c:ptCount val="34"/>
                </c:numCache>
              </c:numRef>
            </c:minus>
            <c:spPr>
              <a:ln w="12700">
                <a:solidFill>
                  <a:srgbClr val="969696"/>
                </a:solidFill>
                <a:prstDash val="lgDash"/>
              </a:ln>
            </c:spPr>
          </c:errBars>
          <c:errBars>
            <c:errDir val="y"/>
            <c:errBarType val="both"/>
            <c:errValType val="cust"/>
            <c:noEndCap val="1"/>
            <c:plus>
              <c:numRef>
                <c:f>'SOAR Cohort Qtrly Control Chart'!$T$2:$T$35</c:f>
                <c:numCache>
                  <c:formatCode>General</c:formatCode>
                  <c:ptCount val="34"/>
                </c:numCache>
              </c:numRef>
            </c:plus>
            <c:minus>
              <c:numRef>
                <c:f>'SOAR Cohort Qtrly Control Chart'!$N$2:$N$35</c:f>
                <c:numCache>
                  <c:formatCode>General</c:formatCode>
                  <c:ptCount val="34"/>
                  <c:pt idx="0">
                    <c:v>0</c:v>
                  </c:pt>
                  <c:pt idx="1">
                    <c:v>-8.7822878337323607E-4</c:v>
                  </c:pt>
                  <c:pt idx="2">
                    <c:v>6.0850470455908745E-4</c:v>
                  </c:pt>
                  <c:pt idx="3">
                    <c:v>1.7474373298740908E-3</c:v>
                  </c:pt>
                  <c:pt idx="4">
                    <c:v>3.0724517585170696E-2</c:v>
                  </c:pt>
                  <c:pt idx="5">
                    <c:v>-3.1025370219178949E-2</c:v>
                  </c:pt>
                  <c:pt idx="6">
                    <c:v>-2.6685946515156433E-3</c:v>
                  </c:pt>
                  <c:pt idx="7">
                    <c:v>1.3471926888005137E-3</c:v>
                  </c:pt>
                  <c:pt idx="8">
                    <c:v>-2.5447167419827776E-2</c:v>
                  </c:pt>
                  <c:pt idx="9">
                    <c:v>2.9193999933790904E-4</c:v>
                  </c:pt>
                  <c:pt idx="10">
                    <c:v>-2.0359443173691427E-3</c:v>
                  </c:pt>
                  <c:pt idx="11">
                    <c:v>-1.0041324041171196E-4</c:v>
                  </c:pt>
                  <c:pt idx="12">
                    <c:v>1.5588288237954884E-3</c:v>
                  </c:pt>
                  <c:pt idx="13">
                    <c:v>-1.0311809851268339E-3</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minus>
            <c:spPr>
              <a:ln w="3175">
                <a:solidFill>
                  <a:srgbClr val="969696"/>
                </a:solidFill>
                <a:prstDash val="lgDash"/>
              </a:ln>
            </c:spPr>
          </c:errBars>
          <c:yVal>
            <c:numRef>
              <c:f>'SOAR Cohort Qtrly Control Chart'!$E$2:$E$15</c:f>
              <c:numCache>
                <c:formatCode>0.000</c:formatCode>
                <c:ptCount val="14"/>
                <c:pt idx="0">
                  <c:v>0.29348150496272152</c:v>
                </c:pt>
                <c:pt idx="1">
                  <c:v>0.29260327617934828</c:v>
                </c:pt>
                <c:pt idx="2">
                  <c:v>0.29321178088390737</c:v>
                </c:pt>
                <c:pt idx="3">
                  <c:v>0.29495921821378146</c:v>
                </c:pt>
                <c:pt idx="4">
                  <c:v>0.32568373579895216</c:v>
                </c:pt>
                <c:pt idx="5">
                  <c:v>0.29465836557977321</c:v>
                </c:pt>
                <c:pt idx="6">
                  <c:v>0.29198977092825756</c:v>
                </c:pt>
                <c:pt idx="7">
                  <c:v>0.29333696361705808</c:v>
                </c:pt>
                <c:pt idx="8">
                  <c:v>0.2678897961972303</c:v>
                </c:pt>
                <c:pt idx="9">
                  <c:v>0.26818173619656821</c:v>
                </c:pt>
                <c:pt idx="10">
                  <c:v>0.26614579187919907</c:v>
                </c:pt>
                <c:pt idx="11">
                  <c:v>0.26604537863878736</c:v>
                </c:pt>
                <c:pt idx="12">
                  <c:v>0.26760420746258284</c:v>
                </c:pt>
                <c:pt idx="13">
                  <c:v>0.26657302647745601</c:v>
                </c:pt>
              </c:numCache>
            </c:numRef>
          </c:yVal>
          <c:smooth val="0"/>
          <c:extLst>
            <c:ext xmlns:c16="http://schemas.microsoft.com/office/drawing/2014/chart" uri="{C3380CC4-5D6E-409C-BE32-E72D297353CC}">
              <c16:uniqueId val="{00000016-120E-4C08-B6A1-197819C7C6CE}"/>
            </c:ext>
          </c:extLst>
        </c:ser>
        <c:ser>
          <c:idx val="7"/>
          <c:order val="7"/>
          <c:tx>
            <c:strRef>
              <c:f>'SOAR Cohort Qtrly Control Chart'!$K$1</c:f>
              <c:strCache>
                <c:ptCount val="1"/>
                <c:pt idx="0">
                  <c:v>LCL</c:v>
                </c:pt>
              </c:strCache>
            </c:strRef>
          </c:tx>
          <c:spPr>
            <a:ln w="19050">
              <a:noFill/>
            </a:ln>
          </c:spPr>
          <c:marker>
            <c:symbol val="none"/>
          </c:marker>
          <c:errBars>
            <c:errDir val="x"/>
            <c:errBarType val="both"/>
            <c:errValType val="cust"/>
            <c:noEndCap val="1"/>
            <c:plus>
              <c:numRef>
                <c:f>'SOAR Cohort Qtrly Control Chart'!$M$2:$M$35</c:f>
                <c:numCache>
                  <c:formatCode>General</c:formatCode>
                  <c:ptCount val="3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plus>
            <c:minus>
              <c:numRef>
                <c:f>'SOAR Cohort Qtrly Control Chart'!$T$2:$T$35</c:f>
                <c:numCache>
                  <c:formatCode>General</c:formatCode>
                  <c:ptCount val="34"/>
                </c:numCache>
              </c:numRef>
            </c:minus>
            <c:spPr>
              <a:ln w="12700">
                <a:solidFill>
                  <a:srgbClr val="969696"/>
                </a:solidFill>
                <a:prstDash val="lgDash"/>
              </a:ln>
            </c:spPr>
          </c:errBars>
          <c:errBars>
            <c:errDir val="y"/>
            <c:errBarType val="both"/>
            <c:errValType val="cust"/>
            <c:noEndCap val="1"/>
            <c:plus>
              <c:numRef>
                <c:f>'SOAR Cohort Qtrly Control Chart'!$T$2:$T$35</c:f>
                <c:numCache>
                  <c:formatCode>General</c:formatCode>
                  <c:ptCount val="34"/>
                </c:numCache>
              </c:numRef>
            </c:plus>
            <c:minus>
              <c:numRef>
                <c:f>'SOAR Cohort Qtrly Control Chart'!$S$2:$S$35</c:f>
                <c:numCache>
                  <c:formatCode>General</c:formatCode>
                  <c:ptCount val="34"/>
                  <c:pt idx="0">
                    <c:v>0</c:v>
                  </c:pt>
                  <c:pt idx="1">
                    <c:v>8.7822878337323607E-4</c:v>
                  </c:pt>
                  <c:pt idx="2">
                    <c:v>-6.0850470455911521E-4</c:v>
                  </c:pt>
                  <c:pt idx="3">
                    <c:v>-1.7474373298740631E-3</c:v>
                  </c:pt>
                  <c:pt idx="4">
                    <c:v>-3.0724517585170696E-2</c:v>
                  </c:pt>
                  <c:pt idx="5">
                    <c:v>3.1025370219178922E-2</c:v>
                  </c:pt>
                  <c:pt idx="6">
                    <c:v>2.6685946515156433E-3</c:v>
                  </c:pt>
                  <c:pt idx="7">
                    <c:v>-1.3471926888004859E-3</c:v>
                  </c:pt>
                  <c:pt idx="8">
                    <c:v>-2.5364461588541415E-2</c:v>
                  </c:pt>
                  <c:pt idx="9">
                    <c:v>-2.9193999933796455E-4</c:v>
                  </c:pt>
                  <c:pt idx="10">
                    <c:v>2.0359443173691982E-3</c:v>
                  </c:pt>
                  <c:pt idx="11">
                    <c:v>1.004132404116842E-4</c:v>
                  </c:pt>
                  <c:pt idx="12">
                    <c:v>-1.5588288237954884E-3</c:v>
                  </c:pt>
                  <c:pt idx="13">
                    <c:v>1.0311809851268339E-3</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minus>
            <c:spPr>
              <a:ln w="3175">
                <a:solidFill>
                  <a:srgbClr val="969696"/>
                </a:solidFill>
                <a:prstDash val="lgDash"/>
              </a:ln>
            </c:spPr>
          </c:errBars>
          <c:yVal>
            <c:numRef>
              <c:f>'SOAR Cohort Qtrly Control Chart'!$K$2:$K$15</c:f>
              <c:numCache>
                <c:formatCode>0.000</c:formatCode>
                <c:ptCount val="14"/>
                <c:pt idx="0">
                  <c:v>0.21434538269842029</c:v>
                </c:pt>
                <c:pt idx="1">
                  <c:v>0.21522361148179353</c:v>
                </c:pt>
                <c:pt idx="2">
                  <c:v>0.21461510677723442</c:v>
                </c:pt>
                <c:pt idx="3">
                  <c:v>0.21286766944736035</c:v>
                </c:pt>
                <c:pt idx="4">
                  <c:v>0.18214315186218966</c:v>
                </c:pt>
                <c:pt idx="5">
                  <c:v>0.21316852208136858</c:v>
                </c:pt>
                <c:pt idx="6">
                  <c:v>0.21583711673288422</c:v>
                </c:pt>
                <c:pt idx="7">
                  <c:v>0.21448992404408374</c:v>
                </c:pt>
                <c:pt idx="8">
                  <c:v>0.18912546245554232</c:v>
                </c:pt>
                <c:pt idx="9">
                  <c:v>0.18883352245620436</c:v>
                </c:pt>
                <c:pt idx="10">
                  <c:v>0.19086946677357355</c:v>
                </c:pt>
                <c:pt idx="11">
                  <c:v>0.19096988001398524</c:v>
                </c:pt>
                <c:pt idx="12">
                  <c:v>0.18941105119018975</c:v>
                </c:pt>
                <c:pt idx="13">
                  <c:v>0.19044223217531658</c:v>
                </c:pt>
              </c:numCache>
            </c:numRef>
          </c:yVal>
          <c:smooth val="0"/>
          <c:extLst>
            <c:ext xmlns:c16="http://schemas.microsoft.com/office/drawing/2014/chart" uri="{C3380CC4-5D6E-409C-BE32-E72D297353CC}">
              <c16:uniqueId val="{00000017-120E-4C08-B6A1-197819C7C6CE}"/>
            </c:ext>
          </c:extLst>
        </c:ser>
        <c:dLbls>
          <c:showLegendKey val="0"/>
          <c:showVal val="0"/>
          <c:showCatName val="0"/>
          <c:showSerName val="0"/>
          <c:showPercent val="0"/>
          <c:showBubbleSize val="0"/>
        </c:dLbls>
        <c:axId val="3"/>
        <c:axId val="4"/>
      </c:scatterChart>
      <c:catAx>
        <c:axId val="56147872"/>
        <c:scaling>
          <c:orientation val="minMax"/>
        </c:scaling>
        <c:delete val="0"/>
        <c:axPos val="b"/>
        <c:title>
          <c:tx>
            <c:rich>
              <a:bodyPr/>
              <a:lstStyle/>
              <a:p>
                <a:pPr>
                  <a:defRPr sz="1000" b="1" i="0">
                    <a:solidFill>
                      <a:srgbClr val="000000"/>
                    </a:solidFill>
                    <a:latin typeface="Nunito" panose="00000500000000000000" pitchFamily="2" charset="0"/>
                  </a:defRPr>
                </a:pPr>
                <a:r>
                  <a:rPr lang="en-US" sz="1000" b="1" i="0">
                    <a:solidFill>
                      <a:srgbClr val="000000"/>
                    </a:solidFill>
                    <a:latin typeface="Nunito" panose="00000500000000000000" pitchFamily="2" charset="0"/>
                  </a:rPr>
                  <a:t>Quarter of Enrollment</a:t>
                </a:r>
              </a:p>
            </c:rich>
          </c:tx>
          <c:layout>
            <c:manualLayout>
              <c:xMode val="edge"/>
              <c:yMode val="edge"/>
              <c:x val="0.39492045036426521"/>
              <c:y val="0.91314052962399872"/>
            </c:manualLayout>
          </c:layout>
          <c:overlay val="0"/>
        </c:title>
        <c:numFmt formatCode="General" sourceLinked="1"/>
        <c:majorTickMark val="out"/>
        <c:minorTickMark val="none"/>
        <c:tickLblPos val="nextTo"/>
        <c:txPr>
          <a:bodyPr rot="-2700000" vert="horz"/>
          <a:lstStyle/>
          <a:p>
            <a:pPr>
              <a:defRPr sz="1000" b="0" i="0" u="none" strike="noStrike" baseline="0">
                <a:solidFill>
                  <a:srgbClr val="000000"/>
                </a:solidFill>
                <a:latin typeface="Calibri"/>
                <a:ea typeface="Calibri"/>
                <a:cs typeface="Calibri"/>
              </a:defRPr>
            </a:pPr>
            <a:endParaRPr lang="en-US"/>
          </a:p>
        </c:txPr>
        <c:crossAx val="1"/>
        <c:crosses val="autoZero"/>
        <c:auto val="0"/>
        <c:lblAlgn val="ctr"/>
        <c:lblOffset val="100"/>
        <c:tickLblSkip val="1"/>
        <c:tickMarkSkip val="1"/>
        <c:noMultiLvlLbl val="0"/>
      </c:catAx>
      <c:valAx>
        <c:axId val="1"/>
        <c:scaling>
          <c:orientation val="minMax"/>
          <c:max val="0.5"/>
          <c:min val="0"/>
        </c:scaling>
        <c:delete val="0"/>
        <c:axPos val="l"/>
        <c:title>
          <c:tx>
            <c:rich>
              <a:bodyPr/>
              <a:lstStyle/>
              <a:p>
                <a:pPr>
                  <a:defRPr sz="1000" b="1" i="0">
                    <a:solidFill>
                      <a:srgbClr val="000000"/>
                    </a:solidFill>
                    <a:latin typeface="Nunito" panose="00000500000000000000" pitchFamily="2" charset="0"/>
                  </a:defRPr>
                </a:pPr>
                <a:r>
                  <a:rPr lang="en-US" sz="1000" b="1" i="0">
                    <a:solidFill>
                      <a:srgbClr val="000000"/>
                    </a:solidFill>
                    <a:latin typeface="Nunito" panose="00000500000000000000" pitchFamily="2" charset="0"/>
                  </a:rPr>
                  <a:t>NTSV Cesarean Rate (%)</a:t>
                </a:r>
              </a:p>
            </c:rich>
          </c:tx>
          <c:layout>
            <c:manualLayout>
              <c:xMode val="edge"/>
              <c:yMode val="edge"/>
              <c:x val="1.7350209728456838E-2"/>
              <c:y val="0.43012661961923349"/>
            </c:manualLayout>
          </c:layout>
          <c:overlay val="0"/>
        </c:title>
        <c:numFmt formatCode="0%"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6147872"/>
        <c:crosses val="autoZero"/>
        <c:crossBetween val="between"/>
      </c:valAx>
      <c:valAx>
        <c:axId val="3"/>
        <c:scaling>
          <c:orientation val="minMax"/>
          <c:max val="15"/>
          <c:min val="1"/>
        </c:scaling>
        <c:delete val="0"/>
        <c:axPos val="t"/>
        <c:majorTickMark val="none"/>
        <c:minorTickMark val="none"/>
        <c:tickLblPos val="none"/>
        <c:spPr>
          <a:ln w="25400">
            <a:noFill/>
          </a:ln>
        </c:spPr>
        <c:crossAx val="4"/>
        <c:crosses val="max"/>
        <c:crossBetween val="midCat"/>
      </c:valAx>
      <c:valAx>
        <c:axId val="4"/>
        <c:scaling>
          <c:orientation val="minMax"/>
        </c:scaling>
        <c:delete val="1"/>
        <c:axPos val="r"/>
        <c:numFmt formatCode="0.000" sourceLinked="1"/>
        <c:majorTickMark val="out"/>
        <c:minorTickMark val="none"/>
        <c:tickLblPos val="nextTo"/>
        <c:crossAx val="3"/>
        <c:crosses val="max"/>
        <c:crossBetween val="midCat"/>
      </c:valAx>
      <c:spPr>
        <a:noFill/>
        <a:ln w="25400">
          <a:noFill/>
        </a:ln>
      </c:spPr>
    </c:plotArea>
    <c:plotVisOnly val="0"/>
    <c:dispBlanksAs val="gap"/>
    <c:showDLblsOverMax val="0"/>
  </c:chart>
  <c:spPr>
    <a:solidFill>
      <a:schemeClr val="bg1"/>
    </a:solidFill>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Calibri"/>
                <a:ea typeface="Calibri"/>
                <a:cs typeface="Calibri"/>
              </a:defRPr>
            </a:pPr>
            <a:r>
              <a:rPr lang="en-US" sz="1800" b="0" i="0" u="none" strike="noStrike" baseline="0" dirty="0">
                <a:solidFill>
                  <a:srgbClr val="000000"/>
                </a:solidFill>
                <a:latin typeface="Avenir Next LT Pro" panose="020B0504020202020204" pitchFamily="34" charset="0"/>
              </a:rPr>
              <a:t>Colorado Average Quarterly NTSV Cesarean Rate</a:t>
            </a:r>
            <a:br>
              <a:rPr lang="en-US" sz="1800" b="0" i="0" u="none" strike="noStrike" baseline="0" dirty="0">
                <a:solidFill>
                  <a:srgbClr val="000000"/>
                </a:solidFill>
                <a:latin typeface="Avenir Next LT Pro" panose="020B0504020202020204" pitchFamily="34" charset="0"/>
              </a:rPr>
            </a:br>
            <a:r>
              <a:rPr lang="en-US" sz="1800" b="0" i="0" u="none" strike="noStrike" baseline="0" dirty="0">
                <a:solidFill>
                  <a:srgbClr val="000000"/>
                </a:solidFill>
                <a:latin typeface="Avenir Next LT Pro" panose="020B0504020202020204" pitchFamily="34" charset="0"/>
              </a:rPr>
              <a:t>based on Special Cause Variation</a:t>
            </a:r>
          </a:p>
          <a:p>
            <a:pPr>
              <a:defRPr sz="1000" b="0" i="0" u="none" strike="noStrike" baseline="0">
                <a:solidFill>
                  <a:srgbClr val="000000"/>
                </a:solidFill>
                <a:latin typeface="Calibri"/>
                <a:ea typeface="Calibri"/>
                <a:cs typeface="Calibri"/>
              </a:defRPr>
            </a:pPr>
            <a:r>
              <a:rPr lang="en-US" sz="1800" b="0" i="0" u="none" strike="noStrike" baseline="0" dirty="0">
                <a:solidFill>
                  <a:srgbClr val="000000"/>
                </a:solidFill>
                <a:latin typeface="Avenir Next LT Pro" panose="020B0504020202020204" pitchFamily="34" charset="0"/>
              </a:rPr>
              <a:t>January 2016 - June 2020</a:t>
            </a:r>
          </a:p>
          <a:p>
            <a:pPr>
              <a:defRPr sz="1000" b="0" i="0" u="none" strike="noStrike" baseline="0">
                <a:solidFill>
                  <a:srgbClr val="000000"/>
                </a:solidFill>
                <a:latin typeface="Calibri"/>
                <a:ea typeface="Calibri"/>
                <a:cs typeface="Calibri"/>
              </a:defRPr>
            </a:pPr>
            <a:r>
              <a:rPr lang="en-US" sz="1800" b="0" i="0" u="none" strike="noStrike" baseline="0" dirty="0">
                <a:solidFill>
                  <a:srgbClr val="000000"/>
                </a:solidFill>
                <a:latin typeface="Avenir Next LT Pro" panose="020B0504020202020204" pitchFamily="34" charset="0"/>
              </a:rPr>
              <a:t>(SOAR Pilot Hospitals vs Non-SOAR Hospitals)</a:t>
            </a:r>
          </a:p>
        </c:rich>
      </c:tx>
      <c:layout>
        <c:manualLayout>
          <c:xMode val="edge"/>
          <c:yMode val="edge"/>
          <c:x val="0.28482059659555004"/>
          <c:y val="3.4752428098386433E-2"/>
        </c:manualLayout>
      </c:layout>
      <c:overlay val="0"/>
    </c:title>
    <c:autoTitleDeleted val="0"/>
    <c:plotArea>
      <c:layout/>
      <c:lineChart>
        <c:grouping val="standard"/>
        <c:varyColors val="0"/>
        <c:ser>
          <c:idx val="0"/>
          <c:order val="0"/>
          <c:tx>
            <c:strRef>
              <c:f>'CO Excl SOAR Qtrly Ctrl Chart'!$D$1</c:f>
              <c:strCache>
                <c:ptCount val="1"/>
                <c:pt idx="0">
                  <c:v>P</c:v>
                </c:pt>
              </c:strCache>
            </c:strRef>
          </c:tx>
          <c:spPr>
            <a:ln w="19050">
              <a:noFill/>
            </a:ln>
          </c:spPr>
          <c:marker>
            <c:symbol val="circle"/>
            <c:size val="6"/>
            <c:spPr>
              <a:noFill/>
              <a:ln w="12700">
                <a:noFill/>
                <a:prstDash val="solid"/>
              </a:ln>
            </c:spPr>
          </c:marker>
          <c:dPt>
            <c:idx val="1"/>
            <c:bubble3D val="0"/>
            <c:extLst>
              <c:ext xmlns:c16="http://schemas.microsoft.com/office/drawing/2014/chart" uri="{C3380CC4-5D6E-409C-BE32-E72D297353CC}">
                <c16:uniqueId val="{00000000-4168-4FED-A661-49777CFB2722}"/>
              </c:ext>
            </c:extLst>
          </c:dPt>
          <c:dPt>
            <c:idx val="2"/>
            <c:bubble3D val="0"/>
            <c:extLst>
              <c:ext xmlns:c16="http://schemas.microsoft.com/office/drawing/2014/chart" uri="{C3380CC4-5D6E-409C-BE32-E72D297353CC}">
                <c16:uniqueId val="{00000001-4168-4FED-A661-49777CFB2722}"/>
              </c:ext>
            </c:extLst>
          </c:dPt>
          <c:dPt>
            <c:idx val="15"/>
            <c:marker>
              <c:symbol val="diamond"/>
              <c:size val="6"/>
            </c:marker>
            <c:bubble3D val="0"/>
            <c:extLst>
              <c:ext xmlns:c16="http://schemas.microsoft.com/office/drawing/2014/chart" uri="{C3380CC4-5D6E-409C-BE32-E72D297353CC}">
                <c16:uniqueId val="{00000002-4168-4FED-A661-49777CFB2722}"/>
              </c:ext>
            </c:extLst>
          </c:dPt>
          <c:dPt>
            <c:idx val="16"/>
            <c:bubble3D val="0"/>
            <c:extLst>
              <c:ext xmlns:c16="http://schemas.microsoft.com/office/drawing/2014/chart" uri="{C3380CC4-5D6E-409C-BE32-E72D297353CC}">
                <c16:uniqueId val="{00000003-4168-4FED-A661-49777CFB2722}"/>
              </c:ext>
            </c:extLst>
          </c:dPt>
          <c:dPt>
            <c:idx val="17"/>
            <c:marker>
              <c:symbol val="diamond"/>
              <c:size val="6"/>
            </c:marker>
            <c:bubble3D val="0"/>
            <c:extLst>
              <c:ext xmlns:c16="http://schemas.microsoft.com/office/drawing/2014/chart" uri="{C3380CC4-5D6E-409C-BE32-E72D297353CC}">
                <c16:uniqueId val="{00000004-4168-4FED-A661-49777CFB2722}"/>
              </c:ext>
            </c:extLst>
          </c:dPt>
          <c:cat>
            <c:strRef>
              <c:f>'CO Excl SOAR Qtrly Ctrl Chart'!$A$2:$A$19</c:f>
              <c:strCache>
                <c:ptCount val="18"/>
                <c:pt idx="0">
                  <c:v>Jan - Mar 2016</c:v>
                </c:pt>
                <c:pt idx="1">
                  <c:v>Apr - June 2016</c:v>
                </c:pt>
                <c:pt idx="2">
                  <c:v>July - Sep 2016</c:v>
                </c:pt>
                <c:pt idx="3">
                  <c:v>Oct - Dec 2016</c:v>
                </c:pt>
                <c:pt idx="4">
                  <c:v>Jan - Mar 2017</c:v>
                </c:pt>
                <c:pt idx="5">
                  <c:v>Apr - June 2017</c:v>
                </c:pt>
                <c:pt idx="6">
                  <c:v>July - Sep 2017</c:v>
                </c:pt>
                <c:pt idx="7">
                  <c:v>Oct - Dec 2017</c:v>
                </c:pt>
                <c:pt idx="8">
                  <c:v>Jan - Mar 2018</c:v>
                </c:pt>
                <c:pt idx="9">
                  <c:v>Apr - June 2018</c:v>
                </c:pt>
                <c:pt idx="10">
                  <c:v>July - Sep 2018</c:v>
                </c:pt>
                <c:pt idx="11">
                  <c:v>Oct - Dec 2018</c:v>
                </c:pt>
                <c:pt idx="12">
                  <c:v>Jan - Mar 2019</c:v>
                </c:pt>
                <c:pt idx="13">
                  <c:v>Apr - June 2019</c:v>
                </c:pt>
                <c:pt idx="14">
                  <c:v>July - Sep 2019</c:v>
                </c:pt>
                <c:pt idx="15">
                  <c:v>Oct - Dec 2019</c:v>
                </c:pt>
                <c:pt idx="16">
                  <c:v>Jan - Mar 2020</c:v>
                </c:pt>
                <c:pt idx="17">
                  <c:v>Apr - June 2020</c:v>
                </c:pt>
              </c:strCache>
            </c:strRef>
          </c:cat>
          <c:val>
            <c:numRef>
              <c:f>'CO Excl SOAR Qtrly Ctrl Chart'!$D$2:$D$19</c:f>
              <c:numCache>
                <c:formatCode>0.000</c:formatCode>
                <c:ptCount val="18"/>
                <c:pt idx="0">
                  <c:v>0.19390519187358918</c:v>
                </c:pt>
                <c:pt idx="1">
                  <c:v>0.19226469930695284</c:v>
                </c:pt>
                <c:pt idx="2">
                  <c:v>0.19323571870488759</c:v>
                </c:pt>
                <c:pt idx="3">
                  <c:v>0.20394289598912305</c:v>
                </c:pt>
                <c:pt idx="4">
                  <c:v>0.20565110565110564</c:v>
                </c:pt>
                <c:pt idx="5">
                  <c:v>0.20839848112575385</c:v>
                </c:pt>
                <c:pt idx="6">
                  <c:v>0.20469220835126992</c:v>
                </c:pt>
                <c:pt idx="7">
                  <c:v>0.20497031009456784</c:v>
                </c:pt>
                <c:pt idx="8">
                  <c:v>0.20342160768689946</c:v>
                </c:pt>
                <c:pt idx="9">
                  <c:v>0.20321361058601134</c:v>
                </c:pt>
                <c:pt idx="10">
                  <c:v>0.20627605881062103</c:v>
                </c:pt>
                <c:pt idx="11">
                  <c:v>0.20953723279304676</c:v>
                </c:pt>
                <c:pt idx="12">
                  <c:v>0.19966523194643712</c:v>
                </c:pt>
                <c:pt idx="13">
                  <c:v>0.20892018779342722</c:v>
                </c:pt>
                <c:pt idx="14">
                  <c:v>0.20894274968658588</c:v>
                </c:pt>
                <c:pt idx="15">
                  <c:v>0.22234814143245693</c:v>
                </c:pt>
                <c:pt idx="16">
                  <c:v>0.21747211895910781</c:v>
                </c:pt>
                <c:pt idx="17">
                  <c:v>0.22702580353100951</c:v>
                </c:pt>
              </c:numCache>
            </c:numRef>
          </c:val>
          <c:smooth val="0"/>
          <c:extLst>
            <c:ext xmlns:c16="http://schemas.microsoft.com/office/drawing/2014/chart" uri="{C3380CC4-5D6E-409C-BE32-E72D297353CC}">
              <c16:uniqueId val="{00000005-4168-4FED-A661-49777CFB2722}"/>
            </c:ext>
          </c:extLst>
        </c:ser>
        <c:ser>
          <c:idx val="2"/>
          <c:order val="2"/>
          <c:tx>
            <c:strRef>
              <c:f>'CO Excl SOAR Qtrly Ctrl Chart'!$F$1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'CO Excl SOAR Qtrly Ctrl Chart'!$F$2:$F$19</c:f>
              <c:numCache>
                <c:formatCode>0.000</c:formatCode>
                <c:ptCount val="18"/>
                <c:pt idx="0">
                  <c:v>0.20499758785590105</c:v>
                </c:pt>
                <c:pt idx="1">
                  <c:v>0.20494043385772764</c:v>
                </c:pt>
                <c:pt idx="2">
                  <c:v>0.20447351381082557</c:v>
                </c:pt>
                <c:pt idx="3">
                  <c:v>0.2173436640421898</c:v>
                </c:pt>
                <c:pt idx="4">
                  <c:v>0.21784561954627651</c:v>
                </c:pt>
                <c:pt idx="5">
                  <c:v>0.21725644875983541</c:v>
                </c:pt>
                <c:pt idx="6">
                  <c:v>0.21703487182834449</c:v>
                </c:pt>
                <c:pt idx="7">
                  <c:v>0.21716317339980909</c:v>
                </c:pt>
                <c:pt idx="8">
                  <c:v>0.21754991751205824</c:v>
                </c:pt>
                <c:pt idx="9">
                  <c:v>0.21760094122921048</c:v>
                </c:pt>
                <c:pt idx="10">
                  <c:v>0.21715002408434714</c:v>
                </c:pt>
                <c:pt idx="11">
                  <c:v>0.2175644314881264</c:v>
                </c:pt>
                <c:pt idx="12">
                  <c:v>0.21767494042821164</c:v>
                </c:pt>
                <c:pt idx="13">
                  <c:v>0.2175600719296423</c:v>
                </c:pt>
                <c:pt idx="14">
                  <c:v>0.21686027620774873</c:v>
                </c:pt>
                <c:pt idx="15">
                  <c:v>0.2284336792515943</c:v>
                </c:pt>
                <c:pt idx="16">
                  <c:v>0.22858818695488417</c:v>
                </c:pt>
                <c:pt idx="17">
                  <c:v>0.22842526198939142</c:v>
                </c:pt>
              </c:numCache>
            </c:numRef>
          </c:val>
          <c:smooth val="0"/>
          <c:extLst>
            <c:ext xmlns:c16="http://schemas.microsoft.com/office/drawing/2014/chart" uri="{C3380CC4-5D6E-409C-BE32-E72D297353CC}">
              <c16:uniqueId val="{00000006-4168-4FED-A661-49777CFB2722}"/>
            </c:ext>
          </c:extLst>
        </c:ser>
        <c:ser>
          <c:idx val="3"/>
          <c:order val="3"/>
          <c:tx>
            <c:strRef>
              <c:f>'CO Excl SOAR Qtrly Ctrl Chart'!$G$1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'CO Excl SOAR Qtrly Ctrl Chart'!$G$2:$G$19</c:f>
              <c:numCache>
                <c:formatCode>0.000</c:formatCode>
                <c:ptCount val="18"/>
                <c:pt idx="0">
                  <c:v>0.19906656588839264</c:v>
                </c:pt>
                <c:pt idx="1">
                  <c:v>0.19903798888930593</c:v>
                </c:pt>
                <c:pt idx="2">
                  <c:v>0.1988045288658549</c:v>
                </c:pt>
                <c:pt idx="3">
                  <c:v>0.21126456479929323</c:v>
                </c:pt>
                <c:pt idx="4">
                  <c:v>0.21151554255133659</c:v>
                </c:pt>
                <c:pt idx="5">
                  <c:v>0.21122095715811604</c:v>
                </c:pt>
                <c:pt idx="6">
                  <c:v>0.21111016869237059</c:v>
                </c:pt>
                <c:pt idx="7">
                  <c:v>0.21117431947810286</c:v>
                </c:pt>
                <c:pt idx="8">
                  <c:v>0.21136769153422746</c:v>
                </c:pt>
                <c:pt idx="9">
                  <c:v>0.21139320339280357</c:v>
                </c:pt>
                <c:pt idx="10">
                  <c:v>0.2111677448203719</c:v>
                </c:pt>
                <c:pt idx="11">
                  <c:v>0.21137494852226152</c:v>
                </c:pt>
                <c:pt idx="12">
                  <c:v>0.21143020299230417</c:v>
                </c:pt>
                <c:pt idx="13">
                  <c:v>0.21137276874301947</c:v>
                </c:pt>
                <c:pt idx="14">
                  <c:v>0.21102287088207269</c:v>
                </c:pt>
                <c:pt idx="15">
                  <c:v>0.22223787354669777</c:v>
                </c:pt>
                <c:pt idx="16">
                  <c:v>0.22231512739834269</c:v>
                </c:pt>
                <c:pt idx="17">
                  <c:v>0.22223366491559632</c:v>
                </c:pt>
              </c:numCache>
            </c:numRef>
          </c:val>
          <c:smooth val="0"/>
          <c:extLst>
            <c:ext xmlns:c16="http://schemas.microsoft.com/office/drawing/2014/chart" uri="{C3380CC4-5D6E-409C-BE32-E72D297353CC}">
              <c16:uniqueId val="{00000007-4168-4FED-A661-49777CFB2722}"/>
            </c:ext>
          </c:extLst>
        </c:ser>
        <c:ser>
          <c:idx val="4"/>
          <c:order val="4"/>
          <c:tx>
            <c:strRef>
              <c:f>'CO Excl SOAR Qtrly Ctrl Chart'!$H$1</c:f>
              <c:strCache>
                <c:ptCount val="1"/>
                <c:pt idx="0">
                  <c:v>Average</c:v>
                </c:pt>
              </c:strCache>
            </c:strRef>
          </c:tx>
          <c:spPr>
            <a:ln w="25400">
              <a:solidFill>
                <a:srgbClr val="009999"/>
              </a:solidFill>
              <a:prstDash val="solid"/>
            </a:ln>
            <a:effectLst/>
          </c:spPr>
          <c:marker>
            <c:symbol val="none"/>
          </c:marker>
          <c:dLbls>
            <c:dLbl>
              <c:idx val="14"/>
              <c:layout>
                <c:manualLayout>
                  <c:x val="-3.438397437536217E-2"/>
                  <c:y val="5.5025945299240334E-2"/>
                </c:manualLayout>
              </c:layout>
              <c:tx>
                <c:rich>
                  <a:bodyPr/>
                  <a:lstStyle/>
                  <a:p>
                    <a:pPr algn="l">
                      <a:defRPr sz="1200" b="0" i="0" u="none" strike="noStrike" baseline="0">
                        <a:solidFill>
                          <a:schemeClr val="accent2"/>
                        </a:solidFill>
                        <a:latin typeface="Calibri"/>
                        <a:ea typeface="Calibri"/>
                        <a:cs typeface="Calibri"/>
                      </a:defRPr>
                    </a:pPr>
                    <a:r>
                      <a:rPr lang="en-US" sz="1200" b="0" i="0" u="none" strike="noStrike" baseline="0" dirty="0">
                        <a:solidFill>
                          <a:schemeClr val="accent2"/>
                        </a:solidFill>
                        <a:latin typeface="Calibri"/>
                        <a:cs typeface="Calibri"/>
                      </a:rPr>
                      <a:t>Non-SOAR </a:t>
                    </a:r>
                    <a:r>
                      <a:rPr lang="en-US" sz="1200" b="0" i="0" u="none" strike="noStrike" baseline="0" dirty="0" err="1">
                        <a:solidFill>
                          <a:schemeClr val="accent2"/>
                        </a:solidFill>
                        <a:latin typeface="Calibri"/>
                        <a:cs typeface="Calibri"/>
                      </a:rPr>
                      <a:t>Qtrly</a:t>
                    </a:r>
                    <a:r>
                      <a:rPr lang="en-US" sz="1200" b="0" i="0" u="none" strike="noStrike" baseline="0" dirty="0">
                        <a:solidFill>
                          <a:schemeClr val="accent2"/>
                        </a:solidFill>
                        <a:latin typeface="Calibri"/>
                        <a:cs typeface="Calibri"/>
                      </a:rPr>
                      <a:t> Avg Baseline: 20.5%</a:t>
                    </a:r>
                  </a:p>
                  <a:p>
                    <a:pPr algn="l">
                      <a:defRPr sz="1200" b="0" i="0" u="none" strike="noStrike" baseline="0">
                        <a:solidFill>
                          <a:schemeClr val="accent2"/>
                        </a:solidFill>
                        <a:latin typeface="Calibri"/>
                        <a:ea typeface="Calibri"/>
                        <a:cs typeface="Calibri"/>
                      </a:defRPr>
                    </a:pPr>
                    <a:r>
                      <a:rPr lang="en-US" sz="1200" b="0" i="0" u="none" strike="noStrike" baseline="0" dirty="0">
                        <a:solidFill>
                          <a:schemeClr val="accent2"/>
                        </a:solidFill>
                        <a:latin typeface="Calibri"/>
                        <a:cs typeface="Calibri"/>
                      </a:rPr>
                      <a:t>Non-SOAR </a:t>
                    </a:r>
                    <a:r>
                      <a:rPr lang="en-US" sz="1200" b="0" i="0" u="none" strike="noStrike" baseline="0" dirty="0" err="1">
                        <a:solidFill>
                          <a:schemeClr val="accent2"/>
                        </a:solidFill>
                        <a:latin typeface="Calibri"/>
                        <a:cs typeface="Calibri"/>
                      </a:rPr>
                      <a:t>Qtrly</a:t>
                    </a:r>
                    <a:r>
                      <a:rPr lang="en-US" sz="1200" b="0" i="0" u="none" strike="noStrike" baseline="0" dirty="0">
                        <a:solidFill>
                          <a:schemeClr val="accent2"/>
                        </a:solidFill>
                        <a:latin typeface="Calibri"/>
                        <a:cs typeface="Calibri"/>
                      </a:rPr>
                      <a:t> Avg Current: 21.6%</a:t>
                    </a:r>
                  </a:p>
                </c:rich>
              </c:tx>
              <c:numFmt formatCode="0.000" sourceLinked="0"/>
              <c:spPr>
                <a:noFill/>
                <a:ln w="25400">
                  <a:noFill/>
                </a:ln>
              </c:spPr>
              <c:dLblPos val="r"/>
              <c:showLegendKey val="0"/>
              <c:showVal val="0"/>
              <c:showCatName val="0"/>
              <c:showSerName val="0"/>
              <c:showPercent val="0"/>
              <c:showBubbleSize val="0"/>
              <c:extLst>
                <c:ext xmlns:c15="http://schemas.microsoft.com/office/drawing/2012/chart" uri="{CE6537A1-D6FC-4f65-9D91-7224C49458BB}">
                  <c15:layout>
                    <c:manualLayout>
                      <c:w val="0.21686360582768058"/>
                      <c:h val="0.15115822536317236"/>
                    </c:manualLayout>
                  </c15:layout>
                </c:ext>
                <c:ext xmlns:c16="http://schemas.microsoft.com/office/drawing/2014/chart" uri="{C3380CC4-5D6E-409C-BE32-E72D297353CC}">
                  <c16:uniqueId val="{00000008-4168-4FED-A661-49777CFB2722}"/>
                </c:ext>
              </c:extLst>
            </c:dLbl>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'CO Excl SOAR Qtrly Ctrl Chart'!$H$2:$H$19</c:f>
              <c:numCache>
                <c:formatCode>0.000</c:formatCode>
                <c:ptCount val="18"/>
                <c:pt idx="0">
                  <c:v>0.19313554392088422</c:v>
                </c:pt>
                <c:pt idx="1">
                  <c:v>0.19313554392088422</c:v>
                </c:pt>
                <c:pt idx="2">
                  <c:v>0.19313554392088422</c:v>
                </c:pt>
                <c:pt idx="3">
                  <c:v>0.20518546555639666</c:v>
                </c:pt>
                <c:pt idx="4">
                  <c:v>0.20518546555639666</c:v>
                </c:pt>
                <c:pt idx="5">
                  <c:v>0.20518546555639666</c:v>
                </c:pt>
                <c:pt idx="6">
                  <c:v>0.20518546555639666</c:v>
                </c:pt>
                <c:pt idx="7">
                  <c:v>0.20518546555639666</c:v>
                </c:pt>
                <c:pt idx="8">
                  <c:v>0.20518546555639666</c:v>
                </c:pt>
                <c:pt idx="9">
                  <c:v>0.20518546555639666</c:v>
                </c:pt>
                <c:pt idx="10">
                  <c:v>0.20518546555639666</c:v>
                </c:pt>
                <c:pt idx="11">
                  <c:v>0.20518546555639666</c:v>
                </c:pt>
                <c:pt idx="12">
                  <c:v>0.20518546555639666</c:v>
                </c:pt>
                <c:pt idx="13">
                  <c:v>0.20518546555639666</c:v>
                </c:pt>
                <c:pt idx="14">
                  <c:v>0.20518546555639666</c:v>
                </c:pt>
                <c:pt idx="15">
                  <c:v>0.21604206784180122</c:v>
                </c:pt>
                <c:pt idx="16">
                  <c:v>0.21604206784180122</c:v>
                </c:pt>
                <c:pt idx="17">
                  <c:v>0.21604206784180122</c:v>
                </c:pt>
              </c:numCache>
            </c:numRef>
          </c:val>
          <c:smooth val="0"/>
          <c:extLst>
            <c:ext xmlns:c16="http://schemas.microsoft.com/office/drawing/2014/chart" uri="{C3380CC4-5D6E-409C-BE32-E72D297353CC}">
              <c16:uniqueId val="{00000009-4168-4FED-A661-49777CFB2722}"/>
            </c:ext>
          </c:extLst>
        </c:ser>
        <c:ser>
          <c:idx val="5"/>
          <c:order val="5"/>
          <c:tx>
            <c:strRef>
              <c:f>'CO Excl SOAR Qtrly Ctrl Chart'!$I$1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'CO Excl SOAR Qtrly Ctrl Chart'!$I$2:$I$19</c:f>
              <c:numCache>
                <c:formatCode>0.000</c:formatCode>
                <c:ptCount val="18"/>
                <c:pt idx="0">
                  <c:v>0.18720452195337581</c:v>
                </c:pt>
                <c:pt idx="1">
                  <c:v>0.18723309895246251</c:v>
                </c:pt>
                <c:pt idx="2">
                  <c:v>0.18746655897591355</c:v>
                </c:pt>
                <c:pt idx="3">
                  <c:v>0.19910636631350009</c:v>
                </c:pt>
                <c:pt idx="4">
                  <c:v>0.19885538856145674</c:v>
                </c:pt>
                <c:pt idx="5">
                  <c:v>0.19914997395467729</c:v>
                </c:pt>
                <c:pt idx="6">
                  <c:v>0.19926076242042273</c:v>
                </c:pt>
                <c:pt idx="7">
                  <c:v>0.19919661163469046</c:v>
                </c:pt>
                <c:pt idx="8">
                  <c:v>0.19900323957856586</c:v>
                </c:pt>
                <c:pt idx="9">
                  <c:v>0.19897772771998976</c:v>
                </c:pt>
                <c:pt idx="10">
                  <c:v>0.19920318629242142</c:v>
                </c:pt>
                <c:pt idx="11">
                  <c:v>0.19899598259053181</c:v>
                </c:pt>
                <c:pt idx="12">
                  <c:v>0.19894072812048916</c:v>
                </c:pt>
                <c:pt idx="13">
                  <c:v>0.19899816236977386</c:v>
                </c:pt>
                <c:pt idx="14">
                  <c:v>0.19934806023072063</c:v>
                </c:pt>
                <c:pt idx="15">
                  <c:v>0.20984626213690466</c:v>
                </c:pt>
                <c:pt idx="16">
                  <c:v>0.20976900828525974</c:v>
                </c:pt>
                <c:pt idx="17">
                  <c:v>0.20985047076800611</c:v>
                </c:pt>
              </c:numCache>
            </c:numRef>
          </c:val>
          <c:smooth val="0"/>
          <c:extLst>
            <c:ext xmlns:c16="http://schemas.microsoft.com/office/drawing/2014/chart" uri="{C3380CC4-5D6E-409C-BE32-E72D297353CC}">
              <c16:uniqueId val="{0000000A-4168-4FED-A661-49777CFB2722}"/>
            </c:ext>
          </c:extLst>
        </c:ser>
        <c:ser>
          <c:idx val="6"/>
          <c:order val="6"/>
          <c:tx>
            <c:strRef>
              <c:f>'CO Excl SOAR Qtrly Ctrl Chart'!$J$1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'CO Excl SOAR Qtrly Ctrl Chart'!$J$2:$J$19</c:f>
              <c:numCache>
                <c:formatCode>0.000</c:formatCode>
                <c:ptCount val="18"/>
                <c:pt idx="0">
                  <c:v>0.18127349998586739</c:v>
                </c:pt>
                <c:pt idx="1">
                  <c:v>0.1813306539840408</c:v>
                </c:pt>
                <c:pt idx="2">
                  <c:v>0.18179757403094288</c:v>
                </c:pt>
                <c:pt idx="3">
                  <c:v>0.19302726707060353</c:v>
                </c:pt>
                <c:pt idx="4">
                  <c:v>0.19252531156651681</c:v>
                </c:pt>
                <c:pt idx="5">
                  <c:v>0.19311448235295792</c:v>
                </c:pt>
                <c:pt idx="6">
                  <c:v>0.19333605928444883</c:v>
                </c:pt>
                <c:pt idx="7">
                  <c:v>0.19320775771298423</c:v>
                </c:pt>
                <c:pt idx="8">
                  <c:v>0.19282101360073509</c:v>
                </c:pt>
                <c:pt idx="9">
                  <c:v>0.19276998988358285</c:v>
                </c:pt>
                <c:pt idx="10">
                  <c:v>0.19322090702844619</c:v>
                </c:pt>
                <c:pt idx="11">
                  <c:v>0.19280649962466692</c:v>
                </c:pt>
                <c:pt idx="12">
                  <c:v>0.19269599068458168</c:v>
                </c:pt>
                <c:pt idx="13">
                  <c:v>0.19281085918315102</c:v>
                </c:pt>
                <c:pt idx="14">
                  <c:v>0.1935106549050446</c:v>
                </c:pt>
                <c:pt idx="15">
                  <c:v>0.20365045643200813</c:v>
                </c:pt>
                <c:pt idx="16">
                  <c:v>0.20349594872871826</c:v>
                </c:pt>
                <c:pt idx="17">
                  <c:v>0.20365887369421101</c:v>
                </c:pt>
              </c:numCache>
            </c:numRef>
          </c:val>
          <c:smooth val="0"/>
          <c:extLst>
            <c:ext xmlns:c16="http://schemas.microsoft.com/office/drawing/2014/chart" uri="{C3380CC4-5D6E-409C-BE32-E72D297353CC}">
              <c16:uniqueId val="{0000000B-4168-4FED-A661-49777CFB2722}"/>
            </c:ext>
          </c:extLst>
        </c:ser>
        <c:dLbls>
          <c:showLegendKey val="0"/>
          <c:showVal val="0"/>
          <c:showCatName val="0"/>
          <c:showSerName val="0"/>
          <c:showPercent val="0"/>
          <c:showBubbleSize val="0"/>
        </c:dLbls>
        <c:marker val="1"/>
        <c:smooth val="0"/>
        <c:axId val="139719680"/>
        <c:axId val="138614976"/>
      </c:lineChart>
      <c:scatterChart>
        <c:scatterStyle val="lineMarker"/>
        <c:varyColors val="0"/>
        <c:ser>
          <c:idx val="8"/>
          <c:order val="8"/>
          <c:tx>
            <c:strRef>
              <c:f>'CO Excl SOAR Qtrly Ctrl Chart'!$AA$1</c:f>
              <c:strCache>
                <c:ptCount val="1"/>
                <c:pt idx="0">
                  <c:v>SOAR</c:v>
                </c:pt>
              </c:strCache>
            </c:strRef>
          </c:tx>
          <c:spPr>
            <a:ln w="41275">
              <a:solidFill>
                <a:schemeClr val="accent1"/>
              </a:solidFill>
              <a:prstDash val="sysDot"/>
            </a:ln>
          </c:spPr>
          <c:marker>
            <c:symbol val="none"/>
          </c:marker>
          <c:dLbls>
            <c:dLbl>
              <c:idx val="5"/>
              <c:layout>
                <c:manualLayout>
                  <c:x val="0.38519173029507658"/>
                  <c:y val="-2.2579443470626199E-2"/>
                </c:manualLayout>
              </c:layout>
              <c:tx>
                <c:rich>
                  <a:bodyPr/>
                  <a:lstStyle/>
                  <a:p>
                    <a:pPr algn="l">
                      <a:defRPr sz="1200" b="0" i="0" u="none" strike="noStrike" baseline="0">
                        <a:solidFill>
                          <a:srgbClr val="000000"/>
                        </a:solidFill>
                        <a:latin typeface="Calibri"/>
                        <a:ea typeface="Calibri"/>
                        <a:cs typeface="Calibri"/>
                      </a:defRPr>
                    </a:pPr>
                    <a:r>
                      <a:rPr lang="en-US" sz="1200" b="0" i="0" u="none" strike="noStrike" baseline="0" dirty="0">
                        <a:solidFill>
                          <a:schemeClr val="accent1"/>
                        </a:solidFill>
                        <a:latin typeface="Calibri"/>
                        <a:cs typeface="Calibri"/>
                      </a:rPr>
                      <a:t>SOAR </a:t>
                    </a:r>
                    <a:r>
                      <a:rPr lang="en-US" sz="1200" b="0" i="0" u="none" strike="noStrike" baseline="0" dirty="0" err="1">
                        <a:solidFill>
                          <a:schemeClr val="accent1"/>
                        </a:solidFill>
                        <a:latin typeface="Calibri"/>
                        <a:cs typeface="Calibri"/>
                      </a:rPr>
                      <a:t>Qtrly</a:t>
                    </a:r>
                    <a:r>
                      <a:rPr lang="en-US" sz="1200" b="0" i="0" u="none" strike="noStrike" baseline="0" dirty="0">
                        <a:solidFill>
                          <a:schemeClr val="accent1"/>
                        </a:solidFill>
                        <a:latin typeface="Calibri"/>
                        <a:cs typeface="Calibri"/>
                      </a:rPr>
                      <a:t> Avg Baseline: 25.4%</a:t>
                    </a:r>
                  </a:p>
                  <a:p>
                    <a:pPr algn="l">
                      <a:defRPr sz="1200" b="0" i="0" u="none" strike="noStrike" baseline="0">
                        <a:solidFill>
                          <a:srgbClr val="000000"/>
                        </a:solidFill>
                        <a:latin typeface="Calibri"/>
                        <a:ea typeface="Calibri"/>
                        <a:cs typeface="Calibri"/>
                      </a:defRPr>
                    </a:pPr>
                    <a:r>
                      <a:rPr lang="en-US" sz="1200" b="0" i="0" u="none" strike="noStrike" baseline="0" dirty="0">
                        <a:solidFill>
                          <a:schemeClr val="accent1"/>
                        </a:solidFill>
                        <a:latin typeface="Calibri"/>
                        <a:cs typeface="Calibri"/>
                      </a:rPr>
                      <a:t>New SOAR </a:t>
                    </a:r>
                    <a:r>
                      <a:rPr lang="en-US" sz="1200" b="0" i="0" u="none" strike="noStrike" baseline="0" dirty="0" err="1">
                        <a:solidFill>
                          <a:schemeClr val="accent1"/>
                        </a:solidFill>
                        <a:latin typeface="Calibri"/>
                        <a:cs typeface="Calibri"/>
                      </a:rPr>
                      <a:t>Qtrly</a:t>
                    </a:r>
                    <a:r>
                      <a:rPr lang="en-US" sz="1200" b="0" i="0" u="none" strike="noStrike" baseline="0" dirty="0">
                        <a:solidFill>
                          <a:schemeClr val="accent1"/>
                        </a:solidFill>
                        <a:latin typeface="Calibri"/>
                        <a:cs typeface="Calibri"/>
                      </a:rPr>
                      <a:t> Avg: 22.9%</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4168-4FED-A661-49777CFB2722}"/>
                </c:ext>
              </c:extLst>
            </c:dLbl>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strRef>
              <c:f>'CO Excl SOAR Qtrly Ctrl Chart'!$A$2:$A$19</c:f>
              <c:strCache>
                <c:ptCount val="18"/>
                <c:pt idx="0">
                  <c:v>Jan - Mar 2016</c:v>
                </c:pt>
                <c:pt idx="1">
                  <c:v>Apr - June 2016</c:v>
                </c:pt>
                <c:pt idx="2">
                  <c:v>July - Sep 2016</c:v>
                </c:pt>
                <c:pt idx="3">
                  <c:v>Oct - Dec 2016</c:v>
                </c:pt>
                <c:pt idx="4">
                  <c:v>Jan - Mar 2017</c:v>
                </c:pt>
                <c:pt idx="5">
                  <c:v>Apr - June 2017</c:v>
                </c:pt>
                <c:pt idx="6">
                  <c:v>July - Sep 2017</c:v>
                </c:pt>
                <c:pt idx="7">
                  <c:v>Oct - Dec 2017</c:v>
                </c:pt>
                <c:pt idx="8">
                  <c:v>Jan - Mar 2018</c:v>
                </c:pt>
                <c:pt idx="9">
                  <c:v>Apr - June 2018</c:v>
                </c:pt>
                <c:pt idx="10">
                  <c:v>July - Sep 2018</c:v>
                </c:pt>
                <c:pt idx="11">
                  <c:v>Oct - Dec 2018</c:v>
                </c:pt>
                <c:pt idx="12">
                  <c:v>Jan - Mar 2019</c:v>
                </c:pt>
                <c:pt idx="13">
                  <c:v>Apr - June 2019</c:v>
                </c:pt>
                <c:pt idx="14">
                  <c:v>July - Sep 2019</c:v>
                </c:pt>
                <c:pt idx="15">
                  <c:v>Oct - Dec 2019</c:v>
                </c:pt>
                <c:pt idx="16">
                  <c:v>Jan - Mar 2020</c:v>
                </c:pt>
                <c:pt idx="17">
                  <c:v>Apr - June 2020</c:v>
                </c:pt>
              </c:strCache>
            </c:strRef>
          </c:xVal>
          <c:yVal>
            <c:numRef>
              <c:f>'CO Excl SOAR Qtrly Ctrl Chart'!$AA$2:$AA$20</c:f>
              <c:numCache>
                <c:formatCode>General</c:formatCode>
                <c:ptCount val="19"/>
                <c:pt idx="5" formatCode="0.000">
                  <c:v>0.25391344383057091</c:v>
                </c:pt>
                <c:pt idx="6" formatCode="0.000">
                  <c:v>0.25391344383057091</c:v>
                </c:pt>
                <c:pt idx="7" formatCode="0.000">
                  <c:v>0.25391344383057091</c:v>
                </c:pt>
                <c:pt idx="8" formatCode="0.000">
                  <c:v>0.25391344383057091</c:v>
                </c:pt>
                <c:pt idx="9" formatCode="0.000">
                  <c:v>0.25391344383057091</c:v>
                </c:pt>
                <c:pt idx="10" formatCode="0.000">
                  <c:v>0.25391344383057091</c:v>
                </c:pt>
                <c:pt idx="11" formatCode="0.000">
                  <c:v>0.25391344383057091</c:v>
                </c:pt>
                <c:pt idx="12" formatCode="0.000">
                  <c:v>0.25391344383057091</c:v>
                </c:pt>
                <c:pt idx="13" formatCode="0.000">
                  <c:v>0.2285076293263863</c:v>
                </c:pt>
                <c:pt idx="14" formatCode="0.000">
                  <c:v>0.2285076293263863</c:v>
                </c:pt>
                <c:pt idx="15" formatCode="0.000">
                  <c:v>0.2285076293263863</c:v>
                </c:pt>
                <c:pt idx="16" formatCode="0.000">
                  <c:v>0.2285076293263863</c:v>
                </c:pt>
                <c:pt idx="17" formatCode="0.000">
                  <c:v>0.2285076293263863</c:v>
                </c:pt>
                <c:pt idx="18" formatCode="0.000">
                  <c:v>0.2285076293263863</c:v>
                </c:pt>
              </c:numCache>
            </c:numRef>
          </c:yVal>
          <c:smooth val="0"/>
          <c:extLst>
            <c:ext xmlns:c16="http://schemas.microsoft.com/office/drawing/2014/chart" uri="{C3380CC4-5D6E-409C-BE32-E72D297353CC}">
              <c16:uniqueId val="{0000000D-4168-4FED-A661-49777CFB2722}"/>
            </c:ext>
          </c:extLst>
        </c:ser>
        <c:ser>
          <c:idx val="9"/>
          <c:order val="9"/>
          <c:tx>
            <c:strRef>
              <c:f>'CO Excl SOAR Qtrly Ctrl Chart'!$AB$1</c:f>
              <c:strCache>
                <c:ptCount val="1"/>
                <c:pt idx="0">
                  <c:v>HP 2020 Goal</c:v>
                </c:pt>
              </c:strCache>
            </c:strRef>
          </c:tx>
          <c:spPr>
            <a:ln w="19050">
              <a:solidFill>
                <a:schemeClr val="accent4"/>
              </a:solidFill>
            </a:ln>
          </c:spPr>
          <c:marker>
            <c:symbol val="none"/>
          </c:marker>
          <c:dLbls>
            <c:dLbl>
              <c:idx val="16"/>
              <c:layout>
                <c:manualLayout>
                  <c:x val="-0.65116370556567793"/>
                  <c:y val="3.437767878052439E-2"/>
                </c:manualLayout>
              </c:layout>
              <c:tx>
                <c:rich>
                  <a:bodyPr/>
                  <a:lstStyle/>
                  <a:p>
                    <a:pPr>
                      <a:defRPr sz="1000" b="0" i="0" u="none" strike="noStrike" baseline="0">
                        <a:solidFill>
                          <a:srgbClr val="FF9900"/>
                        </a:solidFill>
                        <a:latin typeface="Calibri"/>
                        <a:ea typeface="Calibri"/>
                        <a:cs typeface="Calibri"/>
                      </a:defRPr>
                    </a:pPr>
                    <a:r>
                      <a:rPr lang="en-US"/>
                      <a:t>Healthy People 2020 Goal: 23.9%</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4168-4FED-A661-49777CFB272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strRef>
              <c:f>'CO Excl SOAR Qtrly Ctrl Chart'!$A$2:$A$19</c:f>
              <c:strCache>
                <c:ptCount val="18"/>
                <c:pt idx="0">
                  <c:v>Jan - Mar 2016</c:v>
                </c:pt>
                <c:pt idx="1">
                  <c:v>Apr - June 2016</c:v>
                </c:pt>
                <c:pt idx="2">
                  <c:v>July - Sep 2016</c:v>
                </c:pt>
                <c:pt idx="3">
                  <c:v>Oct - Dec 2016</c:v>
                </c:pt>
                <c:pt idx="4">
                  <c:v>Jan - Mar 2017</c:v>
                </c:pt>
                <c:pt idx="5">
                  <c:v>Apr - June 2017</c:v>
                </c:pt>
                <c:pt idx="6">
                  <c:v>July - Sep 2017</c:v>
                </c:pt>
                <c:pt idx="7">
                  <c:v>Oct - Dec 2017</c:v>
                </c:pt>
                <c:pt idx="8">
                  <c:v>Jan - Mar 2018</c:v>
                </c:pt>
                <c:pt idx="9">
                  <c:v>Apr - June 2018</c:v>
                </c:pt>
                <c:pt idx="10">
                  <c:v>July - Sep 2018</c:v>
                </c:pt>
                <c:pt idx="11">
                  <c:v>Oct - Dec 2018</c:v>
                </c:pt>
                <c:pt idx="12">
                  <c:v>Jan - Mar 2019</c:v>
                </c:pt>
                <c:pt idx="13">
                  <c:v>Apr - June 2019</c:v>
                </c:pt>
                <c:pt idx="14">
                  <c:v>July - Sep 2019</c:v>
                </c:pt>
                <c:pt idx="15">
                  <c:v>Oct - Dec 2019</c:v>
                </c:pt>
                <c:pt idx="16">
                  <c:v>Jan - Mar 2020</c:v>
                </c:pt>
                <c:pt idx="17">
                  <c:v>Apr - June 2020</c:v>
                </c:pt>
              </c:strCache>
            </c:strRef>
          </c:xVal>
          <c:yVal>
            <c:numRef>
              <c:f>'CO Excl SOAR Qtrly Ctrl Chart'!$AB$2:$AB$20</c:f>
              <c:numCache>
                <c:formatCode>General</c:formatCode>
                <c:ptCount val="19"/>
                <c:pt idx="0">
                  <c:v>0.23899999999999999</c:v>
                </c:pt>
                <c:pt idx="1">
                  <c:v>0.23899999999999999</c:v>
                </c:pt>
                <c:pt idx="2">
                  <c:v>0.23899999999999999</c:v>
                </c:pt>
                <c:pt idx="3">
                  <c:v>0.23899999999999999</c:v>
                </c:pt>
                <c:pt idx="4">
                  <c:v>0.23899999999999999</c:v>
                </c:pt>
                <c:pt idx="5">
                  <c:v>0.23899999999999999</c:v>
                </c:pt>
                <c:pt idx="6">
                  <c:v>0.23899999999999999</c:v>
                </c:pt>
                <c:pt idx="7">
                  <c:v>0.23899999999999999</c:v>
                </c:pt>
                <c:pt idx="8">
                  <c:v>0.23899999999999999</c:v>
                </c:pt>
                <c:pt idx="9">
                  <c:v>0.23899999999999999</c:v>
                </c:pt>
                <c:pt idx="10">
                  <c:v>0.23899999999999999</c:v>
                </c:pt>
                <c:pt idx="11">
                  <c:v>0.23899999999999999</c:v>
                </c:pt>
                <c:pt idx="12">
                  <c:v>0.23899999999999999</c:v>
                </c:pt>
                <c:pt idx="13">
                  <c:v>0.23899999999999999</c:v>
                </c:pt>
                <c:pt idx="14">
                  <c:v>0.23899999999999999</c:v>
                </c:pt>
                <c:pt idx="15">
                  <c:v>0.23899999999999999</c:v>
                </c:pt>
                <c:pt idx="16">
                  <c:v>0.23899999999999999</c:v>
                </c:pt>
                <c:pt idx="17">
                  <c:v>0.23899999999999999</c:v>
                </c:pt>
                <c:pt idx="18">
                  <c:v>0.23899999999999999</c:v>
                </c:pt>
              </c:numCache>
            </c:numRef>
          </c:yVal>
          <c:smooth val="0"/>
          <c:extLst>
            <c:ext xmlns:c16="http://schemas.microsoft.com/office/drawing/2014/chart" uri="{C3380CC4-5D6E-409C-BE32-E72D297353CC}">
              <c16:uniqueId val="{0000000F-4168-4FED-A661-49777CFB2722}"/>
            </c:ext>
          </c:extLst>
        </c:ser>
        <c:dLbls>
          <c:showLegendKey val="0"/>
          <c:showVal val="0"/>
          <c:showCatName val="0"/>
          <c:showSerName val="0"/>
          <c:showPercent val="0"/>
          <c:showBubbleSize val="0"/>
        </c:dLbls>
        <c:axId val="139719680"/>
        <c:axId val="138614976"/>
      </c:scatterChart>
      <c:scatterChart>
        <c:scatterStyle val="lineMarker"/>
        <c:varyColors val="0"/>
        <c:ser>
          <c:idx val="1"/>
          <c:order val="1"/>
          <c:tx>
            <c:strRef>
              <c:f>'CO Excl SOAR Qtrly Ctrl Chart'!$E$1</c:f>
              <c:strCache>
                <c:ptCount val="1"/>
                <c:pt idx="0">
                  <c:v>UCL</c:v>
                </c:pt>
              </c:strCache>
            </c:strRef>
          </c:tx>
          <c:spPr>
            <a:ln w="19050">
              <a:noFill/>
            </a:ln>
          </c:spPr>
          <c:marker>
            <c:symbol val="none"/>
          </c:marker>
          <c:yVal>
            <c:numRef>
              <c:f>'CO Excl SOAR Qtrly Ctrl Chart'!$E$2:$E$19</c:f>
              <c:numCache>
                <c:formatCode>0.000</c:formatCode>
                <c:ptCount val="18"/>
                <c:pt idx="0">
                  <c:v>0.21092860982340947</c:v>
                </c:pt>
                <c:pt idx="1">
                  <c:v>0.21084287882614933</c:v>
                </c:pt>
                <c:pt idx="2">
                  <c:v>0.21014249875579621</c:v>
                </c:pt>
                <c:pt idx="3">
                  <c:v>0.22342276328508637</c:v>
                </c:pt>
                <c:pt idx="4">
                  <c:v>0.22417569654121644</c:v>
                </c:pt>
                <c:pt idx="5">
                  <c:v>0.22329194036155481</c:v>
                </c:pt>
                <c:pt idx="6">
                  <c:v>0.2229595749643184</c:v>
                </c:pt>
                <c:pt idx="7">
                  <c:v>0.22315202732151529</c:v>
                </c:pt>
                <c:pt idx="8">
                  <c:v>0.22373214348988904</c:v>
                </c:pt>
                <c:pt idx="9">
                  <c:v>0.22380867906561741</c:v>
                </c:pt>
                <c:pt idx="10">
                  <c:v>0.22313230334832238</c:v>
                </c:pt>
                <c:pt idx="11">
                  <c:v>0.22375391445399126</c:v>
                </c:pt>
                <c:pt idx="12">
                  <c:v>0.22391967786411915</c:v>
                </c:pt>
                <c:pt idx="13">
                  <c:v>0.22374737511626511</c:v>
                </c:pt>
                <c:pt idx="14">
                  <c:v>0.22269768153342479</c:v>
                </c:pt>
                <c:pt idx="15">
                  <c:v>0.23462948495649086</c:v>
                </c:pt>
                <c:pt idx="16">
                  <c:v>0.23486124651142565</c:v>
                </c:pt>
                <c:pt idx="17">
                  <c:v>0.23461685906318652</c:v>
                </c:pt>
              </c:numCache>
            </c:numRef>
          </c:yVal>
          <c:smooth val="0"/>
          <c:extLst>
            <c:ext xmlns:c16="http://schemas.microsoft.com/office/drawing/2014/chart" uri="{C3380CC4-5D6E-409C-BE32-E72D297353CC}">
              <c16:uniqueId val="{00000010-4168-4FED-A661-49777CFB2722}"/>
            </c:ext>
          </c:extLst>
        </c:ser>
        <c:ser>
          <c:idx val="7"/>
          <c:order val="7"/>
          <c:tx>
            <c:strRef>
              <c:f>'CO Excl SOAR Qtrly Ctrl Chart'!$K$1</c:f>
              <c:strCache>
                <c:ptCount val="1"/>
                <c:pt idx="0">
                  <c:v>LCL</c:v>
                </c:pt>
              </c:strCache>
            </c:strRef>
          </c:tx>
          <c:spPr>
            <a:ln w="19050">
              <a:noFill/>
            </a:ln>
          </c:spPr>
          <c:marker>
            <c:symbol val="none"/>
          </c:marker>
          <c:yVal>
            <c:numRef>
              <c:f>'CO Excl SOAR Qtrly Ctrl Chart'!$K$2:$K$19</c:f>
              <c:numCache>
                <c:formatCode>0.000</c:formatCode>
                <c:ptCount val="18"/>
                <c:pt idx="0">
                  <c:v>0.17534247801835898</c:v>
                </c:pt>
                <c:pt idx="1">
                  <c:v>0.17542820901561912</c:v>
                </c:pt>
                <c:pt idx="2">
                  <c:v>0.17612858908597223</c:v>
                </c:pt>
                <c:pt idx="3">
                  <c:v>0.18694816782770696</c:v>
                </c:pt>
                <c:pt idx="4">
                  <c:v>0.18619523457157688</c:v>
                </c:pt>
                <c:pt idx="5">
                  <c:v>0.18707899075123852</c:v>
                </c:pt>
                <c:pt idx="6">
                  <c:v>0.18741135614847493</c:v>
                </c:pt>
                <c:pt idx="7">
                  <c:v>0.18721890379127804</c:v>
                </c:pt>
                <c:pt idx="8">
                  <c:v>0.18663878762290428</c:v>
                </c:pt>
                <c:pt idx="9">
                  <c:v>0.18656225204717591</c:v>
                </c:pt>
                <c:pt idx="10">
                  <c:v>0.18723862776447095</c:v>
                </c:pt>
                <c:pt idx="11">
                  <c:v>0.18661701665880207</c:v>
                </c:pt>
                <c:pt idx="12">
                  <c:v>0.18645125324867418</c:v>
                </c:pt>
                <c:pt idx="13">
                  <c:v>0.18662355599652822</c:v>
                </c:pt>
                <c:pt idx="14">
                  <c:v>0.18767324957936854</c:v>
                </c:pt>
                <c:pt idx="15">
                  <c:v>0.19745465072711157</c:v>
                </c:pt>
                <c:pt idx="16">
                  <c:v>0.19722288917217679</c:v>
                </c:pt>
                <c:pt idx="17">
                  <c:v>0.19746727662041591</c:v>
                </c:pt>
              </c:numCache>
            </c:numRef>
          </c:yVal>
          <c:smooth val="0"/>
          <c:extLst>
            <c:ext xmlns:c16="http://schemas.microsoft.com/office/drawing/2014/chart" uri="{C3380CC4-5D6E-409C-BE32-E72D297353CC}">
              <c16:uniqueId val="{00000011-4168-4FED-A661-49777CFB2722}"/>
            </c:ext>
          </c:extLst>
        </c:ser>
        <c:dLbls>
          <c:showLegendKey val="0"/>
          <c:showVal val="0"/>
          <c:showCatName val="0"/>
          <c:showSerName val="0"/>
          <c:showPercent val="0"/>
          <c:showBubbleSize val="0"/>
        </c:dLbls>
        <c:axId val="138615552"/>
        <c:axId val="138616128"/>
      </c:scatterChart>
      <c:catAx>
        <c:axId val="139719680"/>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38614976"/>
        <c:crosses val="autoZero"/>
        <c:auto val="0"/>
        <c:lblAlgn val="ctr"/>
        <c:lblOffset val="100"/>
        <c:tickLblSkip val="1"/>
        <c:tickMarkSkip val="1"/>
        <c:noMultiLvlLbl val="0"/>
      </c:catAx>
      <c:valAx>
        <c:axId val="138614976"/>
        <c:scaling>
          <c:orientation val="minMax"/>
          <c:max val="0.30000000000000004"/>
          <c:min val="0.1"/>
        </c:scaling>
        <c:delete val="0"/>
        <c:axPos val="l"/>
        <c:title>
          <c:tx>
            <c:rich>
              <a:bodyPr/>
              <a:lstStyle/>
              <a:p>
                <a:pPr>
                  <a:defRPr sz="1400" b="1" i="0">
                    <a:solidFill>
                      <a:srgbClr val="000000"/>
                    </a:solidFill>
                    <a:latin typeface="Nunito" panose="00000500000000000000" pitchFamily="2" charset="0"/>
                  </a:defRPr>
                </a:pPr>
                <a:r>
                  <a:rPr lang="en-US" sz="1400" b="1" i="0" dirty="0">
                    <a:solidFill>
                      <a:srgbClr val="000000"/>
                    </a:solidFill>
                    <a:latin typeface="Nunito" panose="00000500000000000000" pitchFamily="2" charset="0"/>
                  </a:rPr>
                  <a:t>NTSV Cesarean Rate (%)</a:t>
                </a:r>
              </a:p>
            </c:rich>
          </c:tx>
          <c:layout/>
          <c:overlay val="0"/>
        </c:title>
        <c:numFmt formatCode="0%" sourceLinked="0"/>
        <c:majorTickMark val="out"/>
        <c:minorTickMark val="none"/>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139719680"/>
        <c:crosses val="autoZero"/>
        <c:crossBetween val="between"/>
      </c:valAx>
      <c:valAx>
        <c:axId val="138615552"/>
        <c:scaling>
          <c:orientation val="minMax"/>
          <c:max val="19"/>
          <c:min val="1"/>
        </c:scaling>
        <c:delete val="0"/>
        <c:axPos val="t"/>
        <c:majorTickMark val="none"/>
        <c:minorTickMark val="none"/>
        <c:tickLblPos val="none"/>
        <c:spPr>
          <a:ln w="25400">
            <a:noFill/>
          </a:ln>
        </c:spPr>
        <c:crossAx val="138616128"/>
        <c:crosses val="max"/>
        <c:crossBetween val="midCat"/>
      </c:valAx>
      <c:valAx>
        <c:axId val="138616128"/>
        <c:scaling>
          <c:orientation val="minMax"/>
        </c:scaling>
        <c:delete val="1"/>
        <c:axPos val="r"/>
        <c:numFmt formatCode="0.000" sourceLinked="1"/>
        <c:majorTickMark val="out"/>
        <c:minorTickMark val="none"/>
        <c:tickLblPos val="nextTo"/>
        <c:crossAx val="138615552"/>
        <c:crosses val="max"/>
        <c:crossBetween val="midCat"/>
      </c:valAx>
      <c:spPr>
        <a:noFill/>
        <a:ln w="25400">
          <a:noFill/>
        </a:ln>
      </c:spPr>
    </c:plotArea>
    <c:plotVisOnly val="0"/>
    <c:dispBlanksAs val="gap"/>
    <c:showDLblsOverMax val="0"/>
  </c:chart>
  <c:spPr>
    <a:solidFill>
      <a:schemeClr val="bg1"/>
    </a:solidFill>
    <a:ln>
      <a:solidFill>
        <a:schemeClr val="accent1"/>
      </a:solidFill>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Maternal lnsurance</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D3AB27"/>
              </a:solidFill>
              <a:ln w="19050">
                <a:solidFill>
                  <a:schemeClr val="lt1"/>
                </a:solidFill>
              </a:ln>
              <a:effectLst/>
            </c:spPr>
            <c:extLst>
              <c:ext xmlns:c16="http://schemas.microsoft.com/office/drawing/2014/chart" uri="{C3380CC4-5D6E-409C-BE32-E72D297353CC}">
                <c16:uniqueId val="{00000001-44F3-45BC-8E76-F78CA94AA9AE}"/>
              </c:ext>
            </c:extLst>
          </c:dPt>
          <c:dPt>
            <c:idx val="1"/>
            <c:bubble3D val="0"/>
            <c:spPr>
              <a:solidFill>
                <a:srgbClr val="5E4C12"/>
              </a:solidFill>
              <a:ln w="19050">
                <a:solidFill>
                  <a:schemeClr val="lt1"/>
                </a:solidFill>
              </a:ln>
              <a:effectLst/>
            </c:spPr>
            <c:extLst>
              <c:ext xmlns:c16="http://schemas.microsoft.com/office/drawing/2014/chart" uri="{C3380CC4-5D6E-409C-BE32-E72D297353CC}">
                <c16:uniqueId val="{00000003-44F3-45BC-8E76-F78CA94AA9AE}"/>
              </c:ext>
            </c:extLst>
          </c:dPt>
          <c:dPt>
            <c:idx val="2"/>
            <c:bubble3D val="0"/>
            <c:spPr>
              <a:solidFill>
                <a:srgbClr val="F2E4B8"/>
              </a:solidFill>
              <a:ln w="19050">
                <a:solidFill>
                  <a:schemeClr val="lt1"/>
                </a:solidFill>
              </a:ln>
              <a:effectLst/>
            </c:spPr>
            <c:extLst>
              <c:ext xmlns:c16="http://schemas.microsoft.com/office/drawing/2014/chart" uri="{C3380CC4-5D6E-409C-BE32-E72D297353CC}">
                <c16:uniqueId val="{00000005-44F3-45BC-8E76-F78CA94AA9AE}"/>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44F3-45BC-8E76-F78CA94AA9AE}"/>
              </c:ext>
            </c:extLst>
          </c:dPt>
          <c:dLbls>
            <c:dLbl>
              <c:idx val="0"/>
              <c:layout>
                <c:manualLayout>
                  <c:x val="-5.7818757950174104E-2"/>
                  <c:y val="-0.28147542105557871"/>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44F3-45BC-8E76-F78CA94AA9AE}"/>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extLst>
                <c:ext xmlns:c16="http://schemas.microsoft.com/office/drawing/2014/chart" uri="{C3380CC4-5D6E-409C-BE32-E72D297353CC}">
                  <c16:uniqueId val="{00000003-44F3-45BC-8E76-F78CA94AA9AE}"/>
                </c:ext>
              </c:extLst>
            </c:dLbl>
            <c:dLbl>
              <c:idx val="2"/>
              <c:layout>
                <c:manualLayout>
                  <c:x val="-4.7657119833484994E-2"/>
                  <c:y val="3.085075936214824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44F3-45BC-8E76-F78CA94AA9AE}"/>
                </c:ext>
              </c:extLst>
            </c:dLbl>
            <c:dLbl>
              <c:idx val="3"/>
              <c:layout>
                <c:manualLayout>
                  <c:x val="4.4942397113211505E-2"/>
                  <c:y val="4.9288545172870768E-3"/>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44F3-45BC-8E76-F78CA94AA9A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'OEN per Q'!$F$2:$F$5</c:f>
              <c:strCache>
                <c:ptCount val="4"/>
                <c:pt idx="0">
                  <c:v>Public</c:v>
                </c:pt>
                <c:pt idx="1">
                  <c:v>Private</c:v>
                </c:pt>
                <c:pt idx="2">
                  <c:v>Other</c:v>
                </c:pt>
                <c:pt idx="3">
                  <c:v>Missing/Unknown</c:v>
                </c:pt>
              </c:strCache>
            </c:strRef>
          </c:cat>
          <c:val>
            <c:numRef>
              <c:f>'OEN per Q'!$G$2:$G$5</c:f>
              <c:numCache>
                <c:formatCode>General</c:formatCode>
                <c:ptCount val="4"/>
                <c:pt idx="0">
                  <c:v>896</c:v>
                </c:pt>
                <c:pt idx="1">
                  <c:v>79</c:v>
                </c:pt>
                <c:pt idx="2">
                  <c:v>26</c:v>
                </c:pt>
                <c:pt idx="3">
                  <c:v>22</c:v>
                </c:pt>
              </c:numCache>
            </c:numRef>
          </c:val>
          <c:extLst>
            <c:ext xmlns:c16="http://schemas.microsoft.com/office/drawing/2014/chart" uri="{C3380CC4-5D6E-409C-BE32-E72D297353CC}">
              <c16:uniqueId val="{00000008-44F3-45BC-8E76-F78CA94AA9AE}"/>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A-44F3-45BC-8E76-F78CA94AA9A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44F3-45BC-8E76-F78CA94AA9A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44F3-45BC-8E76-F78CA94AA9A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44F3-45BC-8E76-F78CA94AA9AE}"/>
              </c:ext>
            </c:extLst>
          </c:dPt>
          <c:cat>
            <c:strRef>
              <c:f>'OEN per Q'!$F$2:$F$5</c:f>
              <c:strCache>
                <c:ptCount val="4"/>
                <c:pt idx="0">
                  <c:v>Public</c:v>
                </c:pt>
                <c:pt idx="1">
                  <c:v>Private</c:v>
                </c:pt>
                <c:pt idx="2">
                  <c:v>Other</c:v>
                </c:pt>
                <c:pt idx="3">
                  <c:v>Missing/Unknown</c:v>
                </c:pt>
              </c:strCache>
            </c:strRef>
          </c:cat>
          <c:val>
            <c:numRef>
              <c:f>'OEN per Q'!$H$2:$H$5</c:f>
              <c:numCache>
                <c:formatCode>0%</c:formatCode>
                <c:ptCount val="4"/>
                <c:pt idx="0">
                  <c:v>0.87585532746823069</c:v>
                </c:pt>
                <c:pt idx="1">
                  <c:v>7.7223851417399805E-2</c:v>
                </c:pt>
                <c:pt idx="2">
                  <c:v>2.5415444770283482E-2</c:v>
                </c:pt>
                <c:pt idx="3">
                  <c:v>2.1505376344086023E-2</c:v>
                </c:pt>
              </c:numCache>
            </c:numRef>
          </c:val>
          <c:extLst>
            <c:ext xmlns:c16="http://schemas.microsoft.com/office/drawing/2014/chart" uri="{C3380CC4-5D6E-409C-BE32-E72D297353CC}">
              <c16:uniqueId val="{00000011-44F3-45BC-8E76-F78CA94AA9A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Maternal Race</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A15E98"/>
              </a:solidFill>
              <a:ln w="19050">
                <a:solidFill>
                  <a:schemeClr val="lt1"/>
                </a:solidFill>
              </a:ln>
              <a:effectLst/>
            </c:spPr>
            <c:extLst>
              <c:ext xmlns:c16="http://schemas.microsoft.com/office/drawing/2014/chart" uri="{C3380CC4-5D6E-409C-BE32-E72D297353CC}">
                <c16:uniqueId val="{00000001-25AA-4120-A51F-AFE4F950DC9E}"/>
              </c:ext>
            </c:extLst>
          </c:dPt>
          <c:dPt>
            <c:idx val="1"/>
            <c:bubble3D val="0"/>
            <c:spPr>
              <a:solidFill>
                <a:srgbClr val="D1AFCC"/>
              </a:solidFill>
              <a:ln w="19050">
                <a:solidFill>
                  <a:schemeClr val="lt1"/>
                </a:solidFill>
              </a:ln>
              <a:effectLst/>
            </c:spPr>
            <c:extLst>
              <c:ext xmlns:c16="http://schemas.microsoft.com/office/drawing/2014/chart" uri="{C3380CC4-5D6E-409C-BE32-E72D297353CC}">
                <c16:uniqueId val="{00000003-25AA-4120-A51F-AFE4F950DC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AA-4120-A51F-AFE4F950DC9E}"/>
              </c:ext>
            </c:extLst>
          </c:dPt>
          <c:dLbls>
            <c:dLbl>
              <c:idx val="0"/>
              <c:layout>
                <c:manualLayout>
                  <c:x val="-0.15912139107611548"/>
                  <c:y val="-0.11133263436403858"/>
                </c:manualLayout>
              </c:layou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25AA-4120-A51F-AFE4F950DC9E}"/>
                </c:ext>
              </c:extLst>
            </c:dLbl>
            <c:dLbl>
              <c:idx val="2"/>
              <c:layout>
                <c:manualLayout>
                  <c:x val="0.13044939304461942"/>
                  <c:y val="0.16122422093284955"/>
                </c:manualLayout>
              </c:layou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25AA-4120-A51F-AFE4F950DC9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'OEN per Q'!$J$2:$J$4</c:f>
              <c:strCache>
                <c:ptCount val="3"/>
                <c:pt idx="0">
                  <c:v>White</c:v>
                </c:pt>
                <c:pt idx="1">
                  <c:v>Other</c:v>
                </c:pt>
                <c:pt idx="2">
                  <c:v>Missing/Unknown</c:v>
                </c:pt>
              </c:strCache>
            </c:strRef>
          </c:cat>
          <c:val>
            <c:numRef>
              <c:f>'OEN per Q'!$K$2:$K$4</c:f>
              <c:numCache>
                <c:formatCode>General</c:formatCode>
                <c:ptCount val="3"/>
                <c:pt idx="0">
                  <c:v>665</c:v>
                </c:pt>
                <c:pt idx="1">
                  <c:v>76</c:v>
                </c:pt>
                <c:pt idx="2">
                  <c:v>282</c:v>
                </c:pt>
              </c:numCache>
            </c:numRef>
          </c:val>
          <c:extLst>
            <c:ext xmlns:c16="http://schemas.microsoft.com/office/drawing/2014/chart" uri="{C3380CC4-5D6E-409C-BE32-E72D297353CC}">
              <c16:uniqueId val="{00000006-25AA-4120-A51F-AFE4F950DC9E}"/>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25AA-4120-A51F-AFE4F950DC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25AA-4120-A51F-AFE4F950DC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25AA-4120-A51F-AFE4F950DC9E}"/>
              </c:ext>
            </c:extLst>
          </c:dPt>
          <c:cat>
            <c:strRef>
              <c:f>'OEN per Q'!$J$2:$J$4</c:f>
              <c:strCache>
                <c:ptCount val="3"/>
                <c:pt idx="0">
                  <c:v>White</c:v>
                </c:pt>
                <c:pt idx="1">
                  <c:v>Other</c:v>
                </c:pt>
                <c:pt idx="2">
                  <c:v>Missing/Unknown</c:v>
                </c:pt>
              </c:strCache>
            </c:strRef>
          </c:cat>
          <c:val>
            <c:numRef>
              <c:f>'OEN per Q'!$L$2:$L$4</c:f>
              <c:numCache>
                <c:formatCode>0%</c:formatCode>
                <c:ptCount val="3"/>
                <c:pt idx="0">
                  <c:v>0.65004887585532745</c:v>
                </c:pt>
                <c:pt idx="1">
                  <c:v>7.4291300097751714E-2</c:v>
                </c:pt>
                <c:pt idx="2">
                  <c:v>0.2756598240469208</c:v>
                </c:pt>
              </c:numCache>
            </c:numRef>
          </c:val>
          <c:extLst>
            <c:ext xmlns:c16="http://schemas.microsoft.com/office/drawing/2014/chart" uri="{C3380CC4-5D6E-409C-BE32-E72D297353CC}">
              <c16:uniqueId val="{0000000D-25AA-4120-A51F-AFE4F950DC9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Maternal Ethnicity</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ADDADD"/>
              </a:solidFill>
              <a:ln w="19050">
                <a:solidFill>
                  <a:schemeClr val="lt1"/>
                </a:solidFill>
              </a:ln>
              <a:effectLst/>
            </c:spPr>
            <c:extLst>
              <c:ext xmlns:c16="http://schemas.microsoft.com/office/drawing/2014/chart" uri="{C3380CC4-5D6E-409C-BE32-E72D297353CC}">
                <c16:uniqueId val="{00000001-ADA1-4ADB-880B-E1ED1450D23D}"/>
              </c:ext>
            </c:extLst>
          </c:dPt>
          <c:dPt>
            <c:idx val="1"/>
            <c:bubble3D val="0"/>
            <c:spPr>
              <a:solidFill>
                <a:srgbClr val="3D8D94"/>
              </a:solidFill>
              <a:ln w="19050">
                <a:solidFill>
                  <a:schemeClr val="lt1"/>
                </a:solidFill>
              </a:ln>
              <a:effectLst/>
            </c:spPr>
            <c:extLst>
              <c:ext xmlns:c16="http://schemas.microsoft.com/office/drawing/2014/chart" uri="{C3380CC4-5D6E-409C-BE32-E72D297353CC}">
                <c16:uniqueId val="{00000003-ADA1-4ADB-880B-E1ED1450D2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DA1-4ADB-880B-E1ED1450D23D}"/>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1"/>
              <c:showBubbleSize val="0"/>
              <c:extLst>
                <c:ext xmlns:c16="http://schemas.microsoft.com/office/drawing/2014/chart" uri="{C3380CC4-5D6E-409C-BE32-E72D297353CC}">
                  <c16:uniqueId val="{00000001-ADA1-4ADB-880B-E1ED1450D23D}"/>
                </c:ext>
              </c:extLst>
            </c:dLbl>
            <c:dLbl>
              <c:idx val="1"/>
              <c:layout>
                <c:manualLayout>
                  <c:x val="0.11395250984251969"/>
                  <c:y val="-0.18737124526100898"/>
                </c:manualLayout>
              </c:layou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ADA1-4ADB-880B-E1ED1450D23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'OEN per Q'!$N$2:$N$4</c:f>
              <c:strCache>
                <c:ptCount val="3"/>
                <c:pt idx="0">
                  <c:v>Hispanic</c:v>
                </c:pt>
                <c:pt idx="1">
                  <c:v>Non-Hispanic</c:v>
                </c:pt>
                <c:pt idx="2">
                  <c:v>Missing/Unkown</c:v>
                </c:pt>
              </c:strCache>
            </c:strRef>
          </c:cat>
          <c:val>
            <c:numRef>
              <c:f>'OEN per Q'!$O$2:$O$4</c:f>
              <c:numCache>
                <c:formatCode>General</c:formatCode>
                <c:ptCount val="3"/>
                <c:pt idx="0">
                  <c:v>287</c:v>
                </c:pt>
                <c:pt idx="1">
                  <c:v>640</c:v>
                </c:pt>
                <c:pt idx="2">
                  <c:v>96</c:v>
                </c:pt>
              </c:numCache>
            </c:numRef>
          </c:val>
          <c:extLst>
            <c:ext xmlns:c16="http://schemas.microsoft.com/office/drawing/2014/chart" uri="{C3380CC4-5D6E-409C-BE32-E72D297353CC}">
              <c16:uniqueId val="{00000006-ADA1-4ADB-880B-E1ED1450D23D}"/>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ADA1-4ADB-880B-E1ED1450D2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ADA1-4ADB-880B-E1ED1450D2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ADA1-4ADB-880B-E1ED1450D23D}"/>
              </c:ext>
            </c:extLst>
          </c:dPt>
          <c:cat>
            <c:strRef>
              <c:f>'OEN per Q'!$N$2:$N$4</c:f>
              <c:strCache>
                <c:ptCount val="3"/>
                <c:pt idx="0">
                  <c:v>Hispanic</c:v>
                </c:pt>
                <c:pt idx="1">
                  <c:v>Non-Hispanic</c:v>
                </c:pt>
                <c:pt idx="2">
                  <c:v>Missing/Unkown</c:v>
                </c:pt>
              </c:strCache>
            </c:strRef>
          </c:cat>
          <c:val>
            <c:numRef>
              <c:f>'OEN per Q'!$P$2:$P$4</c:f>
              <c:numCache>
                <c:formatCode>0%</c:formatCode>
                <c:ptCount val="3"/>
                <c:pt idx="0">
                  <c:v>0.28054740957966762</c:v>
                </c:pt>
                <c:pt idx="1">
                  <c:v>0.62561094819159335</c:v>
                </c:pt>
                <c:pt idx="2">
                  <c:v>9.3841642228739003E-2</c:v>
                </c:pt>
              </c:numCache>
            </c:numRef>
          </c:val>
          <c:extLst>
            <c:ext xmlns:c16="http://schemas.microsoft.com/office/drawing/2014/chart" uri="{C3380CC4-5D6E-409C-BE32-E72D297353CC}">
              <c16:uniqueId val="{0000000D-ADA1-4ADB-880B-E1ED1450D23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200" b="1" i="0">
                <a:solidFill>
                  <a:srgbClr val="000000"/>
                </a:solidFill>
                <a:latin typeface=" +mn-lt"/>
              </a:defRPr>
            </a:pPr>
            <a:r>
              <a:rPr lang="en-US" sz="2200" b="1" i="0">
                <a:solidFill>
                  <a:srgbClr val="000000"/>
                </a:solidFill>
                <a:latin typeface=" +mn-lt"/>
              </a:rPr>
              <a:t>CHoSEN QIC Cohort: Average Length-of-Stay</a:t>
            </a:r>
            <a:r>
              <a:rPr lang="en-US" sz="2200" b="1" i="0" baseline="0">
                <a:solidFill>
                  <a:srgbClr val="000000"/>
                </a:solidFill>
                <a:latin typeface=" +mn-lt"/>
              </a:rPr>
              <a:t> for OEN,</a:t>
            </a:r>
            <a:r>
              <a:rPr lang="en-US" sz="2200" b="0" i="0" baseline="0">
                <a:solidFill>
                  <a:srgbClr val="000000"/>
                </a:solidFill>
                <a:latin typeface=" +mn-lt"/>
              </a:rPr>
              <a:t> </a:t>
            </a:r>
            <a:r>
              <a:rPr lang="en-US" sz="2200" b="0" i="1" baseline="0">
                <a:solidFill>
                  <a:srgbClr val="000000"/>
                </a:solidFill>
                <a:latin typeface=" +mn-lt"/>
              </a:rPr>
              <a:t>n</a:t>
            </a:r>
            <a:r>
              <a:rPr lang="en-US" sz="2200" b="0" i="0" baseline="0">
                <a:solidFill>
                  <a:srgbClr val="000000"/>
                </a:solidFill>
                <a:latin typeface=" +mn-lt"/>
              </a:rPr>
              <a:t> = 826</a:t>
            </a:r>
          </a:p>
          <a:p>
            <a:pPr>
              <a:defRPr sz="2200" b="1" i="0">
                <a:solidFill>
                  <a:srgbClr val="000000"/>
                </a:solidFill>
                <a:latin typeface=" +mn-lt"/>
              </a:defRPr>
            </a:pPr>
            <a:r>
              <a:rPr lang="en-US" sz="2200" b="0" i="0" baseline="0">
                <a:solidFill>
                  <a:srgbClr val="000000"/>
                </a:solidFill>
                <a:latin typeface=" +mn-lt"/>
              </a:rPr>
              <a:t>(GA </a:t>
            </a:r>
            <a:r>
              <a:rPr lang="en-US" sz="2200" b="0" i="0" u="sng" baseline="0">
                <a:solidFill>
                  <a:srgbClr val="000000"/>
                </a:solidFill>
                <a:latin typeface=" +mn-lt"/>
              </a:rPr>
              <a:t>&gt;</a:t>
            </a:r>
            <a:r>
              <a:rPr lang="en-US" sz="2200" b="0" i="0" u="none" baseline="0">
                <a:solidFill>
                  <a:srgbClr val="000000"/>
                </a:solidFill>
                <a:latin typeface=" +mn-lt"/>
              </a:rPr>
              <a:t>35 weeks, LOS not affected by other diagnosis</a:t>
            </a:r>
            <a:r>
              <a:rPr lang="en-US" sz="2200" b="0" i="0" baseline="0">
                <a:solidFill>
                  <a:srgbClr val="000000"/>
                </a:solidFill>
                <a:latin typeface=" +mn-lt"/>
              </a:rPr>
              <a:t> </a:t>
            </a:r>
            <a:endParaRPr lang="en-US" sz="2200" b="1" i="0">
              <a:solidFill>
                <a:srgbClr val="000000"/>
              </a:solidFill>
              <a:latin typeface=" +mn-lt"/>
            </a:endParaRPr>
          </a:p>
        </c:rich>
      </c:tx>
      <c:layout/>
      <c:overlay val="0"/>
    </c:title>
    <c:autoTitleDeleted val="0"/>
    <c:plotArea>
      <c:layout>
        <c:manualLayout>
          <c:layoutTarget val="inner"/>
          <c:xMode val="edge"/>
          <c:yMode val="edge"/>
          <c:x val="5.7573162729658796E-2"/>
          <c:y val="0.14459842519685037"/>
          <c:w val="0.92845423228346458"/>
          <c:h val="0.70163517060367453"/>
        </c:manualLayout>
      </c:layout>
      <c:lineChart>
        <c:grouping val="standard"/>
        <c:varyColors val="0"/>
        <c:ser>
          <c:idx val="0"/>
          <c:order val="0"/>
          <c:tx>
            <c:strRef>
              <c:f>'All LOS XbarS '!$CM$1</c:f>
              <c:strCache>
                <c:ptCount val="1"/>
                <c:pt idx="0">
                  <c:v>XAve</c:v>
                </c:pt>
              </c:strCache>
            </c:strRef>
          </c:tx>
          <c:spPr>
            <a:ln w="25400">
              <a:solidFill>
                <a:srgbClr val="3D8D94"/>
              </a:solidFill>
              <a:prstDash val="solid"/>
            </a:ln>
            <a:effectLst/>
          </c:spPr>
          <c:marker>
            <c:symbol val="circle"/>
            <c:size val="8"/>
            <c:spPr>
              <a:solidFill>
                <a:srgbClr val="A15E98"/>
              </a:solidFill>
              <a:ln w="12700">
                <a:noFill/>
                <a:prstDash val="solid"/>
              </a:ln>
            </c:spPr>
          </c:marker>
          <c:dPt>
            <c:idx val="0"/>
            <c:marker>
              <c:symbol val="diamond"/>
              <c:size val="8"/>
            </c:marker>
            <c:bubble3D val="0"/>
            <c:extLst>
              <c:ext xmlns:c16="http://schemas.microsoft.com/office/drawing/2014/chart" uri="{C3380CC4-5D6E-409C-BE32-E72D297353CC}">
                <c16:uniqueId val="{00000000-A89A-4152-851E-6F1E470C10DD}"/>
              </c:ext>
            </c:extLst>
          </c:dPt>
          <c:dPt>
            <c:idx val="1"/>
            <c:marker>
              <c:symbol val="diamond"/>
              <c:size val="8"/>
            </c:marker>
            <c:bubble3D val="0"/>
            <c:extLst>
              <c:ext xmlns:c16="http://schemas.microsoft.com/office/drawing/2014/chart" uri="{C3380CC4-5D6E-409C-BE32-E72D297353CC}">
                <c16:uniqueId val="{00000001-A89A-4152-851E-6F1E470C10DD}"/>
              </c:ext>
            </c:extLst>
          </c:dPt>
          <c:dPt>
            <c:idx val="2"/>
            <c:marker>
              <c:symbol val="diamond"/>
              <c:size val="8"/>
            </c:marker>
            <c:bubble3D val="0"/>
            <c:extLst>
              <c:ext xmlns:c16="http://schemas.microsoft.com/office/drawing/2014/chart" uri="{C3380CC4-5D6E-409C-BE32-E72D297353CC}">
                <c16:uniqueId val="{00000002-A89A-4152-851E-6F1E470C10DD}"/>
              </c:ext>
            </c:extLst>
          </c:dPt>
          <c:dPt>
            <c:idx val="3"/>
            <c:marker>
              <c:symbol val="diamond"/>
              <c:size val="8"/>
            </c:marker>
            <c:bubble3D val="0"/>
            <c:extLst>
              <c:ext xmlns:c16="http://schemas.microsoft.com/office/drawing/2014/chart" uri="{C3380CC4-5D6E-409C-BE32-E72D297353CC}">
                <c16:uniqueId val="{00000003-A89A-4152-851E-6F1E470C10DD}"/>
              </c:ext>
            </c:extLst>
          </c:dPt>
          <c:dPt>
            <c:idx val="4"/>
            <c:marker>
              <c:symbol val="diamond"/>
              <c:size val="8"/>
            </c:marker>
            <c:bubble3D val="0"/>
            <c:extLst>
              <c:ext xmlns:c16="http://schemas.microsoft.com/office/drawing/2014/chart" uri="{C3380CC4-5D6E-409C-BE32-E72D297353CC}">
                <c16:uniqueId val="{00000004-A89A-4152-851E-6F1E470C10DD}"/>
              </c:ext>
            </c:extLst>
          </c:dPt>
          <c:dPt>
            <c:idx val="5"/>
            <c:marker>
              <c:symbol val="diamond"/>
              <c:size val="8"/>
            </c:marker>
            <c:bubble3D val="0"/>
            <c:extLst>
              <c:ext xmlns:c16="http://schemas.microsoft.com/office/drawing/2014/chart" uri="{C3380CC4-5D6E-409C-BE32-E72D297353CC}">
                <c16:uniqueId val="{00000005-A89A-4152-851E-6F1E470C10DD}"/>
              </c:ext>
            </c:extLst>
          </c:dPt>
          <c:dPt>
            <c:idx val="6"/>
            <c:marker>
              <c:symbol val="diamond"/>
              <c:size val="8"/>
            </c:marker>
            <c:bubble3D val="0"/>
            <c:extLst>
              <c:ext xmlns:c16="http://schemas.microsoft.com/office/drawing/2014/chart" uri="{C3380CC4-5D6E-409C-BE32-E72D297353CC}">
                <c16:uniqueId val="{00000006-A89A-4152-851E-6F1E470C10DD}"/>
              </c:ext>
            </c:extLst>
          </c:dPt>
          <c:dPt>
            <c:idx val="7"/>
            <c:marker>
              <c:symbol val="diamond"/>
              <c:size val="8"/>
            </c:marker>
            <c:bubble3D val="0"/>
            <c:extLst>
              <c:ext xmlns:c16="http://schemas.microsoft.com/office/drawing/2014/chart" uri="{C3380CC4-5D6E-409C-BE32-E72D297353CC}">
                <c16:uniqueId val="{00000007-A89A-4152-851E-6F1E470C10DD}"/>
              </c:ext>
            </c:extLst>
          </c:dPt>
          <c:dPt>
            <c:idx val="8"/>
            <c:marker>
              <c:symbol val="diamond"/>
              <c:size val="8"/>
            </c:marker>
            <c:bubble3D val="0"/>
            <c:extLst>
              <c:ext xmlns:c16="http://schemas.microsoft.com/office/drawing/2014/chart" uri="{C3380CC4-5D6E-409C-BE32-E72D297353CC}">
                <c16:uniqueId val="{00000008-A89A-4152-851E-6F1E470C10DD}"/>
              </c:ext>
            </c:extLst>
          </c:dPt>
          <c:dPt>
            <c:idx val="9"/>
            <c:marker>
              <c:symbol val="diamond"/>
              <c:size val="8"/>
            </c:marker>
            <c:bubble3D val="0"/>
            <c:extLst>
              <c:ext xmlns:c16="http://schemas.microsoft.com/office/drawing/2014/chart" uri="{C3380CC4-5D6E-409C-BE32-E72D297353CC}">
                <c16:uniqueId val="{00000009-A89A-4152-851E-6F1E470C10DD}"/>
              </c:ext>
            </c:extLst>
          </c:dPt>
          <c:dPt>
            <c:idx val="10"/>
            <c:marker>
              <c:symbol val="diamond"/>
              <c:size val="8"/>
            </c:marker>
            <c:bubble3D val="0"/>
            <c:extLst>
              <c:ext xmlns:c16="http://schemas.microsoft.com/office/drawing/2014/chart" uri="{C3380CC4-5D6E-409C-BE32-E72D297353CC}">
                <c16:uniqueId val="{0000000A-A89A-4152-851E-6F1E470C10DD}"/>
              </c:ext>
            </c:extLst>
          </c:dPt>
          <c:dPt>
            <c:idx val="11"/>
            <c:marker>
              <c:symbol val="diamond"/>
              <c:size val="8"/>
            </c:marker>
            <c:bubble3D val="0"/>
            <c:extLst>
              <c:ext xmlns:c16="http://schemas.microsoft.com/office/drawing/2014/chart" uri="{C3380CC4-5D6E-409C-BE32-E72D297353CC}">
                <c16:uniqueId val="{0000000B-A89A-4152-851E-6F1E470C10DD}"/>
              </c:ext>
            </c:extLst>
          </c:dPt>
          <c:dPt>
            <c:idx val="12"/>
            <c:marker>
              <c:symbol val="diamond"/>
              <c:size val="8"/>
            </c:marker>
            <c:bubble3D val="0"/>
            <c:extLst>
              <c:ext xmlns:c16="http://schemas.microsoft.com/office/drawing/2014/chart" uri="{C3380CC4-5D6E-409C-BE32-E72D297353CC}">
                <c16:uniqueId val="{0000000C-A89A-4152-851E-6F1E470C10DD}"/>
              </c:ext>
            </c:extLst>
          </c:dPt>
          <c:dPt>
            <c:idx val="13"/>
            <c:marker>
              <c:symbol val="diamond"/>
              <c:size val="8"/>
            </c:marker>
            <c:bubble3D val="0"/>
            <c:extLst>
              <c:ext xmlns:c16="http://schemas.microsoft.com/office/drawing/2014/chart" uri="{C3380CC4-5D6E-409C-BE32-E72D297353CC}">
                <c16:uniqueId val="{0000000D-A89A-4152-851E-6F1E470C10DD}"/>
              </c:ext>
            </c:extLst>
          </c:dPt>
          <c:dLbls>
            <c:dLbl>
              <c:idx val="2"/>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89A-4152-851E-6F1E470C10DD}"/>
                </c:ext>
              </c:extLst>
            </c:dLbl>
            <c:dLbl>
              <c:idx val="4"/>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89A-4152-851E-6F1E470C10DD}"/>
                </c:ext>
              </c:extLst>
            </c:dLbl>
            <c:spPr>
              <a:noFill/>
              <a:ln>
                <a:noFill/>
              </a:ln>
              <a:effectLst/>
            </c:spPr>
            <c:txPr>
              <a:bodyPr wrap="square" lIns="38100" tIns="19050" rIns="38100" bIns="19050" anchor="ctr">
                <a:spAutoFit/>
              </a:bodyPr>
              <a:lstStyle/>
              <a:p>
                <a:pPr>
                  <a:defRPr sz="14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'All LOS XbarS '!$A$2:$A$15</c:f>
              <c:strCache>
                <c:ptCount val="14"/>
                <c:pt idx="0">
                  <c:v>Apr-Jun 2017        (40)</c:v>
                </c:pt>
                <c:pt idx="1">
                  <c:v>Jul-Sep 2017        (32)</c:v>
                </c:pt>
                <c:pt idx="2">
                  <c:v>Oct-Dec 2017        (65)</c:v>
                </c:pt>
                <c:pt idx="3">
                  <c:v>Jan-Mar 2018        (65)</c:v>
                </c:pt>
                <c:pt idx="4">
                  <c:v>Apr-Jun 2018        (39)</c:v>
                </c:pt>
                <c:pt idx="5">
                  <c:v>Jul-Sep 2018        (81)</c:v>
                </c:pt>
                <c:pt idx="6">
                  <c:v>Oct-Dec 2018        (65)</c:v>
                </c:pt>
                <c:pt idx="7">
                  <c:v>Jan-Mar 2019        (71)</c:v>
                </c:pt>
                <c:pt idx="8">
                  <c:v>Apr-Jun 2019        (89)</c:v>
                </c:pt>
                <c:pt idx="9">
                  <c:v>Jul-Sep 2019        (76)</c:v>
                </c:pt>
                <c:pt idx="10">
                  <c:v>Oct-Dec 2019        (55)</c:v>
                </c:pt>
                <c:pt idx="11">
                  <c:v>Jan-Mar 2020        (52)</c:v>
                </c:pt>
                <c:pt idx="12">
                  <c:v>Apr-Jun 2020        (53)</c:v>
                </c:pt>
                <c:pt idx="13">
                  <c:v>Jul-Sep 2020        (45)</c:v>
                </c:pt>
              </c:strCache>
            </c:strRef>
          </c:cat>
          <c:val>
            <c:numRef>
              <c:f>'All LOS XbarS '!$CM$2:$CM$15</c:f>
              <c:numCache>
                <c:formatCode>0.0</c:formatCode>
                <c:ptCount val="14"/>
                <c:pt idx="0">
                  <c:v>14.75</c:v>
                </c:pt>
                <c:pt idx="1">
                  <c:v>11</c:v>
                </c:pt>
                <c:pt idx="2">
                  <c:v>13.76923076923077</c:v>
                </c:pt>
                <c:pt idx="3">
                  <c:v>15.907692307692308</c:v>
                </c:pt>
                <c:pt idx="4">
                  <c:v>9.0256410256410255</c:v>
                </c:pt>
                <c:pt idx="5">
                  <c:v>9.2345679012345681</c:v>
                </c:pt>
                <c:pt idx="6">
                  <c:v>8.7846153846153854</c:v>
                </c:pt>
                <c:pt idx="7">
                  <c:v>6.042253521126761</c:v>
                </c:pt>
                <c:pt idx="8">
                  <c:v>7.2359550561797752</c:v>
                </c:pt>
                <c:pt idx="9">
                  <c:v>6.5526315789473681</c:v>
                </c:pt>
                <c:pt idx="10">
                  <c:v>6.127272727272727</c:v>
                </c:pt>
                <c:pt idx="11">
                  <c:v>7.2884615384615383</c:v>
                </c:pt>
                <c:pt idx="12">
                  <c:v>7.6538461538461542</c:v>
                </c:pt>
                <c:pt idx="13">
                  <c:v>6.7555555555555555</c:v>
                </c:pt>
              </c:numCache>
            </c:numRef>
          </c:val>
          <c:smooth val="0"/>
          <c:extLst>
            <c:ext xmlns:c16="http://schemas.microsoft.com/office/drawing/2014/chart" uri="{C3380CC4-5D6E-409C-BE32-E72D297353CC}">
              <c16:uniqueId val="{0000000E-A89A-4152-851E-6F1E470C10DD}"/>
            </c:ext>
          </c:extLst>
        </c:ser>
        <c:ser>
          <c:idx val="2"/>
          <c:order val="2"/>
          <c:tx>
            <c:strRef>
              <c:f>'All LOS XbarS '!$CO$1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'All LOS XbarS '!$CO$2:$CO$15</c:f>
              <c:numCache>
                <c:formatCode>0.0</c:formatCode>
                <c:ptCount val="14"/>
                <c:pt idx="0">
                  <c:v>16.056087155928051</c:v>
                </c:pt>
                <c:pt idx="1">
                  <c:v>16.32351413795833</c:v>
                </c:pt>
                <c:pt idx="2">
                  <c:v>15.581173722322559</c:v>
                </c:pt>
                <c:pt idx="3">
                  <c:v>15.581173722322559</c:v>
                </c:pt>
                <c:pt idx="4">
                  <c:v>11.526469451214025</c:v>
                </c:pt>
                <c:pt idx="5">
                  <c:v>10.834847945963308</c:v>
                </c:pt>
                <c:pt idx="6">
                  <c:v>11.019280347363498</c:v>
                </c:pt>
                <c:pt idx="7">
                  <c:v>10.940896576768417</c:v>
                </c:pt>
                <c:pt idx="8">
                  <c:v>10.765685795438236</c:v>
                </c:pt>
                <c:pt idx="9">
                  <c:v>10.88556685634836</c:v>
                </c:pt>
                <c:pt idx="10">
                  <c:v>11.166826268483652</c:v>
                </c:pt>
                <c:pt idx="11">
                  <c:v>11.22215598890371</c:v>
                </c:pt>
                <c:pt idx="12">
                  <c:v>11.22215598890371</c:v>
                </c:pt>
                <c:pt idx="13">
                  <c:v>11.369701910023863</c:v>
                </c:pt>
              </c:numCache>
            </c:numRef>
          </c:val>
          <c:smooth val="0"/>
          <c:extLst>
            <c:ext xmlns:c16="http://schemas.microsoft.com/office/drawing/2014/chart" uri="{C3380CC4-5D6E-409C-BE32-E72D297353CC}">
              <c16:uniqueId val="{0000000F-A89A-4152-851E-6F1E470C10DD}"/>
            </c:ext>
          </c:extLst>
        </c:ser>
        <c:ser>
          <c:idx val="3"/>
          <c:order val="3"/>
          <c:tx>
            <c:strRef>
              <c:f>'All LOS XbarS '!$CP$1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'All LOS XbarS '!$CP$2:$CP$15</c:f>
              <c:numCache>
                <c:formatCode>0.0</c:formatCode>
                <c:ptCount val="14"/>
                <c:pt idx="0">
                  <c:v>14.956408962579411</c:v>
                </c:pt>
                <c:pt idx="1">
                  <c:v>15.09012245359455</c:v>
                </c:pt>
                <c:pt idx="2">
                  <c:v>14.718952245776665</c:v>
                </c:pt>
                <c:pt idx="3">
                  <c:v>14.718952245776665</c:v>
                </c:pt>
                <c:pt idx="4">
                  <c:v>10.410653422742868</c:v>
                </c:pt>
                <c:pt idx="5">
                  <c:v>10.064842670117509</c:v>
                </c:pt>
                <c:pt idx="6">
                  <c:v>10.157058870817604</c:v>
                </c:pt>
                <c:pt idx="7">
                  <c:v>10.117866985520063</c:v>
                </c:pt>
                <c:pt idx="8">
                  <c:v>10.030261594854974</c:v>
                </c:pt>
                <c:pt idx="9">
                  <c:v>10.090202125310036</c:v>
                </c:pt>
                <c:pt idx="10">
                  <c:v>10.230831831377682</c:v>
                </c:pt>
                <c:pt idx="11">
                  <c:v>10.258496691587709</c:v>
                </c:pt>
                <c:pt idx="12">
                  <c:v>10.258496691587709</c:v>
                </c:pt>
                <c:pt idx="13">
                  <c:v>10.332269652147787</c:v>
                </c:pt>
              </c:numCache>
            </c:numRef>
          </c:val>
          <c:smooth val="0"/>
          <c:extLst>
            <c:ext xmlns:c16="http://schemas.microsoft.com/office/drawing/2014/chart" uri="{C3380CC4-5D6E-409C-BE32-E72D297353CC}">
              <c16:uniqueId val="{00000010-A89A-4152-851E-6F1E470C10DD}"/>
            </c:ext>
          </c:extLst>
        </c:ser>
        <c:ser>
          <c:idx val="4"/>
          <c:order val="4"/>
          <c:tx>
            <c:strRef>
              <c:f>'All LOS XbarS '!$CQ$1</c:f>
              <c:strCache>
                <c:ptCount val="1"/>
                <c:pt idx="0">
                  <c:v>Average</c:v>
                </c:pt>
              </c:strCache>
            </c:strRef>
          </c:tx>
          <c:spPr>
            <a:ln w="19050">
              <a:solidFill>
                <a:schemeClr val="bg1">
                  <a:lumMod val="50000"/>
                </a:schemeClr>
              </a:solidFill>
              <a:prstDash val="solid"/>
            </a:ln>
            <a:effectLst/>
          </c:spPr>
          <c:marker>
            <c:symbol val="none"/>
          </c:marker>
          <c:dLbls>
            <c:dLbl>
              <c:idx val="1"/>
              <c:layout>
                <c:manualLayout>
                  <c:x val="-5.6340770939852264E-2"/>
                  <c:y val="-3.7363209799268091E-2"/>
                </c:manualLayout>
              </c:layout>
              <c:tx>
                <c:rich>
                  <a:bodyPr wrap="square" lIns="38100" tIns="19050" rIns="38100" bIns="19050" anchor="ctr">
                    <a:spAutoFit/>
                  </a:bodyPr>
                  <a:lstStyle/>
                  <a:p>
                    <a:pPr>
                      <a:defRPr sz="1400"/>
                    </a:pPr>
                    <a:r>
                      <a:rPr lang="en-US" sz="1400"/>
                      <a:t>Baseline Mean, 13.9</a:t>
                    </a:r>
                  </a:p>
                </c:rich>
              </c:tx>
              <c:numFmt formatCode="0.0" sourceLinked="0"/>
              <c:spPr>
                <a:noFill/>
                <a:ln>
                  <a:solidFill>
                    <a:schemeClr val="bg1">
                      <a:lumMod val="50000"/>
                    </a:schemeClr>
                  </a:solidFill>
                </a:ln>
                <a:effectLst/>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A89A-4152-851E-6F1E470C10DD}"/>
                </c:ext>
              </c:extLst>
            </c:dLbl>
            <c:dLbl>
              <c:idx val="12"/>
              <c:layout>
                <c:manualLayout>
                  <c:x val="-0.11223131251699973"/>
                  <c:y val="-2.3022927702206916E-2"/>
                </c:manualLayout>
              </c:layout>
              <c:tx>
                <c:rich>
                  <a:bodyPr wrap="square" lIns="38100" tIns="19050" rIns="38100" bIns="19050" anchor="ctr">
                    <a:spAutoFit/>
                  </a:bodyPr>
                  <a:lstStyle/>
                  <a:p>
                    <a:pPr>
                      <a:defRPr sz="1400"/>
                    </a:pPr>
                    <a:r>
                      <a:rPr lang="en-US" sz="1400"/>
                      <a:t>New Mean, </a:t>
                    </a:r>
                    <a:fld id="{42852C5F-E1DE-4531-847C-4D41066DF8DE}" type="VALUE">
                      <a:rPr lang="en-US" sz="1400"/>
                      <a:pPr>
                        <a:defRPr sz="1400"/>
                      </a:pPr>
                      <a:t>[VALUE]</a:t>
                    </a:fld>
                    <a:endParaRPr lang="en-US" sz="1400"/>
                  </a:p>
                </c:rich>
              </c:tx>
              <c:numFmt formatCode="0.0" sourceLinked="0"/>
              <c:spPr>
                <a:noFill/>
                <a:ln>
                  <a:solidFill>
                    <a:schemeClr val="bg1">
                      <a:lumMod val="50000"/>
                    </a:schemeClr>
                  </a:solidFill>
                </a:ln>
                <a:effectLst/>
              </c:sp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2-A89A-4152-851E-6F1E470C10DD}"/>
                </c:ext>
              </c:extLst>
            </c:dLbl>
            <c:spPr>
              <a:noFill/>
              <a:ln>
                <a:solidFill>
                  <a:schemeClr val="bg1">
                    <a:lumMod val="50000"/>
                  </a:schemeClr>
                </a:solid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'All LOS XbarS '!$CQ$2:$CQ$15</c:f>
              <c:numCache>
                <c:formatCode>0.0</c:formatCode>
                <c:ptCount val="14"/>
                <c:pt idx="0">
                  <c:v>13.85673076923077</c:v>
                </c:pt>
                <c:pt idx="1">
                  <c:v>13.85673076923077</c:v>
                </c:pt>
                <c:pt idx="2">
                  <c:v>13.85673076923077</c:v>
                </c:pt>
                <c:pt idx="3">
                  <c:v>13.85673076923077</c:v>
                </c:pt>
                <c:pt idx="4">
                  <c:v>9.2948373942717097</c:v>
                </c:pt>
                <c:pt idx="5">
                  <c:v>9.2948373942717097</c:v>
                </c:pt>
                <c:pt idx="6">
                  <c:v>9.2948373942717097</c:v>
                </c:pt>
                <c:pt idx="7">
                  <c:v>9.2948373942717097</c:v>
                </c:pt>
                <c:pt idx="8">
                  <c:v>9.2948373942717097</c:v>
                </c:pt>
                <c:pt idx="9">
                  <c:v>9.2948373942717097</c:v>
                </c:pt>
                <c:pt idx="10">
                  <c:v>9.2948373942717097</c:v>
                </c:pt>
                <c:pt idx="11">
                  <c:v>9.2948373942717097</c:v>
                </c:pt>
                <c:pt idx="12">
                  <c:v>9.2948373942717097</c:v>
                </c:pt>
                <c:pt idx="13">
                  <c:v>9.2948373942717097</c:v>
                </c:pt>
              </c:numCache>
            </c:numRef>
          </c:val>
          <c:smooth val="0"/>
          <c:extLst>
            <c:ext xmlns:c16="http://schemas.microsoft.com/office/drawing/2014/chart" uri="{C3380CC4-5D6E-409C-BE32-E72D297353CC}">
              <c16:uniqueId val="{00000013-A89A-4152-851E-6F1E470C10DD}"/>
            </c:ext>
          </c:extLst>
        </c:ser>
        <c:ser>
          <c:idx val="5"/>
          <c:order val="5"/>
          <c:tx>
            <c:strRef>
              <c:f>'All LOS XbarS '!$CR$1</c:f>
              <c:strCache>
                <c:ptCount val="1"/>
                <c:pt idx="0">
                  <c:v> -1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008080"/>
                  </a:solidFill>
                  <a:prstDash val="dashDot"/>
                  <a:round/>
                </a14:hiddenLine>
              </a:ext>
            </a:extLst>
          </c:spPr>
          <c:marker>
            <c:symbol val="none"/>
          </c:marker>
          <c:val>
            <c:numRef>
              <c:f>'All LOS XbarS '!$CR$2:$CR$15</c:f>
              <c:numCache>
                <c:formatCode>0.0</c:formatCode>
                <c:ptCount val="14"/>
                <c:pt idx="0">
                  <c:v>12.757052575882129</c:v>
                </c:pt>
                <c:pt idx="1">
                  <c:v>12.623339084866991</c:v>
                </c:pt>
                <c:pt idx="2">
                  <c:v>12.994509292684876</c:v>
                </c:pt>
                <c:pt idx="3">
                  <c:v>12.994509292684876</c:v>
                </c:pt>
                <c:pt idx="4">
                  <c:v>8.1790213658005513</c:v>
                </c:pt>
                <c:pt idx="5">
                  <c:v>8.5248321184259108</c:v>
                </c:pt>
                <c:pt idx="6">
                  <c:v>8.4326159177258155</c:v>
                </c:pt>
                <c:pt idx="7">
                  <c:v>8.4718078030233563</c:v>
                </c:pt>
                <c:pt idx="8">
                  <c:v>8.5594131936884459</c:v>
                </c:pt>
                <c:pt idx="9">
                  <c:v>8.4994726632333837</c:v>
                </c:pt>
                <c:pt idx="10">
                  <c:v>8.3588429571657379</c:v>
                </c:pt>
                <c:pt idx="11">
                  <c:v>8.3311780969557105</c:v>
                </c:pt>
                <c:pt idx="12">
                  <c:v>8.3311780969557105</c:v>
                </c:pt>
                <c:pt idx="13">
                  <c:v>8.2574051363956329</c:v>
                </c:pt>
              </c:numCache>
            </c:numRef>
          </c:val>
          <c:smooth val="0"/>
          <c:extLst>
            <c:ext xmlns:c16="http://schemas.microsoft.com/office/drawing/2014/chart" uri="{C3380CC4-5D6E-409C-BE32-E72D297353CC}">
              <c16:uniqueId val="{00000014-A89A-4152-851E-6F1E470C10DD}"/>
            </c:ext>
          </c:extLst>
        </c:ser>
        <c:ser>
          <c:idx val="6"/>
          <c:order val="6"/>
          <c:tx>
            <c:strRef>
              <c:f>'All LOS XbarS '!$CS$1</c:f>
              <c:strCache>
                <c:ptCount val="1"/>
                <c:pt idx="0">
                  <c:v> -2 Sigma</c:v>
                </c:pt>
              </c:strCache>
            </c:strRef>
          </c:tx>
          <c:spPr>
            <a:ln w="12700" cap="rnd" cmpd="sng" algn="ctr">
              <a:noFill/>
              <a:prstDash val="dashDot"/>
              <a:round/>
            </a:ln>
            <a:effectLst/>
            <a:extLst>
              <a:ext uri="{91240B29-F687-4F45-9708-019B960494DF}">
                <a14:hiddenLine xmlns:a14="http://schemas.microsoft.com/office/drawing/2010/main" w="12700" cap="rnd" cmpd="sng" algn="ctr">
                  <a:solidFill>
                    <a:srgbClr val="FF8080"/>
                  </a:solidFill>
                  <a:prstDash val="dashDot"/>
                  <a:round/>
                </a14:hiddenLine>
              </a:ext>
            </a:extLst>
          </c:spPr>
          <c:marker>
            <c:symbol val="none"/>
          </c:marker>
          <c:val>
            <c:numRef>
              <c:f>'All LOS XbarS '!$CS$2:$CS$15</c:f>
              <c:numCache>
                <c:formatCode>0.0</c:formatCode>
                <c:ptCount val="14"/>
                <c:pt idx="0">
                  <c:v>11.657374382533488</c:v>
                </c:pt>
                <c:pt idx="1">
                  <c:v>11.38994740050321</c:v>
                </c:pt>
                <c:pt idx="2">
                  <c:v>12.132287816138982</c:v>
                </c:pt>
                <c:pt idx="3">
                  <c:v>12.132287816138982</c:v>
                </c:pt>
                <c:pt idx="4">
                  <c:v>7.0632053373293946</c:v>
                </c:pt>
                <c:pt idx="5">
                  <c:v>7.7548268425801119</c:v>
                </c:pt>
                <c:pt idx="6">
                  <c:v>7.5703944411799213</c:v>
                </c:pt>
                <c:pt idx="7">
                  <c:v>7.6487782117750021</c:v>
                </c:pt>
                <c:pt idx="8">
                  <c:v>7.8239889931051838</c:v>
                </c:pt>
                <c:pt idx="9">
                  <c:v>7.7041079321950594</c:v>
                </c:pt>
                <c:pt idx="10">
                  <c:v>7.4228485200597678</c:v>
                </c:pt>
                <c:pt idx="11">
                  <c:v>7.3675187996397105</c:v>
                </c:pt>
                <c:pt idx="12">
                  <c:v>7.3675187996397105</c:v>
                </c:pt>
                <c:pt idx="13">
                  <c:v>7.2199728785195569</c:v>
                </c:pt>
              </c:numCache>
            </c:numRef>
          </c:val>
          <c:smooth val="0"/>
          <c:extLst>
            <c:ext xmlns:c16="http://schemas.microsoft.com/office/drawing/2014/chart" uri="{C3380CC4-5D6E-409C-BE32-E72D297353CC}">
              <c16:uniqueId val="{00000015-A89A-4152-851E-6F1E470C10DD}"/>
            </c:ext>
          </c:extLst>
        </c:ser>
        <c:dLbls>
          <c:showLegendKey val="0"/>
          <c:showVal val="0"/>
          <c:showCatName val="0"/>
          <c:showSerName val="0"/>
          <c:showPercent val="0"/>
          <c:showBubbleSize val="0"/>
        </c:dLbls>
        <c:marker val="1"/>
        <c:smooth val="0"/>
        <c:axId val="1230781983"/>
        <c:axId val="1245349231"/>
      </c:lineChart>
      <c:scatterChart>
        <c:scatterStyle val="lineMarker"/>
        <c:varyColors val="0"/>
        <c:ser>
          <c:idx val="1"/>
          <c:order val="1"/>
          <c:tx>
            <c:strRef>
              <c:f>'All LOS XbarS '!$CN$1</c:f>
              <c:strCache>
                <c:ptCount val="1"/>
                <c:pt idx="0">
                  <c:v>UCL</c:v>
                </c:pt>
              </c:strCache>
            </c:strRef>
          </c:tx>
          <c:spPr>
            <a:ln w="19050">
              <a:noFill/>
            </a:ln>
            <a:effectLst/>
          </c:spPr>
          <c:marker>
            <c:symbol val="none"/>
          </c:marker>
          <c:errBars>
            <c:errDir val="x"/>
            <c:errBarType val="both"/>
            <c:errValType val="cust"/>
            <c:noEndCap val="1"/>
            <c:plus>
              <c:numRef>
                <c:f>'All LOS XbarS '!$DK$2:$DK$34</c:f>
                <c:numCache>
                  <c:formatCode>General</c:formatCode>
                  <c:ptCount val="3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plus>
            <c:minus>
              <c:numRef>
                <c:f>'All LOS XbarS '!$DR$2:$DR$34</c:f>
                <c:numCache>
                  <c:formatCode>General</c:formatCode>
                  <c:ptCount val="33"/>
                </c:numCache>
              </c:numRef>
            </c:minus>
            <c:spPr>
              <a:ln w="12700">
                <a:solidFill>
                  <a:srgbClr val="D3AB27"/>
                </a:solidFill>
                <a:prstDash val="lgDash"/>
              </a:ln>
            </c:spPr>
          </c:errBars>
          <c:errBars>
            <c:errDir val="y"/>
            <c:errBarType val="both"/>
            <c:errValType val="cust"/>
            <c:noEndCap val="1"/>
            <c:plus>
              <c:numRef>
                <c:f>'All LOS XbarS '!$DR$2:$DR$34</c:f>
                <c:numCache>
                  <c:formatCode>General</c:formatCode>
                  <c:ptCount val="33"/>
                </c:numCache>
              </c:numRef>
            </c:plus>
            <c:minus>
              <c:numRef>
                <c:f>'All LOS XbarS '!$DL$2:$DL$34</c:f>
                <c:numCache>
                  <c:formatCode>General</c:formatCode>
                  <c:ptCount val="33"/>
                  <c:pt idx="0">
                    <c:v>0</c:v>
                  </c:pt>
                  <c:pt idx="1">
                    <c:v>0.401140473045416</c:v>
                  </c:pt>
                  <c:pt idx="2">
                    <c:v>-1.1135106234536529</c:v>
                  </c:pt>
                  <c:pt idx="3">
                    <c:v>0</c:v>
                  </c:pt>
                  <c:pt idx="4">
                    <c:v>-3.8011097191832715</c:v>
                  </c:pt>
                  <c:pt idx="5">
                    <c:v>-1.0374322578760768</c:v>
                  </c:pt>
                  <c:pt idx="6">
                    <c:v>0.27664860210028586</c:v>
                  </c:pt>
                  <c:pt idx="7">
                    <c:v>-0.11757565589262065</c:v>
                  </c:pt>
                  <c:pt idx="8">
                    <c:v>-0.26281617199527396</c:v>
                  </c:pt>
                  <c:pt idx="9">
                    <c:v>0.17982159136518661</c:v>
                  </c:pt>
                  <c:pt idx="10">
                    <c:v>0.42188911820293917</c:v>
                  </c:pt>
                  <c:pt idx="11">
                    <c:v>8.2994580630085579E-2</c:v>
                  </c:pt>
                  <c:pt idx="12">
                    <c:v>0</c:v>
                  </c:pt>
                  <c:pt idx="13">
                    <c:v>0.2213188816802294</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minus>
            <c:spPr>
              <a:ln>
                <a:solidFill>
                  <a:srgbClr val="D3AB27"/>
                </a:solidFill>
                <a:prstDash val="lgDash"/>
              </a:ln>
            </c:spPr>
          </c:errBars>
          <c:yVal>
            <c:numRef>
              <c:f>'All LOS XbarS '!$CN$2:$CN$15</c:f>
              <c:numCache>
                <c:formatCode>0.0</c:formatCode>
                <c:ptCount val="14"/>
                <c:pt idx="0">
                  <c:v>17.155765349276692</c:v>
                </c:pt>
                <c:pt idx="1">
                  <c:v>17.556905822322108</c:v>
                </c:pt>
                <c:pt idx="2">
                  <c:v>16.443395198868455</c:v>
                </c:pt>
                <c:pt idx="3">
                  <c:v>16.443395198868455</c:v>
                </c:pt>
                <c:pt idx="4">
                  <c:v>12.642285479685183</c:v>
                </c:pt>
                <c:pt idx="5">
                  <c:v>11.604853221809107</c:v>
                </c:pt>
                <c:pt idx="6">
                  <c:v>11.881501823909392</c:v>
                </c:pt>
                <c:pt idx="7">
                  <c:v>11.763926168016772</c:v>
                </c:pt>
                <c:pt idx="8">
                  <c:v>11.501109996021498</c:v>
                </c:pt>
                <c:pt idx="9">
                  <c:v>11.680931587386684</c:v>
                </c:pt>
                <c:pt idx="10">
                  <c:v>12.102820705589624</c:v>
                </c:pt>
                <c:pt idx="11">
                  <c:v>12.185815286219709</c:v>
                </c:pt>
                <c:pt idx="12">
                  <c:v>12.185815286219709</c:v>
                </c:pt>
                <c:pt idx="13">
                  <c:v>12.407134167899939</c:v>
                </c:pt>
              </c:numCache>
            </c:numRef>
          </c:yVal>
          <c:smooth val="0"/>
          <c:extLst>
            <c:ext xmlns:c16="http://schemas.microsoft.com/office/drawing/2014/chart" uri="{C3380CC4-5D6E-409C-BE32-E72D297353CC}">
              <c16:uniqueId val="{00000016-A89A-4152-851E-6F1E470C10DD}"/>
            </c:ext>
          </c:extLst>
        </c:ser>
        <c:ser>
          <c:idx val="7"/>
          <c:order val="7"/>
          <c:tx>
            <c:strRef>
              <c:f>'All LOS XbarS '!$CT$1</c:f>
              <c:strCache>
                <c:ptCount val="1"/>
                <c:pt idx="0">
                  <c:v>LCL</c:v>
                </c:pt>
              </c:strCache>
            </c:strRef>
          </c:tx>
          <c:spPr>
            <a:ln w="19050">
              <a:noFill/>
            </a:ln>
            <a:effectLst/>
          </c:spPr>
          <c:marker>
            <c:symbol val="none"/>
          </c:marker>
          <c:errBars>
            <c:errDir val="x"/>
            <c:errBarType val="both"/>
            <c:errValType val="cust"/>
            <c:noEndCap val="1"/>
            <c:plus>
              <c:numRef>
                <c:f>'All LOS XbarS '!$DK$2:$DK$34</c:f>
                <c:numCache>
                  <c:formatCode>General</c:formatCode>
                  <c:ptCount val="3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plus>
            <c:minus>
              <c:numRef>
                <c:f>'All LOS XbarS '!$DR$2:$DR$34</c:f>
                <c:numCache>
                  <c:formatCode>General</c:formatCode>
                  <c:ptCount val="33"/>
                </c:numCache>
              </c:numRef>
            </c:minus>
            <c:spPr>
              <a:ln w="12700">
                <a:solidFill>
                  <a:srgbClr val="D3AB27"/>
                </a:solidFill>
                <a:prstDash val="lgDash"/>
              </a:ln>
            </c:spPr>
          </c:errBars>
          <c:errBars>
            <c:errDir val="y"/>
            <c:errBarType val="both"/>
            <c:errValType val="cust"/>
            <c:noEndCap val="1"/>
            <c:plus>
              <c:numRef>
                <c:f>'All LOS XbarS '!$DR$2:$DR$34</c:f>
                <c:numCache>
                  <c:formatCode>General</c:formatCode>
                  <c:ptCount val="33"/>
                </c:numCache>
              </c:numRef>
            </c:plus>
            <c:minus>
              <c:numRef>
                <c:f>'All LOS XbarS '!$DQ$2:$DQ$34</c:f>
                <c:numCache>
                  <c:formatCode>General</c:formatCode>
                  <c:ptCount val="33"/>
                  <c:pt idx="0">
                    <c:v>0</c:v>
                  </c:pt>
                  <c:pt idx="1">
                    <c:v>-0.401140473045416</c:v>
                  </c:pt>
                  <c:pt idx="2">
                    <c:v>1.1135106234536547</c:v>
                  </c:pt>
                  <c:pt idx="3">
                    <c:v>0</c:v>
                  </c:pt>
                  <c:pt idx="4">
                    <c:v>-5.3226770307348499</c:v>
                  </c:pt>
                  <c:pt idx="5">
                    <c:v>1.0374322578760768</c:v>
                  </c:pt>
                  <c:pt idx="6">
                    <c:v>-0.27664860210028674</c:v>
                  </c:pt>
                  <c:pt idx="7">
                    <c:v>0.11757565589262153</c:v>
                  </c:pt>
                  <c:pt idx="8">
                    <c:v>0.26281617199527307</c:v>
                  </c:pt>
                  <c:pt idx="9">
                    <c:v>-0.17982159136518661</c:v>
                  </c:pt>
                  <c:pt idx="10">
                    <c:v>-0.42188911820293828</c:v>
                  </c:pt>
                  <c:pt idx="11">
                    <c:v>-8.2994580630085579E-2</c:v>
                  </c:pt>
                  <c:pt idx="12">
                    <c:v>0</c:v>
                  </c:pt>
                  <c:pt idx="13">
                    <c:v>-0.2213188816802294</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numCache>
              </c:numRef>
            </c:minus>
            <c:spPr>
              <a:ln>
                <a:solidFill>
                  <a:srgbClr val="D3AB27"/>
                </a:solidFill>
                <a:prstDash val="lgDash"/>
              </a:ln>
            </c:spPr>
          </c:errBars>
          <c:yVal>
            <c:numRef>
              <c:f>'All LOS XbarS '!$CT$2:$CT$15</c:f>
              <c:numCache>
                <c:formatCode>0.0</c:formatCode>
                <c:ptCount val="14"/>
                <c:pt idx="0">
                  <c:v>10.557696189184847</c:v>
                </c:pt>
                <c:pt idx="1">
                  <c:v>10.156555716139431</c:v>
                </c:pt>
                <c:pt idx="2">
                  <c:v>11.270066339593086</c:v>
                </c:pt>
                <c:pt idx="3">
                  <c:v>11.270066339593086</c:v>
                </c:pt>
                <c:pt idx="4">
                  <c:v>5.9473893088582361</c:v>
                </c:pt>
                <c:pt idx="5">
                  <c:v>6.984821566734313</c:v>
                </c:pt>
                <c:pt idx="6">
                  <c:v>6.7081729646340262</c:v>
                </c:pt>
                <c:pt idx="7">
                  <c:v>6.8257486205266478</c:v>
                </c:pt>
                <c:pt idx="8">
                  <c:v>7.0885647925219208</c:v>
                </c:pt>
                <c:pt idx="9">
                  <c:v>6.9087432011567342</c:v>
                </c:pt>
                <c:pt idx="10">
                  <c:v>6.486854082953796</c:v>
                </c:pt>
                <c:pt idx="11">
                  <c:v>6.4038595023237104</c:v>
                </c:pt>
                <c:pt idx="12">
                  <c:v>6.4038595023237104</c:v>
                </c:pt>
                <c:pt idx="13">
                  <c:v>6.182540620643481</c:v>
                </c:pt>
              </c:numCache>
            </c:numRef>
          </c:yVal>
          <c:smooth val="0"/>
          <c:extLst>
            <c:ext xmlns:c16="http://schemas.microsoft.com/office/drawing/2014/chart" uri="{C3380CC4-5D6E-409C-BE32-E72D297353CC}">
              <c16:uniqueId val="{00000017-A89A-4152-851E-6F1E470C10DD}"/>
            </c:ext>
          </c:extLst>
        </c:ser>
        <c:dLbls>
          <c:showLegendKey val="0"/>
          <c:showVal val="0"/>
          <c:showCatName val="0"/>
          <c:showSerName val="0"/>
          <c:showPercent val="0"/>
          <c:showBubbleSize val="0"/>
        </c:dLbls>
        <c:axId val="1245344239"/>
        <c:axId val="1245336751"/>
      </c:scatterChart>
      <c:catAx>
        <c:axId val="1230781983"/>
        <c:scaling>
          <c:orientation val="minMax"/>
        </c:scaling>
        <c:delete val="0"/>
        <c:axPos val="b"/>
        <c:title>
          <c:tx>
            <c:rich>
              <a:bodyPr/>
              <a:lstStyle/>
              <a:p>
                <a:pPr>
                  <a:defRPr sz="1400" b="1" i="0">
                    <a:solidFill>
                      <a:srgbClr val="000000"/>
                    </a:solidFill>
                    <a:latin typeface=" +mn-lt"/>
                  </a:defRPr>
                </a:pPr>
                <a:r>
                  <a:rPr lang="en-US" sz="1400" b="1" i="0">
                    <a:solidFill>
                      <a:srgbClr val="000000"/>
                    </a:solidFill>
                    <a:latin typeface=" +mn-lt"/>
                  </a:rPr>
                  <a:t>Birth Quarter</a:t>
                </a:r>
              </a:p>
            </c:rich>
          </c:tx>
          <c:layout/>
          <c:overlay val="0"/>
        </c:title>
        <c:numFmt formatCode="General" sourceLinked="1"/>
        <c:majorTickMark val="out"/>
        <c:minorTickMark val="none"/>
        <c:tickLblPos val="nextTo"/>
        <c:txPr>
          <a:bodyPr/>
          <a:lstStyle/>
          <a:p>
            <a:pPr>
              <a:defRPr sz="1200"/>
            </a:pPr>
            <a:endParaRPr lang="en-US"/>
          </a:p>
        </c:txPr>
        <c:crossAx val="1245349231"/>
        <c:crosses val="autoZero"/>
        <c:auto val="0"/>
        <c:lblAlgn val="ctr"/>
        <c:lblOffset val="100"/>
        <c:tickLblSkip val="1"/>
        <c:tickMarkSkip val="1"/>
        <c:noMultiLvlLbl val="0"/>
      </c:catAx>
      <c:valAx>
        <c:axId val="1245349231"/>
        <c:scaling>
          <c:orientation val="minMax"/>
          <c:min val="0"/>
        </c:scaling>
        <c:delete val="0"/>
        <c:axPos val="l"/>
        <c:title>
          <c:tx>
            <c:rich>
              <a:bodyPr/>
              <a:lstStyle/>
              <a:p>
                <a:pPr>
                  <a:defRPr sz="1400" b="1" i="0">
                    <a:solidFill>
                      <a:srgbClr val="000000"/>
                    </a:solidFill>
                    <a:latin typeface=" +mn-lt"/>
                  </a:defRPr>
                </a:pPr>
                <a:r>
                  <a:rPr lang="en-US" sz="1400" b="1" i="0">
                    <a:solidFill>
                      <a:srgbClr val="000000"/>
                    </a:solidFill>
                    <a:latin typeface=" +mn-lt"/>
                  </a:rPr>
                  <a:t>Average LOS (Days)</a:t>
                </a:r>
              </a:p>
            </c:rich>
          </c:tx>
          <c:layout/>
          <c:overlay val="0"/>
        </c:title>
        <c:numFmt formatCode="0" sourceLinked="0"/>
        <c:majorTickMark val="out"/>
        <c:minorTickMark val="none"/>
        <c:tickLblPos val="nextTo"/>
        <c:txPr>
          <a:bodyPr/>
          <a:lstStyle/>
          <a:p>
            <a:pPr>
              <a:defRPr sz="1200"/>
            </a:pPr>
            <a:endParaRPr lang="en-US"/>
          </a:p>
        </c:txPr>
        <c:crossAx val="1230781983"/>
        <c:crosses val="autoZero"/>
        <c:crossBetween val="between"/>
      </c:valAx>
      <c:valAx>
        <c:axId val="1245336751"/>
        <c:scaling>
          <c:orientation val="minMax"/>
        </c:scaling>
        <c:delete val="1"/>
        <c:axPos val="r"/>
        <c:numFmt formatCode="0.0" sourceLinked="1"/>
        <c:majorTickMark val="out"/>
        <c:minorTickMark val="none"/>
        <c:tickLblPos val="nextTo"/>
        <c:crossAx val="1245344239"/>
        <c:crosses val="max"/>
        <c:crossBetween val="midCat"/>
      </c:valAx>
      <c:valAx>
        <c:axId val="1245344239"/>
        <c:scaling>
          <c:orientation val="minMax"/>
          <c:max val="15"/>
          <c:min val="1"/>
        </c:scaling>
        <c:delete val="0"/>
        <c:axPos val="t"/>
        <c:majorTickMark val="none"/>
        <c:minorTickMark val="none"/>
        <c:tickLblPos val="none"/>
        <c:spPr>
          <a:ln w="25400">
            <a:noFill/>
          </a:ln>
        </c:spPr>
        <c:crossAx val="1245336751"/>
        <c:crosses val="max"/>
        <c:crossBetween val="midCat"/>
      </c:valAx>
      <c:spPr>
        <a:noFill/>
        <a:ln w="25400">
          <a:noFill/>
        </a:ln>
      </c:spPr>
    </c:plotArea>
    <c:plotVisOnly val="0"/>
    <c:dispBlanksAs val="gap"/>
    <c:showDLblsOverMax val="0"/>
    <c:extLst>
      <c:ext xmlns:c16r3="http://schemas.microsoft.com/office/drawing/2017/03/chart" uri="{56B9EC1D-385E-4148-901F-78D8002777C0}">
        <c16r3:dataDisplayOptions16>
          <c16r3:dispNaAsBlank val="1"/>
        </c16r3:dataDisplayOptions16>
      </c:ext>
    </c:extLst>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0.08743</cdr:x>
      <cdr:y>0.70441</cdr:y>
    </cdr:from>
    <cdr:to>
      <cdr:x>0.54248</cdr:x>
      <cdr:y>0.77287</cdr:y>
    </cdr:to>
    <cdr:sp macro="" textlink="">
      <cdr:nvSpPr>
        <cdr:cNvPr id="2" name="TextBox 1"/>
        <cdr:cNvSpPr txBox="1"/>
      </cdr:nvSpPr>
      <cdr:spPr>
        <a:xfrm xmlns:a="http://schemas.openxmlformats.org/drawingml/2006/main">
          <a:off x="902387" y="2977569"/>
          <a:ext cx="4696683" cy="2893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100" dirty="0"/>
            <a:t>Before SOAR Pilot</a:t>
          </a:r>
        </a:p>
      </cdr:txBody>
    </cdr:sp>
  </cdr:relSizeAnchor>
  <cdr:relSizeAnchor xmlns:cdr="http://schemas.openxmlformats.org/drawingml/2006/chartDrawing">
    <cdr:from>
      <cdr:x>0.54396</cdr:x>
      <cdr:y>0.70317</cdr:y>
    </cdr:from>
    <cdr:to>
      <cdr:x>0.96475</cdr:x>
      <cdr:y>0.77272</cdr:y>
    </cdr:to>
    <cdr:sp macro="" textlink="">
      <cdr:nvSpPr>
        <cdr:cNvPr id="4" name="TextBox 1"/>
        <cdr:cNvSpPr txBox="1"/>
      </cdr:nvSpPr>
      <cdr:spPr>
        <a:xfrm xmlns:a="http://schemas.openxmlformats.org/drawingml/2006/main">
          <a:off x="5614357" y="2972323"/>
          <a:ext cx="4343077" cy="293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During SOAR Pilot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7A3F5645-1DB9-4406-B0AC-48556FB62D58}" type="datetimeFigureOut">
              <a:rPr lang="en-US" smtClean="0"/>
              <a:t>11/25/2020</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F1C7A98C-B86E-4D21-B006-B8E16770CC1E}" type="slidenum">
              <a:rPr lang="en-US" smtClean="0"/>
              <a:t>‹#›</a:t>
            </a:fld>
            <a:endParaRPr lang="en-US" dirty="0"/>
          </a:p>
        </p:txBody>
      </p:sp>
    </p:spTree>
    <p:extLst>
      <p:ext uri="{BB962C8B-B14F-4D97-AF65-F5344CB8AC3E}">
        <p14:creationId xmlns:p14="http://schemas.microsoft.com/office/powerpoint/2010/main" val="3595331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D322153-7DCE-1C4D-B343-012C00769397}" type="datetimeFigureOut">
              <a:rPr lang="en-US" smtClean="0"/>
              <a:t>11/25/2020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F3247407-1FF0-2A49-B51B-EA8650D01879}" type="slidenum">
              <a:rPr lang="en-US" smtClean="0"/>
              <a:t>‹#›</a:t>
            </a:fld>
            <a:endParaRPr lang="en-US" dirty="0"/>
          </a:p>
        </p:txBody>
      </p:sp>
    </p:spTree>
    <p:extLst>
      <p:ext uri="{BB962C8B-B14F-4D97-AF65-F5344CB8AC3E}">
        <p14:creationId xmlns:p14="http://schemas.microsoft.com/office/powerpoint/2010/main" val="831083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EFDDBACE-0F8F-43FD-98F0-DEE13552DADA}"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097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decrease in the average quarterly NTSV cesarean birth rate can be seen around 1 year post-implementation (based on special cause variation). The new average is below the HP 2020 goal of 23.9% (and the HP 2030 goal of 23.6%).</a:t>
            </a:r>
          </a:p>
          <a:p>
            <a:endParaRPr lang="en-US" dirty="0"/>
          </a:p>
          <a:p>
            <a:r>
              <a:rPr lang="en-US" dirty="0"/>
              <a:t>The pre-post change in the average rate was not statistically significant (p-value=0.156)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47407-1FF0-2A49-B51B-EA8650D018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12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green line is the CO average over time (excluding SOAR hospitals). Purple is the SOAR average.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47407-1FF0-2A49-B51B-EA8650D018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309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submitted patient-level data to assess whether best practice criteria are met for the stated NTSV cesarean indication. The outcomes suggest a need for further training related to failed induction and Latent Phase Arrest of Descent. There is also opportunity with respect to advanced maternal age, however this is not a major contributor to the overall NTSV cesarean birth rate and is therefore of less concern.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47407-1FF0-2A49-B51B-EA8650D018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402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0CAE2-7D0B-2E49-98EF-A5EA7DC720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7453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as neonatologists, we tend of focus on the baby, we can’t forget that the health of mothers.  Infant health is inextricably linked to the health of their mothers.  In the recently released report from the Colorado Maternal Mortality Prevention Program, we learned that suicide and drug overdose were the leading causes of pregnancy-associated deaths in our state. </a:t>
            </a:r>
          </a:p>
          <a:p>
            <a:r>
              <a:rPr lang="en-US" dirty="0"/>
              <a:t>Nearly 2/3 of maternal deaths were related to substance use and mental health disorders – with the majority deemed preventable by the maternal mortality review committee.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1C5DD-86FC-46A3-BB8B-D0368D7A2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224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we had observational data and signals of adverse outcomes.  We then sought to understand how opioid exposed newborns were cared for in Colorado.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1C5DD-86FC-46A3-BB8B-D0368D7A2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129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first convened in Fall of 2017, the hospitals that were staffed by our section’s faculty were represented and beyond identifying a team lead, very little had yet been done.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1C5DD-86FC-46A3-BB8B-D0368D7A2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238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1C5DD-86FC-46A3-BB8B-D0368D7A2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829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that by the second quarter of this year, we have nearly 30 hospitals in Colorado, Wyoming, and Montana engaged in CHOSEN QIC and more than half contribute data to our central database.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1C5DD-86FC-46A3-BB8B-D0368D7A2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414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in Colorado, nearly 50 percent of all births now occur in a hospital participating in CHOSEN QIC.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0CAE2-7D0B-2E49-98EF-A5EA7DC72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75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EFDDBACE-0F8F-43FD-98F0-DEE13552DADA}"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655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1C5DD-86FC-46A3-BB8B-D0368D7A2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631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DB93E-187B-4AB3-9188-5B6556818C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268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0C617-0FE9-4C13-931C-A696A9582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155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language of family centered care or parental experience is not new to us in the NICU, we know that families are not consistently and equitably integrated into the care of their preterm infants during prolonged birth hospitalization.  Hence, we formed DEFINE Colorado – which stands for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1C5DD-86FC-46A3-BB8B-D0368D7A2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569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might be some of the barriers to parental engagement in our NICUs in Colorado?  I wanted to share two studies that highlight some of these barriers.  </a:t>
            </a:r>
          </a:p>
          <a:p>
            <a:r>
              <a:rPr lang="en-US" sz="1200" b="0" i="0" u="none" strike="noStrike" kern="1200" baseline="0" dirty="0">
                <a:solidFill>
                  <a:schemeClr val="tx1"/>
                </a:solidFill>
                <a:latin typeface="+mn-lt"/>
                <a:ea typeface="+mn-ea"/>
                <a:cs typeface="+mn-cs"/>
              </a:rPr>
              <a:t>First, In the Children’s NICU, our infants come from a large catchment area and families tell us repeatedly how hard it can be to travel these long distances to be at their baby’s bedside.  After infants recover from their acute illnesses and are convalescing, shouldn’t they be sent back to the referring hospital that is close to where the family lives?  Does this happen in our unit? Stephanie Bourque, one of our faculty, undertook at study answer this question.  She determined the prevalence and predictors of back-transport of infants ≤ 32 weeks</a:t>
            </a:r>
          </a:p>
          <a:p>
            <a:r>
              <a:rPr lang="en-US" sz="1200" b="0" i="0" u="none" strike="noStrike" kern="1200" baseline="0" dirty="0">
                <a:solidFill>
                  <a:schemeClr val="tx1"/>
                </a:solidFill>
                <a:latin typeface="+mn-lt"/>
                <a:ea typeface="+mn-ea"/>
                <a:cs typeface="+mn-cs"/>
              </a:rPr>
              <a:t>gestational age in our level IV NICU. Shown here is the vast region from which our NICU infants came during this study period.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19D02-0B8F-874D-AE9D-562D481F0B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253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Notably, only 26% of our cohort were back transported and for those who were NOT sent closer to home, the median LOS in our NICU after reaching LNFC and full feeds was 28.5 days.  Now what we don’t know is the quality of care at the level 2 units that are closer to maternal residence and we also don’t know what the outcomes of preterm infants across special care nurseries and NICUs are like in our catchment area.  But we can say that 1 month of convalescence for these infants could be a valuable time of parental engagement and education about preterm infant health and development.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F19D02-0B8F-874D-AE9D-562D481F0B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136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one of our faculty, Mauricio Palau, who now attends primarily at Denver Health sought to investigate the impact of primary language on communication in the NICU. Mauricio undertook primary data collection at the NICUs at Children’s and University by interviewing caregivers of hospitalized infants.  He assessed their understanding of their infants’ conditions and the various diagnostics tests and therapeutic interventions undertaken.  For clinical diagnosis, he found that Spanish speaking parents were less likely to correctly identify their child’s diagnosis and even after controlling for parental education, Spanish speaking families had far less understanding of their child’s clinical course than English speaking families.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1C5DD-86FC-46A3-BB8B-D0368D7A2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684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Spanish speaking parents were asked how they were communicated with, the majority reported being updated in English by both nurses and doctors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1C5DD-86FC-46A3-BB8B-D0368D7A2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252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two examples of the barriers to parental engagement in the NICU. There are many more and thus we have launched DEFINE Colorado – our data driven effort to improve the parental engagement experience in NICUs through Colorado.  Shown here is our key driver diagram. The 4 primary drivers that we will focus on are communication between NICU staff and families as well as among NICU providers, addressing social determinants of health, family engagement in hands on NICU care, and family participation in the discharge planning process.  What’s most notable about this initiative is that from the beginning equity is the focus.  Our primary aims are . . .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63C2F-578F-4FBF-9605-1009715BDE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7085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highlight 2 interventions of several which will be part of the DEFINE toolkit. Participating hospitals will be able to choose interventions most salient for their NICU population.  Shown here is the key driver diagram for DPOC – Discontinuation of Pulse Oximetry Checks. Developed by Meg Kirkley, our faculty at DH, the global aim of this intervention is to……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B1C5DD-86FC-46A3-BB8B-D0368D7A2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77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EFDDBACE-0F8F-43FD-98F0-DEE13552DADA}"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347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EFDDBACE-0F8F-43FD-98F0-DEE13552DADA}" type="slidenum">
              <a:rPr kumimoji="0" lang="en-Z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44</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6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8:notes"/>
          <p:cNvSpPr txBox="1">
            <a:spLocks noGrp="1"/>
          </p:cNvSpPr>
          <p:nvPr>
            <p:ph type="body" idx="1"/>
          </p:nvPr>
        </p:nvSpPr>
        <p:spPr>
          <a:xfrm>
            <a:off x="710248" y="4518203"/>
            <a:ext cx="5681980" cy="3696713"/>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423" name="Google Shape;423;p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732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SOAR initiative aims to create consistency among Colorado hospitals and birth centers to help them reach the Healthy People 2020 cesarean target rate of 23.9%. Though Colorado’s overall cesarean delivery rate is below the national average, rates vary greatly among providers.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47407-1FF0-2A49-B51B-EA8650D018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158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936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SOAR key driver diagram outlines the elements required to drive success in this initiative. These range from educating providers in best practices, to evaluating baseline data, identifying secondary tests of change, and evaluating outcomes. Hospitals are encouraged to adopt policies that integrate these changes within common practice, such as patient education and shared decision-making, as well as regular case reviews.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881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intervention is implementation of a Labor Dystocia checklist. This is designed as a best practice guide for 2 of the 3 leading causes of NTSV cesarean birth in our state: failed induction and labor dystocia (fetal distress is the 3</a:t>
            </a:r>
            <a:r>
              <a:rPr lang="en-US" baseline="30000" dirty="0"/>
              <a:t>rd</a:t>
            </a:r>
            <a:r>
              <a:rPr lang="en-US" dirty="0"/>
              <a:t>). Implementation of this checklist standardizes clinical decision-making for these drivers, and reduces variability in the cesarean birth rate. As this “noise” (variability) decreases, hospitals can evaluate cases and identify secondary interventions and begin to implement sustainable changes to reduce their rates.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47407-1FF0-2A49-B51B-EA8650D018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986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iteration of the LD checklist (revised June 2020 with input from SOAR teams)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47407-1FF0-2A49-B51B-EA8650D018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01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47407-1FF0-2A49-B51B-EA8650D018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804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1909425" cy="6584950"/>
          </a:xfrm>
          <a:solidFill>
            <a:schemeClr val="accent4">
              <a:lumMod val="50000"/>
            </a:schemeClr>
          </a:solidFill>
        </p:spPr>
        <p:txBody>
          <a:bodyPr lIns="1080000" t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24" name="Rectangle 23">
            <a:extLst>
              <a:ext uri="{FF2B5EF4-FFF2-40B4-BE49-F238E27FC236}">
                <a16:creationId xmlns:a16="http://schemas.microsoft.com/office/drawing/2014/main" id="{4EDCBE8D-BCDE-43F2-9C37-386C3705A5C2}"/>
              </a:ext>
            </a:extLst>
          </p:cNvPr>
          <p:cNvSpPr/>
          <p:nvPr userDrawn="1"/>
        </p:nvSpPr>
        <p:spPr>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Click to edit your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816358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rge Numbers Option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a:t>Click to edit Master title style</a:t>
            </a:r>
            <a:endParaRPr lang="en-ZA" dirty="0"/>
          </a:p>
        </p:txBody>
      </p:sp>
      <p:sp>
        <p:nvSpPr>
          <p:cNvPr id="14" name="Text Placeholder 4">
            <a:extLst>
              <a:ext uri="{FF2B5EF4-FFF2-40B4-BE49-F238E27FC236}">
                <a16:creationId xmlns:a16="http://schemas.microsoft.com/office/drawing/2014/main" id="{C0299E33-978D-4B8A-9AC7-FC3F151DAC3D}"/>
              </a:ext>
            </a:extLst>
          </p:cNvPr>
          <p:cNvSpPr>
            <a:spLocks noGrp="1"/>
          </p:cNvSpPr>
          <p:nvPr>
            <p:ph type="body" sz="quarter" idx="17"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dirty="0"/>
              <a:t>2</a:t>
            </a:r>
            <a:endParaRPr lang="en-ZA" dirty="0"/>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p:nvPr>
        </p:nvSpPr>
        <p:spPr>
          <a:xfrm>
            <a:off x="6753360" y="3314701"/>
            <a:ext cx="3069500" cy="30511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ZA" dirty="0"/>
              <a:t>Add a footer</a:t>
            </a:r>
          </a:p>
        </p:txBody>
      </p:sp>
      <p:sp>
        <p:nvSpPr>
          <p:cNvPr id="15" name="Slide Number Placeholder 6">
            <a:extLst>
              <a:ext uri="{FF2B5EF4-FFF2-40B4-BE49-F238E27FC236}">
                <a16:creationId xmlns:a16="http://schemas.microsoft.com/office/drawing/2014/main" id="{03A8A6E9-DFE7-C84C-8C6D-E32D8A663AA6}"/>
              </a:ext>
            </a:extLst>
          </p:cNvPr>
          <p:cNvSpPr>
            <a:spLocks noGrp="1"/>
          </p:cNvSpPr>
          <p:nvPr>
            <p:ph type="sldNum" sz="quarter" idx="18"/>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9030490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6862-C2C3-4A59-88A0-4591D200B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D9B627-396E-4651-9A42-55CA938D1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E0EC97-0CF9-468A-9A56-F9098849E6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DF8F6F-EDE2-449B-8B72-903F4AA9BE8D}"/>
              </a:ext>
            </a:extLst>
          </p:cNvPr>
          <p:cNvSpPr>
            <a:spLocks noGrp="1"/>
          </p:cNvSpPr>
          <p:nvPr>
            <p:ph type="dt" sz="half" idx="10"/>
          </p:nvPr>
        </p:nvSpPr>
        <p:spPr/>
        <p:txBody>
          <a:bodyPr/>
          <a:lstStyle/>
          <a:p>
            <a:fld id="{97725701-6EFE-469C-BC29-6A53F67FB532}" type="datetimeFigureOut">
              <a:rPr lang="en-US" smtClean="0"/>
              <a:t>11/25/2020</a:t>
            </a:fld>
            <a:endParaRPr lang="en-US" dirty="0"/>
          </a:p>
        </p:txBody>
      </p:sp>
      <p:sp>
        <p:nvSpPr>
          <p:cNvPr id="6" name="Footer Placeholder 5">
            <a:extLst>
              <a:ext uri="{FF2B5EF4-FFF2-40B4-BE49-F238E27FC236}">
                <a16:creationId xmlns:a16="http://schemas.microsoft.com/office/drawing/2014/main" id="{83784576-46CF-459F-AE36-A0823484A2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EDFD41-CB1F-4A0A-8F34-2C50049BDDDD}"/>
              </a:ext>
            </a:extLst>
          </p:cNvPr>
          <p:cNvSpPr>
            <a:spLocks noGrp="1"/>
          </p:cNvSpPr>
          <p:nvPr>
            <p:ph type="sldNum" sz="quarter" idx="12"/>
          </p:nvPr>
        </p:nvSpPr>
        <p:spPr/>
        <p:txBody>
          <a:bodyPr/>
          <a:lstStyle/>
          <a:p>
            <a:fld id="{FA6F1D52-66A2-47F2-BF47-46F38EE78457}" type="slidenum">
              <a:rPr lang="en-US" smtClean="0"/>
              <a:t>‹#›</a:t>
            </a:fld>
            <a:endParaRPr lang="en-US" dirty="0"/>
          </a:p>
        </p:txBody>
      </p:sp>
    </p:spTree>
    <p:extLst>
      <p:ext uri="{BB962C8B-B14F-4D97-AF65-F5344CB8AC3E}">
        <p14:creationId xmlns:p14="http://schemas.microsoft.com/office/powerpoint/2010/main" val="20627509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A5FD-BC5F-4E3A-9187-CC61B8CBB6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7CCC26-3D8E-4A3F-A96B-1C79155F21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D36442-CFA5-47FE-BFA0-E4BACB23B0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13ADC8-8E90-4832-AAC8-633F08D99E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13427A-DB19-4D8A-AFCA-E34287F7AF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34B8B-A96B-4379-B86D-64B605CEF051}"/>
              </a:ext>
            </a:extLst>
          </p:cNvPr>
          <p:cNvSpPr>
            <a:spLocks noGrp="1"/>
          </p:cNvSpPr>
          <p:nvPr>
            <p:ph type="dt" sz="half" idx="10"/>
          </p:nvPr>
        </p:nvSpPr>
        <p:spPr/>
        <p:txBody>
          <a:bodyPr/>
          <a:lstStyle/>
          <a:p>
            <a:fld id="{97725701-6EFE-469C-BC29-6A53F67FB532}" type="datetimeFigureOut">
              <a:rPr lang="en-US" smtClean="0"/>
              <a:t>11/25/2020</a:t>
            </a:fld>
            <a:endParaRPr lang="en-US" dirty="0"/>
          </a:p>
        </p:txBody>
      </p:sp>
      <p:sp>
        <p:nvSpPr>
          <p:cNvPr id="8" name="Footer Placeholder 7">
            <a:extLst>
              <a:ext uri="{FF2B5EF4-FFF2-40B4-BE49-F238E27FC236}">
                <a16:creationId xmlns:a16="http://schemas.microsoft.com/office/drawing/2014/main" id="{C24EFA75-B8C2-41FC-B387-B40EEEA4DB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56FE233-598B-4014-924F-A8828CA5625C}"/>
              </a:ext>
            </a:extLst>
          </p:cNvPr>
          <p:cNvSpPr>
            <a:spLocks noGrp="1"/>
          </p:cNvSpPr>
          <p:nvPr>
            <p:ph type="sldNum" sz="quarter" idx="12"/>
          </p:nvPr>
        </p:nvSpPr>
        <p:spPr/>
        <p:txBody>
          <a:bodyPr/>
          <a:lstStyle/>
          <a:p>
            <a:fld id="{FA6F1D52-66A2-47F2-BF47-46F38EE78457}" type="slidenum">
              <a:rPr lang="en-US" smtClean="0"/>
              <a:t>‹#›</a:t>
            </a:fld>
            <a:endParaRPr lang="en-US" dirty="0"/>
          </a:p>
        </p:txBody>
      </p:sp>
    </p:spTree>
    <p:extLst>
      <p:ext uri="{BB962C8B-B14F-4D97-AF65-F5344CB8AC3E}">
        <p14:creationId xmlns:p14="http://schemas.microsoft.com/office/powerpoint/2010/main" val="6691278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088E-59D0-4B82-8A1C-2B7A4FA8CC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CCD6A7-0536-4CC3-8D94-4A06DB1424B5}"/>
              </a:ext>
            </a:extLst>
          </p:cNvPr>
          <p:cNvSpPr>
            <a:spLocks noGrp="1"/>
          </p:cNvSpPr>
          <p:nvPr>
            <p:ph type="dt" sz="half" idx="10"/>
          </p:nvPr>
        </p:nvSpPr>
        <p:spPr/>
        <p:txBody>
          <a:bodyPr/>
          <a:lstStyle/>
          <a:p>
            <a:fld id="{97725701-6EFE-469C-BC29-6A53F67FB532}" type="datetimeFigureOut">
              <a:rPr lang="en-US" smtClean="0"/>
              <a:t>11/25/2020</a:t>
            </a:fld>
            <a:endParaRPr lang="en-US" dirty="0"/>
          </a:p>
        </p:txBody>
      </p:sp>
      <p:sp>
        <p:nvSpPr>
          <p:cNvPr id="4" name="Footer Placeholder 3">
            <a:extLst>
              <a:ext uri="{FF2B5EF4-FFF2-40B4-BE49-F238E27FC236}">
                <a16:creationId xmlns:a16="http://schemas.microsoft.com/office/drawing/2014/main" id="{5F997BC6-FBBA-485A-88E7-986C76760A7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72D29BE-C3F7-4ED9-8A07-67BE40296B68}"/>
              </a:ext>
            </a:extLst>
          </p:cNvPr>
          <p:cNvSpPr>
            <a:spLocks noGrp="1"/>
          </p:cNvSpPr>
          <p:nvPr>
            <p:ph type="sldNum" sz="quarter" idx="12"/>
          </p:nvPr>
        </p:nvSpPr>
        <p:spPr/>
        <p:txBody>
          <a:bodyPr/>
          <a:lstStyle/>
          <a:p>
            <a:fld id="{FA6F1D52-66A2-47F2-BF47-46F38EE78457}" type="slidenum">
              <a:rPr lang="en-US" smtClean="0"/>
              <a:t>‹#›</a:t>
            </a:fld>
            <a:endParaRPr lang="en-US" dirty="0"/>
          </a:p>
        </p:txBody>
      </p:sp>
    </p:spTree>
    <p:extLst>
      <p:ext uri="{BB962C8B-B14F-4D97-AF65-F5344CB8AC3E}">
        <p14:creationId xmlns:p14="http://schemas.microsoft.com/office/powerpoint/2010/main" val="16998103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FCF40C-CCEC-4DAF-BA95-1D99967B3D35}"/>
              </a:ext>
            </a:extLst>
          </p:cNvPr>
          <p:cNvSpPr>
            <a:spLocks noGrp="1"/>
          </p:cNvSpPr>
          <p:nvPr>
            <p:ph type="dt" sz="half" idx="10"/>
          </p:nvPr>
        </p:nvSpPr>
        <p:spPr/>
        <p:txBody>
          <a:bodyPr/>
          <a:lstStyle/>
          <a:p>
            <a:fld id="{97725701-6EFE-469C-BC29-6A53F67FB532}" type="datetimeFigureOut">
              <a:rPr lang="en-US" smtClean="0"/>
              <a:t>11/25/2020</a:t>
            </a:fld>
            <a:endParaRPr lang="en-US" dirty="0"/>
          </a:p>
        </p:txBody>
      </p:sp>
      <p:sp>
        <p:nvSpPr>
          <p:cNvPr id="3" name="Footer Placeholder 2">
            <a:extLst>
              <a:ext uri="{FF2B5EF4-FFF2-40B4-BE49-F238E27FC236}">
                <a16:creationId xmlns:a16="http://schemas.microsoft.com/office/drawing/2014/main" id="{53BE7901-DD78-4F22-82F7-E5328C77B6F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89978E6-2046-44CE-A6A8-B47EC9615D77}"/>
              </a:ext>
            </a:extLst>
          </p:cNvPr>
          <p:cNvSpPr>
            <a:spLocks noGrp="1"/>
          </p:cNvSpPr>
          <p:nvPr>
            <p:ph type="sldNum" sz="quarter" idx="12"/>
          </p:nvPr>
        </p:nvSpPr>
        <p:spPr/>
        <p:txBody>
          <a:bodyPr/>
          <a:lstStyle/>
          <a:p>
            <a:fld id="{FA6F1D52-66A2-47F2-BF47-46F38EE78457}" type="slidenum">
              <a:rPr lang="en-US" smtClean="0"/>
              <a:t>‹#›</a:t>
            </a:fld>
            <a:endParaRPr lang="en-US" dirty="0"/>
          </a:p>
        </p:txBody>
      </p:sp>
    </p:spTree>
    <p:extLst>
      <p:ext uri="{BB962C8B-B14F-4D97-AF65-F5344CB8AC3E}">
        <p14:creationId xmlns:p14="http://schemas.microsoft.com/office/powerpoint/2010/main" val="1189216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4EC2-7D44-4C11-9889-27E1CDED31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EA551E-D36A-4920-ACC7-00BC82A381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8D366C-6CCC-414B-A1EC-7EF7A7BCE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F19AD0-E488-46CB-9BC6-5421A5FFE0AA}"/>
              </a:ext>
            </a:extLst>
          </p:cNvPr>
          <p:cNvSpPr>
            <a:spLocks noGrp="1"/>
          </p:cNvSpPr>
          <p:nvPr>
            <p:ph type="dt" sz="half" idx="10"/>
          </p:nvPr>
        </p:nvSpPr>
        <p:spPr/>
        <p:txBody>
          <a:bodyPr/>
          <a:lstStyle/>
          <a:p>
            <a:fld id="{97725701-6EFE-469C-BC29-6A53F67FB532}" type="datetimeFigureOut">
              <a:rPr lang="en-US" smtClean="0"/>
              <a:t>11/25/2020</a:t>
            </a:fld>
            <a:endParaRPr lang="en-US" dirty="0"/>
          </a:p>
        </p:txBody>
      </p:sp>
      <p:sp>
        <p:nvSpPr>
          <p:cNvPr id="6" name="Footer Placeholder 5">
            <a:extLst>
              <a:ext uri="{FF2B5EF4-FFF2-40B4-BE49-F238E27FC236}">
                <a16:creationId xmlns:a16="http://schemas.microsoft.com/office/drawing/2014/main" id="{25668045-BAE3-4436-AB28-C52DFCF1D9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A799ED-B087-497F-8BFE-97D40CA522C4}"/>
              </a:ext>
            </a:extLst>
          </p:cNvPr>
          <p:cNvSpPr>
            <a:spLocks noGrp="1"/>
          </p:cNvSpPr>
          <p:nvPr>
            <p:ph type="sldNum" sz="quarter" idx="12"/>
          </p:nvPr>
        </p:nvSpPr>
        <p:spPr/>
        <p:txBody>
          <a:bodyPr/>
          <a:lstStyle/>
          <a:p>
            <a:fld id="{FA6F1D52-66A2-47F2-BF47-46F38EE78457}" type="slidenum">
              <a:rPr lang="en-US" smtClean="0"/>
              <a:t>‹#›</a:t>
            </a:fld>
            <a:endParaRPr lang="en-US" dirty="0"/>
          </a:p>
        </p:txBody>
      </p:sp>
    </p:spTree>
    <p:extLst>
      <p:ext uri="{BB962C8B-B14F-4D97-AF65-F5344CB8AC3E}">
        <p14:creationId xmlns:p14="http://schemas.microsoft.com/office/powerpoint/2010/main" val="2102022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DF03-3928-4084-9BDC-45D769D094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109927-37F6-436D-95DD-A5076898E7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0CF7BAF-1B4F-4FE7-9642-C88D99E45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7D71E7-284A-4D7D-8C88-2845CBC3E6BE}"/>
              </a:ext>
            </a:extLst>
          </p:cNvPr>
          <p:cNvSpPr>
            <a:spLocks noGrp="1"/>
          </p:cNvSpPr>
          <p:nvPr>
            <p:ph type="dt" sz="half" idx="10"/>
          </p:nvPr>
        </p:nvSpPr>
        <p:spPr/>
        <p:txBody>
          <a:bodyPr/>
          <a:lstStyle/>
          <a:p>
            <a:fld id="{97725701-6EFE-469C-BC29-6A53F67FB532}" type="datetimeFigureOut">
              <a:rPr lang="en-US" smtClean="0"/>
              <a:t>11/25/2020</a:t>
            </a:fld>
            <a:endParaRPr lang="en-US" dirty="0"/>
          </a:p>
        </p:txBody>
      </p:sp>
      <p:sp>
        <p:nvSpPr>
          <p:cNvPr id="6" name="Footer Placeholder 5">
            <a:extLst>
              <a:ext uri="{FF2B5EF4-FFF2-40B4-BE49-F238E27FC236}">
                <a16:creationId xmlns:a16="http://schemas.microsoft.com/office/drawing/2014/main" id="{9BFA7F28-8196-4B12-B05E-2CF78C411F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5177B5-643F-43E0-92D6-898848270544}"/>
              </a:ext>
            </a:extLst>
          </p:cNvPr>
          <p:cNvSpPr>
            <a:spLocks noGrp="1"/>
          </p:cNvSpPr>
          <p:nvPr>
            <p:ph type="sldNum" sz="quarter" idx="12"/>
          </p:nvPr>
        </p:nvSpPr>
        <p:spPr/>
        <p:txBody>
          <a:bodyPr/>
          <a:lstStyle/>
          <a:p>
            <a:fld id="{FA6F1D52-66A2-47F2-BF47-46F38EE78457}" type="slidenum">
              <a:rPr lang="en-US" smtClean="0"/>
              <a:t>‹#›</a:t>
            </a:fld>
            <a:endParaRPr lang="en-US" dirty="0"/>
          </a:p>
        </p:txBody>
      </p:sp>
    </p:spTree>
    <p:extLst>
      <p:ext uri="{BB962C8B-B14F-4D97-AF65-F5344CB8AC3E}">
        <p14:creationId xmlns:p14="http://schemas.microsoft.com/office/powerpoint/2010/main" val="37569112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D640A-C358-43B8-BDD4-699CDF5BC9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4AB861-1D33-4C1A-848A-2C483208C6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3ED4B-630A-414E-88F3-2C715C1ECD80}"/>
              </a:ext>
            </a:extLst>
          </p:cNvPr>
          <p:cNvSpPr>
            <a:spLocks noGrp="1"/>
          </p:cNvSpPr>
          <p:nvPr>
            <p:ph type="dt" sz="half" idx="10"/>
          </p:nvPr>
        </p:nvSpPr>
        <p:spPr/>
        <p:txBody>
          <a:bodyPr/>
          <a:lstStyle/>
          <a:p>
            <a:fld id="{97725701-6EFE-469C-BC29-6A53F67FB532}" type="datetimeFigureOut">
              <a:rPr lang="en-US" smtClean="0"/>
              <a:t>11/25/2020</a:t>
            </a:fld>
            <a:endParaRPr lang="en-US" dirty="0"/>
          </a:p>
        </p:txBody>
      </p:sp>
      <p:sp>
        <p:nvSpPr>
          <p:cNvPr id="5" name="Footer Placeholder 4">
            <a:extLst>
              <a:ext uri="{FF2B5EF4-FFF2-40B4-BE49-F238E27FC236}">
                <a16:creationId xmlns:a16="http://schemas.microsoft.com/office/drawing/2014/main" id="{41BD332A-188F-4EE7-99C9-1EC6F552E6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9DE797-ACDA-4022-97C5-9A85C69838F5}"/>
              </a:ext>
            </a:extLst>
          </p:cNvPr>
          <p:cNvSpPr>
            <a:spLocks noGrp="1"/>
          </p:cNvSpPr>
          <p:nvPr>
            <p:ph type="sldNum" sz="quarter" idx="12"/>
          </p:nvPr>
        </p:nvSpPr>
        <p:spPr/>
        <p:txBody>
          <a:bodyPr/>
          <a:lstStyle/>
          <a:p>
            <a:fld id="{FA6F1D52-66A2-47F2-BF47-46F38EE78457}" type="slidenum">
              <a:rPr lang="en-US" smtClean="0"/>
              <a:t>‹#›</a:t>
            </a:fld>
            <a:endParaRPr lang="en-US" dirty="0"/>
          </a:p>
        </p:txBody>
      </p:sp>
    </p:spTree>
    <p:extLst>
      <p:ext uri="{BB962C8B-B14F-4D97-AF65-F5344CB8AC3E}">
        <p14:creationId xmlns:p14="http://schemas.microsoft.com/office/powerpoint/2010/main" val="25565757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F898E-4F80-482C-90D2-5932480E24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397BCC-6987-4D6F-948D-D2B467201A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03E04-9733-434E-ACB2-E629EF0F743F}"/>
              </a:ext>
            </a:extLst>
          </p:cNvPr>
          <p:cNvSpPr>
            <a:spLocks noGrp="1"/>
          </p:cNvSpPr>
          <p:nvPr>
            <p:ph type="dt" sz="half" idx="10"/>
          </p:nvPr>
        </p:nvSpPr>
        <p:spPr/>
        <p:txBody>
          <a:bodyPr/>
          <a:lstStyle/>
          <a:p>
            <a:fld id="{97725701-6EFE-469C-BC29-6A53F67FB532}" type="datetimeFigureOut">
              <a:rPr lang="en-US" smtClean="0"/>
              <a:t>11/25/2020</a:t>
            </a:fld>
            <a:endParaRPr lang="en-US" dirty="0"/>
          </a:p>
        </p:txBody>
      </p:sp>
      <p:sp>
        <p:nvSpPr>
          <p:cNvPr id="5" name="Footer Placeholder 4">
            <a:extLst>
              <a:ext uri="{FF2B5EF4-FFF2-40B4-BE49-F238E27FC236}">
                <a16:creationId xmlns:a16="http://schemas.microsoft.com/office/drawing/2014/main" id="{7DEE7A1B-423F-4DF7-94C9-0287500CAD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59F47-72C0-48B1-9F30-15C0A27F5105}"/>
              </a:ext>
            </a:extLst>
          </p:cNvPr>
          <p:cNvSpPr>
            <a:spLocks noGrp="1"/>
          </p:cNvSpPr>
          <p:nvPr>
            <p:ph type="sldNum" sz="quarter" idx="12"/>
          </p:nvPr>
        </p:nvSpPr>
        <p:spPr/>
        <p:txBody>
          <a:bodyPr/>
          <a:lstStyle/>
          <a:p>
            <a:fld id="{FA6F1D52-66A2-47F2-BF47-46F38EE78457}" type="slidenum">
              <a:rPr lang="en-US" smtClean="0"/>
              <a:t>‹#›</a:t>
            </a:fld>
            <a:endParaRPr lang="en-US" dirty="0"/>
          </a:p>
        </p:txBody>
      </p:sp>
    </p:spTree>
    <p:extLst>
      <p:ext uri="{BB962C8B-B14F-4D97-AF65-F5344CB8AC3E}">
        <p14:creationId xmlns:p14="http://schemas.microsoft.com/office/powerpoint/2010/main" val="13410618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AutoShape 3"/>
          <p:cNvSpPr>
            <a:spLocks/>
          </p:cNvSpPr>
          <p:nvPr userDrawn="1"/>
        </p:nvSpPr>
        <p:spPr bwMode="auto">
          <a:xfrm>
            <a:off x="-23812" y="6234185"/>
            <a:ext cx="12215812"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A15E98"/>
          </a:solidFill>
          <a:ln w="12700" cap="flat" cmpd="sng">
            <a:solidFill>
              <a:srgbClr val="A15E98"/>
            </a:solidFill>
            <a:prstDash val="solid"/>
            <a:miter lim="0"/>
            <a:headEnd/>
            <a:tailEnd/>
          </a:ln>
          <a:effectLst/>
        </p:spPr>
        <p:txBody>
          <a:bodyPr lIns="20073" tIns="20073" rIns="20073" bIns="20073" anchor="ctr">
            <a:prstTxWarp prst="textNoShape">
              <a:avLst/>
            </a:prstTxWarp>
          </a:bodyPr>
          <a:lstStyle/>
          <a:p>
            <a:pPr marL="0" marR="0" lvl="0" indent="0" algn="l" defTabSz="230858" rtl="0" eaLnBrk="1" fontAlgn="base" latinLnBrk="0" hangingPunct="0">
              <a:lnSpc>
                <a:spcPct val="100000"/>
              </a:lnSpc>
              <a:spcBef>
                <a:spcPct val="0"/>
              </a:spcBef>
              <a:spcAft>
                <a:spcPct val="0"/>
              </a:spcAft>
              <a:buClrTx/>
              <a:buSzTx/>
              <a:buFontTx/>
              <a:buNone/>
              <a:tabLst/>
              <a:defRPr/>
            </a:pPr>
            <a:endParaRPr kumimoji="0" lang="en-US" sz="844" b="0" i="0" u="none" strike="noStrike" kern="1200" cap="none" spc="0" normalizeH="0" baseline="0" noProof="0" dirty="0">
              <a:ln>
                <a:noFill/>
              </a:ln>
              <a:solidFill>
                <a:srgbClr val="53C1DD"/>
              </a:solidFill>
              <a:effectLst/>
              <a:uLnTx/>
              <a:uFillTx/>
              <a:latin typeface="Century Gothic" panose="020B0502020202020204" pitchFamily="34" charset="0"/>
              <a:ea typeface="+mn-ea"/>
              <a:cs typeface="+mn-cs"/>
              <a:sym typeface="Trebuchet MS" pitchFamily="-100" charset="0"/>
            </a:endParaRPr>
          </a:p>
        </p:txBody>
      </p:sp>
      <p:sp>
        <p:nvSpPr>
          <p:cNvPr id="2" name="Title 1"/>
          <p:cNvSpPr>
            <a:spLocks noGrp="1"/>
          </p:cNvSpPr>
          <p:nvPr>
            <p:ph type="ctrTitle"/>
          </p:nvPr>
        </p:nvSpPr>
        <p:spPr>
          <a:xfrm>
            <a:off x="1524000" y="168845"/>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2648520"/>
            <a:ext cx="9144000" cy="708898"/>
          </a:xfrm>
        </p:spPr>
        <p:txBody>
          <a:bodyPr/>
          <a:lstStyle>
            <a:lvl1pPr marL="0" indent="0" algn="ctr">
              <a:buNone/>
              <a:defRPr sz="2400">
                <a:solidFill>
                  <a:srgbClr val="3D8D9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A3F923A-5F78-48D8-98D5-FCC9B87614A5}" type="datetimeFigureOut">
              <a:rPr lang="en-US" smtClean="0"/>
              <a:t>11/25/2020</a:t>
            </a:fld>
            <a:endParaRPr lang="en-US"/>
          </a:p>
        </p:txBody>
      </p:sp>
      <p:sp>
        <p:nvSpPr>
          <p:cNvPr id="6" name="Slide Number Placeholder 5"/>
          <p:cNvSpPr>
            <a:spLocks noGrp="1"/>
          </p:cNvSpPr>
          <p:nvPr>
            <p:ph type="sldNum" sz="quarter" idx="12"/>
          </p:nvPr>
        </p:nvSpPr>
        <p:spPr/>
        <p:txBody>
          <a:bodyPr/>
          <a:lstStyle/>
          <a:p>
            <a:fld id="{058833A4-8865-4ED0-8362-93A4646CB4F9}"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6908" b="20531"/>
          <a:stretch/>
        </p:blipFill>
        <p:spPr>
          <a:xfrm>
            <a:off x="3588449" y="410817"/>
            <a:ext cx="5015102" cy="1144106"/>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l="12108" r="9098"/>
          <a:stretch/>
        </p:blipFill>
        <p:spPr>
          <a:xfrm>
            <a:off x="2710873" y="3687249"/>
            <a:ext cx="6770255" cy="2365248"/>
          </a:xfrm>
          <a:prstGeom prst="rect">
            <a:avLst/>
          </a:prstGeom>
        </p:spPr>
      </p:pic>
    </p:spTree>
    <p:extLst>
      <p:ext uri="{BB962C8B-B14F-4D97-AF65-F5344CB8AC3E}">
        <p14:creationId xmlns:p14="http://schemas.microsoft.com/office/powerpoint/2010/main" val="5034095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AutoShape 3"/>
          <p:cNvSpPr>
            <a:spLocks/>
          </p:cNvSpPr>
          <p:nvPr userDrawn="1"/>
        </p:nvSpPr>
        <p:spPr bwMode="auto">
          <a:xfrm>
            <a:off x="23" y="6268662"/>
            <a:ext cx="12215812"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A15E98"/>
          </a:solidFill>
          <a:ln w="12700" cap="flat" cmpd="sng">
            <a:solidFill>
              <a:srgbClr val="A15E98"/>
            </a:solidFill>
            <a:prstDash val="solid"/>
            <a:miter lim="0"/>
            <a:headEnd/>
            <a:tailEnd/>
          </a:ln>
          <a:effectLst/>
        </p:spPr>
        <p:txBody>
          <a:bodyPr lIns="20073" tIns="20073" rIns="20073" bIns="20073" anchor="ctr">
            <a:prstTxWarp prst="textNoShape">
              <a:avLst/>
            </a:prstTxWarp>
          </a:bodyPr>
          <a:lstStyle/>
          <a:p>
            <a:pPr marL="0" marR="0" lvl="0" indent="0" algn="l" defTabSz="230858" rtl="0" eaLnBrk="1" fontAlgn="base" latinLnBrk="0" hangingPunct="0">
              <a:lnSpc>
                <a:spcPct val="100000"/>
              </a:lnSpc>
              <a:spcBef>
                <a:spcPct val="0"/>
              </a:spcBef>
              <a:spcAft>
                <a:spcPct val="0"/>
              </a:spcAft>
              <a:buClrTx/>
              <a:buSzTx/>
              <a:buFontTx/>
              <a:buNone/>
              <a:tabLst/>
              <a:defRPr/>
            </a:pPr>
            <a:endParaRPr kumimoji="0" lang="en-US" sz="844" b="0" i="0" u="none" strike="noStrike" kern="1200" cap="none" spc="0" normalizeH="0" baseline="0" noProof="0" dirty="0">
              <a:ln>
                <a:noFill/>
              </a:ln>
              <a:solidFill>
                <a:srgbClr val="53C1DD"/>
              </a:solidFill>
              <a:effectLst/>
              <a:uLnTx/>
              <a:uFillTx/>
              <a:latin typeface="Century Gothic" panose="020B0502020202020204" pitchFamily="34" charset="0"/>
              <a:ea typeface="+mn-ea"/>
              <a:cs typeface="+mn-cs"/>
              <a:sym typeface="Trebuchet MS" pitchFamily="-100"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3F923A-5F78-48D8-98D5-FCC9B87614A5}" type="datetimeFigureOut">
              <a:rPr lang="en-US" smtClean="0"/>
              <a:t>11/25/2020</a:t>
            </a:fld>
            <a:endParaRPr lang="en-US"/>
          </a:p>
        </p:txBody>
      </p:sp>
      <p:sp>
        <p:nvSpPr>
          <p:cNvPr id="5" name="Footer Placeholder 4"/>
          <p:cNvSpPr>
            <a:spLocks noGrp="1"/>
          </p:cNvSpPr>
          <p:nvPr>
            <p:ph type="ftr" sz="quarter" idx="11"/>
          </p:nvPr>
        </p:nvSpPr>
        <p:spPr/>
        <p:txBody>
          <a:bodyPr/>
          <a:lstStyle>
            <a:lvl1pPr>
              <a:defRPr b="1"/>
            </a:lvl1pPr>
          </a:lstStyle>
          <a:p>
            <a:r>
              <a:rPr lang="en-US" dirty="0"/>
              <a:t>CHoSENCollaborative.org</a:t>
            </a:r>
          </a:p>
        </p:txBody>
      </p:sp>
      <p:sp>
        <p:nvSpPr>
          <p:cNvPr id="6" name="Slide Number Placeholder 5"/>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2296989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rge Numbers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431800" y="1593150"/>
            <a:ext cx="4348065" cy="4348065"/>
          </a:xfrm>
          <a:prstGeom prst="ellipse">
            <a:avLst/>
          </a:prstGeom>
          <a:solidFill>
            <a:schemeClr val="accent1">
              <a:alpha val="10000"/>
            </a:schemeClr>
          </a:solidFill>
          <a:ln>
            <a:solidFill>
              <a:schemeClr val="accent1"/>
            </a:solidFill>
          </a:ln>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ZA" dirty="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200023" y="2205688"/>
            <a:ext cx="2811618" cy="1440000"/>
          </a:xfrm>
          <a:prstGeom prst="rect">
            <a:avLst/>
          </a:prstGeom>
          <a:noFill/>
        </p:spPr>
        <p:txBody>
          <a:bodyPr anchor="b"/>
          <a:lstStyle>
            <a:lvl1pPr marL="0" indent="0" algn="ctr">
              <a:spcBef>
                <a:spcPts val="0"/>
              </a:spcBef>
              <a:spcAft>
                <a:spcPts val="0"/>
              </a:spcAft>
              <a:buNone/>
              <a:defRPr sz="6600" b="1">
                <a:solidFill>
                  <a:schemeClr val="tx1">
                    <a:lumMod val="75000"/>
                    <a:lumOff val="25000"/>
                  </a:schemeClr>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1615832"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endParaRPr lang="en-ZA" dirty="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123559" y="1864921"/>
            <a:ext cx="3804522" cy="3804522"/>
          </a:xfrm>
          <a:prstGeom prst="ellipse">
            <a:avLst/>
          </a:prstGeom>
          <a:solidFill>
            <a:schemeClr val="accent2">
              <a:alpha val="10000"/>
            </a:schemeClr>
          </a:solidFill>
          <a:ln>
            <a:solidFill>
              <a:schemeClr val="accent2"/>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4620011"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dirty="0"/>
              <a:t>2</a:t>
            </a:r>
            <a:endParaRPr lang="en-ZA" dirty="0"/>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03582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454997" y="2207063"/>
            <a:ext cx="3120238" cy="3120238"/>
          </a:xfrm>
          <a:prstGeom prst="ellipse">
            <a:avLst/>
          </a:prstGeom>
          <a:solidFill>
            <a:schemeClr val="accent3">
              <a:alpha val="10000"/>
            </a:schemeClr>
          </a:solidFill>
          <a:ln>
            <a:solidFill>
              <a:schemeClr val="accent3"/>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776361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dirty="0"/>
              <a:t>3</a:t>
            </a:r>
            <a:endParaRPr lang="en-ZA" dirty="0"/>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025116"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16" name="Slide Number Placeholder 6">
            <a:extLst>
              <a:ext uri="{FF2B5EF4-FFF2-40B4-BE49-F238E27FC236}">
                <a16:creationId xmlns:a16="http://schemas.microsoft.com/office/drawing/2014/main" id="{40258D63-D809-EE49-BCDD-8D6306004AEE}"/>
              </a:ext>
            </a:extLst>
          </p:cNvPr>
          <p:cNvSpPr>
            <a:spLocks noGrp="1"/>
          </p:cNvSpPr>
          <p:nvPr>
            <p:ph type="sldNum" sz="quarter" idx="35"/>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116211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AutoShape 3"/>
          <p:cNvSpPr>
            <a:spLocks/>
          </p:cNvSpPr>
          <p:nvPr userDrawn="1"/>
        </p:nvSpPr>
        <p:spPr bwMode="auto">
          <a:xfrm>
            <a:off x="23" y="6268662"/>
            <a:ext cx="12215812"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3D8D94"/>
          </a:solidFill>
          <a:ln w="12700" cap="flat" cmpd="sng">
            <a:noFill/>
            <a:prstDash val="solid"/>
            <a:miter lim="0"/>
            <a:headEnd/>
            <a:tailEnd/>
          </a:ln>
          <a:effectLst/>
        </p:spPr>
        <p:txBody>
          <a:bodyPr lIns="20073" tIns="20073" rIns="20073" bIns="20073" anchor="ctr">
            <a:prstTxWarp prst="textNoShape">
              <a:avLst/>
            </a:prstTxWarp>
          </a:bodyPr>
          <a:lstStyle/>
          <a:p>
            <a:pPr marL="0" marR="0" lvl="0" indent="0" algn="l" defTabSz="230858" rtl="0" eaLnBrk="1" fontAlgn="base" latinLnBrk="0" hangingPunct="0">
              <a:lnSpc>
                <a:spcPct val="100000"/>
              </a:lnSpc>
              <a:spcBef>
                <a:spcPct val="0"/>
              </a:spcBef>
              <a:spcAft>
                <a:spcPct val="0"/>
              </a:spcAft>
              <a:buClrTx/>
              <a:buSzTx/>
              <a:buFontTx/>
              <a:buNone/>
              <a:tabLst/>
              <a:defRPr/>
            </a:pPr>
            <a:endParaRPr kumimoji="0" lang="en-US" sz="844" b="0" i="0" u="none" strike="noStrike" kern="1200" cap="none" spc="0" normalizeH="0" baseline="0" noProof="0" dirty="0">
              <a:ln>
                <a:noFill/>
              </a:ln>
              <a:solidFill>
                <a:srgbClr val="53C1DD"/>
              </a:solidFill>
              <a:effectLst/>
              <a:uLnTx/>
              <a:uFillTx/>
              <a:latin typeface="Century Gothic" panose="020B0502020202020204" pitchFamily="34" charset="0"/>
              <a:ea typeface="+mn-ea"/>
              <a:cs typeface="+mn-cs"/>
              <a:sym typeface="Trebuchet MS" pitchFamily="-100"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3F923A-5F78-48D8-98D5-FCC9B87614A5}" type="datetimeFigureOut">
              <a:rPr lang="en-US" smtClean="0"/>
              <a:t>11/25/2020</a:t>
            </a:fld>
            <a:endParaRPr lang="en-US"/>
          </a:p>
        </p:txBody>
      </p:sp>
      <p:sp>
        <p:nvSpPr>
          <p:cNvPr id="5" name="Footer Placeholder 4"/>
          <p:cNvSpPr>
            <a:spLocks noGrp="1"/>
          </p:cNvSpPr>
          <p:nvPr>
            <p:ph type="ftr" sz="quarter" idx="11"/>
          </p:nvPr>
        </p:nvSpPr>
        <p:spPr/>
        <p:txBody>
          <a:bodyPr/>
          <a:lstStyle>
            <a:lvl1pPr>
              <a:defRPr b="1"/>
            </a:lvl1pPr>
          </a:lstStyle>
          <a:p>
            <a:r>
              <a:rPr lang="en-US" dirty="0"/>
              <a:t>CHoSENCollaborative.org</a:t>
            </a:r>
          </a:p>
        </p:txBody>
      </p:sp>
      <p:sp>
        <p:nvSpPr>
          <p:cNvPr id="6" name="Slide Number Placeholder 5"/>
          <p:cNvSpPr>
            <a:spLocks noGrp="1"/>
          </p:cNvSpPr>
          <p:nvPr>
            <p:ph type="sldNum" sz="quarter" idx="12"/>
          </p:nvPr>
        </p:nvSpPr>
        <p:spPr/>
        <p:txBody>
          <a:bodyPr/>
          <a:lstStyle/>
          <a:p>
            <a:fld id="{058833A4-8865-4ED0-8362-93A4646CB4F9}" type="slidenum">
              <a:rPr lang="en-US" smtClean="0"/>
              <a:t>‹#›</a:t>
            </a:fld>
            <a:endParaRPr lang="en-US"/>
          </a:p>
        </p:txBody>
      </p:sp>
      <p:sp>
        <p:nvSpPr>
          <p:cNvPr id="8" name="Picture Placeholder 9"/>
          <p:cNvSpPr>
            <a:spLocks noGrp="1"/>
          </p:cNvSpPr>
          <p:nvPr>
            <p:ph type="pic" sz="quarter" idx="13"/>
          </p:nvPr>
        </p:nvSpPr>
        <p:spPr>
          <a:xfrm>
            <a:off x="180975" y="288925"/>
            <a:ext cx="2181225" cy="1314450"/>
          </a:xfrm>
        </p:spPr>
        <p:txBody>
          <a:bodyPr/>
          <a:lstStyle/>
          <a:p>
            <a:endParaRPr lang="en-US" dirty="0"/>
          </a:p>
        </p:txBody>
      </p:sp>
    </p:spTree>
    <p:extLst>
      <p:ext uri="{BB962C8B-B14F-4D97-AF65-F5344CB8AC3E}">
        <p14:creationId xmlns:p14="http://schemas.microsoft.com/office/powerpoint/2010/main" val="23641981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AutoShape 3"/>
          <p:cNvSpPr>
            <a:spLocks/>
          </p:cNvSpPr>
          <p:nvPr userDrawn="1"/>
        </p:nvSpPr>
        <p:spPr bwMode="auto">
          <a:xfrm>
            <a:off x="23" y="6268662"/>
            <a:ext cx="12215812"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D3AB27"/>
          </a:solidFill>
          <a:ln w="12700" cap="flat" cmpd="sng">
            <a:noFill/>
            <a:prstDash val="solid"/>
            <a:miter lim="0"/>
            <a:headEnd/>
            <a:tailEnd/>
          </a:ln>
          <a:effectLst/>
        </p:spPr>
        <p:txBody>
          <a:bodyPr lIns="20073" tIns="20073" rIns="20073" bIns="20073" anchor="ctr">
            <a:prstTxWarp prst="textNoShape">
              <a:avLst/>
            </a:prstTxWarp>
          </a:bodyPr>
          <a:lstStyle/>
          <a:p>
            <a:pPr marL="0" marR="0" lvl="0" indent="0" algn="l" defTabSz="230858" rtl="0" eaLnBrk="1" fontAlgn="base" latinLnBrk="0" hangingPunct="0">
              <a:lnSpc>
                <a:spcPct val="100000"/>
              </a:lnSpc>
              <a:spcBef>
                <a:spcPct val="0"/>
              </a:spcBef>
              <a:spcAft>
                <a:spcPct val="0"/>
              </a:spcAft>
              <a:buClrTx/>
              <a:buSzTx/>
              <a:buFontTx/>
              <a:buNone/>
              <a:tabLst/>
              <a:defRPr/>
            </a:pPr>
            <a:endParaRPr kumimoji="0" lang="en-US" sz="844" b="0" i="0" u="none" strike="noStrike" kern="1200" cap="none" spc="0" normalizeH="0" baseline="0" noProof="0" dirty="0">
              <a:ln>
                <a:noFill/>
              </a:ln>
              <a:solidFill>
                <a:srgbClr val="53C1DD"/>
              </a:solidFill>
              <a:effectLst/>
              <a:uLnTx/>
              <a:uFillTx/>
              <a:latin typeface="Century Gothic" panose="020B0502020202020204" pitchFamily="34" charset="0"/>
              <a:ea typeface="+mn-ea"/>
              <a:cs typeface="+mn-cs"/>
              <a:sym typeface="Trebuchet MS" pitchFamily="-100"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3F923A-5F78-48D8-98D5-FCC9B87614A5}" type="datetimeFigureOut">
              <a:rPr lang="en-US" smtClean="0"/>
              <a:t>11/25/2020</a:t>
            </a:fld>
            <a:endParaRPr lang="en-US"/>
          </a:p>
        </p:txBody>
      </p:sp>
      <p:sp>
        <p:nvSpPr>
          <p:cNvPr id="5" name="Footer Placeholder 4"/>
          <p:cNvSpPr>
            <a:spLocks noGrp="1"/>
          </p:cNvSpPr>
          <p:nvPr>
            <p:ph type="ftr" sz="quarter" idx="11"/>
          </p:nvPr>
        </p:nvSpPr>
        <p:spPr/>
        <p:txBody>
          <a:bodyPr/>
          <a:lstStyle>
            <a:lvl1pPr>
              <a:defRPr b="1"/>
            </a:lvl1pPr>
          </a:lstStyle>
          <a:p>
            <a:r>
              <a:rPr lang="en-US" dirty="0"/>
              <a:t>CHoSENCollaborative.org</a:t>
            </a:r>
          </a:p>
        </p:txBody>
      </p:sp>
      <p:sp>
        <p:nvSpPr>
          <p:cNvPr id="6" name="Slide Number Placeholder 5"/>
          <p:cNvSpPr>
            <a:spLocks noGrp="1"/>
          </p:cNvSpPr>
          <p:nvPr>
            <p:ph type="sldNum" sz="quarter" idx="12"/>
          </p:nvPr>
        </p:nvSpPr>
        <p:spPr/>
        <p:txBody>
          <a:bodyPr/>
          <a:lstStyle/>
          <a:p>
            <a:fld id="{058833A4-8865-4ED0-8362-93A4646CB4F9}" type="slidenum">
              <a:rPr lang="en-US" smtClean="0"/>
              <a:t>‹#›</a:t>
            </a:fld>
            <a:endParaRPr lang="en-US"/>
          </a:p>
        </p:txBody>
      </p:sp>
      <p:sp>
        <p:nvSpPr>
          <p:cNvPr id="10" name="Picture Placeholder 9"/>
          <p:cNvSpPr>
            <a:spLocks noGrp="1"/>
          </p:cNvSpPr>
          <p:nvPr>
            <p:ph type="pic" sz="quarter" idx="13"/>
          </p:nvPr>
        </p:nvSpPr>
        <p:spPr>
          <a:xfrm>
            <a:off x="180975" y="288925"/>
            <a:ext cx="2181225" cy="1314450"/>
          </a:xfrm>
        </p:spPr>
        <p:txBody>
          <a:bodyPr/>
          <a:lstStyle/>
          <a:p>
            <a:endParaRPr lang="en-US" dirty="0"/>
          </a:p>
        </p:txBody>
      </p:sp>
    </p:spTree>
    <p:extLst>
      <p:ext uri="{BB962C8B-B14F-4D97-AF65-F5344CB8AC3E}">
        <p14:creationId xmlns:p14="http://schemas.microsoft.com/office/powerpoint/2010/main" val="34468701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AutoShape 3"/>
          <p:cNvSpPr>
            <a:spLocks/>
          </p:cNvSpPr>
          <p:nvPr userDrawn="1"/>
        </p:nvSpPr>
        <p:spPr bwMode="auto">
          <a:xfrm>
            <a:off x="23" y="6268662"/>
            <a:ext cx="12215812"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E6E7E8"/>
          </a:solidFill>
          <a:ln w="12700" cap="flat" cmpd="sng">
            <a:noFill/>
            <a:prstDash val="solid"/>
            <a:miter lim="0"/>
            <a:headEnd/>
            <a:tailEnd/>
          </a:ln>
          <a:effectLst/>
        </p:spPr>
        <p:txBody>
          <a:bodyPr lIns="20073" tIns="20073" rIns="20073" bIns="20073" anchor="ctr">
            <a:prstTxWarp prst="textNoShape">
              <a:avLst/>
            </a:prstTxWarp>
          </a:bodyPr>
          <a:lstStyle/>
          <a:p>
            <a:pPr marL="0" marR="0" lvl="0" indent="0" algn="l" defTabSz="230858" rtl="0" eaLnBrk="1" fontAlgn="base" latinLnBrk="0" hangingPunct="0">
              <a:lnSpc>
                <a:spcPct val="100000"/>
              </a:lnSpc>
              <a:spcBef>
                <a:spcPct val="0"/>
              </a:spcBef>
              <a:spcAft>
                <a:spcPct val="0"/>
              </a:spcAft>
              <a:buClrTx/>
              <a:buSzTx/>
              <a:buFontTx/>
              <a:buNone/>
              <a:tabLst/>
              <a:defRPr/>
            </a:pPr>
            <a:endParaRPr kumimoji="0" lang="en-US" sz="844" b="0" i="0" u="none" strike="noStrike" kern="1200" cap="none" spc="0" normalizeH="0" baseline="0" noProof="0" dirty="0">
              <a:ln>
                <a:noFill/>
              </a:ln>
              <a:solidFill>
                <a:srgbClr val="53C1DD"/>
              </a:solidFill>
              <a:effectLst/>
              <a:uLnTx/>
              <a:uFillTx/>
              <a:latin typeface="Century Gothic" panose="020B0502020202020204" pitchFamily="34" charset="0"/>
              <a:ea typeface="+mn-ea"/>
              <a:cs typeface="+mn-cs"/>
              <a:sym typeface="Trebuchet MS" pitchFamily="-100"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3F923A-5F78-48D8-98D5-FCC9B87614A5}"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17489377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F923A-5F78-48D8-98D5-FCC9B87614A5}" type="datetimeFigureOut">
              <a:rPr lang="en-US" smtClean="0"/>
              <a:t>11/25/2020</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6777559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EE7E-1C54-4657-9606-AFC976A429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48ABE5-2B5E-418B-BDB6-28F745735E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FB99E7-0DEC-4626-BD1A-02B4F197B6EF}"/>
              </a:ext>
            </a:extLst>
          </p:cNvPr>
          <p:cNvSpPr>
            <a:spLocks noGrp="1"/>
          </p:cNvSpPr>
          <p:nvPr>
            <p:ph type="dt" sz="half" idx="10"/>
          </p:nvPr>
        </p:nvSpPr>
        <p:spPr/>
        <p:txBody>
          <a:bodyPr/>
          <a:lstStyle/>
          <a:p>
            <a:fld id="{C01097B2-911B-44FF-9C79-8B4F389F8FE6}" type="datetimeFigureOut">
              <a:rPr lang="en-US" smtClean="0"/>
              <a:t>11/25/2020</a:t>
            </a:fld>
            <a:endParaRPr lang="en-US"/>
          </a:p>
        </p:txBody>
      </p:sp>
      <p:sp>
        <p:nvSpPr>
          <p:cNvPr id="5" name="Footer Placeholder 4">
            <a:extLst>
              <a:ext uri="{FF2B5EF4-FFF2-40B4-BE49-F238E27FC236}">
                <a16:creationId xmlns:a16="http://schemas.microsoft.com/office/drawing/2014/main" id="{220402F7-CD38-4E82-8F79-CAC3F53DA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CD559-BD31-4CD7-B47F-2E1C78A4AD62}"/>
              </a:ext>
            </a:extLst>
          </p:cNvPr>
          <p:cNvSpPr>
            <a:spLocks noGrp="1"/>
          </p:cNvSpPr>
          <p:nvPr>
            <p:ph type="sldNum" sz="quarter" idx="12"/>
          </p:nvPr>
        </p:nvSpPr>
        <p:spPr/>
        <p:txBody>
          <a:bodyPr/>
          <a:lstStyle/>
          <a:p>
            <a:fld id="{0BFFB48E-5F9B-41D3-A988-528E989AAD66}" type="slidenum">
              <a:rPr lang="en-US" smtClean="0"/>
              <a:t>‹#›</a:t>
            </a:fld>
            <a:endParaRPr lang="en-US"/>
          </a:p>
        </p:txBody>
      </p:sp>
    </p:spTree>
    <p:extLst>
      <p:ext uri="{BB962C8B-B14F-4D97-AF65-F5344CB8AC3E}">
        <p14:creationId xmlns:p14="http://schemas.microsoft.com/office/powerpoint/2010/main" val="18710805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C941D-12B5-42CE-9532-7E363993F3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1CF099-8639-41CA-9F17-DCDC52663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C0C21-D16F-41EC-BBE6-6F1F21FF524B}"/>
              </a:ext>
            </a:extLst>
          </p:cNvPr>
          <p:cNvSpPr>
            <a:spLocks noGrp="1"/>
          </p:cNvSpPr>
          <p:nvPr>
            <p:ph type="dt" sz="half" idx="10"/>
          </p:nvPr>
        </p:nvSpPr>
        <p:spPr/>
        <p:txBody>
          <a:bodyPr/>
          <a:lstStyle/>
          <a:p>
            <a:fld id="{C01097B2-911B-44FF-9C79-8B4F389F8FE6}" type="datetimeFigureOut">
              <a:rPr lang="en-US" smtClean="0"/>
              <a:t>11/25/2020</a:t>
            </a:fld>
            <a:endParaRPr lang="en-US"/>
          </a:p>
        </p:txBody>
      </p:sp>
      <p:sp>
        <p:nvSpPr>
          <p:cNvPr id="5" name="Footer Placeholder 4">
            <a:extLst>
              <a:ext uri="{FF2B5EF4-FFF2-40B4-BE49-F238E27FC236}">
                <a16:creationId xmlns:a16="http://schemas.microsoft.com/office/drawing/2014/main" id="{AD00B133-04AA-4E17-BF63-078908D57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1D4A4-0156-4165-9B8D-78E853A8CA01}"/>
              </a:ext>
            </a:extLst>
          </p:cNvPr>
          <p:cNvSpPr>
            <a:spLocks noGrp="1"/>
          </p:cNvSpPr>
          <p:nvPr>
            <p:ph type="sldNum" sz="quarter" idx="12"/>
          </p:nvPr>
        </p:nvSpPr>
        <p:spPr/>
        <p:txBody>
          <a:bodyPr/>
          <a:lstStyle/>
          <a:p>
            <a:fld id="{0BFFB48E-5F9B-41D3-A988-528E989AAD66}" type="slidenum">
              <a:rPr lang="en-US" smtClean="0"/>
              <a:t>‹#›</a:t>
            </a:fld>
            <a:endParaRPr lang="en-US"/>
          </a:p>
        </p:txBody>
      </p:sp>
    </p:spTree>
    <p:extLst>
      <p:ext uri="{BB962C8B-B14F-4D97-AF65-F5344CB8AC3E}">
        <p14:creationId xmlns:p14="http://schemas.microsoft.com/office/powerpoint/2010/main" val="10408685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4B965-EBA3-409E-85D9-CC5DC2159D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3A0D12-C1D2-419A-A6F0-084C1D9084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301802-F37D-4A16-AE6E-53FB85B81915}"/>
              </a:ext>
            </a:extLst>
          </p:cNvPr>
          <p:cNvSpPr>
            <a:spLocks noGrp="1"/>
          </p:cNvSpPr>
          <p:nvPr>
            <p:ph type="dt" sz="half" idx="10"/>
          </p:nvPr>
        </p:nvSpPr>
        <p:spPr/>
        <p:txBody>
          <a:bodyPr/>
          <a:lstStyle/>
          <a:p>
            <a:fld id="{C01097B2-911B-44FF-9C79-8B4F389F8FE6}" type="datetimeFigureOut">
              <a:rPr lang="en-US" smtClean="0"/>
              <a:t>11/25/2020</a:t>
            </a:fld>
            <a:endParaRPr lang="en-US"/>
          </a:p>
        </p:txBody>
      </p:sp>
      <p:sp>
        <p:nvSpPr>
          <p:cNvPr id="5" name="Footer Placeholder 4">
            <a:extLst>
              <a:ext uri="{FF2B5EF4-FFF2-40B4-BE49-F238E27FC236}">
                <a16:creationId xmlns:a16="http://schemas.microsoft.com/office/drawing/2014/main" id="{4433AE5A-A35A-4E34-8E41-41FC30D9D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42184-653B-447B-A897-97443C2DE3A5}"/>
              </a:ext>
            </a:extLst>
          </p:cNvPr>
          <p:cNvSpPr>
            <a:spLocks noGrp="1"/>
          </p:cNvSpPr>
          <p:nvPr>
            <p:ph type="sldNum" sz="quarter" idx="12"/>
          </p:nvPr>
        </p:nvSpPr>
        <p:spPr/>
        <p:txBody>
          <a:bodyPr/>
          <a:lstStyle/>
          <a:p>
            <a:fld id="{0BFFB48E-5F9B-41D3-A988-528E989AAD66}" type="slidenum">
              <a:rPr lang="en-US" smtClean="0"/>
              <a:t>‹#›</a:t>
            </a:fld>
            <a:endParaRPr lang="en-US"/>
          </a:p>
        </p:txBody>
      </p:sp>
    </p:spTree>
    <p:extLst>
      <p:ext uri="{BB962C8B-B14F-4D97-AF65-F5344CB8AC3E}">
        <p14:creationId xmlns:p14="http://schemas.microsoft.com/office/powerpoint/2010/main" val="42163409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CCFBB-E143-499F-917D-BBD79766F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AD9EAA-37AB-447C-B2F8-4EA85E6DCC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ABDE85-9C85-4245-B1DF-87722547B6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A33A21-914B-4B53-84F9-04DA2E5F2EAA}"/>
              </a:ext>
            </a:extLst>
          </p:cNvPr>
          <p:cNvSpPr>
            <a:spLocks noGrp="1"/>
          </p:cNvSpPr>
          <p:nvPr>
            <p:ph type="dt" sz="half" idx="10"/>
          </p:nvPr>
        </p:nvSpPr>
        <p:spPr/>
        <p:txBody>
          <a:bodyPr/>
          <a:lstStyle/>
          <a:p>
            <a:fld id="{C01097B2-911B-44FF-9C79-8B4F389F8FE6}" type="datetimeFigureOut">
              <a:rPr lang="en-US" smtClean="0"/>
              <a:t>11/25/2020</a:t>
            </a:fld>
            <a:endParaRPr lang="en-US"/>
          </a:p>
        </p:txBody>
      </p:sp>
      <p:sp>
        <p:nvSpPr>
          <p:cNvPr id="6" name="Footer Placeholder 5">
            <a:extLst>
              <a:ext uri="{FF2B5EF4-FFF2-40B4-BE49-F238E27FC236}">
                <a16:creationId xmlns:a16="http://schemas.microsoft.com/office/drawing/2014/main" id="{FFCC6C94-CB91-479D-913A-F7B3844BA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5852A7-4C65-4513-ADB7-A66DE7B5D76A}"/>
              </a:ext>
            </a:extLst>
          </p:cNvPr>
          <p:cNvSpPr>
            <a:spLocks noGrp="1"/>
          </p:cNvSpPr>
          <p:nvPr>
            <p:ph type="sldNum" sz="quarter" idx="12"/>
          </p:nvPr>
        </p:nvSpPr>
        <p:spPr/>
        <p:txBody>
          <a:bodyPr/>
          <a:lstStyle/>
          <a:p>
            <a:fld id="{0BFFB48E-5F9B-41D3-A988-528E989AAD66}" type="slidenum">
              <a:rPr lang="en-US" smtClean="0"/>
              <a:t>‹#›</a:t>
            </a:fld>
            <a:endParaRPr lang="en-US"/>
          </a:p>
        </p:txBody>
      </p:sp>
    </p:spTree>
    <p:extLst>
      <p:ext uri="{BB962C8B-B14F-4D97-AF65-F5344CB8AC3E}">
        <p14:creationId xmlns:p14="http://schemas.microsoft.com/office/powerpoint/2010/main" val="20769996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A140-FF3C-40EB-B640-58C106BA8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2D68A4-71A4-4030-91A0-E0B87A1239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FB4A1E-6578-4072-A8C6-ADE7BCA98B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AFBB0E-2B4E-4273-9823-6D0ED70B54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81896D-B20D-4D48-8A60-91A18C978B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56A791-5DBC-48A7-934E-850521F5F8F0}"/>
              </a:ext>
            </a:extLst>
          </p:cNvPr>
          <p:cNvSpPr>
            <a:spLocks noGrp="1"/>
          </p:cNvSpPr>
          <p:nvPr>
            <p:ph type="dt" sz="half" idx="10"/>
          </p:nvPr>
        </p:nvSpPr>
        <p:spPr/>
        <p:txBody>
          <a:bodyPr/>
          <a:lstStyle/>
          <a:p>
            <a:fld id="{C01097B2-911B-44FF-9C79-8B4F389F8FE6}" type="datetimeFigureOut">
              <a:rPr lang="en-US" smtClean="0"/>
              <a:t>11/25/2020</a:t>
            </a:fld>
            <a:endParaRPr lang="en-US"/>
          </a:p>
        </p:txBody>
      </p:sp>
      <p:sp>
        <p:nvSpPr>
          <p:cNvPr id="8" name="Footer Placeholder 7">
            <a:extLst>
              <a:ext uri="{FF2B5EF4-FFF2-40B4-BE49-F238E27FC236}">
                <a16:creationId xmlns:a16="http://schemas.microsoft.com/office/drawing/2014/main" id="{B5652417-E162-4260-B16A-189C01D36B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636338-5E04-4BFA-95E5-0865A944FAC1}"/>
              </a:ext>
            </a:extLst>
          </p:cNvPr>
          <p:cNvSpPr>
            <a:spLocks noGrp="1"/>
          </p:cNvSpPr>
          <p:nvPr>
            <p:ph type="sldNum" sz="quarter" idx="12"/>
          </p:nvPr>
        </p:nvSpPr>
        <p:spPr/>
        <p:txBody>
          <a:bodyPr/>
          <a:lstStyle/>
          <a:p>
            <a:fld id="{0BFFB48E-5F9B-41D3-A988-528E989AAD66}" type="slidenum">
              <a:rPr lang="en-US" smtClean="0"/>
              <a:t>‹#›</a:t>
            </a:fld>
            <a:endParaRPr lang="en-US"/>
          </a:p>
        </p:txBody>
      </p:sp>
    </p:spTree>
    <p:extLst>
      <p:ext uri="{BB962C8B-B14F-4D97-AF65-F5344CB8AC3E}">
        <p14:creationId xmlns:p14="http://schemas.microsoft.com/office/powerpoint/2010/main" val="28562983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EA6D-50A4-425C-8753-9A7104C764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E6ABDF-0204-49BC-9D99-3121803A423B}"/>
              </a:ext>
            </a:extLst>
          </p:cNvPr>
          <p:cNvSpPr>
            <a:spLocks noGrp="1"/>
          </p:cNvSpPr>
          <p:nvPr>
            <p:ph type="dt" sz="half" idx="10"/>
          </p:nvPr>
        </p:nvSpPr>
        <p:spPr/>
        <p:txBody>
          <a:bodyPr/>
          <a:lstStyle/>
          <a:p>
            <a:fld id="{C01097B2-911B-44FF-9C79-8B4F389F8FE6}" type="datetimeFigureOut">
              <a:rPr lang="en-US" smtClean="0"/>
              <a:t>11/25/2020</a:t>
            </a:fld>
            <a:endParaRPr lang="en-US"/>
          </a:p>
        </p:txBody>
      </p:sp>
      <p:sp>
        <p:nvSpPr>
          <p:cNvPr id="4" name="Footer Placeholder 3">
            <a:extLst>
              <a:ext uri="{FF2B5EF4-FFF2-40B4-BE49-F238E27FC236}">
                <a16:creationId xmlns:a16="http://schemas.microsoft.com/office/drawing/2014/main" id="{38880276-7041-4D0B-A59A-A12B11DD68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5E9D0-5C54-438A-ABE8-5C4E289C50DB}"/>
              </a:ext>
            </a:extLst>
          </p:cNvPr>
          <p:cNvSpPr>
            <a:spLocks noGrp="1"/>
          </p:cNvSpPr>
          <p:nvPr>
            <p:ph type="sldNum" sz="quarter" idx="12"/>
          </p:nvPr>
        </p:nvSpPr>
        <p:spPr/>
        <p:txBody>
          <a:bodyPr/>
          <a:lstStyle/>
          <a:p>
            <a:fld id="{0BFFB48E-5F9B-41D3-A988-528E989AAD66}" type="slidenum">
              <a:rPr lang="en-US" smtClean="0"/>
              <a:t>‹#›</a:t>
            </a:fld>
            <a:endParaRPr lang="en-US"/>
          </a:p>
        </p:txBody>
      </p:sp>
    </p:spTree>
    <p:extLst>
      <p:ext uri="{BB962C8B-B14F-4D97-AF65-F5344CB8AC3E}">
        <p14:creationId xmlns:p14="http://schemas.microsoft.com/office/powerpoint/2010/main" val="194547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Market Spa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5503617"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0" y="3652910"/>
            <a:ext cx="10143235"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4513617"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4513617"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8595235"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13" name="Slide Number Placeholder 6">
            <a:extLst>
              <a:ext uri="{FF2B5EF4-FFF2-40B4-BE49-F238E27FC236}">
                <a16:creationId xmlns:a16="http://schemas.microsoft.com/office/drawing/2014/main" id="{AA059022-81BB-3141-9DC1-6E855A13A2D0}"/>
              </a:ext>
            </a:extLst>
          </p:cNvPr>
          <p:cNvSpPr>
            <a:spLocks noGrp="1"/>
          </p:cNvSpPr>
          <p:nvPr>
            <p:ph type="sldNum" sz="quarter" idx="18"/>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9680839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14D45-530B-4431-BB9B-3E703A54A337}"/>
              </a:ext>
            </a:extLst>
          </p:cNvPr>
          <p:cNvSpPr>
            <a:spLocks noGrp="1"/>
          </p:cNvSpPr>
          <p:nvPr>
            <p:ph type="dt" sz="half" idx="10"/>
          </p:nvPr>
        </p:nvSpPr>
        <p:spPr/>
        <p:txBody>
          <a:bodyPr/>
          <a:lstStyle/>
          <a:p>
            <a:fld id="{C01097B2-911B-44FF-9C79-8B4F389F8FE6}" type="datetimeFigureOut">
              <a:rPr lang="en-US" smtClean="0"/>
              <a:t>11/25/2020</a:t>
            </a:fld>
            <a:endParaRPr lang="en-US"/>
          </a:p>
        </p:txBody>
      </p:sp>
      <p:sp>
        <p:nvSpPr>
          <p:cNvPr id="3" name="Footer Placeholder 2">
            <a:extLst>
              <a:ext uri="{FF2B5EF4-FFF2-40B4-BE49-F238E27FC236}">
                <a16:creationId xmlns:a16="http://schemas.microsoft.com/office/drawing/2014/main" id="{090CB88B-C580-4C03-8E1F-1C9A9BC365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0DAEAF-ACC3-411F-B4A5-CCCBE28E8434}"/>
              </a:ext>
            </a:extLst>
          </p:cNvPr>
          <p:cNvSpPr>
            <a:spLocks noGrp="1"/>
          </p:cNvSpPr>
          <p:nvPr>
            <p:ph type="sldNum" sz="quarter" idx="12"/>
          </p:nvPr>
        </p:nvSpPr>
        <p:spPr/>
        <p:txBody>
          <a:bodyPr/>
          <a:lstStyle/>
          <a:p>
            <a:fld id="{0BFFB48E-5F9B-41D3-A988-528E989AAD66}" type="slidenum">
              <a:rPr lang="en-US" smtClean="0"/>
              <a:t>‹#›</a:t>
            </a:fld>
            <a:endParaRPr lang="en-US"/>
          </a:p>
        </p:txBody>
      </p:sp>
    </p:spTree>
    <p:extLst>
      <p:ext uri="{BB962C8B-B14F-4D97-AF65-F5344CB8AC3E}">
        <p14:creationId xmlns:p14="http://schemas.microsoft.com/office/powerpoint/2010/main" val="13052108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2E49-F368-4CE5-ACA0-C70D3D6853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90C7B7-FF1E-408C-989C-D8338ADD7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06CE5-5E21-4379-AC9C-2BFC738C5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72231-550B-4C74-8F62-7D500987E7D9}"/>
              </a:ext>
            </a:extLst>
          </p:cNvPr>
          <p:cNvSpPr>
            <a:spLocks noGrp="1"/>
          </p:cNvSpPr>
          <p:nvPr>
            <p:ph type="dt" sz="half" idx="10"/>
          </p:nvPr>
        </p:nvSpPr>
        <p:spPr/>
        <p:txBody>
          <a:bodyPr/>
          <a:lstStyle/>
          <a:p>
            <a:fld id="{C01097B2-911B-44FF-9C79-8B4F389F8FE6}" type="datetimeFigureOut">
              <a:rPr lang="en-US" smtClean="0"/>
              <a:t>11/25/2020</a:t>
            </a:fld>
            <a:endParaRPr lang="en-US"/>
          </a:p>
        </p:txBody>
      </p:sp>
      <p:sp>
        <p:nvSpPr>
          <p:cNvPr id="6" name="Footer Placeholder 5">
            <a:extLst>
              <a:ext uri="{FF2B5EF4-FFF2-40B4-BE49-F238E27FC236}">
                <a16:creationId xmlns:a16="http://schemas.microsoft.com/office/drawing/2014/main" id="{0AD34D1E-C650-4922-8458-F178EEC6A0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B6693-40C2-4010-AEB6-07D99A614774}"/>
              </a:ext>
            </a:extLst>
          </p:cNvPr>
          <p:cNvSpPr>
            <a:spLocks noGrp="1"/>
          </p:cNvSpPr>
          <p:nvPr>
            <p:ph type="sldNum" sz="quarter" idx="12"/>
          </p:nvPr>
        </p:nvSpPr>
        <p:spPr/>
        <p:txBody>
          <a:bodyPr/>
          <a:lstStyle/>
          <a:p>
            <a:fld id="{0BFFB48E-5F9B-41D3-A988-528E989AAD66}" type="slidenum">
              <a:rPr lang="en-US" smtClean="0"/>
              <a:t>‹#›</a:t>
            </a:fld>
            <a:endParaRPr lang="en-US"/>
          </a:p>
        </p:txBody>
      </p:sp>
    </p:spTree>
    <p:extLst>
      <p:ext uri="{BB962C8B-B14F-4D97-AF65-F5344CB8AC3E}">
        <p14:creationId xmlns:p14="http://schemas.microsoft.com/office/powerpoint/2010/main" val="25141038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BEA8-6D19-448E-80CE-E891A9207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432FA3-D99B-44FF-87E4-30F26D76A7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D5D655-31A9-486A-8824-38A0E41FB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DC5BD7-DA7F-4B76-BAA5-19B1E2C422E5}"/>
              </a:ext>
            </a:extLst>
          </p:cNvPr>
          <p:cNvSpPr>
            <a:spLocks noGrp="1"/>
          </p:cNvSpPr>
          <p:nvPr>
            <p:ph type="dt" sz="half" idx="10"/>
          </p:nvPr>
        </p:nvSpPr>
        <p:spPr/>
        <p:txBody>
          <a:bodyPr/>
          <a:lstStyle/>
          <a:p>
            <a:fld id="{C01097B2-911B-44FF-9C79-8B4F389F8FE6}" type="datetimeFigureOut">
              <a:rPr lang="en-US" smtClean="0"/>
              <a:t>11/25/2020</a:t>
            </a:fld>
            <a:endParaRPr lang="en-US"/>
          </a:p>
        </p:txBody>
      </p:sp>
      <p:sp>
        <p:nvSpPr>
          <p:cNvPr id="6" name="Footer Placeholder 5">
            <a:extLst>
              <a:ext uri="{FF2B5EF4-FFF2-40B4-BE49-F238E27FC236}">
                <a16:creationId xmlns:a16="http://schemas.microsoft.com/office/drawing/2014/main" id="{AE08B874-2998-4F93-B1BD-B6BABF9C6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182C1-49F1-4BFF-B99F-E9B130E0C504}"/>
              </a:ext>
            </a:extLst>
          </p:cNvPr>
          <p:cNvSpPr>
            <a:spLocks noGrp="1"/>
          </p:cNvSpPr>
          <p:nvPr>
            <p:ph type="sldNum" sz="quarter" idx="12"/>
          </p:nvPr>
        </p:nvSpPr>
        <p:spPr/>
        <p:txBody>
          <a:bodyPr/>
          <a:lstStyle/>
          <a:p>
            <a:fld id="{0BFFB48E-5F9B-41D3-A988-528E989AAD66}" type="slidenum">
              <a:rPr lang="en-US" smtClean="0"/>
              <a:t>‹#›</a:t>
            </a:fld>
            <a:endParaRPr lang="en-US"/>
          </a:p>
        </p:txBody>
      </p:sp>
    </p:spTree>
    <p:extLst>
      <p:ext uri="{BB962C8B-B14F-4D97-AF65-F5344CB8AC3E}">
        <p14:creationId xmlns:p14="http://schemas.microsoft.com/office/powerpoint/2010/main" val="10102627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1157-4573-4032-9ADD-A2AFD119D5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D2C13E-F207-4BAC-9077-3830712453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047C7-C91C-4094-89D1-CC56944794A3}"/>
              </a:ext>
            </a:extLst>
          </p:cNvPr>
          <p:cNvSpPr>
            <a:spLocks noGrp="1"/>
          </p:cNvSpPr>
          <p:nvPr>
            <p:ph type="dt" sz="half" idx="10"/>
          </p:nvPr>
        </p:nvSpPr>
        <p:spPr/>
        <p:txBody>
          <a:bodyPr/>
          <a:lstStyle/>
          <a:p>
            <a:fld id="{C01097B2-911B-44FF-9C79-8B4F389F8FE6}" type="datetimeFigureOut">
              <a:rPr lang="en-US" smtClean="0"/>
              <a:t>11/25/2020</a:t>
            </a:fld>
            <a:endParaRPr lang="en-US"/>
          </a:p>
        </p:txBody>
      </p:sp>
      <p:sp>
        <p:nvSpPr>
          <p:cNvPr id="5" name="Footer Placeholder 4">
            <a:extLst>
              <a:ext uri="{FF2B5EF4-FFF2-40B4-BE49-F238E27FC236}">
                <a16:creationId xmlns:a16="http://schemas.microsoft.com/office/drawing/2014/main" id="{1C616AF0-6BF1-4107-B6B8-9D62BCB35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CEF1B-D53A-45CF-A194-08835D29B986}"/>
              </a:ext>
            </a:extLst>
          </p:cNvPr>
          <p:cNvSpPr>
            <a:spLocks noGrp="1"/>
          </p:cNvSpPr>
          <p:nvPr>
            <p:ph type="sldNum" sz="quarter" idx="12"/>
          </p:nvPr>
        </p:nvSpPr>
        <p:spPr/>
        <p:txBody>
          <a:bodyPr/>
          <a:lstStyle/>
          <a:p>
            <a:fld id="{0BFFB48E-5F9B-41D3-A988-528E989AAD66}" type="slidenum">
              <a:rPr lang="en-US" smtClean="0"/>
              <a:t>‹#›</a:t>
            </a:fld>
            <a:endParaRPr lang="en-US"/>
          </a:p>
        </p:txBody>
      </p:sp>
    </p:spTree>
    <p:extLst>
      <p:ext uri="{BB962C8B-B14F-4D97-AF65-F5344CB8AC3E}">
        <p14:creationId xmlns:p14="http://schemas.microsoft.com/office/powerpoint/2010/main" val="2326471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99ECEE-5CB6-42A3-83F3-287E26C6A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695CC2-425E-469E-92EF-345F129007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2B813-A2A7-4465-A418-8973F9E17E3D}"/>
              </a:ext>
            </a:extLst>
          </p:cNvPr>
          <p:cNvSpPr>
            <a:spLocks noGrp="1"/>
          </p:cNvSpPr>
          <p:nvPr>
            <p:ph type="dt" sz="half" idx="10"/>
          </p:nvPr>
        </p:nvSpPr>
        <p:spPr/>
        <p:txBody>
          <a:bodyPr/>
          <a:lstStyle/>
          <a:p>
            <a:fld id="{C01097B2-911B-44FF-9C79-8B4F389F8FE6}" type="datetimeFigureOut">
              <a:rPr lang="en-US" smtClean="0"/>
              <a:t>11/25/2020</a:t>
            </a:fld>
            <a:endParaRPr lang="en-US"/>
          </a:p>
        </p:txBody>
      </p:sp>
      <p:sp>
        <p:nvSpPr>
          <p:cNvPr id="5" name="Footer Placeholder 4">
            <a:extLst>
              <a:ext uri="{FF2B5EF4-FFF2-40B4-BE49-F238E27FC236}">
                <a16:creationId xmlns:a16="http://schemas.microsoft.com/office/drawing/2014/main" id="{1DE798B3-E62A-4E77-90B2-7990D3D8D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A76BF-2E6C-49C6-895E-2CDBF5D749B9}"/>
              </a:ext>
            </a:extLst>
          </p:cNvPr>
          <p:cNvSpPr>
            <a:spLocks noGrp="1"/>
          </p:cNvSpPr>
          <p:nvPr>
            <p:ph type="sldNum" sz="quarter" idx="12"/>
          </p:nvPr>
        </p:nvSpPr>
        <p:spPr/>
        <p:txBody>
          <a:bodyPr/>
          <a:lstStyle/>
          <a:p>
            <a:fld id="{0BFFB48E-5F9B-41D3-A988-528E989AAD66}" type="slidenum">
              <a:rPr lang="en-US" smtClean="0"/>
              <a:t>‹#›</a:t>
            </a:fld>
            <a:endParaRPr lang="en-US"/>
          </a:p>
        </p:txBody>
      </p:sp>
    </p:spTree>
    <p:extLst>
      <p:ext uri="{BB962C8B-B14F-4D97-AF65-F5344CB8AC3E}">
        <p14:creationId xmlns:p14="http://schemas.microsoft.com/office/powerpoint/2010/main" val="37496502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AutoShape 3"/>
          <p:cNvSpPr>
            <a:spLocks/>
          </p:cNvSpPr>
          <p:nvPr userDrawn="1"/>
        </p:nvSpPr>
        <p:spPr bwMode="auto">
          <a:xfrm>
            <a:off x="23" y="6268662"/>
            <a:ext cx="12215812"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3D8D94"/>
          </a:solidFill>
          <a:ln w="12700" cap="flat" cmpd="sng">
            <a:noFill/>
            <a:prstDash val="solid"/>
            <a:miter lim="0"/>
            <a:headEnd/>
            <a:tailEnd/>
          </a:ln>
          <a:effectLst/>
        </p:spPr>
        <p:txBody>
          <a:bodyPr lIns="20073" tIns="20073" rIns="20073" bIns="20073" anchor="ctr">
            <a:prstTxWarp prst="textNoShape">
              <a:avLst/>
            </a:prstTxWarp>
          </a:bodyPr>
          <a:lstStyle/>
          <a:p>
            <a:pPr marL="0" marR="0" lvl="0" indent="0" algn="l" defTabSz="230858" rtl="0" eaLnBrk="1" fontAlgn="base" latinLnBrk="0" hangingPunct="0">
              <a:lnSpc>
                <a:spcPct val="100000"/>
              </a:lnSpc>
              <a:spcBef>
                <a:spcPct val="0"/>
              </a:spcBef>
              <a:spcAft>
                <a:spcPct val="0"/>
              </a:spcAft>
              <a:buClrTx/>
              <a:buSzTx/>
              <a:buFontTx/>
              <a:buNone/>
              <a:tabLst/>
              <a:defRPr/>
            </a:pPr>
            <a:endParaRPr kumimoji="0" lang="en-US" sz="844" b="0" i="0" u="none" strike="noStrike" kern="1200" cap="none" spc="0" normalizeH="0" baseline="0" noProof="0" dirty="0">
              <a:ln>
                <a:noFill/>
              </a:ln>
              <a:solidFill>
                <a:srgbClr val="53C1DD"/>
              </a:solidFill>
              <a:effectLst/>
              <a:uLnTx/>
              <a:uFillTx/>
              <a:latin typeface="Century Gothic" panose="020B0502020202020204" pitchFamily="34" charset="0"/>
              <a:ea typeface="+mn-ea"/>
              <a:cs typeface="+mn-cs"/>
              <a:sym typeface="Trebuchet MS" pitchFamily="-100"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3F923A-5F78-48D8-98D5-FCC9B87614A5}" type="datetimeFigureOut">
              <a:rPr lang="en-US" smtClean="0"/>
              <a:t>11/25/2020</a:t>
            </a:fld>
            <a:endParaRPr lang="en-US"/>
          </a:p>
        </p:txBody>
      </p:sp>
      <p:sp>
        <p:nvSpPr>
          <p:cNvPr id="5" name="Footer Placeholder 4"/>
          <p:cNvSpPr>
            <a:spLocks noGrp="1"/>
          </p:cNvSpPr>
          <p:nvPr>
            <p:ph type="ftr" sz="quarter" idx="11"/>
          </p:nvPr>
        </p:nvSpPr>
        <p:spPr/>
        <p:txBody>
          <a:bodyPr/>
          <a:lstStyle>
            <a:lvl1pPr>
              <a:defRPr b="1"/>
            </a:lvl1pPr>
          </a:lstStyle>
          <a:p>
            <a:r>
              <a:rPr lang="en-US" dirty="0"/>
              <a:t>CHoSENCollaborative.org</a:t>
            </a:r>
          </a:p>
        </p:txBody>
      </p:sp>
      <p:sp>
        <p:nvSpPr>
          <p:cNvPr id="6" name="Slide Number Placeholder 5"/>
          <p:cNvSpPr>
            <a:spLocks noGrp="1"/>
          </p:cNvSpPr>
          <p:nvPr>
            <p:ph type="sldNum" sz="quarter" idx="12"/>
          </p:nvPr>
        </p:nvSpPr>
        <p:spPr/>
        <p:txBody>
          <a:bodyPr/>
          <a:lstStyle/>
          <a:p>
            <a:fld id="{058833A4-8865-4ED0-8362-93A4646CB4F9}" type="slidenum">
              <a:rPr lang="en-US" smtClean="0"/>
              <a:t>‹#›</a:t>
            </a:fld>
            <a:endParaRPr lang="en-US"/>
          </a:p>
        </p:txBody>
      </p:sp>
      <p:sp>
        <p:nvSpPr>
          <p:cNvPr id="8" name="Picture Placeholder 9"/>
          <p:cNvSpPr>
            <a:spLocks noGrp="1"/>
          </p:cNvSpPr>
          <p:nvPr>
            <p:ph type="pic" sz="quarter" idx="13"/>
          </p:nvPr>
        </p:nvSpPr>
        <p:spPr>
          <a:xfrm>
            <a:off x="180975" y="288925"/>
            <a:ext cx="2181225" cy="1314450"/>
          </a:xfrm>
        </p:spPr>
        <p:txBody>
          <a:bodyPr/>
          <a:lstStyle/>
          <a:p>
            <a:endParaRPr lang="en-US" dirty="0"/>
          </a:p>
        </p:txBody>
      </p:sp>
    </p:spTree>
    <p:extLst>
      <p:ext uri="{BB962C8B-B14F-4D97-AF65-F5344CB8AC3E}">
        <p14:creationId xmlns:p14="http://schemas.microsoft.com/office/powerpoint/2010/main" val="30151185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2_Photo - Horizontal">
    <p:spTree>
      <p:nvGrpSpPr>
        <p:cNvPr id="1" name=""/>
        <p:cNvGrpSpPr/>
        <p:nvPr/>
      </p:nvGrpSpPr>
      <p:grpSpPr>
        <a:xfrm>
          <a:off x="0" y="0"/>
          <a:ext cx="0" cy="0"/>
          <a:chOff x="0" y="0"/>
          <a:chExt cx="0" cy="0"/>
        </a:xfrm>
      </p:grpSpPr>
      <p:sp>
        <p:nvSpPr>
          <p:cNvPr id="34" name="TextBox 33"/>
          <p:cNvSpPr txBox="1"/>
          <p:nvPr userDrawn="1"/>
        </p:nvSpPr>
        <p:spPr>
          <a:xfrm>
            <a:off x="-28129" y="6336059"/>
            <a:ext cx="7772400" cy="594360"/>
          </a:xfrm>
          <a:prstGeom prst="rect">
            <a:avLst/>
          </a:prstGeom>
          <a:solidFill>
            <a:srgbClr val="F1F1F1"/>
          </a:solidFill>
        </p:spPr>
        <p:txBody>
          <a:bodyPr wrap="square" rtlCol="0">
            <a:spAutoFit/>
          </a:bodyPr>
          <a:lstStyle/>
          <a:p>
            <a:pPr>
              <a:lnSpc>
                <a:spcPct val="90000"/>
              </a:lnSpc>
            </a:pPr>
            <a:endParaRPr lang="en-US" sz="1800">
              <a:solidFill>
                <a:srgbClr val="696253"/>
              </a:solidFill>
            </a:endParaRPr>
          </a:p>
        </p:txBody>
      </p:sp>
      <p:sp>
        <p:nvSpPr>
          <p:cNvPr id="26" name="Triangle"/>
          <p:cNvSpPr/>
          <p:nvPr/>
        </p:nvSpPr>
        <p:spPr>
          <a:xfrm rot="5400000">
            <a:off x="6573794" y="6107159"/>
            <a:ext cx="100021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9A9A9A"/>
            </a:solidFill>
            <a:miter lim="400000"/>
          </a:ln>
        </p:spPr>
        <p:txBody>
          <a:bodyPr lIns="25400" tIns="25400" rIns="25400" bIns="25400" anchor="ctr"/>
          <a:lstStyle/>
          <a:p>
            <a:pPr algn="l" defTabSz="228594">
              <a:defRPr sz="1200">
                <a:latin typeface="Helvetica"/>
                <a:ea typeface="Helvetica"/>
                <a:cs typeface="Helvetica"/>
                <a:sym typeface="Helvetica"/>
              </a:defRPr>
            </a:pPr>
            <a:endParaRPr sz="600"/>
          </a:p>
        </p:txBody>
      </p:sp>
      <p:sp>
        <p:nvSpPr>
          <p:cNvPr id="31" name="Profit Lab"/>
          <p:cNvSpPr/>
          <p:nvPr/>
        </p:nvSpPr>
        <p:spPr>
          <a:xfrm>
            <a:off x="10922902" y="6456248"/>
            <a:ext cx="951671" cy="328295"/>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3600">
                <a:solidFill>
                  <a:srgbClr val="FFFFFF"/>
                </a:solidFill>
              </a:defRPr>
            </a:lvl1pPr>
          </a:lstStyle>
          <a:p>
            <a:r>
              <a:rPr sz="1800"/>
              <a:t>Profit Lab</a:t>
            </a:r>
          </a:p>
        </p:txBody>
      </p:sp>
      <p:grpSp>
        <p:nvGrpSpPr>
          <p:cNvPr id="7" name="Group 6"/>
          <p:cNvGrpSpPr/>
          <p:nvPr userDrawn="1"/>
        </p:nvGrpSpPr>
        <p:grpSpPr>
          <a:xfrm>
            <a:off x="4419600" y="6340585"/>
            <a:ext cx="7772400" cy="594361"/>
            <a:chOff x="5334000" y="4844719"/>
            <a:chExt cx="7772400" cy="425121"/>
          </a:xfrm>
        </p:grpSpPr>
        <p:sp>
          <p:nvSpPr>
            <p:cNvPr id="6" name="TextBox 5"/>
            <p:cNvSpPr txBox="1"/>
            <p:nvPr userDrawn="1"/>
          </p:nvSpPr>
          <p:spPr>
            <a:xfrm>
              <a:off x="5334000" y="4844719"/>
              <a:ext cx="7772400" cy="425121"/>
            </a:xfrm>
            <a:prstGeom prst="rect">
              <a:avLst/>
            </a:prstGeom>
            <a:solidFill>
              <a:srgbClr val="453560"/>
            </a:solidFill>
          </p:spPr>
          <p:txBody>
            <a:bodyPr wrap="square" rtlCol="0">
              <a:spAutoFit/>
            </a:bodyPr>
            <a:lstStyle/>
            <a:p>
              <a:pPr>
                <a:lnSpc>
                  <a:spcPct val="90000"/>
                </a:lnSpc>
              </a:pPr>
              <a:endParaRPr lang="en-US" sz="1800">
                <a:solidFill>
                  <a:srgbClr val="696253"/>
                </a:solidFill>
              </a:endParaRPr>
            </a:p>
          </p:txBody>
        </p:sp>
        <p:sp>
          <p:nvSpPr>
            <p:cNvPr id="32" name="California Perinatal Quality Care Collaborative"/>
            <p:cNvSpPr/>
            <p:nvPr/>
          </p:nvSpPr>
          <p:spPr>
            <a:xfrm>
              <a:off x="5683213" y="4928818"/>
              <a:ext cx="7073973" cy="212802"/>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defRPr sz="2400">
                  <a:solidFill>
                    <a:srgbClr val="FFFFFF"/>
                  </a:solidFill>
                </a:defRPr>
              </a:lvl1pPr>
            </a:lstStyle>
            <a:p>
              <a:r>
                <a:rPr lang="en-US" sz="1600" b="0" i="0" spc="300" dirty="0">
                  <a:latin typeface="Gill Sans" charset="0"/>
                  <a:ea typeface="Gill Sans" charset="0"/>
                  <a:cs typeface="Gill Sans" charset="0"/>
                </a:rPr>
                <a:t>c</a:t>
              </a:r>
              <a:r>
                <a:rPr sz="1600" b="0" i="0" spc="300" dirty="0">
                  <a:latin typeface="Gill Sans" charset="0"/>
                  <a:ea typeface="Gill Sans" charset="0"/>
                  <a:cs typeface="Gill Sans" charset="0"/>
                </a:rPr>
                <a:t>alifornia </a:t>
              </a:r>
              <a:r>
                <a:rPr lang="en-US" sz="1600" b="0" i="0" spc="300" dirty="0">
                  <a:latin typeface="Gill Sans" charset="0"/>
                  <a:ea typeface="Gill Sans" charset="0"/>
                  <a:cs typeface="Gill Sans" charset="0"/>
                </a:rPr>
                <a:t>p</a:t>
              </a:r>
              <a:r>
                <a:rPr sz="1600" b="0" i="0" spc="300" dirty="0">
                  <a:latin typeface="Gill Sans" charset="0"/>
                  <a:ea typeface="Gill Sans" charset="0"/>
                  <a:cs typeface="Gill Sans" charset="0"/>
                </a:rPr>
                <a:t>erinatal </a:t>
              </a:r>
              <a:r>
                <a:rPr lang="en-US" sz="1600" b="0" i="0" spc="300" dirty="0">
                  <a:latin typeface="Gill Sans" charset="0"/>
                  <a:ea typeface="Gill Sans" charset="0"/>
                  <a:cs typeface="Gill Sans" charset="0"/>
                </a:rPr>
                <a:t>q</a:t>
              </a:r>
              <a:r>
                <a:rPr sz="1600" b="0" i="0" spc="300" dirty="0">
                  <a:latin typeface="Gill Sans" charset="0"/>
                  <a:ea typeface="Gill Sans" charset="0"/>
                  <a:cs typeface="Gill Sans" charset="0"/>
                </a:rPr>
                <a:t>uality </a:t>
              </a:r>
              <a:r>
                <a:rPr lang="en-US" sz="1600" b="0" i="0" spc="300" dirty="0">
                  <a:latin typeface="Gill Sans" charset="0"/>
                  <a:ea typeface="Gill Sans" charset="0"/>
                  <a:cs typeface="Gill Sans" charset="0"/>
                </a:rPr>
                <a:t>c</a:t>
              </a:r>
              <a:r>
                <a:rPr sz="1600" b="0" i="0" spc="300" dirty="0">
                  <a:latin typeface="Gill Sans" charset="0"/>
                  <a:ea typeface="Gill Sans" charset="0"/>
                  <a:cs typeface="Gill Sans" charset="0"/>
                </a:rPr>
                <a:t>are </a:t>
              </a:r>
              <a:r>
                <a:rPr lang="en-US" sz="1600" b="0" i="0" spc="300" dirty="0">
                  <a:latin typeface="Gill Sans" charset="0"/>
                  <a:ea typeface="Gill Sans" charset="0"/>
                  <a:cs typeface="Gill Sans" charset="0"/>
                </a:rPr>
                <a:t>c</a:t>
              </a:r>
              <a:r>
                <a:rPr sz="1600" b="0" i="0" spc="300" dirty="0">
                  <a:latin typeface="Gill Sans" charset="0"/>
                  <a:ea typeface="Gill Sans" charset="0"/>
                  <a:cs typeface="Gill Sans" charset="0"/>
                </a:rPr>
                <a:t>ollaborative</a:t>
              </a:r>
            </a:p>
          </p:txBody>
        </p:sp>
      </p:gr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0780" y="6492605"/>
            <a:ext cx="998469" cy="262386"/>
          </a:xfrm>
          <a:prstGeom prst="rect">
            <a:avLst/>
          </a:prstGeom>
        </p:spPr>
      </p:pic>
      <p:sp>
        <p:nvSpPr>
          <p:cNvPr id="24" name="Rectangle 23"/>
          <p:cNvSpPr/>
          <p:nvPr userDrawn="1"/>
        </p:nvSpPr>
        <p:spPr>
          <a:xfrm>
            <a:off x="6781800" y="5607050"/>
            <a:ext cx="914400" cy="717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9694" y="5224596"/>
            <a:ext cx="2852604" cy="2852604"/>
          </a:xfrm>
          <a:prstGeom prst="rect">
            <a:avLst/>
          </a:prstGeom>
        </p:spPr>
      </p:pic>
    </p:spTree>
    <p:extLst>
      <p:ext uri="{BB962C8B-B14F-4D97-AF65-F5344CB8AC3E}">
        <p14:creationId xmlns:p14="http://schemas.microsoft.com/office/powerpoint/2010/main" val="770368434"/>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3F923A-5F78-48D8-98D5-FCC9B87614A5}"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10085133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3F923A-5F78-48D8-98D5-FCC9B87614A5}"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13690431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3F923A-5F78-48D8-98D5-FCC9B87614A5}"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437443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2000" y="1728000"/>
            <a:ext cx="2919633"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dirty="0"/>
              <a:t>Section 1 Title</a:t>
            </a:r>
            <a:endParaRPr lang="en-ZA" dirty="0"/>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p:nvPr>
        </p:nvSpPr>
        <p:spPr>
          <a:xfrm>
            <a:off x="432000"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4" name="Freeform: Shape 13" title="Arrow">
            <a:extLst>
              <a:ext uri="{FF2B5EF4-FFF2-40B4-BE49-F238E27FC236}">
                <a16:creationId xmlns:a16="http://schemas.microsoft.com/office/drawing/2014/main" id="{02DBE11B-8F8E-48E5-9449-E6E9E355DA0F}"/>
              </a:ext>
            </a:extLst>
          </p:cNvPr>
          <p:cNvSpPr/>
          <p:nvPr userDrawn="1"/>
        </p:nvSpPr>
        <p:spPr>
          <a:xfrm flipH="1">
            <a:off x="3570526"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043801" y="1728000"/>
            <a:ext cx="2919633"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dirty="0"/>
              <a:t>Section 2 Title</a:t>
            </a:r>
            <a:endParaRPr lang="en-ZA" dirty="0"/>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p:nvPr>
        </p:nvSpPr>
        <p:spPr>
          <a:xfrm>
            <a:off x="4043801"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5" name="Freeform: Shape 14" title="Arrow">
            <a:extLst>
              <a:ext uri="{FF2B5EF4-FFF2-40B4-BE49-F238E27FC236}">
                <a16:creationId xmlns:a16="http://schemas.microsoft.com/office/drawing/2014/main" id="{6EF06703-92AF-44B7-8CE1-044DD2093118}"/>
              </a:ext>
            </a:extLst>
          </p:cNvPr>
          <p:cNvSpPr/>
          <p:nvPr userDrawn="1"/>
        </p:nvSpPr>
        <p:spPr>
          <a:xfrm flipH="1">
            <a:off x="7182327"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7655602" y="1728000"/>
            <a:ext cx="2919633"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dirty="0"/>
              <a:t>Section 3 Title</a:t>
            </a:r>
            <a:endParaRPr lang="en-ZA" dirty="0"/>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p:nvPr>
        </p:nvSpPr>
        <p:spPr>
          <a:xfrm>
            <a:off x="7655602"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13" name="Slide Number Placeholder 6">
            <a:extLst>
              <a:ext uri="{FF2B5EF4-FFF2-40B4-BE49-F238E27FC236}">
                <a16:creationId xmlns:a16="http://schemas.microsoft.com/office/drawing/2014/main" id="{B1CB22CF-1587-E74F-B211-A50F83802581}"/>
              </a:ext>
            </a:extLst>
          </p:cNvPr>
          <p:cNvSpPr>
            <a:spLocks noGrp="1"/>
          </p:cNvSpPr>
          <p:nvPr>
            <p:ph type="sldNum" sz="quarter" idx="19"/>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6639707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3F923A-5F78-48D8-98D5-FCC9B87614A5}" type="datetimeFigureOut">
              <a:rPr lang="en-US" smtClean="0"/>
              <a:t>11/25/2020</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32673993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3F923A-5F78-48D8-98D5-FCC9B87614A5}" type="datetimeFigureOut">
              <a:rPr lang="en-US" smtClean="0"/>
              <a:t>11/25/2020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8340116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F923A-5F78-48D8-98D5-FCC9B87614A5}" type="datetimeFigureOut">
              <a:rPr lang="en-US" smtClean="0"/>
              <a:t>11/25/2020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6444878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3F923A-5F78-48D8-98D5-FCC9B87614A5}"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34249947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3F923A-5F78-48D8-98D5-FCC9B87614A5}"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28269715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3F923A-5F78-48D8-98D5-FCC9B87614A5}"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40821731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3F923A-5F78-48D8-98D5-FCC9B87614A5}"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8833A4-8865-4ED0-8362-93A4646CB4F9}" type="slidenum">
              <a:rPr lang="en-US" smtClean="0"/>
              <a:t>‹#›</a:t>
            </a:fld>
            <a:endParaRPr lang="en-US"/>
          </a:p>
        </p:txBody>
      </p:sp>
    </p:spTree>
    <p:extLst>
      <p:ext uri="{BB962C8B-B14F-4D97-AF65-F5344CB8AC3E}">
        <p14:creationId xmlns:p14="http://schemas.microsoft.com/office/powerpoint/2010/main" val="36281311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511655"/>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952500" y="1783711"/>
            <a:ext cx="10287000" cy="1470049"/>
          </a:xfrm>
          <a:prstGeom prst="rect">
            <a:avLst/>
          </a:prstGeom>
        </p:spPr>
        <p:txBody>
          <a:bodyPr lIns="64239" tIns="32118" rIns="64239" bIns="32118" anchor="b"/>
          <a:lstStyle>
            <a:lvl1pPr algn="ctr">
              <a:defRPr>
                <a:solidFill>
                  <a:srgbClr val="53585F"/>
                </a:solidFill>
                <a:latin typeface="Gill Sans MT" panose="020B0502020104020203" pitchFamily="34" charset="0"/>
              </a:defRPr>
            </a:lvl1pPr>
          </a:lstStyle>
          <a:p>
            <a:r>
              <a:rPr lang="en-US" dirty="0"/>
              <a:t>Click to Edit </a:t>
            </a:r>
            <a:br>
              <a:rPr lang="en-US" dirty="0"/>
            </a:br>
            <a:r>
              <a:rPr lang="en-US" dirty="0"/>
              <a:t>Master Title Style</a:t>
            </a:r>
          </a:p>
        </p:txBody>
      </p:sp>
      <p:sp>
        <p:nvSpPr>
          <p:cNvPr id="7" name="Subtitle 2"/>
          <p:cNvSpPr>
            <a:spLocks noGrp="1"/>
          </p:cNvSpPr>
          <p:nvPr>
            <p:ph type="subTitle" idx="1"/>
          </p:nvPr>
        </p:nvSpPr>
        <p:spPr>
          <a:xfrm>
            <a:off x="952500" y="3391068"/>
            <a:ext cx="10287000" cy="622848"/>
          </a:xfrm>
          <a:prstGeom prst="rect">
            <a:avLst/>
          </a:prstGeom>
        </p:spPr>
        <p:txBody>
          <a:bodyPr vert="horz" lIns="64239" tIns="32118" rIns="64239" bIns="32118" anchor="t"/>
          <a:lstStyle>
            <a:lvl1pPr marL="0" indent="0" algn="ctr">
              <a:buNone/>
              <a:defRPr baseline="0">
                <a:solidFill>
                  <a:srgbClr val="53585F"/>
                </a:solidFill>
                <a:latin typeface="Gill Sans MT" panose="020B0502020104020203" pitchFamily="34" charset="0"/>
              </a:defRPr>
            </a:lvl1pPr>
            <a:lvl2pPr marL="180671" indent="0" algn="ctr">
              <a:buNone/>
              <a:defRPr/>
            </a:lvl2pPr>
            <a:lvl3pPr marL="361343" indent="0" algn="ctr">
              <a:buNone/>
              <a:defRPr/>
            </a:lvl3pPr>
            <a:lvl4pPr marL="542014" indent="0" algn="ctr">
              <a:buNone/>
              <a:defRPr/>
            </a:lvl4pPr>
            <a:lvl5pPr marL="722687" indent="0" algn="ctr">
              <a:buNone/>
              <a:defRPr/>
            </a:lvl5pPr>
            <a:lvl6pPr marL="903359" indent="0" algn="ctr">
              <a:buNone/>
              <a:defRPr/>
            </a:lvl6pPr>
            <a:lvl7pPr marL="1084030" indent="0" algn="ctr">
              <a:buNone/>
              <a:defRPr/>
            </a:lvl7pPr>
            <a:lvl8pPr marL="1264703" indent="0" algn="ctr">
              <a:buNone/>
              <a:defRPr/>
            </a:lvl8pPr>
            <a:lvl9pPr marL="1445375" indent="0" algn="ctr">
              <a:buNone/>
              <a:defRPr/>
            </a:lvl9pPr>
          </a:lstStyle>
          <a:p>
            <a:r>
              <a:rPr lang="en-US" dirty="0"/>
              <a:t>Click to edit Master subtitle style</a:t>
            </a:r>
          </a:p>
        </p:txBody>
      </p:sp>
    </p:spTree>
    <p:extLst>
      <p:ext uri="{BB962C8B-B14F-4D97-AF65-F5344CB8AC3E}">
        <p14:creationId xmlns:p14="http://schemas.microsoft.com/office/powerpoint/2010/main" val="2133298964"/>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041" r="8717"/>
          <a:stretch/>
        </p:blipFill>
        <p:spPr>
          <a:xfrm>
            <a:off x="2778539" y="4071342"/>
            <a:ext cx="6895548" cy="2195333"/>
          </a:xfrm>
          <a:prstGeom prst="rect">
            <a:avLst/>
          </a:prstGeom>
        </p:spPr>
      </p:pic>
      <p:sp>
        <p:nvSpPr>
          <p:cNvPr id="9" name="AutoShape 3"/>
          <p:cNvSpPr>
            <a:spLocks/>
          </p:cNvSpPr>
          <p:nvPr userDrawn="1"/>
        </p:nvSpPr>
        <p:spPr bwMode="auto">
          <a:xfrm>
            <a:off x="-23812" y="6234185"/>
            <a:ext cx="12215812"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A15E98"/>
          </a:solidFill>
          <a:ln w="12700" cap="flat" cmpd="sng">
            <a:solidFill>
              <a:srgbClr val="A15E98"/>
            </a:solidFill>
            <a:prstDash val="solid"/>
            <a:miter lim="0"/>
            <a:headEnd/>
            <a:tailEnd/>
          </a:ln>
          <a:effectLst/>
        </p:spPr>
        <p:txBody>
          <a:bodyPr lIns="20073" tIns="20073" rIns="20073" bIns="20073" anchor="ctr">
            <a:prstTxWarp prst="textNoShape">
              <a:avLst/>
            </a:prstTxWarp>
          </a:bodyPr>
          <a:lstStyle/>
          <a:p>
            <a:pPr marL="0" marR="0" lvl="0" indent="0" algn="l" defTabSz="230858" rtl="0" eaLnBrk="1" fontAlgn="base" latinLnBrk="0" hangingPunct="0">
              <a:lnSpc>
                <a:spcPct val="100000"/>
              </a:lnSpc>
              <a:spcBef>
                <a:spcPct val="0"/>
              </a:spcBef>
              <a:spcAft>
                <a:spcPct val="0"/>
              </a:spcAft>
              <a:buClrTx/>
              <a:buSzTx/>
              <a:buFontTx/>
              <a:buNone/>
              <a:tabLst/>
              <a:defRPr/>
            </a:pPr>
            <a:endParaRPr kumimoji="0" lang="en-US" sz="844" b="0" i="0" u="none" strike="noStrike" kern="1200" cap="none" spc="0" normalizeH="0" baseline="0" noProof="0" dirty="0">
              <a:ln>
                <a:noFill/>
              </a:ln>
              <a:solidFill>
                <a:srgbClr val="53C1DD"/>
              </a:solidFill>
              <a:effectLst/>
              <a:uLnTx/>
              <a:uFillTx/>
              <a:latin typeface="Century Gothic" panose="020B0502020202020204" pitchFamily="34" charset="0"/>
              <a:ea typeface="+mn-ea"/>
              <a:cs typeface="+mn-cs"/>
              <a:sym typeface="Trebuchet MS" pitchFamily="-100" charset="0"/>
            </a:endParaRPr>
          </a:p>
        </p:txBody>
      </p:sp>
      <p:sp>
        <p:nvSpPr>
          <p:cNvPr id="2" name="Title 1"/>
          <p:cNvSpPr>
            <a:spLocks noGrp="1"/>
          </p:cNvSpPr>
          <p:nvPr>
            <p:ph type="ctrTitle"/>
          </p:nvPr>
        </p:nvSpPr>
        <p:spPr>
          <a:xfrm>
            <a:off x="1524000" y="168845"/>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26485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A3F923A-5F78-48D8-98D5-FCC9B87614A5}" type="datetimeFigureOut">
              <a:rPr lang="en-US" smtClean="0"/>
              <a:t>11/25/2020</a:t>
            </a:fld>
            <a:endParaRPr lang="en-US"/>
          </a:p>
        </p:txBody>
      </p:sp>
      <p:sp>
        <p:nvSpPr>
          <p:cNvPr id="6" name="Slide Number Placeholder 5"/>
          <p:cNvSpPr>
            <a:spLocks noGrp="1"/>
          </p:cNvSpPr>
          <p:nvPr>
            <p:ph type="sldNum" sz="quarter" idx="12"/>
          </p:nvPr>
        </p:nvSpPr>
        <p:spPr/>
        <p:txBody>
          <a:bodyPr/>
          <a:lstStyle/>
          <a:p>
            <a:fld id="{058833A4-8865-4ED0-8362-93A4646CB4F9}" type="slidenum">
              <a:rPr lang="en-US" smtClean="0"/>
              <a:t>‹#›</a:t>
            </a:fld>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6908" b="20531"/>
          <a:stretch/>
        </p:blipFill>
        <p:spPr>
          <a:xfrm>
            <a:off x="3588449" y="410817"/>
            <a:ext cx="5015102" cy="1144106"/>
          </a:xfrm>
          <a:prstGeom prst="rect">
            <a:avLst/>
          </a:prstGeom>
        </p:spPr>
      </p:pic>
    </p:spTree>
    <p:extLst>
      <p:ext uri="{BB962C8B-B14F-4D97-AF65-F5344CB8AC3E}">
        <p14:creationId xmlns:p14="http://schemas.microsoft.com/office/powerpoint/2010/main" val="1991411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029017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2791884"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456084"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4606680"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dirty="0"/>
              <a:t>Item Title</a:t>
            </a:r>
            <a:endParaRPr lang="en-ZA" dirty="0"/>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4658409" y="2505005"/>
            <a:ext cx="1690417" cy="224670"/>
          </a:xfrm>
        </p:spPr>
        <p:txBody>
          <a:bodyPr/>
          <a:lstStyle>
            <a:lvl1pPr marL="0" indent="0" algn="ctr">
              <a:buNone/>
              <a:defRPr sz="1200">
                <a:solidFill>
                  <a:schemeClr val="tx1">
                    <a:lumMod val="50000"/>
                    <a:lumOff val="50000"/>
                  </a:schemeClr>
                </a:solidFill>
              </a:defRPr>
            </a:lvl1pPr>
          </a:lstStyle>
          <a:p>
            <a:pPr lvl="0"/>
            <a:r>
              <a:rPr lang="en-US" dirty="0"/>
              <a:t>Month, Year</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38" name="Slide Number Placeholder 6">
            <a:extLst>
              <a:ext uri="{FF2B5EF4-FFF2-40B4-BE49-F238E27FC236}">
                <a16:creationId xmlns:a16="http://schemas.microsoft.com/office/drawing/2014/main" id="{C4B93A79-C848-FB4C-BF10-00BE7B66F061}"/>
              </a:ext>
            </a:extLst>
          </p:cNvPr>
          <p:cNvSpPr>
            <a:spLocks noGrp="1"/>
          </p:cNvSpPr>
          <p:nvPr>
            <p:ph type="sldNum" sz="quarter" idx="61"/>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9060165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FE19E-B1EF-4B31-87A0-6B304FDD35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FF9114-7582-481F-876A-9F7F808FF9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9C4499-A1B6-437D-97C0-778285E6A723}"/>
              </a:ext>
            </a:extLst>
          </p:cNvPr>
          <p:cNvSpPr>
            <a:spLocks noGrp="1"/>
          </p:cNvSpPr>
          <p:nvPr>
            <p:ph type="dt" sz="half" idx="10"/>
          </p:nvPr>
        </p:nvSpPr>
        <p:spPr/>
        <p:txBody>
          <a:bodyPr/>
          <a:lstStyle/>
          <a:p>
            <a:fld id="{9306EF76-2CDD-4152-895C-E14040CCE35D}" type="datetimeFigureOut">
              <a:rPr lang="en-US" smtClean="0"/>
              <a:t>11/25/2020</a:t>
            </a:fld>
            <a:endParaRPr lang="en-US"/>
          </a:p>
        </p:txBody>
      </p:sp>
      <p:sp>
        <p:nvSpPr>
          <p:cNvPr id="5" name="Footer Placeholder 4">
            <a:extLst>
              <a:ext uri="{FF2B5EF4-FFF2-40B4-BE49-F238E27FC236}">
                <a16:creationId xmlns:a16="http://schemas.microsoft.com/office/drawing/2014/main" id="{160703E2-30F7-41B7-B273-1DCB7886B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7CEB1-ABA3-45B5-8CE3-5603D6F3AF0C}"/>
              </a:ext>
            </a:extLst>
          </p:cNvPr>
          <p:cNvSpPr>
            <a:spLocks noGrp="1"/>
          </p:cNvSpPr>
          <p:nvPr>
            <p:ph type="sldNum" sz="quarter" idx="12"/>
          </p:nvPr>
        </p:nvSpPr>
        <p:spPr/>
        <p:txBody>
          <a:bodyPr/>
          <a:lstStyle/>
          <a:p>
            <a:fld id="{CA402328-14E9-475D-9CE7-A8505C7E6D80}" type="slidenum">
              <a:rPr lang="en-US" smtClean="0"/>
              <a:t>‹#›</a:t>
            </a:fld>
            <a:endParaRPr lang="en-US"/>
          </a:p>
        </p:txBody>
      </p:sp>
    </p:spTree>
    <p:extLst>
      <p:ext uri="{BB962C8B-B14F-4D97-AF65-F5344CB8AC3E}">
        <p14:creationId xmlns:p14="http://schemas.microsoft.com/office/powerpoint/2010/main" val="16619819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4BC39-ECF1-4C73-8005-7696CA425C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8C1E8-C648-4428-A9B9-7DFC91FFAB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2739D-2FD0-4B2A-9E26-F239EE434054}"/>
              </a:ext>
            </a:extLst>
          </p:cNvPr>
          <p:cNvSpPr>
            <a:spLocks noGrp="1"/>
          </p:cNvSpPr>
          <p:nvPr>
            <p:ph type="dt" sz="half" idx="10"/>
          </p:nvPr>
        </p:nvSpPr>
        <p:spPr/>
        <p:txBody>
          <a:bodyPr/>
          <a:lstStyle/>
          <a:p>
            <a:fld id="{9306EF76-2CDD-4152-895C-E14040CCE35D}" type="datetimeFigureOut">
              <a:rPr lang="en-US" smtClean="0"/>
              <a:t>11/25/2020</a:t>
            </a:fld>
            <a:endParaRPr lang="en-US"/>
          </a:p>
        </p:txBody>
      </p:sp>
      <p:sp>
        <p:nvSpPr>
          <p:cNvPr id="5" name="Footer Placeholder 4">
            <a:extLst>
              <a:ext uri="{FF2B5EF4-FFF2-40B4-BE49-F238E27FC236}">
                <a16:creationId xmlns:a16="http://schemas.microsoft.com/office/drawing/2014/main" id="{43B4222F-5F15-41BA-A010-7C4B556EA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DC9DE-E2BC-41CE-BA42-45C6A1316284}"/>
              </a:ext>
            </a:extLst>
          </p:cNvPr>
          <p:cNvSpPr>
            <a:spLocks noGrp="1"/>
          </p:cNvSpPr>
          <p:nvPr>
            <p:ph type="sldNum" sz="quarter" idx="12"/>
          </p:nvPr>
        </p:nvSpPr>
        <p:spPr/>
        <p:txBody>
          <a:bodyPr/>
          <a:lstStyle/>
          <a:p>
            <a:fld id="{CA402328-14E9-475D-9CE7-A8505C7E6D80}" type="slidenum">
              <a:rPr lang="en-US" smtClean="0"/>
              <a:t>‹#›</a:t>
            </a:fld>
            <a:endParaRPr lang="en-US"/>
          </a:p>
        </p:txBody>
      </p:sp>
    </p:spTree>
    <p:extLst>
      <p:ext uri="{BB962C8B-B14F-4D97-AF65-F5344CB8AC3E}">
        <p14:creationId xmlns:p14="http://schemas.microsoft.com/office/powerpoint/2010/main" val="25082341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B9-A98B-43DF-9D71-29156DEF5B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009569-4F28-45EB-940E-024DEA184E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D9DC3B-1112-47AF-AAE0-C3743202A498}"/>
              </a:ext>
            </a:extLst>
          </p:cNvPr>
          <p:cNvSpPr>
            <a:spLocks noGrp="1"/>
          </p:cNvSpPr>
          <p:nvPr>
            <p:ph type="dt" sz="half" idx="10"/>
          </p:nvPr>
        </p:nvSpPr>
        <p:spPr/>
        <p:txBody>
          <a:bodyPr/>
          <a:lstStyle/>
          <a:p>
            <a:fld id="{9306EF76-2CDD-4152-895C-E14040CCE35D}" type="datetimeFigureOut">
              <a:rPr lang="en-US" smtClean="0"/>
              <a:t>11/25/2020</a:t>
            </a:fld>
            <a:endParaRPr lang="en-US"/>
          </a:p>
        </p:txBody>
      </p:sp>
      <p:sp>
        <p:nvSpPr>
          <p:cNvPr id="5" name="Footer Placeholder 4">
            <a:extLst>
              <a:ext uri="{FF2B5EF4-FFF2-40B4-BE49-F238E27FC236}">
                <a16:creationId xmlns:a16="http://schemas.microsoft.com/office/drawing/2014/main" id="{DF01E490-088D-45E8-AA55-BD2BDEE23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A69D9-720C-4348-A812-ABBD6BF30E12}"/>
              </a:ext>
            </a:extLst>
          </p:cNvPr>
          <p:cNvSpPr>
            <a:spLocks noGrp="1"/>
          </p:cNvSpPr>
          <p:nvPr>
            <p:ph type="sldNum" sz="quarter" idx="12"/>
          </p:nvPr>
        </p:nvSpPr>
        <p:spPr/>
        <p:txBody>
          <a:bodyPr/>
          <a:lstStyle/>
          <a:p>
            <a:fld id="{CA402328-14E9-475D-9CE7-A8505C7E6D80}" type="slidenum">
              <a:rPr lang="en-US" smtClean="0"/>
              <a:t>‹#›</a:t>
            </a:fld>
            <a:endParaRPr lang="en-US"/>
          </a:p>
        </p:txBody>
      </p:sp>
    </p:spTree>
    <p:extLst>
      <p:ext uri="{BB962C8B-B14F-4D97-AF65-F5344CB8AC3E}">
        <p14:creationId xmlns:p14="http://schemas.microsoft.com/office/powerpoint/2010/main" val="14620857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AF9F7-142D-40EB-AB7B-2B9B8B45E2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8C356-3E2A-4F15-881C-FC1F26632F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17AAB9-9F81-4054-8381-83DC08C6A42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FA986C-D083-4BFA-A8DA-48BD5DF20ACC}"/>
              </a:ext>
            </a:extLst>
          </p:cNvPr>
          <p:cNvSpPr>
            <a:spLocks noGrp="1"/>
          </p:cNvSpPr>
          <p:nvPr>
            <p:ph type="dt" sz="half" idx="10"/>
          </p:nvPr>
        </p:nvSpPr>
        <p:spPr/>
        <p:txBody>
          <a:bodyPr/>
          <a:lstStyle/>
          <a:p>
            <a:fld id="{9306EF76-2CDD-4152-895C-E14040CCE35D}" type="datetimeFigureOut">
              <a:rPr lang="en-US" smtClean="0"/>
              <a:t>11/25/2020</a:t>
            </a:fld>
            <a:endParaRPr lang="en-US"/>
          </a:p>
        </p:txBody>
      </p:sp>
      <p:sp>
        <p:nvSpPr>
          <p:cNvPr id="6" name="Footer Placeholder 5">
            <a:extLst>
              <a:ext uri="{FF2B5EF4-FFF2-40B4-BE49-F238E27FC236}">
                <a16:creationId xmlns:a16="http://schemas.microsoft.com/office/drawing/2014/main" id="{773ADAA1-E0EE-4F1A-9D3B-CB730F9FD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1AC82-2315-41E1-8A6D-5082F1E9BCD0}"/>
              </a:ext>
            </a:extLst>
          </p:cNvPr>
          <p:cNvSpPr>
            <a:spLocks noGrp="1"/>
          </p:cNvSpPr>
          <p:nvPr>
            <p:ph type="sldNum" sz="quarter" idx="12"/>
          </p:nvPr>
        </p:nvSpPr>
        <p:spPr/>
        <p:txBody>
          <a:bodyPr/>
          <a:lstStyle/>
          <a:p>
            <a:fld id="{CA402328-14E9-475D-9CE7-A8505C7E6D80}" type="slidenum">
              <a:rPr lang="en-US" smtClean="0"/>
              <a:t>‹#›</a:t>
            </a:fld>
            <a:endParaRPr lang="en-US"/>
          </a:p>
        </p:txBody>
      </p:sp>
    </p:spTree>
    <p:extLst>
      <p:ext uri="{BB962C8B-B14F-4D97-AF65-F5344CB8AC3E}">
        <p14:creationId xmlns:p14="http://schemas.microsoft.com/office/powerpoint/2010/main" val="41107566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3EC8-3789-4082-A7F3-2909DE9E32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68B740-CD76-4151-BCF9-28C147B53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D33017-7F66-454A-8A21-910F7DCEED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A83D14-7369-4CA8-A1CF-B6A2231F69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44D23F-562A-4EE7-A1FC-D17D494858B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3FEC0D-1514-400E-B859-6D8B1BA41E5B}"/>
              </a:ext>
            </a:extLst>
          </p:cNvPr>
          <p:cNvSpPr>
            <a:spLocks noGrp="1"/>
          </p:cNvSpPr>
          <p:nvPr>
            <p:ph type="dt" sz="half" idx="10"/>
          </p:nvPr>
        </p:nvSpPr>
        <p:spPr/>
        <p:txBody>
          <a:bodyPr/>
          <a:lstStyle/>
          <a:p>
            <a:fld id="{9306EF76-2CDD-4152-895C-E14040CCE35D}" type="datetimeFigureOut">
              <a:rPr lang="en-US" smtClean="0"/>
              <a:t>11/25/2020</a:t>
            </a:fld>
            <a:endParaRPr lang="en-US"/>
          </a:p>
        </p:txBody>
      </p:sp>
      <p:sp>
        <p:nvSpPr>
          <p:cNvPr id="8" name="Footer Placeholder 7">
            <a:extLst>
              <a:ext uri="{FF2B5EF4-FFF2-40B4-BE49-F238E27FC236}">
                <a16:creationId xmlns:a16="http://schemas.microsoft.com/office/drawing/2014/main" id="{4B0A2AF9-654C-451E-94B7-C42947BD7A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5683B8-AE67-4AFB-A153-DF15AE2F18BB}"/>
              </a:ext>
            </a:extLst>
          </p:cNvPr>
          <p:cNvSpPr>
            <a:spLocks noGrp="1"/>
          </p:cNvSpPr>
          <p:nvPr>
            <p:ph type="sldNum" sz="quarter" idx="12"/>
          </p:nvPr>
        </p:nvSpPr>
        <p:spPr/>
        <p:txBody>
          <a:bodyPr/>
          <a:lstStyle/>
          <a:p>
            <a:fld id="{CA402328-14E9-475D-9CE7-A8505C7E6D80}" type="slidenum">
              <a:rPr lang="en-US" smtClean="0"/>
              <a:t>‹#›</a:t>
            </a:fld>
            <a:endParaRPr lang="en-US"/>
          </a:p>
        </p:txBody>
      </p:sp>
    </p:spTree>
    <p:extLst>
      <p:ext uri="{BB962C8B-B14F-4D97-AF65-F5344CB8AC3E}">
        <p14:creationId xmlns:p14="http://schemas.microsoft.com/office/powerpoint/2010/main" val="28705708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7BB3-F75D-435E-8136-F902726272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49DD3B-1315-4302-A371-07D88BFAFD69}"/>
              </a:ext>
            </a:extLst>
          </p:cNvPr>
          <p:cNvSpPr>
            <a:spLocks noGrp="1"/>
          </p:cNvSpPr>
          <p:nvPr>
            <p:ph type="dt" sz="half" idx="10"/>
          </p:nvPr>
        </p:nvSpPr>
        <p:spPr/>
        <p:txBody>
          <a:bodyPr/>
          <a:lstStyle/>
          <a:p>
            <a:fld id="{9306EF76-2CDD-4152-895C-E14040CCE35D}" type="datetimeFigureOut">
              <a:rPr lang="en-US" smtClean="0"/>
              <a:t>11/25/2020</a:t>
            </a:fld>
            <a:endParaRPr lang="en-US"/>
          </a:p>
        </p:txBody>
      </p:sp>
      <p:sp>
        <p:nvSpPr>
          <p:cNvPr id="4" name="Footer Placeholder 3">
            <a:extLst>
              <a:ext uri="{FF2B5EF4-FFF2-40B4-BE49-F238E27FC236}">
                <a16:creationId xmlns:a16="http://schemas.microsoft.com/office/drawing/2014/main" id="{4D84CA05-D563-4903-8EA0-4D910E1924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052F13-4623-4595-A9F3-E6407C154F87}"/>
              </a:ext>
            </a:extLst>
          </p:cNvPr>
          <p:cNvSpPr>
            <a:spLocks noGrp="1"/>
          </p:cNvSpPr>
          <p:nvPr>
            <p:ph type="sldNum" sz="quarter" idx="12"/>
          </p:nvPr>
        </p:nvSpPr>
        <p:spPr/>
        <p:txBody>
          <a:bodyPr/>
          <a:lstStyle/>
          <a:p>
            <a:fld id="{CA402328-14E9-475D-9CE7-A8505C7E6D80}" type="slidenum">
              <a:rPr lang="en-US" smtClean="0"/>
              <a:t>‹#›</a:t>
            </a:fld>
            <a:endParaRPr lang="en-US"/>
          </a:p>
        </p:txBody>
      </p:sp>
    </p:spTree>
    <p:extLst>
      <p:ext uri="{BB962C8B-B14F-4D97-AF65-F5344CB8AC3E}">
        <p14:creationId xmlns:p14="http://schemas.microsoft.com/office/powerpoint/2010/main" val="16919570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D05035-5614-4C58-AC50-A9FABF1E2277}"/>
              </a:ext>
            </a:extLst>
          </p:cNvPr>
          <p:cNvSpPr>
            <a:spLocks noGrp="1"/>
          </p:cNvSpPr>
          <p:nvPr>
            <p:ph type="dt" sz="half" idx="10"/>
          </p:nvPr>
        </p:nvSpPr>
        <p:spPr/>
        <p:txBody>
          <a:bodyPr/>
          <a:lstStyle/>
          <a:p>
            <a:fld id="{9306EF76-2CDD-4152-895C-E14040CCE35D}" type="datetimeFigureOut">
              <a:rPr lang="en-US" smtClean="0"/>
              <a:t>11/25/2020</a:t>
            </a:fld>
            <a:endParaRPr lang="en-US"/>
          </a:p>
        </p:txBody>
      </p:sp>
      <p:sp>
        <p:nvSpPr>
          <p:cNvPr id="3" name="Footer Placeholder 2">
            <a:extLst>
              <a:ext uri="{FF2B5EF4-FFF2-40B4-BE49-F238E27FC236}">
                <a16:creationId xmlns:a16="http://schemas.microsoft.com/office/drawing/2014/main" id="{4EE625B3-3CDB-4130-9F94-72B5C58C1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6C6247-EB52-4E35-A852-F37C3DD7655C}"/>
              </a:ext>
            </a:extLst>
          </p:cNvPr>
          <p:cNvSpPr>
            <a:spLocks noGrp="1"/>
          </p:cNvSpPr>
          <p:nvPr>
            <p:ph type="sldNum" sz="quarter" idx="12"/>
          </p:nvPr>
        </p:nvSpPr>
        <p:spPr/>
        <p:txBody>
          <a:bodyPr/>
          <a:lstStyle/>
          <a:p>
            <a:fld id="{CA402328-14E9-475D-9CE7-A8505C7E6D80}" type="slidenum">
              <a:rPr lang="en-US" smtClean="0"/>
              <a:t>‹#›</a:t>
            </a:fld>
            <a:endParaRPr lang="en-US"/>
          </a:p>
        </p:txBody>
      </p:sp>
    </p:spTree>
    <p:extLst>
      <p:ext uri="{BB962C8B-B14F-4D97-AF65-F5344CB8AC3E}">
        <p14:creationId xmlns:p14="http://schemas.microsoft.com/office/powerpoint/2010/main" val="5710226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F2B62-0DBE-46F9-BD30-D9CB64C94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5F12D0-D45A-4ED1-9661-9660728840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AC3B46-025D-4F66-82AB-45AB469A0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738D38-BC37-4D37-851A-74D60CAC58AB}"/>
              </a:ext>
            </a:extLst>
          </p:cNvPr>
          <p:cNvSpPr>
            <a:spLocks noGrp="1"/>
          </p:cNvSpPr>
          <p:nvPr>
            <p:ph type="dt" sz="half" idx="10"/>
          </p:nvPr>
        </p:nvSpPr>
        <p:spPr/>
        <p:txBody>
          <a:bodyPr/>
          <a:lstStyle/>
          <a:p>
            <a:fld id="{9306EF76-2CDD-4152-895C-E14040CCE35D}" type="datetimeFigureOut">
              <a:rPr lang="en-US" smtClean="0"/>
              <a:t>11/25/2020</a:t>
            </a:fld>
            <a:endParaRPr lang="en-US"/>
          </a:p>
        </p:txBody>
      </p:sp>
      <p:sp>
        <p:nvSpPr>
          <p:cNvPr id="6" name="Footer Placeholder 5">
            <a:extLst>
              <a:ext uri="{FF2B5EF4-FFF2-40B4-BE49-F238E27FC236}">
                <a16:creationId xmlns:a16="http://schemas.microsoft.com/office/drawing/2014/main" id="{A232781E-CB25-4D40-9425-F0F9996694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6B5CF-9BB1-40E1-BA23-576E906D0168}"/>
              </a:ext>
            </a:extLst>
          </p:cNvPr>
          <p:cNvSpPr>
            <a:spLocks noGrp="1"/>
          </p:cNvSpPr>
          <p:nvPr>
            <p:ph type="sldNum" sz="quarter" idx="12"/>
          </p:nvPr>
        </p:nvSpPr>
        <p:spPr/>
        <p:txBody>
          <a:bodyPr/>
          <a:lstStyle/>
          <a:p>
            <a:fld id="{CA402328-14E9-475D-9CE7-A8505C7E6D80}" type="slidenum">
              <a:rPr lang="en-US" smtClean="0"/>
              <a:t>‹#›</a:t>
            </a:fld>
            <a:endParaRPr lang="en-US"/>
          </a:p>
        </p:txBody>
      </p:sp>
    </p:spTree>
    <p:extLst>
      <p:ext uri="{BB962C8B-B14F-4D97-AF65-F5344CB8AC3E}">
        <p14:creationId xmlns:p14="http://schemas.microsoft.com/office/powerpoint/2010/main" val="33170174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B0268-B1B6-422D-A207-970AC339B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65D130-7384-4AE8-97E5-1A0C500141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8476D8-9705-461E-8228-B00CFA8B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EA35BA-052E-400A-8174-AC3411F4FE01}"/>
              </a:ext>
            </a:extLst>
          </p:cNvPr>
          <p:cNvSpPr>
            <a:spLocks noGrp="1"/>
          </p:cNvSpPr>
          <p:nvPr>
            <p:ph type="dt" sz="half" idx="10"/>
          </p:nvPr>
        </p:nvSpPr>
        <p:spPr/>
        <p:txBody>
          <a:bodyPr/>
          <a:lstStyle/>
          <a:p>
            <a:fld id="{9306EF76-2CDD-4152-895C-E14040CCE35D}" type="datetimeFigureOut">
              <a:rPr lang="en-US" smtClean="0"/>
              <a:t>11/25/2020</a:t>
            </a:fld>
            <a:endParaRPr lang="en-US"/>
          </a:p>
        </p:txBody>
      </p:sp>
      <p:sp>
        <p:nvSpPr>
          <p:cNvPr id="6" name="Footer Placeholder 5">
            <a:extLst>
              <a:ext uri="{FF2B5EF4-FFF2-40B4-BE49-F238E27FC236}">
                <a16:creationId xmlns:a16="http://schemas.microsoft.com/office/drawing/2014/main" id="{BD991595-8E03-4DF4-92EA-FDF24A1F8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6F6CB6-EDB9-4BB5-8923-1DA27E532198}"/>
              </a:ext>
            </a:extLst>
          </p:cNvPr>
          <p:cNvSpPr>
            <a:spLocks noGrp="1"/>
          </p:cNvSpPr>
          <p:nvPr>
            <p:ph type="sldNum" sz="quarter" idx="12"/>
          </p:nvPr>
        </p:nvSpPr>
        <p:spPr/>
        <p:txBody>
          <a:bodyPr/>
          <a:lstStyle/>
          <a:p>
            <a:fld id="{CA402328-14E9-475D-9CE7-A8505C7E6D80}" type="slidenum">
              <a:rPr lang="en-US" smtClean="0"/>
              <a:t>‹#›</a:t>
            </a:fld>
            <a:endParaRPr lang="en-US"/>
          </a:p>
        </p:txBody>
      </p:sp>
    </p:spTree>
    <p:extLst>
      <p:ext uri="{BB962C8B-B14F-4D97-AF65-F5344CB8AC3E}">
        <p14:creationId xmlns:p14="http://schemas.microsoft.com/office/powerpoint/2010/main" val="38116194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10F53-A5C7-4A5A-90C4-B4AD4E6904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C97BFC-BCB2-4E67-A000-79354BF9C9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BEF06-3425-48C7-8D03-36A648DAFCEB}"/>
              </a:ext>
            </a:extLst>
          </p:cNvPr>
          <p:cNvSpPr>
            <a:spLocks noGrp="1"/>
          </p:cNvSpPr>
          <p:nvPr>
            <p:ph type="dt" sz="half" idx="10"/>
          </p:nvPr>
        </p:nvSpPr>
        <p:spPr/>
        <p:txBody>
          <a:bodyPr/>
          <a:lstStyle/>
          <a:p>
            <a:fld id="{9306EF76-2CDD-4152-895C-E14040CCE35D}" type="datetimeFigureOut">
              <a:rPr lang="en-US" smtClean="0"/>
              <a:t>11/25/2020</a:t>
            </a:fld>
            <a:endParaRPr lang="en-US"/>
          </a:p>
        </p:txBody>
      </p:sp>
      <p:sp>
        <p:nvSpPr>
          <p:cNvPr id="5" name="Footer Placeholder 4">
            <a:extLst>
              <a:ext uri="{FF2B5EF4-FFF2-40B4-BE49-F238E27FC236}">
                <a16:creationId xmlns:a16="http://schemas.microsoft.com/office/drawing/2014/main" id="{2ADF93A6-8903-4DDF-9282-CBC347440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176AB-B70E-4D4B-973C-563FB2F0D5B8}"/>
              </a:ext>
            </a:extLst>
          </p:cNvPr>
          <p:cNvSpPr>
            <a:spLocks noGrp="1"/>
          </p:cNvSpPr>
          <p:nvPr>
            <p:ph type="sldNum" sz="quarter" idx="12"/>
          </p:nvPr>
        </p:nvSpPr>
        <p:spPr/>
        <p:txBody>
          <a:bodyPr/>
          <a:lstStyle/>
          <a:p>
            <a:fld id="{CA402328-14E9-475D-9CE7-A8505C7E6D80}" type="slidenum">
              <a:rPr lang="en-US" smtClean="0"/>
              <a:t>‹#›</a:t>
            </a:fld>
            <a:endParaRPr lang="en-US"/>
          </a:p>
        </p:txBody>
      </p:sp>
    </p:spTree>
    <p:extLst>
      <p:ext uri="{BB962C8B-B14F-4D97-AF65-F5344CB8AC3E}">
        <p14:creationId xmlns:p14="http://schemas.microsoft.com/office/powerpoint/2010/main" val="690016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8" name="Picture Placeholder 4">
            <a:extLst>
              <a:ext uri="{FF2B5EF4-FFF2-40B4-BE49-F238E27FC236}">
                <a16:creationId xmlns:a16="http://schemas.microsoft.com/office/drawing/2014/main" id="{EC13E70C-589A-40D0-83ED-C913136ACD7E}"/>
              </a:ext>
            </a:extLst>
          </p:cNvPr>
          <p:cNvSpPr>
            <a:spLocks noGrp="1"/>
          </p:cNvSpPr>
          <p:nvPr>
            <p:ph type="pic" sz="quarter" idx="14" hasCustomPrompt="1"/>
          </p:nvPr>
        </p:nvSpPr>
        <p:spPr>
          <a:xfrm>
            <a:off x="431800" y="1952049"/>
            <a:ext cx="1476951" cy="1476951"/>
          </a:xfrm>
          <a:solidFill>
            <a:schemeClr val="bg1">
              <a:lumMod val="95000"/>
              <a:alpha val="70000"/>
            </a:schemeClr>
          </a:solidFill>
          <a:ln w="12700" cap="flat">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4" name="Picture Placeholder 4">
            <a:extLst>
              <a:ext uri="{FF2B5EF4-FFF2-40B4-BE49-F238E27FC236}">
                <a16:creationId xmlns:a16="http://schemas.microsoft.com/office/drawing/2014/main" id="{45BB7166-E008-49D6-8450-A5312FEF5DA3}"/>
              </a:ext>
            </a:extLst>
          </p:cNvPr>
          <p:cNvSpPr>
            <a:spLocks noGrp="1"/>
          </p:cNvSpPr>
          <p:nvPr>
            <p:ph type="pic" sz="quarter" idx="34" hasCustomPrompt="1"/>
          </p:nvPr>
        </p:nvSpPr>
        <p:spPr>
          <a:xfrm>
            <a:off x="4088297" y="1952049"/>
            <a:ext cx="1476951" cy="1476951"/>
          </a:xfrm>
          <a:solidFill>
            <a:schemeClr val="bg1">
              <a:lumMod val="95000"/>
              <a:alpha val="70000"/>
            </a:schemeClr>
          </a:solidFill>
          <a:ln w="12700" cap="flat">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8" name="Picture Placeholder 4">
            <a:extLst>
              <a:ext uri="{FF2B5EF4-FFF2-40B4-BE49-F238E27FC236}">
                <a16:creationId xmlns:a16="http://schemas.microsoft.com/office/drawing/2014/main" id="{B8CCF0D9-2E35-46E1-9212-1B3509896D23}"/>
              </a:ext>
            </a:extLst>
          </p:cNvPr>
          <p:cNvSpPr>
            <a:spLocks noGrp="1"/>
          </p:cNvSpPr>
          <p:nvPr>
            <p:ph type="pic" sz="quarter" idx="38" hasCustomPrompt="1"/>
          </p:nvPr>
        </p:nvSpPr>
        <p:spPr>
          <a:xfrm>
            <a:off x="7744794" y="1952049"/>
            <a:ext cx="1476951" cy="1476951"/>
          </a:xfrm>
          <a:solidFill>
            <a:schemeClr val="bg1">
              <a:lumMod val="95000"/>
              <a:alpha val="70000"/>
            </a:schemeClr>
          </a:solidFill>
          <a:ln w="12700" cap="flat">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18" name="Slide Number Placeholder 6">
            <a:extLst>
              <a:ext uri="{FF2B5EF4-FFF2-40B4-BE49-F238E27FC236}">
                <a16:creationId xmlns:a16="http://schemas.microsoft.com/office/drawing/2014/main" id="{AE8F62FC-AFDE-3E45-856E-4C504FC42FEC}"/>
              </a:ext>
            </a:extLst>
          </p:cNvPr>
          <p:cNvSpPr>
            <a:spLocks noGrp="1"/>
          </p:cNvSpPr>
          <p:nvPr>
            <p:ph type="sldNum" sz="quarter" idx="42"/>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5192088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4E783-72A6-4C3E-9536-5CF0AF0769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6C4188-8C55-426B-82B8-466EE01B44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FEC73-B5BF-4D3B-A6A5-6F178D5F9808}"/>
              </a:ext>
            </a:extLst>
          </p:cNvPr>
          <p:cNvSpPr>
            <a:spLocks noGrp="1"/>
          </p:cNvSpPr>
          <p:nvPr>
            <p:ph type="dt" sz="half" idx="10"/>
          </p:nvPr>
        </p:nvSpPr>
        <p:spPr/>
        <p:txBody>
          <a:bodyPr/>
          <a:lstStyle/>
          <a:p>
            <a:fld id="{9306EF76-2CDD-4152-895C-E14040CCE35D}" type="datetimeFigureOut">
              <a:rPr lang="en-US" smtClean="0"/>
              <a:t>11/25/2020</a:t>
            </a:fld>
            <a:endParaRPr lang="en-US"/>
          </a:p>
        </p:txBody>
      </p:sp>
      <p:sp>
        <p:nvSpPr>
          <p:cNvPr id="5" name="Footer Placeholder 4">
            <a:extLst>
              <a:ext uri="{FF2B5EF4-FFF2-40B4-BE49-F238E27FC236}">
                <a16:creationId xmlns:a16="http://schemas.microsoft.com/office/drawing/2014/main" id="{F2C1887E-CD38-4616-94E3-646D701F1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CCBCA-7B3E-45A7-98B1-5C19C2824F17}"/>
              </a:ext>
            </a:extLst>
          </p:cNvPr>
          <p:cNvSpPr>
            <a:spLocks noGrp="1"/>
          </p:cNvSpPr>
          <p:nvPr>
            <p:ph type="sldNum" sz="quarter" idx="12"/>
          </p:nvPr>
        </p:nvSpPr>
        <p:spPr/>
        <p:txBody>
          <a:bodyPr/>
          <a:lstStyle/>
          <a:p>
            <a:fld id="{CA402328-14E9-475D-9CE7-A8505C7E6D80}" type="slidenum">
              <a:rPr lang="en-US" smtClean="0"/>
              <a:t>‹#›</a:t>
            </a:fld>
            <a:endParaRPr lang="en-US"/>
          </a:p>
        </p:txBody>
      </p:sp>
    </p:spTree>
    <p:extLst>
      <p:ext uri="{BB962C8B-B14F-4D97-AF65-F5344CB8AC3E}">
        <p14:creationId xmlns:p14="http://schemas.microsoft.com/office/powerpoint/2010/main" val="6926012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B24625-6C39-4B99-9A3C-FB3BA5CBF7C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8378181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B24625-6C39-4B99-9A3C-FB3BA5CBF7C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9752177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B24625-6C39-4B99-9A3C-FB3BA5CBF7C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10748394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B24625-6C39-4B99-9A3C-FB3BA5CBF7C7}"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18597119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B24625-6C39-4B99-9A3C-FB3BA5CBF7C7}" type="datetimeFigureOut">
              <a:rPr lang="en-US" smtClean="0"/>
              <a:t>11/25/2020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18779460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B24625-6C39-4B99-9A3C-FB3BA5CBF7C7}" type="datetimeFigureOut">
              <a:rPr lang="en-US" smtClean="0"/>
              <a:t>11/25/2020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40721519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24625-6C39-4B99-9A3C-FB3BA5CBF7C7}" type="datetimeFigureOut">
              <a:rPr lang="en-US" smtClean="0"/>
              <a:t>11/25/2020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35962117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B24625-6C39-4B99-9A3C-FB3BA5CBF7C7}"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40599226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B24625-6C39-4B99-9A3C-FB3BA5CBF7C7}"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3525827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28" name="Picture Placeholder 15">
            <a:extLst>
              <a:ext uri="{FF2B5EF4-FFF2-40B4-BE49-F238E27FC236}">
                <a16:creationId xmlns:a16="http://schemas.microsoft.com/office/drawing/2014/main" id="{12424001-B070-42CA-89F1-75B99FC8EDEF}"/>
              </a:ext>
            </a:extLst>
          </p:cNvPr>
          <p:cNvSpPr>
            <a:spLocks noGrp="1"/>
          </p:cNvSpPr>
          <p:nvPr>
            <p:ph type="pic" sz="quarter" idx="41"/>
          </p:nvPr>
        </p:nvSpPr>
        <p:spPr>
          <a:xfrm>
            <a:off x="492656" y="2256300"/>
            <a:ext cx="1217130" cy="1217130"/>
          </a:xfrm>
          <a:noFill/>
          <a:ln w="127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29" name="Picture Placeholder 15">
            <a:extLst>
              <a:ext uri="{FF2B5EF4-FFF2-40B4-BE49-F238E27FC236}">
                <a16:creationId xmlns:a16="http://schemas.microsoft.com/office/drawing/2014/main" id="{06D803D4-7F73-49F7-9CC0-E376C2AB01D5}"/>
              </a:ext>
            </a:extLst>
          </p:cNvPr>
          <p:cNvSpPr>
            <a:spLocks noGrp="1"/>
          </p:cNvSpPr>
          <p:nvPr>
            <p:ph type="pic" sz="quarter" idx="42"/>
          </p:nvPr>
        </p:nvSpPr>
        <p:spPr>
          <a:xfrm>
            <a:off x="4060200" y="2256300"/>
            <a:ext cx="1217130" cy="1217130"/>
          </a:xfrm>
          <a:noFill/>
          <a:ln w="12700" cap="sq">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5434954"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5442861"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30" name="Picture Placeholder 15">
            <a:extLst>
              <a:ext uri="{FF2B5EF4-FFF2-40B4-BE49-F238E27FC236}">
                <a16:creationId xmlns:a16="http://schemas.microsoft.com/office/drawing/2014/main" id="{55A4F561-30F1-443F-9FFB-05E1EC71524E}"/>
              </a:ext>
            </a:extLst>
          </p:cNvPr>
          <p:cNvSpPr>
            <a:spLocks noGrp="1"/>
          </p:cNvSpPr>
          <p:nvPr>
            <p:ph type="pic" sz="quarter" idx="43"/>
          </p:nvPr>
        </p:nvSpPr>
        <p:spPr>
          <a:xfrm>
            <a:off x="7627744" y="2256300"/>
            <a:ext cx="1217130" cy="1217130"/>
          </a:xfrm>
          <a:noFill/>
          <a:ln w="1270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9002499"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9002499"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4" name="Picture Placeholder 15">
            <a:extLst>
              <a:ext uri="{FF2B5EF4-FFF2-40B4-BE49-F238E27FC236}">
                <a16:creationId xmlns:a16="http://schemas.microsoft.com/office/drawing/2014/main" id="{E9836B2F-D2CC-4A47-A3FE-016E92B80252}"/>
              </a:ext>
            </a:extLst>
          </p:cNvPr>
          <p:cNvSpPr>
            <a:spLocks noGrp="1"/>
          </p:cNvSpPr>
          <p:nvPr>
            <p:ph type="pic" sz="quarter" idx="55"/>
          </p:nvPr>
        </p:nvSpPr>
        <p:spPr>
          <a:xfrm>
            <a:off x="492656" y="4023015"/>
            <a:ext cx="1217130" cy="1217130"/>
          </a:xfrm>
          <a:noFill/>
          <a:ln w="12700" cap="sq">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5" name="Picture Placeholder 15">
            <a:extLst>
              <a:ext uri="{FF2B5EF4-FFF2-40B4-BE49-F238E27FC236}">
                <a16:creationId xmlns:a16="http://schemas.microsoft.com/office/drawing/2014/main" id="{02EC6DDF-472F-47FF-AB50-84DEB99BB340}"/>
              </a:ext>
            </a:extLst>
          </p:cNvPr>
          <p:cNvSpPr>
            <a:spLocks noGrp="1"/>
          </p:cNvSpPr>
          <p:nvPr>
            <p:ph type="pic" sz="quarter" idx="56"/>
          </p:nvPr>
        </p:nvSpPr>
        <p:spPr>
          <a:xfrm>
            <a:off x="4060200" y="4023015"/>
            <a:ext cx="1217130" cy="1217130"/>
          </a:xfrm>
          <a:noFill/>
          <a:ln w="12700" cap="sq">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5434954"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5442861"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6" name="Picture Placeholder 15">
            <a:extLst>
              <a:ext uri="{FF2B5EF4-FFF2-40B4-BE49-F238E27FC236}">
                <a16:creationId xmlns:a16="http://schemas.microsoft.com/office/drawing/2014/main" id="{B6BBF386-2A9D-4CE1-BEA4-F34ECCB54C5B}"/>
              </a:ext>
            </a:extLst>
          </p:cNvPr>
          <p:cNvSpPr>
            <a:spLocks noGrp="1"/>
          </p:cNvSpPr>
          <p:nvPr>
            <p:ph type="pic" sz="quarter" idx="57"/>
          </p:nvPr>
        </p:nvSpPr>
        <p:spPr>
          <a:xfrm>
            <a:off x="7627744" y="4023015"/>
            <a:ext cx="1217130" cy="1217130"/>
          </a:xfrm>
          <a:noFill/>
          <a:ln w="12700" cap="sq">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9002499"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9002499"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24" name="Slide Number Placeholder 6">
            <a:extLst>
              <a:ext uri="{FF2B5EF4-FFF2-40B4-BE49-F238E27FC236}">
                <a16:creationId xmlns:a16="http://schemas.microsoft.com/office/drawing/2014/main" id="{694CD2E2-CA8B-354D-8563-5AC361B78B27}"/>
              </a:ext>
            </a:extLst>
          </p:cNvPr>
          <p:cNvSpPr>
            <a:spLocks noGrp="1"/>
          </p:cNvSpPr>
          <p:nvPr>
            <p:ph type="sldNum" sz="quarter" idx="62"/>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8812078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B24625-6C39-4B99-9A3C-FB3BA5CBF7C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26109823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B24625-6C39-4B99-9A3C-FB3BA5CBF7C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3782726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B24625-6C39-4B99-9A3C-FB3BA5CBF7C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68299-1D49-4405-A20D-CCF03B7E9AD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8545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B24625-6C39-4B99-9A3C-FB3BA5CBF7C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7903425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B24625-6C39-4B99-9A3C-FB3BA5CBF7C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68299-1D49-4405-A20D-CCF03B7E9AD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9956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B24625-6C39-4B99-9A3C-FB3BA5CBF7C7}"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37890226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B24625-6C39-4B99-9A3C-FB3BA5CBF7C7}" type="datetimeFigureOut">
              <a:rPr lang="en-US" smtClean="0"/>
              <a:t>11/25/2020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19783468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B24625-6C39-4B99-9A3C-FB3BA5CBF7C7}" type="datetimeFigureOut">
              <a:rPr lang="en-US" smtClean="0"/>
              <a:t>11/25/2020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5628025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FB24625-6C39-4B99-9A3C-FB3BA5CBF7C7}" type="datetimeFigureOut">
              <a:rPr lang="en-US" smtClean="0"/>
              <a:t>11/25/2020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18433315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FB24625-6C39-4B99-9A3C-FB3BA5CBF7C7}" type="datetimeFigureOut">
              <a:rPr lang="en-US" smtClean="0"/>
              <a:t>11/25/2020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A968299-1D49-4405-A20D-CCF03B7E9AD8}" type="slidenum">
              <a:rPr lang="en-US" smtClean="0"/>
              <a:t>‹#›</a:t>
            </a:fld>
            <a:endParaRPr lang="en-US"/>
          </a:p>
        </p:txBody>
      </p:sp>
    </p:spTree>
    <p:extLst>
      <p:ext uri="{BB962C8B-B14F-4D97-AF65-F5344CB8AC3E}">
        <p14:creationId xmlns:p14="http://schemas.microsoft.com/office/powerpoint/2010/main" val="3868092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D93E3A8D-44B7-4CCB-AEEA-A0EF560F1504}"/>
              </a:ext>
            </a:extLst>
          </p:cNvPr>
          <p:cNvSpPr>
            <a:spLocks noGrp="1"/>
          </p:cNvSpPr>
          <p:nvPr>
            <p:ph type="sldNum" sz="quarter" idx="13"/>
          </p:nvPr>
        </p:nvSpPr>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5426448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FB24625-6C39-4B99-9A3C-FB3BA5CBF7C7}"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17551477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B24625-6C39-4B99-9A3C-FB3BA5CBF7C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37456868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B24625-6C39-4B99-9A3C-FB3BA5CBF7C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68299-1D49-4405-A20D-CCF03B7E9AD8}" type="slidenum">
              <a:rPr lang="en-US" smtClean="0"/>
              <a:t>‹#›</a:t>
            </a:fld>
            <a:endParaRPr lang="en-US"/>
          </a:p>
        </p:txBody>
      </p:sp>
    </p:spTree>
    <p:extLst>
      <p:ext uri="{BB962C8B-B14F-4D97-AF65-F5344CB8AC3E}">
        <p14:creationId xmlns:p14="http://schemas.microsoft.com/office/powerpoint/2010/main" val="2580361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4860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p:nvPr>
        </p:nvSpPr>
        <p:spPr>
          <a:xfrm>
            <a:off x="5715235" y="1152525"/>
            <a:ext cx="4860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Title 4">
            <a:extLst>
              <a:ext uri="{FF2B5EF4-FFF2-40B4-BE49-F238E27FC236}">
                <a16:creationId xmlns:a16="http://schemas.microsoft.com/office/drawing/2014/main" id="{05CD2AAA-246C-4A45-BE24-C1A9DB1D3C6B}"/>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7" name="Slide Number Placeholder 6">
            <a:extLst>
              <a:ext uri="{FF2B5EF4-FFF2-40B4-BE49-F238E27FC236}">
                <a16:creationId xmlns:a16="http://schemas.microsoft.com/office/drawing/2014/main" id="{005A0092-7256-3C4E-857B-D93B1A8D2CC7}"/>
              </a:ext>
            </a:extLst>
          </p:cNvPr>
          <p:cNvSpPr>
            <a:spLocks noGrp="1"/>
          </p:cNvSpPr>
          <p:nvPr>
            <p:ph type="sldNum" sz="quarter" idx="14"/>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922368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24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883617" y="1152000"/>
            <a:ext cx="3240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7335235" y="1152000"/>
            <a:ext cx="3240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ZA" dirty="0"/>
              <a:t>Add a footer</a:t>
            </a:r>
          </a:p>
        </p:txBody>
      </p:sp>
      <p:sp>
        <p:nvSpPr>
          <p:cNvPr id="6" name="Title 5">
            <a:extLst>
              <a:ext uri="{FF2B5EF4-FFF2-40B4-BE49-F238E27FC236}">
                <a16:creationId xmlns:a16="http://schemas.microsoft.com/office/drawing/2014/main" id="{BC3A1E70-888C-457D-AFFC-B6844C5A7A9B}"/>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9" name="Slide Number Placeholder 6">
            <a:extLst>
              <a:ext uri="{FF2B5EF4-FFF2-40B4-BE49-F238E27FC236}">
                <a16:creationId xmlns:a16="http://schemas.microsoft.com/office/drawing/2014/main" id="{DB8ADDC7-03DF-504A-BCB2-CD59459CCF54}"/>
              </a:ext>
            </a:extLst>
          </p:cNvPr>
          <p:cNvSpPr>
            <a:spLocks noGrp="1"/>
          </p:cNvSpPr>
          <p:nvPr>
            <p:ph type="sldNum" sz="quarter" idx="15"/>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75671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Footer Placeholder 5">
            <a:extLst>
              <a:ext uri="{FF2B5EF4-FFF2-40B4-BE49-F238E27FC236}">
                <a16:creationId xmlns:a16="http://schemas.microsoft.com/office/drawing/2014/main" id="{8183FF27-EC9A-4B3B-8FC8-8C0B22BAF41E}"/>
              </a:ext>
            </a:extLst>
          </p:cNvPr>
          <p:cNvSpPr>
            <a:spLocks noGrp="1"/>
          </p:cNvSpPr>
          <p:nvPr>
            <p:ph type="ftr" sz="quarter" idx="1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66BEA673-E77B-454E-A2E7-937820AAEFF4}"/>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Click to edit your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3669710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908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490809" y="1152525"/>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4549618" y="1152525"/>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6608427" y="1148060"/>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8667235" y="1152525"/>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ZA" dirty="0"/>
              <a:t>Add a footer</a:t>
            </a:r>
          </a:p>
        </p:txBody>
      </p:sp>
      <p:sp>
        <p:nvSpPr>
          <p:cNvPr id="6" name="Title 5">
            <a:extLst>
              <a:ext uri="{FF2B5EF4-FFF2-40B4-BE49-F238E27FC236}">
                <a16:creationId xmlns:a16="http://schemas.microsoft.com/office/drawing/2014/main" id="{0219BBF2-DEB7-4E8E-8C83-D3D10FA6E37E}"/>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10" name="Slide Number Placeholder 6">
            <a:extLst>
              <a:ext uri="{FF2B5EF4-FFF2-40B4-BE49-F238E27FC236}">
                <a16:creationId xmlns:a16="http://schemas.microsoft.com/office/drawing/2014/main" id="{08BEF633-490C-6441-95CA-B2301D2D96DC}"/>
              </a:ext>
            </a:extLst>
          </p:cNvPr>
          <p:cNvSpPr>
            <a:spLocks noGrp="1"/>
          </p:cNvSpPr>
          <p:nvPr>
            <p:ph type="sldNum" sz="quarter" idx="17"/>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107824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4860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4860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p:nvPr>
        </p:nvSpPr>
        <p:spPr>
          <a:xfrm>
            <a:off x="5715235" y="1584325"/>
            <a:ext cx="4860000" cy="4606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p:nvPr>
        </p:nvSpPr>
        <p:spPr>
          <a:xfrm>
            <a:off x="5715235" y="1152525"/>
            <a:ext cx="4860000" cy="358775"/>
          </a:xfrm>
        </p:spPr>
        <p:txBody>
          <a:bodyPr/>
          <a:lstStyle>
            <a:lvl1pPr marL="0" indent="0">
              <a:buNone/>
              <a:defRPr sz="2400" b="1"/>
            </a:lvl1pPr>
          </a:lstStyle>
          <a:p>
            <a:pPr lvl="0"/>
            <a:r>
              <a:rPr lang="en-US"/>
              <a:t>Edit Master text styles</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ZA" dirty="0"/>
              <a:t>Add a footer</a:t>
            </a:r>
          </a:p>
        </p:txBody>
      </p:sp>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9" name="Slide Number Placeholder 6">
            <a:extLst>
              <a:ext uri="{FF2B5EF4-FFF2-40B4-BE49-F238E27FC236}">
                <a16:creationId xmlns:a16="http://schemas.microsoft.com/office/drawing/2014/main" id="{EFE5FCFC-5862-8346-B282-9ACAE5AA2B95}"/>
              </a:ext>
            </a:extLst>
          </p:cNvPr>
          <p:cNvSpPr>
            <a:spLocks noGrp="1"/>
          </p:cNvSpPr>
          <p:nvPr>
            <p:ph type="sldNum" sz="quarter" idx="15"/>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07142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6" name="Slide Number Placeholder 6">
            <a:extLst>
              <a:ext uri="{FF2B5EF4-FFF2-40B4-BE49-F238E27FC236}">
                <a16:creationId xmlns:a16="http://schemas.microsoft.com/office/drawing/2014/main" id="{28DDE606-CFBE-5C4D-91D3-266C9C6E730C}"/>
              </a:ext>
            </a:extLst>
          </p:cNvPr>
          <p:cNvSpPr>
            <a:spLocks noGrp="1"/>
          </p:cNvSpPr>
          <p:nvPr>
            <p:ph type="sldNum" sz="quarter" idx="14"/>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751597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ZA"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643149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4" name="Group 3">
            <a:extLst>
              <a:ext uri="{FF2B5EF4-FFF2-40B4-BE49-F238E27FC236}">
                <a16:creationId xmlns:a16="http://schemas.microsoft.com/office/drawing/2014/main" id="{A4A26770-290B-4E8A-B12A-36F7DDB7F2B1}"/>
              </a:ext>
            </a:extLst>
          </p:cNvPr>
          <p:cNvGrpSpPr/>
          <p:nvPr userDrawn="1"/>
        </p:nvGrpSpPr>
        <p:grpSpPr>
          <a:xfrm>
            <a:off x="0" y="0"/>
            <a:ext cx="5277678" cy="6858000"/>
            <a:chOff x="0" y="0"/>
            <a:chExt cx="10954058" cy="6858000"/>
          </a:xfrm>
        </p:grpSpPr>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2894682"/>
            <a:ext cx="5085650" cy="1870007"/>
          </a:xfrm>
        </p:spPr>
        <p:txBody>
          <a:bodyPr anchor="b"/>
          <a:lstStyle>
            <a:lvl1pPr algn="r">
              <a:defRPr sz="6600">
                <a:solidFill>
                  <a:schemeClr val="bg1"/>
                </a:solidFill>
              </a:defRPr>
            </a:lvl1pPr>
          </a:lstStyle>
          <a:p>
            <a:r>
              <a:rPr lang="en-US" dirty="0"/>
              <a:t>Thank You</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5573044" y="5025053"/>
            <a:ext cx="4681330"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p>
        </p:txBody>
      </p:sp>
      <p:sp>
        <p:nvSpPr>
          <p:cNvPr id="19" name="Text Placeholder 4">
            <a:extLst>
              <a:ext uri="{FF2B5EF4-FFF2-40B4-BE49-F238E27FC236}">
                <a16:creationId xmlns:a16="http://schemas.microsoft.com/office/drawing/2014/main" id="{77D147AD-3B0C-4B21-AE3D-178E0B7E360D}"/>
              </a:ext>
            </a:extLst>
          </p:cNvPr>
          <p:cNvSpPr>
            <a:spLocks noGrp="1"/>
          </p:cNvSpPr>
          <p:nvPr>
            <p:ph type="body" sz="quarter" idx="15" hasCustomPrompt="1"/>
          </p:nvPr>
        </p:nvSpPr>
        <p:spPr>
          <a:xfrm>
            <a:off x="5573044" y="5431223"/>
            <a:ext cx="4681330"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Phone</a:t>
            </a:r>
            <a:endParaRPr lang="en-ZA" dirty="0"/>
          </a:p>
        </p:txBody>
      </p:sp>
      <p:sp>
        <p:nvSpPr>
          <p:cNvPr id="20" name="Text Placeholder 10">
            <a:extLst>
              <a:ext uri="{FF2B5EF4-FFF2-40B4-BE49-F238E27FC236}">
                <a16:creationId xmlns:a16="http://schemas.microsoft.com/office/drawing/2014/main" id="{6EB09218-D127-4641-A366-94360A951A0D}"/>
              </a:ext>
            </a:extLst>
          </p:cNvPr>
          <p:cNvSpPr>
            <a:spLocks noGrp="1"/>
          </p:cNvSpPr>
          <p:nvPr>
            <p:ph type="body" sz="quarter" idx="16" hasCustomPrompt="1"/>
          </p:nvPr>
        </p:nvSpPr>
        <p:spPr>
          <a:xfrm>
            <a:off x="5573044" y="5817586"/>
            <a:ext cx="4681330" cy="252000"/>
          </a:xfrm>
        </p:spPr>
        <p:txBody>
          <a:bodyPr/>
          <a:lstStyle>
            <a:lvl1pPr marL="0" indent="0" algn="r">
              <a:buNone/>
              <a:defRPr sz="1600">
                <a:solidFill>
                  <a:schemeClr val="bg1"/>
                </a:solidFill>
              </a:defRPr>
            </a:lvl1pPr>
          </a:lstStyle>
          <a:p>
            <a:pPr lvl="0"/>
            <a:r>
              <a:rPr lang="en-US" dirty="0"/>
              <a:t>Email</a:t>
            </a:r>
            <a:endParaRPr lang="en-ZA" dirty="0"/>
          </a:p>
        </p:txBody>
      </p:sp>
      <p:sp>
        <p:nvSpPr>
          <p:cNvPr id="21" name="Text Placeholder 15">
            <a:extLst>
              <a:ext uri="{FF2B5EF4-FFF2-40B4-BE49-F238E27FC236}">
                <a16:creationId xmlns:a16="http://schemas.microsoft.com/office/drawing/2014/main" id="{B9C42B1D-23D7-46D7-A8E3-6667AC7EFB66}"/>
              </a:ext>
            </a:extLst>
          </p:cNvPr>
          <p:cNvSpPr>
            <a:spLocks noGrp="1"/>
          </p:cNvSpPr>
          <p:nvPr>
            <p:ph type="body" sz="quarter" idx="17" hasCustomPrompt="1"/>
          </p:nvPr>
        </p:nvSpPr>
        <p:spPr>
          <a:xfrm>
            <a:off x="5573044" y="6203950"/>
            <a:ext cx="4683095" cy="252413"/>
          </a:xfrm>
        </p:spPr>
        <p:txBody>
          <a:bodyPr/>
          <a:lstStyle>
            <a:lvl1pPr marL="0" indent="0" algn="r">
              <a:buNone/>
              <a:defRPr sz="1600">
                <a:solidFill>
                  <a:schemeClr val="bg1"/>
                </a:solidFill>
              </a:defRPr>
            </a:lvl1pPr>
          </a:lstStyle>
          <a:p>
            <a:pPr lvl="0"/>
            <a:r>
              <a:rPr lang="en-US" dirty="0"/>
              <a:t>Website</a:t>
            </a:r>
            <a:endParaRPr lang="en-ZA" dirty="0"/>
          </a:p>
        </p:txBody>
      </p:sp>
    </p:spTree>
    <p:extLst>
      <p:ext uri="{BB962C8B-B14F-4D97-AF65-F5344CB8AC3E}">
        <p14:creationId xmlns:p14="http://schemas.microsoft.com/office/powerpoint/2010/main" val="3580527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19"/>
        <p:cNvGrpSpPr/>
        <p:nvPr/>
      </p:nvGrpSpPr>
      <p:grpSpPr>
        <a:xfrm>
          <a:off x="0" y="0"/>
          <a:ext cx="0" cy="0"/>
          <a:chOff x="0" y="0"/>
          <a:chExt cx="0" cy="0"/>
        </a:xfrm>
      </p:grpSpPr>
      <p:sp>
        <p:nvSpPr>
          <p:cNvPr id="20" name="Google Shape;20;p10"/>
          <p:cNvSpPr>
            <a:spLocks noGrp="1"/>
          </p:cNvSpPr>
          <p:nvPr>
            <p:ph type="pic" idx="2"/>
          </p:nvPr>
        </p:nvSpPr>
        <p:spPr>
          <a:xfrm>
            <a:off x="136525" y="136525"/>
            <a:ext cx="11909425" cy="6584950"/>
          </a:xfrm>
          <a:prstGeom prst="rect">
            <a:avLst/>
          </a:prstGeom>
          <a:solidFill>
            <a:srgbClr val="08343A"/>
          </a:solidFill>
          <a:ln>
            <a:noFill/>
          </a:ln>
        </p:spPr>
        <p:txBody>
          <a:bodyPr spcFirstLastPara="1" wrap="square" lIns="1080000" tIns="0" rIns="0" bIns="0" anchor="ctr" anchorCtr="0">
            <a:noAutofit/>
          </a:bodyPr>
          <a:lstStyle>
            <a:lvl1pPr marR="0" lvl="0" algn="l" rtl="0">
              <a:lnSpc>
                <a:spcPct val="90000"/>
              </a:lnSpc>
              <a:spcBef>
                <a:spcPts val="1000"/>
              </a:spcBef>
              <a:spcAft>
                <a:spcPts val="0"/>
              </a:spcAft>
              <a:buClr>
                <a:schemeClr val="lt1"/>
              </a:buClr>
              <a:buSzPts val="1800"/>
              <a:buFont typeface="Arial"/>
              <a:buNone/>
              <a:defRPr sz="1800" b="0" i="1"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21" name="Google Shape;21;p10"/>
          <p:cNvSpPr/>
          <p:nvPr/>
        </p:nvSpPr>
        <p:spPr>
          <a:xfrm>
            <a:off x="5277678" y="136800"/>
            <a:ext cx="5676382" cy="6584675"/>
          </a:xfrm>
          <a:prstGeom prst="rect">
            <a:avLst/>
          </a:prstGeom>
          <a:solidFill>
            <a:schemeClr val="accent4">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22" name="Google Shape;22;p10"/>
          <p:cNvSpPr/>
          <p:nvPr/>
        </p:nvSpPr>
        <p:spPr>
          <a:xfrm rot="5400000">
            <a:off x="-3360737" y="3360737"/>
            <a:ext cx="6858000" cy="136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23" name="Google Shape;23;p10"/>
          <p:cNvSpPr/>
          <p:nvPr/>
        </p:nvSpPr>
        <p:spPr>
          <a:xfrm>
            <a:off x="0" y="0"/>
            <a:ext cx="10954058" cy="136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24" name="Google Shape;24;p10"/>
          <p:cNvSpPr/>
          <p:nvPr/>
        </p:nvSpPr>
        <p:spPr>
          <a:xfrm>
            <a:off x="0" y="6721475"/>
            <a:ext cx="10954058" cy="136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25" name="Google Shape;25;p10"/>
          <p:cNvSpPr txBox="1">
            <a:spLocks noGrp="1"/>
          </p:cNvSpPr>
          <p:nvPr>
            <p:ph type="ctrTitle"/>
          </p:nvPr>
        </p:nvSpPr>
        <p:spPr>
          <a:xfrm>
            <a:off x="5573044" y="3674372"/>
            <a:ext cx="5085650" cy="1870007"/>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lt1"/>
              </a:buClr>
              <a:buSzPts val="45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0"/>
          <p:cNvSpPr txBox="1">
            <a:spLocks noGrp="1"/>
          </p:cNvSpPr>
          <p:nvPr>
            <p:ph type="subTitle" idx="1"/>
          </p:nvPr>
        </p:nvSpPr>
        <p:spPr>
          <a:xfrm>
            <a:off x="5573044" y="5711550"/>
            <a:ext cx="5085650" cy="691666"/>
          </a:xfrm>
          <a:prstGeom prst="rect">
            <a:avLst/>
          </a:prstGeom>
          <a:noFill/>
          <a:ln>
            <a:noFill/>
          </a:ln>
        </p:spPr>
        <p:txBody>
          <a:bodyPr spcFirstLastPara="1" wrap="square" lIns="0" tIns="0" rIns="0" bIns="0" anchor="t" anchorCtr="0">
            <a:noAutofit/>
          </a:bodyPr>
          <a:lstStyle>
            <a:lvl1pPr lvl="0" algn="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653672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
        <p:cNvGrpSpPr/>
        <p:nvPr/>
      </p:nvGrpSpPr>
      <p:grpSpPr>
        <a:xfrm>
          <a:off x="0" y="0"/>
          <a:ext cx="0" cy="0"/>
          <a:chOff x="0" y="0"/>
          <a:chExt cx="0" cy="0"/>
        </a:xfrm>
      </p:grpSpPr>
      <p:sp>
        <p:nvSpPr>
          <p:cNvPr id="28" name="Google Shape;28;p11"/>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1795995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30"/>
        <p:cNvGrpSpPr/>
        <p:nvPr/>
      </p:nvGrpSpPr>
      <p:grpSpPr>
        <a:xfrm>
          <a:off x="0" y="0"/>
          <a:ext cx="0" cy="0"/>
          <a:chOff x="0" y="0"/>
          <a:chExt cx="0" cy="0"/>
        </a:xfrm>
      </p:grpSpPr>
      <p:grpSp>
        <p:nvGrpSpPr>
          <p:cNvPr id="31" name="Google Shape;31;p12"/>
          <p:cNvGrpSpPr/>
          <p:nvPr/>
        </p:nvGrpSpPr>
        <p:grpSpPr>
          <a:xfrm>
            <a:off x="5277678" y="0"/>
            <a:ext cx="5676382" cy="6858000"/>
            <a:chOff x="0" y="0"/>
            <a:chExt cx="12192000" cy="6858000"/>
          </a:xfrm>
        </p:grpSpPr>
        <p:sp>
          <p:nvSpPr>
            <p:cNvPr id="32" name="Google Shape;32;p12"/>
            <p:cNvSpPr/>
            <p:nvPr/>
          </p:nvSpPr>
          <p:spPr>
            <a:xfrm>
              <a:off x="0" y="0"/>
              <a:ext cx="12192000" cy="1365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33" name="Google Shape;33;p12"/>
            <p:cNvSpPr/>
            <p:nvPr/>
          </p:nvSpPr>
          <p:spPr>
            <a:xfrm>
              <a:off x="0" y="6721475"/>
              <a:ext cx="12192000" cy="1365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grpSp>
      <p:sp>
        <p:nvSpPr>
          <p:cNvPr id="34" name="Google Shape;34;p12"/>
          <p:cNvSpPr>
            <a:spLocks noGrp="1"/>
          </p:cNvSpPr>
          <p:nvPr>
            <p:ph type="pic" idx="2"/>
          </p:nvPr>
        </p:nvSpPr>
        <p:spPr>
          <a:xfrm>
            <a:off x="136525" y="136525"/>
            <a:ext cx="10817535" cy="6584950"/>
          </a:xfrm>
          <a:prstGeom prst="rect">
            <a:avLst/>
          </a:prstGeom>
          <a:noFill/>
          <a:ln>
            <a:noFill/>
          </a:ln>
        </p:spPr>
        <p:txBody>
          <a:bodyPr spcFirstLastPara="1" wrap="square" lIns="1080000" tIns="0" rIns="0" bIns="0" anchor="ctr" anchorCtr="0">
            <a:noAutofit/>
          </a:bodyPr>
          <a:lstStyle>
            <a:lvl1pPr marR="0" lvl="0" algn="l" rtl="0">
              <a:lnSpc>
                <a:spcPct val="90000"/>
              </a:lnSpc>
              <a:spcBef>
                <a:spcPts val="1000"/>
              </a:spcBef>
              <a:spcAft>
                <a:spcPts val="0"/>
              </a:spcAft>
              <a:buClr>
                <a:schemeClr val="lt1"/>
              </a:buClr>
              <a:buSzPts val="1800"/>
              <a:buFont typeface="Arial"/>
              <a:buNone/>
              <a:defRPr sz="1800" b="0" i="1"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35" name="Google Shape;35;p12"/>
          <p:cNvSpPr/>
          <p:nvPr/>
        </p:nvSpPr>
        <p:spPr>
          <a:xfrm rot="5400000">
            <a:off x="4823394" y="590809"/>
            <a:ext cx="6584950" cy="5676382"/>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36" name="Google Shape;36;p12"/>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2"/>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
        <p:nvSpPr>
          <p:cNvPr id="38" name="Google Shape;38;p12"/>
          <p:cNvSpPr txBox="1">
            <a:spLocks noGrp="1"/>
          </p:cNvSpPr>
          <p:nvPr>
            <p:ph type="ctrTitle"/>
          </p:nvPr>
        </p:nvSpPr>
        <p:spPr>
          <a:xfrm>
            <a:off x="5573044" y="3674372"/>
            <a:ext cx="5085650" cy="1870007"/>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lt1"/>
              </a:buClr>
              <a:buSzPts val="45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2"/>
          <p:cNvSpPr txBox="1">
            <a:spLocks noGrp="1"/>
          </p:cNvSpPr>
          <p:nvPr>
            <p:ph type="subTitle" idx="1"/>
          </p:nvPr>
        </p:nvSpPr>
        <p:spPr>
          <a:xfrm>
            <a:off x="5573044" y="5711550"/>
            <a:ext cx="5085650" cy="691666"/>
          </a:xfrm>
          <a:prstGeom prst="rect">
            <a:avLst/>
          </a:prstGeom>
          <a:noFill/>
          <a:ln>
            <a:noFill/>
          </a:ln>
        </p:spPr>
        <p:txBody>
          <a:bodyPr spcFirstLastPara="1" wrap="square" lIns="0" tIns="0" rIns="0" bIns="0" anchor="t" anchorCtr="0">
            <a:noAutofit/>
          </a:bodyPr>
          <a:lstStyle>
            <a:lvl1pPr lvl="0" algn="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3171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Divider Slide">
  <p:cSld name="Divider Slide">
    <p:spTree>
      <p:nvGrpSpPr>
        <p:cNvPr id="1" name="Shape 40"/>
        <p:cNvGrpSpPr/>
        <p:nvPr/>
      </p:nvGrpSpPr>
      <p:grpSpPr>
        <a:xfrm>
          <a:off x="0" y="0"/>
          <a:ext cx="0" cy="0"/>
          <a:chOff x="0" y="0"/>
          <a:chExt cx="0" cy="0"/>
        </a:xfrm>
      </p:grpSpPr>
      <p:sp>
        <p:nvSpPr>
          <p:cNvPr id="41" name="Google Shape;41;p13"/>
          <p:cNvSpPr>
            <a:spLocks noGrp="1"/>
          </p:cNvSpPr>
          <p:nvPr>
            <p:ph type="pic" idx="2"/>
          </p:nvPr>
        </p:nvSpPr>
        <p:spPr>
          <a:xfrm>
            <a:off x="136525" y="136525"/>
            <a:ext cx="10817535" cy="6584950"/>
          </a:xfrm>
          <a:prstGeom prst="rect">
            <a:avLst/>
          </a:prstGeom>
          <a:noFill/>
          <a:ln>
            <a:noFill/>
          </a:ln>
        </p:spPr>
        <p:txBody>
          <a:bodyPr spcFirstLastPara="1" wrap="square" lIns="1080000" tIns="0" rIns="0" bIns="0" anchor="ctr" anchorCtr="0">
            <a:noAutofit/>
          </a:bodyPr>
          <a:lstStyle>
            <a:lvl1pPr marR="0" lvl="0" algn="l" rtl="0">
              <a:lnSpc>
                <a:spcPct val="90000"/>
              </a:lnSpc>
              <a:spcBef>
                <a:spcPts val="1000"/>
              </a:spcBef>
              <a:spcAft>
                <a:spcPts val="0"/>
              </a:spcAft>
              <a:buClr>
                <a:schemeClr val="lt1"/>
              </a:buClr>
              <a:buSzPts val="1800"/>
              <a:buFont typeface="Arial"/>
              <a:buNone/>
              <a:defRPr sz="1800" b="0" i="1"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42" name="Google Shape;42;p13"/>
          <p:cNvSpPr/>
          <p:nvPr/>
        </p:nvSpPr>
        <p:spPr>
          <a:xfrm rot="5400000">
            <a:off x="4823394" y="590809"/>
            <a:ext cx="6584950" cy="5676382"/>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43" name="Google Shape;43;p13"/>
          <p:cNvSpPr txBox="1">
            <a:spLocks noGrp="1"/>
          </p:cNvSpPr>
          <p:nvPr>
            <p:ph type="ctrTitle"/>
          </p:nvPr>
        </p:nvSpPr>
        <p:spPr>
          <a:xfrm>
            <a:off x="5573044" y="3674372"/>
            <a:ext cx="5085650" cy="1870007"/>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lt1"/>
              </a:buClr>
              <a:buSzPts val="45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3"/>
          <p:cNvSpPr txBox="1">
            <a:spLocks noGrp="1"/>
          </p:cNvSpPr>
          <p:nvPr>
            <p:ph type="subTitle" idx="1"/>
          </p:nvPr>
        </p:nvSpPr>
        <p:spPr>
          <a:xfrm>
            <a:off x="5573044" y="5711550"/>
            <a:ext cx="5085650" cy="691666"/>
          </a:xfrm>
          <a:prstGeom prst="rect">
            <a:avLst/>
          </a:prstGeom>
          <a:noFill/>
          <a:ln>
            <a:noFill/>
          </a:ln>
        </p:spPr>
        <p:txBody>
          <a:bodyPr spcFirstLastPara="1" wrap="square" lIns="0" tIns="0" rIns="0" bIns="0" anchor="t" anchorCtr="0">
            <a:noAutofit/>
          </a:bodyPr>
          <a:lstStyle>
            <a:lvl1pPr lvl="0" algn="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13"/>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2032526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Large Intro Copy">
  <p:cSld name="Large Intro Copy">
    <p:spTree>
      <p:nvGrpSpPr>
        <p:cNvPr id="1" name="Shape 46"/>
        <p:cNvGrpSpPr/>
        <p:nvPr/>
      </p:nvGrpSpPr>
      <p:grpSpPr>
        <a:xfrm>
          <a:off x="0" y="0"/>
          <a:ext cx="0" cy="0"/>
          <a:chOff x="0" y="0"/>
          <a:chExt cx="0" cy="0"/>
        </a:xfrm>
      </p:grpSpPr>
      <p:sp>
        <p:nvSpPr>
          <p:cNvPr id="47" name="Google Shape;47;p14"/>
          <p:cNvSpPr>
            <a:spLocks noGrp="1"/>
          </p:cNvSpPr>
          <p:nvPr>
            <p:ph type="pic" idx="2"/>
          </p:nvPr>
        </p:nvSpPr>
        <p:spPr>
          <a:xfrm>
            <a:off x="5277678" y="136525"/>
            <a:ext cx="5676382" cy="6584950"/>
          </a:xfrm>
          <a:prstGeom prst="rect">
            <a:avLst/>
          </a:prstGeom>
          <a:solidFill>
            <a:srgbClr val="08343A"/>
          </a:solidFill>
          <a:ln>
            <a:noFill/>
          </a:ln>
        </p:spPr>
        <p:txBody>
          <a:bodyPr spcFirstLastPara="1" wrap="square" lIns="0" tIns="1512000" rIns="0" bIns="0" anchor="t" anchorCtr="0">
            <a:noAutofit/>
          </a:bodyPr>
          <a:lstStyle>
            <a:lvl1pPr marR="0" lvl="0" algn="ctr" rtl="0">
              <a:lnSpc>
                <a:spcPct val="90000"/>
              </a:lnSpc>
              <a:spcBef>
                <a:spcPts val="1000"/>
              </a:spcBef>
              <a:spcAft>
                <a:spcPts val="0"/>
              </a:spcAft>
              <a:buClr>
                <a:schemeClr val="lt1"/>
              </a:buClr>
              <a:buSzPts val="1800"/>
              <a:buFont typeface="Arial"/>
              <a:buNone/>
              <a:defRPr sz="1800" b="0" i="1"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48" name="Google Shape;48;p14"/>
          <p:cNvSpPr/>
          <p:nvPr/>
        </p:nvSpPr>
        <p:spPr>
          <a:xfrm rot="5400000">
            <a:off x="4823394" y="590809"/>
            <a:ext cx="6584950" cy="5676382"/>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49" name="Google Shape;49;p14"/>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
        <p:nvSpPr>
          <p:cNvPr id="50" name="Google Shape;50;p14"/>
          <p:cNvSpPr txBox="1">
            <a:spLocks noGrp="1"/>
          </p:cNvSpPr>
          <p:nvPr>
            <p:ph type="body" idx="1"/>
          </p:nvPr>
        </p:nvSpPr>
        <p:spPr>
          <a:xfrm>
            <a:off x="432001" y="3674372"/>
            <a:ext cx="4444800" cy="2728844"/>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1" name="Google Shape;51;p14"/>
          <p:cNvGrpSpPr/>
          <p:nvPr/>
        </p:nvGrpSpPr>
        <p:grpSpPr>
          <a:xfrm>
            <a:off x="5277678" y="0"/>
            <a:ext cx="5676381" cy="6858000"/>
            <a:chOff x="0" y="0"/>
            <a:chExt cx="12192000" cy="6858000"/>
          </a:xfrm>
        </p:grpSpPr>
        <p:sp>
          <p:nvSpPr>
            <p:cNvPr id="52" name="Google Shape;52;p14"/>
            <p:cNvSpPr/>
            <p:nvPr/>
          </p:nvSpPr>
          <p:spPr>
            <a:xfrm>
              <a:off x="0" y="0"/>
              <a:ext cx="12192000" cy="1365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53" name="Google Shape;53;p14"/>
            <p:cNvSpPr/>
            <p:nvPr/>
          </p:nvSpPr>
          <p:spPr>
            <a:xfrm>
              <a:off x="0" y="6721475"/>
              <a:ext cx="12192000" cy="1365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grpSp>
      <p:sp>
        <p:nvSpPr>
          <p:cNvPr id="54" name="Google Shape;54;p14"/>
          <p:cNvSpPr txBox="1">
            <a:spLocks noGrp="1"/>
          </p:cNvSpPr>
          <p:nvPr>
            <p:ph type="ctrTitle"/>
          </p:nvPr>
        </p:nvSpPr>
        <p:spPr>
          <a:xfrm>
            <a:off x="5573044" y="3674373"/>
            <a:ext cx="5085650" cy="720000"/>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lt1"/>
              </a:buClr>
              <a:buSzPts val="45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4"/>
          <p:cNvSpPr txBox="1">
            <a:spLocks noGrp="1"/>
          </p:cNvSpPr>
          <p:nvPr>
            <p:ph type="subTitle" idx="3"/>
          </p:nvPr>
        </p:nvSpPr>
        <p:spPr>
          <a:xfrm>
            <a:off x="5573044" y="4608000"/>
            <a:ext cx="5085650" cy="1800000"/>
          </a:xfrm>
          <a:prstGeom prst="rect">
            <a:avLst/>
          </a:prstGeom>
          <a:noFill/>
          <a:ln>
            <a:noFill/>
          </a:ln>
        </p:spPr>
        <p:txBody>
          <a:bodyPr spcFirstLastPara="1" wrap="square" lIns="0" tIns="0" rIns="0" bIns="0" anchor="t" anchorCtr="0">
            <a:noAutofit/>
          </a:bodyPr>
          <a:lstStyle>
            <a:lvl1pPr lvl="0" algn="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94225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651273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Image Bullets">
  <p:cSld name="Image Bullets">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5"/>
          <p:cNvSpPr txBox="1">
            <a:spLocks noGrp="1"/>
          </p:cNvSpPr>
          <p:nvPr>
            <p:ph type="body" idx="1"/>
          </p:nvPr>
        </p:nvSpPr>
        <p:spPr>
          <a:xfrm>
            <a:off x="431800" y="1008000"/>
            <a:ext cx="10144125" cy="25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5"/>
          <p:cNvSpPr/>
          <p:nvPr/>
        </p:nvSpPr>
        <p:spPr>
          <a:xfrm>
            <a:off x="634213" y="2412312"/>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60" name="Google Shape;60;p15"/>
          <p:cNvSpPr>
            <a:spLocks noGrp="1"/>
          </p:cNvSpPr>
          <p:nvPr>
            <p:ph type="pic" idx="2"/>
          </p:nvPr>
        </p:nvSpPr>
        <p:spPr>
          <a:xfrm>
            <a:off x="931393" y="2709492"/>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61" name="Google Shape;61;p15"/>
          <p:cNvSpPr txBox="1">
            <a:spLocks noGrp="1"/>
          </p:cNvSpPr>
          <p:nvPr>
            <p:ph type="body" idx="3"/>
          </p:nvPr>
        </p:nvSpPr>
        <p:spPr>
          <a:xfrm>
            <a:off x="431800" y="3971432"/>
            <a:ext cx="1620000" cy="36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5"/>
          <p:cNvSpPr txBox="1">
            <a:spLocks noGrp="1"/>
          </p:cNvSpPr>
          <p:nvPr>
            <p:ph type="body" idx="4"/>
          </p:nvPr>
        </p:nvSpPr>
        <p:spPr>
          <a:xfrm>
            <a:off x="431800" y="4471987"/>
            <a:ext cx="162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5"/>
          <p:cNvSpPr/>
          <p:nvPr/>
        </p:nvSpPr>
        <p:spPr>
          <a:xfrm>
            <a:off x="2765072" y="2412312"/>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64" name="Google Shape;64;p15"/>
          <p:cNvSpPr>
            <a:spLocks noGrp="1"/>
          </p:cNvSpPr>
          <p:nvPr>
            <p:ph type="pic" idx="5"/>
          </p:nvPr>
        </p:nvSpPr>
        <p:spPr>
          <a:xfrm>
            <a:off x="3062252" y="2709492"/>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65" name="Google Shape;65;p15"/>
          <p:cNvSpPr txBox="1">
            <a:spLocks noGrp="1"/>
          </p:cNvSpPr>
          <p:nvPr>
            <p:ph type="body" idx="6"/>
          </p:nvPr>
        </p:nvSpPr>
        <p:spPr>
          <a:xfrm>
            <a:off x="2562659" y="3971432"/>
            <a:ext cx="1620000" cy="36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5"/>
          <p:cNvSpPr txBox="1">
            <a:spLocks noGrp="1"/>
          </p:cNvSpPr>
          <p:nvPr>
            <p:ph type="body" idx="7"/>
          </p:nvPr>
        </p:nvSpPr>
        <p:spPr>
          <a:xfrm>
            <a:off x="2562659" y="4471987"/>
            <a:ext cx="162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5"/>
          <p:cNvSpPr/>
          <p:nvPr/>
        </p:nvSpPr>
        <p:spPr>
          <a:xfrm>
            <a:off x="4895931" y="2412312"/>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68" name="Google Shape;68;p15"/>
          <p:cNvSpPr>
            <a:spLocks noGrp="1"/>
          </p:cNvSpPr>
          <p:nvPr>
            <p:ph type="pic" idx="8"/>
          </p:nvPr>
        </p:nvSpPr>
        <p:spPr>
          <a:xfrm>
            <a:off x="5193111" y="2709492"/>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69" name="Google Shape;69;p15"/>
          <p:cNvSpPr txBox="1">
            <a:spLocks noGrp="1"/>
          </p:cNvSpPr>
          <p:nvPr>
            <p:ph type="body" idx="9"/>
          </p:nvPr>
        </p:nvSpPr>
        <p:spPr>
          <a:xfrm>
            <a:off x="4693518" y="3971432"/>
            <a:ext cx="1620000" cy="36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5"/>
          <p:cNvSpPr txBox="1">
            <a:spLocks noGrp="1"/>
          </p:cNvSpPr>
          <p:nvPr>
            <p:ph type="body" idx="13"/>
          </p:nvPr>
        </p:nvSpPr>
        <p:spPr>
          <a:xfrm>
            <a:off x="4693518" y="4471987"/>
            <a:ext cx="162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p:nvPr/>
        </p:nvSpPr>
        <p:spPr>
          <a:xfrm>
            <a:off x="7026790" y="2412312"/>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72" name="Google Shape;72;p15"/>
          <p:cNvSpPr>
            <a:spLocks noGrp="1"/>
          </p:cNvSpPr>
          <p:nvPr>
            <p:ph type="pic" idx="14"/>
          </p:nvPr>
        </p:nvSpPr>
        <p:spPr>
          <a:xfrm>
            <a:off x="7323970" y="2709492"/>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73" name="Google Shape;73;p15"/>
          <p:cNvSpPr txBox="1">
            <a:spLocks noGrp="1"/>
          </p:cNvSpPr>
          <p:nvPr>
            <p:ph type="body" idx="15"/>
          </p:nvPr>
        </p:nvSpPr>
        <p:spPr>
          <a:xfrm>
            <a:off x="6824377" y="3971432"/>
            <a:ext cx="1620000" cy="36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5"/>
          <p:cNvSpPr txBox="1">
            <a:spLocks noGrp="1"/>
          </p:cNvSpPr>
          <p:nvPr>
            <p:ph type="body" idx="16"/>
          </p:nvPr>
        </p:nvSpPr>
        <p:spPr>
          <a:xfrm>
            <a:off x="6824377" y="4471987"/>
            <a:ext cx="162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5"/>
          <p:cNvSpPr/>
          <p:nvPr/>
        </p:nvSpPr>
        <p:spPr>
          <a:xfrm>
            <a:off x="9157648" y="2412312"/>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76" name="Google Shape;76;p15"/>
          <p:cNvSpPr>
            <a:spLocks noGrp="1"/>
          </p:cNvSpPr>
          <p:nvPr>
            <p:ph type="pic" idx="17"/>
          </p:nvPr>
        </p:nvSpPr>
        <p:spPr>
          <a:xfrm>
            <a:off x="9454828" y="2709492"/>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77" name="Google Shape;77;p15"/>
          <p:cNvSpPr txBox="1">
            <a:spLocks noGrp="1"/>
          </p:cNvSpPr>
          <p:nvPr>
            <p:ph type="body" idx="18"/>
          </p:nvPr>
        </p:nvSpPr>
        <p:spPr>
          <a:xfrm>
            <a:off x="8955235" y="3971432"/>
            <a:ext cx="1620000" cy="36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5"/>
          <p:cNvSpPr txBox="1">
            <a:spLocks noGrp="1"/>
          </p:cNvSpPr>
          <p:nvPr>
            <p:ph type="body" idx="19"/>
          </p:nvPr>
        </p:nvSpPr>
        <p:spPr>
          <a:xfrm>
            <a:off x="8955235" y="4471987"/>
            <a:ext cx="162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5"/>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3952341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Image Bullets 3X">
  <p:cSld name="Image Bullets 3X">
    <p:spTree>
      <p:nvGrpSpPr>
        <p:cNvPr id="1" name="Shape 81"/>
        <p:cNvGrpSpPr/>
        <p:nvPr/>
      </p:nvGrpSpPr>
      <p:grpSpPr>
        <a:xfrm>
          <a:off x="0" y="0"/>
          <a:ext cx="0" cy="0"/>
          <a:chOff x="0" y="0"/>
          <a:chExt cx="0" cy="0"/>
        </a:xfrm>
      </p:grpSpPr>
      <p:sp>
        <p:nvSpPr>
          <p:cNvPr id="82" name="Google Shape;82;p16"/>
          <p:cNvSpPr/>
          <p:nvPr/>
        </p:nvSpPr>
        <p:spPr>
          <a:xfrm>
            <a:off x="634213" y="2412312"/>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83" name="Google Shape;83;p16"/>
          <p:cNvSpPr>
            <a:spLocks noGrp="1"/>
          </p:cNvSpPr>
          <p:nvPr>
            <p:ph type="pic" idx="2"/>
          </p:nvPr>
        </p:nvSpPr>
        <p:spPr>
          <a:xfrm>
            <a:off x="931393" y="2709492"/>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84" name="Google Shape;84;p16"/>
          <p:cNvSpPr txBox="1">
            <a:spLocks noGrp="1"/>
          </p:cNvSpPr>
          <p:nvPr>
            <p:ph type="body" idx="1"/>
          </p:nvPr>
        </p:nvSpPr>
        <p:spPr>
          <a:xfrm>
            <a:off x="431800" y="3971432"/>
            <a:ext cx="1620000" cy="36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6"/>
          <p:cNvSpPr txBox="1">
            <a:spLocks noGrp="1"/>
          </p:cNvSpPr>
          <p:nvPr>
            <p:ph type="body" idx="3"/>
          </p:nvPr>
        </p:nvSpPr>
        <p:spPr>
          <a:xfrm>
            <a:off x="431800" y="4471987"/>
            <a:ext cx="162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6"/>
          <p:cNvSpPr/>
          <p:nvPr/>
        </p:nvSpPr>
        <p:spPr>
          <a:xfrm>
            <a:off x="2765072" y="2412312"/>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87" name="Google Shape;87;p16"/>
          <p:cNvSpPr>
            <a:spLocks noGrp="1"/>
          </p:cNvSpPr>
          <p:nvPr>
            <p:ph type="pic" idx="4"/>
          </p:nvPr>
        </p:nvSpPr>
        <p:spPr>
          <a:xfrm>
            <a:off x="3062252" y="2709492"/>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88" name="Google Shape;88;p16"/>
          <p:cNvSpPr txBox="1">
            <a:spLocks noGrp="1"/>
          </p:cNvSpPr>
          <p:nvPr>
            <p:ph type="body" idx="5"/>
          </p:nvPr>
        </p:nvSpPr>
        <p:spPr>
          <a:xfrm>
            <a:off x="2562659" y="3971432"/>
            <a:ext cx="1620000" cy="36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6"/>
          <p:cNvSpPr txBox="1">
            <a:spLocks noGrp="1"/>
          </p:cNvSpPr>
          <p:nvPr>
            <p:ph type="body" idx="6"/>
          </p:nvPr>
        </p:nvSpPr>
        <p:spPr>
          <a:xfrm>
            <a:off x="2562659" y="4471987"/>
            <a:ext cx="162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6"/>
          <p:cNvSpPr/>
          <p:nvPr/>
        </p:nvSpPr>
        <p:spPr>
          <a:xfrm>
            <a:off x="4895931" y="2412312"/>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91" name="Google Shape;91;p16"/>
          <p:cNvSpPr>
            <a:spLocks noGrp="1"/>
          </p:cNvSpPr>
          <p:nvPr>
            <p:ph type="pic" idx="7"/>
          </p:nvPr>
        </p:nvSpPr>
        <p:spPr>
          <a:xfrm>
            <a:off x="5193111" y="2709492"/>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92" name="Google Shape;92;p16"/>
          <p:cNvSpPr txBox="1">
            <a:spLocks noGrp="1"/>
          </p:cNvSpPr>
          <p:nvPr>
            <p:ph type="body" idx="8"/>
          </p:nvPr>
        </p:nvSpPr>
        <p:spPr>
          <a:xfrm>
            <a:off x="4693518" y="3971432"/>
            <a:ext cx="1620000" cy="36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6"/>
          <p:cNvSpPr txBox="1">
            <a:spLocks noGrp="1"/>
          </p:cNvSpPr>
          <p:nvPr>
            <p:ph type="body" idx="9"/>
          </p:nvPr>
        </p:nvSpPr>
        <p:spPr>
          <a:xfrm>
            <a:off x="4693518" y="4471987"/>
            <a:ext cx="162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6"/>
          <p:cNvSpPr>
            <a:spLocks noGrp="1"/>
          </p:cNvSpPr>
          <p:nvPr>
            <p:ph type="pic" idx="13"/>
          </p:nvPr>
        </p:nvSpPr>
        <p:spPr>
          <a:xfrm>
            <a:off x="6641052" y="136525"/>
            <a:ext cx="4313008" cy="6584950"/>
          </a:xfrm>
          <a:prstGeom prst="rect">
            <a:avLst/>
          </a:prstGeom>
          <a:solidFill>
            <a:srgbClr val="08343A"/>
          </a:solidFill>
          <a:ln>
            <a:noFill/>
          </a:ln>
        </p:spPr>
        <p:txBody>
          <a:bodyPr spcFirstLastPara="1" wrap="square" lIns="0" tIns="1512000" rIns="0" bIns="0" anchor="t" anchorCtr="0">
            <a:noAutofit/>
          </a:bodyPr>
          <a:lstStyle>
            <a:lvl1pPr marR="0" lvl="0" algn="ctr" rtl="0">
              <a:lnSpc>
                <a:spcPct val="90000"/>
              </a:lnSpc>
              <a:spcBef>
                <a:spcPts val="1000"/>
              </a:spcBef>
              <a:spcAft>
                <a:spcPts val="0"/>
              </a:spcAft>
              <a:buClr>
                <a:schemeClr val="lt1"/>
              </a:buClr>
              <a:buSzPts val="1800"/>
              <a:buFont typeface="Arial"/>
              <a:buNone/>
              <a:defRPr sz="1800" b="0" i="1"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95" name="Google Shape;95;p16"/>
          <p:cNvSpPr/>
          <p:nvPr/>
        </p:nvSpPr>
        <p:spPr>
          <a:xfrm rot="5400000">
            <a:off x="7151842" y="2919257"/>
            <a:ext cx="3292475" cy="4311960"/>
          </a:xfrm>
          <a:prstGeom prst="rect">
            <a:avLst/>
          </a:prstGeom>
          <a:solidFill>
            <a:schemeClr val="dk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grpSp>
        <p:nvGrpSpPr>
          <p:cNvPr id="96" name="Google Shape;96;p16"/>
          <p:cNvGrpSpPr/>
          <p:nvPr/>
        </p:nvGrpSpPr>
        <p:grpSpPr>
          <a:xfrm>
            <a:off x="6641050" y="0"/>
            <a:ext cx="4313009" cy="6858000"/>
            <a:chOff x="0" y="0"/>
            <a:chExt cx="12192000" cy="6858000"/>
          </a:xfrm>
        </p:grpSpPr>
        <p:sp>
          <p:nvSpPr>
            <p:cNvPr id="97" name="Google Shape;97;p16"/>
            <p:cNvSpPr/>
            <p:nvPr/>
          </p:nvSpPr>
          <p:spPr>
            <a:xfrm>
              <a:off x="0" y="0"/>
              <a:ext cx="12192000" cy="1365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98" name="Google Shape;98;p16"/>
            <p:cNvSpPr/>
            <p:nvPr/>
          </p:nvSpPr>
          <p:spPr>
            <a:xfrm>
              <a:off x="0" y="6721475"/>
              <a:ext cx="12192000" cy="1365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grpSp>
      <p:sp>
        <p:nvSpPr>
          <p:cNvPr id="99" name="Google Shape;99;p16"/>
          <p:cNvSpPr/>
          <p:nvPr/>
        </p:nvSpPr>
        <p:spPr>
          <a:xfrm rot="5400000">
            <a:off x="7151842" y="-373218"/>
            <a:ext cx="3292475" cy="4311960"/>
          </a:xfrm>
          <a:prstGeom prst="rect">
            <a:avLst/>
          </a:prstGeom>
          <a:solidFill>
            <a:srgbClr val="185860">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00" name="Google Shape;100;p16"/>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
        <p:nvSpPr>
          <p:cNvPr id="102" name="Google Shape;102;p16"/>
          <p:cNvSpPr txBox="1">
            <a:spLocks noGrp="1"/>
          </p:cNvSpPr>
          <p:nvPr>
            <p:ph type="ctrTitle"/>
          </p:nvPr>
        </p:nvSpPr>
        <p:spPr>
          <a:xfrm>
            <a:off x="6866469" y="3674372"/>
            <a:ext cx="3863221" cy="720000"/>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lt1"/>
              </a:buClr>
              <a:buSzPts val="45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6"/>
          <p:cNvSpPr txBox="1">
            <a:spLocks noGrp="1"/>
          </p:cNvSpPr>
          <p:nvPr>
            <p:ph type="subTitle" idx="14"/>
          </p:nvPr>
        </p:nvSpPr>
        <p:spPr>
          <a:xfrm>
            <a:off x="6866469" y="4608000"/>
            <a:ext cx="3863221" cy="1800000"/>
          </a:xfrm>
          <a:prstGeom prst="rect">
            <a:avLst/>
          </a:prstGeom>
          <a:noFill/>
          <a:ln>
            <a:noFill/>
          </a:ln>
        </p:spPr>
        <p:txBody>
          <a:bodyPr spcFirstLastPara="1" wrap="square" lIns="0" tIns="0" rIns="0" bIns="0" anchor="t" anchorCtr="0">
            <a:noAutofit/>
          </a:bodyPr>
          <a:lstStyle>
            <a:lvl1pPr lvl="0" algn="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826830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Image Bullets 4X">
  <p:cSld name="Image Bullets 4X">
    <p:spTree>
      <p:nvGrpSpPr>
        <p:cNvPr id="1" name="Shape 104"/>
        <p:cNvGrpSpPr/>
        <p:nvPr/>
      </p:nvGrpSpPr>
      <p:grpSpPr>
        <a:xfrm>
          <a:off x="0" y="0"/>
          <a:ext cx="0" cy="0"/>
          <a:chOff x="0" y="0"/>
          <a:chExt cx="0" cy="0"/>
        </a:xfrm>
      </p:grpSpPr>
      <p:sp>
        <p:nvSpPr>
          <p:cNvPr id="105" name="Google Shape;105;p17"/>
          <p:cNvSpPr/>
          <p:nvPr/>
        </p:nvSpPr>
        <p:spPr>
          <a:xfrm>
            <a:off x="1729232" y="773488"/>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06" name="Google Shape;106;p17"/>
          <p:cNvSpPr>
            <a:spLocks noGrp="1"/>
          </p:cNvSpPr>
          <p:nvPr>
            <p:ph type="pic" idx="2"/>
          </p:nvPr>
        </p:nvSpPr>
        <p:spPr>
          <a:xfrm>
            <a:off x="2026412" y="1070668"/>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07" name="Google Shape;107;p17"/>
          <p:cNvSpPr txBox="1">
            <a:spLocks noGrp="1"/>
          </p:cNvSpPr>
          <p:nvPr>
            <p:ph type="body" idx="1"/>
          </p:nvPr>
        </p:nvSpPr>
        <p:spPr>
          <a:xfrm>
            <a:off x="1526819" y="2310044"/>
            <a:ext cx="1620000" cy="252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7"/>
          <p:cNvSpPr txBox="1">
            <a:spLocks noGrp="1"/>
          </p:cNvSpPr>
          <p:nvPr>
            <p:ph type="body" idx="3"/>
          </p:nvPr>
        </p:nvSpPr>
        <p:spPr>
          <a:xfrm>
            <a:off x="1526819" y="2702598"/>
            <a:ext cx="1620000" cy="434302"/>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7"/>
          <p:cNvSpPr/>
          <p:nvPr/>
        </p:nvSpPr>
        <p:spPr>
          <a:xfrm>
            <a:off x="3860091" y="773488"/>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10" name="Google Shape;110;p17"/>
          <p:cNvSpPr>
            <a:spLocks noGrp="1"/>
          </p:cNvSpPr>
          <p:nvPr>
            <p:ph type="pic" idx="4"/>
          </p:nvPr>
        </p:nvSpPr>
        <p:spPr>
          <a:xfrm>
            <a:off x="4157271" y="1070668"/>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11" name="Google Shape;111;p17"/>
          <p:cNvSpPr txBox="1">
            <a:spLocks noGrp="1"/>
          </p:cNvSpPr>
          <p:nvPr>
            <p:ph type="body" idx="5"/>
          </p:nvPr>
        </p:nvSpPr>
        <p:spPr>
          <a:xfrm>
            <a:off x="3657678" y="2310044"/>
            <a:ext cx="1620000" cy="252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7"/>
          <p:cNvSpPr txBox="1">
            <a:spLocks noGrp="1"/>
          </p:cNvSpPr>
          <p:nvPr>
            <p:ph type="body" idx="6"/>
          </p:nvPr>
        </p:nvSpPr>
        <p:spPr>
          <a:xfrm>
            <a:off x="3657678" y="2702598"/>
            <a:ext cx="1620000" cy="434302"/>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7"/>
          <p:cNvSpPr/>
          <p:nvPr/>
        </p:nvSpPr>
        <p:spPr>
          <a:xfrm>
            <a:off x="1728254" y="3771131"/>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14" name="Google Shape;114;p17"/>
          <p:cNvSpPr>
            <a:spLocks noGrp="1"/>
          </p:cNvSpPr>
          <p:nvPr>
            <p:ph type="pic" idx="7"/>
          </p:nvPr>
        </p:nvSpPr>
        <p:spPr>
          <a:xfrm>
            <a:off x="2025434" y="4068311"/>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15" name="Google Shape;115;p17"/>
          <p:cNvSpPr txBox="1">
            <a:spLocks noGrp="1"/>
          </p:cNvSpPr>
          <p:nvPr>
            <p:ph type="body" idx="8"/>
          </p:nvPr>
        </p:nvSpPr>
        <p:spPr>
          <a:xfrm>
            <a:off x="1526819" y="5329272"/>
            <a:ext cx="1620000" cy="252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7"/>
          <p:cNvSpPr txBox="1">
            <a:spLocks noGrp="1"/>
          </p:cNvSpPr>
          <p:nvPr>
            <p:ph type="body" idx="9"/>
          </p:nvPr>
        </p:nvSpPr>
        <p:spPr>
          <a:xfrm>
            <a:off x="1526819" y="5721826"/>
            <a:ext cx="1620000" cy="434302"/>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7"/>
          <p:cNvSpPr/>
          <p:nvPr/>
        </p:nvSpPr>
        <p:spPr>
          <a:xfrm>
            <a:off x="3859113" y="3771131"/>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18" name="Google Shape;118;p17"/>
          <p:cNvSpPr>
            <a:spLocks noGrp="1"/>
          </p:cNvSpPr>
          <p:nvPr>
            <p:ph type="pic" idx="13"/>
          </p:nvPr>
        </p:nvSpPr>
        <p:spPr>
          <a:xfrm>
            <a:off x="4156293" y="4068311"/>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19" name="Google Shape;119;p17"/>
          <p:cNvSpPr txBox="1">
            <a:spLocks noGrp="1"/>
          </p:cNvSpPr>
          <p:nvPr>
            <p:ph type="body" idx="14"/>
          </p:nvPr>
        </p:nvSpPr>
        <p:spPr>
          <a:xfrm>
            <a:off x="3657678" y="5329272"/>
            <a:ext cx="1620000" cy="252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7"/>
          <p:cNvSpPr txBox="1">
            <a:spLocks noGrp="1"/>
          </p:cNvSpPr>
          <p:nvPr>
            <p:ph type="body" idx="15"/>
          </p:nvPr>
        </p:nvSpPr>
        <p:spPr>
          <a:xfrm>
            <a:off x="3657678" y="5721826"/>
            <a:ext cx="1620000" cy="434302"/>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7"/>
          <p:cNvSpPr>
            <a:spLocks noGrp="1"/>
          </p:cNvSpPr>
          <p:nvPr>
            <p:ph type="pic" idx="16"/>
          </p:nvPr>
        </p:nvSpPr>
        <p:spPr>
          <a:xfrm>
            <a:off x="6641052" y="136525"/>
            <a:ext cx="4313008" cy="6584950"/>
          </a:xfrm>
          <a:prstGeom prst="rect">
            <a:avLst/>
          </a:prstGeom>
          <a:solidFill>
            <a:srgbClr val="08343A"/>
          </a:solidFill>
          <a:ln>
            <a:noFill/>
          </a:ln>
        </p:spPr>
        <p:txBody>
          <a:bodyPr spcFirstLastPara="1" wrap="square" lIns="0" tIns="1512000" rIns="0" bIns="0" anchor="t" anchorCtr="0">
            <a:noAutofit/>
          </a:bodyPr>
          <a:lstStyle>
            <a:lvl1pPr marR="0" lvl="0" algn="ctr" rtl="0">
              <a:lnSpc>
                <a:spcPct val="90000"/>
              </a:lnSpc>
              <a:spcBef>
                <a:spcPts val="1000"/>
              </a:spcBef>
              <a:spcAft>
                <a:spcPts val="0"/>
              </a:spcAft>
              <a:buClr>
                <a:schemeClr val="lt1"/>
              </a:buClr>
              <a:buSzPts val="1800"/>
              <a:buFont typeface="Arial"/>
              <a:buNone/>
              <a:defRPr sz="1800" b="0" i="1"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22" name="Google Shape;122;p17"/>
          <p:cNvSpPr/>
          <p:nvPr/>
        </p:nvSpPr>
        <p:spPr>
          <a:xfrm rot="5400000">
            <a:off x="5505605" y="1273020"/>
            <a:ext cx="6584950" cy="4311960"/>
          </a:xfrm>
          <a:prstGeom prst="rect">
            <a:avLst/>
          </a:prstGeom>
          <a:solidFill>
            <a:schemeClr val="dk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grpSp>
        <p:nvGrpSpPr>
          <p:cNvPr id="123" name="Google Shape;123;p17"/>
          <p:cNvGrpSpPr/>
          <p:nvPr/>
        </p:nvGrpSpPr>
        <p:grpSpPr>
          <a:xfrm>
            <a:off x="6641050" y="0"/>
            <a:ext cx="4313009" cy="6858000"/>
            <a:chOff x="0" y="0"/>
            <a:chExt cx="12192000" cy="6858000"/>
          </a:xfrm>
        </p:grpSpPr>
        <p:sp>
          <p:nvSpPr>
            <p:cNvPr id="124" name="Google Shape;124;p17"/>
            <p:cNvSpPr/>
            <p:nvPr/>
          </p:nvSpPr>
          <p:spPr>
            <a:xfrm>
              <a:off x="0" y="0"/>
              <a:ext cx="12192000" cy="1365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25" name="Google Shape;125;p17"/>
            <p:cNvSpPr/>
            <p:nvPr/>
          </p:nvSpPr>
          <p:spPr>
            <a:xfrm>
              <a:off x="0" y="6721475"/>
              <a:ext cx="12192000" cy="1365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grpSp>
      <p:sp>
        <p:nvSpPr>
          <p:cNvPr id="126" name="Google Shape;126;p17"/>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7"/>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
        <p:nvSpPr>
          <p:cNvPr id="128" name="Google Shape;128;p17"/>
          <p:cNvSpPr txBox="1">
            <a:spLocks noGrp="1"/>
          </p:cNvSpPr>
          <p:nvPr>
            <p:ph type="ctrTitle"/>
          </p:nvPr>
        </p:nvSpPr>
        <p:spPr>
          <a:xfrm>
            <a:off x="6866470" y="3674372"/>
            <a:ext cx="3863221" cy="720000"/>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lt1"/>
              </a:buClr>
              <a:buSzPts val="45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7"/>
          <p:cNvSpPr txBox="1">
            <a:spLocks noGrp="1"/>
          </p:cNvSpPr>
          <p:nvPr>
            <p:ph type="subTitle" idx="17"/>
          </p:nvPr>
        </p:nvSpPr>
        <p:spPr>
          <a:xfrm>
            <a:off x="6866470" y="4608000"/>
            <a:ext cx="3863221" cy="1800000"/>
          </a:xfrm>
          <a:prstGeom prst="rect">
            <a:avLst/>
          </a:prstGeom>
          <a:noFill/>
          <a:ln>
            <a:noFill/>
          </a:ln>
        </p:spPr>
        <p:txBody>
          <a:bodyPr spcFirstLastPara="1" wrap="square" lIns="0" tIns="0" rIns="0" bIns="0" anchor="t" anchorCtr="0">
            <a:noAutofit/>
          </a:bodyPr>
          <a:lstStyle>
            <a:lvl1pPr lvl="0" algn="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42760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Digital Product">
  <p:cSld name="Digital Product">
    <p:spTree>
      <p:nvGrpSpPr>
        <p:cNvPr id="1" name="Shape 130"/>
        <p:cNvGrpSpPr/>
        <p:nvPr/>
      </p:nvGrpSpPr>
      <p:grpSpPr>
        <a:xfrm>
          <a:off x="0" y="0"/>
          <a:ext cx="0" cy="0"/>
          <a:chOff x="0" y="0"/>
          <a:chExt cx="0" cy="0"/>
        </a:xfrm>
      </p:grpSpPr>
      <p:sp>
        <p:nvSpPr>
          <p:cNvPr id="131" name="Google Shape;131;p18"/>
          <p:cNvSpPr>
            <a:spLocks noGrp="1"/>
          </p:cNvSpPr>
          <p:nvPr>
            <p:ph type="pic" idx="2"/>
          </p:nvPr>
        </p:nvSpPr>
        <p:spPr>
          <a:xfrm>
            <a:off x="-1" y="947452"/>
            <a:ext cx="5703889" cy="4320000"/>
          </a:xfrm>
          <a:prstGeom prst="rect">
            <a:avLst/>
          </a:prstGeom>
          <a:solidFill>
            <a:srgbClr val="D8D8D8"/>
          </a:solid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1100"/>
              <a:buFont typeface="Arial"/>
              <a:buNone/>
              <a:defRPr sz="11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pic>
        <p:nvPicPr>
          <p:cNvPr id="132" name="Google Shape;132;p18"/>
          <p:cNvPicPr preferRelativeResize="0"/>
          <p:nvPr/>
        </p:nvPicPr>
        <p:blipFill rotWithShape="1">
          <a:blip r:embed="rId2">
            <a:alphaModFix/>
          </a:blip>
          <a:srcRect/>
          <a:stretch/>
        </p:blipFill>
        <p:spPr>
          <a:xfrm flipH="1">
            <a:off x="0" y="457201"/>
            <a:ext cx="10705833" cy="6195852"/>
          </a:xfrm>
          <a:prstGeom prst="rect">
            <a:avLst/>
          </a:prstGeom>
          <a:noFill/>
          <a:ln>
            <a:noFill/>
          </a:ln>
        </p:spPr>
      </p:pic>
      <p:sp>
        <p:nvSpPr>
          <p:cNvPr id="133" name="Google Shape;133;p18"/>
          <p:cNvSpPr>
            <a:spLocks noGrp="1"/>
          </p:cNvSpPr>
          <p:nvPr>
            <p:ph type="pic" idx="3"/>
          </p:nvPr>
        </p:nvSpPr>
        <p:spPr>
          <a:xfrm>
            <a:off x="6641052" y="136525"/>
            <a:ext cx="4313008" cy="6584950"/>
          </a:xfrm>
          <a:prstGeom prst="rect">
            <a:avLst/>
          </a:prstGeom>
          <a:solidFill>
            <a:srgbClr val="08343A"/>
          </a:solidFill>
          <a:ln>
            <a:noFill/>
          </a:ln>
        </p:spPr>
        <p:txBody>
          <a:bodyPr spcFirstLastPara="1" wrap="square" lIns="0" tIns="1512000" rIns="0" bIns="0" anchor="t" anchorCtr="0">
            <a:noAutofit/>
          </a:bodyPr>
          <a:lstStyle>
            <a:lvl1pPr marR="0" lvl="0" algn="ctr" rtl="0">
              <a:lnSpc>
                <a:spcPct val="90000"/>
              </a:lnSpc>
              <a:spcBef>
                <a:spcPts val="1000"/>
              </a:spcBef>
              <a:spcAft>
                <a:spcPts val="0"/>
              </a:spcAft>
              <a:buClr>
                <a:schemeClr val="lt1"/>
              </a:buClr>
              <a:buSzPts val="1800"/>
              <a:buFont typeface="Arial"/>
              <a:buNone/>
              <a:defRPr sz="1800" b="0" i="1"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34" name="Google Shape;134;p18"/>
          <p:cNvSpPr/>
          <p:nvPr/>
        </p:nvSpPr>
        <p:spPr>
          <a:xfrm rot="5400000">
            <a:off x="5505605" y="1273020"/>
            <a:ext cx="6584950" cy="4311960"/>
          </a:xfrm>
          <a:prstGeom prst="rect">
            <a:avLst/>
          </a:prstGeom>
          <a:solidFill>
            <a:schemeClr val="dk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grpSp>
        <p:nvGrpSpPr>
          <p:cNvPr id="135" name="Google Shape;135;p18"/>
          <p:cNvGrpSpPr/>
          <p:nvPr/>
        </p:nvGrpSpPr>
        <p:grpSpPr>
          <a:xfrm>
            <a:off x="6641050" y="0"/>
            <a:ext cx="4313009" cy="6858000"/>
            <a:chOff x="0" y="0"/>
            <a:chExt cx="12192000" cy="6858000"/>
          </a:xfrm>
        </p:grpSpPr>
        <p:sp>
          <p:nvSpPr>
            <p:cNvPr id="136" name="Google Shape;136;p18"/>
            <p:cNvSpPr/>
            <p:nvPr/>
          </p:nvSpPr>
          <p:spPr>
            <a:xfrm>
              <a:off x="0" y="0"/>
              <a:ext cx="12192000" cy="1365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37" name="Google Shape;137;p18"/>
            <p:cNvSpPr/>
            <p:nvPr/>
          </p:nvSpPr>
          <p:spPr>
            <a:xfrm>
              <a:off x="0" y="6721475"/>
              <a:ext cx="12192000" cy="1365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grpSp>
      <p:sp>
        <p:nvSpPr>
          <p:cNvPr id="138" name="Google Shape;138;p18"/>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8"/>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
        <p:nvSpPr>
          <p:cNvPr id="140" name="Google Shape;140;p18"/>
          <p:cNvSpPr txBox="1">
            <a:spLocks noGrp="1"/>
          </p:cNvSpPr>
          <p:nvPr>
            <p:ph type="ctrTitle"/>
          </p:nvPr>
        </p:nvSpPr>
        <p:spPr>
          <a:xfrm>
            <a:off x="6866470" y="1767593"/>
            <a:ext cx="3863221" cy="259535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500"/>
              <a:buFont typeface="Corbe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8"/>
          <p:cNvSpPr txBox="1">
            <a:spLocks noGrp="1"/>
          </p:cNvSpPr>
          <p:nvPr>
            <p:ph type="body" idx="1"/>
          </p:nvPr>
        </p:nvSpPr>
        <p:spPr>
          <a:xfrm>
            <a:off x="6866470" y="4608000"/>
            <a:ext cx="3863221" cy="18000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lt1"/>
              </a:buClr>
              <a:buSzPts val="1800"/>
              <a:buChar char="•"/>
              <a:defRPr>
                <a:solidFill>
                  <a:schemeClr val="lt1"/>
                </a:solidFill>
              </a:defRPr>
            </a:lvl1pPr>
            <a:lvl2pPr marL="914400" lvl="1" indent="-330200" algn="l">
              <a:lnSpc>
                <a:spcPct val="90000"/>
              </a:lnSpc>
              <a:spcBef>
                <a:spcPts val="500"/>
              </a:spcBef>
              <a:spcAft>
                <a:spcPts val="0"/>
              </a:spcAft>
              <a:buClr>
                <a:schemeClr val="lt1"/>
              </a:buClr>
              <a:buSzPts val="1600"/>
              <a:buChar char="•"/>
              <a:defRPr>
                <a:solidFill>
                  <a:schemeClr val="lt1"/>
                </a:solidFill>
              </a:defRPr>
            </a:lvl2pPr>
            <a:lvl3pPr marL="1371600" lvl="2" indent="-317500" algn="l">
              <a:lnSpc>
                <a:spcPct val="90000"/>
              </a:lnSpc>
              <a:spcBef>
                <a:spcPts val="500"/>
              </a:spcBef>
              <a:spcAft>
                <a:spcPts val="0"/>
              </a:spcAft>
              <a:buClr>
                <a:schemeClr val="lt1"/>
              </a:buClr>
              <a:buSzPts val="1400"/>
              <a:buChar char="•"/>
              <a:defRPr>
                <a:solidFill>
                  <a:schemeClr val="lt1"/>
                </a:solidFill>
              </a:defRPr>
            </a:lvl3pPr>
            <a:lvl4pPr marL="1828800" lvl="3" indent="-317500" algn="l">
              <a:lnSpc>
                <a:spcPct val="90000"/>
              </a:lnSpc>
              <a:spcBef>
                <a:spcPts val="500"/>
              </a:spcBef>
              <a:spcAft>
                <a:spcPts val="0"/>
              </a:spcAft>
              <a:buClr>
                <a:schemeClr val="lt1"/>
              </a:buClr>
              <a:buSzPts val="1400"/>
              <a:buChar char="•"/>
              <a:defRPr>
                <a:solidFill>
                  <a:schemeClr val="lt1"/>
                </a:solidFill>
              </a:defRPr>
            </a:lvl4pPr>
            <a:lvl5pPr marL="2286000" lvl="4" indent="-317500" algn="l">
              <a:lnSpc>
                <a:spcPct val="9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796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hree Sections">
  <p:cSld name="Three Sections">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19"/>
          <p:cNvSpPr txBox="1">
            <a:spLocks noGrp="1"/>
          </p:cNvSpPr>
          <p:nvPr>
            <p:ph type="body" idx="1"/>
          </p:nvPr>
        </p:nvSpPr>
        <p:spPr>
          <a:xfrm>
            <a:off x="431800" y="1008000"/>
            <a:ext cx="10144125" cy="25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19"/>
          <p:cNvSpPr/>
          <p:nvPr/>
        </p:nvSpPr>
        <p:spPr>
          <a:xfrm>
            <a:off x="2765072" y="2412312"/>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46" name="Google Shape;146;p19"/>
          <p:cNvSpPr>
            <a:spLocks noGrp="1"/>
          </p:cNvSpPr>
          <p:nvPr>
            <p:ph type="pic" idx="2"/>
          </p:nvPr>
        </p:nvSpPr>
        <p:spPr>
          <a:xfrm>
            <a:off x="3062252" y="2709492"/>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47" name="Google Shape;147;p19"/>
          <p:cNvSpPr txBox="1">
            <a:spLocks noGrp="1"/>
          </p:cNvSpPr>
          <p:nvPr>
            <p:ph type="body" idx="3"/>
          </p:nvPr>
        </p:nvSpPr>
        <p:spPr>
          <a:xfrm>
            <a:off x="2565400" y="3971432"/>
            <a:ext cx="1620000" cy="36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19"/>
          <p:cNvSpPr txBox="1">
            <a:spLocks noGrp="1"/>
          </p:cNvSpPr>
          <p:nvPr>
            <p:ph type="body" idx="4"/>
          </p:nvPr>
        </p:nvSpPr>
        <p:spPr>
          <a:xfrm>
            <a:off x="2565400" y="4471987"/>
            <a:ext cx="162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19"/>
          <p:cNvSpPr/>
          <p:nvPr/>
        </p:nvSpPr>
        <p:spPr>
          <a:xfrm>
            <a:off x="4895931" y="2412312"/>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50" name="Google Shape;150;p19"/>
          <p:cNvSpPr>
            <a:spLocks noGrp="1"/>
          </p:cNvSpPr>
          <p:nvPr>
            <p:ph type="pic" idx="5"/>
          </p:nvPr>
        </p:nvSpPr>
        <p:spPr>
          <a:xfrm>
            <a:off x="5193111" y="2709492"/>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51" name="Google Shape;151;p19"/>
          <p:cNvSpPr txBox="1">
            <a:spLocks noGrp="1"/>
          </p:cNvSpPr>
          <p:nvPr>
            <p:ph type="body" idx="6"/>
          </p:nvPr>
        </p:nvSpPr>
        <p:spPr>
          <a:xfrm>
            <a:off x="4696259" y="3971432"/>
            <a:ext cx="1620000" cy="36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9"/>
          <p:cNvSpPr txBox="1">
            <a:spLocks noGrp="1"/>
          </p:cNvSpPr>
          <p:nvPr>
            <p:ph type="body" idx="7"/>
          </p:nvPr>
        </p:nvSpPr>
        <p:spPr>
          <a:xfrm>
            <a:off x="4696259" y="4471987"/>
            <a:ext cx="162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19"/>
          <p:cNvSpPr/>
          <p:nvPr/>
        </p:nvSpPr>
        <p:spPr>
          <a:xfrm>
            <a:off x="7026790" y="2412312"/>
            <a:ext cx="1216152" cy="12161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54" name="Google Shape;154;p19"/>
          <p:cNvSpPr>
            <a:spLocks noGrp="1"/>
          </p:cNvSpPr>
          <p:nvPr>
            <p:ph type="pic" idx="8"/>
          </p:nvPr>
        </p:nvSpPr>
        <p:spPr>
          <a:xfrm>
            <a:off x="7323970" y="2709492"/>
            <a:ext cx="621792" cy="621792"/>
          </a:xfrm>
          <a:prstGeom prst="rect">
            <a:avLst/>
          </a:prstGeom>
          <a:noFill/>
          <a:ln>
            <a:noFill/>
          </a:ln>
        </p:spPr>
        <p:txBody>
          <a:bodyPr spcFirstLastPara="1" wrap="square" lIns="180000" tIns="0" rIns="180000" bIns="0" anchor="ctr" anchorCtr="1">
            <a:noAutofit/>
          </a:bodyPr>
          <a:lstStyle>
            <a:lvl1pPr marR="0" lvl="0" algn="l" rtl="0">
              <a:lnSpc>
                <a:spcPct val="90000"/>
              </a:lnSpc>
              <a:spcBef>
                <a:spcPts val="1000"/>
              </a:spcBef>
              <a:spcAft>
                <a:spcPts val="0"/>
              </a:spcAft>
              <a:buClr>
                <a:srgbClr val="7F7F7F"/>
              </a:buClr>
              <a:buSzPts val="500"/>
              <a:buFont typeface="Arial"/>
              <a:buNone/>
              <a:defRPr sz="5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55" name="Google Shape;155;p19"/>
          <p:cNvSpPr txBox="1">
            <a:spLocks noGrp="1"/>
          </p:cNvSpPr>
          <p:nvPr>
            <p:ph type="body" idx="9"/>
          </p:nvPr>
        </p:nvSpPr>
        <p:spPr>
          <a:xfrm>
            <a:off x="6827118" y="3971432"/>
            <a:ext cx="1620000" cy="36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800"/>
              <a:buFont typeface="Arial"/>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9"/>
          <p:cNvSpPr txBox="1">
            <a:spLocks noGrp="1"/>
          </p:cNvSpPr>
          <p:nvPr>
            <p:ph type="body" idx="13"/>
          </p:nvPr>
        </p:nvSpPr>
        <p:spPr>
          <a:xfrm>
            <a:off x="6827118" y="4471987"/>
            <a:ext cx="162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9"/>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9"/>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34869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Large Numbers Option 1">
  <p:cSld name="Large Numbers Option 1">
    <p:spTree>
      <p:nvGrpSpPr>
        <p:cNvPr id="1" name="Shape 159"/>
        <p:cNvGrpSpPr/>
        <p:nvPr/>
      </p:nvGrpSpPr>
      <p:grpSpPr>
        <a:xfrm>
          <a:off x="0" y="0"/>
          <a:ext cx="0" cy="0"/>
          <a:chOff x="0" y="0"/>
          <a:chExt cx="0" cy="0"/>
        </a:xfrm>
      </p:grpSpPr>
      <p:sp>
        <p:nvSpPr>
          <p:cNvPr id="160" name="Google Shape;160;p20"/>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0"/>
          <p:cNvSpPr txBox="1">
            <a:spLocks noGrp="1"/>
          </p:cNvSpPr>
          <p:nvPr>
            <p:ph type="body" idx="1"/>
          </p:nvPr>
        </p:nvSpPr>
        <p:spPr>
          <a:xfrm>
            <a:off x="431800" y="1008000"/>
            <a:ext cx="10144125" cy="25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0"/>
          <p:cNvSpPr txBox="1">
            <a:spLocks noGrp="1"/>
          </p:cNvSpPr>
          <p:nvPr>
            <p:ph type="body" idx="2"/>
          </p:nvPr>
        </p:nvSpPr>
        <p:spPr>
          <a:xfrm>
            <a:off x="1616210" y="2143124"/>
            <a:ext cx="3069500" cy="99716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3F3F3F"/>
              </a:buClr>
              <a:buSzPts val="7200"/>
              <a:buNone/>
              <a:defRPr sz="7200" b="1">
                <a:solidFill>
                  <a:srgbClr val="3F3F3F"/>
                </a:solidFill>
                <a:latin typeface="Corbel"/>
                <a:ea typeface="Corbel"/>
                <a:cs typeface="Corbel"/>
                <a:sym typeface="Corbel"/>
              </a:defRPr>
            </a:lvl1pPr>
            <a:lvl2pPr marL="914400" lvl="1" indent="-228600" algn="l">
              <a:lnSpc>
                <a:spcPct val="90000"/>
              </a:lnSpc>
              <a:spcBef>
                <a:spcPts val="500"/>
              </a:spcBef>
              <a:spcAft>
                <a:spcPts val="0"/>
              </a:spcAft>
              <a:buClr>
                <a:srgbClr val="3F3F3F"/>
              </a:buClr>
              <a:buSzPts val="2000"/>
              <a:buNone/>
              <a:defRPr sz="2000" b="1"/>
            </a:lvl2pPr>
            <a:lvl3pPr marL="1371600" lvl="2" indent="-228600" algn="l">
              <a:lnSpc>
                <a:spcPct val="90000"/>
              </a:lnSpc>
              <a:spcBef>
                <a:spcPts val="500"/>
              </a:spcBef>
              <a:spcAft>
                <a:spcPts val="0"/>
              </a:spcAft>
              <a:buClr>
                <a:srgbClr val="3F3F3F"/>
              </a:buClr>
              <a:buSzPts val="1800"/>
              <a:buNone/>
              <a:defRPr sz="1800" b="1"/>
            </a:lvl3pPr>
            <a:lvl4pPr marL="1828800" lvl="3" indent="-228600" algn="l">
              <a:lnSpc>
                <a:spcPct val="90000"/>
              </a:lnSpc>
              <a:spcBef>
                <a:spcPts val="500"/>
              </a:spcBef>
              <a:spcAft>
                <a:spcPts val="0"/>
              </a:spcAft>
              <a:buClr>
                <a:srgbClr val="3F3F3F"/>
              </a:buClr>
              <a:buSzPts val="1600"/>
              <a:buNone/>
              <a:defRPr sz="1600" b="1"/>
            </a:lvl4pPr>
            <a:lvl5pPr marL="2286000" lvl="4" indent="-228600" algn="l">
              <a:lnSpc>
                <a:spcPct val="90000"/>
              </a:lnSpc>
              <a:spcBef>
                <a:spcPts val="500"/>
              </a:spcBef>
              <a:spcAft>
                <a:spcPts val="0"/>
              </a:spcAft>
              <a:buClr>
                <a:srgbClr val="3F3F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3" name="Google Shape;163;p20"/>
          <p:cNvSpPr txBox="1">
            <a:spLocks noGrp="1"/>
          </p:cNvSpPr>
          <p:nvPr>
            <p:ph type="body" idx="3"/>
          </p:nvPr>
        </p:nvSpPr>
        <p:spPr>
          <a:xfrm>
            <a:off x="1631968" y="3314505"/>
            <a:ext cx="3069500" cy="305190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20"/>
          <p:cNvSpPr txBox="1">
            <a:spLocks noGrp="1"/>
          </p:cNvSpPr>
          <p:nvPr>
            <p:ph type="body" idx="4"/>
          </p:nvPr>
        </p:nvSpPr>
        <p:spPr>
          <a:xfrm>
            <a:off x="6753360" y="2143124"/>
            <a:ext cx="3069500" cy="1008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rgbClr val="3F3F3F"/>
              </a:buClr>
              <a:buSzPts val="7200"/>
              <a:buNone/>
              <a:defRPr sz="7200" b="1">
                <a:solidFill>
                  <a:srgbClr val="3F3F3F"/>
                </a:solidFill>
                <a:latin typeface="Corbel"/>
                <a:ea typeface="Corbel"/>
                <a:cs typeface="Corbel"/>
                <a:sym typeface="Corbe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0"/>
          <p:cNvSpPr txBox="1">
            <a:spLocks noGrp="1"/>
          </p:cNvSpPr>
          <p:nvPr>
            <p:ph type="body" idx="5"/>
          </p:nvPr>
        </p:nvSpPr>
        <p:spPr>
          <a:xfrm>
            <a:off x="6753360" y="3314701"/>
            <a:ext cx="3069500" cy="3051192"/>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20"/>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0"/>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714299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Large Numbers Option 2">
  <p:cSld name="Large Numbers Option 2">
    <p:spTree>
      <p:nvGrpSpPr>
        <p:cNvPr id="1" name="Shape 168"/>
        <p:cNvGrpSpPr/>
        <p:nvPr/>
      </p:nvGrpSpPr>
      <p:grpSpPr>
        <a:xfrm>
          <a:off x="0" y="0"/>
          <a:ext cx="0" cy="0"/>
          <a:chOff x="0" y="0"/>
          <a:chExt cx="0" cy="0"/>
        </a:xfrm>
      </p:grpSpPr>
      <p:sp>
        <p:nvSpPr>
          <p:cNvPr id="169" name="Google Shape;169;p21"/>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21"/>
          <p:cNvSpPr txBox="1">
            <a:spLocks noGrp="1"/>
          </p:cNvSpPr>
          <p:nvPr>
            <p:ph type="body" idx="1"/>
          </p:nvPr>
        </p:nvSpPr>
        <p:spPr>
          <a:xfrm>
            <a:off x="431800" y="1008000"/>
            <a:ext cx="10144125" cy="25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21"/>
          <p:cNvSpPr>
            <a:spLocks noGrp="1"/>
          </p:cNvSpPr>
          <p:nvPr>
            <p:ph type="body" idx="2"/>
          </p:nvPr>
        </p:nvSpPr>
        <p:spPr>
          <a:xfrm>
            <a:off x="431800" y="1593150"/>
            <a:ext cx="4348065" cy="4348065"/>
          </a:xfrm>
          <a:prstGeom prst="ellipse">
            <a:avLst/>
          </a:prstGeom>
          <a:solidFill>
            <a:schemeClr val="accent1">
              <a:alpha val="9803"/>
            </a:schemeClr>
          </a:solidFill>
          <a:ln w="9525"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3F3F3F"/>
              </a:buClr>
              <a:buSzPts val="1800"/>
              <a:buNone/>
              <a:defRPr sz="1800">
                <a:solidFill>
                  <a:srgbClr val="3F3F3F"/>
                </a:solidFill>
                <a:latin typeface="Corbel"/>
                <a:ea typeface="Corbel"/>
                <a:cs typeface="Corbel"/>
                <a:sym typeface="Corbel"/>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1"/>
          <p:cNvSpPr txBox="1">
            <a:spLocks noGrp="1"/>
          </p:cNvSpPr>
          <p:nvPr>
            <p:ph type="body" idx="3"/>
          </p:nvPr>
        </p:nvSpPr>
        <p:spPr>
          <a:xfrm>
            <a:off x="1200023" y="2205688"/>
            <a:ext cx="2811618" cy="1440000"/>
          </a:xfrm>
          <a:prstGeom prst="rect">
            <a:avLst/>
          </a:prstGeom>
          <a:noFill/>
          <a:ln>
            <a:noFill/>
          </a:ln>
        </p:spPr>
        <p:txBody>
          <a:bodyPr spcFirstLastPara="1" wrap="square" lIns="0" tIns="0" rIns="0" bIns="0" anchor="b" anchorCtr="0">
            <a:noAutofit/>
          </a:bodyPr>
          <a:lstStyle>
            <a:lvl1pPr marL="457200" lvl="0" indent="-228600" algn="ctr">
              <a:lnSpc>
                <a:spcPct val="90000"/>
              </a:lnSpc>
              <a:spcBef>
                <a:spcPts val="0"/>
              </a:spcBef>
              <a:spcAft>
                <a:spcPts val="0"/>
              </a:spcAft>
              <a:buClr>
                <a:srgbClr val="3F3F3F"/>
              </a:buClr>
              <a:buSzPts val="6600"/>
              <a:buNone/>
              <a:defRPr sz="6600" b="1">
                <a:solidFill>
                  <a:srgbClr val="3F3F3F"/>
                </a:solidFill>
                <a:latin typeface="Corbel"/>
                <a:ea typeface="Corbel"/>
                <a:cs typeface="Corbel"/>
                <a:sym typeface="Corbel"/>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21"/>
          <p:cNvSpPr txBox="1">
            <a:spLocks noGrp="1"/>
          </p:cNvSpPr>
          <p:nvPr>
            <p:ph type="body" idx="4"/>
          </p:nvPr>
        </p:nvSpPr>
        <p:spPr>
          <a:xfrm>
            <a:off x="1615832" y="4243333"/>
            <a:ext cx="198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Font typeface="Arial"/>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21"/>
          <p:cNvSpPr>
            <a:spLocks noGrp="1"/>
          </p:cNvSpPr>
          <p:nvPr>
            <p:ph type="body" idx="5"/>
          </p:nvPr>
        </p:nvSpPr>
        <p:spPr>
          <a:xfrm>
            <a:off x="4123559" y="1864921"/>
            <a:ext cx="3804522" cy="3804522"/>
          </a:xfrm>
          <a:prstGeom prst="ellipse">
            <a:avLst/>
          </a:prstGeom>
          <a:solidFill>
            <a:schemeClr val="accent2">
              <a:alpha val="9803"/>
            </a:schemeClr>
          </a:solidFill>
          <a:ln w="9525" cap="flat" cmpd="sng">
            <a:solidFill>
              <a:schemeClr val="accent2"/>
            </a:solidFill>
            <a:prstDash val="solid"/>
            <a:round/>
            <a:headEnd type="none" w="sm" len="sm"/>
            <a:tailEnd type="none" w="sm" len="sm"/>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3F3F3F"/>
              </a:buClr>
              <a:buSzPts val="1800"/>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1"/>
          <p:cNvSpPr txBox="1">
            <a:spLocks noGrp="1"/>
          </p:cNvSpPr>
          <p:nvPr>
            <p:ph type="body" idx="6"/>
          </p:nvPr>
        </p:nvSpPr>
        <p:spPr>
          <a:xfrm>
            <a:off x="4620011" y="2205688"/>
            <a:ext cx="2811618" cy="1440000"/>
          </a:xfrm>
          <a:prstGeom prst="rect">
            <a:avLst/>
          </a:prstGeom>
          <a:noFill/>
          <a:ln>
            <a:noFill/>
          </a:ln>
        </p:spPr>
        <p:txBody>
          <a:bodyPr spcFirstLastPara="1" wrap="square" lIns="0" tIns="0" rIns="0" bIns="0" anchor="b" anchorCtr="0">
            <a:noAutofit/>
          </a:bodyPr>
          <a:lstStyle>
            <a:lvl1pPr marL="457200" lvl="0" indent="-228600" algn="ctr">
              <a:lnSpc>
                <a:spcPct val="90000"/>
              </a:lnSpc>
              <a:spcBef>
                <a:spcPts val="0"/>
              </a:spcBef>
              <a:spcAft>
                <a:spcPts val="0"/>
              </a:spcAft>
              <a:buClr>
                <a:srgbClr val="3F3F3F"/>
              </a:buClr>
              <a:buSzPts val="6600"/>
              <a:buNone/>
              <a:defRPr sz="6600" b="1">
                <a:solidFill>
                  <a:srgbClr val="3F3F3F"/>
                </a:solidFill>
                <a:latin typeface="Corbel"/>
                <a:ea typeface="Corbel"/>
                <a:cs typeface="Corbel"/>
                <a:sym typeface="Corbe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1"/>
          <p:cNvSpPr txBox="1">
            <a:spLocks noGrp="1"/>
          </p:cNvSpPr>
          <p:nvPr>
            <p:ph type="body" idx="7"/>
          </p:nvPr>
        </p:nvSpPr>
        <p:spPr>
          <a:xfrm>
            <a:off x="5035820" y="4243333"/>
            <a:ext cx="198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Font typeface="Arial"/>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1"/>
          <p:cNvSpPr>
            <a:spLocks noGrp="1"/>
          </p:cNvSpPr>
          <p:nvPr>
            <p:ph type="body" idx="8"/>
          </p:nvPr>
        </p:nvSpPr>
        <p:spPr>
          <a:xfrm>
            <a:off x="7454997" y="2207063"/>
            <a:ext cx="3120238" cy="3120238"/>
          </a:xfrm>
          <a:prstGeom prst="ellipse">
            <a:avLst/>
          </a:prstGeom>
          <a:solidFill>
            <a:schemeClr val="accent3">
              <a:alpha val="9803"/>
            </a:schemeClr>
          </a:solidFill>
          <a:ln w="9525" cap="flat" cmpd="sng">
            <a:solidFill>
              <a:schemeClr val="accent3"/>
            </a:solidFill>
            <a:prstDash val="solid"/>
            <a:round/>
            <a:headEnd type="none" w="sm" len="sm"/>
            <a:tailEnd type="none" w="sm" len="sm"/>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3F3F3F"/>
              </a:buClr>
              <a:buSzPts val="1800"/>
              <a:buNone/>
              <a:defRPr sz="18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21"/>
          <p:cNvSpPr txBox="1">
            <a:spLocks noGrp="1"/>
          </p:cNvSpPr>
          <p:nvPr>
            <p:ph type="body" idx="9"/>
          </p:nvPr>
        </p:nvSpPr>
        <p:spPr>
          <a:xfrm>
            <a:off x="7763617" y="2205688"/>
            <a:ext cx="2597043" cy="1440000"/>
          </a:xfrm>
          <a:prstGeom prst="rect">
            <a:avLst/>
          </a:prstGeom>
          <a:noFill/>
          <a:ln>
            <a:noFill/>
          </a:ln>
        </p:spPr>
        <p:txBody>
          <a:bodyPr spcFirstLastPara="1" wrap="square" lIns="0" tIns="0" rIns="0" bIns="0" anchor="b" anchorCtr="0">
            <a:noAutofit/>
          </a:bodyPr>
          <a:lstStyle>
            <a:lvl1pPr marL="457200" lvl="0" indent="-228600" algn="ctr">
              <a:lnSpc>
                <a:spcPct val="90000"/>
              </a:lnSpc>
              <a:spcBef>
                <a:spcPts val="0"/>
              </a:spcBef>
              <a:spcAft>
                <a:spcPts val="0"/>
              </a:spcAft>
              <a:buClr>
                <a:srgbClr val="3F3F3F"/>
              </a:buClr>
              <a:buSzPts val="6600"/>
              <a:buNone/>
              <a:defRPr sz="6600" b="1">
                <a:solidFill>
                  <a:srgbClr val="3F3F3F"/>
                </a:solidFill>
                <a:latin typeface="Corbel"/>
                <a:ea typeface="Corbel"/>
                <a:cs typeface="Corbel"/>
                <a:sym typeface="Corbe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1"/>
          <p:cNvSpPr txBox="1">
            <a:spLocks noGrp="1"/>
          </p:cNvSpPr>
          <p:nvPr>
            <p:ph type="body" idx="13"/>
          </p:nvPr>
        </p:nvSpPr>
        <p:spPr>
          <a:xfrm>
            <a:off x="8025116" y="4243333"/>
            <a:ext cx="1980000" cy="720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Font typeface="Arial"/>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21"/>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1"/>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2884066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Market Space">
  <p:cSld name="Market Space">
    <p:spTree>
      <p:nvGrpSpPr>
        <p:cNvPr id="1" name="Shape 182"/>
        <p:cNvGrpSpPr/>
        <p:nvPr/>
      </p:nvGrpSpPr>
      <p:grpSpPr>
        <a:xfrm>
          <a:off x="0" y="0"/>
          <a:ext cx="0" cy="0"/>
          <a:chOff x="0" y="0"/>
          <a:chExt cx="0" cy="0"/>
        </a:xfrm>
      </p:grpSpPr>
      <p:sp>
        <p:nvSpPr>
          <p:cNvPr id="183" name="Google Shape;183;p22"/>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84" name="Google Shape;184;p22"/>
          <p:cNvCxnSpPr/>
          <p:nvPr/>
        </p:nvCxnSpPr>
        <p:spPr>
          <a:xfrm>
            <a:off x="5503617" y="1406251"/>
            <a:ext cx="0" cy="4493319"/>
          </a:xfrm>
          <a:prstGeom prst="straightConnector1">
            <a:avLst/>
          </a:prstGeom>
          <a:noFill/>
          <a:ln w="9525" cap="flat" cmpd="sng">
            <a:solidFill>
              <a:srgbClr val="D8D8D8"/>
            </a:solidFill>
            <a:prstDash val="solid"/>
            <a:miter lim="800000"/>
            <a:headEnd type="triangle" w="med" len="med"/>
            <a:tailEnd type="triangle" w="med" len="med"/>
          </a:ln>
        </p:spPr>
      </p:cxnSp>
      <p:cxnSp>
        <p:nvCxnSpPr>
          <p:cNvPr id="185" name="Google Shape;185;p22"/>
          <p:cNvCxnSpPr/>
          <p:nvPr/>
        </p:nvCxnSpPr>
        <p:spPr>
          <a:xfrm rot="10800000">
            <a:off x="432000" y="3652910"/>
            <a:ext cx="10143235" cy="0"/>
          </a:xfrm>
          <a:prstGeom prst="straightConnector1">
            <a:avLst/>
          </a:prstGeom>
          <a:noFill/>
          <a:ln w="9525" cap="flat" cmpd="sng">
            <a:solidFill>
              <a:srgbClr val="D8D8D8"/>
            </a:solidFill>
            <a:prstDash val="solid"/>
            <a:miter lim="800000"/>
            <a:headEnd type="triangle" w="med" len="med"/>
            <a:tailEnd type="triangle" w="med" len="med"/>
          </a:ln>
        </p:spPr>
      </p:cxnSp>
      <p:sp>
        <p:nvSpPr>
          <p:cNvPr id="186" name="Google Shape;186;p22"/>
          <p:cNvSpPr txBox="1">
            <a:spLocks noGrp="1"/>
          </p:cNvSpPr>
          <p:nvPr>
            <p:ph type="body" idx="1"/>
          </p:nvPr>
        </p:nvSpPr>
        <p:spPr>
          <a:xfrm>
            <a:off x="4513617" y="1069941"/>
            <a:ext cx="1980000" cy="252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Font typeface="Arial"/>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2"/>
          <p:cNvSpPr txBox="1">
            <a:spLocks noGrp="1"/>
          </p:cNvSpPr>
          <p:nvPr>
            <p:ph type="body" idx="2"/>
          </p:nvPr>
        </p:nvSpPr>
        <p:spPr>
          <a:xfrm>
            <a:off x="4513617" y="5983879"/>
            <a:ext cx="1980000" cy="2520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3F3F3F"/>
              </a:buClr>
              <a:buSzPts val="1400"/>
              <a:buFont typeface="Arial"/>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2"/>
          <p:cNvSpPr txBox="1">
            <a:spLocks noGrp="1"/>
          </p:cNvSpPr>
          <p:nvPr>
            <p:ph type="body" idx="3"/>
          </p:nvPr>
        </p:nvSpPr>
        <p:spPr>
          <a:xfrm>
            <a:off x="432000" y="3354600"/>
            <a:ext cx="1980000" cy="25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400"/>
              <a:buFont typeface="Arial"/>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22"/>
          <p:cNvSpPr txBox="1">
            <a:spLocks noGrp="1"/>
          </p:cNvSpPr>
          <p:nvPr>
            <p:ph type="body" idx="4"/>
          </p:nvPr>
        </p:nvSpPr>
        <p:spPr>
          <a:xfrm>
            <a:off x="8595235" y="3354600"/>
            <a:ext cx="1980000" cy="2520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rgbClr val="3F3F3F"/>
              </a:buClr>
              <a:buSzPts val="1400"/>
              <a:buFont typeface="Arial"/>
              <a:buNone/>
              <a:defRPr sz="1400">
                <a:solidFill>
                  <a:srgbClr val="3F3F3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2"/>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2"/>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754355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3 Col Boxed">
  <p:cSld name="3 Col Boxed">
    <p:spTree>
      <p:nvGrpSpPr>
        <p:cNvPr id="1" name="Shape 192"/>
        <p:cNvGrpSpPr/>
        <p:nvPr/>
      </p:nvGrpSpPr>
      <p:grpSpPr>
        <a:xfrm>
          <a:off x="0" y="0"/>
          <a:ext cx="0" cy="0"/>
          <a:chOff x="0" y="0"/>
          <a:chExt cx="0" cy="0"/>
        </a:xfrm>
      </p:grpSpPr>
      <p:sp>
        <p:nvSpPr>
          <p:cNvPr id="193" name="Google Shape;193;p23"/>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23"/>
          <p:cNvSpPr txBox="1">
            <a:spLocks noGrp="1"/>
          </p:cNvSpPr>
          <p:nvPr>
            <p:ph type="body" idx="1"/>
          </p:nvPr>
        </p:nvSpPr>
        <p:spPr>
          <a:xfrm>
            <a:off x="431800" y="1008000"/>
            <a:ext cx="10144125" cy="25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23"/>
          <p:cNvSpPr txBox="1">
            <a:spLocks noGrp="1"/>
          </p:cNvSpPr>
          <p:nvPr>
            <p:ph type="body" idx="2"/>
          </p:nvPr>
        </p:nvSpPr>
        <p:spPr>
          <a:xfrm>
            <a:off x="432000" y="1728000"/>
            <a:ext cx="2919633" cy="720000"/>
          </a:xfrm>
          <a:prstGeom prst="rect">
            <a:avLst/>
          </a:prstGeom>
          <a:solidFill>
            <a:srgbClr val="3F3F3F"/>
          </a:solidFill>
          <a:ln w="28575" cap="flat" cmpd="sng">
            <a:solidFill>
              <a:schemeClr val="accent1"/>
            </a:solidFill>
            <a:prstDash val="solid"/>
            <a:round/>
            <a:headEnd type="none" w="sm" len="sm"/>
            <a:tailEnd type="none" w="sm" len="sm"/>
          </a:ln>
        </p:spPr>
        <p:txBody>
          <a:bodyPr spcFirstLastPara="1" wrap="square" lIns="108000" tIns="36000" rIns="108000" bIns="36000" anchor="ctr" anchorCtr="0">
            <a:noAutofit/>
          </a:bodyPr>
          <a:lstStyle>
            <a:lvl1pPr marL="457200" lvl="0" indent="-228600" algn="ctr">
              <a:lnSpc>
                <a:spcPct val="90000"/>
              </a:lnSpc>
              <a:spcBef>
                <a:spcPts val="1000"/>
              </a:spcBef>
              <a:spcAft>
                <a:spcPts val="0"/>
              </a:spcAft>
              <a:buClr>
                <a:schemeClr val="lt1"/>
              </a:buClr>
              <a:buSzPts val="1800"/>
              <a:buNone/>
              <a:defRPr>
                <a:solidFill>
                  <a:schemeClr val="lt1"/>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23"/>
          <p:cNvSpPr txBox="1">
            <a:spLocks noGrp="1"/>
          </p:cNvSpPr>
          <p:nvPr>
            <p:ph type="body" idx="3"/>
          </p:nvPr>
        </p:nvSpPr>
        <p:spPr>
          <a:xfrm>
            <a:off x="432000" y="2448000"/>
            <a:ext cx="2919633" cy="3631338"/>
          </a:xfrm>
          <a:prstGeom prst="rect">
            <a:avLst/>
          </a:prstGeom>
          <a:solidFill>
            <a:schemeClr val="lt1"/>
          </a:solidFill>
          <a:ln w="9525" cap="flat" cmpd="sng">
            <a:solidFill>
              <a:srgbClr val="D8D8D8"/>
            </a:solidFill>
            <a:prstDash val="solid"/>
            <a:round/>
            <a:headEnd type="none" w="sm" len="sm"/>
            <a:tailEnd type="none" w="sm" len="sm"/>
          </a:ln>
        </p:spPr>
        <p:txBody>
          <a:bodyPr spcFirstLastPara="1" wrap="square" lIns="136800" tIns="252000" rIns="136800" bIns="0" anchor="t" anchorCtr="0">
            <a:noAutofit/>
          </a:bodyPr>
          <a:lstStyle>
            <a:lvl1pPr marL="457200" lvl="0" indent="-342900" algn="l">
              <a:lnSpc>
                <a:spcPct val="90000"/>
              </a:lnSpc>
              <a:spcBef>
                <a:spcPts val="1000"/>
              </a:spcBef>
              <a:spcAft>
                <a:spcPts val="0"/>
              </a:spcAft>
              <a:buClr>
                <a:srgbClr val="3F3F3F"/>
              </a:buClr>
              <a:buSzPts val="1800"/>
              <a:buFont typeface="Arial"/>
              <a:buChar char="•"/>
              <a:defRPr/>
            </a:lvl1pPr>
            <a:lvl2pPr marL="914400" lvl="1" indent="-330200" algn="l">
              <a:lnSpc>
                <a:spcPct val="90000"/>
              </a:lnSpc>
              <a:spcBef>
                <a:spcPts val="500"/>
              </a:spcBef>
              <a:spcAft>
                <a:spcPts val="0"/>
              </a:spcAft>
              <a:buClr>
                <a:srgbClr val="3F3F3F"/>
              </a:buClr>
              <a:buSzPts val="1600"/>
              <a:buChar char="•"/>
              <a:defRPr/>
            </a:lvl2pPr>
            <a:lvl3pPr marL="1371600" lvl="2" indent="-317500" algn="l">
              <a:lnSpc>
                <a:spcPct val="90000"/>
              </a:lnSpc>
              <a:spcBef>
                <a:spcPts val="500"/>
              </a:spcBef>
              <a:spcAft>
                <a:spcPts val="0"/>
              </a:spcAft>
              <a:buClr>
                <a:srgbClr val="3F3F3F"/>
              </a:buClr>
              <a:buSzPts val="1400"/>
              <a:buChar char="•"/>
              <a:defRPr/>
            </a:lvl3pPr>
            <a:lvl4pPr marL="1828800" lvl="3" indent="-317500" algn="l">
              <a:lnSpc>
                <a:spcPct val="90000"/>
              </a:lnSpc>
              <a:spcBef>
                <a:spcPts val="500"/>
              </a:spcBef>
              <a:spcAft>
                <a:spcPts val="0"/>
              </a:spcAft>
              <a:buClr>
                <a:srgbClr val="3F3F3F"/>
              </a:buClr>
              <a:buSzPts val="1400"/>
              <a:buChar char="•"/>
              <a:defRPr/>
            </a:lvl4pPr>
            <a:lvl5pPr marL="2286000" lvl="4" indent="-317500" algn="l">
              <a:lnSpc>
                <a:spcPct val="90000"/>
              </a:lnSpc>
              <a:spcBef>
                <a:spcPts val="500"/>
              </a:spcBef>
              <a:spcAft>
                <a:spcPts val="0"/>
              </a:spcAft>
              <a:buClr>
                <a:srgbClr val="3F3F3F"/>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23" title="Arrow"/>
          <p:cNvSpPr/>
          <p:nvPr/>
        </p:nvSpPr>
        <p:spPr>
          <a:xfrm flipH="1">
            <a:off x="3570526" y="1945687"/>
            <a:ext cx="254382" cy="284625"/>
          </a:xfrm>
          <a:custGeom>
            <a:avLst/>
            <a:gdLst/>
            <a:ahLst/>
            <a:cxnLst/>
            <a:rect l="l" t="t" r="r" b="b"/>
            <a:pathLst>
              <a:path w="1172492" h="1311889" extrusionOk="0">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cmpd="sng">
            <a:solidFill>
              <a:srgbClr val="4B4B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98" name="Google Shape;198;p23"/>
          <p:cNvSpPr txBox="1">
            <a:spLocks noGrp="1"/>
          </p:cNvSpPr>
          <p:nvPr>
            <p:ph type="body" idx="4"/>
          </p:nvPr>
        </p:nvSpPr>
        <p:spPr>
          <a:xfrm>
            <a:off x="4043801" y="1728000"/>
            <a:ext cx="2919633" cy="720000"/>
          </a:xfrm>
          <a:prstGeom prst="rect">
            <a:avLst/>
          </a:prstGeom>
          <a:solidFill>
            <a:srgbClr val="3F3F3F"/>
          </a:solidFill>
          <a:ln w="28575" cap="flat" cmpd="sng">
            <a:solidFill>
              <a:schemeClr val="accent2"/>
            </a:solidFill>
            <a:prstDash val="solid"/>
            <a:round/>
            <a:headEnd type="none" w="sm" len="sm"/>
            <a:tailEnd type="none" w="sm" len="sm"/>
          </a:ln>
        </p:spPr>
        <p:txBody>
          <a:bodyPr spcFirstLastPara="1" wrap="square" lIns="108000" tIns="36000" rIns="108000" bIns="36000" anchor="ctr" anchorCtr="0">
            <a:noAutofit/>
          </a:bodyPr>
          <a:lstStyle>
            <a:lvl1pPr marL="457200" lvl="0" indent="-228600" algn="ctr">
              <a:lnSpc>
                <a:spcPct val="90000"/>
              </a:lnSpc>
              <a:spcBef>
                <a:spcPts val="1000"/>
              </a:spcBef>
              <a:spcAft>
                <a:spcPts val="0"/>
              </a:spcAft>
              <a:buClr>
                <a:schemeClr val="lt1"/>
              </a:buClr>
              <a:buSzPts val="1800"/>
              <a:buNone/>
              <a:defRPr>
                <a:solidFill>
                  <a:schemeClr val="lt1"/>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23"/>
          <p:cNvSpPr txBox="1">
            <a:spLocks noGrp="1"/>
          </p:cNvSpPr>
          <p:nvPr>
            <p:ph type="body" idx="5"/>
          </p:nvPr>
        </p:nvSpPr>
        <p:spPr>
          <a:xfrm>
            <a:off x="4043801" y="2448000"/>
            <a:ext cx="2919633" cy="3631338"/>
          </a:xfrm>
          <a:prstGeom prst="rect">
            <a:avLst/>
          </a:prstGeom>
          <a:solidFill>
            <a:schemeClr val="lt1"/>
          </a:solidFill>
          <a:ln w="9525" cap="flat" cmpd="sng">
            <a:solidFill>
              <a:srgbClr val="D8D8D8"/>
            </a:solidFill>
            <a:prstDash val="solid"/>
            <a:round/>
            <a:headEnd type="none" w="sm" len="sm"/>
            <a:tailEnd type="none" w="sm" len="sm"/>
          </a:ln>
        </p:spPr>
        <p:txBody>
          <a:bodyPr spcFirstLastPara="1" wrap="square" lIns="136800" tIns="252000" rIns="136800" bIns="0" anchor="t" anchorCtr="0">
            <a:noAutofit/>
          </a:bodyPr>
          <a:lstStyle>
            <a:lvl1pPr marL="457200" lvl="0" indent="-342900" algn="l">
              <a:lnSpc>
                <a:spcPct val="90000"/>
              </a:lnSpc>
              <a:spcBef>
                <a:spcPts val="1000"/>
              </a:spcBef>
              <a:spcAft>
                <a:spcPts val="0"/>
              </a:spcAft>
              <a:buClr>
                <a:srgbClr val="3F3F3F"/>
              </a:buClr>
              <a:buSzPts val="1800"/>
              <a:buFont typeface="Arial"/>
              <a:buChar char="•"/>
              <a:defRPr/>
            </a:lvl1pPr>
            <a:lvl2pPr marL="914400" lvl="1" indent="-330200" algn="l">
              <a:lnSpc>
                <a:spcPct val="90000"/>
              </a:lnSpc>
              <a:spcBef>
                <a:spcPts val="500"/>
              </a:spcBef>
              <a:spcAft>
                <a:spcPts val="0"/>
              </a:spcAft>
              <a:buClr>
                <a:srgbClr val="3F3F3F"/>
              </a:buClr>
              <a:buSzPts val="1600"/>
              <a:buChar char="•"/>
              <a:defRPr/>
            </a:lvl2pPr>
            <a:lvl3pPr marL="1371600" lvl="2" indent="-317500" algn="l">
              <a:lnSpc>
                <a:spcPct val="90000"/>
              </a:lnSpc>
              <a:spcBef>
                <a:spcPts val="500"/>
              </a:spcBef>
              <a:spcAft>
                <a:spcPts val="0"/>
              </a:spcAft>
              <a:buClr>
                <a:srgbClr val="3F3F3F"/>
              </a:buClr>
              <a:buSzPts val="1400"/>
              <a:buChar char="•"/>
              <a:defRPr/>
            </a:lvl3pPr>
            <a:lvl4pPr marL="1828800" lvl="3" indent="-317500" algn="l">
              <a:lnSpc>
                <a:spcPct val="90000"/>
              </a:lnSpc>
              <a:spcBef>
                <a:spcPts val="500"/>
              </a:spcBef>
              <a:spcAft>
                <a:spcPts val="0"/>
              </a:spcAft>
              <a:buClr>
                <a:srgbClr val="3F3F3F"/>
              </a:buClr>
              <a:buSzPts val="1400"/>
              <a:buChar char="•"/>
              <a:defRPr/>
            </a:lvl4pPr>
            <a:lvl5pPr marL="2286000" lvl="4" indent="-317500" algn="l">
              <a:lnSpc>
                <a:spcPct val="90000"/>
              </a:lnSpc>
              <a:spcBef>
                <a:spcPts val="500"/>
              </a:spcBef>
              <a:spcAft>
                <a:spcPts val="0"/>
              </a:spcAft>
              <a:buClr>
                <a:srgbClr val="3F3F3F"/>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23" title="Arrow"/>
          <p:cNvSpPr/>
          <p:nvPr/>
        </p:nvSpPr>
        <p:spPr>
          <a:xfrm flipH="1">
            <a:off x="7182327" y="1945687"/>
            <a:ext cx="254382" cy="284625"/>
          </a:xfrm>
          <a:custGeom>
            <a:avLst/>
            <a:gdLst/>
            <a:ahLst/>
            <a:cxnLst/>
            <a:rect l="l" t="t" r="r" b="b"/>
            <a:pathLst>
              <a:path w="1172492" h="1311889" extrusionOk="0">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cmpd="sng">
            <a:solidFill>
              <a:srgbClr val="4B4B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201" name="Google Shape;201;p23"/>
          <p:cNvSpPr txBox="1">
            <a:spLocks noGrp="1"/>
          </p:cNvSpPr>
          <p:nvPr>
            <p:ph type="body" idx="6"/>
          </p:nvPr>
        </p:nvSpPr>
        <p:spPr>
          <a:xfrm>
            <a:off x="7655602" y="1728000"/>
            <a:ext cx="2919633" cy="720000"/>
          </a:xfrm>
          <a:prstGeom prst="rect">
            <a:avLst/>
          </a:prstGeom>
          <a:solidFill>
            <a:srgbClr val="3F3F3F"/>
          </a:solidFill>
          <a:ln w="28575" cap="flat" cmpd="sng">
            <a:solidFill>
              <a:schemeClr val="accent3"/>
            </a:solidFill>
            <a:prstDash val="solid"/>
            <a:round/>
            <a:headEnd type="none" w="sm" len="sm"/>
            <a:tailEnd type="none" w="sm" len="sm"/>
          </a:ln>
        </p:spPr>
        <p:txBody>
          <a:bodyPr spcFirstLastPara="1" wrap="square" lIns="108000" tIns="36000" rIns="108000" bIns="36000" anchor="ctr" anchorCtr="0">
            <a:noAutofit/>
          </a:bodyPr>
          <a:lstStyle>
            <a:lvl1pPr marL="457200" lvl="0" indent="-228600" algn="ctr">
              <a:lnSpc>
                <a:spcPct val="90000"/>
              </a:lnSpc>
              <a:spcBef>
                <a:spcPts val="1000"/>
              </a:spcBef>
              <a:spcAft>
                <a:spcPts val="0"/>
              </a:spcAft>
              <a:buClr>
                <a:schemeClr val="lt1"/>
              </a:buClr>
              <a:buSzPts val="1800"/>
              <a:buNone/>
              <a:defRPr>
                <a:solidFill>
                  <a:schemeClr val="lt1"/>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23"/>
          <p:cNvSpPr txBox="1">
            <a:spLocks noGrp="1"/>
          </p:cNvSpPr>
          <p:nvPr>
            <p:ph type="body" idx="7"/>
          </p:nvPr>
        </p:nvSpPr>
        <p:spPr>
          <a:xfrm>
            <a:off x="7655602" y="2448000"/>
            <a:ext cx="2919633" cy="3631338"/>
          </a:xfrm>
          <a:prstGeom prst="rect">
            <a:avLst/>
          </a:prstGeom>
          <a:solidFill>
            <a:schemeClr val="lt1"/>
          </a:solidFill>
          <a:ln w="9525" cap="flat" cmpd="sng">
            <a:solidFill>
              <a:srgbClr val="D8D8D8"/>
            </a:solidFill>
            <a:prstDash val="solid"/>
            <a:round/>
            <a:headEnd type="none" w="sm" len="sm"/>
            <a:tailEnd type="none" w="sm" len="sm"/>
          </a:ln>
        </p:spPr>
        <p:txBody>
          <a:bodyPr spcFirstLastPara="1" wrap="square" lIns="136800" tIns="252000" rIns="136800" bIns="0" anchor="t" anchorCtr="0">
            <a:noAutofit/>
          </a:bodyPr>
          <a:lstStyle>
            <a:lvl1pPr marL="457200" lvl="0" indent="-342900" algn="l">
              <a:lnSpc>
                <a:spcPct val="90000"/>
              </a:lnSpc>
              <a:spcBef>
                <a:spcPts val="1000"/>
              </a:spcBef>
              <a:spcAft>
                <a:spcPts val="0"/>
              </a:spcAft>
              <a:buClr>
                <a:srgbClr val="3F3F3F"/>
              </a:buClr>
              <a:buSzPts val="1800"/>
              <a:buFont typeface="Arial"/>
              <a:buChar char="•"/>
              <a:defRPr/>
            </a:lvl1pPr>
            <a:lvl2pPr marL="914400" lvl="1" indent="-330200" algn="l">
              <a:lnSpc>
                <a:spcPct val="90000"/>
              </a:lnSpc>
              <a:spcBef>
                <a:spcPts val="500"/>
              </a:spcBef>
              <a:spcAft>
                <a:spcPts val="0"/>
              </a:spcAft>
              <a:buClr>
                <a:srgbClr val="3F3F3F"/>
              </a:buClr>
              <a:buSzPts val="1600"/>
              <a:buChar char="•"/>
              <a:defRPr/>
            </a:lvl2pPr>
            <a:lvl3pPr marL="1371600" lvl="2" indent="-317500" algn="l">
              <a:lnSpc>
                <a:spcPct val="90000"/>
              </a:lnSpc>
              <a:spcBef>
                <a:spcPts val="500"/>
              </a:spcBef>
              <a:spcAft>
                <a:spcPts val="0"/>
              </a:spcAft>
              <a:buClr>
                <a:srgbClr val="3F3F3F"/>
              </a:buClr>
              <a:buSzPts val="1400"/>
              <a:buChar char="•"/>
              <a:defRPr/>
            </a:lvl3pPr>
            <a:lvl4pPr marL="1828800" lvl="3" indent="-317500" algn="l">
              <a:lnSpc>
                <a:spcPct val="90000"/>
              </a:lnSpc>
              <a:spcBef>
                <a:spcPts val="500"/>
              </a:spcBef>
              <a:spcAft>
                <a:spcPts val="0"/>
              </a:spcAft>
              <a:buClr>
                <a:srgbClr val="3F3F3F"/>
              </a:buClr>
              <a:buSzPts val="1400"/>
              <a:buChar char="•"/>
              <a:defRPr/>
            </a:lvl4pPr>
            <a:lvl5pPr marL="2286000" lvl="4" indent="-317500" algn="l">
              <a:lnSpc>
                <a:spcPct val="90000"/>
              </a:lnSpc>
              <a:spcBef>
                <a:spcPts val="500"/>
              </a:spcBef>
              <a:spcAft>
                <a:spcPts val="0"/>
              </a:spcAft>
              <a:buClr>
                <a:srgbClr val="3F3F3F"/>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23"/>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23"/>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3296627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meline">
  <p:cSld name="Timeline">
    <p:spTree>
      <p:nvGrpSpPr>
        <p:cNvPr id="1" name="Shape 205"/>
        <p:cNvGrpSpPr/>
        <p:nvPr/>
      </p:nvGrpSpPr>
      <p:grpSpPr>
        <a:xfrm>
          <a:off x="0" y="0"/>
          <a:ext cx="0" cy="0"/>
          <a:chOff x="0" y="0"/>
          <a:chExt cx="0" cy="0"/>
        </a:xfrm>
      </p:grpSpPr>
      <p:sp>
        <p:nvSpPr>
          <p:cNvPr id="206" name="Google Shape;206;p24"/>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24"/>
          <p:cNvSpPr txBox="1">
            <a:spLocks noGrp="1"/>
          </p:cNvSpPr>
          <p:nvPr>
            <p:ph type="body" idx="1"/>
          </p:nvPr>
        </p:nvSpPr>
        <p:spPr>
          <a:xfrm>
            <a:off x="431800" y="1008000"/>
            <a:ext cx="10144125" cy="25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8" name="Google Shape;208;p24"/>
          <p:cNvCxnSpPr/>
          <p:nvPr/>
        </p:nvCxnSpPr>
        <p:spPr>
          <a:xfrm>
            <a:off x="431800" y="3866682"/>
            <a:ext cx="10290173" cy="0"/>
          </a:xfrm>
          <a:prstGeom prst="straightConnector1">
            <a:avLst/>
          </a:prstGeom>
          <a:noFill/>
          <a:ln w="9525" cap="flat" cmpd="sng">
            <a:solidFill>
              <a:srgbClr val="BFBFBF"/>
            </a:solidFill>
            <a:prstDash val="solid"/>
            <a:miter lim="800000"/>
            <a:headEnd type="none" w="sm" len="sm"/>
            <a:tailEnd type="triangle" w="med" len="med"/>
          </a:ln>
        </p:spPr>
      </p:cxnSp>
      <p:sp>
        <p:nvSpPr>
          <p:cNvPr id="209" name="Google Shape;209;p24"/>
          <p:cNvSpPr txBox="1">
            <a:spLocks noGrp="1"/>
          </p:cNvSpPr>
          <p:nvPr>
            <p:ph type="body" idx="2"/>
          </p:nvPr>
        </p:nvSpPr>
        <p:spPr>
          <a:xfrm>
            <a:off x="2791884" y="3973125"/>
            <a:ext cx="415608" cy="20177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4"/>
          <p:cNvSpPr txBox="1">
            <a:spLocks noGrp="1"/>
          </p:cNvSpPr>
          <p:nvPr>
            <p:ph type="body" idx="3"/>
          </p:nvPr>
        </p:nvSpPr>
        <p:spPr>
          <a:xfrm>
            <a:off x="43179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24"/>
          <p:cNvSpPr txBox="1">
            <a:spLocks noGrp="1"/>
          </p:cNvSpPr>
          <p:nvPr>
            <p:ph type="body" idx="4"/>
          </p:nvPr>
        </p:nvSpPr>
        <p:spPr>
          <a:xfrm>
            <a:off x="90381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24"/>
          <p:cNvSpPr txBox="1">
            <a:spLocks noGrp="1"/>
          </p:cNvSpPr>
          <p:nvPr>
            <p:ph type="body" idx="5"/>
          </p:nvPr>
        </p:nvSpPr>
        <p:spPr>
          <a:xfrm>
            <a:off x="1375833"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24"/>
          <p:cNvSpPr txBox="1">
            <a:spLocks noGrp="1"/>
          </p:cNvSpPr>
          <p:nvPr>
            <p:ph type="body" idx="6"/>
          </p:nvPr>
        </p:nvSpPr>
        <p:spPr>
          <a:xfrm>
            <a:off x="1847850"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24"/>
          <p:cNvSpPr txBox="1">
            <a:spLocks noGrp="1"/>
          </p:cNvSpPr>
          <p:nvPr>
            <p:ph type="body" idx="7"/>
          </p:nvPr>
        </p:nvSpPr>
        <p:spPr>
          <a:xfrm>
            <a:off x="8456084" y="3973125"/>
            <a:ext cx="415608" cy="201776"/>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24"/>
          <p:cNvSpPr txBox="1">
            <a:spLocks noGrp="1"/>
          </p:cNvSpPr>
          <p:nvPr>
            <p:ph type="body" idx="8"/>
          </p:nvPr>
        </p:nvSpPr>
        <p:spPr>
          <a:xfrm>
            <a:off x="2319867"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24"/>
          <p:cNvSpPr txBox="1">
            <a:spLocks noGrp="1"/>
          </p:cNvSpPr>
          <p:nvPr>
            <p:ph type="body" idx="9"/>
          </p:nvPr>
        </p:nvSpPr>
        <p:spPr>
          <a:xfrm>
            <a:off x="2791884"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24"/>
          <p:cNvSpPr txBox="1">
            <a:spLocks noGrp="1"/>
          </p:cNvSpPr>
          <p:nvPr>
            <p:ph type="body" idx="13"/>
          </p:nvPr>
        </p:nvSpPr>
        <p:spPr>
          <a:xfrm>
            <a:off x="3263901"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24"/>
          <p:cNvSpPr txBox="1">
            <a:spLocks noGrp="1"/>
          </p:cNvSpPr>
          <p:nvPr>
            <p:ph type="body" idx="14"/>
          </p:nvPr>
        </p:nvSpPr>
        <p:spPr>
          <a:xfrm>
            <a:off x="4679952"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4"/>
          <p:cNvSpPr txBox="1">
            <a:spLocks noGrp="1"/>
          </p:cNvSpPr>
          <p:nvPr>
            <p:ph type="body" idx="15"/>
          </p:nvPr>
        </p:nvSpPr>
        <p:spPr>
          <a:xfrm>
            <a:off x="3735918"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24"/>
          <p:cNvSpPr txBox="1">
            <a:spLocks noGrp="1"/>
          </p:cNvSpPr>
          <p:nvPr>
            <p:ph type="body" idx="16"/>
          </p:nvPr>
        </p:nvSpPr>
        <p:spPr>
          <a:xfrm>
            <a:off x="4207935"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4"/>
          <p:cNvSpPr txBox="1">
            <a:spLocks noGrp="1"/>
          </p:cNvSpPr>
          <p:nvPr>
            <p:ph type="body" idx="17"/>
          </p:nvPr>
        </p:nvSpPr>
        <p:spPr>
          <a:xfrm>
            <a:off x="515196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24"/>
          <p:cNvSpPr txBox="1">
            <a:spLocks noGrp="1"/>
          </p:cNvSpPr>
          <p:nvPr>
            <p:ph type="body" idx="18"/>
          </p:nvPr>
        </p:nvSpPr>
        <p:spPr>
          <a:xfrm>
            <a:off x="562398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4"/>
          <p:cNvSpPr txBox="1">
            <a:spLocks noGrp="1"/>
          </p:cNvSpPr>
          <p:nvPr>
            <p:ph type="body" idx="19"/>
          </p:nvPr>
        </p:nvSpPr>
        <p:spPr>
          <a:xfrm>
            <a:off x="609599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24"/>
          <p:cNvSpPr txBox="1">
            <a:spLocks noGrp="1"/>
          </p:cNvSpPr>
          <p:nvPr>
            <p:ph type="body" idx="20"/>
          </p:nvPr>
        </p:nvSpPr>
        <p:spPr>
          <a:xfrm>
            <a:off x="6568012"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4"/>
          <p:cNvSpPr txBox="1">
            <a:spLocks noGrp="1"/>
          </p:cNvSpPr>
          <p:nvPr>
            <p:ph type="body" idx="21"/>
          </p:nvPr>
        </p:nvSpPr>
        <p:spPr>
          <a:xfrm>
            <a:off x="7040029"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24"/>
          <p:cNvSpPr txBox="1">
            <a:spLocks noGrp="1"/>
          </p:cNvSpPr>
          <p:nvPr>
            <p:ph type="body" idx="22"/>
          </p:nvPr>
        </p:nvSpPr>
        <p:spPr>
          <a:xfrm>
            <a:off x="7512046"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24"/>
          <p:cNvSpPr txBox="1">
            <a:spLocks noGrp="1"/>
          </p:cNvSpPr>
          <p:nvPr>
            <p:ph type="body" idx="23"/>
          </p:nvPr>
        </p:nvSpPr>
        <p:spPr>
          <a:xfrm>
            <a:off x="7984063"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24"/>
          <p:cNvSpPr txBox="1">
            <a:spLocks noGrp="1"/>
          </p:cNvSpPr>
          <p:nvPr>
            <p:ph type="body" idx="24"/>
          </p:nvPr>
        </p:nvSpPr>
        <p:spPr>
          <a:xfrm>
            <a:off x="8456080"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24"/>
          <p:cNvSpPr txBox="1">
            <a:spLocks noGrp="1"/>
          </p:cNvSpPr>
          <p:nvPr>
            <p:ph type="body" idx="25"/>
          </p:nvPr>
        </p:nvSpPr>
        <p:spPr>
          <a:xfrm>
            <a:off x="8928097"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24"/>
          <p:cNvSpPr txBox="1">
            <a:spLocks noGrp="1"/>
          </p:cNvSpPr>
          <p:nvPr>
            <p:ph type="body" idx="26"/>
          </p:nvPr>
        </p:nvSpPr>
        <p:spPr>
          <a:xfrm>
            <a:off x="10344148"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24"/>
          <p:cNvSpPr txBox="1">
            <a:spLocks noGrp="1"/>
          </p:cNvSpPr>
          <p:nvPr>
            <p:ph type="body" idx="27"/>
          </p:nvPr>
        </p:nvSpPr>
        <p:spPr>
          <a:xfrm>
            <a:off x="9400114"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24"/>
          <p:cNvSpPr txBox="1">
            <a:spLocks noGrp="1"/>
          </p:cNvSpPr>
          <p:nvPr>
            <p:ph type="body" idx="28"/>
          </p:nvPr>
        </p:nvSpPr>
        <p:spPr>
          <a:xfrm>
            <a:off x="9872131" y="3597398"/>
            <a:ext cx="377825" cy="201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24"/>
          <p:cNvSpPr txBox="1">
            <a:spLocks noGrp="1"/>
          </p:cNvSpPr>
          <p:nvPr>
            <p:ph type="body" idx="29"/>
          </p:nvPr>
        </p:nvSpPr>
        <p:spPr>
          <a:xfrm>
            <a:off x="4606680" y="2190750"/>
            <a:ext cx="1793875" cy="561975"/>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0" tIns="36000" rIns="0" bIns="0" anchor="t" anchorCtr="0">
            <a:noAutofit/>
          </a:bodyPr>
          <a:lstStyle>
            <a:lvl1pPr marL="457200" lvl="0" indent="-228600" algn="ctr">
              <a:lnSpc>
                <a:spcPct val="90000"/>
              </a:lnSpc>
              <a:spcBef>
                <a:spcPts val="1000"/>
              </a:spcBef>
              <a:spcAft>
                <a:spcPts val="0"/>
              </a:spcAft>
              <a:buClr>
                <a:srgbClr val="3F3F3F"/>
              </a:buClr>
              <a:buSzPts val="1600"/>
              <a:buNone/>
              <a:defRPr sz="16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24"/>
          <p:cNvSpPr txBox="1">
            <a:spLocks noGrp="1"/>
          </p:cNvSpPr>
          <p:nvPr>
            <p:ph type="body" idx="30"/>
          </p:nvPr>
        </p:nvSpPr>
        <p:spPr>
          <a:xfrm>
            <a:off x="4658409" y="2505005"/>
            <a:ext cx="1690417" cy="22467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7F7F7F"/>
              </a:buClr>
              <a:buSzPts val="1200"/>
              <a:buNone/>
              <a:defRPr sz="12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4"/>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24"/>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537124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arge Intro Copy">
    <p:spTree>
      <p:nvGrpSpPr>
        <p:cNvPr id="1" name=""/>
        <p:cNvGrpSpPr/>
        <p:nvPr/>
      </p:nvGrpSpPr>
      <p:grpSpPr>
        <a:xfrm>
          <a:off x="0" y="0"/>
          <a:ext cx="0" cy="0"/>
          <a:chOff x="0" y="0"/>
          <a:chExt cx="0" cy="0"/>
        </a:xfrm>
      </p:grpSpPr>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5277678" y="136525"/>
            <a:ext cx="5676382"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grpSp>
        <p:nvGrpSpPr>
          <p:cNvPr id="8" name="Group 7">
            <a:extLst>
              <a:ext uri="{FF2B5EF4-FFF2-40B4-BE49-F238E27FC236}">
                <a16:creationId xmlns:a16="http://schemas.microsoft.com/office/drawing/2014/main" id="{83D56AE9-6D9F-474C-A5AA-1064B66023B2}"/>
              </a:ext>
            </a:extLst>
          </p:cNvPr>
          <p:cNvGrpSpPr/>
          <p:nvPr userDrawn="1"/>
        </p:nvGrpSpPr>
        <p:grpSpPr>
          <a:xfrm>
            <a:off x="5277678" y="0"/>
            <a:ext cx="5676381" cy="6858000"/>
            <a:chOff x="0" y="0"/>
            <a:chExt cx="12192000" cy="6858000"/>
          </a:xfrm>
          <a:solidFill>
            <a:schemeClr val="accent1"/>
          </a:solidFill>
        </p:grpSpPr>
        <p:sp>
          <p:nvSpPr>
            <p:cNvPr id="9" name="Rectangle 8">
              <a:extLst>
                <a:ext uri="{FF2B5EF4-FFF2-40B4-BE49-F238E27FC236}">
                  <a16:creationId xmlns:a16="http://schemas.microsoft.com/office/drawing/2014/main" id="{25FC2C23-C626-4C00-83A4-E40C9C7E8F5A}"/>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id="{06E2D5A7-6879-488F-81C7-1B8BA84D430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3"/>
            <a:ext cx="5085650"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4608000"/>
            <a:ext cx="5085650"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2896073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eam 3 Members">
  <p:cSld name="Team 3 Members">
    <p:spTree>
      <p:nvGrpSpPr>
        <p:cNvPr id="1" name="Shape 237"/>
        <p:cNvGrpSpPr/>
        <p:nvPr/>
      </p:nvGrpSpPr>
      <p:grpSpPr>
        <a:xfrm>
          <a:off x="0" y="0"/>
          <a:ext cx="0" cy="0"/>
          <a:chOff x="0" y="0"/>
          <a:chExt cx="0" cy="0"/>
        </a:xfrm>
      </p:grpSpPr>
      <p:sp>
        <p:nvSpPr>
          <p:cNvPr id="238" name="Google Shape;238;p25"/>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25"/>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5"/>
          <p:cNvSpPr txBox="1">
            <a:spLocks noGrp="1"/>
          </p:cNvSpPr>
          <p:nvPr>
            <p:ph type="body" idx="1"/>
          </p:nvPr>
        </p:nvSpPr>
        <p:spPr>
          <a:xfrm>
            <a:off x="431800" y="1008000"/>
            <a:ext cx="10144125" cy="25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25"/>
          <p:cNvSpPr>
            <a:spLocks noGrp="1"/>
          </p:cNvSpPr>
          <p:nvPr>
            <p:ph type="pic" idx="2"/>
          </p:nvPr>
        </p:nvSpPr>
        <p:spPr>
          <a:xfrm>
            <a:off x="431800" y="1952049"/>
            <a:ext cx="1476951" cy="1476951"/>
          </a:xfrm>
          <a:prstGeom prst="rect">
            <a:avLst/>
          </a:prstGeom>
          <a:solidFill>
            <a:srgbClr val="F2F2F2">
              <a:alpha val="69803"/>
            </a:srgbClr>
          </a:solidFill>
          <a:ln w="12700" cap="flat" cmpd="sng">
            <a:solidFill>
              <a:schemeClr val="accent1"/>
            </a:solidFill>
            <a:prstDash val="solid"/>
            <a:miter lim="800000"/>
            <a:headEnd type="none" w="sm" len="sm"/>
            <a:tailEnd type="none" w="sm" len="sm"/>
          </a:ln>
        </p:spPr>
        <p:txBody>
          <a:bodyPr spcFirstLastPara="1" wrap="square" lIns="180000" tIns="0" rIns="180000" bIns="0" anchor="ctr" anchorCtr="1">
            <a:noAutofit/>
          </a:bodyPr>
          <a:lstStyle>
            <a:lvl1pPr marR="0" lvl="0" algn="ctr" rtl="0">
              <a:lnSpc>
                <a:spcPct val="90000"/>
              </a:lnSpc>
              <a:spcBef>
                <a:spcPts val="1000"/>
              </a:spcBef>
              <a:spcAft>
                <a:spcPts val="0"/>
              </a:spcAft>
              <a:buClr>
                <a:srgbClr val="7F7F7F"/>
              </a:buClr>
              <a:buSzPts val="1100"/>
              <a:buFont typeface="Arial"/>
              <a:buNone/>
              <a:defRPr sz="11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242" name="Google Shape;242;p25"/>
          <p:cNvSpPr txBox="1">
            <a:spLocks noGrp="1"/>
          </p:cNvSpPr>
          <p:nvPr>
            <p:ph type="body" idx="3"/>
          </p:nvPr>
        </p:nvSpPr>
        <p:spPr>
          <a:xfrm>
            <a:off x="431800" y="3557684"/>
            <a:ext cx="2830441" cy="395805"/>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rgbClr val="3F3F3F"/>
              </a:buClr>
              <a:buSzPts val="2400"/>
              <a:buFont typeface="Arial"/>
              <a:buNone/>
              <a:defRPr sz="24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25"/>
          <p:cNvSpPr txBox="1">
            <a:spLocks noGrp="1"/>
          </p:cNvSpPr>
          <p:nvPr>
            <p:ph type="body" idx="4"/>
          </p:nvPr>
        </p:nvSpPr>
        <p:spPr>
          <a:xfrm>
            <a:off x="431800" y="4452773"/>
            <a:ext cx="2830441" cy="125061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25"/>
          <p:cNvSpPr txBox="1">
            <a:spLocks noGrp="1"/>
          </p:cNvSpPr>
          <p:nvPr>
            <p:ph type="body" idx="5"/>
          </p:nvPr>
        </p:nvSpPr>
        <p:spPr>
          <a:xfrm>
            <a:off x="431800" y="4082173"/>
            <a:ext cx="2830441" cy="24588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Font typeface="Arial"/>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25"/>
          <p:cNvSpPr>
            <a:spLocks noGrp="1"/>
          </p:cNvSpPr>
          <p:nvPr>
            <p:ph type="pic" idx="6"/>
          </p:nvPr>
        </p:nvSpPr>
        <p:spPr>
          <a:xfrm>
            <a:off x="4088297" y="1952049"/>
            <a:ext cx="1476951" cy="1476951"/>
          </a:xfrm>
          <a:prstGeom prst="rect">
            <a:avLst/>
          </a:prstGeom>
          <a:solidFill>
            <a:srgbClr val="F2F2F2">
              <a:alpha val="69803"/>
            </a:srgbClr>
          </a:solidFill>
          <a:ln w="12700" cap="flat" cmpd="sng">
            <a:solidFill>
              <a:schemeClr val="accent2"/>
            </a:solidFill>
            <a:prstDash val="solid"/>
            <a:miter lim="800000"/>
            <a:headEnd type="none" w="sm" len="sm"/>
            <a:tailEnd type="none" w="sm" len="sm"/>
          </a:ln>
        </p:spPr>
        <p:txBody>
          <a:bodyPr spcFirstLastPara="1" wrap="square" lIns="180000" tIns="0" rIns="180000" bIns="0" anchor="ctr" anchorCtr="1">
            <a:noAutofit/>
          </a:bodyPr>
          <a:lstStyle>
            <a:lvl1pPr marR="0" lvl="0" algn="ctr" rtl="0">
              <a:lnSpc>
                <a:spcPct val="90000"/>
              </a:lnSpc>
              <a:spcBef>
                <a:spcPts val="1000"/>
              </a:spcBef>
              <a:spcAft>
                <a:spcPts val="0"/>
              </a:spcAft>
              <a:buClr>
                <a:srgbClr val="7F7F7F"/>
              </a:buClr>
              <a:buSzPts val="1100"/>
              <a:buFont typeface="Arial"/>
              <a:buNone/>
              <a:defRPr sz="11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246" name="Google Shape;246;p25"/>
          <p:cNvSpPr txBox="1">
            <a:spLocks noGrp="1"/>
          </p:cNvSpPr>
          <p:nvPr>
            <p:ph type="body" idx="7"/>
          </p:nvPr>
        </p:nvSpPr>
        <p:spPr>
          <a:xfrm>
            <a:off x="4088297" y="3557684"/>
            <a:ext cx="2830441" cy="395805"/>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rgbClr val="3F3F3F"/>
              </a:buClr>
              <a:buSzPts val="2400"/>
              <a:buFont typeface="Arial"/>
              <a:buNone/>
              <a:defRPr sz="24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5"/>
          <p:cNvSpPr txBox="1">
            <a:spLocks noGrp="1"/>
          </p:cNvSpPr>
          <p:nvPr>
            <p:ph type="body" idx="8"/>
          </p:nvPr>
        </p:nvSpPr>
        <p:spPr>
          <a:xfrm>
            <a:off x="4088297" y="4452773"/>
            <a:ext cx="2830441" cy="125061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25"/>
          <p:cNvSpPr txBox="1">
            <a:spLocks noGrp="1"/>
          </p:cNvSpPr>
          <p:nvPr>
            <p:ph type="body" idx="9"/>
          </p:nvPr>
        </p:nvSpPr>
        <p:spPr>
          <a:xfrm>
            <a:off x="4088297" y="4082173"/>
            <a:ext cx="2830441" cy="24588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Font typeface="Arial"/>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5"/>
          <p:cNvSpPr>
            <a:spLocks noGrp="1"/>
          </p:cNvSpPr>
          <p:nvPr>
            <p:ph type="pic" idx="13"/>
          </p:nvPr>
        </p:nvSpPr>
        <p:spPr>
          <a:xfrm>
            <a:off x="7744794" y="1952049"/>
            <a:ext cx="1476951" cy="1476951"/>
          </a:xfrm>
          <a:prstGeom prst="rect">
            <a:avLst/>
          </a:prstGeom>
          <a:solidFill>
            <a:srgbClr val="F2F2F2">
              <a:alpha val="69803"/>
            </a:srgbClr>
          </a:solidFill>
          <a:ln w="12700" cap="flat" cmpd="sng">
            <a:solidFill>
              <a:schemeClr val="accent3"/>
            </a:solidFill>
            <a:prstDash val="solid"/>
            <a:miter lim="800000"/>
            <a:headEnd type="none" w="sm" len="sm"/>
            <a:tailEnd type="none" w="sm" len="sm"/>
          </a:ln>
        </p:spPr>
        <p:txBody>
          <a:bodyPr spcFirstLastPara="1" wrap="square" lIns="180000" tIns="0" rIns="180000" bIns="0" anchor="ctr" anchorCtr="1">
            <a:noAutofit/>
          </a:bodyPr>
          <a:lstStyle>
            <a:lvl1pPr marR="0" lvl="0" algn="ctr" rtl="0">
              <a:lnSpc>
                <a:spcPct val="90000"/>
              </a:lnSpc>
              <a:spcBef>
                <a:spcPts val="1000"/>
              </a:spcBef>
              <a:spcAft>
                <a:spcPts val="0"/>
              </a:spcAft>
              <a:buClr>
                <a:srgbClr val="7F7F7F"/>
              </a:buClr>
              <a:buSzPts val="1100"/>
              <a:buFont typeface="Arial"/>
              <a:buNone/>
              <a:defRPr sz="11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250" name="Google Shape;250;p25"/>
          <p:cNvSpPr txBox="1">
            <a:spLocks noGrp="1"/>
          </p:cNvSpPr>
          <p:nvPr>
            <p:ph type="body" idx="14"/>
          </p:nvPr>
        </p:nvSpPr>
        <p:spPr>
          <a:xfrm>
            <a:off x="7744794" y="3557684"/>
            <a:ext cx="2830441" cy="395805"/>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rgbClr val="3F3F3F"/>
              </a:buClr>
              <a:buSzPts val="2400"/>
              <a:buFont typeface="Arial"/>
              <a:buNone/>
              <a:defRPr sz="24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25"/>
          <p:cNvSpPr txBox="1">
            <a:spLocks noGrp="1"/>
          </p:cNvSpPr>
          <p:nvPr>
            <p:ph type="body" idx="15"/>
          </p:nvPr>
        </p:nvSpPr>
        <p:spPr>
          <a:xfrm>
            <a:off x="7744794" y="4452773"/>
            <a:ext cx="2830441" cy="125061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25"/>
          <p:cNvSpPr txBox="1">
            <a:spLocks noGrp="1"/>
          </p:cNvSpPr>
          <p:nvPr>
            <p:ph type="body" idx="16"/>
          </p:nvPr>
        </p:nvSpPr>
        <p:spPr>
          <a:xfrm>
            <a:off x="7744794" y="4082173"/>
            <a:ext cx="2830441" cy="24588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Font typeface="Arial"/>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25"/>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540271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eam 6 Members">
  <p:cSld name="Team 6 Members">
    <p:spTree>
      <p:nvGrpSpPr>
        <p:cNvPr id="1" name="Shape 254"/>
        <p:cNvGrpSpPr/>
        <p:nvPr/>
      </p:nvGrpSpPr>
      <p:grpSpPr>
        <a:xfrm>
          <a:off x="0" y="0"/>
          <a:ext cx="0" cy="0"/>
          <a:chOff x="0" y="0"/>
          <a:chExt cx="0" cy="0"/>
        </a:xfrm>
      </p:grpSpPr>
      <p:sp>
        <p:nvSpPr>
          <p:cNvPr id="255" name="Google Shape;255;p26"/>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26"/>
          <p:cNvSpPr txBox="1">
            <a:spLocks noGrp="1"/>
          </p:cNvSpPr>
          <p:nvPr>
            <p:ph type="body" idx="1"/>
          </p:nvPr>
        </p:nvSpPr>
        <p:spPr>
          <a:xfrm>
            <a:off x="431800" y="1008000"/>
            <a:ext cx="10144125" cy="25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26"/>
          <p:cNvSpPr>
            <a:spLocks noGrp="1"/>
          </p:cNvSpPr>
          <p:nvPr>
            <p:ph type="pic" idx="2"/>
          </p:nvPr>
        </p:nvSpPr>
        <p:spPr>
          <a:xfrm>
            <a:off x="492656" y="2256300"/>
            <a:ext cx="1217130" cy="1217130"/>
          </a:xfrm>
          <a:prstGeom prst="rect">
            <a:avLst/>
          </a:prstGeom>
          <a:noFill/>
          <a:ln w="12700" cap="sq" cmpd="sng">
            <a:solidFill>
              <a:schemeClr val="accent1"/>
            </a:solidFill>
            <a:prstDash val="solid"/>
            <a:miter lim="800000"/>
            <a:headEnd type="none" w="sm" len="sm"/>
            <a:tailEnd type="none" w="sm" len="sm"/>
          </a:ln>
        </p:spPr>
        <p:txBody>
          <a:bodyPr spcFirstLastPara="1" wrap="square" lIns="180000" tIns="0" rIns="180000" bIns="0" anchor="ctr" anchorCtr="1">
            <a:noAutofit/>
          </a:bodyPr>
          <a:lstStyle>
            <a:lvl1pPr marR="0" lvl="0" algn="ctr" rtl="0">
              <a:lnSpc>
                <a:spcPct val="90000"/>
              </a:lnSpc>
              <a:spcBef>
                <a:spcPts val="1000"/>
              </a:spcBef>
              <a:spcAft>
                <a:spcPts val="0"/>
              </a:spcAft>
              <a:buClr>
                <a:srgbClr val="7F7F7F"/>
              </a:buClr>
              <a:buSzPts val="1100"/>
              <a:buFont typeface="Arial"/>
              <a:buNone/>
              <a:defRPr sz="11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258" name="Google Shape;258;p26"/>
          <p:cNvSpPr txBox="1">
            <a:spLocks noGrp="1"/>
          </p:cNvSpPr>
          <p:nvPr>
            <p:ph type="body" idx="3"/>
          </p:nvPr>
        </p:nvSpPr>
        <p:spPr>
          <a:xfrm>
            <a:off x="1867409" y="2418150"/>
            <a:ext cx="1572736" cy="656544"/>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rgbClr val="3F3F3F"/>
              </a:buClr>
              <a:buSzPts val="2400"/>
              <a:buFont typeface="Arial"/>
              <a:buNone/>
              <a:defRPr sz="24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26"/>
          <p:cNvSpPr txBox="1">
            <a:spLocks noGrp="1"/>
          </p:cNvSpPr>
          <p:nvPr>
            <p:ph type="body" idx="4"/>
          </p:nvPr>
        </p:nvSpPr>
        <p:spPr>
          <a:xfrm>
            <a:off x="1883223" y="3118312"/>
            <a:ext cx="1572736" cy="35511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26"/>
          <p:cNvSpPr>
            <a:spLocks noGrp="1"/>
          </p:cNvSpPr>
          <p:nvPr>
            <p:ph type="pic" idx="5"/>
          </p:nvPr>
        </p:nvSpPr>
        <p:spPr>
          <a:xfrm>
            <a:off x="4060200" y="2256300"/>
            <a:ext cx="1217130" cy="1217130"/>
          </a:xfrm>
          <a:prstGeom prst="rect">
            <a:avLst/>
          </a:prstGeom>
          <a:noFill/>
          <a:ln w="12700" cap="sq" cmpd="sng">
            <a:solidFill>
              <a:schemeClr val="accent2"/>
            </a:solidFill>
            <a:prstDash val="solid"/>
            <a:miter lim="800000"/>
            <a:headEnd type="none" w="sm" len="sm"/>
            <a:tailEnd type="none" w="sm" len="sm"/>
          </a:ln>
        </p:spPr>
        <p:txBody>
          <a:bodyPr spcFirstLastPara="1" wrap="square" lIns="180000" tIns="0" rIns="180000" bIns="0" anchor="ctr" anchorCtr="1">
            <a:noAutofit/>
          </a:bodyPr>
          <a:lstStyle>
            <a:lvl1pPr marR="0" lvl="0" algn="ctr" rtl="0">
              <a:lnSpc>
                <a:spcPct val="90000"/>
              </a:lnSpc>
              <a:spcBef>
                <a:spcPts val="1000"/>
              </a:spcBef>
              <a:spcAft>
                <a:spcPts val="0"/>
              </a:spcAft>
              <a:buClr>
                <a:srgbClr val="7F7F7F"/>
              </a:buClr>
              <a:buSzPts val="1100"/>
              <a:buFont typeface="Arial"/>
              <a:buNone/>
              <a:defRPr sz="11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261" name="Google Shape;261;p26"/>
          <p:cNvSpPr txBox="1">
            <a:spLocks noGrp="1"/>
          </p:cNvSpPr>
          <p:nvPr>
            <p:ph type="body" idx="6"/>
          </p:nvPr>
        </p:nvSpPr>
        <p:spPr>
          <a:xfrm>
            <a:off x="5434954" y="2418150"/>
            <a:ext cx="1572736" cy="656544"/>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rgbClr val="3F3F3F"/>
              </a:buClr>
              <a:buSzPts val="2400"/>
              <a:buFont typeface="Arial"/>
              <a:buNone/>
              <a:defRPr sz="24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26"/>
          <p:cNvSpPr txBox="1">
            <a:spLocks noGrp="1"/>
          </p:cNvSpPr>
          <p:nvPr>
            <p:ph type="body" idx="7"/>
          </p:nvPr>
        </p:nvSpPr>
        <p:spPr>
          <a:xfrm>
            <a:off x="5442861" y="3118312"/>
            <a:ext cx="1572736" cy="35511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26"/>
          <p:cNvSpPr>
            <a:spLocks noGrp="1"/>
          </p:cNvSpPr>
          <p:nvPr>
            <p:ph type="pic" idx="8"/>
          </p:nvPr>
        </p:nvSpPr>
        <p:spPr>
          <a:xfrm>
            <a:off x="7627744" y="2256300"/>
            <a:ext cx="1217130" cy="1217130"/>
          </a:xfrm>
          <a:prstGeom prst="rect">
            <a:avLst/>
          </a:prstGeom>
          <a:noFill/>
          <a:ln w="12700" cap="sq" cmpd="sng">
            <a:solidFill>
              <a:schemeClr val="accent3"/>
            </a:solidFill>
            <a:prstDash val="solid"/>
            <a:miter lim="800000"/>
            <a:headEnd type="none" w="sm" len="sm"/>
            <a:tailEnd type="none" w="sm" len="sm"/>
          </a:ln>
        </p:spPr>
        <p:txBody>
          <a:bodyPr spcFirstLastPara="1" wrap="square" lIns="180000" tIns="0" rIns="180000" bIns="0" anchor="ctr" anchorCtr="1">
            <a:noAutofit/>
          </a:bodyPr>
          <a:lstStyle>
            <a:lvl1pPr marR="0" lvl="0" algn="ctr" rtl="0">
              <a:lnSpc>
                <a:spcPct val="90000"/>
              </a:lnSpc>
              <a:spcBef>
                <a:spcPts val="1000"/>
              </a:spcBef>
              <a:spcAft>
                <a:spcPts val="0"/>
              </a:spcAft>
              <a:buClr>
                <a:srgbClr val="7F7F7F"/>
              </a:buClr>
              <a:buSzPts val="1100"/>
              <a:buFont typeface="Arial"/>
              <a:buNone/>
              <a:defRPr sz="11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264" name="Google Shape;264;p26"/>
          <p:cNvSpPr txBox="1">
            <a:spLocks noGrp="1"/>
          </p:cNvSpPr>
          <p:nvPr>
            <p:ph type="body" idx="9"/>
          </p:nvPr>
        </p:nvSpPr>
        <p:spPr>
          <a:xfrm>
            <a:off x="9002499" y="2418150"/>
            <a:ext cx="1572736" cy="656544"/>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rgbClr val="3F3F3F"/>
              </a:buClr>
              <a:buSzPts val="2400"/>
              <a:buFont typeface="Arial"/>
              <a:buNone/>
              <a:defRPr sz="24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26"/>
          <p:cNvSpPr txBox="1">
            <a:spLocks noGrp="1"/>
          </p:cNvSpPr>
          <p:nvPr>
            <p:ph type="body" idx="13"/>
          </p:nvPr>
        </p:nvSpPr>
        <p:spPr>
          <a:xfrm>
            <a:off x="9002499" y="3118312"/>
            <a:ext cx="1572736" cy="35511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26"/>
          <p:cNvSpPr>
            <a:spLocks noGrp="1"/>
          </p:cNvSpPr>
          <p:nvPr>
            <p:ph type="pic" idx="14"/>
          </p:nvPr>
        </p:nvSpPr>
        <p:spPr>
          <a:xfrm>
            <a:off x="492656" y="4023015"/>
            <a:ext cx="1217130" cy="1217130"/>
          </a:xfrm>
          <a:prstGeom prst="rect">
            <a:avLst/>
          </a:prstGeom>
          <a:noFill/>
          <a:ln w="12700" cap="sq" cmpd="sng">
            <a:solidFill>
              <a:schemeClr val="accent6"/>
            </a:solidFill>
            <a:prstDash val="solid"/>
            <a:miter lim="800000"/>
            <a:headEnd type="none" w="sm" len="sm"/>
            <a:tailEnd type="none" w="sm" len="sm"/>
          </a:ln>
        </p:spPr>
        <p:txBody>
          <a:bodyPr spcFirstLastPara="1" wrap="square" lIns="180000" tIns="0" rIns="180000" bIns="0" anchor="ctr" anchorCtr="1">
            <a:noAutofit/>
          </a:bodyPr>
          <a:lstStyle>
            <a:lvl1pPr marR="0" lvl="0" algn="ctr" rtl="0">
              <a:lnSpc>
                <a:spcPct val="90000"/>
              </a:lnSpc>
              <a:spcBef>
                <a:spcPts val="1000"/>
              </a:spcBef>
              <a:spcAft>
                <a:spcPts val="0"/>
              </a:spcAft>
              <a:buClr>
                <a:srgbClr val="7F7F7F"/>
              </a:buClr>
              <a:buSzPts val="1100"/>
              <a:buFont typeface="Arial"/>
              <a:buNone/>
              <a:defRPr sz="11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267" name="Google Shape;267;p26"/>
          <p:cNvSpPr txBox="1">
            <a:spLocks noGrp="1"/>
          </p:cNvSpPr>
          <p:nvPr>
            <p:ph type="body" idx="15"/>
          </p:nvPr>
        </p:nvSpPr>
        <p:spPr>
          <a:xfrm>
            <a:off x="1867409" y="4184865"/>
            <a:ext cx="1572736" cy="656544"/>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rgbClr val="3F3F3F"/>
              </a:buClr>
              <a:buSzPts val="2400"/>
              <a:buFont typeface="Arial"/>
              <a:buNone/>
              <a:defRPr sz="24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26"/>
          <p:cNvSpPr txBox="1">
            <a:spLocks noGrp="1"/>
          </p:cNvSpPr>
          <p:nvPr>
            <p:ph type="body" idx="16"/>
          </p:nvPr>
        </p:nvSpPr>
        <p:spPr>
          <a:xfrm>
            <a:off x="1883223" y="4885027"/>
            <a:ext cx="1572736" cy="35511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26"/>
          <p:cNvSpPr>
            <a:spLocks noGrp="1"/>
          </p:cNvSpPr>
          <p:nvPr>
            <p:ph type="pic" idx="17"/>
          </p:nvPr>
        </p:nvSpPr>
        <p:spPr>
          <a:xfrm>
            <a:off x="4060200" y="4023015"/>
            <a:ext cx="1217130" cy="1217130"/>
          </a:xfrm>
          <a:prstGeom prst="rect">
            <a:avLst/>
          </a:prstGeom>
          <a:noFill/>
          <a:ln w="12700" cap="sq" cmpd="sng">
            <a:solidFill>
              <a:schemeClr val="accent4"/>
            </a:solidFill>
            <a:prstDash val="solid"/>
            <a:miter lim="800000"/>
            <a:headEnd type="none" w="sm" len="sm"/>
            <a:tailEnd type="none" w="sm" len="sm"/>
          </a:ln>
        </p:spPr>
        <p:txBody>
          <a:bodyPr spcFirstLastPara="1" wrap="square" lIns="180000" tIns="0" rIns="180000" bIns="0" anchor="ctr" anchorCtr="1">
            <a:noAutofit/>
          </a:bodyPr>
          <a:lstStyle>
            <a:lvl1pPr marR="0" lvl="0" algn="ctr" rtl="0">
              <a:lnSpc>
                <a:spcPct val="90000"/>
              </a:lnSpc>
              <a:spcBef>
                <a:spcPts val="1000"/>
              </a:spcBef>
              <a:spcAft>
                <a:spcPts val="0"/>
              </a:spcAft>
              <a:buClr>
                <a:srgbClr val="7F7F7F"/>
              </a:buClr>
              <a:buSzPts val="1100"/>
              <a:buFont typeface="Arial"/>
              <a:buNone/>
              <a:defRPr sz="11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270" name="Google Shape;270;p26"/>
          <p:cNvSpPr txBox="1">
            <a:spLocks noGrp="1"/>
          </p:cNvSpPr>
          <p:nvPr>
            <p:ph type="body" idx="18"/>
          </p:nvPr>
        </p:nvSpPr>
        <p:spPr>
          <a:xfrm>
            <a:off x="5434954" y="4184865"/>
            <a:ext cx="1572736" cy="656544"/>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rgbClr val="3F3F3F"/>
              </a:buClr>
              <a:buSzPts val="2400"/>
              <a:buFont typeface="Arial"/>
              <a:buNone/>
              <a:defRPr sz="24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26"/>
          <p:cNvSpPr txBox="1">
            <a:spLocks noGrp="1"/>
          </p:cNvSpPr>
          <p:nvPr>
            <p:ph type="body" idx="19"/>
          </p:nvPr>
        </p:nvSpPr>
        <p:spPr>
          <a:xfrm>
            <a:off x="5442861" y="4885027"/>
            <a:ext cx="1572736" cy="35511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26"/>
          <p:cNvSpPr>
            <a:spLocks noGrp="1"/>
          </p:cNvSpPr>
          <p:nvPr>
            <p:ph type="pic" idx="20"/>
          </p:nvPr>
        </p:nvSpPr>
        <p:spPr>
          <a:xfrm>
            <a:off x="7627744" y="4023015"/>
            <a:ext cx="1217130" cy="1217130"/>
          </a:xfrm>
          <a:prstGeom prst="rect">
            <a:avLst/>
          </a:prstGeom>
          <a:noFill/>
          <a:ln w="12700" cap="sq" cmpd="sng">
            <a:solidFill>
              <a:schemeClr val="accent5"/>
            </a:solidFill>
            <a:prstDash val="solid"/>
            <a:miter lim="800000"/>
            <a:headEnd type="none" w="sm" len="sm"/>
            <a:tailEnd type="none" w="sm" len="sm"/>
          </a:ln>
        </p:spPr>
        <p:txBody>
          <a:bodyPr spcFirstLastPara="1" wrap="square" lIns="180000" tIns="0" rIns="180000" bIns="0" anchor="ctr" anchorCtr="1">
            <a:noAutofit/>
          </a:bodyPr>
          <a:lstStyle>
            <a:lvl1pPr marR="0" lvl="0" algn="ctr" rtl="0">
              <a:lnSpc>
                <a:spcPct val="90000"/>
              </a:lnSpc>
              <a:spcBef>
                <a:spcPts val="1000"/>
              </a:spcBef>
              <a:spcAft>
                <a:spcPts val="0"/>
              </a:spcAft>
              <a:buClr>
                <a:srgbClr val="7F7F7F"/>
              </a:buClr>
              <a:buSzPts val="1100"/>
              <a:buFont typeface="Arial"/>
              <a:buNone/>
              <a:defRPr sz="1100" b="0" i="1" u="none" strike="noStrike" cap="none">
                <a:solidFill>
                  <a:srgbClr val="7F7F7F"/>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273" name="Google Shape;273;p26"/>
          <p:cNvSpPr txBox="1">
            <a:spLocks noGrp="1"/>
          </p:cNvSpPr>
          <p:nvPr>
            <p:ph type="body" idx="21"/>
          </p:nvPr>
        </p:nvSpPr>
        <p:spPr>
          <a:xfrm>
            <a:off x="9002499" y="4184865"/>
            <a:ext cx="1572736" cy="656544"/>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rgbClr val="3F3F3F"/>
              </a:buClr>
              <a:buSzPts val="2400"/>
              <a:buFont typeface="Arial"/>
              <a:buNone/>
              <a:defRPr sz="2400"/>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26"/>
          <p:cNvSpPr txBox="1">
            <a:spLocks noGrp="1"/>
          </p:cNvSpPr>
          <p:nvPr>
            <p:ph type="body" idx="22"/>
          </p:nvPr>
        </p:nvSpPr>
        <p:spPr>
          <a:xfrm>
            <a:off x="9002499" y="4885027"/>
            <a:ext cx="1572736" cy="35511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7F7F7F"/>
              </a:buClr>
              <a:buSzPts val="1400"/>
              <a:buNone/>
              <a:defRPr sz="1400">
                <a:solidFill>
                  <a:srgbClr val="7F7F7F"/>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26"/>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26"/>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1925730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277"/>
        <p:cNvGrpSpPr/>
        <p:nvPr/>
      </p:nvGrpSpPr>
      <p:grpSpPr>
        <a:xfrm>
          <a:off x="0" y="0"/>
          <a:ext cx="0" cy="0"/>
          <a:chOff x="0" y="0"/>
          <a:chExt cx="0" cy="0"/>
        </a:xfrm>
      </p:grpSpPr>
      <p:sp>
        <p:nvSpPr>
          <p:cNvPr id="278" name="Google Shape;278;p27"/>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27"/>
          <p:cNvSpPr txBox="1">
            <a:spLocks noGrp="1"/>
          </p:cNvSpPr>
          <p:nvPr>
            <p:ph type="body" idx="1"/>
          </p:nvPr>
        </p:nvSpPr>
        <p:spPr>
          <a:xfrm>
            <a:off x="432000" y="1152000"/>
            <a:ext cx="10143235" cy="503925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27"/>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27"/>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2789005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282"/>
        <p:cNvGrpSpPr/>
        <p:nvPr/>
      </p:nvGrpSpPr>
      <p:grpSpPr>
        <a:xfrm>
          <a:off x="0" y="0"/>
          <a:ext cx="0" cy="0"/>
          <a:chOff x="0" y="0"/>
          <a:chExt cx="0" cy="0"/>
        </a:xfrm>
      </p:grpSpPr>
      <p:sp>
        <p:nvSpPr>
          <p:cNvPr id="283" name="Google Shape;283;p28"/>
          <p:cNvSpPr txBox="1">
            <a:spLocks noGrp="1"/>
          </p:cNvSpPr>
          <p:nvPr>
            <p:ph type="body" idx="1"/>
          </p:nvPr>
        </p:nvSpPr>
        <p:spPr>
          <a:xfrm>
            <a:off x="432000" y="1152000"/>
            <a:ext cx="4860000" cy="50400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28"/>
          <p:cNvSpPr txBox="1">
            <a:spLocks noGrp="1"/>
          </p:cNvSpPr>
          <p:nvPr>
            <p:ph type="body" idx="2"/>
          </p:nvPr>
        </p:nvSpPr>
        <p:spPr>
          <a:xfrm>
            <a:off x="5715235" y="1152525"/>
            <a:ext cx="4860000"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28"/>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28"/>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28"/>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2383172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3 Column">
  <p:cSld name="3 Column">
    <p:spTree>
      <p:nvGrpSpPr>
        <p:cNvPr id="1" name="Shape 288"/>
        <p:cNvGrpSpPr/>
        <p:nvPr/>
      </p:nvGrpSpPr>
      <p:grpSpPr>
        <a:xfrm>
          <a:off x="0" y="0"/>
          <a:ext cx="0" cy="0"/>
          <a:chOff x="0" y="0"/>
          <a:chExt cx="0" cy="0"/>
        </a:xfrm>
      </p:grpSpPr>
      <p:sp>
        <p:nvSpPr>
          <p:cNvPr id="289" name="Google Shape;289;p29"/>
          <p:cNvSpPr txBox="1">
            <a:spLocks noGrp="1"/>
          </p:cNvSpPr>
          <p:nvPr>
            <p:ph type="body" idx="1"/>
          </p:nvPr>
        </p:nvSpPr>
        <p:spPr>
          <a:xfrm>
            <a:off x="432000" y="1152000"/>
            <a:ext cx="3240000" cy="503925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29"/>
          <p:cNvSpPr txBox="1">
            <a:spLocks noGrp="1"/>
          </p:cNvSpPr>
          <p:nvPr>
            <p:ph type="body" idx="2"/>
          </p:nvPr>
        </p:nvSpPr>
        <p:spPr>
          <a:xfrm>
            <a:off x="3883617" y="1152000"/>
            <a:ext cx="3240000"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1" name="Google Shape;291;p29"/>
          <p:cNvSpPr txBox="1">
            <a:spLocks noGrp="1"/>
          </p:cNvSpPr>
          <p:nvPr>
            <p:ph type="body" idx="3"/>
          </p:nvPr>
        </p:nvSpPr>
        <p:spPr>
          <a:xfrm>
            <a:off x="7335235" y="1152000"/>
            <a:ext cx="3240000"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29"/>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29"/>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29"/>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2759004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5 Column">
  <p:cSld name="5 Column">
    <p:spTree>
      <p:nvGrpSpPr>
        <p:cNvPr id="1" name="Shape 295"/>
        <p:cNvGrpSpPr/>
        <p:nvPr/>
      </p:nvGrpSpPr>
      <p:grpSpPr>
        <a:xfrm>
          <a:off x="0" y="0"/>
          <a:ext cx="0" cy="0"/>
          <a:chOff x="0" y="0"/>
          <a:chExt cx="0" cy="0"/>
        </a:xfrm>
      </p:grpSpPr>
      <p:sp>
        <p:nvSpPr>
          <p:cNvPr id="296" name="Google Shape;296;p30"/>
          <p:cNvSpPr txBox="1">
            <a:spLocks noGrp="1"/>
          </p:cNvSpPr>
          <p:nvPr>
            <p:ph type="body" idx="1"/>
          </p:nvPr>
        </p:nvSpPr>
        <p:spPr>
          <a:xfrm>
            <a:off x="432000" y="1152000"/>
            <a:ext cx="1908000" cy="503925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30"/>
          <p:cNvSpPr txBox="1">
            <a:spLocks noGrp="1"/>
          </p:cNvSpPr>
          <p:nvPr>
            <p:ph type="body" idx="2"/>
          </p:nvPr>
        </p:nvSpPr>
        <p:spPr>
          <a:xfrm>
            <a:off x="2490809" y="1152525"/>
            <a:ext cx="1908000"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30"/>
          <p:cNvSpPr txBox="1">
            <a:spLocks noGrp="1"/>
          </p:cNvSpPr>
          <p:nvPr>
            <p:ph type="body" idx="3"/>
          </p:nvPr>
        </p:nvSpPr>
        <p:spPr>
          <a:xfrm>
            <a:off x="4549618" y="1152525"/>
            <a:ext cx="1908000"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30"/>
          <p:cNvSpPr txBox="1">
            <a:spLocks noGrp="1"/>
          </p:cNvSpPr>
          <p:nvPr>
            <p:ph type="body" idx="4"/>
          </p:nvPr>
        </p:nvSpPr>
        <p:spPr>
          <a:xfrm>
            <a:off x="6608427" y="1148060"/>
            <a:ext cx="1908000"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30"/>
          <p:cNvSpPr txBox="1">
            <a:spLocks noGrp="1"/>
          </p:cNvSpPr>
          <p:nvPr>
            <p:ph type="body" idx="5"/>
          </p:nvPr>
        </p:nvSpPr>
        <p:spPr>
          <a:xfrm>
            <a:off x="8667235" y="1152525"/>
            <a:ext cx="1908000" cy="50387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30"/>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30"/>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30"/>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4146123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304"/>
        <p:cNvGrpSpPr/>
        <p:nvPr/>
      </p:nvGrpSpPr>
      <p:grpSpPr>
        <a:xfrm>
          <a:off x="0" y="0"/>
          <a:ext cx="0" cy="0"/>
          <a:chOff x="0" y="0"/>
          <a:chExt cx="0" cy="0"/>
        </a:xfrm>
      </p:grpSpPr>
      <p:sp>
        <p:nvSpPr>
          <p:cNvPr id="305" name="Google Shape;305;p31"/>
          <p:cNvSpPr txBox="1">
            <a:spLocks noGrp="1"/>
          </p:cNvSpPr>
          <p:nvPr>
            <p:ph type="body" idx="1"/>
          </p:nvPr>
        </p:nvSpPr>
        <p:spPr>
          <a:xfrm>
            <a:off x="432000" y="1152000"/>
            <a:ext cx="4860000" cy="360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2400"/>
              <a:buNone/>
              <a:defRPr sz="2400" b="1">
                <a:solidFill>
                  <a:srgbClr val="3F3F3F"/>
                </a:solidFill>
              </a:defRPr>
            </a:lvl1pPr>
            <a:lvl2pPr marL="914400" lvl="1" indent="-228600" algn="l">
              <a:lnSpc>
                <a:spcPct val="90000"/>
              </a:lnSpc>
              <a:spcBef>
                <a:spcPts val="500"/>
              </a:spcBef>
              <a:spcAft>
                <a:spcPts val="0"/>
              </a:spcAft>
              <a:buClr>
                <a:srgbClr val="3F3F3F"/>
              </a:buClr>
              <a:buSzPts val="2000"/>
              <a:buNone/>
              <a:defRPr sz="2000" b="1"/>
            </a:lvl2pPr>
            <a:lvl3pPr marL="1371600" lvl="2" indent="-228600" algn="l">
              <a:lnSpc>
                <a:spcPct val="90000"/>
              </a:lnSpc>
              <a:spcBef>
                <a:spcPts val="500"/>
              </a:spcBef>
              <a:spcAft>
                <a:spcPts val="0"/>
              </a:spcAft>
              <a:buClr>
                <a:srgbClr val="3F3F3F"/>
              </a:buClr>
              <a:buSzPts val="1800"/>
              <a:buNone/>
              <a:defRPr sz="1800" b="1"/>
            </a:lvl3pPr>
            <a:lvl4pPr marL="1828800" lvl="3" indent="-228600" algn="l">
              <a:lnSpc>
                <a:spcPct val="90000"/>
              </a:lnSpc>
              <a:spcBef>
                <a:spcPts val="500"/>
              </a:spcBef>
              <a:spcAft>
                <a:spcPts val="0"/>
              </a:spcAft>
              <a:buClr>
                <a:srgbClr val="3F3F3F"/>
              </a:buClr>
              <a:buSzPts val="1600"/>
              <a:buNone/>
              <a:defRPr sz="1600" b="1"/>
            </a:lvl4pPr>
            <a:lvl5pPr marL="2286000" lvl="4" indent="-228600" algn="l">
              <a:lnSpc>
                <a:spcPct val="90000"/>
              </a:lnSpc>
              <a:spcBef>
                <a:spcPts val="500"/>
              </a:spcBef>
              <a:spcAft>
                <a:spcPts val="0"/>
              </a:spcAft>
              <a:buClr>
                <a:srgbClr val="3F3F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6" name="Google Shape;306;p31"/>
          <p:cNvSpPr txBox="1">
            <a:spLocks noGrp="1"/>
          </p:cNvSpPr>
          <p:nvPr>
            <p:ph type="body" idx="2"/>
          </p:nvPr>
        </p:nvSpPr>
        <p:spPr>
          <a:xfrm>
            <a:off x="432000" y="1584000"/>
            <a:ext cx="4860000" cy="46080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solidFill>
                  <a:srgbClr val="3F3F3F"/>
                </a:solidFill>
              </a:defRPr>
            </a:lvl1pPr>
            <a:lvl2pPr marL="914400" lvl="1" indent="-330200" algn="l">
              <a:lnSpc>
                <a:spcPct val="90000"/>
              </a:lnSpc>
              <a:spcBef>
                <a:spcPts val="500"/>
              </a:spcBef>
              <a:spcAft>
                <a:spcPts val="0"/>
              </a:spcAft>
              <a:buClr>
                <a:srgbClr val="3F3F3F"/>
              </a:buClr>
              <a:buSzPts val="1600"/>
              <a:buChar char="•"/>
              <a:defRPr>
                <a:solidFill>
                  <a:srgbClr val="3F3F3F"/>
                </a:solidFill>
              </a:defRPr>
            </a:lvl2pPr>
            <a:lvl3pPr marL="1371600" lvl="2" indent="-317500" algn="l">
              <a:lnSpc>
                <a:spcPct val="90000"/>
              </a:lnSpc>
              <a:spcBef>
                <a:spcPts val="500"/>
              </a:spcBef>
              <a:spcAft>
                <a:spcPts val="0"/>
              </a:spcAft>
              <a:buClr>
                <a:srgbClr val="3F3F3F"/>
              </a:buClr>
              <a:buSzPts val="1400"/>
              <a:buChar char="•"/>
              <a:defRPr>
                <a:solidFill>
                  <a:srgbClr val="3F3F3F"/>
                </a:solidFill>
              </a:defRPr>
            </a:lvl3pPr>
            <a:lvl4pPr marL="1828800" lvl="3" indent="-317500" algn="l">
              <a:lnSpc>
                <a:spcPct val="90000"/>
              </a:lnSpc>
              <a:spcBef>
                <a:spcPts val="500"/>
              </a:spcBef>
              <a:spcAft>
                <a:spcPts val="0"/>
              </a:spcAft>
              <a:buClr>
                <a:srgbClr val="3F3F3F"/>
              </a:buClr>
              <a:buSzPts val="1400"/>
              <a:buChar char="•"/>
              <a:defRPr>
                <a:solidFill>
                  <a:srgbClr val="3F3F3F"/>
                </a:solidFill>
              </a:defRPr>
            </a:lvl4pPr>
            <a:lvl5pPr marL="2286000" lvl="4" indent="-317500" algn="l">
              <a:lnSpc>
                <a:spcPct val="90000"/>
              </a:lnSpc>
              <a:spcBef>
                <a:spcPts val="500"/>
              </a:spcBef>
              <a:spcAft>
                <a:spcPts val="0"/>
              </a:spcAft>
              <a:buClr>
                <a:srgbClr val="3F3F3F"/>
              </a:buClr>
              <a:buSzPts val="14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31"/>
          <p:cNvSpPr txBox="1">
            <a:spLocks noGrp="1"/>
          </p:cNvSpPr>
          <p:nvPr>
            <p:ph type="body" idx="3"/>
          </p:nvPr>
        </p:nvSpPr>
        <p:spPr>
          <a:xfrm>
            <a:off x="5715235" y="1584325"/>
            <a:ext cx="4860000" cy="46069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31"/>
          <p:cNvSpPr txBox="1">
            <a:spLocks noGrp="1"/>
          </p:cNvSpPr>
          <p:nvPr>
            <p:ph type="body" idx="4"/>
          </p:nvPr>
        </p:nvSpPr>
        <p:spPr>
          <a:xfrm>
            <a:off x="5715235" y="1152525"/>
            <a:ext cx="4860000" cy="35877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2400"/>
              <a:buNone/>
              <a:defRPr sz="2400" b="1"/>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31"/>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31"/>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31"/>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3197834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312"/>
        <p:cNvGrpSpPr/>
        <p:nvPr/>
      </p:nvGrpSpPr>
      <p:grpSpPr>
        <a:xfrm>
          <a:off x="0" y="0"/>
          <a:ext cx="0" cy="0"/>
          <a:chOff x="0" y="0"/>
          <a:chExt cx="0" cy="0"/>
        </a:xfrm>
      </p:grpSpPr>
      <p:sp>
        <p:nvSpPr>
          <p:cNvPr id="313" name="Google Shape;313;p32"/>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F3F3F"/>
              </a:buClr>
              <a:buSzPts val="3200"/>
              <a:buFont typeface="Corbe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 name="Google Shape;314;p32"/>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32"/>
          <p:cNvSpPr txBox="1">
            <a:spLocks noGrp="1"/>
          </p:cNvSpPr>
          <p:nvPr>
            <p:ph type="body" idx="1"/>
          </p:nvPr>
        </p:nvSpPr>
        <p:spPr>
          <a:xfrm>
            <a:off x="431800" y="1008000"/>
            <a:ext cx="10144125" cy="25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3F3F3F"/>
              </a:buClr>
              <a:buSzPts val="18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32"/>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Tree>
    <p:extLst>
      <p:ext uri="{BB962C8B-B14F-4D97-AF65-F5344CB8AC3E}">
        <p14:creationId xmlns:p14="http://schemas.microsoft.com/office/powerpoint/2010/main" val="3120921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317"/>
        <p:cNvGrpSpPr/>
        <p:nvPr/>
      </p:nvGrpSpPr>
      <p:grpSpPr>
        <a:xfrm>
          <a:off x="0" y="0"/>
          <a:ext cx="0" cy="0"/>
          <a:chOff x="0" y="0"/>
          <a:chExt cx="0" cy="0"/>
        </a:xfrm>
      </p:grpSpPr>
      <p:sp>
        <p:nvSpPr>
          <p:cNvPr id="318" name="Google Shape;318;p33"/>
          <p:cNvSpPr>
            <a:spLocks noGrp="1"/>
          </p:cNvSpPr>
          <p:nvPr>
            <p:ph type="pic" idx="2"/>
          </p:nvPr>
        </p:nvSpPr>
        <p:spPr>
          <a:xfrm>
            <a:off x="136525" y="136525"/>
            <a:ext cx="10817535" cy="6584950"/>
          </a:xfrm>
          <a:prstGeom prst="rect">
            <a:avLst/>
          </a:prstGeom>
          <a:noFill/>
          <a:ln>
            <a:noFill/>
          </a:ln>
        </p:spPr>
        <p:txBody>
          <a:bodyPr spcFirstLastPara="1" wrap="square" lIns="1080000" tIns="0" rIns="0" bIns="0" anchor="ctr" anchorCtr="0">
            <a:noAutofit/>
          </a:bodyPr>
          <a:lstStyle>
            <a:lvl1pPr marR="0" lvl="0" algn="l" rtl="0">
              <a:lnSpc>
                <a:spcPct val="90000"/>
              </a:lnSpc>
              <a:spcBef>
                <a:spcPts val="1000"/>
              </a:spcBef>
              <a:spcAft>
                <a:spcPts val="0"/>
              </a:spcAft>
              <a:buClr>
                <a:schemeClr val="lt1"/>
              </a:buClr>
              <a:buSzPts val="1800"/>
              <a:buFont typeface="Arial"/>
              <a:buNone/>
              <a:defRPr sz="1800" b="0" i="1"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R="0" lvl="2"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R="0" lvl="3"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R="0" lvl="4"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319" name="Google Shape;319;p33"/>
          <p:cNvSpPr/>
          <p:nvPr/>
        </p:nvSpPr>
        <p:spPr>
          <a:xfrm rot="5400000">
            <a:off x="4823394" y="590809"/>
            <a:ext cx="6584950" cy="5676382"/>
          </a:xfrm>
          <a:prstGeom prst="rect">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320" name="Google Shape;320;p33"/>
          <p:cNvSpPr/>
          <p:nvPr/>
        </p:nvSpPr>
        <p:spPr>
          <a:xfrm rot="5400000">
            <a:off x="-3360737" y="3360737"/>
            <a:ext cx="6858000" cy="136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grpSp>
        <p:nvGrpSpPr>
          <p:cNvPr id="321" name="Google Shape;321;p33"/>
          <p:cNvGrpSpPr/>
          <p:nvPr/>
        </p:nvGrpSpPr>
        <p:grpSpPr>
          <a:xfrm>
            <a:off x="0" y="0"/>
            <a:ext cx="5277678" cy="6858000"/>
            <a:chOff x="0" y="0"/>
            <a:chExt cx="10954058" cy="6858000"/>
          </a:xfrm>
        </p:grpSpPr>
        <p:sp>
          <p:nvSpPr>
            <p:cNvPr id="322" name="Google Shape;322;p33"/>
            <p:cNvSpPr/>
            <p:nvPr/>
          </p:nvSpPr>
          <p:spPr>
            <a:xfrm>
              <a:off x="0" y="0"/>
              <a:ext cx="10954058" cy="136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323" name="Google Shape;323;p33"/>
            <p:cNvSpPr/>
            <p:nvPr/>
          </p:nvSpPr>
          <p:spPr>
            <a:xfrm>
              <a:off x="0" y="6721475"/>
              <a:ext cx="10954058" cy="136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grpSp>
      <p:sp>
        <p:nvSpPr>
          <p:cNvPr id="324" name="Google Shape;324;p33"/>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
        <p:nvSpPr>
          <p:cNvPr id="325" name="Google Shape;325;p33"/>
          <p:cNvSpPr txBox="1">
            <a:spLocks noGrp="1"/>
          </p:cNvSpPr>
          <p:nvPr>
            <p:ph type="ctrTitle"/>
          </p:nvPr>
        </p:nvSpPr>
        <p:spPr>
          <a:xfrm>
            <a:off x="5573044" y="2894682"/>
            <a:ext cx="5085650" cy="1870007"/>
          </a:xfrm>
          <a:prstGeom prst="rect">
            <a:avLst/>
          </a:prstGeom>
          <a:noFill/>
          <a:ln>
            <a:noFill/>
          </a:ln>
        </p:spPr>
        <p:txBody>
          <a:bodyPr spcFirstLastPara="1" wrap="square" lIns="0" tIns="0" rIns="0" bIns="0" anchor="b" anchorCtr="0">
            <a:noAutofit/>
          </a:bodyPr>
          <a:lstStyle>
            <a:lvl1pPr lvl="0" algn="r">
              <a:lnSpc>
                <a:spcPct val="90000"/>
              </a:lnSpc>
              <a:spcBef>
                <a:spcPts val="0"/>
              </a:spcBef>
              <a:spcAft>
                <a:spcPts val="0"/>
              </a:spcAft>
              <a:buClr>
                <a:schemeClr val="lt1"/>
              </a:buClr>
              <a:buSzPts val="6600"/>
              <a:buFont typeface="Corbel"/>
              <a:buNone/>
              <a:defRPr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33"/>
          <p:cNvSpPr txBox="1">
            <a:spLocks noGrp="1"/>
          </p:cNvSpPr>
          <p:nvPr>
            <p:ph type="subTitle" idx="1"/>
          </p:nvPr>
        </p:nvSpPr>
        <p:spPr>
          <a:xfrm>
            <a:off x="5573044" y="5025053"/>
            <a:ext cx="4681330" cy="271807"/>
          </a:xfrm>
          <a:prstGeom prst="rect">
            <a:avLst/>
          </a:prstGeom>
          <a:noFill/>
          <a:ln>
            <a:noFill/>
          </a:ln>
        </p:spPr>
        <p:txBody>
          <a:bodyPr spcFirstLastPara="1" wrap="square" lIns="0" tIns="0" rIns="0" bIns="0" anchor="t" anchorCtr="0">
            <a:noAutofit/>
          </a:bodyPr>
          <a:lstStyle>
            <a:lvl1pPr lvl="0" algn="r">
              <a:lnSpc>
                <a:spcPct val="90000"/>
              </a:lnSpc>
              <a:spcBef>
                <a:spcPts val="1000"/>
              </a:spcBef>
              <a:spcAft>
                <a:spcPts val="0"/>
              </a:spcAft>
              <a:buClr>
                <a:schemeClr val="lt1"/>
              </a:buClr>
              <a:buSzPts val="1600"/>
              <a:buNone/>
              <a:defRPr sz="16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7" name="Google Shape;327;p33"/>
          <p:cNvSpPr txBox="1">
            <a:spLocks noGrp="1"/>
          </p:cNvSpPr>
          <p:nvPr>
            <p:ph type="body" idx="3"/>
          </p:nvPr>
        </p:nvSpPr>
        <p:spPr>
          <a:xfrm>
            <a:off x="5573044" y="5431223"/>
            <a:ext cx="4681330" cy="2520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400"/>
              <a:buNone/>
              <a:defRPr/>
            </a:lvl3pPr>
            <a:lvl4pPr marL="1828800" lvl="3" indent="-228600" algn="l">
              <a:lnSpc>
                <a:spcPct val="90000"/>
              </a:lnSpc>
              <a:spcBef>
                <a:spcPts val="500"/>
              </a:spcBef>
              <a:spcAft>
                <a:spcPts val="0"/>
              </a:spcAft>
              <a:buClr>
                <a:srgbClr val="3F3F3F"/>
              </a:buClr>
              <a:buSzPts val="1400"/>
              <a:buNone/>
              <a:defRPr/>
            </a:lvl4pPr>
            <a:lvl5pPr marL="2286000" lvl="4" indent="-228600" algn="l">
              <a:lnSpc>
                <a:spcPct val="90000"/>
              </a:lnSpc>
              <a:spcBef>
                <a:spcPts val="500"/>
              </a:spcBef>
              <a:spcAft>
                <a:spcPts val="0"/>
              </a:spcAft>
              <a:buClr>
                <a:srgbClr val="3F3F3F"/>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33"/>
          <p:cNvSpPr txBox="1">
            <a:spLocks noGrp="1"/>
          </p:cNvSpPr>
          <p:nvPr>
            <p:ph type="body" idx="4"/>
          </p:nvPr>
        </p:nvSpPr>
        <p:spPr>
          <a:xfrm>
            <a:off x="5573044" y="5817586"/>
            <a:ext cx="4681330" cy="2520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600"/>
              <a:buNone/>
              <a:defRPr sz="1600">
                <a:solidFill>
                  <a:schemeClr val="lt1"/>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33"/>
          <p:cNvSpPr txBox="1">
            <a:spLocks noGrp="1"/>
          </p:cNvSpPr>
          <p:nvPr>
            <p:ph type="body" idx="5"/>
          </p:nvPr>
        </p:nvSpPr>
        <p:spPr>
          <a:xfrm>
            <a:off x="5573044" y="6203950"/>
            <a:ext cx="4683095" cy="252413"/>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600"/>
              <a:buNone/>
              <a:defRPr sz="1600">
                <a:solidFill>
                  <a:schemeClr val="lt1"/>
                </a:solidFill>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74123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1909425" cy="6584950"/>
          </a:xfrm>
          <a:solidFill>
            <a:schemeClr val="accent4">
              <a:lumMod val="50000"/>
            </a:schemeClr>
          </a:solidFill>
        </p:spPr>
        <p:txBody>
          <a:bodyPr lIns="1080000" t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24" name="Rectangle 23">
            <a:extLst>
              <a:ext uri="{FF2B5EF4-FFF2-40B4-BE49-F238E27FC236}">
                <a16:creationId xmlns:a16="http://schemas.microsoft.com/office/drawing/2014/main" id="{4EDCBE8D-BCDE-43F2-9C37-386C3705A5C2}"/>
              </a:ext>
            </a:extLst>
          </p:cNvPr>
          <p:cNvSpPr/>
          <p:nvPr userDrawn="1"/>
        </p:nvSpPr>
        <p:spPr>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Click to edit your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2569355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4" name="Rectangle 3">
            <a:extLst>
              <a:ext uri="{FF2B5EF4-FFF2-40B4-BE49-F238E27FC236}">
                <a16:creationId xmlns:a16="http://schemas.microsoft.com/office/drawing/2014/main" id="{9CA47B37-80B0-5A4F-BDC3-DE42D5B2D34F}"/>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3" name="Rectangle 22">
            <a:extLst>
              <a:ext uri="{FF2B5EF4-FFF2-40B4-BE49-F238E27FC236}">
                <a16:creationId xmlns:a16="http://schemas.microsoft.com/office/drawing/2014/main" id="{1A6AC2DF-47CD-A743-A120-FBE75B801CF3}"/>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4" name="Rectangle 23">
            <a:extLst>
              <a:ext uri="{FF2B5EF4-FFF2-40B4-BE49-F238E27FC236}">
                <a16:creationId xmlns:a16="http://schemas.microsoft.com/office/drawing/2014/main" id="{17E0F6BC-FBF2-3048-B833-61609739028C}"/>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5" name="Rectangle 24">
            <a:extLst>
              <a:ext uri="{FF2B5EF4-FFF2-40B4-BE49-F238E27FC236}">
                <a16:creationId xmlns:a16="http://schemas.microsoft.com/office/drawing/2014/main" id="{D0B0310F-833E-864C-9FB7-B2B2A6714808}"/>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824377"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824377"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6" name="Rectangle 25">
            <a:extLst>
              <a:ext uri="{FF2B5EF4-FFF2-40B4-BE49-F238E27FC236}">
                <a16:creationId xmlns:a16="http://schemas.microsoft.com/office/drawing/2014/main" id="{F906D597-BA39-4C4D-833F-CC0EE989B51C}"/>
              </a:ext>
            </a:extLst>
          </p:cNvPr>
          <p:cNvSpPr/>
          <p:nvPr userDrawn="1"/>
        </p:nvSpPr>
        <p:spPr>
          <a:xfrm>
            <a:off x="9157648"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945482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955235"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955235"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22" name="Slide Number Placeholder 6">
            <a:extLst>
              <a:ext uri="{FF2B5EF4-FFF2-40B4-BE49-F238E27FC236}">
                <a16:creationId xmlns:a16="http://schemas.microsoft.com/office/drawing/2014/main" id="{40C2B055-E680-DE47-949A-41B3A5A9204A}"/>
              </a:ext>
            </a:extLst>
          </p:cNvPr>
          <p:cNvSpPr>
            <a:spLocks noGrp="1"/>
          </p:cNvSpPr>
          <p:nvPr>
            <p:ph type="sldNum" sz="quarter" idx="46"/>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537041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Footer Placeholder 5">
            <a:extLst>
              <a:ext uri="{FF2B5EF4-FFF2-40B4-BE49-F238E27FC236}">
                <a16:creationId xmlns:a16="http://schemas.microsoft.com/office/drawing/2014/main" id="{8183FF27-EC9A-4B3B-8FC8-8C0B22BAF41E}"/>
              </a:ext>
            </a:extLst>
          </p:cNvPr>
          <p:cNvSpPr>
            <a:spLocks noGrp="1"/>
          </p:cNvSpPr>
          <p:nvPr>
            <p:ph type="ftr" sz="quarter" idx="11"/>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66BEA673-E77B-454E-A2E7-937820AAEFF4}"/>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Click to edit your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1924112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498713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Intro Copy">
    <p:spTree>
      <p:nvGrpSpPr>
        <p:cNvPr id="1" name=""/>
        <p:cNvGrpSpPr/>
        <p:nvPr/>
      </p:nvGrpSpPr>
      <p:grpSpPr>
        <a:xfrm>
          <a:off x="0" y="0"/>
          <a:ext cx="0" cy="0"/>
          <a:chOff x="0" y="0"/>
          <a:chExt cx="0" cy="0"/>
        </a:xfrm>
      </p:grpSpPr>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5277678" y="136525"/>
            <a:ext cx="5676382"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grpSp>
        <p:nvGrpSpPr>
          <p:cNvPr id="8" name="Group 7">
            <a:extLst>
              <a:ext uri="{FF2B5EF4-FFF2-40B4-BE49-F238E27FC236}">
                <a16:creationId xmlns:a16="http://schemas.microsoft.com/office/drawing/2014/main" id="{83D56AE9-6D9F-474C-A5AA-1064B66023B2}"/>
              </a:ext>
            </a:extLst>
          </p:cNvPr>
          <p:cNvGrpSpPr/>
          <p:nvPr userDrawn="1"/>
        </p:nvGrpSpPr>
        <p:grpSpPr>
          <a:xfrm>
            <a:off x="5277678" y="0"/>
            <a:ext cx="5676381" cy="6858000"/>
            <a:chOff x="0" y="0"/>
            <a:chExt cx="12192000" cy="6858000"/>
          </a:xfrm>
          <a:solidFill>
            <a:schemeClr val="accent1"/>
          </a:solidFill>
        </p:grpSpPr>
        <p:sp>
          <p:nvSpPr>
            <p:cNvPr id="9" name="Rectangle 8">
              <a:extLst>
                <a:ext uri="{FF2B5EF4-FFF2-40B4-BE49-F238E27FC236}">
                  <a16:creationId xmlns:a16="http://schemas.microsoft.com/office/drawing/2014/main" id="{25FC2C23-C626-4C00-83A4-E40C9C7E8F5A}"/>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id="{06E2D5A7-6879-488F-81C7-1B8BA84D430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3"/>
            <a:ext cx="5085650"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4608000"/>
            <a:ext cx="5085650"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70304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4" name="Rectangle 3">
            <a:extLst>
              <a:ext uri="{FF2B5EF4-FFF2-40B4-BE49-F238E27FC236}">
                <a16:creationId xmlns:a16="http://schemas.microsoft.com/office/drawing/2014/main" id="{9CA47B37-80B0-5A4F-BDC3-DE42D5B2D34F}"/>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3" name="Rectangle 22">
            <a:extLst>
              <a:ext uri="{FF2B5EF4-FFF2-40B4-BE49-F238E27FC236}">
                <a16:creationId xmlns:a16="http://schemas.microsoft.com/office/drawing/2014/main" id="{1A6AC2DF-47CD-A743-A120-FBE75B801CF3}"/>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4" name="Rectangle 23">
            <a:extLst>
              <a:ext uri="{FF2B5EF4-FFF2-40B4-BE49-F238E27FC236}">
                <a16:creationId xmlns:a16="http://schemas.microsoft.com/office/drawing/2014/main" id="{17E0F6BC-FBF2-3048-B833-61609739028C}"/>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5" name="Rectangle 24">
            <a:extLst>
              <a:ext uri="{FF2B5EF4-FFF2-40B4-BE49-F238E27FC236}">
                <a16:creationId xmlns:a16="http://schemas.microsoft.com/office/drawing/2014/main" id="{D0B0310F-833E-864C-9FB7-B2B2A6714808}"/>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824377"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824377"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6" name="Rectangle 25">
            <a:extLst>
              <a:ext uri="{FF2B5EF4-FFF2-40B4-BE49-F238E27FC236}">
                <a16:creationId xmlns:a16="http://schemas.microsoft.com/office/drawing/2014/main" id="{F906D597-BA39-4C4D-833F-CC0EE989B51C}"/>
              </a:ext>
            </a:extLst>
          </p:cNvPr>
          <p:cNvSpPr/>
          <p:nvPr userDrawn="1"/>
        </p:nvSpPr>
        <p:spPr>
          <a:xfrm>
            <a:off x="9157648"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945482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955235"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955235"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22" name="Slide Number Placeholder 6">
            <a:extLst>
              <a:ext uri="{FF2B5EF4-FFF2-40B4-BE49-F238E27FC236}">
                <a16:creationId xmlns:a16="http://schemas.microsoft.com/office/drawing/2014/main" id="{40C2B055-E680-DE47-949A-41B3A5A9204A}"/>
              </a:ext>
            </a:extLst>
          </p:cNvPr>
          <p:cNvSpPr>
            <a:spLocks noGrp="1"/>
          </p:cNvSpPr>
          <p:nvPr>
            <p:ph type="sldNum" sz="quarter" idx="46"/>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99658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Bullets 3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3B0AD5-3645-8443-891F-C0E1D9763D7A}"/>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2" name="Rectangle 31">
            <a:extLst>
              <a:ext uri="{FF2B5EF4-FFF2-40B4-BE49-F238E27FC236}">
                <a16:creationId xmlns:a16="http://schemas.microsoft.com/office/drawing/2014/main" id="{BE9B724A-B58C-CD4D-8980-C0DFE08B79B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3" name="Rectangle 32">
            <a:extLst>
              <a:ext uri="{FF2B5EF4-FFF2-40B4-BE49-F238E27FC236}">
                <a16:creationId xmlns:a16="http://schemas.microsoft.com/office/drawing/2014/main" id="{28894D68-6E31-8646-BFD7-2C0D8C4CD961}"/>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7151842" y="2919257"/>
            <a:ext cx="3292475"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25" name="Group 24">
            <a:extLst>
              <a:ext uri="{FF2B5EF4-FFF2-40B4-BE49-F238E27FC236}">
                <a16:creationId xmlns:a16="http://schemas.microsoft.com/office/drawing/2014/main" id="{F886979D-82A3-4A80-B7D8-1411156740B3}"/>
              </a:ext>
            </a:extLst>
          </p:cNvPr>
          <p:cNvGrpSpPr/>
          <p:nvPr userDrawn="1"/>
        </p:nvGrpSpPr>
        <p:grpSpPr>
          <a:xfrm>
            <a:off x="6641050" y="0"/>
            <a:ext cx="4313009" cy="6858000"/>
            <a:chOff x="0" y="0"/>
            <a:chExt cx="12192000" cy="6858000"/>
          </a:xfrm>
          <a:solidFill>
            <a:schemeClr val="accent1"/>
          </a:solidFill>
        </p:grpSpPr>
        <p:sp>
          <p:nvSpPr>
            <p:cNvPr id="26" name="Rectangle 25">
              <a:extLst>
                <a:ext uri="{FF2B5EF4-FFF2-40B4-BE49-F238E27FC236}">
                  <a16:creationId xmlns:a16="http://schemas.microsoft.com/office/drawing/2014/main" id="{25A4C3AA-BB58-4285-A38D-608FB501AC1D}"/>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Rectangle 26">
              <a:extLst>
                <a:ext uri="{FF2B5EF4-FFF2-40B4-BE49-F238E27FC236}">
                  <a16:creationId xmlns:a16="http://schemas.microsoft.com/office/drawing/2014/main" id="{BBB9E9C3-2013-4B62-89A6-8A4B0F2A884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8" name="Rectangle 27">
            <a:extLst>
              <a:ext uri="{FF2B5EF4-FFF2-40B4-BE49-F238E27FC236}">
                <a16:creationId xmlns:a16="http://schemas.microsoft.com/office/drawing/2014/main" id="{E4564187-7B7F-4203-BE0E-B2085E4F1869}"/>
              </a:ext>
            </a:extLst>
          </p:cNvPr>
          <p:cNvSpPr/>
          <p:nvPr userDrawn="1"/>
        </p:nvSpPr>
        <p:spPr>
          <a:xfrm rot="5400000">
            <a:off x="7151842" y="-373218"/>
            <a:ext cx="3292475" cy="431196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69" y="3674372"/>
            <a:ext cx="3863221"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69"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1965250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ullets 4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5735D3-1D9F-7543-95B4-59FA78EE1633}"/>
              </a:ext>
            </a:extLst>
          </p:cNvPr>
          <p:cNvSpPr/>
          <p:nvPr userDrawn="1"/>
        </p:nvSpPr>
        <p:spPr>
          <a:xfrm>
            <a:off x="1729232"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702598"/>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2" name="Rectangle 31">
            <a:extLst>
              <a:ext uri="{FF2B5EF4-FFF2-40B4-BE49-F238E27FC236}">
                <a16:creationId xmlns:a16="http://schemas.microsoft.com/office/drawing/2014/main" id="{4AD89EB4-58FE-9C45-AF3E-821DBB1186EC}"/>
              </a:ext>
            </a:extLst>
          </p:cNvPr>
          <p:cNvSpPr/>
          <p:nvPr userDrawn="1"/>
        </p:nvSpPr>
        <p:spPr>
          <a:xfrm>
            <a:off x="3860091"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2</a:t>
            </a:r>
            <a:endParaRPr lang="en-ZA" dirty="0"/>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702598"/>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5" name="Rectangle 34">
            <a:extLst>
              <a:ext uri="{FF2B5EF4-FFF2-40B4-BE49-F238E27FC236}">
                <a16:creationId xmlns:a16="http://schemas.microsoft.com/office/drawing/2014/main" id="{832E783B-B6C5-C74B-8CB2-1421AF723973}"/>
              </a:ext>
            </a:extLst>
          </p:cNvPr>
          <p:cNvSpPr/>
          <p:nvPr userDrawn="1"/>
        </p:nvSpPr>
        <p:spPr>
          <a:xfrm>
            <a:off x="1728254"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3</a:t>
            </a:r>
            <a:endParaRPr lang="en-ZA" dirty="0"/>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6" name="Rectangle 35">
            <a:extLst>
              <a:ext uri="{FF2B5EF4-FFF2-40B4-BE49-F238E27FC236}">
                <a16:creationId xmlns:a16="http://schemas.microsoft.com/office/drawing/2014/main" id="{4E4FB0C7-5FAE-064C-B022-6C6F1429F789}"/>
              </a:ext>
            </a:extLst>
          </p:cNvPr>
          <p:cNvSpPr/>
          <p:nvPr userDrawn="1"/>
        </p:nvSpPr>
        <p:spPr>
          <a:xfrm>
            <a:off x="3859113"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4</a:t>
            </a:r>
            <a:endParaRPr lang="en-ZA" dirty="0"/>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20" name="Group 19">
            <a:extLst>
              <a:ext uri="{FF2B5EF4-FFF2-40B4-BE49-F238E27FC236}">
                <a16:creationId xmlns:a16="http://schemas.microsoft.com/office/drawing/2014/main" id="{58BDD832-2CD9-45D2-AC4D-DD00EFA5A223}"/>
              </a:ext>
            </a:extLst>
          </p:cNvPr>
          <p:cNvGrpSpPr/>
          <p:nvPr userDrawn="1"/>
        </p:nvGrpSpPr>
        <p:grpSpPr>
          <a:xfrm>
            <a:off x="6641050" y="0"/>
            <a:ext cx="4313009" cy="6858000"/>
            <a:chOff x="0" y="0"/>
            <a:chExt cx="12192000" cy="6858000"/>
          </a:xfrm>
          <a:solidFill>
            <a:schemeClr val="accent1"/>
          </a:solidFill>
        </p:grpSpPr>
        <p:sp>
          <p:nvSpPr>
            <p:cNvPr id="21" name="Rectangle 20">
              <a:extLst>
                <a:ext uri="{FF2B5EF4-FFF2-40B4-BE49-F238E27FC236}">
                  <a16:creationId xmlns:a16="http://schemas.microsoft.com/office/drawing/2014/main" id="{AB47021E-0309-4638-9D02-AE2A45E2C5D1}"/>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23">
              <a:extLst>
                <a:ext uri="{FF2B5EF4-FFF2-40B4-BE49-F238E27FC236}">
                  <a16:creationId xmlns:a16="http://schemas.microsoft.com/office/drawing/2014/main" id="{2B8E8D6F-D64D-4B85-AA51-BDA9EF959E3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3674372"/>
            <a:ext cx="3863221"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70"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10147127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your Screen Design here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12" name="Group 11">
            <a:extLst>
              <a:ext uri="{FF2B5EF4-FFF2-40B4-BE49-F238E27FC236}">
                <a16:creationId xmlns:a16="http://schemas.microsoft.com/office/drawing/2014/main" id="{4FA88889-2E09-4B26-90FB-497460180E61}"/>
              </a:ext>
            </a:extLst>
          </p:cNvPr>
          <p:cNvGrpSpPr/>
          <p:nvPr userDrawn="1"/>
        </p:nvGrpSpPr>
        <p:grpSpPr>
          <a:xfrm>
            <a:off x="6641050" y="0"/>
            <a:ext cx="4313009" cy="6858000"/>
            <a:chOff x="0" y="0"/>
            <a:chExt cx="12192000" cy="6858000"/>
          </a:xfrm>
          <a:solidFill>
            <a:schemeClr val="accent1"/>
          </a:solidFill>
        </p:grpSpPr>
        <p:sp>
          <p:nvSpPr>
            <p:cNvPr id="13" name="Rectangle 12">
              <a:extLst>
                <a:ext uri="{FF2B5EF4-FFF2-40B4-BE49-F238E27FC236}">
                  <a16:creationId xmlns:a16="http://schemas.microsoft.com/office/drawing/2014/main" id="{EB70E5C8-5074-4D5F-9EBD-E5E49462D138}"/>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57144162-C52D-4D13-B080-38B1B0F6CBC6}"/>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1767593"/>
            <a:ext cx="3863221" cy="2595353"/>
          </a:xfrm>
        </p:spPr>
        <p:txBody>
          <a:bodyPr anchor="b"/>
          <a:lstStyle>
            <a:lvl1pPr algn="l">
              <a:defRPr sz="4500">
                <a:solidFill>
                  <a:schemeClr val="bg1"/>
                </a:solidFill>
              </a:defRPr>
            </a:lvl1pPr>
          </a:lstStyle>
          <a:p>
            <a:r>
              <a:rPr lang="en-US" dirty="0"/>
              <a:t>Emphasized Text</a:t>
            </a:r>
            <a:endParaRPr lang="en-ZA" dirty="0"/>
          </a:p>
        </p:txBody>
      </p:sp>
      <p:sp>
        <p:nvSpPr>
          <p:cNvPr id="24" name="Content Placeholder 2">
            <a:extLst>
              <a:ext uri="{FF2B5EF4-FFF2-40B4-BE49-F238E27FC236}">
                <a16:creationId xmlns:a16="http://schemas.microsoft.com/office/drawing/2014/main" id="{5C5C3D10-5CD7-421D-B7BB-581518EF00DD}"/>
              </a:ext>
            </a:extLst>
          </p:cNvPr>
          <p:cNvSpPr>
            <a:spLocks noGrp="1"/>
          </p:cNvSpPr>
          <p:nvPr>
            <p:ph idx="1"/>
          </p:nvPr>
        </p:nvSpPr>
        <p:spPr>
          <a:xfrm>
            <a:off x="6866470" y="4608000"/>
            <a:ext cx="3863221" cy="18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39901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17" name="Rectangle 16">
            <a:extLst>
              <a:ext uri="{FF2B5EF4-FFF2-40B4-BE49-F238E27FC236}">
                <a16:creationId xmlns:a16="http://schemas.microsoft.com/office/drawing/2014/main" id="{4790D010-2852-DE49-BD36-340D6725D1D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5654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5654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8" name="Rectangle 17">
            <a:extLst>
              <a:ext uri="{FF2B5EF4-FFF2-40B4-BE49-F238E27FC236}">
                <a16:creationId xmlns:a16="http://schemas.microsoft.com/office/drawing/2014/main" id="{C5D02C68-EB7D-E044-99A9-658364A3B2F0}"/>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46962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46962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9" name="Rectangle 18">
            <a:extLst>
              <a:ext uri="{FF2B5EF4-FFF2-40B4-BE49-F238E27FC236}">
                <a16:creationId xmlns:a16="http://schemas.microsoft.com/office/drawing/2014/main" id="{45962E1D-1D13-2B48-9F3B-CE31039DD236}"/>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68271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68271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16" name="Slide Number Placeholder 6">
            <a:extLst>
              <a:ext uri="{FF2B5EF4-FFF2-40B4-BE49-F238E27FC236}">
                <a16:creationId xmlns:a16="http://schemas.microsoft.com/office/drawing/2014/main" id="{10C57817-9ECE-F147-BBDB-760FAF41C8E8}"/>
              </a:ext>
            </a:extLst>
          </p:cNvPr>
          <p:cNvSpPr>
            <a:spLocks noGrp="1"/>
          </p:cNvSpPr>
          <p:nvPr>
            <p:ph type="sldNum" sz="quarter" idx="44"/>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394590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a:t>Click to edit Master title style</a:t>
            </a:r>
            <a:endParaRPr lang="en-ZA" dirty="0"/>
          </a:p>
        </p:txBody>
      </p:sp>
      <p:sp>
        <p:nvSpPr>
          <p:cNvPr id="14" name="Text Placeholder 4">
            <a:extLst>
              <a:ext uri="{FF2B5EF4-FFF2-40B4-BE49-F238E27FC236}">
                <a16:creationId xmlns:a16="http://schemas.microsoft.com/office/drawing/2014/main" id="{C0299E33-978D-4B8A-9AC7-FC3F151DAC3D}"/>
              </a:ext>
            </a:extLst>
          </p:cNvPr>
          <p:cNvSpPr>
            <a:spLocks noGrp="1"/>
          </p:cNvSpPr>
          <p:nvPr>
            <p:ph type="body" sz="quarter" idx="17"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dirty="0"/>
              <a:t>2</a:t>
            </a:r>
            <a:endParaRPr lang="en-ZA" dirty="0"/>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p:nvPr>
        </p:nvSpPr>
        <p:spPr>
          <a:xfrm>
            <a:off x="6753360" y="3314701"/>
            <a:ext cx="3069500" cy="30511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ZA" dirty="0"/>
              <a:t>Add a footer</a:t>
            </a:r>
          </a:p>
        </p:txBody>
      </p:sp>
      <p:sp>
        <p:nvSpPr>
          <p:cNvPr id="15" name="Slide Number Placeholder 6">
            <a:extLst>
              <a:ext uri="{FF2B5EF4-FFF2-40B4-BE49-F238E27FC236}">
                <a16:creationId xmlns:a16="http://schemas.microsoft.com/office/drawing/2014/main" id="{03A8A6E9-DFE7-C84C-8C6D-E32D8A663AA6}"/>
              </a:ext>
            </a:extLst>
          </p:cNvPr>
          <p:cNvSpPr>
            <a:spLocks noGrp="1"/>
          </p:cNvSpPr>
          <p:nvPr>
            <p:ph type="sldNum" sz="quarter" idx="18"/>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89931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431800" y="1593150"/>
            <a:ext cx="4348065" cy="4348065"/>
          </a:xfrm>
          <a:prstGeom prst="ellipse">
            <a:avLst/>
          </a:prstGeom>
          <a:solidFill>
            <a:schemeClr val="accent1">
              <a:alpha val="10000"/>
            </a:schemeClr>
          </a:solidFill>
          <a:ln>
            <a:solidFill>
              <a:schemeClr val="accent1"/>
            </a:solidFill>
          </a:ln>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ZA" dirty="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200023" y="2205688"/>
            <a:ext cx="2811618" cy="1440000"/>
          </a:xfrm>
          <a:prstGeom prst="rect">
            <a:avLst/>
          </a:prstGeom>
          <a:noFill/>
        </p:spPr>
        <p:txBody>
          <a:bodyPr anchor="b"/>
          <a:lstStyle>
            <a:lvl1pPr marL="0" indent="0" algn="ctr">
              <a:spcBef>
                <a:spcPts val="0"/>
              </a:spcBef>
              <a:spcAft>
                <a:spcPts val="0"/>
              </a:spcAft>
              <a:buNone/>
              <a:defRPr sz="6600" b="1">
                <a:solidFill>
                  <a:schemeClr val="tx1">
                    <a:lumMod val="75000"/>
                    <a:lumOff val="25000"/>
                  </a:schemeClr>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1615832"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endParaRPr lang="en-ZA" dirty="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123559" y="1864921"/>
            <a:ext cx="3804522" cy="3804522"/>
          </a:xfrm>
          <a:prstGeom prst="ellipse">
            <a:avLst/>
          </a:prstGeom>
          <a:solidFill>
            <a:schemeClr val="accent2">
              <a:alpha val="10000"/>
            </a:schemeClr>
          </a:solidFill>
          <a:ln>
            <a:solidFill>
              <a:schemeClr val="accent2"/>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4620011"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dirty="0"/>
              <a:t>2</a:t>
            </a:r>
            <a:endParaRPr lang="en-ZA" dirty="0"/>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03582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454997" y="2207063"/>
            <a:ext cx="3120238" cy="3120238"/>
          </a:xfrm>
          <a:prstGeom prst="ellipse">
            <a:avLst/>
          </a:prstGeom>
          <a:solidFill>
            <a:schemeClr val="accent3">
              <a:alpha val="10000"/>
            </a:schemeClr>
          </a:solidFill>
          <a:ln>
            <a:solidFill>
              <a:schemeClr val="accent3"/>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776361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dirty="0"/>
              <a:t>3</a:t>
            </a:r>
            <a:endParaRPr lang="en-ZA" dirty="0"/>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025116"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16" name="Slide Number Placeholder 6">
            <a:extLst>
              <a:ext uri="{FF2B5EF4-FFF2-40B4-BE49-F238E27FC236}">
                <a16:creationId xmlns:a16="http://schemas.microsoft.com/office/drawing/2014/main" id="{40258D63-D809-EE49-BCDD-8D6306004AEE}"/>
              </a:ext>
            </a:extLst>
          </p:cNvPr>
          <p:cNvSpPr>
            <a:spLocks noGrp="1"/>
          </p:cNvSpPr>
          <p:nvPr>
            <p:ph type="sldNum" sz="quarter" idx="35"/>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321957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 Bullets 3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3B0AD5-3645-8443-891F-C0E1D9763D7A}"/>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2" name="Rectangle 31">
            <a:extLst>
              <a:ext uri="{FF2B5EF4-FFF2-40B4-BE49-F238E27FC236}">
                <a16:creationId xmlns:a16="http://schemas.microsoft.com/office/drawing/2014/main" id="{BE9B724A-B58C-CD4D-8980-C0DFE08B79B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3" name="Rectangle 32">
            <a:extLst>
              <a:ext uri="{FF2B5EF4-FFF2-40B4-BE49-F238E27FC236}">
                <a16:creationId xmlns:a16="http://schemas.microsoft.com/office/drawing/2014/main" id="{28894D68-6E31-8646-BFD7-2C0D8C4CD961}"/>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7151842" y="2919257"/>
            <a:ext cx="3292475"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25" name="Group 24">
            <a:extLst>
              <a:ext uri="{FF2B5EF4-FFF2-40B4-BE49-F238E27FC236}">
                <a16:creationId xmlns:a16="http://schemas.microsoft.com/office/drawing/2014/main" id="{F886979D-82A3-4A80-B7D8-1411156740B3}"/>
              </a:ext>
            </a:extLst>
          </p:cNvPr>
          <p:cNvGrpSpPr/>
          <p:nvPr userDrawn="1"/>
        </p:nvGrpSpPr>
        <p:grpSpPr>
          <a:xfrm>
            <a:off x="6641050" y="0"/>
            <a:ext cx="4313009" cy="6858000"/>
            <a:chOff x="0" y="0"/>
            <a:chExt cx="12192000" cy="6858000"/>
          </a:xfrm>
          <a:solidFill>
            <a:schemeClr val="accent1"/>
          </a:solidFill>
        </p:grpSpPr>
        <p:sp>
          <p:nvSpPr>
            <p:cNvPr id="26" name="Rectangle 25">
              <a:extLst>
                <a:ext uri="{FF2B5EF4-FFF2-40B4-BE49-F238E27FC236}">
                  <a16:creationId xmlns:a16="http://schemas.microsoft.com/office/drawing/2014/main" id="{25A4C3AA-BB58-4285-A38D-608FB501AC1D}"/>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Rectangle 26">
              <a:extLst>
                <a:ext uri="{FF2B5EF4-FFF2-40B4-BE49-F238E27FC236}">
                  <a16:creationId xmlns:a16="http://schemas.microsoft.com/office/drawing/2014/main" id="{BBB9E9C3-2013-4B62-89A6-8A4B0F2A884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8" name="Rectangle 27">
            <a:extLst>
              <a:ext uri="{FF2B5EF4-FFF2-40B4-BE49-F238E27FC236}">
                <a16:creationId xmlns:a16="http://schemas.microsoft.com/office/drawing/2014/main" id="{E4564187-7B7F-4203-BE0E-B2085E4F1869}"/>
              </a:ext>
            </a:extLst>
          </p:cNvPr>
          <p:cNvSpPr/>
          <p:nvPr userDrawn="1"/>
        </p:nvSpPr>
        <p:spPr>
          <a:xfrm rot="5400000">
            <a:off x="7151842" y="-373218"/>
            <a:ext cx="3292475" cy="431196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69" y="3674372"/>
            <a:ext cx="3863221"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69"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36289139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5503617"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0" y="3652910"/>
            <a:ext cx="10143235"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4513617"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4513617"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8595235"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13" name="Slide Number Placeholder 6">
            <a:extLst>
              <a:ext uri="{FF2B5EF4-FFF2-40B4-BE49-F238E27FC236}">
                <a16:creationId xmlns:a16="http://schemas.microsoft.com/office/drawing/2014/main" id="{AA059022-81BB-3141-9DC1-6E855A13A2D0}"/>
              </a:ext>
            </a:extLst>
          </p:cNvPr>
          <p:cNvSpPr>
            <a:spLocks noGrp="1"/>
          </p:cNvSpPr>
          <p:nvPr>
            <p:ph type="sldNum" sz="quarter" idx="18"/>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919374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2000" y="1728000"/>
            <a:ext cx="2919633"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dirty="0"/>
              <a:t>Section 1 Title</a:t>
            </a:r>
            <a:endParaRPr lang="en-ZA" dirty="0"/>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p:nvPr>
        </p:nvSpPr>
        <p:spPr>
          <a:xfrm>
            <a:off x="432000"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4" name="Freeform: Shape 13" title="Arrow">
            <a:extLst>
              <a:ext uri="{FF2B5EF4-FFF2-40B4-BE49-F238E27FC236}">
                <a16:creationId xmlns:a16="http://schemas.microsoft.com/office/drawing/2014/main" id="{02DBE11B-8F8E-48E5-9449-E6E9E355DA0F}"/>
              </a:ext>
            </a:extLst>
          </p:cNvPr>
          <p:cNvSpPr/>
          <p:nvPr userDrawn="1"/>
        </p:nvSpPr>
        <p:spPr>
          <a:xfrm flipH="1">
            <a:off x="3570526"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043801" y="1728000"/>
            <a:ext cx="2919633"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dirty="0"/>
              <a:t>Section 2 Title</a:t>
            </a:r>
            <a:endParaRPr lang="en-ZA" dirty="0"/>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p:nvPr>
        </p:nvSpPr>
        <p:spPr>
          <a:xfrm>
            <a:off x="4043801"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5" name="Freeform: Shape 14" title="Arrow">
            <a:extLst>
              <a:ext uri="{FF2B5EF4-FFF2-40B4-BE49-F238E27FC236}">
                <a16:creationId xmlns:a16="http://schemas.microsoft.com/office/drawing/2014/main" id="{6EF06703-92AF-44B7-8CE1-044DD2093118}"/>
              </a:ext>
            </a:extLst>
          </p:cNvPr>
          <p:cNvSpPr/>
          <p:nvPr userDrawn="1"/>
        </p:nvSpPr>
        <p:spPr>
          <a:xfrm flipH="1">
            <a:off x="7182327"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7655602" y="1728000"/>
            <a:ext cx="2919633"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dirty="0"/>
              <a:t>Section 3 Title</a:t>
            </a:r>
            <a:endParaRPr lang="en-ZA" dirty="0"/>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p:nvPr>
        </p:nvSpPr>
        <p:spPr>
          <a:xfrm>
            <a:off x="7655602"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13" name="Slide Number Placeholder 6">
            <a:extLst>
              <a:ext uri="{FF2B5EF4-FFF2-40B4-BE49-F238E27FC236}">
                <a16:creationId xmlns:a16="http://schemas.microsoft.com/office/drawing/2014/main" id="{B1CB22CF-1587-E74F-B211-A50F83802581}"/>
              </a:ext>
            </a:extLst>
          </p:cNvPr>
          <p:cNvSpPr>
            <a:spLocks noGrp="1"/>
          </p:cNvSpPr>
          <p:nvPr>
            <p:ph type="sldNum" sz="quarter" idx="19"/>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581032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029017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2791884"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456084"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4606680"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dirty="0"/>
              <a:t>Item Title</a:t>
            </a:r>
            <a:endParaRPr lang="en-ZA" dirty="0"/>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4658409" y="2505005"/>
            <a:ext cx="1690417" cy="224670"/>
          </a:xfrm>
        </p:spPr>
        <p:txBody>
          <a:bodyPr/>
          <a:lstStyle>
            <a:lvl1pPr marL="0" indent="0" algn="ctr">
              <a:buNone/>
              <a:defRPr sz="1200">
                <a:solidFill>
                  <a:schemeClr val="tx1">
                    <a:lumMod val="50000"/>
                    <a:lumOff val="50000"/>
                  </a:schemeClr>
                </a:solidFill>
              </a:defRPr>
            </a:lvl1pPr>
          </a:lstStyle>
          <a:p>
            <a:pPr lvl="0"/>
            <a:r>
              <a:rPr lang="en-US" dirty="0"/>
              <a:t>Month, Year</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38" name="Slide Number Placeholder 6">
            <a:extLst>
              <a:ext uri="{FF2B5EF4-FFF2-40B4-BE49-F238E27FC236}">
                <a16:creationId xmlns:a16="http://schemas.microsoft.com/office/drawing/2014/main" id="{C4B93A79-C848-FB4C-BF10-00BE7B66F061}"/>
              </a:ext>
            </a:extLst>
          </p:cNvPr>
          <p:cNvSpPr>
            <a:spLocks noGrp="1"/>
          </p:cNvSpPr>
          <p:nvPr>
            <p:ph type="sldNum" sz="quarter" idx="61"/>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6943845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8" name="Picture Placeholder 4">
            <a:extLst>
              <a:ext uri="{FF2B5EF4-FFF2-40B4-BE49-F238E27FC236}">
                <a16:creationId xmlns:a16="http://schemas.microsoft.com/office/drawing/2014/main" id="{EC13E70C-589A-40D0-83ED-C913136ACD7E}"/>
              </a:ext>
            </a:extLst>
          </p:cNvPr>
          <p:cNvSpPr>
            <a:spLocks noGrp="1"/>
          </p:cNvSpPr>
          <p:nvPr>
            <p:ph type="pic" sz="quarter" idx="14" hasCustomPrompt="1"/>
          </p:nvPr>
        </p:nvSpPr>
        <p:spPr>
          <a:xfrm>
            <a:off x="431800" y="1952049"/>
            <a:ext cx="1476951" cy="1476951"/>
          </a:xfrm>
          <a:solidFill>
            <a:schemeClr val="bg1">
              <a:lumMod val="95000"/>
              <a:alpha val="70000"/>
            </a:schemeClr>
          </a:solidFill>
          <a:ln w="12700" cap="flat">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4" name="Picture Placeholder 4">
            <a:extLst>
              <a:ext uri="{FF2B5EF4-FFF2-40B4-BE49-F238E27FC236}">
                <a16:creationId xmlns:a16="http://schemas.microsoft.com/office/drawing/2014/main" id="{45BB7166-E008-49D6-8450-A5312FEF5DA3}"/>
              </a:ext>
            </a:extLst>
          </p:cNvPr>
          <p:cNvSpPr>
            <a:spLocks noGrp="1"/>
          </p:cNvSpPr>
          <p:nvPr>
            <p:ph type="pic" sz="quarter" idx="34" hasCustomPrompt="1"/>
          </p:nvPr>
        </p:nvSpPr>
        <p:spPr>
          <a:xfrm>
            <a:off x="4088297" y="1952049"/>
            <a:ext cx="1476951" cy="1476951"/>
          </a:xfrm>
          <a:solidFill>
            <a:schemeClr val="bg1">
              <a:lumMod val="95000"/>
              <a:alpha val="70000"/>
            </a:schemeClr>
          </a:solidFill>
          <a:ln w="12700" cap="flat">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8" name="Picture Placeholder 4">
            <a:extLst>
              <a:ext uri="{FF2B5EF4-FFF2-40B4-BE49-F238E27FC236}">
                <a16:creationId xmlns:a16="http://schemas.microsoft.com/office/drawing/2014/main" id="{B8CCF0D9-2E35-46E1-9212-1B3509896D23}"/>
              </a:ext>
            </a:extLst>
          </p:cNvPr>
          <p:cNvSpPr>
            <a:spLocks noGrp="1"/>
          </p:cNvSpPr>
          <p:nvPr>
            <p:ph type="pic" sz="quarter" idx="38" hasCustomPrompt="1"/>
          </p:nvPr>
        </p:nvSpPr>
        <p:spPr>
          <a:xfrm>
            <a:off x="7744794" y="1952049"/>
            <a:ext cx="1476951" cy="1476951"/>
          </a:xfrm>
          <a:solidFill>
            <a:schemeClr val="bg1">
              <a:lumMod val="95000"/>
              <a:alpha val="70000"/>
            </a:schemeClr>
          </a:solidFill>
          <a:ln w="12700" cap="flat">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18" name="Slide Number Placeholder 6">
            <a:extLst>
              <a:ext uri="{FF2B5EF4-FFF2-40B4-BE49-F238E27FC236}">
                <a16:creationId xmlns:a16="http://schemas.microsoft.com/office/drawing/2014/main" id="{AE8F62FC-AFDE-3E45-856E-4C504FC42FEC}"/>
              </a:ext>
            </a:extLst>
          </p:cNvPr>
          <p:cNvSpPr>
            <a:spLocks noGrp="1"/>
          </p:cNvSpPr>
          <p:nvPr>
            <p:ph type="sldNum" sz="quarter" idx="42"/>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4254245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28" name="Picture Placeholder 15">
            <a:extLst>
              <a:ext uri="{FF2B5EF4-FFF2-40B4-BE49-F238E27FC236}">
                <a16:creationId xmlns:a16="http://schemas.microsoft.com/office/drawing/2014/main" id="{12424001-B070-42CA-89F1-75B99FC8EDEF}"/>
              </a:ext>
            </a:extLst>
          </p:cNvPr>
          <p:cNvSpPr>
            <a:spLocks noGrp="1"/>
          </p:cNvSpPr>
          <p:nvPr>
            <p:ph type="pic" sz="quarter" idx="41"/>
          </p:nvPr>
        </p:nvSpPr>
        <p:spPr>
          <a:xfrm>
            <a:off x="492656" y="2256300"/>
            <a:ext cx="1217130" cy="1217130"/>
          </a:xfrm>
          <a:noFill/>
          <a:ln w="127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29" name="Picture Placeholder 15">
            <a:extLst>
              <a:ext uri="{FF2B5EF4-FFF2-40B4-BE49-F238E27FC236}">
                <a16:creationId xmlns:a16="http://schemas.microsoft.com/office/drawing/2014/main" id="{06D803D4-7F73-49F7-9CC0-E376C2AB01D5}"/>
              </a:ext>
            </a:extLst>
          </p:cNvPr>
          <p:cNvSpPr>
            <a:spLocks noGrp="1"/>
          </p:cNvSpPr>
          <p:nvPr>
            <p:ph type="pic" sz="quarter" idx="42"/>
          </p:nvPr>
        </p:nvSpPr>
        <p:spPr>
          <a:xfrm>
            <a:off x="4060200" y="2256300"/>
            <a:ext cx="1217130" cy="1217130"/>
          </a:xfrm>
          <a:noFill/>
          <a:ln w="12700" cap="sq">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5434954"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5442861"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30" name="Picture Placeholder 15">
            <a:extLst>
              <a:ext uri="{FF2B5EF4-FFF2-40B4-BE49-F238E27FC236}">
                <a16:creationId xmlns:a16="http://schemas.microsoft.com/office/drawing/2014/main" id="{55A4F561-30F1-443F-9FFB-05E1EC71524E}"/>
              </a:ext>
            </a:extLst>
          </p:cNvPr>
          <p:cNvSpPr>
            <a:spLocks noGrp="1"/>
          </p:cNvSpPr>
          <p:nvPr>
            <p:ph type="pic" sz="quarter" idx="43"/>
          </p:nvPr>
        </p:nvSpPr>
        <p:spPr>
          <a:xfrm>
            <a:off x="7627744" y="2256300"/>
            <a:ext cx="1217130" cy="1217130"/>
          </a:xfrm>
          <a:noFill/>
          <a:ln w="1270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9002499"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9002499"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4" name="Picture Placeholder 15">
            <a:extLst>
              <a:ext uri="{FF2B5EF4-FFF2-40B4-BE49-F238E27FC236}">
                <a16:creationId xmlns:a16="http://schemas.microsoft.com/office/drawing/2014/main" id="{E9836B2F-D2CC-4A47-A3FE-016E92B80252}"/>
              </a:ext>
            </a:extLst>
          </p:cNvPr>
          <p:cNvSpPr>
            <a:spLocks noGrp="1"/>
          </p:cNvSpPr>
          <p:nvPr>
            <p:ph type="pic" sz="quarter" idx="55"/>
          </p:nvPr>
        </p:nvSpPr>
        <p:spPr>
          <a:xfrm>
            <a:off x="492656" y="4023015"/>
            <a:ext cx="1217130" cy="1217130"/>
          </a:xfrm>
          <a:noFill/>
          <a:ln w="12700" cap="sq">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5" name="Picture Placeholder 15">
            <a:extLst>
              <a:ext uri="{FF2B5EF4-FFF2-40B4-BE49-F238E27FC236}">
                <a16:creationId xmlns:a16="http://schemas.microsoft.com/office/drawing/2014/main" id="{02EC6DDF-472F-47FF-AB50-84DEB99BB340}"/>
              </a:ext>
            </a:extLst>
          </p:cNvPr>
          <p:cNvSpPr>
            <a:spLocks noGrp="1"/>
          </p:cNvSpPr>
          <p:nvPr>
            <p:ph type="pic" sz="quarter" idx="56"/>
          </p:nvPr>
        </p:nvSpPr>
        <p:spPr>
          <a:xfrm>
            <a:off x="4060200" y="4023015"/>
            <a:ext cx="1217130" cy="1217130"/>
          </a:xfrm>
          <a:noFill/>
          <a:ln w="12700" cap="sq">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5434954"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5442861"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6" name="Picture Placeholder 15">
            <a:extLst>
              <a:ext uri="{FF2B5EF4-FFF2-40B4-BE49-F238E27FC236}">
                <a16:creationId xmlns:a16="http://schemas.microsoft.com/office/drawing/2014/main" id="{B6BBF386-2A9D-4CE1-BEA4-F34ECCB54C5B}"/>
              </a:ext>
            </a:extLst>
          </p:cNvPr>
          <p:cNvSpPr>
            <a:spLocks noGrp="1"/>
          </p:cNvSpPr>
          <p:nvPr>
            <p:ph type="pic" sz="quarter" idx="57"/>
          </p:nvPr>
        </p:nvSpPr>
        <p:spPr>
          <a:xfrm>
            <a:off x="7627744" y="4023015"/>
            <a:ext cx="1217130" cy="1217130"/>
          </a:xfrm>
          <a:noFill/>
          <a:ln w="12700" cap="sq">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Click icon to add picture</a:t>
            </a:r>
            <a:endParaRPr lang="en-ZA" dirty="0"/>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9002499"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9002499"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24" name="Slide Number Placeholder 6">
            <a:extLst>
              <a:ext uri="{FF2B5EF4-FFF2-40B4-BE49-F238E27FC236}">
                <a16:creationId xmlns:a16="http://schemas.microsoft.com/office/drawing/2014/main" id="{694CD2E2-CA8B-354D-8563-5AC361B78B27}"/>
              </a:ext>
            </a:extLst>
          </p:cNvPr>
          <p:cNvSpPr>
            <a:spLocks noGrp="1"/>
          </p:cNvSpPr>
          <p:nvPr>
            <p:ph type="sldNum" sz="quarter" idx="62"/>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6165425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D93E3A8D-44B7-4CCB-AEEA-A0EF560F1504}"/>
              </a:ext>
            </a:extLst>
          </p:cNvPr>
          <p:cNvSpPr>
            <a:spLocks noGrp="1"/>
          </p:cNvSpPr>
          <p:nvPr>
            <p:ph type="sldNum" sz="quarter" idx="13"/>
          </p:nvPr>
        </p:nvSpPr>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9714909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4860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p:nvPr>
        </p:nvSpPr>
        <p:spPr>
          <a:xfrm>
            <a:off x="5715235" y="1152525"/>
            <a:ext cx="4860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Title 4">
            <a:extLst>
              <a:ext uri="{FF2B5EF4-FFF2-40B4-BE49-F238E27FC236}">
                <a16:creationId xmlns:a16="http://schemas.microsoft.com/office/drawing/2014/main" id="{05CD2AAA-246C-4A45-BE24-C1A9DB1D3C6B}"/>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7" name="Slide Number Placeholder 6">
            <a:extLst>
              <a:ext uri="{FF2B5EF4-FFF2-40B4-BE49-F238E27FC236}">
                <a16:creationId xmlns:a16="http://schemas.microsoft.com/office/drawing/2014/main" id="{005A0092-7256-3C4E-857B-D93B1A8D2CC7}"/>
              </a:ext>
            </a:extLst>
          </p:cNvPr>
          <p:cNvSpPr>
            <a:spLocks noGrp="1"/>
          </p:cNvSpPr>
          <p:nvPr>
            <p:ph type="sldNum" sz="quarter" idx="14"/>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013517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24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883617" y="1152000"/>
            <a:ext cx="3240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7335235" y="1152000"/>
            <a:ext cx="3240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ZA" dirty="0"/>
              <a:t>Add a footer</a:t>
            </a:r>
          </a:p>
        </p:txBody>
      </p:sp>
      <p:sp>
        <p:nvSpPr>
          <p:cNvPr id="6" name="Title 5">
            <a:extLst>
              <a:ext uri="{FF2B5EF4-FFF2-40B4-BE49-F238E27FC236}">
                <a16:creationId xmlns:a16="http://schemas.microsoft.com/office/drawing/2014/main" id="{BC3A1E70-888C-457D-AFFC-B6844C5A7A9B}"/>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9" name="Slide Number Placeholder 6">
            <a:extLst>
              <a:ext uri="{FF2B5EF4-FFF2-40B4-BE49-F238E27FC236}">
                <a16:creationId xmlns:a16="http://schemas.microsoft.com/office/drawing/2014/main" id="{DB8ADDC7-03DF-504A-BCB2-CD59459CCF54}"/>
              </a:ext>
            </a:extLst>
          </p:cNvPr>
          <p:cNvSpPr>
            <a:spLocks noGrp="1"/>
          </p:cNvSpPr>
          <p:nvPr>
            <p:ph type="sldNum" sz="quarter" idx="15"/>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830923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908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490809" y="1152525"/>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4549618" y="1152525"/>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6608427" y="1148060"/>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8667235" y="1152525"/>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ZA" dirty="0"/>
              <a:t>Add a footer</a:t>
            </a:r>
          </a:p>
        </p:txBody>
      </p:sp>
      <p:sp>
        <p:nvSpPr>
          <p:cNvPr id="6" name="Title 5">
            <a:extLst>
              <a:ext uri="{FF2B5EF4-FFF2-40B4-BE49-F238E27FC236}">
                <a16:creationId xmlns:a16="http://schemas.microsoft.com/office/drawing/2014/main" id="{0219BBF2-DEB7-4E8E-8C83-D3D10FA6E37E}"/>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10" name="Slide Number Placeholder 6">
            <a:extLst>
              <a:ext uri="{FF2B5EF4-FFF2-40B4-BE49-F238E27FC236}">
                <a16:creationId xmlns:a16="http://schemas.microsoft.com/office/drawing/2014/main" id="{08BEF633-490C-6441-95CA-B2301D2D96DC}"/>
              </a:ext>
            </a:extLst>
          </p:cNvPr>
          <p:cNvSpPr>
            <a:spLocks noGrp="1"/>
          </p:cNvSpPr>
          <p:nvPr>
            <p:ph type="sldNum" sz="quarter" idx="17"/>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098684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4860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4860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p:nvPr>
        </p:nvSpPr>
        <p:spPr>
          <a:xfrm>
            <a:off x="5715235" y="1584325"/>
            <a:ext cx="4860000" cy="4606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p:nvPr>
        </p:nvSpPr>
        <p:spPr>
          <a:xfrm>
            <a:off x="5715235" y="1152525"/>
            <a:ext cx="4860000" cy="358775"/>
          </a:xfrm>
        </p:spPr>
        <p:txBody>
          <a:bodyPr/>
          <a:lstStyle>
            <a:lvl1pPr marL="0" indent="0">
              <a:buNone/>
              <a:defRPr sz="2400" b="1"/>
            </a:lvl1pPr>
          </a:lstStyle>
          <a:p>
            <a:pPr lvl="0"/>
            <a:r>
              <a:rPr lang="en-US"/>
              <a:t>Edit Master text styles</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ZA" dirty="0"/>
              <a:t>Add a footer</a:t>
            </a:r>
          </a:p>
        </p:txBody>
      </p:sp>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9" name="Slide Number Placeholder 6">
            <a:extLst>
              <a:ext uri="{FF2B5EF4-FFF2-40B4-BE49-F238E27FC236}">
                <a16:creationId xmlns:a16="http://schemas.microsoft.com/office/drawing/2014/main" id="{EFE5FCFC-5862-8346-B282-9ACAE5AA2B95}"/>
              </a:ext>
            </a:extLst>
          </p:cNvPr>
          <p:cNvSpPr>
            <a:spLocks noGrp="1"/>
          </p:cNvSpPr>
          <p:nvPr>
            <p:ph type="sldNum" sz="quarter" idx="15"/>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2119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mage Bullets 4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5735D3-1D9F-7543-95B4-59FA78EE1633}"/>
              </a:ext>
            </a:extLst>
          </p:cNvPr>
          <p:cNvSpPr/>
          <p:nvPr userDrawn="1"/>
        </p:nvSpPr>
        <p:spPr>
          <a:xfrm>
            <a:off x="1729232"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702598"/>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2" name="Rectangle 31">
            <a:extLst>
              <a:ext uri="{FF2B5EF4-FFF2-40B4-BE49-F238E27FC236}">
                <a16:creationId xmlns:a16="http://schemas.microsoft.com/office/drawing/2014/main" id="{4AD89EB4-58FE-9C45-AF3E-821DBB1186EC}"/>
              </a:ext>
            </a:extLst>
          </p:cNvPr>
          <p:cNvSpPr/>
          <p:nvPr userDrawn="1"/>
        </p:nvSpPr>
        <p:spPr>
          <a:xfrm>
            <a:off x="3860091"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2</a:t>
            </a:r>
            <a:endParaRPr lang="en-ZA" dirty="0"/>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702598"/>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5" name="Rectangle 34">
            <a:extLst>
              <a:ext uri="{FF2B5EF4-FFF2-40B4-BE49-F238E27FC236}">
                <a16:creationId xmlns:a16="http://schemas.microsoft.com/office/drawing/2014/main" id="{832E783B-B6C5-C74B-8CB2-1421AF723973}"/>
              </a:ext>
            </a:extLst>
          </p:cNvPr>
          <p:cNvSpPr/>
          <p:nvPr userDrawn="1"/>
        </p:nvSpPr>
        <p:spPr>
          <a:xfrm>
            <a:off x="1728254"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3</a:t>
            </a:r>
            <a:endParaRPr lang="en-ZA" dirty="0"/>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6" name="Rectangle 35">
            <a:extLst>
              <a:ext uri="{FF2B5EF4-FFF2-40B4-BE49-F238E27FC236}">
                <a16:creationId xmlns:a16="http://schemas.microsoft.com/office/drawing/2014/main" id="{4E4FB0C7-5FAE-064C-B022-6C6F1429F789}"/>
              </a:ext>
            </a:extLst>
          </p:cNvPr>
          <p:cNvSpPr/>
          <p:nvPr userDrawn="1"/>
        </p:nvSpPr>
        <p:spPr>
          <a:xfrm>
            <a:off x="3859113"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4</a:t>
            </a:r>
            <a:endParaRPr lang="en-ZA" dirty="0"/>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20" name="Group 19">
            <a:extLst>
              <a:ext uri="{FF2B5EF4-FFF2-40B4-BE49-F238E27FC236}">
                <a16:creationId xmlns:a16="http://schemas.microsoft.com/office/drawing/2014/main" id="{58BDD832-2CD9-45D2-AC4D-DD00EFA5A223}"/>
              </a:ext>
            </a:extLst>
          </p:cNvPr>
          <p:cNvGrpSpPr/>
          <p:nvPr userDrawn="1"/>
        </p:nvGrpSpPr>
        <p:grpSpPr>
          <a:xfrm>
            <a:off x="6641050" y="0"/>
            <a:ext cx="4313009" cy="6858000"/>
            <a:chOff x="0" y="0"/>
            <a:chExt cx="12192000" cy="6858000"/>
          </a:xfrm>
          <a:solidFill>
            <a:schemeClr val="accent1"/>
          </a:solidFill>
        </p:grpSpPr>
        <p:sp>
          <p:nvSpPr>
            <p:cNvPr id="21" name="Rectangle 20">
              <a:extLst>
                <a:ext uri="{FF2B5EF4-FFF2-40B4-BE49-F238E27FC236}">
                  <a16:creationId xmlns:a16="http://schemas.microsoft.com/office/drawing/2014/main" id="{AB47021E-0309-4638-9D02-AE2A45E2C5D1}"/>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23">
              <a:extLst>
                <a:ext uri="{FF2B5EF4-FFF2-40B4-BE49-F238E27FC236}">
                  <a16:creationId xmlns:a16="http://schemas.microsoft.com/office/drawing/2014/main" id="{2B8E8D6F-D64D-4B85-AA51-BDA9EF959E3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3674372"/>
            <a:ext cx="3863221"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70"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1091995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6" name="Slide Number Placeholder 6">
            <a:extLst>
              <a:ext uri="{FF2B5EF4-FFF2-40B4-BE49-F238E27FC236}">
                <a16:creationId xmlns:a16="http://schemas.microsoft.com/office/drawing/2014/main" id="{28DDE606-CFBE-5C4D-91D3-266C9C6E730C}"/>
              </a:ext>
            </a:extLst>
          </p:cNvPr>
          <p:cNvSpPr>
            <a:spLocks noGrp="1"/>
          </p:cNvSpPr>
          <p:nvPr>
            <p:ph type="sldNum" sz="quarter" idx="14"/>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512032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ZA"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414553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4" name="Group 3">
            <a:extLst>
              <a:ext uri="{FF2B5EF4-FFF2-40B4-BE49-F238E27FC236}">
                <a16:creationId xmlns:a16="http://schemas.microsoft.com/office/drawing/2014/main" id="{A4A26770-290B-4E8A-B12A-36F7DDB7F2B1}"/>
              </a:ext>
            </a:extLst>
          </p:cNvPr>
          <p:cNvGrpSpPr/>
          <p:nvPr userDrawn="1"/>
        </p:nvGrpSpPr>
        <p:grpSpPr>
          <a:xfrm>
            <a:off x="0" y="0"/>
            <a:ext cx="5277678" cy="6858000"/>
            <a:chOff x="0" y="0"/>
            <a:chExt cx="10954058" cy="6858000"/>
          </a:xfrm>
        </p:grpSpPr>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2894682"/>
            <a:ext cx="5085650" cy="1870007"/>
          </a:xfrm>
        </p:spPr>
        <p:txBody>
          <a:bodyPr anchor="b"/>
          <a:lstStyle>
            <a:lvl1pPr algn="r">
              <a:defRPr sz="6600">
                <a:solidFill>
                  <a:schemeClr val="bg1"/>
                </a:solidFill>
              </a:defRPr>
            </a:lvl1pPr>
          </a:lstStyle>
          <a:p>
            <a:r>
              <a:rPr lang="en-US" dirty="0"/>
              <a:t>Thank You</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5573044" y="5025053"/>
            <a:ext cx="4681330"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p>
        </p:txBody>
      </p:sp>
      <p:sp>
        <p:nvSpPr>
          <p:cNvPr id="19" name="Text Placeholder 4">
            <a:extLst>
              <a:ext uri="{FF2B5EF4-FFF2-40B4-BE49-F238E27FC236}">
                <a16:creationId xmlns:a16="http://schemas.microsoft.com/office/drawing/2014/main" id="{77D147AD-3B0C-4B21-AE3D-178E0B7E360D}"/>
              </a:ext>
            </a:extLst>
          </p:cNvPr>
          <p:cNvSpPr>
            <a:spLocks noGrp="1"/>
          </p:cNvSpPr>
          <p:nvPr>
            <p:ph type="body" sz="quarter" idx="15" hasCustomPrompt="1"/>
          </p:nvPr>
        </p:nvSpPr>
        <p:spPr>
          <a:xfrm>
            <a:off x="5573044" y="5431223"/>
            <a:ext cx="4681330"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Phone</a:t>
            </a:r>
            <a:endParaRPr lang="en-ZA" dirty="0"/>
          </a:p>
        </p:txBody>
      </p:sp>
      <p:sp>
        <p:nvSpPr>
          <p:cNvPr id="20" name="Text Placeholder 10">
            <a:extLst>
              <a:ext uri="{FF2B5EF4-FFF2-40B4-BE49-F238E27FC236}">
                <a16:creationId xmlns:a16="http://schemas.microsoft.com/office/drawing/2014/main" id="{6EB09218-D127-4641-A366-94360A951A0D}"/>
              </a:ext>
            </a:extLst>
          </p:cNvPr>
          <p:cNvSpPr>
            <a:spLocks noGrp="1"/>
          </p:cNvSpPr>
          <p:nvPr>
            <p:ph type="body" sz="quarter" idx="16" hasCustomPrompt="1"/>
          </p:nvPr>
        </p:nvSpPr>
        <p:spPr>
          <a:xfrm>
            <a:off x="5573044" y="5817586"/>
            <a:ext cx="4681330" cy="252000"/>
          </a:xfrm>
        </p:spPr>
        <p:txBody>
          <a:bodyPr/>
          <a:lstStyle>
            <a:lvl1pPr marL="0" indent="0" algn="r">
              <a:buNone/>
              <a:defRPr sz="1600">
                <a:solidFill>
                  <a:schemeClr val="bg1"/>
                </a:solidFill>
              </a:defRPr>
            </a:lvl1pPr>
          </a:lstStyle>
          <a:p>
            <a:pPr lvl="0"/>
            <a:r>
              <a:rPr lang="en-US" dirty="0"/>
              <a:t>Email</a:t>
            </a:r>
            <a:endParaRPr lang="en-ZA" dirty="0"/>
          </a:p>
        </p:txBody>
      </p:sp>
      <p:sp>
        <p:nvSpPr>
          <p:cNvPr id="21" name="Text Placeholder 15">
            <a:extLst>
              <a:ext uri="{FF2B5EF4-FFF2-40B4-BE49-F238E27FC236}">
                <a16:creationId xmlns:a16="http://schemas.microsoft.com/office/drawing/2014/main" id="{B9C42B1D-23D7-46D7-A8E3-6667AC7EFB66}"/>
              </a:ext>
            </a:extLst>
          </p:cNvPr>
          <p:cNvSpPr>
            <a:spLocks noGrp="1"/>
          </p:cNvSpPr>
          <p:nvPr>
            <p:ph type="body" sz="quarter" idx="17" hasCustomPrompt="1"/>
          </p:nvPr>
        </p:nvSpPr>
        <p:spPr>
          <a:xfrm>
            <a:off x="5573044" y="6203950"/>
            <a:ext cx="4683095" cy="252413"/>
          </a:xfrm>
        </p:spPr>
        <p:txBody>
          <a:bodyPr/>
          <a:lstStyle>
            <a:lvl1pPr marL="0" indent="0" algn="r">
              <a:buNone/>
              <a:defRPr sz="1600">
                <a:solidFill>
                  <a:schemeClr val="bg1"/>
                </a:solidFill>
              </a:defRPr>
            </a:lvl1pPr>
          </a:lstStyle>
          <a:p>
            <a:pPr lvl="0"/>
            <a:r>
              <a:rPr lang="en-US" dirty="0"/>
              <a:t>Website</a:t>
            </a:r>
            <a:endParaRPr lang="en-ZA" dirty="0"/>
          </a:p>
        </p:txBody>
      </p:sp>
    </p:spTree>
    <p:extLst>
      <p:ext uri="{BB962C8B-B14F-4D97-AF65-F5344CB8AC3E}">
        <p14:creationId xmlns:p14="http://schemas.microsoft.com/office/powerpoint/2010/main" val="30485017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1909425" cy="6584950"/>
          </a:xfrm>
          <a:solidFill>
            <a:schemeClr val="accent4">
              <a:lumMod val="50000"/>
            </a:schemeClr>
          </a:solidFill>
        </p:spPr>
        <p:txBody>
          <a:bodyPr lIns="1080000" t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24" name="Rectangle 23">
            <a:extLst>
              <a:ext uri="{FF2B5EF4-FFF2-40B4-BE49-F238E27FC236}">
                <a16:creationId xmlns:a16="http://schemas.microsoft.com/office/drawing/2014/main" id="{4EDCBE8D-BCDE-43F2-9C37-386C3705A5C2}"/>
              </a:ext>
            </a:extLst>
          </p:cNvPr>
          <p:cNvSpPr/>
          <p:nvPr userDrawn="1"/>
        </p:nvSpPr>
        <p:spPr>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Click to edit your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42909416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Footer Placeholder 5">
            <a:extLst>
              <a:ext uri="{FF2B5EF4-FFF2-40B4-BE49-F238E27FC236}">
                <a16:creationId xmlns:a16="http://schemas.microsoft.com/office/drawing/2014/main" id="{8183FF27-EC9A-4B3B-8FC8-8C0B22BAF41E}"/>
              </a:ext>
            </a:extLst>
          </p:cNvPr>
          <p:cNvSpPr>
            <a:spLocks noGrp="1"/>
          </p:cNvSpPr>
          <p:nvPr>
            <p:ph type="ftr" sz="quarter" idx="11"/>
          </p:nvPr>
        </p:nvSpPr>
        <p:spPr/>
        <p:txBody>
          <a:bodyPr/>
          <a:lstStyle/>
          <a:p>
            <a:r>
              <a:rPr lang="en-ZA"/>
              <a:t>Add a footer</a:t>
            </a:r>
            <a:endParaRPr lang="en-ZA" dirty="0"/>
          </a:p>
        </p:txBody>
      </p:sp>
      <p:sp>
        <p:nvSpPr>
          <p:cNvPr id="7" name="Slide Number Placeholder 6">
            <a:extLst>
              <a:ext uri="{FF2B5EF4-FFF2-40B4-BE49-F238E27FC236}">
                <a16:creationId xmlns:a16="http://schemas.microsoft.com/office/drawing/2014/main" id="{66BEA673-E77B-454E-A2E7-937820AAEFF4}"/>
              </a:ext>
            </a:extLst>
          </p:cNvPr>
          <p:cNvSpPr>
            <a:spLocks noGrp="1"/>
          </p:cNvSpPr>
          <p:nvPr>
            <p:ph type="sldNum" sz="quarter" idx="12"/>
          </p:nvPr>
        </p:nvSpPr>
        <p:spPr/>
        <p:txBody>
          <a:bodyPr/>
          <a:lstStyle/>
          <a:p>
            <a:r>
              <a:rPr lang="en-ZA"/>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Click to edit your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1740926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698708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Intro Copy">
    <p:spTree>
      <p:nvGrpSpPr>
        <p:cNvPr id="1" name=""/>
        <p:cNvGrpSpPr/>
        <p:nvPr/>
      </p:nvGrpSpPr>
      <p:grpSpPr>
        <a:xfrm>
          <a:off x="0" y="0"/>
          <a:ext cx="0" cy="0"/>
          <a:chOff x="0" y="0"/>
          <a:chExt cx="0" cy="0"/>
        </a:xfrm>
      </p:grpSpPr>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5277678" y="136525"/>
            <a:ext cx="5676382"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a:t>page </a:t>
            </a:r>
            <a:fld id="{19B51A1E-902D-48AF-9020-955120F399B6}" type="slidenum">
              <a:rPr lang="en-ZA" b="1" i="1" smtClean="0"/>
              <a:pPr/>
              <a:t>‹#›</a:t>
            </a:fld>
            <a:endParaRPr lang="en-ZA" b="1" i="1" dirty="0"/>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grpSp>
        <p:nvGrpSpPr>
          <p:cNvPr id="8" name="Group 7">
            <a:extLst>
              <a:ext uri="{FF2B5EF4-FFF2-40B4-BE49-F238E27FC236}">
                <a16:creationId xmlns:a16="http://schemas.microsoft.com/office/drawing/2014/main" id="{83D56AE9-6D9F-474C-A5AA-1064B66023B2}"/>
              </a:ext>
            </a:extLst>
          </p:cNvPr>
          <p:cNvGrpSpPr/>
          <p:nvPr userDrawn="1"/>
        </p:nvGrpSpPr>
        <p:grpSpPr>
          <a:xfrm>
            <a:off x="5277678" y="0"/>
            <a:ext cx="5676381" cy="6858000"/>
            <a:chOff x="0" y="0"/>
            <a:chExt cx="12192000" cy="6858000"/>
          </a:xfrm>
          <a:solidFill>
            <a:schemeClr val="accent1"/>
          </a:solidFill>
        </p:grpSpPr>
        <p:sp>
          <p:nvSpPr>
            <p:cNvPr id="9" name="Rectangle 8">
              <a:extLst>
                <a:ext uri="{FF2B5EF4-FFF2-40B4-BE49-F238E27FC236}">
                  <a16:creationId xmlns:a16="http://schemas.microsoft.com/office/drawing/2014/main" id="{25FC2C23-C626-4C00-83A4-E40C9C7E8F5A}"/>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a:extLst>
                <a:ext uri="{FF2B5EF4-FFF2-40B4-BE49-F238E27FC236}">
                  <a16:creationId xmlns:a16="http://schemas.microsoft.com/office/drawing/2014/main" id="{06E2D5A7-6879-488F-81C7-1B8BA84D430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3"/>
            <a:ext cx="5085650"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4608000"/>
            <a:ext cx="5085650"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2765183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4" name="Rectangle 3">
            <a:extLst>
              <a:ext uri="{FF2B5EF4-FFF2-40B4-BE49-F238E27FC236}">
                <a16:creationId xmlns:a16="http://schemas.microsoft.com/office/drawing/2014/main" id="{9CA47B37-80B0-5A4F-BDC3-DE42D5B2D34F}"/>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3" name="Rectangle 22">
            <a:extLst>
              <a:ext uri="{FF2B5EF4-FFF2-40B4-BE49-F238E27FC236}">
                <a16:creationId xmlns:a16="http://schemas.microsoft.com/office/drawing/2014/main" id="{1A6AC2DF-47CD-A743-A120-FBE75B801CF3}"/>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4" name="Rectangle 23">
            <a:extLst>
              <a:ext uri="{FF2B5EF4-FFF2-40B4-BE49-F238E27FC236}">
                <a16:creationId xmlns:a16="http://schemas.microsoft.com/office/drawing/2014/main" id="{17E0F6BC-FBF2-3048-B833-61609739028C}"/>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5" name="Rectangle 24">
            <a:extLst>
              <a:ext uri="{FF2B5EF4-FFF2-40B4-BE49-F238E27FC236}">
                <a16:creationId xmlns:a16="http://schemas.microsoft.com/office/drawing/2014/main" id="{D0B0310F-833E-864C-9FB7-B2B2A6714808}"/>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824377"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824377"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6" name="Rectangle 25">
            <a:extLst>
              <a:ext uri="{FF2B5EF4-FFF2-40B4-BE49-F238E27FC236}">
                <a16:creationId xmlns:a16="http://schemas.microsoft.com/office/drawing/2014/main" id="{F906D597-BA39-4C4D-833F-CC0EE989B51C}"/>
              </a:ext>
            </a:extLst>
          </p:cNvPr>
          <p:cNvSpPr/>
          <p:nvPr userDrawn="1"/>
        </p:nvSpPr>
        <p:spPr>
          <a:xfrm>
            <a:off x="9157648"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945482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955235"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955235"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a:t>Add a footer</a:t>
            </a:r>
            <a:endParaRPr lang="en-ZA" dirty="0"/>
          </a:p>
        </p:txBody>
      </p:sp>
      <p:sp>
        <p:nvSpPr>
          <p:cNvPr id="22" name="Slide Number Placeholder 6">
            <a:extLst>
              <a:ext uri="{FF2B5EF4-FFF2-40B4-BE49-F238E27FC236}">
                <a16:creationId xmlns:a16="http://schemas.microsoft.com/office/drawing/2014/main" id="{40C2B055-E680-DE47-949A-41B3A5A9204A}"/>
              </a:ext>
            </a:extLst>
          </p:cNvPr>
          <p:cNvSpPr>
            <a:spLocks noGrp="1"/>
          </p:cNvSpPr>
          <p:nvPr>
            <p:ph type="sldNum" sz="quarter" idx="46"/>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340411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Image Bullets 3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3B0AD5-3645-8443-891F-C0E1D9763D7A}"/>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2" name="Rectangle 31">
            <a:extLst>
              <a:ext uri="{FF2B5EF4-FFF2-40B4-BE49-F238E27FC236}">
                <a16:creationId xmlns:a16="http://schemas.microsoft.com/office/drawing/2014/main" id="{BE9B724A-B58C-CD4D-8980-C0DFE08B79B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3" name="Rectangle 32">
            <a:extLst>
              <a:ext uri="{FF2B5EF4-FFF2-40B4-BE49-F238E27FC236}">
                <a16:creationId xmlns:a16="http://schemas.microsoft.com/office/drawing/2014/main" id="{28894D68-6E31-8646-BFD7-2C0D8C4CD961}"/>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7151842" y="2919257"/>
            <a:ext cx="3292475"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5" name="Group 24">
            <a:extLst>
              <a:ext uri="{FF2B5EF4-FFF2-40B4-BE49-F238E27FC236}">
                <a16:creationId xmlns:a16="http://schemas.microsoft.com/office/drawing/2014/main" id="{F886979D-82A3-4A80-B7D8-1411156740B3}"/>
              </a:ext>
            </a:extLst>
          </p:cNvPr>
          <p:cNvGrpSpPr/>
          <p:nvPr userDrawn="1"/>
        </p:nvGrpSpPr>
        <p:grpSpPr>
          <a:xfrm>
            <a:off x="6641050" y="0"/>
            <a:ext cx="4313009" cy="6858000"/>
            <a:chOff x="0" y="0"/>
            <a:chExt cx="12192000" cy="6858000"/>
          </a:xfrm>
          <a:solidFill>
            <a:schemeClr val="accent1"/>
          </a:solidFill>
        </p:grpSpPr>
        <p:sp>
          <p:nvSpPr>
            <p:cNvPr id="26" name="Rectangle 25">
              <a:extLst>
                <a:ext uri="{FF2B5EF4-FFF2-40B4-BE49-F238E27FC236}">
                  <a16:creationId xmlns:a16="http://schemas.microsoft.com/office/drawing/2014/main" id="{25A4C3AA-BB58-4285-A38D-608FB501AC1D}"/>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Rectangle 26">
              <a:extLst>
                <a:ext uri="{FF2B5EF4-FFF2-40B4-BE49-F238E27FC236}">
                  <a16:creationId xmlns:a16="http://schemas.microsoft.com/office/drawing/2014/main" id="{BBB9E9C3-2013-4B62-89A6-8A4B0F2A884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8" name="Rectangle 27">
            <a:extLst>
              <a:ext uri="{FF2B5EF4-FFF2-40B4-BE49-F238E27FC236}">
                <a16:creationId xmlns:a16="http://schemas.microsoft.com/office/drawing/2014/main" id="{E4564187-7B7F-4203-BE0E-B2085E4F1869}"/>
              </a:ext>
            </a:extLst>
          </p:cNvPr>
          <p:cNvSpPr/>
          <p:nvPr userDrawn="1"/>
        </p:nvSpPr>
        <p:spPr>
          <a:xfrm rot="5400000">
            <a:off x="7151842" y="-373218"/>
            <a:ext cx="3292475" cy="431196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ZA"/>
              <a:t>Add a footer</a:t>
            </a:r>
            <a:endParaRPr lang="en-ZA"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69" y="3674372"/>
            <a:ext cx="3863221"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69"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13319467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Bullets 4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5735D3-1D9F-7543-95B4-59FA78EE1633}"/>
              </a:ext>
            </a:extLst>
          </p:cNvPr>
          <p:cNvSpPr/>
          <p:nvPr userDrawn="1"/>
        </p:nvSpPr>
        <p:spPr>
          <a:xfrm>
            <a:off x="1729232"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702598"/>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2" name="Rectangle 31">
            <a:extLst>
              <a:ext uri="{FF2B5EF4-FFF2-40B4-BE49-F238E27FC236}">
                <a16:creationId xmlns:a16="http://schemas.microsoft.com/office/drawing/2014/main" id="{4AD89EB4-58FE-9C45-AF3E-821DBB1186EC}"/>
              </a:ext>
            </a:extLst>
          </p:cNvPr>
          <p:cNvSpPr/>
          <p:nvPr userDrawn="1"/>
        </p:nvSpPr>
        <p:spPr>
          <a:xfrm>
            <a:off x="3860091"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2</a:t>
            </a:r>
            <a:endParaRPr lang="en-ZA" dirty="0"/>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702598"/>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5" name="Rectangle 34">
            <a:extLst>
              <a:ext uri="{FF2B5EF4-FFF2-40B4-BE49-F238E27FC236}">
                <a16:creationId xmlns:a16="http://schemas.microsoft.com/office/drawing/2014/main" id="{832E783B-B6C5-C74B-8CB2-1421AF723973}"/>
              </a:ext>
            </a:extLst>
          </p:cNvPr>
          <p:cNvSpPr/>
          <p:nvPr userDrawn="1"/>
        </p:nvSpPr>
        <p:spPr>
          <a:xfrm>
            <a:off x="1728254"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3</a:t>
            </a:r>
            <a:endParaRPr lang="en-ZA" dirty="0"/>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6" name="Rectangle 35">
            <a:extLst>
              <a:ext uri="{FF2B5EF4-FFF2-40B4-BE49-F238E27FC236}">
                <a16:creationId xmlns:a16="http://schemas.microsoft.com/office/drawing/2014/main" id="{4E4FB0C7-5FAE-064C-B022-6C6F1429F789}"/>
              </a:ext>
            </a:extLst>
          </p:cNvPr>
          <p:cNvSpPr/>
          <p:nvPr userDrawn="1"/>
        </p:nvSpPr>
        <p:spPr>
          <a:xfrm>
            <a:off x="3859113"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4</a:t>
            </a:r>
            <a:endParaRPr lang="en-ZA" dirty="0"/>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0" name="Group 19">
            <a:extLst>
              <a:ext uri="{FF2B5EF4-FFF2-40B4-BE49-F238E27FC236}">
                <a16:creationId xmlns:a16="http://schemas.microsoft.com/office/drawing/2014/main" id="{58BDD832-2CD9-45D2-AC4D-DD00EFA5A223}"/>
              </a:ext>
            </a:extLst>
          </p:cNvPr>
          <p:cNvGrpSpPr/>
          <p:nvPr userDrawn="1"/>
        </p:nvGrpSpPr>
        <p:grpSpPr>
          <a:xfrm>
            <a:off x="6641050" y="0"/>
            <a:ext cx="4313009" cy="6858000"/>
            <a:chOff x="0" y="0"/>
            <a:chExt cx="12192000" cy="6858000"/>
          </a:xfrm>
          <a:solidFill>
            <a:schemeClr val="accent1"/>
          </a:solidFill>
        </p:grpSpPr>
        <p:sp>
          <p:nvSpPr>
            <p:cNvPr id="21" name="Rectangle 20">
              <a:extLst>
                <a:ext uri="{FF2B5EF4-FFF2-40B4-BE49-F238E27FC236}">
                  <a16:creationId xmlns:a16="http://schemas.microsoft.com/office/drawing/2014/main" id="{AB47021E-0309-4638-9D02-AE2A45E2C5D1}"/>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ectangle 23">
              <a:extLst>
                <a:ext uri="{FF2B5EF4-FFF2-40B4-BE49-F238E27FC236}">
                  <a16:creationId xmlns:a16="http://schemas.microsoft.com/office/drawing/2014/main" id="{2B8E8D6F-D64D-4B85-AA51-BDA9EF959E3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ZA"/>
              <a:t>Add a footer</a:t>
            </a:r>
            <a:endParaRPr lang="en-ZA"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3674372"/>
            <a:ext cx="3863221" cy="720000"/>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70"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2957642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ital Product">
    <p:spTree>
      <p:nvGrpSpPr>
        <p:cNvPr id="1" name=""/>
        <p:cNvGrpSpPr/>
        <p:nvPr/>
      </p:nvGrpSpPr>
      <p:grpSpPr>
        <a:xfrm>
          <a:off x="0" y="0"/>
          <a:ext cx="0" cy="0"/>
          <a:chOff x="0" y="0"/>
          <a:chExt cx="0" cy="0"/>
        </a:xfrm>
      </p:grpSpPr>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your Screen Design here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12" name="Group 11">
            <a:extLst>
              <a:ext uri="{FF2B5EF4-FFF2-40B4-BE49-F238E27FC236}">
                <a16:creationId xmlns:a16="http://schemas.microsoft.com/office/drawing/2014/main" id="{4FA88889-2E09-4B26-90FB-497460180E61}"/>
              </a:ext>
            </a:extLst>
          </p:cNvPr>
          <p:cNvGrpSpPr/>
          <p:nvPr userDrawn="1"/>
        </p:nvGrpSpPr>
        <p:grpSpPr>
          <a:xfrm>
            <a:off x="6641050" y="0"/>
            <a:ext cx="4313009" cy="6858000"/>
            <a:chOff x="0" y="0"/>
            <a:chExt cx="12192000" cy="6858000"/>
          </a:xfrm>
          <a:solidFill>
            <a:schemeClr val="accent1"/>
          </a:solidFill>
        </p:grpSpPr>
        <p:sp>
          <p:nvSpPr>
            <p:cNvPr id="13" name="Rectangle 12">
              <a:extLst>
                <a:ext uri="{FF2B5EF4-FFF2-40B4-BE49-F238E27FC236}">
                  <a16:creationId xmlns:a16="http://schemas.microsoft.com/office/drawing/2014/main" id="{EB70E5C8-5074-4D5F-9EBD-E5E49462D138}"/>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57144162-C52D-4D13-B080-38B1B0F6CBC6}"/>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ZA"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1767593"/>
            <a:ext cx="3863221" cy="2595353"/>
          </a:xfrm>
        </p:spPr>
        <p:txBody>
          <a:bodyPr anchor="b"/>
          <a:lstStyle>
            <a:lvl1pPr algn="l">
              <a:defRPr sz="4500">
                <a:solidFill>
                  <a:schemeClr val="bg1"/>
                </a:solidFill>
              </a:defRPr>
            </a:lvl1pPr>
          </a:lstStyle>
          <a:p>
            <a:r>
              <a:rPr lang="en-US" dirty="0"/>
              <a:t>Emphasized Text</a:t>
            </a:r>
            <a:endParaRPr lang="en-ZA" dirty="0"/>
          </a:p>
        </p:txBody>
      </p:sp>
      <p:sp>
        <p:nvSpPr>
          <p:cNvPr id="24" name="Content Placeholder 2">
            <a:extLst>
              <a:ext uri="{FF2B5EF4-FFF2-40B4-BE49-F238E27FC236}">
                <a16:creationId xmlns:a16="http://schemas.microsoft.com/office/drawing/2014/main" id="{5C5C3D10-5CD7-421D-B7BB-581518EF00DD}"/>
              </a:ext>
            </a:extLst>
          </p:cNvPr>
          <p:cNvSpPr>
            <a:spLocks noGrp="1"/>
          </p:cNvSpPr>
          <p:nvPr>
            <p:ph idx="1"/>
          </p:nvPr>
        </p:nvSpPr>
        <p:spPr>
          <a:xfrm>
            <a:off x="6866470" y="4608000"/>
            <a:ext cx="3863221" cy="18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2717004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igital Product">
    <p:spTree>
      <p:nvGrpSpPr>
        <p:cNvPr id="1" name=""/>
        <p:cNvGrpSpPr/>
        <p:nvPr/>
      </p:nvGrpSpPr>
      <p:grpSpPr>
        <a:xfrm>
          <a:off x="0" y="0"/>
          <a:ext cx="0" cy="0"/>
          <a:chOff x="0" y="0"/>
          <a:chExt cx="0" cy="0"/>
        </a:xfrm>
      </p:grpSpPr>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your Screen Design here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2" name="Group 11">
            <a:extLst>
              <a:ext uri="{FF2B5EF4-FFF2-40B4-BE49-F238E27FC236}">
                <a16:creationId xmlns:a16="http://schemas.microsoft.com/office/drawing/2014/main" id="{4FA88889-2E09-4B26-90FB-497460180E61}"/>
              </a:ext>
            </a:extLst>
          </p:cNvPr>
          <p:cNvGrpSpPr/>
          <p:nvPr userDrawn="1"/>
        </p:nvGrpSpPr>
        <p:grpSpPr>
          <a:xfrm>
            <a:off x="6641050" y="0"/>
            <a:ext cx="4313009" cy="6858000"/>
            <a:chOff x="0" y="0"/>
            <a:chExt cx="12192000" cy="6858000"/>
          </a:xfrm>
          <a:solidFill>
            <a:schemeClr val="accent1"/>
          </a:solidFill>
        </p:grpSpPr>
        <p:sp>
          <p:nvSpPr>
            <p:cNvPr id="13" name="Rectangle 12">
              <a:extLst>
                <a:ext uri="{FF2B5EF4-FFF2-40B4-BE49-F238E27FC236}">
                  <a16:creationId xmlns:a16="http://schemas.microsoft.com/office/drawing/2014/main" id="{EB70E5C8-5074-4D5F-9EBD-E5E49462D138}"/>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57144162-C52D-4D13-B080-38B1B0F6CBC6}"/>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ZA"/>
              <a:t>Add a footer</a:t>
            </a:r>
            <a:endParaRPr lang="en-ZA"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1767593"/>
            <a:ext cx="3863221" cy="2595353"/>
          </a:xfrm>
        </p:spPr>
        <p:txBody>
          <a:bodyPr anchor="b"/>
          <a:lstStyle>
            <a:lvl1pPr algn="l">
              <a:defRPr sz="4500">
                <a:solidFill>
                  <a:schemeClr val="bg1"/>
                </a:solidFill>
              </a:defRPr>
            </a:lvl1pPr>
          </a:lstStyle>
          <a:p>
            <a:r>
              <a:rPr lang="en-US" dirty="0"/>
              <a:t>Emphasized Text</a:t>
            </a:r>
            <a:endParaRPr lang="en-ZA" dirty="0"/>
          </a:p>
        </p:txBody>
      </p:sp>
      <p:sp>
        <p:nvSpPr>
          <p:cNvPr id="24" name="Content Placeholder 2">
            <a:extLst>
              <a:ext uri="{FF2B5EF4-FFF2-40B4-BE49-F238E27FC236}">
                <a16:creationId xmlns:a16="http://schemas.microsoft.com/office/drawing/2014/main" id="{5C5C3D10-5CD7-421D-B7BB-581518EF00DD}"/>
              </a:ext>
            </a:extLst>
          </p:cNvPr>
          <p:cNvSpPr>
            <a:spLocks noGrp="1"/>
          </p:cNvSpPr>
          <p:nvPr>
            <p:ph idx="1"/>
          </p:nvPr>
        </p:nvSpPr>
        <p:spPr>
          <a:xfrm>
            <a:off x="6866470" y="4608000"/>
            <a:ext cx="3863221" cy="18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8628233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17" name="Rectangle 16">
            <a:extLst>
              <a:ext uri="{FF2B5EF4-FFF2-40B4-BE49-F238E27FC236}">
                <a16:creationId xmlns:a16="http://schemas.microsoft.com/office/drawing/2014/main" id="{4790D010-2852-DE49-BD36-340D6725D1D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5654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5654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8" name="Rectangle 17">
            <a:extLst>
              <a:ext uri="{FF2B5EF4-FFF2-40B4-BE49-F238E27FC236}">
                <a16:creationId xmlns:a16="http://schemas.microsoft.com/office/drawing/2014/main" id="{C5D02C68-EB7D-E044-99A9-658364A3B2F0}"/>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46962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46962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9" name="Rectangle 18">
            <a:extLst>
              <a:ext uri="{FF2B5EF4-FFF2-40B4-BE49-F238E27FC236}">
                <a16:creationId xmlns:a16="http://schemas.microsoft.com/office/drawing/2014/main" id="{45962E1D-1D13-2B48-9F3B-CE31039DD236}"/>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68271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68271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a:t>Add a footer</a:t>
            </a:r>
            <a:endParaRPr lang="en-ZA" dirty="0"/>
          </a:p>
        </p:txBody>
      </p:sp>
      <p:sp>
        <p:nvSpPr>
          <p:cNvPr id="16" name="Slide Number Placeholder 6">
            <a:extLst>
              <a:ext uri="{FF2B5EF4-FFF2-40B4-BE49-F238E27FC236}">
                <a16:creationId xmlns:a16="http://schemas.microsoft.com/office/drawing/2014/main" id="{10C57817-9ECE-F147-BBDB-760FAF41C8E8}"/>
              </a:ext>
            </a:extLst>
          </p:cNvPr>
          <p:cNvSpPr>
            <a:spLocks noGrp="1"/>
          </p:cNvSpPr>
          <p:nvPr>
            <p:ph type="sldNum" sz="quarter" idx="44"/>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2046793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arge Numbers Option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a:t>Click to edit Master title style</a:t>
            </a:r>
            <a:endParaRPr lang="en-ZA" dirty="0"/>
          </a:p>
        </p:txBody>
      </p:sp>
      <p:sp>
        <p:nvSpPr>
          <p:cNvPr id="14" name="Text Placeholder 4">
            <a:extLst>
              <a:ext uri="{FF2B5EF4-FFF2-40B4-BE49-F238E27FC236}">
                <a16:creationId xmlns:a16="http://schemas.microsoft.com/office/drawing/2014/main" id="{C0299E33-978D-4B8A-9AC7-FC3F151DAC3D}"/>
              </a:ext>
            </a:extLst>
          </p:cNvPr>
          <p:cNvSpPr>
            <a:spLocks noGrp="1"/>
          </p:cNvSpPr>
          <p:nvPr>
            <p:ph type="body" sz="quarter" idx="17"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dirty="0"/>
              <a:t>2</a:t>
            </a:r>
            <a:endParaRPr lang="en-ZA" dirty="0"/>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p:nvPr>
        </p:nvSpPr>
        <p:spPr>
          <a:xfrm>
            <a:off x="6753360" y="3314701"/>
            <a:ext cx="3069500" cy="30511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ZA"/>
              <a:t>Add a footer</a:t>
            </a:r>
            <a:endParaRPr lang="en-ZA" dirty="0"/>
          </a:p>
        </p:txBody>
      </p:sp>
      <p:sp>
        <p:nvSpPr>
          <p:cNvPr id="15" name="Slide Number Placeholder 6">
            <a:extLst>
              <a:ext uri="{FF2B5EF4-FFF2-40B4-BE49-F238E27FC236}">
                <a16:creationId xmlns:a16="http://schemas.microsoft.com/office/drawing/2014/main" id="{03A8A6E9-DFE7-C84C-8C6D-E32D8A663AA6}"/>
              </a:ext>
            </a:extLst>
          </p:cNvPr>
          <p:cNvSpPr>
            <a:spLocks noGrp="1"/>
          </p:cNvSpPr>
          <p:nvPr>
            <p:ph type="sldNum" sz="quarter" idx="18"/>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847663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arge Numbers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431800" y="1593150"/>
            <a:ext cx="4348065" cy="4348065"/>
          </a:xfrm>
          <a:prstGeom prst="ellipse">
            <a:avLst/>
          </a:prstGeom>
          <a:solidFill>
            <a:schemeClr val="accent1">
              <a:alpha val="10000"/>
            </a:schemeClr>
          </a:solidFill>
          <a:ln>
            <a:solidFill>
              <a:schemeClr val="accent1"/>
            </a:solidFill>
          </a:ln>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ZA" dirty="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200023" y="2205688"/>
            <a:ext cx="2811618" cy="1440000"/>
          </a:xfrm>
          <a:prstGeom prst="rect">
            <a:avLst/>
          </a:prstGeom>
          <a:noFill/>
        </p:spPr>
        <p:txBody>
          <a:bodyPr anchor="b"/>
          <a:lstStyle>
            <a:lvl1pPr marL="0" indent="0" algn="ctr">
              <a:spcBef>
                <a:spcPts val="0"/>
              </a:spcBef>
              <a:spcAft>
                <a:spcPts val="0"/>
              </a:spcAft>
              <a:buNone/>
              <a:defRPr sz="6600" b="1">
                <a:solidFill>
                  <a:schemeClr val="tx1">
                    <a:lumMod val="75000"/>
                    <a:lumOff val="25000"/>
                  </a:schemeClr>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1615832"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endParaRPr lang="en-ZA" dirty="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123559" y="1864921"/>
            <a:ext cx="3804522" cy="3804522"/>
          </a:xfrm>
          <a:prstGeom prst="ellipse">
            <a:avLst/>
          </a:prstGeom>
          <a:solidFill>
            <a:schemeClr val="accent2">
              <a:alpha val="10000"/>
            </a:schemeClr>
          </a:solidFill>
          <a:ln>
            <a:solidFill>
              <a:schemeClr val="accent2"/>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4620011"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dirty="0"/>
              <a:t>2</a:t>
            </a:r>
            <a:endParaRPr lang="en-ZA" dirty="0"/>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03582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454997" y="2207063"/>
            <a:ext cx="3120238" cy="3120238"/>
          </a:xfrm>
          <a:prstGeom prst="ellipse">
            <a:avLst/>
          </a:prstGeom>
          <a:solidFill>
            <a:schemeClr val="accent3">
              <a:alpha val="10000"/>
            </a:schemeClr>
          </a:solidFill>
          <a:ln>
            <a:solidFill>
              <a:schemeClr val="accent3"/>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776361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dirty="0"/>
              <a:t>3</a:t>
            </a:r>
            <a:endParaRPr lang="en-ZA" dirty="0"/>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025116"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a:t>Add a footer</a:t>
            </a:r>
            <a:endParaRPr lang="en-ZA" dirty="0"/>
          </a:p>
        </p:txBody>
      </p:sp>
      <p:sp>
        <p:nvSpPr>
          <p:cNvPr id="16" name="Slide Number Placeholder 6">
            <a:extLst>
              <a:ext uri="{FF2B5EF4-FFF2-40B4-BE49-F238E27FC236}">
                <a16:creationId xmlns:a16="http://schemas.microsoft.com/office/drawing/2014/main" id="{40258D63-D809-EE49-BCDD-8D6306004AEE}"/>
              </a:ext>
            </a:extLst>
          </p:cNvPr>
          <p:cNvSpPr>
            <a:spLocks noGrp="1"/>
          </p:cNvSpPr>
          <p:nvPr>
            <p:ph type="sldNum" sz="quarter" idx="35"/>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621505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Market Spa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5503617"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0" y="3652910"/>
            <a:ext cx="10143235"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4513617"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4513617"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8595235"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a:t>Add a footer</a:t>
            </a:r>
            <a:endParaRPr lang="en-ZA" dirty="0"/>
          </a:p>
        </p:txBody>
      </p:sp>
      <p:sp>
        <p:nvSpPr>
          <p:cNvPr id="13" name="Slide Number Placeholder 6">
            <a:extLst>
              <a:ext uri="{FF2B5EF4-FFF2-40B4-BE49-F238E27FC236}">
                <a16:creationId xmlns:a16="http://schemas.microsoft.com/office/drawing/2014/main" id="{AA059022-81BB-3141-9DC1-6E855A13A2D0}"/>
              </a:ext>
            </a:extLst>
          </p:cNvPr>
          <p:cNvSpPr>
            <a:spLocks noGrp="1"/>
          </p:cNvSpPr>
          <p:nvPr>
            <p:ph type="sldNum" sz="quarter" idx="18"/>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2186853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2000" y="1728000"/>
            <a:ext cx="2919633"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dirty="0"/>
              <a:t>Section 1 Title</a:t>
            </a:r>
            <a:endParaRPr lang="en-ZA" dirty="0"/>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p:nvPr>
        </p:nvSpPr>
        <p:spPr>
          <a:xfrm>
            <a:off x="432000"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4" name="Freeform: Shape 13" title="Arrow">
            <a:extLst>
              <a:ext uri="{FF2B5EF4-FFF2-40B4-BE49-F238E27FC236}">
                <a16:creationId xmlns:a16="http://schemas.microsoft.com/office/drawing/2014/main" id="{02DBE11B-8F8E-48E5-9449-E6E9E355DA0F}"/>
              </a:ext>
            </a:extLst>
          </p:cNvPr>
          <p:cNvSpPr/>
          <p:nvPr userDrawn="1"/>
        </p:nvSpPr>
        <p:spPr>
          <a:xfrm flipH="1">
            <a:off x="3570526"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043801" y="1728000"/>
            <a:ext cx="2919633"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dirty="0"/>
              <a:t>Section 2 Title</a:t>
            </a:r>
            <a:endParaRPr lang="en-ZA" dirty="0"/>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p:nvPr>
        </p:nvSpPr>
        <p:spPr>
          <a:xfrm>
            <a:off x="4043801"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5" name="Freeform: Shape 14" title="Arrow">
            <a:extLst>
              <a:ext uri="{FF2B5EF4-FFF2-40B4-BE49-F238E27FC236}">
                <a16:creationId xmlns:a16="http://schemas.microsoft.com/office/drawing/2014/main" id="{6EF06703-92AF-44B7-8CE1-044DD2093118}"/>
              </a:ext>
            </a:extLst>
          </p:cNvPr>
          <p:cNvSpPr/>
          <p:nvPr userDrawn="1"/>
        </p:nvSpPr>
        <p:spPr>
          <a:xfrm flipH="1">
            <a:off x="7182327"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7655602" y="1728000"/>
            <a:ext cx="2919633"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dirty="0"/>
              <a:t>Section 3 Title</a:t>
            </a:r>
            <a:endParaRPr lang="en-ZA" dirty="0"/>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p:nvPr>
        </p:nvSpPr>
        <p:spPr>
          <a:xfrm>
            <a:off x="7655602"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a:t>Add a footer</a:t>
            </a:r>
            <a:endParaRPr lang="en-ZA" dirty="0"/>
          </a:p>
        </p:txBody>
      </p:sp>
      <p:sp>
        <p:nvSpPr>
          <p:cNvPr id="13" name="Slide Number Placeholder 6">
            <a:extLst>
              <a:ext uri="{FF2B5EF4-FFF2-40B4-BE49-F238E27FC236}">
                <a16:creationId xmlns:a16="http://schemas.microsoft.com/office/drawing/2014/main" id="{B1CB22CF-1587-E74F-B211-A50F83802581}"/>
              </a:ext>
            </a:extLst>
          </p:cNvPr>
          <p:cNvSpPr>
            <a:spLocks noGrp="1"/>
          </p:cNvSpPr>
          <p:nvPr>
            <p:ph type="sldNum" sz="quarter" idx="19"/>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8937755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029017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2791884"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456084"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4606680"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dirty="0"/>
              <a:t>Item Title</a:t>
            </a:r>
            <a:endParaRPr lang="en-ZA" dirty="0"/>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4658409" y="2505005"/>
            <a:ext cx="1690417" cy="224670"/>
          </a:xfrm>
        </p:spPr>
        <p:txBody>
          <a:bodyPr/>
          <a:lstStyle>
            <a:lvl1pPr marL="0" indent="0" algn="ctr">
              <a:buNone/>
              <a:defRPr sz="1200">
                <a:solidFill>
                  <a:schemeClr val="tx1">
                    <a:lumMod val="50000"/>
                    <a:lumOff val="50000"/>
                  </a:schemeClr>
                </a:solidFill>
              </a:defRPr>
            </a:lvl1pPr>
          </a:lstStyle>
          <a:p>
            <a:pPr lvl="0"/>
            <a:r>
              <a:rPr lang="en-US" dirty="0"/>
              <a:t>Month, Year</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a:t>Add a footer</a:t>
            </a:r>
            <a:endParaRPr lang="en-ZA" dirty="0"/>
          </a:p>
        </p:txBody>
      </p:sp>
      <p:sp>
        <p:nvSpPr>
          <p:cNvPr id="38" name="Slide Number Placeholder 6">
            <a:extLst>
              <a:ext uri="{FF2B5EF4-FFF2-40B4-BE49-F238E27FC236}">
                <a16:creationId xmlns:a16="http://schemas.microsoft.com/office/drawing/2014/main" id="{C4B93A79-C848-FB4C-BF10-00BE7B66F061}"/>
              </a:ext>
            </a:extLst>
          </p:cNvPr>
          <p:cNvSpPr>
            <a:spLocks noGrp="1"/>
          </p:cNvSpPr>
          <p:nvPr>
            <p:ph type="sldNum" sz="quarter" idx="61"/>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0245069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a:t>Add a footer</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8" name="Picture Placeholder 4">
            <a:extLst>
              <a:ext uri="{FF2B5EF4-FFF2-40B4-BE49-F238E27FC236}">
                <a16:creationId xmlns:a16="http://schemas.microsoft.com/office/drawing/2014/main" id="{EC13E70C-589A-40D0-83ED-C913136ACD7E}"/>
              </a:ext>
            </a:extLst>
          </p:cNvPr>
          <p:cNvSpPr>
            <a:spLocks noGrp="1"/>
          </p:cNvSpPr>
          <p:nvPr>
            <p:ph type="pic" sz="quarter" idx="14" hasCustomPrompt="1"/>
          </p:nvPr>
        </p:nvSpPr>
        <p:spPr>
          <a:xfrm>
            <a:off x="431800" y="1952049"/>
            <a:ext cx="1476951" cy="1476951"/>
          </a:xfrm>
          <a:solidFill>
            <a:schemeClr val="bg1">
              <a:lumMod val="95000"/>
              <a:alpha val="70000"/>
            </a:schemeClr>
          </a:solidFill>
          <a:ln w="12700" cap="flat">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4" name="Picture Placeholder 4">
            <a:extLst>
              <a:ext uri="{FF2B5EF4-FFF2-40B4-BE49-F238E27FC236}">
                <a16:creationId xmlns:a16="http://schemas.microsoft.com/office/drawing/2014/main" id="{45BB7166-E008-49D6-8450-A5312FEF5DA3}"/>
              </a:ext>
            </a:extLst>
          </p:cNvPr>
          <p:cNvSpPr>
            <a:spLocks noGrp="1"/>
          </p:cNvSpPr>
          <p:nvPr>
            <p:ph type="pic" sz="quarter" idx="34" hasCustomPrompt="1"/>
          </p:nvPr>
        </p:nvSpPr>
        <p:spPr>
          <a:xfrm>
            <a:off x="4088297" y="1952049"/>
            <a:ext cx="1476951" cy="1476951"/>
          </a:xfrm>
          <a:solidFill>
            <a:schemeClr val="bg1">
              <a:lumMod val="95000"/>
              <a:alpha val="70000"/>
            </a:schemeClr>
          </a:solidFill>
          <a:ln w="12700" cap="flat">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8" name="Picture Placeholder 4">
            <a:extLst>
              <a:ext uri="{FF2B5EF4-FFF2-40B4-BE49-F238E27FC236}">
                <a16:creationId xmlns:a16="http://schemas.microsoft.com/office/drawing/2014/main" id="{B8CCF0D9-2E35-46E1-9212-1B3509896D23}"/>
              </a:ext>
            </a:extLst>
          </p:cNvPr>
          <p:cNvSpPr>
            <a:spLocks noGrp="1"/>
          </p:cNvSpPr>
          <p:nvPr>
            <p:ph type="pic" sz="quarter" idx="38" hasCustomPrompt="1"/>
          </p:nvPr>
        </p:nvSpPr>
        <p:spPr>
          <a:xfrm>
            <a:off x="7744794" y="1952049"/>
            <a:ext cx="1476951" cy="1476951"/>
          </a:xfrm>
          <a:solidFill>
            <a:schemeClr val="bg1">
              <a:lumMod val="95000"/>
              <a:alpha val="70000"/>
            </a:schemeClr>
          </a:solidFill>
          <a:ln w="12700" cap="flat">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18" name="Slide Number Placeholder 6">
            <a:extLst>
              <a:ext uri="{FF2B5EF4-FFF2-40B4-BE49-F238E27FC236}">
                <a16:creationId xmlns:a16="http://schemas.microsoft.com/office/drawing/2014/main" id="{AE8F62FC-AFDE-3E45-856E-4C504FC42FEC}"/>
              </a:ext>
            </a:extLst>
          </p:cNvPr>
          <p:cNvSpPr>
            <a:spLocks noGrp="1"/>
          </p:cNvSpPr>
          <p:nvPr>
            <p:ph type="sldNum" sz="quarter" idx="42"/>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1818722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28" name="Picture Placeholder 15">
            <a:extLst>
              <a:ext uri="{FF2B5EF4-FFF2-40B4-BE49-F238E27FC236}">
                <a16:creationId xmlns:a16="http://schemas.microsoft.com/office/drawing/2014/main" id="{12424001-B070-42CA-89F1-75B99FC8EDEF}"/>
              </a:ext>
            </a:extLst>
          </p:cNvPr>
          <p:cNvSpPr>
            <a:spLocks noGrp="1"/>
          </p:cNvSpPr>
          <p:nvPr>
            <p:ph type="pic" sz="quarter" idx="41"/>
          </p:nvPr>
        </p:nvSpPr>
        <p:spPr>
          <a:xfrm>
            <a:off x="492656" y="2256300"/>
            <a:ext cx="1217130" cy="1217130"/>
          </a:xfrm>
          <a:noFill/>
          <a:ln w="127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29" name="Picture Placeholder 15">
            <a:extLst>
              <a:ext uri="{FF2B5EF4-FFF2-40B4-BE49-F238E27FC236}">
                <a16:creationId xmlns:a16="http://schemas.microsoft.com/office/drawing/2014/main" id="{06D803D4-7F73-49F7-9CC0-E376C2AB01D5}"/>
              </a:ext>
            </a:extLst>
          </p:cNvPr>
          <p:cNvSpPr>
            <a:spLocks noGrp="1"/>
          </p:cNvSpPr>
          <p:nvPr>
            <p:ph type="pic" sz="quarter" idx="42"/>
          </p:nvPr>
        </p:nvSpPr>
        <p:spPr>
          <a:xfrm>
            <a:off x="4060200" y="2256300"/>
            <a:ext cx="1217130" cy="1217130"/>
          </a:xfrm>
          <a:noFill/>
          <a:ln w="12700" cap="sq">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5434954"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5442861"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30" name="Picture Placeholder 15">
            <a:extLst>
              <a:ext uri="{FF2B5EF4-FFF2-40B4-BE49-F238E27FC236}">
                <a16:creationId xmlns:a16="http://schemas.microsoft.com/office/drawing/2014/main" id="{55A4F561-30F1-443F-9FFB-05E1EC71524E}"/>
              </a:ext>
            </a:extLst>
          </p:cNvPr>
          <p:cNvSpPr>
            <a:spLocks noGrp="1"/>
          </p:cNvSpPr>
          <p:nvPr>
            <p:ph type="pic" sz="quarter" idx="43"/>
          </p:nvPr>
        </p:nvSpPr>
        <p:spPr>
          <a:xfrm>
            <a:off x="7627744" y="2256300"/>
            <a:ext cx="1217130" cy="1217130"/>
          </a:xfrm>
          <a:noFill/>
          <a:ln w="1270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9002499"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9002499"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4" name="Picture Placeholder 15">
            <a:extLst>
              <a:ext uri="{FF2B5EF4-FFF2-40B4-BE49-F238E27FC236}">
                <a16:creationId xmlns:a16="http://schemas.microsoft.com/office/drawing/2014/main" id="{E9836B2F-D2CC-4A47-A3FE-016E92B80252}"/>
              </a:ext>
            </a:extLst>
          </p:cNvPr>
          <p:cNvSpPr>
            <a:spLocks noGrp="1"/>
          </p:cNvSpPr>
          <p:nvPr>
            <p:ph type="pic" sz="quarter" idx="55"/>
          </p:nvPr>
        </p:nvSpPr>
        <p:spPr>
          <a:xfrm>
            <a:off x="492656" y="4023015"/>
            <a:ext cx="1217130" cy="1217130"/>
          </a:xfrm>
          <a:noFill/>
          <a:ln w="12700" cap="sq">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5" name="Picture Placeholder 15">
            <a:extLst>
              <a:ext uri="{FF2B5EF4-FFF2-40B4-BE49-F238E27FC236}">
                <a16:creationId xmlns:a16="http://schemas.microsoft.com/office/drawing/2014/main" id="{02EC6DDF-472F-47FF-AB50-84DEB99BB340}"/>
              </a:ext>
            </a:extLst>
          </p:cNvPr>
          <p:cNvSpPr>
            <a:spLocks noGrp="1"/>
          </p:cNvSpPr>
          <p:nvPr>
            <p:ph type="pic" sz="quarter" idx="56"/>
          </p:nvPr>
        </p:nvSpPr>
        <p:spPr>
          <a:xfrm>
            <a:off x="4060200" y="4023015"/>
            <a:ext cx="1217130" cy="1217130"/>
          </a:xfrm>
          <a:noFill/>
          <a:ln w="12700" cap="sq">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5434954"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5442861"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6" name="Picture Placeholder 15">
            <a:extLst>
              <a:ext uri="{FF2B5EF4-FFF2-40B4-BE49-F238E27FC236}">
                <a16:creationId xmlns:a16="http://schemas.microsoft.com/office/drawing/2014/main" id="{B6BBF386-2A9D-4CE1-BEA4-F34ECCB54C5B}"/>
              </a:ext>
            </a:extLst>
          </p:cNvPr>
          <p:cNvSpPr>
            <a:spLocks noGrp="1"/>
          </p:cNvSpPr>
          <p:nvPr>
            <p:ph type="pic" sz="quarter" idx="57"/>
          </p:nvPr>
        </p:nvSpPr>
        <p:spPr>
          <a:xfrm>
            <a:off x="7627744" y="4023015"/>
            <a:ext cx="1217130" cy="1217130"/>
          </a:xfrm>
          <a:noFill/>
          <a:ln w="12700" cap="sq">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9002499"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9002499"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a:t>Add a footer</a:t>
            </a:r>
            <a:endParaRPr lang="en-ZA" dirty="0"/>
          </a:p>
        </p:txBody>
      </p:sp>
      <p:sp>
        <p:nvSpPr>
          <p:cNvPr id="24" name="Slide Number Placeholder 6">
            <a:extLst>
              <a:ext uri="{FF2B5EF4-FFF2-40B4-BE49-F238E27FC236}">
                <a16:creationId xmlns:a16="http://schemas.microsoft.com/office/drawing/2014/main" id="{694CD2E2-CA8B-354D-8563-5AC361B78B27}"/>
              </a:ext>
            </a:extLst>
          </p:cNvPr>
          <p:cNvSpPr>
            <a:spLocks noGrp="1"/>
          </p:cNvSpPr>
          <p:nvPr>
            <p:ph type="sldNum" sz="quarter" idx="62"/>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8096766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ZA"/>
              <a:t>Add a footer</a:t>
            </a:r>
            <a:endParaRPr lang="en-ZA" dirty="0"/>
          </a:p>
        </p:txBody>
      </p:sp>
      <p:sp>
        <p:nvSpPr>
          <p:cNvPr id="5" name="Slide Number Placeholder 4">
            <a:extLst>
              <a:ext uri="{FF2B5EF4-FFF2-40B4-BE49-F238E27FC236}">
                <a16:creationId xmlns:a16="http://schemas.microsoft.com/office/drawing/2014/main" id="{D93E3A8D-44B7-4CCB-AEEA-A0EF560F1504}"/>
              </a:ext>
            </a:extLst>
          </p:cNvPr>
          <p:cNvSpPr>
            <a:spLocks noGrp="1"/>
          </p:cNvSpPr>
          <p:nvPr>
            <p:ph type="sldNum" sz="quarter" idx="13"/>
          </p:nvPr>
        </p:nvSpPr>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3166388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17" name="Rectangle 16">
            <a:extLst>
              <a:ext uri="{FF2B5EF4-FFF2-40B4-BE49-F238E27FC236}">
                <a16:creationId xmlns:a16="http://schemas.microsoft.com/office/drawing/2014/main" id="{4790D010-2852-DE49-BD36-340D6725D1D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5654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5654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8" name="Rectangle 17">
            <a:extLst>
              <a:ext uri="{FF2B5EF4-FFF2-40B4-BE49-F238E27FC236}">
                <a16:creationId xmlns:a16="http://schemas.microsoft.com/office/drawing/2014/main" id="{C5D02C68-EB7D-E044-99A9-658364A3B2F0}"/>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46962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46962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9" name="Rectangle 18">
            <a:extLst>
              <a:ext uri="{FF2B5EF4-FFF2-40B4-BE49-F238E27FC236}">
                <a16:creationId xmlns:a16="http://schemas.microsoft.com/office/drawing/2014/main" id="{45962E1D-1D13-2B48-9F3B-CE31039DD236}"/>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68271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68271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dirty="0"/>
              <a:t>Add a footer</a:t>
            </a:r>
          </a:p>
        </p:txBody>
      </p:sp>
      <p:sp>
        <p:nvSpPr>
          <p:cNvPr id="16" name="Slide Number Placeholder 6">
            <a:extLst>
              <a:ext uri="{FF2B5EF4-FFF2-40B4-BE49-F238E27FC236}">
                <a16:creationId xmlns:a16="http://schemas.microsoft.com/office/drawing/2014/main" id="{10C57817-9ECE-F147-BBDB-760FAF41C8E8}"/>
              </a:ext>
            </a:extLst>
          </p:cNvPr>
          <p:cNvSpPr>
            <a:spLocks noGrp="1"/>
          </p:cNvSpPr>
          <p:nvPr>
            <p:ph type="sldNum" sz="quarter" idx="44"/>
          </p:nvPr>
        </p:nvSpPr>
        <p:spPr>
          <a:xfrm>
            <a:off x="11091633" y="6456363"/>
            <a:ext cx="962795" cy="264330"/>
          </a:xfrm>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87077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4860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p:nvPr>
        </p:nvSpPr>
        <p:spPr>
          <a:xfrm>
            <a:off x="5715235" y="1152525"/>
            <a:ext cx="4860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a:t>Add a footer</a:t>
            </a:r>
            <a:endParaRPr lang="en-ZA" dirty="0"/>
          </a:p>
        </p:txBody>
      </p:sp>
      <p:sp>
        <p:nvSpPr>
          <p:cNvPr id="5" name="Title 4">
            <a:extLst>
              <a:ext uri="{FF2B5EF4-FFF2-40B4-BE49-F238E27FC236}">
                <a16:creationId xmlns:a16="http://schemas.microsoft.com/office/drawing/2014/main" id="{05CD2AAA-246C-4A45-BE24-C1A9DB1D3C6B}"/>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7" name="Slide Number Placeholder 6">
            <a:extLst>
              <a:ext uri="{FF2B5EF4-FFF2-40B4-BE49-F238E27FC236}">
                <a16:creationId xmlns:a16="http://schemas.microsoft.com/office/drawing/2014/main" id="{005A0092-7256-3C4E-857B-D93B1A8D2CC7}"/>
              </a:ext>
            </a:extLst>
          </p:cNvPr>
          <p:cNvSpPr>
            <a:spLocks noGrp="1"/>
          </p:cNvSpPr>
          <p:nvPr>
            <p:ph type="sldNum" sz="quarter" idx="14"/>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3484748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24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883617" y="1152000"/>
            <a:ext cx="3240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7335235" y="1152000"/>
            <a:ext cx="3240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ZA"/>
              <a:t>Add a footer</a:t>
            </a:r>
            <a:endParaRPr lang="en-ZA" dirty="0"/>
          </a:p>
        </p:txBody>
      </p:sp>
      <p:sp>
        <p:nvSpPr>
          <p:cNvPr id="6" name="Title 5">
            <a:extLst>
              <a:ext uri="{FF2B5EF4-FFF2-40B4-BE49-F238E27FC236}">
                <a16:creationId xmlns:a16="http://schemas.microsoft.com/office/drawing/2014/main" id="{BC3A1E70-888C-457D-AFFC-B6844C5A7A9B}"/>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9" name="Slide Number Placeholder 6">
            <a:extLst>
              <a:ext uri="{FF2B5EF4-FFF2-40B4-BE49-F238E27FC236}">
                <a16:creationId xmlns:a16="http://schemas.microsoft.com/office/drawing/2014/main" id="{DB8ADDC7-03DF-504A-BCB2-CD59459CCF54}"/>
              </a:ext>
            </a:extLst>
          </p:cNvPr>
          <p:cNvSpPr>
            <a:spLocks noGrp="1"/>
          </p:cNvSpPr>
          <p:nvPr>
            <p:ph type="sldNum" sz="quarter" idx="15"/>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7732398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908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490809" y="1152525"/>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4549618" y="1152525"/>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6608427" y="1148060"/>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8667235" y="1152525"/>
            <a:ext cx="1908000"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ZA"/>
              <a:t>Add a footer</a:t>
            </a:r>
            <a:endParaRPr lang="en-ZA" dirty="0"/>
          </a:p>
        </p:txBody>
      </p:sp>
      <p:sp>
        <p:nvSpPr>
          <p:cNvPr id="6" name="Title 5">
            <a:extLst>
              <a:ext uri="{FF2B5EF4-FFF2-40B4-BE49-F238E27FC236}">
                <a16:creationId xmlns:a16="http://schemas.microsoft.com/office/drawing/2014/main" id="{0219BBF2-DEB7-4E8E-8C83-D3D10FA6E37E}"/>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10" name="Slide Number Placeholder 6">
            <a:extLst>
              <a:ext uri="{FF2B5EF4-FFF2-40B4-BE49-F238E27FC236}">
                <a16:creationId xmlns:a16="http://schemas.microsoft.com/office/drawing/2014/main" id="{08BEF633-490C-6441-95CA-B2301D2D96DC}"/>
              </a:ext>
            </a:extLst>
          </p:cNvPr>
          <p:cNvSpPr>
            <a:spLocks noGrp="1"/>
          </p:cNvSpPr>
          <p:nvPr>
            <p:ph type="sldNum" sz="quarter" idx="17"/>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7122827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4860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4860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p:nvPr>
        </p:nvSpPr>
        <p:spPr>
          <a:xfrm>
            <a:off x="5715235" y="1584325"/>
            <a:ext cx="4860000" cy="4606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p:nvPr>
        </p:nvSpPr>
        <p:spPr>
          <a:xfrm>
            <a:off x="5715235" y="1152525"/>
            <a:ext cx="4860000" cy="358775"/>
          </a:xfrm>
        </p:spPr>
        <p:txBody>
          <a:bodyPr/>
          <a:lstStyle>
            <a:lvl1pPr marL="0" indent="0">
              <a:buNone/>
              <a:defRPr sz="2400" b="1"/>
            </a:lvl1pPr>
          </a:lstStyle>
          <a:p>
            <a:pPr lvl="0"/>
            <a:r>
              <a:rPr lang="en-US"/>
              <a:t>Edit Master text styles</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ZA"/>
              <a:t>Add a footer</a:t>
            </a:r>
            <a:endParaRPr lang="en-ZA" dirty="0"/>
          </a:p>
        </p:txBody>
      </p:sp>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a:t>Click to edit Master title style</a:t>
            </a:r>
            <a:endParaRPr lang="en-ZA"/>
          </a:p>
        </p:txBody>
      </p:sp>
      <p:sp>
        <p:nvSpPr>
          <p:cNvPr id="9" name="Slide Number Placeholder 6">
            <a:extLst>
              <a:ext uri="{FF2B5EF4-FFF2-40B4-BE49-F238E27FC236}">
                <a16:creationId xmlns:a16="http://schemas.microsoft.com/office/drawing/2014/main" id="{EFE5FCFC-5862-8346-B282-9ACAE5AA2B95}"/>
              </a:ext>
            </a:extLst>
          </p:cNvPr>
          <p:cNvSpPr>
            <a:spLocks noGrp="1"/>
          </p:cNvSpPr>
          <p:nvPr>
            <p:ph type="sldNum" sz="quarter" idx="15"/>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6107394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ZA"/>
              <a:t>Add a footer</a:t>
            </a:r>
            <a:endParaRPr lang="en-ZA"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6" name="Slide Number Placeholder 6">
            <a:extLst>
              <a:ext uri="{FF2B5EF4-FFF2-40B4-BE49-F238E27FC236}">
                <a16:creationId xmlns:a16="http://schemas.microsoft.com/office/drawing/2014/main" id="{28DDE606-CFBE-5C4D-91D3-266C9C6E730C}"/>
              </a:ext>
            </a:extLst>
          </p:cNvPr>
          <p:cNvSpPr>
            <a:spLocks noGrp="1"/>
          </p:cNvSpPr>
          <p:nvPr>
            <p:ph type="sldNum" sz="quarter" idx="14"/>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5573150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ZA"/>
              <a:t>Add a footer</a:t>
            </a:r>
            <a:endParaRPr lang="en-ZA" dirty="0"/>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ZA"/>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21800251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4" name="Group 3">
            <a:extLst>
              <a:ext uri="{FF2B5EF4-FFF2-40B4-BE49-F238E27FC236}">
                <a16:creationId xmlns:a16="http://schemas.microsoft.com/office/drawing/2014/main" id="{A4A26770-290B-4E8A-B12A-36F7DDB7F2B1}"/>
              </a:ext>
            </a:extLst>
          </p:cNvPr>
          <p:cNvGrpSpPr/>
          <p:nvPr userDrawn="1"/>
        </p:nvGrpSpPr>
        <p:grpSpPr>
          <a:xfrm>
            <a:off x="0" y="0"/>
            <a:ext cx="5277678" cy="6858000"/>
            <a:chOff x="0" y="0"/>
            <a:chExt cx="10954058" cy="6858000"/>
          </a:xfrm>
        </p:grpSpPr>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2894682"/>
            <a:ext cx="5085650" cy="1870007"/>
          </a:xfrm>
        </p:spPr>
        <p:txBody>
          <a:bodyPr anchor="b"/>
          <a:lstStyle>
            <a:lvl1pPr algn="r">
              <a:defRPr sz="6600">
                <a:solidFill>
                  <a:schemeClr val="bg1"/>
                </a:solidFill>
              </a:defRPr>
            </a:lvl1pPr>
          </a:lstStyle>
          <a:p>
            <a:r>
              <a:rPr lang="en-US" dirty="0"/>
              <a:t>Thank You</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5573044" y="5025053"/>
            <a:ext cx="4681330"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p>
        </p:txBody>
      </p:sp>
      <p:sp>
        <p:nvSpPr>
          <p:cNvPr id="19" name="Text Placeholder 4">
            <a:extLst>
              <a:ext uri="{FF2B5EF4-FFF2-40B4-BE49-F238E27FC236}">
                <a16:creationId xmlns:a16="http://schemas.microsoft.com/office/drawing/2014/main" id="{77D147AD-3B0C-4B21-AE3D-178E0B7E360D}"/>
              </a:ext>
            </a:extLst>
          </p:cNvPr>
          <p:cNvSpPr>
            <a:spLocks noGrp="1"/>
          </p:cNvSpPr>
          <p:nvPr>
            <p:ph type="body" sz="quarter" idx="15" hasCustomPrompt="1"/>
          </p:nvPr>
        </p:nvSpPr>
        <p:spPr>
          <a:xfrm>
            <a:off x="5573044" y="5431223"/>
            <a:ext cx="4681330"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Phone</a:t>
            </a:r>
            <a:endParaRPr lang="en-ZA" dirty="0"/>
          </a:p>
        </p:txBody>
      </p:sp>
      <p:sp>
        <p:nvSpPr>
          <p:cNvPr id="20" name="Text Placeholder 10">
            <a:extLst>
              <a:ext uri="{FF2B5EF4-FFF2-40B4-BE49-F238E27FC236}">
                <a16:creationId xmlns:a16="http://schemas.microsoft.com/office/drawing/2014/main" id="{6EB09218-D127-4641-A366-94360A951A0D}"/>
              </a:ext>
            </a:extLst>
          </p:cNvPr>
          <p:cNvSpPr>
            <a:spLocks noGrp="1"/>
          </p:cNvSpPr>
          <p:nvPr>
            <p:ph type="body" sz="quarter" idx="16" hasCustomPrompt="1"/>
          </p:nvPr>
        </p:nvSpPr>
        <p:spPr>
          <a:xfrm>
            <a:off x="5573044" y="5817586"/>
            <a:ext cx="4681330" cy="252000"/>
          </a:xfrm>
        </p:spPr>
        <p:txBody>
          <a:bodyPr/>
          <a:lstStyle>
            <a:lvl1pPr marL="0" indent="0" algn="r">
              <a:buNone/>
              <a:defRPr sz="1600">
                <a:solidFill>
                  <a:schemeClr val="bg1"/>
                </a:solidFill>
              </a:defRPr>
            </a:lvl1pPr>
          </a:lstStyle>
          <a:p>
            <a:pPr lvl="0"/>
            <a:r>
              <a:rPr lang="en-US" dirty="0"/>
              <a:t>Email</a:t>
            </a:r>
            <a:endParaRPr lang="en-ZA" dirty="0"/>
          </a:p>
        </p:txBody>
      </p:sp>
      <p:sp>
        <p:nvSpPr>
          <p:cNvPr id="21" name="Text Placeholder 15">
            <a:extLst>
              <a:ext uri="{FF2B5EF4-FFF2-40B4-BE49-F238E27FC236}">
                <a16:creationId xmlns:a16="http://schemas.microsoft.com/office/drawing/2014/main" id="{B9C42B1D-23D7-46D7-A8E3-6667AC7EFB66}"/>
              </a:ext>
            </a:extLst>
          </p:cNvPr>
          <p:cNvSpPr>
            <a:spLocks noGrp="1"/>
          </p:cNvSpPr>
          <p:nvPr>
            <p:ph type="body" sz="quarter" idx="17" hasCustomPrompt="1"/>
          </p:nvPr>
        </p:nvSpPr>
        <p:spPr>
          <a:xfrm>
            <a:off x="5573044" y="6203950"/>
            <a:ext cx="4683095" cy="252413"/>
          </a:xfrm>
        </p:spPr>
        <p:txBody>
          <a:bodyPr/>
          <a:lstStyle>
            <a:lvl1pPr marL="0" indent="0" algn="r">
              <a:buNone/>
              <a:defRPr sz="1600">
                <a:solidFill>
                  <a:schemeClr val="bg1"/>
                </a:solidFill>
              </a:defRPr>
            </a:lvl1pPr>
          </a:lstStyle>
          <a:p>
            <a:pPr lvl="0"/>
            <a:r>
              <a:rPr lang="en-US" dirty="0"/>
              <a:t>Website</a:t>
            </a:r>
            <a:endParaRPr lang="en-ZA" dirty="0"/>
          </a:p>
        </p:txBody>
      </p:sp>
    </p:spTree>
    <p:extLst>
      <p:ext uri="{BB962C8B-B14F-4D97-AF65-F5344CB8AC3E}">
        <p14:creationId xmlns:p14="http://schemas.microsoft.com/office/powerpoint/2010/main" val="26889558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161A-A3C8-4DE1-B94F-AEF348CC10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186815-EAE0-44CF-956B-62E8CC4A75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D81EAB-92BD-48BE-90FA-A31899D87EE0}"/>
              </a:ext>
            </a:extLst>
          </p:cNvPr>
          <p:cNvSpPr>
            <a:spLocks noGrp="1"/>
          </p:cNvSpPr>
          <p:nvPr>
            <p:ph type="dt" sz="half" idx="10"/>
          </p:nvPr>
        </p:nvSpPr>
        <p:spPr/>
        <p:txBody>
          <a:bodyPr/>
          <a:lstStyle/>
          <a:p>
            <a:fld id="{97725701-6EFE-469C-BC29-6A53F67FB532}" type="datetimeFigureOut">
              <a:rPr lang="en-US" smtClean="0"/>
              <a:t>11/25/2020</a:t>
            </a:fld>
            <a:endParaRPr lang="en-US" dirty="0"/>
          </a:p>
        </p:txBody>
      </p:sp>
      <p:sp>
        <p:nvSpPr>
          <p:cNvPr id="5" name="Footer Placeholder 4">
            <a:extLst>
              <a:ext uri="{FF2B5EF4-FFF2-40B4-BE49-F238E27FC236}">
                <a16:creationId xmlns:a16="http://schemas.microsoft.com/office/drawing/2014/main" id="{DF87111E-6B1F-41DA-BE47-107A2C60B1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F7D982-B317-4EB5-AFEB-AD65CDB5839A}"/>
              </a:ext>
            </a:extLst>
          </p:cNvPr>
          <p:cNvSpPr>
            <a:spLocks noGrp="1"/>
          </p:cNvSpPr>
          <p:nvPr>
            <p:ph type="sldNum" sz="quarter" idx="12"/>
          </p:nvPr>
        </p:nvSpPr>
        <p:spPr/>
        <p:txBody>
          <a:bodyPr/>
          <a:lstStyle/>
          <a:p>
            <a:fld id="{FA6F1D52-66A2-47F2-BF47-46F38EE78457}" type="slidenum">
              <a:rPr lang="en-US" smtClean="0"/>
              <a:t>‹#›</a:t>
            </a:fld>
            <a:endParaRPr lang="en-US" dirty="0"/>
          </a:p>
        </p:txBody>
      </p:sp>
    </p:spTree>
    <p:extLst>
      <p:ext uri="{BB962C8B-B14F-4D97-AF65-F5344CB8AC3E}">
        <p14:creationId xmlns:p14="http://schemas.microsoft.com/office/powerpoint/2010/main" val="32117496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3841-469D-4BE8-BC14-12D371A48E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9A159B-C129-4670-BEC1-95FC45C4F0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604B8-8C1A-4678-94DB-52FC2649C54E}"/>
              </a:ext>
            </a:extLst>
          </p:cNvPr>
          <p:cNvSpPr>
            <a:spLocks noGrp="1"/>
          </p:cNvSpPr>
          <p:nvPr>
            <p:ph type="dt" sz="half" idx="10"/>
          </p:nvPr>
        </p:nvSpPr>
        <p:spPr/>
        <p:txBody>
          <a:bodyPr/>
          <a:lstStyle/>
          <a:p>
            <a:fld id="{97725701-6EFE-469C-BC29-6A53F67FB532}" type="datetimeFigureOut">
              <a:rPr lang="en-US" smtClean="0"/>
              <a:t>11/25/2020</a:t>
            </a:fld>
            <a:endParaRPr lang="en-US" dirty="0"/>
          </a:p>
        </p:txBody>
      </p:sp>
      <p:sp>
        <p:nvSpPr>
          <p:cNvPr id="5" name="Footer Placeholder 4">
            <a:extLst>
              <a:ext uri="{FF2B5EF4-FFF2-40B4-BE49-F238E27FC236}">
                <a16:creationId xmlns:a16="http://schemas.microsoft.com/office/drawing/2014/main" id="{E087D4B8-4533-4A4D-A6B6-74ADEDC2FF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1FEB6A-8274-472F-BBBE-D744A475329D}"/>
              </a:ext>
            </a:extLst>
          </p:cNvPr>
          <p:cNvSpPr>
            <a:spLocks noGrp="1"/>
          </p:cNvSpPr>
          <p:nvPr>
            <p:ph type="sldNum" sz="quarter" idx="12"/>
          </p:nvPr>
        </p:nvSpPr>
        <p:spPr/>
        <p:txBody>
          <a:bodyPr/>
          <a:lstStyle/>
          <a:p>
            <a:fld id="{FA6F1D52-66A2-47F2-BF47-46F38EE78457}" type="slidenum">
              <a:rPr lang="en-US" smtClean="0"/>
              <a:t>‹#›</a:t>
            </a:fld>
            <a:endParaRPr lang="en-US" dirty="0"/>
          </a:p>
        </p:txBody>
      </p:sp>
    </p:spTree>
    <p:extLst>
      <p:ext uri="{BB962C8B-B14F-4D97-AF65-F5344CB8AC3E}">
        <p14:creationId xmlns:p14="http://schemas.microsoft.com/office/powerpoint/2010/main" val="29913185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3B27D-33C4-415B-9FF2-87919CA8FE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690113-8F26-4116-A1B3-69A5803344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1C6E6F-2F31-415B-A447-F2711C49BA1B}"/>
              </a:ext>
            </a:extLst>
          </p:cNvPr>
          <p:cNvSpPr>
            <a:spLocks noGrp="1"/>
          </p:cNvSpPr>
          <p:nvPr>
            <p:ph type="dt" sz="half" idx="10"/>
          </p:nvPr>
        </p:nvSpPr>
        <p:spPr/>
        <p:txBody>
          <a:bodyPr/>
          <a:lstStyle/>
          <a:p>
            <a:fld id="{97725701-6EFE-469C-BC29-6A53F67FB532}" type="datetimeFigureOut">
              <a:rPr lang="en-US" smtClean="0"/>
              <a:t>11/25/2020</a:t>
            </a:fld>
            <a:endParaRPr lang="en-US" dirty="0"/>
          </a:p>
        </p:txBody>
      </p:sp>
      <p:sp>
        <p:nvSpPr>
          <p:cNvPr id="5" name="Footer Placeholder 4">
            <a:extLst>
              <a:ext uri="{FF2B5EF4-FFF2-40B4-BE49-F238E27FC236}">
                <a16:creationId xmlns:a16="http://schemas.microsoft.com/office/drawing/2014/main" id="{969AE97F-0D67-42C6-9304-DC8ACDE993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EB0771-7F12-4094-ADE1-D8F7357761E2}"/>
              </a:ext>
            </a:extLst>
          </p:cNvPr>
          <p:cNvSpPr>
            <a:spLocks noGrp="1"/>
          </p:cNvSpPr>
          <p:nvPr>
            <p:ph type="sldNum" sz="quarter" idx="12"/>
          </p:nvPr>
        </p:nvSpPr>
        <p:spPr/>
        <p:txBody>
          <a:bodyPr/>
          <a:lstStyle/>
          <a:p>
            <a:fld id="{FA6F1D52-66A2-47F2-BF47-46F38EE78457}" type="slidenum">
              <a:rPr lang="en-US" smtClean="0"/>
              <a:t>‹#›</a:t>
            </a:fld>
            <a:endParaRPr lang="en-US" dirty="0"/>
          </a:p>
        </p:txBody>
      </p:sp>
    </p:spTree>
    <p:extLst>
      <p:ext uri="{BB962C8B-B14F-4D97-AF65-F5344CB8AC3E}">
        <p14:creationId xmlns:p14="http://schemas.microsoft.com/office/powerpoint/2010/main" val="1391442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1.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theme" Target="../theme/theme4.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5.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0.xml"/><Relationship Id="rId7" Type="http://schemas.openxmlformats.org/officeDocument/2006/relationships/theme" Target="../theme/theme6.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6.jpe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9.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F466B-33BA-42AC-AFB2-51FC72C2FA45}"/>
              </a:ext>
            </a:extLst>
          </p:cNvPr>
          <p:cNvSpPr/>
          <p:nvPr userDrawn="1"/>
        </p:nvSpPr>
        <p:spPr>
          <a:xfrm>
            <a:off x="0" y="0"/>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a:extLst>
              <a:ext uri="{FF2B5EF4-FFF2-40B4-BE49-F238E27FC236}">
                <a16:creationId xmlns:a16="http://schemas.microsoft.com/office/drawing/2014/main" id="{C4A5CDF3-277F-457A-90F6-C20C9F0EF716}"/>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01509F7B-15BA-44E2-85A9-A5A242FAF0E0}"/>
              </a:ext>
            </a:extLst>
          </p:cNvPr>
          <p:cNvSpPr/>
          <p:nvPr userDrawn="1"/>
        </p:nvSpPr>
        <p:spPr>
          <a:xfrm rot="5400000">
            <a:off x="8144030" y="2810031"/>
            <a:ext cx="6858000" cy="123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2D8A2F97-6D60-46FC-A9F8-936208153882}"/>
              </a:ext>
            </a:extLst>
          </p:cNvPr>
          <p:cNvSpPr/>
          <p:nvPr userDrawn="1"/>
        </p:nvSpPr>
        <p:spPr>
          <a:xfrm>
            <a:off x="0" y="6721475"/>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0143235" cy="432000"/>
          </a:xfrm>
          <a:prstGeom prst="rect">
            <a:avLst/>
          </a:prstGeom>
        </p:spPr>
        <p:txBody>
          <a:bodyPr vert="horz" lIns="0" tIns="0" rIns="0" bIns="0" rtlCol="0" anchor="ctr">
            <a:noAutofit/>
          </a:body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0143235" cy="50392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260974"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091633" y="6456363"/>
            <a:ext cx="962795" cy="264330"/>
          </a:xfrm>
          <a:prstGeom prst="rect">
            <a:avLst/>
          </a:prstGeom>
          <a:ln w="3175">
            <a:solidFill>
              <a:schemeClr val="bg1">
                <a:lumMod val="95000"/>
              </a:schemeClr>
            </a:solidFill>
          </a:ln>
        </p:spPr>
        <p:txBody>
          <a:bodyPr vert="horz" lIns="0" tIns="0" rIns="0" bIns="0" rtlCol="0" anchor="ctr"/>
          <a:lstStyle>
            <a:lvl1pPr algn="ctr">
              <a:defRPr sz="1400">
                <a:solidFill>
                  <a:schemeClr val="tx1">
                    <a:lumMod val="75000"/>
                    <a:lumOff val="25000"/>
                  </a:schemeClr>
                </a:solidFill>
              </a:defRPr>
            </a:lvl1pPr>
          </a:lstStyle>
          <a:p>
            <a:r>
              <a:rPr lang="en-ZA" dirty="0"/>
              <a:t>page </a:t>
            </a:r>
            <a:fld id="{19B51A1E-902D-48AF-9020-955120F399B6}" type="slidenum">
              <a:rPr lang="en-ZA" b="1" i="1" smtClean="0"/>
              <a:pPr/>
              <a:t>‹#›</a:t>
            </a:fld>
            <a:endParaRPr lang="en-ZA" b="1" i="1" dirty="0"/>
          </a:p>
        </p:txBody>
      </p:sp>
      <p:sp>
        <p:nvSpPr>
          <p:cNvPr id="11" name="TextBox 10">
            <a:extLst>
              <a:ext uri="{FF2B5EF4-FFF2-40B4-BE49-F238E27FC236}">
                <a16:creationId xmlns:a16="http://schemas.microsoft.com/office/drawing/2014/main" id="{FF5B127E-AB96-49E0-8307-05174D7A6231}"/>
              </a:ext>
            </a:extLst>
          </p:cNvPr>
          <p:cNvSpPr txBox="1"/>
          <p:nvPr userDrawn="1"/>
        </p:nvSpPr>
        <p:spPr>
          <a:xfrm>
            <a:off x="11034141" y="5994000"/>
            <a:ext cx="1077777" cy="359073"/>
          </a:xfrm>
          <a:prstGeom prst="rect">
            <a:avLst/>
          </a:prstGeom>
          <a:noFill/>
        </p:spPr>
        <p:txBody>
          <a:bodyPr wrap="square" lIns="0" tIns="0" rIns="0" bIns="0" rtlCol="0">
            <a:spAutoFit/>
          </a:bodyPr>
          <a:lstStyle/>
          <a:p>
            <a:pPr algn="ctr">
              <a:lnSpc>
                <a:spcPts val="1400"/>
              </a:lnSpc>
            </a:pPr>
            <a:r>
              <a:rPr lang="en-ZA" sz="2400" b="1" spc="-150" baseline="0" dirty="0">
                <a:solidFill>
                  <a:schemeClr val="accent1"/>
                </a:solidFill>
              </a:rPr>
              <a:t>Contoso</a:t>
            </a:r>
            <a:r>
              <a:rPr lang="en-ZA" sz="2400" b="1" spc="-150" baseline="0" dirty="0">
                <a:solidFill>
                  <a:schemeClr val="tx1">
                    <a:lumMod val="50000"/>
                    <a:lumOff val="50000"/>
                  </a:schemeClr>
                </a:solidFill>
              </a:rPr>
              <a:t/>
            </a:r>
            <a:br>
              <a:rPr lang="en-ZA" sz="2400" b="1" spc="-150" baseline="0" dirty="0">
                <a:solidFill>
                  <a:schemeClr val="tx1">
                    <a:lumMod val="50000"/>
                    <a:lumOff val="50000"/>
                  </a:schemeClr>
                </a:solidFill>
              </a:rPr>
            </a:br>
            <a:r>
              <a:rPr lang="en-ZA" sz="1000" b="0" spc="0" baseline="0" dirty="0">
                <a:solidFill>
                  <a:schemeClr val="tx1">
                    <a:lumMod val="50000"/>
                    <a:lumOff val="50000"/>
                  </a:schemeClr>
                </a:solidFill>
              </a:rPr>
              <a:t>Pharmaceuticals</a:t>
            </a:r>
          </a:p>
        </p:txBody>
      </p:sp>
    </p:spTree>
    <p:extLst>
      <p:ext uri="{BB962C8B-B14F-4D97-AF65-F5344CB8AC3E}">
        <p14:creationId xmlns:p14="http://schemas.microsoft.com/office/powerpoint/2010/main" val="17588230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79" r:id="rId21"/>
    <p:sldLayoutId id="2147484080" r:id="rId22"/>
    <p:sldLayoutId id="2147484081" r:id="rId23"/>
    <p:sldLayoutId id="2147484082" r:id="rId24"/>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771F0B1-D172-4521-A503-F67E2B18D714}" type="datetime1">
              <a:rPr lang="en-US" altLang="en-US" smtClean="0"/>
              <a:pPr>
                <a:defRPr/>
              </a:pPr>
              <a:t>11/25/2020</a:t>
            </a:fld>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45D1C19-B5D8-4F27-B90D-B93A6514A676}" type="slidenum">
              <a:rPr lang="en-US" altLang="en-US" smtClean="0"/>
              <a:pPr>
                <a:defRPr/>
              </a:pPr>
              <a:t>‹#›</a:t>
            </a:fld>
            <a:endParaRPr lang="en-US" altLang="en-US"/>
          </a:p>
        </p:txBody>
      </p:sp>
    </p:spTree>
    <p:extLst>
      <p:ext uri="{BB962C8B-B14F-4D97-AF65-F5344CB8AC3E}">
        <p14:creationId xmlns:p14="http://schemas.microsoft.com/office/powerpoint/2010/main" val="3580684586"/>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FB24625-6C39-4B99-9A3C-FB3BA5CBF7C7}" type="datetimeFigureOut">
              <a:rPr lang="en-US" smtClean="0"/>
              <a:t>11/25/2020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A968299-1D49-4405-A20D-CCF03B7E9AD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435369"/>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p:nvPr/>
        </p:nvSpPr>
        <p:spPr>
          <a:xfrm>
            <a:off x="0" y="0"/>
            <a:ext cx="12192000" cy="136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1" name="Google Shape;11;p9"/>
          <p:cNvSpPr/>
          <p:nvPr/>
        </p:nvSpPr>
        <p:spPr>
          <a:xfrm rot="5400000">
            <a:off x="-3360737" y="3360737"/>
            <a:ext cx="6858000" cy="136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2" name="Google Shape;12;p9"/>
          <p:cNvSpPr/>
          <p:nvPr/>
        </p:nvSpPr>
        <p:spPr>
          <a:xfrm rot="5400000">
            <a:off x="8144030" y="2810031"/>
            <a:ext cx="6858000" cy="12379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3" name="Google Shape;13;p9"/>
          <p:cNvSpPr/>
          <p:nvPr/>
        </p:nvSpPr>
        <p:spPr>
          <a:xfrm>
            <a:off x="0" y="6721475"/>
            <a:ext cx="12192000" cy="1365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4" name="Google Shape;14;p9"/>
          <p:cNvSpPr txBox="1">
            <a:spLocks noGrp="1"/>
          </p:cNvSpPr>
          <p:nvPr>
            <p:ph type="title"/>
          </p:nvPr>
        </p:nvSpPr>
        <p:spPr>
          <a:xfrm>
            <a:off x="432000" y="432000"/>
            <a:ext cx="10143235" cy="4320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3F3F3F"/>
              </a:buClr>
              <a:buSzPts val="3200"/>
              <a:buFont typeface="Corbel"/>
              <a:buNone/>
              <a:defRPr sz="3200" b="0" i="0" u="none" strike="noStrike" cap="none">
                <a:solidFill>
                  <a:srgbClr val="3F3F3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9"/>
          <p:cNvSpPr txBox="1">
            <a:spLocks noGrp="1"/>
          </p:cNvSpPr>
          <p:nvPr>
            <p:ph type="body" idx="1"/>
          </p:nvPr>
        </p:nvSpPr>
        <p:spPr>
          <a:xfrm>
            <a:off x="432000" y="1152000"/>
            <a:ext cx="10143235" cy="5039250"/>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1000"/>
              </a:spcBef>
              <a:spcAft>
                <a:spcPts val="0"/>
              </a:spcAft>
              <a:buClr>
                <a:srgbClr val="3F3F3F"/>
              </a:buClr>
              <a:buSzPts val="1800"/>
              <a:buFont typeface="Arial"/>
              <a:buChar char="•"/>
              <a:defRPr sz="1800" b="0" i="0" u="none" strike="noStrike" cap="none">
                <a:solidFill>
                  <a:srgbClr val="3F3F3F"/>
                </a:solidFill>
                <a:latin typeface="Corbel"/>
                <a:ea typeface="Corbel"/>
                <a:cs typeface="Corbel"/>
                <a:sym typeface="Corbel"/>
              </a:defRPr>
            </a:lvl1pPr>
            <a:lvl2pPr marL="914400" marR="0" lvl="1" indent="-330200"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Corbel"/>
                <a:ea typeface="Corbel"/>
                <a:cs typeface="Corbel"/>
                <a:sym typeface="Corbel"/>
              </a:defRPr>
            </a:lvl2pPr>
            <a:lvl3pPr marL="1371600" marR="0" lvl="2"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6" name="Google Shape;16;p9"/>
          <p:cNvSpPr txBox="1">
            <a:spLocks noGrp="1"/>
          </p:cNvSpPr>
          <p:nvPr>
            <p:ph type="ftr" idx="11"/>
          </p:nvPr>
        </p:nvSpPr>
        <p:spPr>
          <a:xfrm>
            <a:off x="260974" y="6365893"/>
            <a:ext cx="4114800" cy="226714"/>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200" b="0" i="0" u="none" strike="noStrike" cap="none">
                <a:solidFill>
                  <a:srgbClr val="3F3F3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7" name="Google Shape;17;p9"/>
          <p:cNvSpPr txBox="1">
            <a:spLocks noGrp="1"/>
          </p:cNvSpPr>
          <p:nvPr>
            <p:ph type="sldNum" idx="12"/>
          </p:nvPr>
        </p:nvSpPr>
        <p:spPr>
          <a:xfrm>
            <a:off x="11091633" y="6456363"/>
            <a:ext cx="962795" cy="264330"/>
          </a:xfrm>
          <a:prstGeom prst="rect">
            <a:avLst/>
          </a:prstGeom>
          <a:noFill/>
          <a:ln w="9525" cap="flat" cmpd="sng">
            <a:solidFill>
              <a:srgbClr val="F2F2F2"/>
            </a:solidFill>
            <a:prstDash val="solid"/>
            <a:round/>
            <a:headEnd type="none" w="sm" len="sm"/>
            <a:tailEnd type="none" w="sm" len="sm"/>
          </a:ln>
        </p:spPr>
        <p:txBody>
          <a:bodyPr spcFirstLastPara="1" wrap="square" lIns="0" tIns="0" rIns="0" bIns="0" anchor="ctr" anchorCtr="0">
            <a:noAutofit/>
          </a:bodyPr>
          <a:lstStyle>
            <a:lvl1pPr marL="0" marR="0" lvl="0" indent="0" algn="ctr" rtl="0">
              <a:spcBef>
                <a:spcPts val="0"/>
              </a:spcBef>
              <a:buNone/>
              <a:defRPr sz="1400" b="0" i="0" u="none" strike="noStrike" cap="none">
                <a:solidFill>
                  <a:srgbClr val="3F3F3F"/>
                </a:solidFill>
                <a:latin typeface="Corbel"/>
                <a:ea typeface="Corbel"/>
                <a:cs typeface="Corbel"/>
                <a:sym typeface="Corbel"/>
              </a:defRPr>
            </a:lvl1pPr>
            <a:lvl2pPr marL="0" marR="0" lvl="1" indent="0" algn="ctr" rtl="0">
              <a:spcBef>
                <a:spcPts val="0"/>
              </a:spcBef>
              <a:buNone/>
              <a:defRPr sz="1400" b="0" i="0" u="none" strike="noStrike" cap="none">
                <a:solidFill>
                  <a:srgbClr val="3F3F3F"/>
                </a:solidFill>
                <a:latin typeface="Corbel"/>
                <a:ea typeface="Corbel"/>
                <a:cs typeface="Corbel"/>
                <a:sym typeface="Corbel"/>
              </a:defRPr>
            </a:lvl2pPr>
            <a:lvl3pPr marL="0" marR="0" lvl="2" indent="0" algn="ctr" rtl="0">
              <a:spcBef>
                <a:spcPts val="0"/>
              </a:spcBef>
              <a:buNone/>
              <a:defRPr sz="1400" b="0" i="0" u="none" strike="noStrike" cap="none">
                <a:solidFill>
                  <a:srgbClr val="3F3F3F"/>
                </a:solidFill>
                <a:latin typeface="Corbel"/>
                <a:ea typeface="Corbel"/>
                <a:cs typeface="Corbel"/>
                <a:sym typeface="Corbel"/>
              </a:defRPr>
            </a:lvl3pPr>
            <a:lvl4pPr marL="0" marR="0" lvl="3" indent="0" algn="ctr" rtl="0">
              <a:spcBef>
                <a:spcPts val="0"/>
              </a:spcBef>
              <a:buNone/>
              <a:defRPr sz="1400" b="0" i="0" u="none" strike="noStrike" cap="none">
                <a:solidFill>
                  <a:srgbClr val="3F3F3F"/>
                </a:solidFill>
                <a:latin typeface="Corbel"/>
                <a:ea typeface="Corbel"/>
                <a:cs typeface="Corbel"/>
                <a:sym typeface="Corbel"/>
              </a:defRPr>
            </a:lvl4pPr>
            <a:lvl5pPr marL="0" marR="0" lvl="4" indent="0" algn="ctr" rtl="0">
              <a:spcBef>
                <a:spcPts val="0"/>
              </a:spcBef>
              <a:buNone/>
              <a:defRPr sz="1400" b="0" i="0" u="none" strike="noStrike" cap="none">
                <a:solidFill>
                  <a:srgbClr val="3F3F3F"/>
                </a:solidFill>
                <a:latin typeface="Corbel"/>
                <a:ea typeface="Corbel"/>
                <a:cs typeface="Corbel"/>
                <a:sym typeface="Corbel"/>
              </a:defRPr>
            </a:lvl5pPr>
            <a:lvl6pPr marL="0" marR="0" lvl="5" indent="0" algn="ctr" rtl="0">
              <a:spcBef>
                <a:spcPts val="0"/>
              </a:spcBef>
              <a:buNone/>
              <a:defRPr sz="1400" b="0" i="0" u="none" strike="noStrike" cap="none">
                <a:solidFill>
                  <a:srgbClr val="3F3F3F"/>
                </a:solidFill>
                <a:latin typeface="Corbel"/>
                <a:ea typeface="Corbel"/>
                <a:cs typeface="Corbel"/>
                <a:sym typeface="Corbel"/>
              </a:defRPr>
            </a:lvl6pPr>
            <a:lvl7pPr marL="0" marR="0" lvl="6" indent="0" algn="ctr" rtl="0">
              <a:spcBef>
                <a:spcPts val="0"/>
              </a:spcBef>
              <a:buNone/>
              <a:defRPr sz="1400" b="0" i="0" u="none" strike="noStrike" cap="none">
                <a:solidFill>
                  <a:srgbClr val="3F3F3F"/>
                </a:solidFill>
                <a:latin typeface="Corbel"/>
                <a:ea typeface="Corbel"/>
                <a:cs typeface="Corbel"/>
                <a:sym typeface="Corbel"/>
              </a:defRPr>
            </a:lvl7pPr>
            <a:lvl8pPr marL="0" marR="0" lvl="7" indent="0" algn="ctr" rtl="0">
              <a:spcBef>
                <a:spcPts val="0"/>
              </a:spcBef>
              <a:buNone/>
              <a:defRPr sz="1400" b="0" i="0" u="none" strike="noStrike" cap="none">
                <a:solidFill>
                  <a:srgbClr val="3F3F3F"/>
                </a:solidFill>
                <a:latin typeface="Corbel"/>
                <a:ea typeface="Corbel"/>
                <a:cs typeface="Corbel"/>
                <a:sym typeface="Corbel"/>
              </a:defRPr>
            </a:lvl8pPr>
            <a:lvl9pPr marL="0" marR="0" lvl="8" indent="0" algn="ctr" rtl="0">
              <a:spcBef>
                <a:spcPts val="0"/>
              </a:spcBef>
              <a:buNone/>
              <a:defRPr sz="1400" b="0" i="0" u="none" strike="noStrike" cap="none">
                <a:solidFill>
                  <a:srgbClr val="3F3F3F"/>
                </a:solidFill>
                <a:latin typeface="Corbel"/>
                <a:ea typeface="Corbel"/>
                <a:cs typeface="Corbel"/>
                <a:sym typeface="Corbel"/>
              </a:defRPr>
            </a:lvl9pPr>
          </a:lstStyle>
          <a:p>
            <a:pPr marL="0" lvl="0" indent="0" algn="ctr" rtl="0">
              <a:spcBef>
                <a:spcPts val="0"/>
              </a:spcBef>
              <a:spcAft>
                <a:spcPts val="0"/>
              </a:spcAft>
              <a:buNone/>
            </a:pPr>
            <a:r>
              <a:rPr lang="en-US"/>
              <a:t>page </a:t>
            </a:r>
            <a:fld id="{00000000-1234-1234-1234-123412341234}" type="slidenum">
              <a:rPr lang="en-US" b="1" i="1"/>
              <a:t>‹#›</a:t>
            </a:fld>
            <a:endParaRPr b="1" i="1"/>
          </a:p>
        </p:txBody>
      </p:sp>
      <p:sp>
        <p:nvSpPr>
          <p:cNvPr id="18" name="Google Shape;18;p9"/>
          <p:cNvSpPr txBox="1"/>
          <p:nvPr/>
        </p:nvSpPr>
        <p:spPr>
          <a:xfrm>
            <a:off x="11034141" y="5994000"/>
            <a:ext cx="1077777" cy="359073"/>
          </a:xfrm>
          <a:prstGeom prst="rect">
            <a:avLst/>
          </a:prstGeom>
          <a:noFill/>
          <a:ln>
            <a:noFill/>
          </a:ln>
        </p:spPr>
        <p:txBody>
          <a:bodyPr spcFirstLastPara="1" wrap="square" lIns="0" tIns="0" rIns="0" bIns="0" anchor="t" anchorCtr="0">
            <a:spAutoFit/>
          </a:bodyPr>
          <a:lstStyle/>
          <a:p>
            <a:pPr marL="0" marR="0" lvl="0" indent="0" algn="ctr" rtl="0">
              <a:lnSpc>
                <a:spcPct val="58333"/>
              </a:lnSpc>
              <a:spcBef>
                <a:spcPts val="0"/>
              </a:spcBef>
              <a:spcAft>
                <a:spcPts val="0"/>
              </a:spcAft>
              <a:buNone/>
            </a:pPr>
            <a:r>
              <a:rPr lang="en-US" sz="2400" b="1" i="0" u="none" strike="noStrike" cap="none">
                <a:solidFill>
                  <a:schemeClr val="accent1"/>
                </a:solidFill>
                <a:latin typeface="Corbel"/>
                <a:ea typeface="Corbel"/>
                <a:cs typeface="Corbel"/>
                <a:sym typeface="Corbel"/>
              </a:rPr>
              <a:t>Contoso</a:t>
            </a:r>
            <a:r>
              <a:rPr lang="en-US" sz="2400" b="1" i="0" u="none" strike="noStrike" cap="none">
                <a:solidFill>
                  <a:srgbClr val="7F7F7F"/>
                </a:solidFill>
                <a:latin typeface="Corbel"/>
                <a:ea typeface="Corbel"/>
                <a:cs typeface="Corbel"/>
                <a:sym typeface="Corbel"/>
              </a:rPr>
              <a:t/>
            </a:r>
            <a:br>
              <a:rPr lang="en-US" sz="2400" b="1" i="0" u="none" strike="noStrike" cap="none">
                <a:solidFill>
                  <a:srgbClr val="7F7F7F"/>
                </a:solidFill>
                <a:latin typeface="Corbel"/>
                <a:ea typeface="Corbel"/>
                <a:cs typeface="Corbel"/>
                <a:sym typeface="Corbel"/>
              </a:rPr>
            </a:br>
            <a:r>
              <a:rPr lang="en-US" sz="1000" b="0" i="0" u="none" strike="noStrike" cap="none">
                <a:solidFill>
                  <a:srgbClr val="7F7F7F"/>
                </a:solidFill>
                <a:latin typeface="Corbel"/>
                <a:ea typeface="Corbel"/>
                <a:cs typeface="Corbel"/>
                <a:sym typeface="Corbel"/>
              </a:rPr>
              <a:t>Pharmaceuticals</a:t>
            </a:r>
            <a:endParaRPr/>
          </a:p>
        </p:txBody>
      </p:sp>
    </p:spTree>
    <p:extLst>
      <p:ext uri="{BB962C8B-B14F-4D97-AF65-F5344CB8AC3E}">
        <p14:creationId xmlns:p14="http://schemas.microsoft.com/office/powerpoint/2010/main" val="2509842063"/>
      </p:ext>
    </p:extLst>
  </p:cSld>
  <p:clrMap bg1="lt1" tx1="dk1" bg2="dk2"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 id="2147484103" r:id="rId20"/>
    <p:sldLayoutId id="2147484104" r:id="rId21"/>
    <p:sldLayoutId id="2147484105" r:id="rId22"/>
    <p:sldLayoutId id="2147484106" r:id="rId23"/>
    <p:sldLayoutId id="2147484107"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F466B-33BA-42AC-AFB2-51FC72C2FA45}"/>
              </a:ext>
            </a:extLst>
          </p:cNvPr>
          <p:cNvSpPr/>
          <p:nvPr userDrawn="1"/>
        </p:nvSpPr>
        <p:spPr>
          <a:xfrm>
            <a:off x="0" y="0"/>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Rectangle 7">
            <a:extLst>
              <a:ext uri="{FF2B5EF4-FFF2-40B4-BE49-F238E27FC236}">
                <a16:creationId xmlns:a16="http://schemas.microsoft.com/office/drawing/2014/main" id="{C4A5CDF3-277F-457A-90F6-C20C9F0EF716}"/>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01509F7B-15BA-44E2-85A9-A5A242FAF0E0}"/>
              </a:ext>
            </a:extLst>
          </p:cNvPr>
          <p:cNvSpPr/>
          <p:nvPr userDrawn="1"/>
        </p:nvSpPr>
        <p:spPr>
          <a:xfrm rot="5400000">
            <a:off x="8144030" y="2810031"/>
            <a:ext cx="6858000" cy="123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2D8A2F97-6D60-46FC-A9F8-936208153882}"/>
              </a:ext>
            </a:extLst>
          </p:cNvPr>
          <p:cNvSpPr/>
          <p:nvPr userDrawn="1"/>
        </p:nvSpPr>
        <p:spPr>
          <a:xfrm>
            <a:off x="0" y="6721475"/>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0143235" cy="432000"/>
          </a:xfrm>
          <a:prstGeom prst="rect">
            <a:avLst/>
          </a:prstGeom>
        </p:spPr>
        <p:txBody>
          <a:bodyPr vert="horz" lIns="0" tIns="0" rIns="0" bIns="0" rtlCol="0" anchor="ctr">
            <a:noAutofit/>
          </a:body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0143235" cy="50392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260974"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091633" y="6456363"/>
            <a:ext cx="962795" cy="264330"/>
          </a:xfrm>
          <a:prstGeom prst="rect">
            <a:avLst/>
          </a:prstGeom>
          <a:ln w="3175">
            <a:solidFill>
              <a:schemeClr val="bg1">
                <a:lumMod val="95000"/>
              </a:schemeClr>
            </a:solidFill>
          </a:ln>
        </p:spPr>
        <p:txBody>
          <a:bodyPr vert="horz" lIns="0" tIns="0" rIns="0" bIns="0" rtlCol="0" anchor="ctr"/>
          <a:lstStyle>
            <a:lvl1pPr algn="ctr">
              <a:defRPr sz="1400">
                <a:solidFill>
                  <a:schemeClr val="tx1">
                    <a:lumMod val="75000"/>
                    <a:lumOff val="25000"/>
                  </a:schemeClr>
                </a:solidFill>
              </a:defRPr>
            </a:lvl1pPr>
          </a:lstStyle>
          <a:p>
            <a:r>
              <a:rPr lang="en-ZA" dirty="0"/>
              <a:t>page </a:t>
            </a:r>
            <a:fld id="{19B51A1E-902D-48AF-9020-955120F399B6}" type="slidenum">
              <a:rPr lang="en-ZA" b="1" i="1" smtClean="0"/>
              <a:pPr/>
              <a:t>‹#›</a:t>
            </a:fld>
            <a:endParaRPr lang="en-ZA" b="1" i="1" dirty="0"/>
          </a:p>
        </p:txBody>
      </p:sp>
      <p:sp>
        <p:nvSpPr>
          <p:cNvPr id="11" name="TextBox 10">
            <a:extLst>
              <a:ext uri="{FF2B5EF4-FFF2-40B4-BE49-F238E27FC236}">
                <a16:creationId xmlns:a16="http://schemas.microsoft.com/office/drawing/2014/main" id="{FF5B127E-AB96-49E0-8307-05174D7A6231}"/>
              </a:ext>
            </a:extLst>
          </p:cNvPr>
          <p:cNvSpPr txBox="1"/>
          <p:nvPr userDrawn="1"/>
        </p:nvSpPr>
        <p:spPr>
          <a:xfrm>
            <a:off x="11034141" y="5994000"/>
            <a:ext cx="1077777" cy="359073"/>
          </a:xfrm>
          <a:prstGeom prst="rect">
            <a:avLst/>
          </a:prstGeom>
          <a:noFill/>
        </p:spPr>
        <p:txBody>
          <a:bodyPr wrap="square" lIns="0" tIns="0" rIns="0" bIns="0" rtlCol="0">
            <a:spAutoFit/>
          </a:bodyPr>
          <a:lstStyle/>
          <a:p>
            <a:pPr algn="ctr">
              <a:lnSpc>
                <a:spcPts val="1400"/>
              </a:lnSpc>
            </a:pPr>
            <a:r>
              <a:rPr lang="en-ZA" sz="2400" b="1" spc="-150" baseline="0" dirty="0">
                <a:solidFill>
                  <a:schemeClr val="accent1"/>
                </a:solidFill>
              </a:rPr>
              <a:t>Contoso</a:t>
            </a:r>
            <a:r>
              <a:rPr lang="en-ZA" sz="2400" b="1" spc="-150" baseline="0" dirty="0">
                <a:solidFill>
                  <a:schemeClr val="tx1">
                    <a:lumMod val="50000"/>
                    <a:lumOff val="50000"/>
                  </a:schemeClr>
                </a:solidFill>
              </a:rPr>
              <a:t/>
            </a:r>
            <a:br>
              <a:rPr lang="en-ZA" sz="2400" b="1" spc="-150" baseline="0" dirty="0">
                <a:solidFill>
                  <a:schemeClr val="tx1">
                    <a:lumMod val="50000"/>
                    <a:lumOff val="50000"/>
                  </a:schemeClr>
                </a:solidFill>
              </a:rPr>
            </a:br>
            <a:r>
              <a:rPr lang="en-ZA" sz="1000" b="0" spc="0" baseline="0" dirty="0">
                <a:solidFill>
                  <a:schemeClr val="tx1">
                    <a:lumMod val="50000"/>
                    <a:lumOff val="50000"/>
                  </a:schemeClr>
                </a:solidFill>
              </a:rPr>
              <a:t>Pharmaceuticals</a:t>
            </a:r>
          </a:p>
        </p:txBody>
      </p:sp>
    </p:spTree>
    <p:extLst>
      <p:ext uri="{BB962C8B-B14F-4D97-AF65-F5344CB8AC3E}">
        <p14:creationId xmlns:p14="http://schemas.microsoft.com/office/powerpoint/2010/main" val="2301575971"/>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 id="2147484124" r:id="rId16"/>
    <p:sldLayoutId id="2147484125" r:id="rId17"/>
    <p:sldLayoutId id="2147484126" r:id="rId18"/>
    <p:sldLayoutId id="2147484127" r:id="rId19"/>
    <p:sldLayoutId id="2147484128" r:id="rId20"/>
    <p:sldLayoutId id="2147484129" r:id="rId21"/>
    <p:sldLayoutId id="2147484130" r:id="rId22"/>
    <p:sldLayoutId id="2147484131" r:id="rId23"/>
    <p:sldLayoutId id="2147484132" r:id="rId24"/>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F466B-33BA-42AC-AFB2-51FC72C2FA45}"/>
              </a:ext>
            </a:extLst>
          </p:cNvPr>
          <p:cNvSpPr/>
          <p:nvPr userDrawn="1"/>
        </p:nvSpPr>
        <p:spPr>
          <a:xfrm>
            <a:off x="0" y="0"/>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C4A5CDF3-277F-457A-90F6-C20C9F0EF716}"/>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01509F7B-15BA-44E2-85A9-A5A242FAF0E0}"/>
              </a:ext>
            </a:extLst>
          </p:cNvPr>
          <p:cNvSpPr/>
          <p:nvPr userDrawn="1"/>
        </p:nvSpPr>
        <p:spPr>
          <a:xfrm rot="5400000">
            <a:off x="8144030" y="2810031"/>
            <a:ext cx="6858000" cy="123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2D8A2F97-6D60-46FC-A9F8-936208153882}"/>
              </a:ext>
            </a:extLst>
          </p:cNvPr>
          <p:cNvSpPr/>
          <p:nvPr userDrawn="1"/>
        </p:nvSpPr>
        <p:spPr>
          <a:xfrm>
            <a:off x="0" y="6721475"/>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0143235" cy="432000"/>
          </a:xfrm>
          <a:prstGeom prst="rect">
            <a:avLst/>
          </a:prstGeom>
        </p:spPr>
        <p:txBody>
          <a:bodyPr vert="horz" lIns="0" tIns="0" rIns="0" bIns="0" rtlCol="0" anchor="ctr">
            <a:noAutofit/>
          </a:body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0143235" cy="50392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260974"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091633" y="6456363"/>
            <a:ext cx="962795" cy="264330"/>
          </a:xfrm>
          <a:prstGeom prst="rect">
            <a:avLst/>
          </a:prstGeom>
          <a:ln w="3175">
            <a:solidFill>
              <a:schemeClr val="bg1">
                <a:lumMod val="95000"/>
              </a:schemeClr>
            </a:solidFill>
          </a:ln>
        </p:spPr>
        <p:txBody>
          <a:bodyPr vert="horz" lIns="0" tIns="0" rIns="0" bIns="0" rtlCol="0" anchor="ctr"/>
          <a:lstStyle>
            <a:lvl1pPr algn="ctr">
              <a:defRPr sz="1400">
                <a:solidFill>
                  <a:schemeClr val="tx1">
                    <a:lumMod val="75000"/>
                    <a:lumOff val="25000"/>
                  </a:schemeClr>
                </a:solidFill>
              </a:defRPr>
            </a:lvl1pPr>
          </a:lstStyle>
          <a:p>
            <a:r>
              <a:rPr lang="en-ZA" dirty="0"/>
              <a:t>page </a:t>
            </a:r>
            <a:fld id="{19B51A1E-902D-48AF-9020-955120F399B6}" type="slidenum">
              <a:rPr lang="en-ZA" b="1" i="1" smtClean="0"/>
              <a:pPr/>
              <a:t>‹#›</a:t>
            </a:fld>
            <a:endParaRPr lang="en-ZA" b="1" i="1" dirty="0"/>
          </a:p>
        </p:txBody>
      </p:sp>
      <p:sp>
        <p:nvSpPr>
          <p:cNvPr id="11" name="TextBox 10">
            <a:extLst>
              <a:ext uri="{FF2B5EF4-FFF2-40B4-BE49-F238E27FC236}">
                <a16:creationId xmlns:a16="http://schemas.microsoft.com/office/drawing/2014/main" id="{FF5B127E-AB96-49E0-8307-05174D7A6231}"/>
              </a:ext>
            </a:extLst>
          </p:cNvPr>
          <p:cNvSpPr txBox="1"/>
          <p:nvPr userDrawn="1"/>
        </p:nvSpPr>
        <p:spPr>
          <a:xfrm>
            <a:off x="11034141" y="5994000"/>
            <a:ext cx="1077777" cy="359073"/>
          </a:xfrm>
          <a:prstGeom prst="rect">
            <a:avLst/>
          </a:prstGeom>
          <a:noFill/>
        </p:spPr>
        <p:txBody>
          <a:bodyPr wrap="square" lIns="0" tIns="0" rIns="0" bIns="0" rtlCol="0">
            <a:spAutoFit/>
          </a:bodyPr>
          <a:lstStyle/>
          <a:p>
            <a:pPr algn="ctr">
              <a:lnSpc>
                <a:spcPts val="1400"/>
              </a:lnSpc>
            </a:pPr>
            <a:r>
              <a:rPr lang="en-ZA" sz="2400" b="1" spc="-150" baseline="0" dirty="0">
                <a:solidFill>
                  <a:schemeClr val="accent1"/>
                </a:solidFill>
              </a:rPr>
              <a:t>Contoso</a:t>
            </a:r>
            <a:r>
              <a:rPr lang="en-ZA" sz="2400" b="1" spc="-150" baseline="0" dirty="0">
                <a:solidFill>
                  <a:schemeClr val="tx1">
                    <a:lumMod val="50000"/>
                    <a:lumOff val="50000"/>
                  </a:schemeClr>
                </a:solidFill>
              </a:rPr>
              <a:t/>
            </a:r>
            <a:br>
              <a:rPr lang="en-ZA" sz="2400" b="1" spc="-150" baseline="0" dirty="0">
                <a:solidFill>
                  <a:schemeClr val="tx1">
                    <a:lumMod val="50000"/>
                    <a:lumOff val="50000"/>
                  </a:schemeClr>
                </a:solidFill>
              </a:rPr>
            </a:br>
            <a:r>
              <a:rPr lang="en-ZA" sz="1000" b="0" spc="0" baseline="0" dirty="0">
                <a:solidFill>
                  <a:schemeClr val="tx1">
                    <a:lumMod val="50000"/>
                    <a:lumOff val="50000"/>
                  </a:schemeClr>
                </a:solidFill>
              </a:rPr>
              <a:t>Pharmaceuticals</a:t>
            </a:r>
          </a:p>
        </p:txBody>
      </p:sp>
    </p:spTree>
    <p:extLst>
      <p:ext uri="{BB962C8B-B14F-4D97-AF65-F5344CB8AC3E}">
        <p14:creationId xmlns:p14="http://schemas.microsoft.com/office/powerpoint/2010/main" val="970554946"/>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 id="2147484148" r:id="rId15"/>
    <p:sldLayoutId id="2147484149" r:id="rId16"/>
    <p:sldLayoutId id="2147484150" r:id="rId17"/>
    <p:sldLayoutId id="2147484151" r:id="rId18"/>
    <p:sldLayoutId id="2147484152" r:id="rId19"/>
    <p:sldLayoutId id="2147484153" r:id="rId20"/>
    <p:sldLayoutId id="2147484154" r:id="rId21"/>
    <p:sldLayoutId id="2147484155" r:id="rId22"/>
    <p:sldLayoutId id="2147484156" r:id="rId23"/>
    <p:sldLayoutId id="2147484157" r:id="rId24"/>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24775B-8483-4876-A40A-2DEDEF45AC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A49B3B-A349-4447-BCB3-E57C9D1393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184CE-EEF2-486C-8997-CB876B4596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25701-6EFE-469C-BC29-6A53F67FB532}" type="datetimeFigureOut">
              <a:rPr lang="en-US" smtClean="0"/>
              <a:t>11/25/2020</a:t>
            </a:fld>
            <a:endParaRPr lang="en-US" dirty="0"/>
          </a:p>
        </p:txBody>
      </p:sp>
      <p:sp>
        <p:nvSpPr>
          <p:cNvPr id="5" name="Footer Placeholder 4">
            <a:extLst>
              <a:ext uri="{FF2B5EF4-FFF2-40B4-BE49-F238E27FC236}">
                <a16:creationId xmlns:a16="http://schemas.microsoft.com/office/drawing/2014/main" id="{CB04A9F3-4778-41A9-9CA8-1A2CB1CE4F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4290C7E-90AB-48E2-BCFC-76696544C3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F1D52-66A2-47F2-BF47-46F38EE78457}" type="slidenum">
              <a:rPr lang="en-US" smtClean="0"/>
              <a:t>‹#›</a:t>
            </a:fld>
            <a:endParaRPr lang="en-US" dirty="0"/>
          </a:p>
        </p:txBody>
      </p:sp>
    </p:spTree>
    <p:extLst>
      <p:ext uri="{BB962C8B-B14F-4D97-AF65-F5344CB8AC3E}">
        <p14:creationId xmlns:p14="http://schemas.microsoft.com/office/powerpoint/2010/main" val="1606573079"/>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10691" y="193165"/>
            <a:ext cx="894310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163124" y="6356349"/>
            <a:ext cx="2743200" cy="365125"/>
          </a:xfrm>
          <a:prstGeom prst="rect">
            <a:avLst/>
          </a:prstGeom>
        </p:spPr>
        <p:txBody>
          <a:bodyPr vert="horz" lIns="91440" tIns="45720" rIns="91440" bIns="45720" rtlCol="0" anchor="ctr"/>
          <a:lstStyle>
            <a:lvl1pPr algn="l">
              <a:defRPr sz="1200">
                <a:solidFill>
                  <a:schemeClr val="bg1"/>
                </a:solidFill>
              </a:defRPr>
            </a:lvl1pPr>
          </a:lstStyle>
          <a:p>
            <a:fld id="{4A3F923A-5F78-48D8-98D5-FCC9B87614A5}" type="datetimeFigureOut">
              <a:rPr lang="en-US" smtClean="0"/>
              <a:pPr/>
              <a:t>11/25/2020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58833A4-8865-4ED0-8362-93A4646CB4F9}" type="slidenum">
              <a:rPr lang="en-US" smtClean="0"/>
              <a:pPr/>
              <a:t>‹#›</a:t>
            </a:fld>
            <a:endParaRPr lang="en-US"/>
          </a:p>
        </p:txBody>
      </p:sp>
    </p:spTree>
    <p:extLst>
      <p:ext uri="{BB962C8B-B14F-4D97-AF65-F5344CB8AC3E}">
        <p14:creationId xmlns:p14="http://schemas.microsoft.com/office/powerpoint/2010/main" val="276592313"/>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Lst>
  <p:txStyles>
    <p:titleStyle>
      <a:lvl1pPr algn="l" defTabSz="914400" rtl="0" eaLnBrk="1" latinLnBrk="0" hangingPunct="1">
        <a:lnSpc>
          <a:spcPct val="90000"/>
        </a:lnSpc>
        <a:spcBef>
          <a:spcPct val="0"/>
        </a:spcBef>
        <a:buNone/>
        <a:defRPr sz="4400" kern="1200">
          <a:solidFill>
            <a:srgbClr val="A15E9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15E9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15E9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15E9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15E9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15E9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A110C-C276-405A-8CB9-9DB638CDE2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DD257D-EAC9-41F3-9FAC-23C83C55AE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0DC09-BB2C-40D6-AC34-C6086BCA24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097B2-911B-44FF-9C79-8B4F389F8FE6}" type="datetimeFigureOut">
              <a:rPr lang="en-US" smtClean="0"/>
              <a:t>11/25/2020</a:t>
            </a:fld>
            <a:endParaRPr lang="en-US"/>
          </a:p>
        </p:txBody>
      </p:sp>
      <p:sp>
        <p:nvSpPr>
          <p:cNvPr id="5" name="Footer Placeholder 4">
            <a:extLst>
              <a:ext uri="{FF2B5EF4-FFF2-40B4-BE49-F238E27FC236}">
                <a16:creationId xmlns:a16="http://schemas.microsoft.com/office/drawing/2014/main" id="{0F47D961-76D9-49DA-8A1E-D7BA51058F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0349B3-5A4E-4DC6-A778-D7DBF7DC97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FB48E-5F9B-41D3-A988-528E989AAD66}" type="slidenum">
              <a:rPr lang="en-US" smtClean="0"/>
              <a:t>‹#›</a:t>
            </a:fld>
            <a:endParaRPr lang="en-US"/>
          </a:p>
        </p:txBody>
      </p:sp>
    </p:spTree>
    <p:extLst>
      <p:ext uri="{BB962C8B-B14F-4D97-AF65-F5344CB8AC3E}">
        <p14:creationId xmlns:p14="http://schemas.microsoft.com/office/powerpoint/2010/main" val="1615550339"/>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AutoShape 3"/>
          <p:cNvSpPr>
            <a:spLocks/>
          </p:cNvSpPr>
          <p:nvPr userDrawn="1"/>
        </p:nvSpPr>
        <p:spPr bwMode="auto">
          <a:xfrm>
            <a:off x="23" y="6268662"/>
            <a:ext cx="12215812"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A15E98"/>
          </a:solidFill>
          <a:ln w="12700" cap="flat" cmpd="sng">
            <a:solidFill>
              <a:srgbClr val="A15E98"/>
            </a:solidFill>
            <a:prstDash val="solid"/>
            <a:miter lim="0"/>
            <a:headEnd/>
            <a:tailEnd/>
          </a:ln>
          <a:effectLst/>
        </p:spPr>
        <p:txBody>
          <a:bodyPr lIns="20073" tIns="20073" rIns="20073" bIns="20073" anchor="ctr">
            <a:prstTxWarp prst="textNoShape">
              <a:avLst/>
            </a:prstTxWarp>
          </a:bodyPr>
          <a:lstStyle/>
          <a:p>
            <a:pPr marL="0" marR="0" lvl="0" indent="0" algn="l" defTabSz="230858" rtl="0" eaLnBrk="1" fontAlgn="base" latinLnBrk="0" hangingPunct="0">
              <a:lnSpc>
                <a:spcPct val="100000"/>
              </a:lnSpc>
              <a:spcBef>
                <a:spcPct val="0"/>
              </a:spcBef>
              <a:spcAft>
                <a:spcPct val="0"/>
              </a:spcAft>
              <a:buClrTx/>
              <a:buSzTx/>
              <a:buFontTx/>
              <a:buNone/>
              <a:tabLst/>
              <a:defRPr/>
            </a:pPr>
            <a:endParaRPr kumimoji="0" lang="en-US" sz="844" b="0" i="0" u="none" strike="noStrike" kern="1200" cap="none" spc="0" normalizeH="0" baseline="0" noProof="0" dirty="0">
              <a:ln>
                <a:noFill/>
              </a:ln>
              <a:solidFill>
                <a:srgbClr val="53C1DD"/>
              </a:solidFill>
              <a:effectLst/>
              <a:uLnTx/>
              <a:uFillTx/>
              <a:latin typeface="Century Gothic" panose="020B0502020202020204" pitchFamily="34" charset="0"/>
              <a:ea typeface="+mn-ea"/>
              <a:cs typeface="+mn-cs"/>
              <a:sym typeface="Trebuchet MS" pitchFamily="-100" charset="0"/>
            </a:endParaRPr>
          </a:p>
        </p:txBody>
      </p:sp>
      <p:sp>
        <p:nvSpPr>
          <p:cNvPr id="2" name="Title Placeholder 1"/>
          <p:cNvSpPr>
            <a:spLocks noGrp="1"/>
          </p:cNvSpPr>
          <p:nvPr>
            <p:ph type="title"/>
          </p:nvPr>
        </p:nvSpPr>
        <p:spPr>
          <a:xfrm>
            <a:off x="2488088" y="193166"/>
            <a:ext cx="8943109" cy="6231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163124" y="6356349"/>
            <a:ext cx="2743200" cy="365125"/>
          </a:xfrm>
          <a:prstGeom prst="rect">
            <a:avLst/>
          </a:prstGeom>
        </p:spPr>
        <p:txBody>
          <a:bodyPr vert="horz" lIns="91440" tIns="45720" rIns="91440" bIns="45720" rtlCol="0" anchor="ctr"/>
          <a:lstStyle>
            <a:lvl1pPr algn="l">
              <a:defRPr sz="1200">
                <a:solidFill>
                  <a:schemeClr val="bg1"/>
                </a:solidFill>
              </a:defRPr>
            </a:lvl1pPr>
          </a:lstStyle>
          <a:p>
            <a:fld id="{4A3F923A-5F78-48D8-98D5-FCC9B87614A5}" type="datetimeFigureOut">
              <a:rPr lang="en-US" smtClean="0"/>
              <a:pPr/>
              <a:t>11/25/2020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58833A4-8865-4ED0-8362-93A4646CB4F9}" type="slidenum">
              <a:rPr lang="en-US" smtClean="0"/>
              <a:pPr/>
              <a:t>‹#›</a:t>
            </a:fld>
            <a:endParaRPr lang="en-US"/>
          </a:p>
        </p:txBody>
      </p:sp>
      <p:pic>
        <p:nvPicPr>
          <p:cNvPr id="8" name="Picture 7"/>
          <p:cNvPicPr>
            <a:picLocks noChangeAspect="1"/>
          </p:cNvPicPr>
          <p:nvPr userDrawn="1"/>
        </p:nvPicPr>
        <p:blipFill rotWithShape="1">
          <a:blip r:embed="rId15" cstate="print">
            <a:extLst>
              <a:ext uri="{28A0092B-C50C-407E-A947-70E740481C1C}">
                <a14:useLocalDpi xmlns:a14="http://schemas.microsoft.com/office/drawing/2010/main" val="0"/>
              </a:ext>
            </a:extLst>
          </a:blip>
          <a:srcRect t="16908" b="20531"/>
          <a:stretch/>
        </p:blipFill>
        <p:spPr>
          <a:xfrm>
            <a:off x="141111" y="193165"/>
            <a:ext cx="2346977" cy="535421"/>
          </a:xfrm>
          <a:prstGeom prst="rect">
            <a:avLst/>
          </a:prstGeom>
        </p:spPr>
      </p:pic>
    </p:spTree>
    <p:extLst>
      <p:ext uri="{BB962C8B-B14F-4D97-AF65-F5344CB8AC3E}">
        <p14:creationId xmlns:p14="http://schemas.microsoft.com/office/powerpoint/2010/main" val="611507551"/>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Lst>
  <p:txStyles>
    <p:titleStyle>
      <a:lvl1pPr algn="l" defTabSz="914400" rtl="0" eaLnBrk="1" latinLnBrk="0" hangingPunct="1">
        <a:lnSpc>
          <a:spcPct val="90000"/>
        </a:lnSpc>
        <a:spcBef>
          <a:spcPct val="0"/>
        </a:spcBef>
        <a:buNone/>
        <a:defRPr sz="4400" kern="1200">
          <a:solidFill>
            <a:srgbClr val="A15E9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15E9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15E9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15E9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15E9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15E9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642DB-C2CE-487D-B9B8-EC14A121EC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685398-A8E8-4F65-B3E9-476117C73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BB099-0705-4A68-9AB5-207DE4E7E7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06EF76-2CDD-4152-895C-E14040CCE35D}" type="datetimeFigureOut">
              <a:rPr lang="en-US" smtClean="0"/>
              <a:t>11/25/2020</a:t>
            </a:fld>
            <a:endParaRPr lang="en-US"/>
          </a:p>
        </p:txBody>
      </p:sp>
      <p:sp>
        <p:nvSpPr>
          <p:cNvPr id="5" name="Footer Placeholder 4">
            <a:extLst>
              <a:ext uri="{FF2B5EF4-FFF2-40B4-BE49-F238E27FC236}">
                <a16:creationId xmlns:a16="http://schemas.microsoft.com/office/drawing/2014/main" id="{1367D0EF-5A02-49EC-B965-6ED10FA3CE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2B7211-3A3A-48DB-B71B-9D8513C19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02328-14E9-475D-9CE7-A8505C7E6D80}" type="slidenum">
              <a:rPr lang="en-US" smtClean="0"/>
              <a:t>‹#›</a:t>
            </a:fld>
            <a:endParaRPr lang="en-US"/>
          </a:p>
        </p:txBody>
      </p:sp>
    </p:spTree>
    <p:extLst>
      <p:ext uri="{BB962C8B-B14F-4D97-AF65-F5344CB8AC3E}">
        <p14:creationId xmlns:p14="http://schemas.microsoft.com/office/powerpoint/2010/main" val="1078708918"/>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8.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8.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8.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68.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109.xml"/><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chart" Target="../charts/char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8.svg"/><Relationship Id="rId12"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0.xml"/><Relationship Id="rId6" Type="http://schemas.openxmlformats.org/officeDocument/2006/relationships/image" Target="../media/image24.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5.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120.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8.xml"/><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41.xml"/><Relationship Id="rId5" Type="http://schemas.openxmlformats.org/officeDocument/2006/relationships/image" Target="../media/image33.png"/><Relationship Id="rId4" Type="http://schemas.openxmlformats.org/officeDocument/2006/relationships/chart" Target="../charts/char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41.xml"/></Relationships>
</file>

<file path=ppt/slides/_rels/slide2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4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41.xml"/></Relationships>
</file>

<file path=ppt/slides/_rels/slide3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41.xml"/></Relationships>
</file>

<file path=ppt/slides/_rels/slide3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41.xml"/></Relationships>
</file>

<file path=ppt/slides/_rels/slide3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41.xml"/></Relationships>
</file>

<file path=ppt/slides/_rels/slide3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4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15.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115.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7.xml"/><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7.xml"/></Relationships>
</file>

<file path=ppt/slides/_rels/slide4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9.xml"/><Relationship Id="rId1" Type="http://schemas.openxmlformats.org/officeDocument/2006/relationships/slideLayout" Target="../slideLayouts/slideLayout15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9.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title="Overlay Graphic">
            <a:extLst>
              <a:ext uri="{FF2B5EF4-FFF2-40B4-BE49-F238E27FC236}">
                <a16:creationId xmlns:a16="http://schemas.microsoft.com/office/drawing/2014/main" id="{817B6E89-6474-4AB4-90D5-2C2FB4120F12}"/>
              </a:ext>
            </a:extLst>
          </p:cNvPr>
          <p:cNvSpPr/>
          <p:nvPr/>
        </p:nvSpPr>
        <p:spPr bwMode="ltGray">
          <a:xfrm>
            <a:off x="0" y="0"/>
            <a:ext cx="5916246" cy="6858000"/>
          </a:xfrm>
          <a:prstGeom prst="rect">
            <a:avLst/>
          </a:prstGeom>
          <a:solidFill>
            <a:srgbClr val="615D8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E52BFEB6-F40E-4219-9AA6-8A27C2E8899B}"/>
              </a:ext>
            </a:extLst>
          </p:cNvPr>
          <p:cNvSpPr>
            <a:spLocks noGrp="1"/>
          </p:cNvSpPr>
          <p:nvPr>
            <p:ph type="ctrTitle"/>
          </p:nvPr>
        </p:nvSpPr>
        <p:spPr bwMode="black">
          <a:xfrm>
            <a:off x="165188" y="1276394"/>
            <a:ext cx="5585869" cy="4115955"/>
          </a:xfrm>
        </p:spPr>
        <p:txBody>
          <a:bodyPr/>
          <a:lstStyle/>
          <a:p>
            <a:r>
              <a:rPr lang="en-ZA" sz="4000" dirty="0">
                <a:latin typeface="Arial Rounded MT Bold" panose="020F0704030504030204" pitchFamily="34" charset="0"/>
                <a:ea typeface="Malgun Gothic" panose="020B0503020000020004" pitchFamily="34" charset="-127"/>
              </a:rPr>
              <a:t>Colorado Perinatal Care Quality Collaborative</a:t>
            </a:r>
            <a:r>
              <a:rPr lang="en-ZA" sz="4400" dirty="0">
                <a:latin typeface="Arial Rounded MT Bold" panose="020F0704030504030204" pitchFamily="34" charset="0"/>
                <a:ea typeface="Malgun Gothic" panose="020B0503020000020004" pitchFamily="34" charset="-127"/>
              </a:rPr>
              <a:t/>
            </a:r>
            <a:br>
              <a:rPr lang="en-ZA" sz="4400" dirty="0">
                <a:latin typeface="Arial Rounded MT Bold" panose="020F0704030504030204" pitchFamily="34" charset="0"/>
                <a:ea typeface="Malgun Gothic" panose="020B0503020000020004" pitchFamily="34" charset="-127"/>
              </a:rPr>
            </a:br>
            <a:r>
              <a:rPr lang="en-ZA" sz="4400" dirty="0">
                <a:latin typeface="Arial Rounded MT Bold" panose="020F0704030504030204" pitchFamily="34" charset="0"/>
                <a:ea typeface="Malgun Gothic" panose="020B0503020000020004" pitchFamily="34" charset="-127"/>
              </a:rPr>
              <a:t/>
            </a:r>
            <a:br>
              <a:rPr lang="en-ZA" sz="4400" dirty="0">
                <a:latin typeface="Arial Rounded MT Bold" panose="020F0704030504030204" pitchFamily="34" charset="0"/>
                <a:ea typeface="Malgun Gothic" panose="020B0503020000020004" pitchFamily="34" charset="-127"/>
              </a:rPr>
            </a:br>
            <a:endParaRPr lang="en-ZA" sz="4400" dirty="0">
              <a:latin typeface="Arial Rounded MT Bold" panose="020F0704030504030204" pitchFamily="34" charset="0"/>
              <a:ea typeface="Malgun Gothic" panose="020B0503020000020004" pitchFamily="34" charset="-127"/>
            </a:endParaRPr>
          </a:p>
        </p:txBody>
      </p:sp>
      <p:sp>
        <p:nvSpPr>
          <p:cNvPr id="3" name="Subtitle 2">
            <a:extLst>
              <a:ext uri="{FF2B5EF4-FFF2-40B4-BE49-F238E27FC236}">
                <a16:creationId xmlns:a16="http://schemas.microsoft.com/office/drawing/2014/main" id="{74DB1EEC-D590-4C80-ABB7-362BBE1F5A1B}"/>
              </a:ext>
            </a:extLst>
          </p:cNvPr>
          <p:cNvSpPr>
            <a:spLocks noGrp="1"/>
          </p:cNvSpPr>
          <p:nvPr>
            <p:ph type="subTitle" idx="1"/>
          </p:nvPr>
        </p:nvSpPr>
        <p:spPr bwMode="black">
          <a:xfrm>
            <a:off x="2437725" y="4367346"/>
            <a:ext cx="3313332" cy="375486"/>
          </a:xfrm>
        </p:spPr>
        <p:txBody>
          <a:bodyPr/>
          <a:lstStyle/>
          <a:p>
            <a:r>
              <a:rPr lang="en-ZA" sz="3200" dirty="0">
                <a:solidFill>
                  <a:srgbClr val="FFB13F"/>
                </a:solidFill>
                <a:cs typeface="Segoe UI" panose="020B0502040204020203" pitchFamily="34" charset="0"/>
              </a:rPr>
              <a:t>October 29, 2020</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artisticCrisscrossEtching trans="100000"/>
                    </a14:imgEffect>
                  </a14:imgLayer>
                </a14:imgProps>
              </a:ext>
            </a:extLst>
          </a:blip>
          <a:stretch>
            <a:fillRect/>
          </a:stretch>
        </p:blipFill>
        <p:spPr>
          <a:xfrm>
            <a:off x="0" y="0"/>
            <a:ext cx="1623399" cy="1022531"/>
          </a:xfrm>
          <a:prstGeom prst="rect">
            <a:avLst/>
          </a:prstGeom>
        </p:spPr>
      </p:pic>
    </p:spTree>
    <p:extLst>
      <p:ext uri="{BB962C8B-B14F-4D97-AF65-F5344CB8AC3E}">
        <p14:creationId xmlns:p14="http://schemas.microsoft.com/office/powerpoint/2010/main" val="114255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15CFB-3BD7-4ED1-83D7-797F715563FA}"/>
              </a:ext>
            </a:extLst>
          </p:cNvPr>
          <p:cNvPicPr>
            <a:picLocks noChangeAspect="1"/>
          </p:cNvPicPr>
          <p:nvPr/>
        </p:nvPicPr>
        <p:blipFill>
          <a:blip r:embed="rId3"/>
          <a:stretch>
            <a:fillRect/>
          </a:stretch>
        </p:blipFill>
        <p:spPr>
          <a:xfrm>
            <a:off x="11320196" y="0"/>
            <a:ext cx="871804" cy="6858594"/>
          </a:xfrm>
          <a:prstGeom prst="rect">
            <a:avLst/>
          </a:prstGeom>
        </p:spPr>
      </p:pic>
      <p:sp>
        <p:nvSpPr>
          <p:cNvPr id="6" name="Title 4">
            <a:extLst>
              <a:ext uri="{FF2B5EF4-FFF2-40B4-BE49-F238E27FC236}">
                <a16:creationId xmlns:a16="http://schemas.microsoft.com/office/drawing/2014/main" id="{95AD2A06-219A-4502-ABC3-D504C79D616B}"/>
              </a:ext>
            </a:extLst>
          </p:cNvPr>
          <p:cNvSpPr txBox="1">
            <a:spLocks/>
          </p:cNvSpPr>
          <p:nvPr/>
        </p:nvSpPr>
        <p:spPr>
          <a:xfrm>
            <a:off x="313765" y="132227"/>
            <a:ext cx="10916433" cy="720000"/>
          </a:xfrm>
          <a:prstGeom prst="rect">
            <a:avLst/>
          </a:prstGeom>
        </p:spPr>
        <p:txBody>
          <a:bodyPr vert="horz" lIns="0" tIns="0" rIns="0" bIns="0" rtlCol="0" anchor="b">
            <a:noAutofit/>
          </a:bodyPr>
          <a:lstStyle>
            <a:lvl1pPr algn="r" defTabSz="914400" rtl="0" eaLnBrk="1" latinLnBrk="0" hangingPunct="1">
              <a:lnSpc>
                <a:spcPct val="90000"/>
              </a:lnSpc>
              <a:spcBef>
                <a:spcPct val="0"/>
              </a:spcBef>
              <a:buNone/>
              <a:defRPr sz="4500" kern="1200" spc="-15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Next LT Pro" panose="020B0504020202020204" pitchFamily="34" charset="0"/>
                <a:ea typeface="Microsoft JhengHei" panose="020B0604030504040204" pitchFamily="34" charset="-120"/>
                <a:cs typeface="+mj-cs"/>
              </a:rPr>
              <a:t>Outcomes</a:t>
            </a:r>
          </a:p>
        </p:txBody>
      </p:sp>
      <p:sp>
        <p:nvSpPr>
          <p:cNvPr id="17" name="Rectangle 16">
            <a:extLst>
              <a:ext uri="{FF2B5EF4-FFF2-40B4-BE49-F238E27FC236}">
                <a16:creationId xmlns:a16="http://schemas.microsoft.com/office/drawing/2014/main" id="{D1BB6096-A940-40A8-A9BF-DDC9D31F88ED}"/>
              </a:ext>
            </a:extLst>
          </p:cNvPr>
          <p:cNvSpPr/>
          <p:nvPr/>
        </p:nvSpPr>
        <p:spPr>
          <a:xfrm>
            <a:off x="256091" y="1017106"/>
            <a:ext cx="11031779" cy="152349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Participating hospital teams recorded 52% (1,272/2,448) of NTSV cesarean births in REDCap</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SOAR hospitals started with more variability and a higher average NTSV cesarean rate than the rest of CO</a:t>
            </a:r>
            <a:endParaRPr kumimoji="0" lang="en-US" sz="2200" b="0" i="0" u="none" strike="noStrike" kern="1200" cap="none" spc="0" normalizeH="0" baseline="0" noProof="0" dirty="0">
              <a:ln>
                <a:noFill/>
              </a:ln>
              <a:solidFill>
                <a:srgbClr val="6EBEA5"/>
              </a:solidFill>
              <a:effectLst/>
              <a:uLnTx/>
              <a:uFillTx/>
              <a:latin typeface="Nunito" panose="00000500000000000000" pitchFamily="2" charset="0"/>
              <a:ea typeface="+mn-ea"/>
              <a:cs typeface="Segoe UI" panose="020B0502040204020203" pitchFamily="34" charset="0"/>
            </a:endParaRPr>
          </a:p>
        </p:txBody>
      </p:sp>
      <p:grpSp>
        <p:nvGrpSpPr>
          <p:cNvPr id="7" name="Group 6">
            <a:extLst>
              <a:ext uri="{FF2B5EF4-FFF2-40B4-BE49-F238E27FC236}">
                <a16:creationId xmlns:a16="http://schemas.microsoft.com/office/drawing/2014/main" id="{8D39A4E8-2474-4971-8E33-6D4904DF235E}"/>
              </a:ext>
            </a:extLst>
          </p:cNvPr>
          <p:cNvGrpSpPr>
            <a:grpSpLocks/>
          </p:cNvGrpSpPr>
          <p:nvPr/>
        </p:nvGrpSpPr>
        <p:grpSpPr bwMode="auto">
          <a:xfrm>
            <a:off x="507175" y="2498754"/>
            <a:ext cx="10321246" cy="4227019"/>
            <a:chOff x="-5791676" y="-5668930"/>
            <a:chExt cx="7700179" cy="4470247"/>
          </a:xfrm>
        </p:grpSpPr>
        <p:graphicFrame>
          <p:nvGraphicFramePr>
            <p:cNvPr id="8" name="Chart 7">
              <a:extLst>
                <a:ext uri="{FF2B5EF4-FFF2-40B4-BE49-F238E27FC236}">
                  <a16:creationId xmlns:a16="http://schemas.microsoft.com/office/drawing/2014/main" id="{57EF9C17-8BBA-4A43-8C3C-1B2886CD5E5A}"/>
                </a:ext>
              </a:extLst>
            </p:cNvPr>
            <p:cNvGraphicFramePr>
              <a:graphicFrameLocks/>
            </p:cNvGraphicFramePr>
            <p:nvPr/>
          </p:nvGraphicFramePr>
          <p:xfrm>
            <a:off x="-5791676" y="-5668930"/>
            <a:ext cx="7700179" cy="4470247"/>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D804CC45-A4DB-4888-BB9D-FB1CD28F6EA1}"/>
                </a:ext>
              </a:extLst>
            </p:cNvPr>
            <p:cNvSpPr/>
            <p:nvPr/>
          </p:nvSpPr>
          <p:spPr bwMode="auto">
            <a:xfrm>
              <a:off x="-5162361" y="-4780734"/>
              <a:ext cx="3535166" cy="2471963"/>
            </a:xfrm>
            <a:prstGeom prst="rect">
              <a:avLst/>
            </a:prstGeom>
            <a:solidFill>
              <a:srgbClr val="6C658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160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6606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15CFB-3BD7-4ED1-83D7-797F715563FA}"/>
              </a:ext>
            </a:extLst>
          </p:cNvPr>
          <p:cNvPicPr>
            <a:picLocks noChangeAspect="1"/>
          </p:cNvPicPr>
          <p:nvPr/>
        </p:nvPicPr>
        <p:blipFill>
          <a:blip r:embed="rId3"/>
          <a:stretch>
            <a:fillRect/>
          </a:stretch>
        </p:blipFill>
        <p:spPr>
          <a:xfrm>
            <a:off x="11320196" y="0"/>
            <a:ext cx="871804" cy="6858594"/>
          </a:xfrm>
          <a:prstGeom prst="rect">
            <a:avLst/>
          </a:prstGeom>
        </p:spPr>
      </p:pic>
      <p:sp>
        <p:nvSpPr>
          <p:cNvPr id="6" name="Title 4">
            <a:extLst>
              <a:ext uri="{FF2B5EF4-FFF2-40B4-BE49-F238E27FC236}">
                <a16:creationId xmlns:a16="http://schemas.microsoft.com/office/drawing/2014/main" id="{95AD2A06-219A-4502-ABC3-D504C79D616B}"/>
              </a:ext>
            </a:extLst>
          </p:cNvPr>
          <p:cNvSpPr txBox="1">
            <a:spLocks/>
          </p:cNvSpPr>
          <p:nvPr/>
        </p:nvSpPr>
        <p:spPr>
          <a:xfrm>
            <a:off x="313765" y="132227"/>
            <a:ext cx="10916433" cy="720000"/>
          </a:xfrm>
          <a:prstGeom prst="rect">
            <a:avLst/>
          </a:prstGeom>
        </p:spPr>
        <p:txBody>
          <a:bodyPr vert="horz" lIns="0" tIns="0" rIns="0" bIns="0" rtlCol="0" anchor="b">
            <a:noAutofit/>
          </a:bodyPr>
          <a:lstStyle>
            <a:lvl1pPr algn="r" defTabSz="914400" rtl="0" eaLnBrk="1" latinLnBrk="0" hangingPunct="1">
              <a:lnSpc>
                <a:spcPct val="90000"/>
              </a:lnSpc>
              <a:spcBef>
                <a:spcPct val="0"/>
              </a:spcBef>
              <a:buNone/>
              <a:defRPr sz="4500" kern="1200" spc="-15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Next LT Pro" panose="020B0504020202020204" pitchFamily="34" charset="0"/>
                <a:ea typeface="Microsoft JhengHei" panose="020B0604030504040204" pitchFamily="34" charset="-120"/>
                <a:cs typeface="+mj-cs"/>
              </a:rPr>
              <a:t>Outcomes</a:t>
            </a:r>
          </a:p>
        </p:txBody>
      </p:sp>
      <p:sp>
        <p:nvSpPr>
          <p:cNvPr id="17" name="Rectangle 16">
            <a:extLst>
              <a:ext uri="{FF2B5EF4-FFF2-40B4-BE49-F238E27FC236}">
                <a16:creationId xmlns:a16="http://schemas.microsoft.com/office/drawing/2014/main" id="{D1BB6096-A940-40A8-A9BF-DDC9D31F88ED}"/>
              </a:ext>
            </a:extLst>
          </p:cNvPr>
          <p:cNvSpPr/>
          <p:nvPr/>
        </p:nvSpPr>
        <p:spPr>
          <a:xfrm>
            <a:off x="256091" y="1017106"/>
            <a:ext cx="11031779" cy="769441"/>
          </a:xfrm>
          <a:prstGeom prst="rect">
            <a:avLst/>
          </a:prstGeom>
        </p:spPr>
        <p:txBody>
          <a:bodyPr wrap="square">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Control charts demonstrate a decrease in the NTSV cesarean birth rate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6EBEA5"/>
                </a:solidFill>
                <a:effectLst/>
                <a:uLnTx/>
                <a:uFillTx/>
                <a:latin typeface="Nunito" panose="00000500000000000000" pitchFamily="2" charset="0"/>
                <a:ea typeface="+mn-ea"/>
                <a:cs typeface="Segoe UI" panose="020B0502040204020203" pitchFamily="34" charset="0"/>
              </a:rPr>
              <a:t>Baseline = 25.4%, current = 22.9%</a:t>
            </a:r>
          </a:p>
        </p:txBody>
      </p:sp>
      <p:graphicFrame>
        <p:nvGraphicFramePr>
          <p:cNvPr id="15" name="Chart 14">
            <a:extLst>
              <a:ext uri="{FF2B5EF4-FFF2-40B4-BE49-F238E27FC236}">
                <a16:creationId xmlns:a16="http://schemas.microsoft.com/office/drawing/2014/main" id="{F15C8FC1-6FB0-45A0-80CB-8406ACB58771}"/>
              </a:ext>
            </a:extLst>
          </p:cNvPr>
          <p:cNvGraphicFramePr>
            <a:graphicFrameLocks/>
          </p:cNvGraphicFramePr>
          <p:nvPr/>
        </p:nvGraphicFramePr>
        <p:xfrm>
          <a:off x="390661" y="2125102"/>
          <a:ext cx="10592771" cy="4409721"/>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Connector 15">
            <a:extLst>
              <a:ext uri="{FF2B5EF4-FFF2-40B4-BE49-F238E27FC236}">
                <a16:creationId xmlns:a16="http://schemas.microsoft.com/office/drawing/2014/main" id="{B8FCBF79-B6B3-43CC-9990-3065A5EBDB4C}"/>
              </a:ext>
            </a:extLst>
          </p:cNvPr>
          <p:cNvCxnSpPr/>
          <p:nvPr/>
        </p:nvCxnSpPr>
        <p:spPr bwMode="auto">
          <a:xfrm flipV="1">
            <a:off x="4280583" y="3070443"/>
            <a:ext cx="0" cy="2696230"/>
          </a:xfrm>
          <a:prstGeom prst="line">
            <a:avLst/>
          </a:prstGeom>
          <a:ln w="12700"/>
        </p:spPr>
        <p:style>
          <a:lnRef idx="1">
            <a:schemeClr val="dk1"/>
          </a:lnRef>
          <a:fillRef idx="0">
            <a:schemeClr val="dk1"/>
          </a:fillRef>
          <a:effectRef idx="0">
            <a:schemeClr val="dk1"/>
          </a:effectRef>
          <a:fontRef idx="minor">
            <a:schemeClr val="tx1"/>
          </a:fontRef>
        </p:style>
      </p:cxnSp>
      <p:sp>
        <p:nvSpPr>
          <p:cNvPr id="18" name="TextBox 2">
            <a:extLst>
              <a:ext uri="{FF2B5EF4-FFF2-40B4-BE49-F238E27FC236}">
                <a16:creationId xmlns:a16="http://schemas.microsoft.com/office/drawing/2014/main" id="{636ABC1C-2133-46E8-8073-BBEFB3E02D4A}"/>
              </a:ext>
            </a:extLst>
          </p:cNvPr>
          <p:cNvSpPr txBox="1"/>
          <p:nvPr/>
        </p:nvSpPr>
        <p:spPr bwMode="auto">
          <a:xfrm>
            <a:off x="4312910" y="3070443"/>
            <a:ext cx="931426" cy="4724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Nunito" panose="00000500000000000000" pitchFamily="2" charset="0"/>
                <a:ea typeface="+mn-ea"/>
                <a:cs typeface="+mn-cs"/>
              </a:rPr>
              <a:t>Enrollment</a:t>
            </a:r>
          </a:p>
        </p:txBody>
      </p:sp>
    </p:spTree>
    <p:extLst>
      <p:ext uri="{BB962C8B-B14F-4D97-AF65-F5344CB8AC3E}">
        <p14:creationId xmlns:p14="http://schemas.microsoft.com/office/powerpoint/2010/main" val="22415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15CFB-3BD7-4ED1-83D7-797F715563FA}"/>
              </a:ext>
            </a:extLst>
          </p:cNvPr>
          <p:cNvPicPr>
            <a:picLocks noChangeAspect="1"/>
          </p:cNvPicPr>
          <p:nvPr/>
        </p:nvPicPr>
        <p:blipFill>
          <a:blip r:embed="rId3"/>
          <a:stretch>
            <a:fillRect/>
          </a:stretch>
        </p:blipFill>
        <p:spPr>
          <a:xfrm>
            <a:off x="11320196" y="0"/>
            <a:ext cx="871804" cy="6858594"/>
          </a:xfrm>
          <a:prstGeom prst="rect">
            <a:avLst/>
          </a:prstGeom>
        </p:spPr>
      </p:pic>
      <p:sp>
        <p:nvSpPr>
          <p:cNvPr id="6" name="Title 4">
            <a:extLst>
              <a:ext uri="{FF2B5EF4-FFF2-40B4-BE49-F238E27FC236}">
                <a16:creationId xmlns:a16="http://schemas.microsoft.com/office/drawing/2014/main" id="{95AD2A06-219A-4502-ABC3-D504C79D616B}"/>
              </a:ext>
            </a:extLst>
          </p:cNvPr>
          <p:cNvSpPr txBox="1">
            <a:spLocks/>
          </p:cNvSpPr>
          <p:nvPr/>
        </p:nvSpPr>
        <p:spPr>
          <a:xfrm>
            <a:off x="313765" y="132227"/>
            <a:ext cx="10916433" cy="720000"/>
          </a:xfrm>
          <a:prstGeom prst="rect">
            <a:avLst/>
          </a:prstGeom>
        </p:spPr>
        <p:txBody>
          <a:bodyPr vert="horz" lIns="0" tIns="0" rIns="0" bIns="0" rtlCol="0" anchor="b">
            <a:noAutofit/>
          </a:bodyPr>
          <a:lstStyle>
            <a:lvl1pPr algn="r" defTabSz="914400" rtl="0" eaLnBrk="1" latinLnBrk="0" hangingPunct="1">
              <a:lnSpc>
                <a:spcPct val="90000"/>
              </a:lnSpc>
              <a:spcBef>
                <a:spcPct val="0"/>
              </a:spcBef>
              <a:buNone/>
              <a:defRPr sz="4500" kern="1200" spc="-15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Next LT Pro" panose="020B0504020202020204" pitchFamily="34" charset="0"/>
                <a:ea typeface="Microsoft JhengHei" panose="020B0604030504040204" pitchFamily="34" charset="-120"/>
                <a:cs typeface="+mj-cs"/>
              </a:rPr>
              <a:t>Outcomes</a:t>
            </a:r>
          </a:p>
        </p:txBody>
      </p:sp>
      <p:sp>
        <p:nvSpPr>
          <p:cNvPr id="17" name="Rectangle 16">
            <a:extLst>
              <a:ext uri="{FF2B5EF4-FFF2-40B4-BE49-F238E27FC236}">
                <a16:creationId xmlns:a16="http://schemas.microsoft.com/office/drawing/2014/main" id="{D1BB6096-A940-40A8-A9BF-DDC9D31F88ED}"/>
              </a:ext>
            </a:extLst>
          </p:cNvPr>
          <p:cNvSpPr/>
          <p:nvPr/>
        </p:nvSpPr>
        <p:spPr>
          <a:xfrm>
            <a:off x="256091" y="1017106"/>
            <a:ext cx="11031779" cy="1338828"/>
          </a:xfrm>
          <a:prstGeom prst="rect">
            <a:avLst/>
          </a:prstGeom>
        </p:spPr>
        <p:txBody>
          <a:bodyPr wrap="square">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The CO average NTSV cesarean birth rate increased over the same time period</a:t>
            </a: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6EBEA5"/>
              </a:solidFill>
              <a:effectLst/>
              <a:uLnTx/>
              <a:uFillTx/>
              <a:latin typeface="Nunito" panose="00000500000000000000" pitchFamily="2" charset="0"/>
              <a:ea typeface="+mn-ea"/>
              <a:cs typeface="Segoe UI" panose="020B0502040204020203" pitchFamily="34" charset="0"/>
            </a:endParaRPr>
          </a:p>
        </p:txBody>
      </p:sp>
      <p:grpSp>
        <p:nvGrpSpPr>
          <p:cNvPr id="7" name="Group 6">
            <a:extLst>
              <a:ext uri="{FF2B5EF4-FFF2-40B4-BE49-F238E27FC236}">
                <a16:creationId xmlns:a16="http://schemas.microsoft.com/office/drawing/2014/main" id="{7FC3315C-9FD3-4737-B6A3-83AC10CE0830}"/>
              </a:ext>
            </a:extLst>
          </p:cNvPr>
          <p:cNvGrpSpPr/>
          <p:nvPr/>
        </p:nvGrpSpPr>
        <p:grpSpPr>
          <a:xfrm>
            <a:off x="54788" y="1547946"/>
            <a:ext cx="11265408" cy="5175504"/>
            <a:chOff x="0" y="-141443"/>
            <a:chExt cx="7651377" cy="4513481"/>
          </a:xfrm>
        </p:grpSpPr>
        <p:graphicFrame>
          <p:nvGraphicFramePr>
            <p:cNvPr id="8" name="Chart 7">
              <a:extLst>
                <a:ext uri="{FF2B5EF4-FFF2-40B4-BE49-F238E27FC236}">
                  <a16:creationId xmlns:a16="http://schemas.microsoft.com/office/drawing/2014/main" id="{73218D48-0DBB-4D14-8360-C2FF98647FDD}"/>
                </a:ext>
              </a:extLst>
            </p:cNvPr>
            <p:cNvGraphicFramePr>
              <a:graphicFrameLocks/>
            </p:cNvGraphicFramePr>
            <p:nvPr/>
          </p:nvGraphicFramePr>
          <p:xfrm>
            <a:off x="0" y="-141443"/>
            <a:ext cx="7651377" cy="4513481"/>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a:extLst>
                <a:ext uri="{FF2B5EF4-FFF2-40B4-BE49-F238E27FC236}">
                  <a16:creationId xmlns:a16="http://schemas.microsoft.com/office/drawing/2014/main" id="{D4BB98A3-7625-4994-B146-3574A0550A1B}"/>
                </a:ext>
              </a:extLst>
            </p:cNvPr>
            <p:cNvCxnSpPr>
              <a:cxnSpLocks/>
            </p:cNvCxnSpPr>
            <p:nvPr/>
          </p:nvCxnSpPr>
          <p:spPr bwMode="auto">
            <a:xfrm flipH="1" flipV="1">
              <a:off x="4053577" y="1195978"/>
              <a:ext cx="34729" cy="2732000"/>
            </a:xfrm>
            <a:prstGeom prst="line">
              <a:avLst/>
            </a:prstGeom>
            <a:ln w="12700"/>
          </p:spPr>
          <p:style>
            <a:lnRef idx="1">
              <a:schemeClr val="dk1"/>
            </a:lnRef>
            <a:fillRef idx="0">
              <a:schemeClr val="dk1"/>
            </a:fillRef>
            <a:effectRef idx="0">
              <a:schemeClr val="dk1"/>
            </a:effectRef>
            <a:fontRef idx="minor">
              <a:schemeClr val="tx1"/>
            </a:fontRef>
          </p:style>
        </p:cxnSp>
        <p:sp>
          <p:nvSpPr>
            <p:cNvPr id="10" name="TextBox 2">
              <a:extLst>
                <a:ext uri="{FF2B5EF4-FFF2-40B4-BE49-F238E27FC236}">
                  <a16:creationId xmlns:a16="http://schemas.microsoft.com/office/drawing/2014/main" id="{56C23052-C44C-49FB-AD96-2031B4BACA11}"/>
                </a:ext>
              </a:extLst>
            </p:cNvPr>
            <p:cNvSpPr txBox="1"/>
            <p:nvPr/>
          </p:nvSpPr>
          <p:spPr bwMode="auto">
            <a:xfrm>
              <a:off x="4053577" y="1195978"/>
              <a:ext cx="2507018" cy="2630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Nunito" panose="00000500000000000000" pitchFamily="2" charset="0"/>
                  <a:ea typeface="+mn-ea"/>
                  <a:cs typeface="+mn-cs"/>
                </a:rPr>
                <a:t>First hospital joins SOAR</a:t>
              </a:r>
            </a:p>
          </p:txBody>
        </p:sp>
      </p:grpSp>
    </p:spTree>
    <p:extLst>
      <p:ext uri="{BB962C8B-B14F-4D97-AF65-F5344CB8AC3E}">
        <p14:creationId xmlns:p14="http://schemas.microsoft.com/office/powerpoint/2010/main" val="119517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15CFB-3BD7-4ED1-83D7-797F715563FA}"/>
              </a:ext>
            </a:extLst>
          </p:cNvPr>
          <p:cNvPicPr>
            <a:picLocks noChangeAspect="1"/>
          </p:cNvPicPr>
          <p:nvPr/>
        </p:nvPicPr>
        <p:blipFill>
          <a:blip r:embed="rId3"/>
          <a:stretch>
            <a:fillRect/>
          </a:stretch>
        </p:blipFill>
        <p:spPr>
          <a:xfrm>
            <a:off x="11320196" y="0"/>
            <a:ext cx="871804" cy="6858594"/>
          </a:xfrm>
          <a:prstGeom prst="rect">
            <a:avLst/>
          </a:prstGeom>
        </p:spPr>
      </p:pic>
      <p:sp>
        <p:nvSpPr>
          <p:cNvPr id="6" name="Title 4">
            <a:extLst>
              <a:ext uri="{FF2B5EF4-FFF2-40B4-BE49-F238E27FC236}">
                <a16:creationId xmlns:a16="http://schemas.microsoft.com/office/drawing/2014/main" id="{95AD2A06-219A-4502-ABC3-D504C79D616B}"/>
              </a:ext>
            </a:extLst>
          </p:cNvPr>
          <p:cNvSpPr txBox="1">
            <a:spLocks/>
          </p:cNvSpPr>
          <p:nvPr/>
        </p:nvSpPr>
        <p:spPr>
          <a:xfrm>
            <a:off x="313765" y="132227"/>
            <a:ext cx="10916433" cy="720000"/>
          </a:xfrm>
          <a:prstGeom prst="rect">
            <a:avLst/>
          </a:prstGeom>
        </p:spPr>
        <p:txBody>
          <a:bodyPr vert="horz" lIns="0" tIns="0" rIns="0" bIns="0" rtlCol="0" anchor="b">
            <a:noAutofit/>
          </a:bodyPr>
          <a:lstStyle>
            <a:lvl1pPr algn="r" defTabSz="914400" rtl="0" eaLnBrk="1" latinLnBrk="0" hangingPunct="1">
              <a:lnSpc>
                <a:spcPct val="90000"/>
              </a:lnSpc>
              <a:spcBef>
                <a:spcPct val="0"/>
              </a:spcBef>
              <a:buNone/>
              <a:defRPr sz="4500" kern="1200" spc="-15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Next LT Pro" panose="020B0504020202020204" pitchFamily="34" charset="0"/>
                <a:ea typeface="Microsoft JhengHei" panose="020B0604030504040204" pitchFamily="34" charset="-120"/>
                <a:cs typeface="+mj-cs"/>
              </a:rPr>
              <a:t>Outcomes</a:t>
            </a:r>
          </a:p>
        </p:txBody>
      </p:sp>
      <p:sp>
        <p:nvSpPr>
          <p:cNvPr id="17" name="Rectangle 16">
            <a:extLst>
              <a:ext uri="{FF2B5EF4-FFF2-40B4-BE49-F238E27FC236}">
                <a16:creationId xmlns:a16="http://schemas.microsoft.com/office/drawing/2014/main" id="{D1BB6096-A940-40A8-A9BF-DDC9D31F88ED}"/>
              </a:ext>
            </a:extLst>
          </p:cNvPr>
          <p:cNvSpPr/>
          <p:nvPr/>
        </p:nvSpPr>
        <p:spPr>
          <a:xfrm>
            <a:off x="256091" y="1017106"/>
            <a:ext cx="11031779" cy="224676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22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10% of NTSV cesareans were for Failed Induction</a:t>
            </a:r>
          </a:p>
          <a:p>
            <a:pPr marL="914400" marR="0" lvl="1" indent="-368300" algn="l" defTabSz="914400" rtl="0" eaLnBrk="1" fontAlgn="auto" latinLnBrk="0" hangingPunct="1">
              <a:lnSpc>
                <a:spcPct val="100000"/>
              </a:lnSpc>
              <a:spcBef>
                <a:spcPts val="0"/>
              </a:spcBef>
              <a:spcAft>
                <a:spcPts val="0"/>
              </a:spcAft>
              <a:buClrTx/>
              <a:buSzPts val="2200"/>
              <a:buFont typeface="Arial" panose="020B0604020202020204" pitchFamily="34" charset="0"/>
              <a:buChar char="○"/>
              <a:tabLst/>
              <a:defRPr/>
            </a:pPr>
            <a:r>
              <a:rPr kumimoji="0" lang="en-US" sz="2200" b="0" i="0" u="none" strike="noStrike" kern="1200" cap="none" spc="0" normalizeH="0" baseline="0" noProof="0" dirty="0">
                <a:ln>
                  <a:noFill/>
                </a:ln>
                <a:solidFill>
                  <a:srgbClr val="6EBEA5"/>
                </a:solidFill>
                <a:effectLst/>
                <a:uLnTx/>
                <a:uFillTx/>
                <a:latin typeface="Nunito" panose="00000500000000000000" pitchFamily="2" charset="0"/>
                <a:ea typeface="+mn-ea"/>
                <a:cs typeface="+mn-cs"/>
              </a:rPr>
              <a:t>Nearly ¼ of inductions are elective</a:t>
            </a:r>
          </a:p>
          <a:p>
            <a:pPr marL="342900" marR="0" lvl="0" indent="-342900" algn="l" defTabSz="914400" rtl="0" eaLnBrk="1" fontAlgn="auto" latinLnBrk="0" hangingPunct="1">
              <a:lnSpc>
                <a:spcPct val="100000"/>
              </a:lnSpc>
              <a:spcBef>
                <a:spcPts val="1800"/>
              </a:spcBef>
              <a:spcAft>
                <a:spcPts val="0"/>
              </a:spcAft>
              <a:buClrTx/>
              <a:buSzPts val="22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Labor Dystocia, Fetal Distress and Failed Induction remain the leading indications</a:t>
            </a:r>
          </a:p>
          <a:p>
            <a:pPr marL="342900" marR="0" lvl="0" indent="-342900" algn="l" defTabSz="914400" rtl="0" eaLnBrk="1" fontAlgn="auto" latinLnBrk="0" hangingPunct="1">
              <a:lnSpc>
                <a:spcPct val="100000"/>
              </a:lnSpc>
              <a:spcBef>
                <a:spcPts val="1800"/>
              </a:spcBef>
              <a:spcAft>
                <a:spcPts val="0"/>
              </a:spcAft>
              <a:buClrTx/>
              <a:buSzPts val="22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Lack of adherence to best practice criteria indicates further opportunities for improvement</a:t>
            </a:r>
          </a:p>
        </p:txBody>
      </p:sp>
      <p:graphicFrame>
        <p:nvGraphicFramePr>
          <p:cNvPr id="18" name="Google Shape;134;g86e81b51e8_0_19">
            <a:extLst>
              <a:ext uri="{FF2B5EF4-FFF2-40B4-BE49-F238E27FC236}">
                <a16:creationId xmlns:a16="http://schemas.microsoft.com/office/drawing/2014/main" id="{C2E80869-7453-4D8A-9363-86010246E65E}"/>
              </a:ext>
            </a:extLst>
          </p:cNvPr>
          <p:cNvGraphicFramePr/>
          <p:nvPr/>
        </p:nvGraphicFramePr>
        <p:xfrm>
          <a:off x="688417" y="3328275"/>
          <a:ext cx="8393937" cy="3267732"/>
        </p:xfrm>
        <a:graphic>
          <a:graphicData uri="http://schemas.openxmlformats.org/drawingml/2006/table">
            <a:tbl>
              <a:tblPr>
                <a:noFill/>
              </a:tblPr>
              <a:tblGrid>
                <a:gridCol w="2689074">
                  <a:extLst>
                    <a:ext uri="{9D8B030D-6E8A-4147-A177-3AD203B41FA5}">
                      <a16:colId xmlns:a16="http://schemas.microsoft.com/office/drawing/2014/main" val="20000"/>
                    </a:ext>
                  </a:extLst>
                </a:gridCol>
                <a:gridCol w="1901621">
                  <a:extLst>
                    <a:ext uri="{9D8B030D-6E8A-4147-A177-3AD203B41FA5}">
                      <a16:colId xmlns:a16="http://schemas.microsoft.com/office/drawing/2014/main" val="20001"/>
                    </a:ext>
                  </a:extLst>
                </a:gridCol>
                <a:gridCol w="1901621">
                  <a:extLst>
                    <a:ext uri="{9D8B030D-6E8A-4147-A177-3AD203B41FA5}">
                      <a16:colId xmlns:a16="http://schemas.microsoft.com/office/drawing/2014/main" val="20002"/>
                    </a:ext>
                  </a:extLst>
                </a:gridCol>
                <a:gridCol w="1901621">
                  <a:extLst>
                    <a:ext uri="{9D8B030D-6E8A-4147-A177-3AD203B41FA5}">
                      <a16:colId xmlns:a16="http://schemas.microsoft.com/office/drawing/2014/main" val="20003"/>
                    </a:ext>
                  </a:extLst>
                </a:gridCol>
              </a:tblGrid>
              <a:tr h="544622">
                <a:tc>
                  <a:txBody>
                    <a:bodyPr/>
                    <a:lstStyle/>
                    <a:p>
                      <a:pPr marL="0" lvl="0" indent="0" algn="l" defTabSz="914400" rtl="0" eaLnBrk="1" latinLnBrk="0" hangingPunct="1">
                        <a:spcBef>
                          <a:spcPts val="0"/>
                        </a:spcBef>
                        <a:spcAft>
                          <a:spcPts val="0"/>
                        </a:spcAft>
                        <a:buNone/>
                      </a:pPr>
                      <a:r>
                        <a:rPr lang="en-US" sz="1800" b="1" kern="1200" dirty="0">
                          <a:solidFill>
                            <a:srgbClr val="FFFFFF"/>
                          </a:solidFill>
                          <a:latin typeface="Segoi UI"/>
                          <a:ea typeface="+mn-ea"/>
                          <a:cs typeface="+mn-cs"/>
                        </a:rPr>
                        <a:t>Indication</a:t>
                      </a:r>
                      <a:endParaRPr sz="1800" b="1" kern="1200" dirty="0">
                        <a:solidFill>
                          <a:srgbClr val="FFFFFF"/>
                        </a:solidFill>
                        <a:latin typeface="Segoi UI"/>
                        <a:ea typeface="+mn-ea"/>
                        <a:cs typeface="+mn-cs"/>
                      </a:endParaRPr>
                    </a:p>
                  </a:txBody>
                  <a:tcPr marL="91425" marR="91425" marT="91425" marB="91425" anchor="ctr">
                    <a:lnB w="12700" cap="flat" cmpd="sng" algn="ctr">
                      <a:solidFill>
                        <a:schemeClr val="tx1"/>
                      </a:solidFill>
                      <a:prstDash val="solid"/>
                      <a:round/>
                      <a:headEnd type="none" w="med" len="med"/>
                      <a:tailEnd type="none" w="med" len="med"/>
                    </a:lnB>
                    <a:solidFill>
                      <a:srgbClr val="6B698E"/>
                    </a:solidFill>
                  </a:tcPr>
                </a:tc>
                <a:tc>
                  <a:txBody>
                    <a:bodyPr/>
                    <a:lstStyle/>
                    <a:p>
                      <a:pPr marL="0" lvl="0" indent="0" algn="ctr" defTabSz="914400" rtl="0" eaLnBrk="1" latinLnBrk="0" hangingPunct="1">
                        <a:spcBef>
                          <a:spcPts val="0"/>
                        </a:spcBef>
                        <a:spcAft>
                          <a:spcPts val="0"/>
                        </a:spcAft>
                        <a:buNone/>
                      </a:pPr>
                      <a:r>
                        <a:rPr lang="en-US" sz="1800" b="1" kern="1200" dirty="0">
                          <a:solidFill>
                            <a:srgbClr val="FFFFFF"/>
                          </a:solidFill>
                          <a:latin typeface="Segoi UI"/>
                          <a:ea typeface="+mn-ea"/>
                          <a:cs typeface="+mn-cs"/>
                        </a:rPr>
                        <a:t># Indicated</a:t>
                      </a:r>
                      <a:endParaRPr sz="1800" b="1" kern="1200" dirty="0">
                        <a:solidFill>
                          <a:srgbClr val="FFFFFF"/>
                        </a:solidFill>
                        <a:latin typeface="Segoi UI"/>
                        <a:ea typeface="+mn-ea"/>
                        <a:cs typeface="+mn-cs"/>
                      </a:endParaRPr>
                    </a:p>
                  </a:txBody>
                  <a:tcPr marL="91425" marR="91425" marT="91425" marB="91425" anchor="ctr">
                    <a:lnB w="12700" cap="flat" cmpd="sng" algn="ctr">
                      <a:solidFill>
                        <a:schemeClr val="tx1"/>
                      </a:solidFill>
                      <a:prstDash val="solid"/>
                      <a:round/>
                      <a:headEnd type="none" w="med" len="med"/>
                      <a:tailEnd type="none" w="med" len="med"/>
                    </a:lnB>
                    <a:solidFill>
                      <a:srgbClr val="6B698E"/>
                    </a:solidFill>
                  </a:tcPr>
                </a:tc>
                <a:tc>
                  <a:txBody>
                    <a:bodyPr/>
                    <a:lstStyle/>
                    <a:p>
                      <a:pPr marL="0" lvl="0" indent="0" algn="ctr" defTabSz="914400" rtl="0" eaLnBrk="1" latinLnBrk="0" hangingPunct="1">
                        <a:spcBef>
                          <a:spcPts val="0"/>
                        </a:spcBef>
                        <a:spcAft>
                          <a:spcPts val="0"/>
                        </a:spcAft>
                        <a:buNone/>
                      </a:pPr>
                      <a:r>
                        <a:rPr lang="en-US" sz="1800" b="1" kern="1200" dirty="0">
                          <a:solidFill>
                            <a:srgbClr val="FFFFFF"/>
                          </a:solidFill>
                          <a:latin typeface="Segoi UI"/>
                          <a:ea typeface="+mn-ea"/>
                          <a:cs typeface="+mn-cs"/>
                        </a:rPr>
                        <a:t># Criteria Met</a:t>
                      </a:r>
                      <a:endParaRPr sz="1800" b="1" kern="1200" dirty="0">
                        <a:solidFill>
                          <a:srgbClr val="FFFFFF"/>
                        </a:solidFill>
                        <a:latin typeface="Segoi UI"/>
                        <a:ea typeface="+mn-ea"/>
                        <a:cs typeface="+mn-cs"/>
                      </a:endParaRPr>
                    </a:p>
                  </a:txBody>
                  <a:tcPr marL="91425" marR="91425" marT="91425" marB="91425" anchor="ctr">
                    <a:lnB w="12700" cap="flat" cmpd="sng" algn="ctr">
                      <a:solidFill>
                        <a:schemeClr val="tx1"/>
                      </a:solidFill>
                      <a:prstDash val="solid"/>
                      <a:round/>
                      <a:headEnd type="none" w="med" len="med"/>
                      <a:tailEnd type="none" w="med" len="med"/>
                    </a:lnB>
                    <a:solidFill>
                      <a:srgbClr val="6B698E"/>
                    </a:solidFill>
                  </a:tcPr>
                </a:tc>
                <a:tc>
                  <a:txBody>
                    <a:bodyPr/>
                    <a:lstStyle/>
                    <a:p>
                      <a:pPr marL="0" lvl="0" indent="0" algn="ctr" defTabSz="914400" rtl="0" eaLnBrk="1" latinLnBrk="0" hangingPunct="1">
                        <a:spcBef>
                          <a:spcPts val="0"/>
                        </a:spcBef>
                        <a:spcAft>
                          <a:spcPts val="0"/>
                        </a:spcAft>
                        <a:buNone/>
                      </a:pPr>
                      <a:r>
                        <a:rPr lang="en-US" sz="1800" b="1" kern="1200" dirty="0">
                          <a:solidFill>
                            <a:srgbClr val="FFFFFF"/>
                          </a:solidFill>
                          <a:latin typeface="Segoi UI"/>
                          <a:ea typeface="+mn-ea"/>
                          <a:cs typeface="+mn-cs"/>
                        </a:rPr>
                        <a:t>% Criteria Met</a:t>
                      </a:r>
                      <a:endParaRPr sz="1800" b="1" kern="1200" dirty="0">
                        <a:solidFill>
                          <a:srgbClr val="FFFFFF"/>
                        </a:solidFill>
                        <a:latin typeface="Segoi UI"/>
                        <a:ea typeface="+mn-ea"/>
                        <a:cs typeface="+mn-cs"/>
                      </a:endParaRPr>
                    </a:p>
                  </a:txBody>
                  <a:tcPr marL="91425" marR="91425" marT="91425" marB="91425" anchor="ctr">
                    <a:lnB w="12700" cap="flat" cmpd="sng" algn="ctr">
                      <a:solidFill>
                        <a:schemeClr val="tx1"/>
                      </a:solidFill>
                      <a:prstDash val="solid"/>
                      <a:round/>
                      <a:headEnd type="none" w="med" len="med"/>
                      <a:tailEnd type="none" w="med" len="med"/>
                    </a:lnB>
                    <a:solidFill>
                      <a:srgbClr val="6B698E"/>
                    </a:solidFill>
                  </a:tcPr>
                </a:tc>
                <a:extLst>
                  <a:ext uri="{0D108BD9-81ED-4DB2-BD59-A6C34878D82A}">
                    <a16:rowId xmlns:a16="http://schemas.microsoft.com/office/drawing/2014/main" val="10000"/>
                  </a:ext>
                </a:extLst>
              </a:tr>
              <a:tr h="544622">
                <a:tc>
                  <a:txBody>
                    <a:bodyPr/>
                    <a:lstStyle/>
                    <a:p>
                      <a:pPr marL="0" lvl="0" indent="0" algn="l"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Failed Induction</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129</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62</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48%</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4622">
                <a:tc>
                  <a:txBody>
                    <a:bodyPr/>
                    <a:lstStyle/>
                    <a:p>
                      <a:pPr marL="0" lvl="0" indent="0" algn="l"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Advanced Maternal Age</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74</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15</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a:solidFill>
                            <a:sysClr val="windowText" lastClr="000000"/>
                          </a:solidFill>
                          <a:latin typeface="Segoi UI"/>
                          <a:ea typeface="+mn-ea"/>
                          <a:cs typeface="+mn-cs"/>
                        </a:rPr>
                        <a:t>20%</a:t>
                      </a:r>
                      <a:endParaRPr sz="1800" b="0" kern="120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4622">
                <a:tc>
                  <a:txBody>
                    <a:bodyPr/>
                    <a:lstStyle/>
                    <a:p>
                      <a:pPr marL="0" lvl="0" indent="0" algn="l"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LD: Latent Arrest</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a:solidFill>
                            <a:sysClr val="windowText" lastClr="000000"/>
                          </a:solidFill>
                          <a:latin typeface="Segoi UI"/>
                          <a:ea typeface="+mn-ea"/>
                          <a:cs typeface="+mn-cs"/>
                        </a:rPr>
                        <a:t>78</a:t>
                      </a:r>
                      <a:endParaRPr sz="1800" b="0" kern="120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29</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37%</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4622">
                <a:tc>
                  <a:txBody>
                    <a:bodyPr/>
                    <a:lstStyle/>
                    <a:p>
                      <a:pPr marL="0" lvl="0" indent="0" algn="l" defTabSz="914400" rtl="0" eaLnBrk="1" latinLnBrk="0" hangingPunct="1">
                        <a:spcBef>
                          <a:spcPts val="0"/>
                        </a:spcBef>
                        <a:spcAft>
                          <a:spcPts val="0"/>
                        </a:spcAft>
                        <a:buNone/>
                      </a:pPr>
                      <a:r>
                        <a:rPr lang="en-US" sz="1800" b="0" kern="1200">
                          <a:solidFill>
                            <a:sysClr val="windowText" lastClr="000000"/>
                          </a:solidFill>
                          <a:latin typeface="Segoi UI"/>
                          <a:ea typeface="+mn-ea"/>
                          <a:cs typeface="+mn-cs"/>
                        </a:rPr>
                        <a:t>LD: Active Arrest</a:t>
                      </a:r>
                      <a:endParaRPr sz="1800" b="0" kern="120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a:solidFill>
                            <a:sysClr val="windowText" lastClr="000000"/>
                          </a:solidFill>
                          <a:latin typeface="Segoi UI"/>
                          <a:ea typeface="+mn-ea"/>
                          <a:cs typeface="+mn-cs"/>
                        </a:rPr>
                        <a:t>180</a:t>
                      </a:r>
                      <a:endParaRPr sz="1800" b="0" kern="120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155</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86%</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4622">
                <a:tc>
                  <a:txBody>
                    <a:bodyPr/>
                    <a:lstStyle/>
                    <a:p>
                      <a:pPr marL="0" lvl="0" indent="0" algn="l" defTabSz="914400" rtl="0" eaLnBrk="1" latinLnBrk="0" hangingPunct="1">
                        <a:spcBef>
                          <a:spcPts val="0"/>
                        </a:spcBef>
                        <a:spcAft>
                          <a:spcPts val="0"/>
                        </a:spcAft>
                        <a:buNone/>
                      </a:pPr>
                      <a:r>
                        <a:rPr lang="en-US" sz="1800" b="0" kern="1200">
                          <a:solidFill>
                            <a:sysClr val="windowText" lastClr="000000"/>
                          </a:solidFill>
                          <a:latin typeface="Segoi UI"/>
                          <a:ea typeface="+mn-ea"/>
                          <a:cs typeface="+mn-cs"/>
                        </a:rPr>
                        <a:t>LD: Arrest of Descent</a:t>
                      </a:r>
                      <a:endParaRPr sz="1800" b="0" kern="120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274</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a:solidFill>
                            <a:sysClr val="windowText" lastClr="000000"/>
                          </a:solidFill>
                          <a:latin typeface="Segoi UI"/>
                          <a:ea typeface="+mn-ea"/>
                          <a:cs typeface="+mn-cs"/>
                        </a:rPr>
                        <a:t>80</a:t>
                      </a:r>
                      <a:endParaRPr sz="1800" b="0" kern="120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rtl="0" eaLnBrk="1" latinLnBrk="0" hangingPunct="1">
                        <a:spcBef>
                          <a:spcPts val="0"/>
                        </a:spcBef>
                        <a:spcAft>
                          <a:spcPts val="0"/>
                        </a:spcAft>
                        <a:buNone/>
                      </a:pPr>
                      <a:r>
                        <a:rPr lang="en-US" sz="1800" b="0" kern="1200" dirty="0">
                          <a:solidFill>
                            <a:sysClr val="windowText" lastClr="000000"/>
                          </a:solidFill>
                          <a:latin typeface="Segoi UI"/>
                          <a:ea typeface="+mn-ea"/>
                          <a:cs typeface="+mn-cs"/>
                        </a:rPr>
                        <a:t>63%</a:t>
                      </a:r>
                      <a:endParaRPr sz="1800" b="0" kern="1200" dirty="0">
                        <a:solidFill>
                          <a:sysClr val="windowText" lastClr="000000"/>
                        </a:solidFill>
                        <a:latin typeface="Segoi UI"/>
                        <a:ea typeface="+mn-ea"/>
                        <a:cs typeface="+mn-c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6164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3888" cy="6400799"/>
          </a:xfrm>
          <a:prstGeom prst="rect">
            <a:avLst/>
          </a:prstGeom>
        </p:spPr>
      </p:pic>
      <p:sp>
        <p:nvSpPr>
          <p:cNvPr id="5" name="AutoShape 3"/>
          <p:cNvSpPr>
            <a:spLocks/>
          </p:cNvSpPr>
          <p:nvPr/>
        </p:nvSpPr>
        <p:spPr bwMode="auto">
          <a:xfrm>
            <a:off x="0" y="6268662"/>
            <a:ext cx="12239536"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A15E98"/>
          </a:solidFill>
          <a:ln w="12700" cap="flat" cmpd="sng">
            <a:solidFill>
              <a:srgbClr val="A15E98"/>
            </a:solidFill>
            <a:prstDash val="solid"/>
            <a:miter lim="0"/>
            <a:headEnd/>
            <a:tailEnd/>
          </a:ln>
          <a:effectLst/>
        </p:spPr>
        <p:txBody>
          <a:bodyPr lIns="20073" tIns="20073" rIns="20073" bIns="20073" anchor="ctr">
            <a:prstTxWarp prst="textNoShape">
              <a:avLst/>
            </a:prstTxWarp>
          </a:bodyPr>
          <a:lstStyle/>
          <a:p>
            <a:pPr marL="0" marR="0" lvl="0" indent="0" algn="l" defTabSz="230858" rtl="0" eaLnBrk="1" fontAlgn="base" latinLnBrk="0" hangingPunct="0">
              <a:lnSpc>
                <a:spcPct val="100000"/>
              </a:lnSpc>
              <a:spcBef>
                <a:spcPct val="0"/>
              </a:spcBef>
              <a:spcAft>
                <a:spcPct val="0"/>
              </a:spcAft>
              <a:buClrTx/>
              <a:buSzTx/>
              <a:buFontTx/>
              <a:buNone/>
              <a:tabLst/>
              <a:defRPr/>
            </a:pPr>
            <a:endParaRPr kumimoji="0" lang="en-US" sz="844" b="0" i="0" u="none" strike="noStrike" kern="1200" cap="none" spc="0" normalizeH="0" baseline="0" noProof="0" dirty="0">
              <a:ln>
                <a:noFill/>
              </a:ln>
              <a:solidFill>
                <a:srgbClr val="53C1DD"/>
              </a:solidFill>
              <a:effectLst/>
              <a:uLnTx/>
              <a:uFillTx/>
              <a:latin typeface="Century Gothic" panose="020B0502020202020204" pitchFamily="34" charset="0"/>
              <a:ea typeface="+mn-ea"/>
              <a:cs typeface="+mn-cs"/>
              <a:sym typeface="Trebuchet MS" pitchFamily="-100" charset="0"/>
            </a:endParaRPr>
          </a:p>
        </p:txBody>
      </p:sp>
    </p:spTree>
    <p:extLst>
      <p:ext uri="{BB962C8B-B14F-4D97-AF65-F5344CB8AC3E}">
        <p14:creationId xmlns:p14="http://schemas.microsoft.com/office/powerpoint/2010/main" val="2698166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29C2-EFE3-4EE6-A2F3-339133024D61}"/>
              </a:ext>
            </a:extLst>
          </p:cNvPr>
          <p:cNvSpPr>
            <a:spLocks noGrp="1"/>
          </p:cNvSpPr>
          <p:nvPr>
            <p:ph type="title"/>
          </p:nvPr>
        </p:nvSpPr>
        <p:spPr>
          <a:xfrm>
            <a:off x="205274" y="90528"/>
            <a:ext cx="11157857" cy="1325563"/>
          </a:xfrm>
        </p:spPr>
        <p:txBody>
          <a:bodyPr>
            <a:normAutofit/>
          </a:bodyPr>
          <a:lstStyle/>
          <a:p>
            <a:r>
              <a:rPr lang="en-US" sz="4000" dirty="0"/>
              <a:t>Age-adjusted drug overdose rates from opioids: Colorado residents, 1999-2017</a:t>
            </a:r>
          </a:p>
        </p:txBody>
      </p:sp>
      <p:pic>
        <p:nvPicPr>
          <p:cNvPr id="4" name="Picture 3">
            <a:extLst>
              <a:ext uri="{FF2B5EF4-FFF2-40B4-BE49-F238E27FC236}">
                <a16:creationId xmlns:a16="http://schemas.microsoft.com/office/drawing/2014/main" id="{6A2427BD-A120-4DB7-BE70-7D31E3518AC7}"/>
              </a:ext>
            </a:extLst>
          </p:cNvPr>
          <p:cNvPicPr>
            <a:picLocks noChangeAspect="1"/>
          </p:cNvPicPr>
          <p:nvPr/>
        </p:nvPicPr>
        <p:blipFill rotWithShape="1">
          <a:blip r:embed="rId2"/>
          <a:srcRect b="2958"/>
          <a:stretch/>
        </p:blipFill>
        <p:spPr>
          <a:xfrm>
            <a:off x="1800807" y="1416091"/>
            <a:ext cx="9036685" cy="5070678"/>
          </a:xfrm>
          <a:prstGeom prst="rect">
            <a:avLst/>
          </a:prstGeom>
          <a:ln>
            <a:solidFill>
              <a:schemeClr val="tx1"/>
            </a:solidFill>
          </a:ln>
        </p:spPr>
      </p:pic>
      <p:sp>
        <p:nvSpPr>
          <p:cNvPr id="5" name="TextBox 4">
            <a:extLst>
              <a:ext uri="{FF2B5EF4-FFF2-40B4-BE49-F238E27FC236}">
                <a16:creationId xmlns:a16="http://schemas.microsoft.com/office/drawing/2014/main" id="{2FB91DB2-747C-4790-8641-1345D721C809}"/>
              </a:ext>
            </a:extLst>
          </p:cNvPr>
          <p:cNvSpPr txBox="1"/>
          <p:nvPr/>
        </p:nvSpPr>
        <p:spPr>
          <a:xfrm>
            <a:off x="7846646" y="6519446"/>
            <a:ext cx="4908062" cy="338554"/>
          </a:xfrm>
          <a:prstGeom prst="rect">
            <a:avLst/>
          </a:prstGeom>
          <a:noFill/>
        </p:spPr>
        <p:txBody>
          <a:bodyPr wrap="square" rtlCol="0">
            <a:spAutoFit/>
          </a:bodyPr>
          <a:lstStyle/>
          <a:p>
            <a:r>
              <a:rPr lang="en-US" sz="1600" dirty="0">
                <a:solidFill>
                  <a:schemeClr val="bg1"/>
                </a:solidFill>
              </a:rPr>
              <a:t>CDPHE </a:t>
            </a:r>
            <a:r>
              <a:rPr lang="en-US" sz="1600" dirty="0" err="1">
                <a:solidFill>
                  <a:schemeClr val="bg1"/>
                </a:solidFill>
              </a:rPr>
              <a:t>HealthWatch</a:t>
            </a:r>
            <a:r>
              <a:rPr lang="en-US" sz="1600" dirty="0">
                <a:solidFill>
                  <a:schemeClr val="bg1"/>
                </a:solidFill>
              </a:rPr>
              <a:t> No 106; December 2018</a:t>
            </a:r>
          </a:p>
        </p:txBody>
      </p:sp>
    </p:spTree>
    <p:extLst>
      <p:ext uri="{BB962C8B-B14F-4D97-AF65-F5344CB8AC3E}">
        <p14:creationId xmlns:p14="http://schemas.microsoft.com/office/powerpoint/2010/main" val="1826411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9FF5AD-B55D-4446-AB5E-0127C09A284B}"/>
              </a:ext>
            </a:extLst>
          </p:cNvPr>
          <p:cNvPicPr>
            <a:picLocks noChangeAspect="1"/>
          </p:cNvPicPr>
          <p:nvPr/>
        </p:nvPicPr>
        <p:blipFill rotWithShape="1">
          <a:blip r:embed="rId3"/>
          <a:srcRect t="8676" b="-1"/>
          <a:stretch/>
        </p:blipFill>
        <p:spPr>
          <a:xfrm>
            <a:off x="1053030" y="1415845"/>
            <a:ext cx="10599174" cy="5278137"/>
          </a:xfrm>
          <a:prstGeom prst="rect">
            <a:avLst/>
          </a:prstGeom>
        </p:spPr>
      </p:pic>
      <p:pic>
        <p:nvPicPr>
          <p:cNvPr id="5" name="Picture 4">
            <a:extLst>
              <a:ext uri="{FF2B5EF4-FFF2-40B4-BE49-F238E27FC236}">
                <a16:creationId xmlns:a16="http://schemas.microsoft.com/office/drawing/2014/main" id="{E5FF6C71-7B1D-41C6-BA70-763675F09496}"/>
              </a:ext>
            </a:extLst>
          </p:cNvPr>
          <p:cNvPicPr>
            <a:picLocks noChangeAspect="1"/>
          </p:cNvPicPr>
          <p:nvPr/>
        </p:nvPicPr>
        <p:blipFill>
          <a:blip r:embed="rId4"/>
          <a:stretch>
            <a:fillRect/>
          </a:stretch>
        </p:blipFill>
        <p:spPr>
          <a:xfrm>
            <a:off x="225164" y="59208"/>
            <a:ext cx="4838449" cy="1706815"/>
          </a:xfrm>
          <a:prstGeom prst="rect">
            <a:avLst/>
          </a:prstGeom>
        </p:spPr>
      </p:pic>
      <p:sp>
        <p:nvSpPr>
          <p:cNvPr id="2" name="TextBox 1">
            <a:extLst>
              <a:ext uri="{FF2B5EF4-FFF2-40B4-BE49-F238E27FC236}">
                <a16:creationId xmlns:a16="http://schemas.microsoft.com/office/drawing/2014/main" id="{97721CE9-9D21-46A5-9BC1-8BC061395398}"/>
              </a:ext>
            </a:extLst>
          </p:cNvPr>
          <p:cNvSpPr txBox="1"/>
          <p:nvPr/>
        </p:nvSpPr>
        <p:spPr>
          <a:xfrm>
            <a:off x="5645187" y="229695"/>
            <a:ext cx="63900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Colorado Department of Public Health and Environment (2020). </a:t>
            </a:r>
            <a:r>
              <a:rPr kumimoji="0" lang="en-US" sz="2000" b="0" i="1" u="none" strike="noStrike" kern="1200" cap="none" spc="0" normalizeH="0" baseline="0" noProof="0" dirty="0">
                <a:ln>
                  <a:noFill/>
                </a:ln>
                <a:solidFill>
                  <a:prstClr val="black"/>
                </a:solidFill>
                <a:effectLst/>
                <a:uLnTx/>
                <a:uFillTx/>
                <a:latin typeface="Gill Sans MT"/>
                <a:ea typeface="+mn-ea"/>
                <a:cs typeface="+mn-cs"/>
              </a:rPr>
              <a:t>Colorado Maternal Mortality Prevention Program Legislative Report 2014–2016. </a:t>
            </a: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332931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6CCA4-6CE4-49AC-B1A2-9E613F341A6C}"/>
              </a:ext>
            </a:extLst>
          </p:cNvPr>
          <p:cNvSpPr>
            <a:spLocks noGrp="1"/>
          </p:cNvSpPr>
          <p:nvPr>
            <p:ph type="title"/>
          </p:nvPr>
        </p:nvSpPr>
        <p:spPr>
          <a:xfrm>
            <a:off x="1624445" y="240229"/>
            <a:ext cx="8943109" cy="1325563"/>
          </a:xfrm>
        </p:spPr>
        <p:txBody>
          <a:bodyPr>
            <a:noAutofit/>
          </a:bodyPr>
          <a:lstStyle/>
          <a:p>
            <a:r>
              <a:rPr lang="en-US" dirty="0">
                <a:solidFill>
                  <a:srgbClr val="002060"/>
                </a:solidFill>
                <a:latin typeface="+mn-lt"/>
              </a:rPr>
              <a:t>Variability Across Colorado Hospitals in Care of Opioid-Exposed Newborns</a:t>
            </a:r>
          </a:p>
        </p:txBody>
      </p:sp>
      <p:sp>
        <p:nvSpPr>
          <p:cNvPr id="3" name="Content Placeholder 2">
            <a:extLst>
              <a:ext uri="{FF2B5EF4-FFF2-40B4-BE49-F238E27FC236}">
                <a16:creationId xmlns:a16="http://schemas.microsoft.com/office/drawing/2014/main" id="{BF7423DD-4402-4987-A48D-CA39B6B4EC12}"/>
              </a:ext>
            </a:extLst>
          </p:cNvPr>
          <p:cNvSpPr>
            <a:spLocks noGrp="1"/>
          </p:cNvSpPr>
          <p:nvPr>
            <p:ph idx="1"/>
          </p:nvPr>
        </p:nvSpPr>
        <p:spPr>
          <a:xfrm>
            <a:off x="1842089" y="1825625"/>
            <a:ext cx="8507820" cy="4351338"/>
          </a:xfrm>
        </p:spPr>
        <p:txBody>
          <a:bodyPr>
            <a:normAutofit fontScale="92500" lnSpcReduction="20000"/>
          </a:bodyPr>
          <a:lstStyle/>
          <a:p>
            <a:pPr>
              <a:buFont typeface="Arial" panose="020B0604020202020204" pitchFamily="34" charset="0"/>
              <a:buChar char="•"/>
            </a:pPr>
            <a:r>
              <a:rPr lang="en-US" sz="3600" dirty="0"/>
              <a:t> Maternal and infant drug screening</a:t>
            </a:r>
          </a:p>
          <a:p>
            <a:pPr>
              <a:buFont typeface="Arial" panose="020B0604020202020204" pitchFamily="34" charset="0"/>
              <a:buChar char="•"/>
            </a:pPr>
            <a:r>
              <a:rPr lang="en-US" sz="3600" dirty="0"/>
              <a:t> Infant assessment for withdrawal</a:t>
            </a:r>
          </a:p>
          <a:p>
            <a:pPr>
              <a:buFont typeface="Arial" panose="020B0604020202020204" pitchFamily="34" charset="0"/>
              <a:buChar char="•"/>
            </a:pPr>
            <a:r>
              <a:rPr lang="en-US" sz="3600" dirty="0"/>
              <a:t> Location of care for opioid exposed newborns</a:t>
            </a:r>
          </a:p>
          <a:p>
            <a:pPr>
              <a:buFont typeface="Arial" panose="020B0604020202020204" pitchFamily="34" charset="0"/>
              <a:buChar char="•"/>
            </a:pPr>
            <a:r>
              <a:rPr lang="en-US" sz="3600" dirty="0"/>
              <a:t> Degree of engagement of mothers</a:t>
            </a:r>
          </a:p>
          <a:p>
            <a:pPr>
              <a:buFont typeface="Arial" panose="020B0604020202020204" pitchFamily="34" charset="0"/>
              <a:buChar char="•"/>
            </a:pPr>
            <a:r>
              <a:rPr lang="en-US" sz="3600" dirty="0"/>
              <a:t> Pharmacologic treatment modalities</a:t>
            </a:r>
          </a:p>
          <a:p>
            <a:pPr lvl="2">
              <a:buFont typeface="Arial" panose="020B0604020202020204" pitchFamily="34" charset="0"/>
              <a:buChar char="•"/>
            </a:pPr>
            <a:r>
              <a:rPr lang="en-US" sz="3200" dirty="0"/>
              <a:t>Initiation and weaning protocols</a:t>
            </a:r>
          </a:p>
          <a:p>
            <a:pPr>
              <a:buFont typeface="Arial" panose="020B0604020202020204" pitchFamily="34" charset="0"/>
              <a:buChar char="•"/>
            </a:pPr>
            <a:r>
              <a:rPr lang="en-US" sz="3600" dirty="0"/>
              <a:t> Criteria for discharge</a:t>
            </a:r>
          </a:p>
          <a:p>
            <a:pPr>
              <a:buFont typeface="Arial" panose="020B0604020202020204" pitchFamily="34" charset="0"/>
              <a:buChar char="•"/>
            </a:pPr>
            <a:r>
              <a:rPr lang="en-US" sz="3600" dirty="0"/>
              <a:t> On and on and on……</a:t>
            </a:r>
          </a:p>
        </p:txBody>
      </p:sp>
    </p:spTree>
    <p:extLst>
      <p:ext uri="{BB962C8B-B14F-4D97-AF65-F5344CB8AC3E}">
        <p14:creationId xmlns:p14="http://schemas.microsoft.com/office/powerpoint/2010/main" val="745084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810D21-9D47-4B8F-BB66-F8C0CD010F6F}"/>
              </a:ext>
            </a:extLst>
          </p:cNvPr>
          <p:cNvSpPr>
            <a:spLocks noGrp="1"/>
          </p:cNvSpPr>
          <p:nvPr>
            <p:ph idx="1"/>
          </p:nvPr>
        </p:nvSpPr>
        <p:spPr/>
        <p:txBody>
          <a:bodyPr>
            <a:normAutofit fontScale="92500" lnSpcReduction="10000"/>
          </a:bodyPr>
          <a:lstStyle/>
          <a:p>
            <a:pPr marL="0" indent="0">
              <a:lnSpc>
                <a:spcPct val="110000"/>
              </a:lnSpc>
              <a:buNone/>
            </a:pPr>
            <a:r>
              <a:rPr lang="en-US" sz="3600" b="1" dirty="0"/>
              <a:t>Initiative Goal </a:t>
            </a:r>
            <a:endParaRPr lang="en-US" sz="3600" dirty="0"/>
          </a:p>
          <a:p>
            <a:pPr>
              <a:lnSpc>
                <a:spcPct val="110000"/>
              </a:lnSpc>
            </a:pPr>
            <a:r>
              <a:rPr lang="en-US" sz="3600" dirty="0"/>
              <a:t>To develop a </a:t>
            </a:r>
            <a:r>
              <a:rPr lang="en-US" sz="3600" u="sng" dirty="0"/>
              <a:t>collaborative</a:t>
            </a:r>
            <a:r>
              <a:rPr lang="en-US" sz="3600" dirty="0"/>
              <a:t> quality improvement initiative of Colorado hospitals that uses structured </a:t>
            </a:r>
            <a:r>
              <a:rPr lang="en-US" sz="3600" dirty="0">
                <a:solidFill>
                  <a:srgbClr val="C00000"/>
                </a:solidFill>
              </a:rPr>
              <a:t>quality improvement methods and sharing of data and practices</a:t>
            </a:r>
            <a:r>
              <a:rPr lang="en-US" sz="3600" dirty="0"/>
              <a:t> to further support hospital-based improvement efforts to achieve </a:t>
            </a:r>
            <a:r>
              <a:rPr lang="en-US" sz="3600" u="sng" dirty="0"/>
              <a:t>measurable</a:t>
            </a:r>
            <a:r>
              <a:rPr lang="en-US" sz="3600" dirty="0"/>
              <a:t> improvements in the care of substance-exposed newborns and their families.</a:t>
            </a:r>
          </a:p>
          <a:p>
            <a:pPr>
              <a:lnSpc>
                <a:spcPct val="110000"/>
              </a:lnSpc>
            </a:pPr>
            <a:endParaRPr lang="en-US" dirty="0"/>
          </a:p>
        </p:txBody>
      </p:sp>
      <p:pic>
        <p:nvPicPr>
          <p:cNvPr id="4" name="Content Placeholder 4">
            <a:extLst>
              <a:ext uri="{FF2B5EF4-FFF2-40B4-BE49-F238E27FC236}">
                <a16:creationId xmlns:a16="http://schemas.microsoft.com/office/drawing/2014/main" id="{DB0AB17D-B23F-433D-8A59-CB76672950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398" y="289306"/>
            <a:ext cx="6397481" cy="1258521"/>
          </a:xfrm>
          <a:prstGeom prst="rect">
            <a:avLst/>
          </a:prstGeom>
        </p:spPr>
      </p:pic>
    </p:spTree>
    <p:extLst>
      <p:ext uri="{BB962C8B-B14F-4D97-AF65-F5344CB8AC3E}">
        <p14:creationId xmlns:p14="http://schemas.microsoft.com/office/powerpoint/2010/main" val="232906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FB8A60-BB75-4628-A9EB-24766D8FDF0C}"/>
              </a:ext>
            </a:extLst>
          </p:cNvPr>
          <p:cNvSpPr>
            <a:spLocks noGrp="1"/>
          </p:cNvSpPr>
          <p:nvPr>
            <p:ph type="title"/>
          </p:nvPr>
        </p:nvSpPr>
        <p:spPr>
          <a:xfrm>
            <a:off x="3459562" y="146100"/>
            <a:ext cx="8943109" cy="1325563"/>
          </a:xfrm>
        </p:spPr>
        <p:txBody>
          <a:bodyPr>
            <a:normAutofit/>
          </a:bodyPr>
          <a:lstStyle/>
          <a:p>
            <a:r>
              <a:rPr lang="en-US" sz="6000" dirty="0">
                <a:solidFill>
                  <a:srgbClr val="002060"/>
                </a:solidFill>
                <a:latin typeface="+mn-lt"/>
              </a:rPr>
              <a:t>September 2017</a:t>
            </a:r>
          </a:p>
        </p:txBody>
      </p:sp>
      <p:graphicFrame>
        <p:nvGraphicFramePr>
          <p:cNvPr id="9" name="Table 8">
            <a:extLst>
              <a:ext uri="{FF2B5EF4-FFF2-40B4-BE49-F238E27FC236}">
                <a16:creationId xmlns:a16="http://schemas.microsoft.com/office/drawing/2014/main" id="{34909725-47CE-4CAD-ADA1-0CE699DD8E74}"/>
              </a:ext>
            </a:extLst>
          </p:cNvPr>
          <p:cNvGraphicFramePr>
            <a:graphicFrameLocks noGrp="1"/>
          </p:cNvGraphicFramePr>
          <p:nvPr/>
        </p:nvGraphicFramePr>
        <p:xfrm>
          <a:off x="370765" y="1998312"/>
          <a:ext cx="11450470" cy="4102240"/>
        </p:xfrm>
        <a:graphic>
          <a:graphicData uri="http://schemas.openxmlformats.org/drawingml/2006/table">
            <a:tbl>
              <a:tblPr firstRow="1" firstCol="1" bandRow="1">
                <a:tableStyleId>{5C22544A-7EE6-4342-B048-85BDC9FD1C3A}</a:tableStyleId>
              </a:tblPr>
              <a:tblGrid>
                <a:gridCol w="1908413">
                  <a:extLst>
                    <a:ext uri="{9D8B030D-6E8A-4147-A177-3AD203B41FA5}">
                      <a16:colId xmlns:a16="http://schemas.microsoft.com/office/drawing/2014/main" val="20000"/>
                    </a:ext>
                  </a:extLst>
                </a:gridCol>
                <a:gridCol w="1384852">
                  <a:extLst>
                    <a:ext uri="{9D8B030D-6E8A-4147-A177-3AD203B41FA5}">
                      <a16:colId xmlns:a16="http://schemas.microsoft.com/office/drawing/2014/main" val="20001"/>
                    </a:ext>
                  </a:extLst>
                </a:gridCol>
                <a:gridCol w="1631441">
                  <a:extLst>
                    <a:ext uri="{9D8B030D-6E8A-4147-A177-3AD203B41FA5}">
                      <a16:colId xmlns:a16="http://schemas.microsoft.com/office/drawing/2014/main" val="20002"/>
                    </a:ext>
                  </a:extLst>
                </a:gridCol>
                <a:gridCol w="1631441">
                  <a:extLst>
                    <a:ext uri="{9D8B030D-6E8A-4147-A177-3AD203B41FA5}">
                      <a16:colId xmlns:a16="http://schemas.microsoft.com/office/drawing/2014/main" val="20003"/>
                    </a:ext>
                  </a:extLst>
                </a:gridCol>
                <a:gridCol w="1631441">
                  <a:extLst>
                    <a:ext uri="{9D8B030D-6E8A-4147-A177-3AD203B41FA5}">
                      <a16:colId xmlns:a16="http://schemas.microsoft.com/office/drawing/2014/main" val="20004"/>
                    </a:ext>
                  </a:extLst>
                </a:gridCol>
                <a:gridCol w="1631441">
                  <a:extLst>
                    <a:ext uri="{9D8B030D-6E8A-4147-A177-3AD203B41FA5}">
                      <a16:colId xmlns:a16="http://schemas.microsoft.com/office/drawing/2014/main" val="20005"/>
                    </a:ext>
                  </a:extLst>
                </a:gridCol>
                <a:gridCol w="1631441">
                  <a:extLst>
                    <a:ext uri="{9D8B030D-6E8A-4147-A177-3AD203B41FA5}">
                      <a16:colId xmlns:a16="http://schemas.microsoft.com/office/drawing/2014/main" val="20006"/>
                    </a:ext>
                  </a:extLst>
                </a:gridCol>
              </a:tblGrid>
              <a:tr h="1273078">
                <a:tc>
                  <a:txBody>
                    <a:bodyPr/>
                    <a:lstStyle/>
                    <a:p>
                      <a:pPr marL="0" marR="0" algn="ctr">
                        <a:spcBef>
                          <a:spcPts val="0"/>
                        </a:spcBef>
                        <a:spcAft>
                          <a:spcPts val="0"/>
                        </a:spcAft>
                      </a:pPr>
                      <a:r>
                        <a:rPr lang="en-US" sz="1800" u="sng" dirty="0">
                          <a:effectLst/>
                        </a:rPr>
                        <a:t>Hospital</a:t>
                      </a:r>
                      <a:endParaRPr lang="en-US" sz="1800" b="1" u="sng" dirty="0">
                        <a:effectLst/>
                        <a:latin typeface="Cambria"/>
                        <a:ea typeface="Times New Roman"/>
                        <a:cs typeface="Arial"/>
                      </a:endParaRPr>
                    </a:p>
                  </a:txBody>
                  <a:tcPr marL="73025" marR="73025" marT="36830" marB="368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800" u="sng" dirty="0">
                          <a:effectLst/>
                        </a:rPr>
                        <a:t>Team Lead Identified</a:t>
                      </a:r>
                      <a:endParaRPr lang="en-US" sz="1800" b="1" u="sng" dirty="0">
                        <a:effectLst/>
                        <a:latin typeface="Cambria"/>
                        <a:ea typeface="Times New Roman"/>
                        <a:cs typeface="Arial"/>
                      </a:endParaRPr>
                    </a:p>
                  </a:txBody>
                  <a:tcPr marL="73025" marR="73025" marT="36830" marB="3683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800" u="sng" dirty="0">
                          <a:effectLst/>
                        </a:rPr>
                        <a:t>Team Roster Completed</a:t>
                      </a:r>
                      <a:endParaRPr lang="en-US" sz="1800" b="1" u="sng" dirty="0">
                        <a:effectLst/>
                        <a:latin typeface="Cambria"/>
                        <a:ea typeface="Times New Roman"/>
                        <a:cs typeface="Arial"/>
                      </a:endParaRPr>
                    </a:p>
                  </a:txBody>
                  <a:tcPr marL="73025" marR="73025" marT="36830" marB="3683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800" u="sng" dirty="0">
                          <a:effectLst/>
                        </a:rPr>
                        <a:t>IRB Review Completed</a:t>
                      </a:r>
                      <a:endParaRPr lang="en-US" sz="1800" b="1" u="sng" dirty="0">
                        <a:effectLst/>
                        <a:latin typeface="Cambria"/>
                        <a:ea typeface="Times New Roman"/>
                        <a:cs typeface="Arial"/>
                      </a:endParaRPr>
                    </a:p>
                  </a:txBody>
                  <a:tcPr marL="73025" marR="73025" marT="36830" marB="3683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800" u="sng" dirty="0">
                          <a:effectLst/>
                        </a:rPr>
                        <a:t>Data Audit Begun</a:t>
                      </a:r>
                      <a:endParaRPr lang="en-US" sz="1800" b="1" u="sng" dirty="0">
                        <a:effectLst/>
                        <a:latin typeface="Cambria"/>
                        <a:ea typeface="Times New Roman"/>
                        <a:cs typeface="Arial"/>
                      </a:endParaRPr>
                    </a:p>
                  </a:txBody>
                  <a:tcPr marL="73025" marR="73025" marT="36830" marB="36830" anchor="ctr">
                    <a:lnT w="12700" cap="flat" cmpd="sng" algn="ctr">
                      <a:solidFill>
                        <a:schemeClr val="tx1"/>
                      </a:solidFill>
                      <a:prstDash val="solid"/>
                      <a:round/>
                      <a:headEnd type="none" w="med" len="med"/>
                      <a:tailEnd type="none" w="med" len="med"/>
                    </a:lnT>
                  </a:tcPr>
                </a:tc>
                <a:tc>
                  <a:txBody>
                    <a:bodyPr/>
                    <a:lstStyle/>
                    <a:p>
                      <a:pPr algn="ctr"/>
                      <a:r>
                        <a:rPr lang="en-US" sz="1800" u="sng" dirty="0"/>
                        <a:t>Interventions Implemented</a:t>
                      </a:r>
                    </a:p>
                  </a:txBody>
                  <a:tcPr marL="73025" marR="73025" marT="36830" marB="3683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800" u="sng" dirty="0">
                          <a:effectLst/>
                        </a:rPr>
                        <a:t>Data Sharing Begun</a:t>
                      </a:r>
                      <a:endParaRPr lang="en-US" sz="1800" b="1" u="sng" dirty="0">
                        <a:effectLst/>
                        <a:latin typeface="Cambria"/>
                        <a:ea typeface="Times New Roman"/>
                        <a:cs typeface="Arial"/>
                      </a:endParaRPr>
                    </a:p>
                  </a:txBody>
                  <a:tcPr marL="73025" marR="73025" marT="36830" marB="368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437219">
                <a:tc>
                  <a:txBody>
                    <a:bodyPr/>
                    <a:lstStyle/>
                    <a:p>
                      <a:pPr marL="0" marR="0" algn="ctr">
                        <a:spcBef>
                          <a:spcPts val="0"/>
                        </a:spcBef>
                        <a:spcAft>
                          <a:spcPts val="0"/>
                        </a:spcAft>
                      </a:pPr>
                      <a:r>
                        <a:rPr lang="en-US" sz="1800" u="none" strike="noStrike" dirty="0">
                          <a:effectLst/>
                        </a:rPr>
                        <a:t>Denver Health</a:t>
                      </a:r>
                      <a:endParaRPr lang="en-US" sz="1800" b="1" u="sng" dirty="0">
                        <a:effectLst/>
                        <a:latin typeface="Cambria"/>
                        <a:ea typeface="Times New Roman"/>
                        <a:cs typeface="Arial"/>
                      </a:endParaRPr>
                    </a:p>
                  </a:txBody>
                  <a:tcPr marL="73025" marR="73025" marT="36830" marB="36830" anchor="ctr">
                    <a:lnL w="12700" cap="flat" cmpd="sng" algn="ctr">
                      <a:solidFill>
                        <a:schemeClr val="tx1"/>
                      </a:solidFill>
                      <a:prstDash val="solid"/>
                      <a:round/>
                      <a:headEnd type="none" w="med" len="med"/>
                      <a:tailEnd type="none" w="med" len="med"/>
                    </a:lnL>
                  </a:tcPr>
                </a:tc>
                <a:tc>
                  <a:txBody>
                    <a:bodyPr/>
                    <a:lstStyle/>
                    <a:p>
                      <a:pPr algn="ctr"/>
                      <a:r>
                        <a:rPr lang="en-US" sz="1800" b="1" u="none" dirty="0">
                          <a:latin typeface="+mj-lt"/>
                        </a:rPr>
                        <a:t>Y</a:t>
                      </a:r>
                    </a:p>
                  </a:txBody>
                  <a:tcPr marL="73025" marR="73025" marT="36830" marB="36830" anchor="ctr"/>
                </a:tc>
                <a:tc>
                  <a:txBody>
                    <a:bodyPr/>
                    <a:lstStyle/>
                    <a:p>
                      <a:pPr algn="ctr"/>
                      <a:endParaRPr lang="en-US" sz="1800" b="1" u="none" dirty="0">
                        <a:latin typeface="+mj-lt"/>
                      </a:endParaRPr>
                    </a:p>
                  </a:txBody>
                  <a:tcPr marL="73025" marR="73025" marT="36830" marB="36830"/>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37219">
                <a:tc>
                  <a:txBody>
                    <a:bodyPr/>
                    <a:lstStyle/>
                    <a:p>
                      <a:pPr marL="0" marR="0" algn="ctr">
                        <a:spcBef>
                          <a:spcPts val="0"/>
                        </a:spcBef>
                        <a:spcAft>
                          <a:spcPts val="0"/>
                        </a:spcAft>
                      </a:pPr>
                      <a:r>
                        <a:rPr lang="en-US" sz="1800" u="none" strike="noStrike" dirty="0">
                          <a:effectLst/>
                        </a:rPr>
                        <a:t>Lutheran</a:t>
                      </a:r>
                      <a:endParaRPr lang="en-US" sz="1800" b="1" u="sng" dirty="0">
                        <a:effectLst/>
                        <a:latin typeface="Cambria"/>
                        <a:ea typeface="Times New Roman"/>
                        <a:cs typeface="Arial"/>
                      </a:endParaRPr>
                    </a:p>
                  </a:txBody>
                  <a:tcPr marL="73025" marR="73025" marT="36830" marB="36830" anchor="ctr">
                    <a:lnL w="12700" cap="flat" cmpd="sng" algn="ctr">
                      <a:solidFill>
                        <a:schemeClr val="tx1"/>
                      </a:solidFill>
                      <a:prstDash val="solid"/>
                      <a:round/>
                      <a:headEnd type="none" w="med" len="med"/>
                      <a:tailEnd type="none" w="med" len="med"/>
                    </a:lnL>
                  </a:tcPr>
                </a:tc>
                <a:tc>
                  <a:txBody>
                    <a:bodyPr/>
                    <a:lstStyle/>
                    <a:p>
                      <a:pPr algn="ctr"/>
                      <a:r>
                        <a:rPr lang="en-US" sz="1800" b="1" u="none" dirty="0">
                          <a:latin typeface="+mj-lt"/>
                        </a:rPr>
                        <a:t>Y</a:t>
                      </a:r>
                    </a:p>
                  </a:txBody>
                  <a:tcPr marL="73025" marR="73025" marT="36830" marB="36830" anchor="ctr"/>
                </a:tc>
                <a:tc>
                  <a:txBody>
                    <a:bodyPr/>
                    <a:lstStyle/>
                    <a:p>
                      <a:pPr algn="ctr"/>
                      <a:endParaRPr lang="en-US" sz="1800" b="1" u="none" dirty="0">
                        <a:latin typeface="+mj-lt"/>
                      </a:endParaRPr>
                    </a:p>
                  </a:txBody>
                  <a:tcPr marL="73025" marR="73025" marT="36830" marB="36830"/>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a:latin typeface="+mj-lt"/>
                      </a:endParaRPr>
                    </a:p>
                  </a:txBody>
                  <a:tcPr marL="73025" marR="73025" marT="36830" marB="3683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37219">
                <a:tc>
                  <a:txBody>
                    <a:bodyPr/>
                    <a:lstStyle/>
                    <a:p>
                      <a:pPr marL="0" marR="0" algn="ctr">
                        <a:spcBef>
                          <a:spcPts val="0"/>
                        </a:spcBef>
                        <a:spcAft>
                          <a:spcPts val="0"/>
                        </a:spcAft>
                      </a:pPr>
                      <a:r>
                        <a:rPr lang="en-US" sz="1800" b="1" u="none" strike="noStrike" dirty="0">
                          <a:effectLst/>
                          <a:latin typeface="+mn-lt"/>
                          <a:ea typeface="+mn-ea"/>
                          <a:cs typeface="+mn-cs"/>
                        </a:rPr>
                        <a:t>Parker</a:t>
                      </a:r>
                      <a:endParaRPr lang="en-US" sz="1800" b="1" u="sng" dirty="0">
                        <a:effectLst/>
                        <a:latin typeface="Cambria"/>
                        <a:ea typeface="Times New Roman"/>
                        <a:cs typeface="Arial"/>
                      </a:endParaRPr>
                    </a:p>
                  </a:txBody>
                  <a:tcPr marL="73025" marR="73025" marT="36830" marB="36830" anchor="ctr">
                    <a:lnL w="12700" cap="flat" cmpd="sng" algn="ctr">
                      <a:solidFill>
                        <a:schemeClr val="tx1"/>
                      </a:solidFill>
                      <a:prstDash val="solid"/>
                      <a:round/>
                      <a:headEnd type="none" w="med" len="med"/>
                      <a:tailEnd type="none" w="med" len="med"/>
                    </a:lnL>
                  </a:tcPr>
                </a:tc>
                <a:tc>
                  <a:txBody>
                    <a:bodyPr/>
                    <a:lstStyle/>
                    <a:p>
                      <a:pPr algn="ctr"/>
                      <a:r>
                        <a:rPr lang="en-US" sz="1800" b="1" u="none" dirty="0">
                          <a:latin typeface="+mj-lt"/>
                        </a:rPr>
                        <a:t>Y</a:t>
                      </a:r>
                    </a:p>
                  </a:txBody>
                  <a:tcPr marL="73025" marR="73025" marT="36830" marB="36830" anchor="ctr"/>
                </a:tc>
                <a:tc>
                  <a:txBody>
                    <a:bodyPr/>
                    <a:lstStyle/>
                    <a:p>
                      <a:pPr algn="ctr"/>
                      <a:endParaRPr lang="en-US" sz="1800" b="1" u="none" dirty="0">
                        <a:latin typeface="+mj-lt"/>
                      </a:endParaRPr>
                    </a:p>
                  </a:txBody>
                  <a:tcPr marL="73025" marR="73025" marT="36830" marB="36830"/>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37219">
                <a:tc>
                  <a:txBody>
                    <a:bodyPr/>
                    <a:lstStyle/>
                    <a:p>
                      <a:pPr marL="0" marR="0" algn="ctr">
                        <a:spcBef>
                          <a:spcPts val="0"/>
                        </a:spcBef>
                        <a:spcAft>
                          <a:spcPts val="0"/>
                        </a:spcAft>
                      </a:pPr>
                      <a:r>
                        <a:rPr lang="en-US" sz="1800" b="1" u="none" strike="noStrike" dirty="0">
                          <a:effectLst/>
                          <a:latin typeface="+mn-lt"/>
                          <a:ea typeface="+mn-ea"/>
                          <a:cs typeface="+mn-cs"/>
                        </a:rPr>
                        <a:t>Platte Valley</a:t>
                      </a:r>
                      <a:endParaRPr lang="en-US" sz="1800" b="1" u="sng" dirty="0">
                        <a:effectLst/>
                        <a:latin typeface="Cambria"/>
                        <a:ea typeface="Times New Roman"/>
                        <a:cs typeface="Arial"/>
                      </a:endParaRPr>
                    </a:p>
                  </a:txBody>
                  <a:tcPr marL="73025" marR="73025" marT="36830" marB="36830" anchor="ctr">
                    <a:lnL w="12700" cap="flat" cmpd="sng" algn="ctr">
                      <a:solidFill>
                        <a:schemeClr val="tx1"/>
                      </a:solidFill>
                      <a:prstDash val="solid"/>
                      <a:round/>
                      <a:headEnd type="none" w="med" len="med"/>
                      <a:tailEnd type="none" w="med" len="med"/>
                    </a:lnL>
                  </a:tcPr>
                </a:tc>
                <a:tc>
                  <a:txBody>
                    <a:bodyPr/>
                    <a:lstStyle/>
                    <a:p>
                      <a:pPr algn="ctr"/>
                      <a:r>
                        <a:rPr lang="en-US" sz="1800" b="1" u="none" dirty="0">
                          <a:latin typeface="+mj-lt"/>
                        </a:rPr>
                        <a:t>Y</a:t>
                      </a:r>
                    </a:p>
                  </a:txBody>
                  <a:tcPr marL="73025" marR="73025" marT="36830" marB="36830" anchor="ctr"/>
                </a:tc>
                <a:tc>
                  <a:txBody>
                    <a:bodyPr/>
                    <a:lstStyle/>
                    <a:p>
                      <a:pPr algn="ctr"/>
                      <a:endParaRPr lang="en-US" sz="1800" b="1" u="none" dirty="0">
                        <a:latin typeface="+mj-lt"/>
                      </a:endParaRPr>
                    </a:p>
                  </a:txBody>
                  <a:tcPr marL="73025" marR="73025" marT="36830" marB="36830"/>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a:latin typeface="+mj-lt"/>
                      </a:endParaRPr>
                    </a:p>
                  </a:txBody>
                  <a:tcPr marL="73025" marR="73025" marT="36830" marB="3683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37219">
                <a:tc>
                  <a:txBody>
                    <a:bodyPr/>
                    <a:lstStyle/>
                    <a:p>
                      <a:pPr marL="0" marR="0" algn="ctr">
                        <a:spcBef>
                          <a:spcPts val="0"/>
                        </a:spcBef>
                        <a:spcAft>
                          <a:spcPts val="0"/>
                        </a:spcAft>
                      </a:pPr>
                      <a:r>
                        <a:rPr lang="en-US" sz="1800" b="1" u="none" strike="noStrike" baseline="0" dirty="0">
                          <a:effectLst/>
                          <a:latin typeface="+mn-lt"/>
                          <a:ea typeface="+mn-ea"/>
                          <a:cs typeface="+mn-cs"/>
                        </a:rPr>
                        <a:t>Poudre Valley</a:t>
                      </a:r>
                    </a:p>
                  </a:txBody>
                  <a:tcPr marL="73025" marR="73025" marT="36830" marB="36830" anchor="ctr">
                    <a:lnL w="12700" cap="flat" cmpd="sng" algn="ctr">
                      <a:solidFill>
                        <a:schemeClr val="tx1"/>
                      </a:solidFill>
                      <a:prstDash val="solid"/>
                      <a:round/>
                      <a:headEnd type="none" w="med" len="med"/>
                      <a:tailEnd type="none" w="med" len="med"/>
                    </a:lnL>
                  </a:tcPr>
                </a:tc>
                <a:tc>
                  <a:txBody>
                    <a:bodyPr/>
                    <a:lstStyle/>
                    <a:p>
                      <a:pPr algn="ctr"/>
                      <a:r>
                        <a:rPr lang="en-US" sz="1800" b="1" u="none" dirty="0">
                          <a:latin typeface="+mj-lt"/>
                        </a:rPr>
                        <a:t>Y</a:t>
                      </a:r>
                    </a:p>
                  </a:txBody>
                  <a:tcPr marL="73025" marR="73025" marT="36830" marB="36830" anchor="ctr"/>
                </a:tc>
                <a:tc>
                  <a:txBody>
                    <a:bodyPr/>
                    <a:lstStyle/>
                    <a:p>
                      <a:pPr algn="ctr"/>
                      <a:endParaRPr lang="en-US" sz="1800" b="1" u="none" dirty="0">
                        <a:latin typeface="+mj-lt"/>
                      </a:endParaRPr>
                    </a:p>
                  </a:txBody>
                  <a:tcPr marL="73025" marR="73025" marT="36830" marB="36830"/>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nchor="ctr"/>
                </a:tc>
                <a:tc>
                  <a:txBody>
                    <a:bodyPr/>
                    <a:lstStyle/>
                    <a:p>
                      <a:pPr algn="ctr"/>
                      <a:endParaRPr lang="en-US" sz="1800" b="1" u="none" dirty="0">
                        <a:latin typeface="+mj-lt"/>
                      </a:endParaRPr>
                    </a:p>
                  </a:txBody>
                  <a:tcPr marL="73025" marR="73025" marT="36830" marB="3683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643067">
                <a:tc>
                  <a:txBody>
                    <a:bodyPr/>
                    <a:lstStyle/>
                    <a:p>
                      <a:pPr marL="0" marR="0" algn="ctr">
                        <a:spcBef>
                          <a:spcPts val="0"/>
                        </a:spcBef>
                        <a:spcAft>
                          <a:spcPts val="0"/>
                        </a:spcAft>
                      </a:pPr>
                      <a:r>
                        <a:rPr lang="en-US" sz="1800" u="none" strike="noStrike" dirty="0">
                          <a:effectLst/>
                        </a:rPr>
                        <a:t>University Hospital</a:t>
                      </a:r>
                      <a:endParaRPr lang="en-US" sz="1800" b="1" u="sng" dirty="0">
                        <a:effectLst/>
                        <a:latin typeface="Cambria"/>
                        <a:ea typeface="Times New Roman"/>
                        <a:cs typeface="Arial"/>
                      </a:endParaRPr>
                    </a:p>
                  </a:txBody>
                  <a:tcPr marL="73025" marR="73025" marT="36830" marB="3683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800" b="1" u="none" dirty="0">
                          <a:latin typeface="+mj-lt"/>
                        </a:rPr>
                        <a:t>Y</a:t>
                      </a:r>
                    </a:p>
                  </a:txBody>
                  <a:tcPr marL="73025" marR="73025" marT="36830" marB="36830" anchor="ctr">
                    <a:lnB w="12700" cap="flat" cmpd="sng" algn="ctr">
                      <a:solidFill>
                        <a:schemeClr val="tx1"/>
                      </a:solidFill>
                      <a:prstDash val="solid"/>
                      <a:round/>
                      <a:headEnd type="none" w="med" len="med"/>
                      <a:tailEnd type="none" w="med" len="med"/>
                    </a:lnB>
                  </a:tcPr>
                </a:tc>
                <a:tc>
                  <a:txBody>
                    <a:bodyPr/>
                    <a:lstStyle/>
                    <a:p>
                      <a:pPr algn="ctr"/>
                      <a:endParaRPr lang="en-US" sz="1800" b="1" u="none" dirty="0">
                        <a:latin typeface="+mj-lt"/>
                      </a:endParaRPr>
                    </a:p>
                  </a:txBody>
                  <a:tcPr marL="73025" marR="73025" marT="36830" marB="36830">
                    <a:lnB w="12700" cap="flat" cmpd="sng" algn="ctr">
                      <a:solidFill>
                        <a:schemeClr val="tx1"/>
                      </a:solidFill>
                      <a:prstDash val="solid"/>
                      <a:round/>
                      <a:headEnd type="none" w="med" len="med"/>
                      <a:tailEnd type="none" w="med" len="med"/>
                    </a:lnB>
                  </a:tcPr>
                </a:tc>
                <a:tc>
                  <a:txBody>
                    <a:bodyPr/>
                    <a:lstStyle/>
                    <a:p>
                      <a:pPr algn="ctr"/>
                      <a:endParaRPr lang="en-US" sz="1800" b="1" u="none" dirty="0">
                        <a:latin typeface="+mj-lt"/>
                      </a:endParaRPr>
                    </a:p>
                  </a:txBody>
                  <a:tcPr marL="73025" marR="73025" marT="36830" marB="36830" anchor="ctr">
                    <a:lnB w="12700" cap="flat" cmpd="sng" algn="ctr">
                      <a:solidFill>
                        <a:schemeClr val="tx1"/>
                      </a:solidFill>
                      <a:prstDash val="solid"/>
                      <a:round/>
                      <a:headEnd type="none" w="med" len="med"/>
                      <a:tailEnd type="none" w="med" len="med"/>
                    </a:lnB>
                  </a:tcPr>
                </a:tc>
                <a:tc>
                  <a:txBody>
                    <a:bodyPr/>
                    <a:lstStyle/>
                    <a:p>
                      <a:pPr algn="ctr"/>
                      <a:endParaRPr lang="en-US" sz="1800" b="1" u="none" dirty="0">
                        <a:latin typeface="+mj-lt"/>
                      </a:endParaRPr>
                    </a:p>
                  </a:txBody>
                  <a:tcPr marL="73025" marR="73025" marT="36830" marB="36830" anchor="ctr">
                    <a:lnB w="12700" cap="flat" cmpd="sng" algn="ctr">
                      <a:solidFill>
                        <a:schemeClr val="tx1"/>
                      </a:solidFill>
                      <a:prstDash val="solid"/>
                      <a:round/>
                      <a:headEnd type="none" w="med" len="med"/>
                      <a:tailEnd type="none" w="med" len="med"/>
                    </a:lnB>
                  </a:tcPr>
                </a:tc>
                <a:tc>
                  <a:txBody>
                    <a:bodyPr/>
                    <a:lstStyle/>
                    <a:p>
                      <a:pPr algn="ctr"/>
                      <a:endParaRPr lang="en-US" sz="1800" b="1" u="none" dirty="0">
                        <a:latin typeface="+mj-lt"/>
                      </a:endParaRPr>
                    </a:p>
                  </a:txBody>
                  <a:tcPr marL="73025" marR="73025" marT="36830" marB="36830" anchor="ctr">
                    <a:lnB w="12700" cap="flat" cmpd="sng" algn="ctr">
                      <a:solidFill>
                        <a:schemeClr val="tx1"/>
                      </a:solidFill>
                      <a:prstDash val="solid"/>
                      <a:round/>
                      <a:headEnd type="none" w="med" len="med"/>
                      <a:tailEnd type="none" w="med" len="med"/>
                    </a:lnB>
                  </a:tcPr>
                </a:tc>
                <a:tc>
                  <a:txBody>
                    <a:bodyPr/>
                    <a:lstStyle/>
                    <a:p>
                      <a:pPr algn="ctr"/>
                      <a:endParaRPr lang="en-US" sz="1800" b="1" u="none" dirty="0">
                        <a:latin typeface="+mj-lt"/>
                      </a:endParaRPr>
                    </a:p>
                  </a:txBody>
                  <a:tcPr marL="73025" marR="73025" marT="36830" marB="3683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76653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title="Overlay Graphic">
            <a:extLst>
              <a:ext uri="{FF2B5EF4-FFF2-40B4-BE49-F238E27FC236}">
                <a16:creationId xmlns:a16="http://schemas.microsoft.com/office/drawing/2014/main" id="{817B6E89-6474-4AB4-90D5-2C2FB4120F12}"/>
              </a:ext>
            </a:extLst>
          </p:cNvPr>
          <p:cNvSpPr/>
          <p:nvPr/>
        </p:nvSpPr>
        <p:spPr bwMode="ltGray">
          <a:xfrm>
            <a:off x="0" y="0"/>
            <a:ext cx="4110892" cy="6858000"/>
          </a:xfrm>
          <a:prstGeom prst="rect">
            <a:avLst/>
          </a:prstGeom>
          <a:solidFill>
            <a:srgbClr val="615D8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E52BFEB6-F40E-4219-9AA6-8A27C2E8899B}"/>
              </a:ext>
            </a:extLst>
          </p:cNvPr>
          <p:cNvSpPr>
            <a:spLocks noGrp="1"/>
          </p:cNvSpPr>
          <p:nvPr>
            <p:ph type="ctrTitle"/>
          </p:nvPr>
        </p:nvSpPr>
        <p:spPr bwMode="black">
          <a:xfrm>
            <a:off x="205297" y="1314965"/>
            <a:ext cx="5278582" cy="1528764"/>
          </a:xfrm>
        </p:spPr>
        <p:txBody>
          <a:bodyPr/>
          <a:lstStyle/>
          <a:p>
            <a:pPr algn="l"/>
            <a:r>
              <a:rPr lang="en-ZA" sz="4000" dirty="0">
                <a:latin typeface="Arial Rounded MT Bold" panose="020F0704030504030204" pitchFamily="34" charset="0"/>
                <a:ea typeface="Malgun Gothic" panose="020B0503020000020004" pitchFamily="34" charset="-127"/>
              </a:rPr>
              <a:t>Colorado Births </a:t>
            </a:r>
            <a:br>
              <a:rPr lang="en-ZA" sz="4000" dirty="0">
                <a:latin typeface="Arial Rounded MT Bold" panose="020F0704030504030204" pitchFamily="34" charset="0"/>
                <a:ea typeface="Malgun Gothic" panose="020B0503020000020004" pitchFamily="34" charset="-127"/>
              </a:rPr>
            </a:br>
            <a:r>
              <a:rPr lang="en-ZA" sz="4000" dirty="0">
                <a:latin typeface="Arial Rounded MT Bold" panose="020F0704030504030204" pitchFamily="34" charset="0"/>
                <a:ea typeface="Malgun Gothic" panose="020B0503020000020004" pitchFamily="34" charset="-127"/>
              </a:rPr>
              <a:t>2019</a:t>
            </a:r>
            <a:endParaRPr lang="en-ZA" sz="4400" dirty="0">
              <a:latin typeface="Arial Rounded MT Bold" panose="020F0704030504030204" pitchFamily="34" charset="0"/>
              <a:ea typeface="Malgun Gothic" panose="020B0503020000020004" pitchFamily="34" charset="-127"/>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artisticCrisscrossEtching trans="100000"/>
                    </a14:imgEffect>
                  </a14:imgLayer>
                </a14:imgProps>
              </a:ext>
            </a:extLst>
          </a:blip>
          <a:stretch>
            <a:fillRect/>
          </a:stretch>
        </p:blipFill>
        <p:spPr>
          <a:xfrm>
            <a:off x="1" y="0"/>
            <a:ext cx="1315628" cy="828675"/>
          </a:xfrm>
          <a:prstGeom prst="rect">
            <a:avLst/>
          </a:prstGeom>
        </p:spPr>
      </p:pic>
      <p:sp>
        <p:nvSpPr>
          <p:cNvPr id="5" name="Subtitle 4"/>
          <p:cNvSpPr>
            <a:spLocks noGrp="1"/>
          </p:cNvSpPr>
          <p:nvPr>
            <p:ph type="subTitle" idx="1"/>
          </p:nvPr>
        </p:nvSpPr>
        <p:spPr>
          <a:xfrm>
            <a:off x="205297" y="3523706"/>
            <a:ext cx="5499770" cy="528027"/>
          </a:xfrm>
        </p:spPr>
        <p:txBody>
          <a:bodyPr/>
          <a:lstStyle/>
          <a:p>
            <a:pPr algn="l"/>
            <a:r>
              <a:rPr lang="en-US" sz="2800" dirty="0"/>
              <a:t>Total Live Births: 62,875</a:t>
            </a:r>
          </a:p>
          <a:p>
            <a:pPr algn="l"/>
            <a:endParaRPr lang="en-US" dirty="0"/>
          </a:p>
          <a:p>
            <a:pPr algn="l"/>
            <a:endParaRPr lang="en-US" dirty="0"/>
          </a:p>
          <a:p>
            <a:pPr algn="l"/>
            <a:endParaRPr lang="en-US" dirty="0"/>
          </a:p>
          <a:p>
            <a:pPr algn="l"/>
            <a:endParaRPr lang="en-US" dirty="0"/>
          </a:p>
          <a:p>
            <a:endParaRPr lang="en-US" dirty="0"/>
          </a:p>
        </p:txBody>
      </p:sp>
      <p:graphicFrame>
        <p:nvGraphicFramePr>
          <p:cNvPr id="7" name="Chart 6">
            <a:extLst>
              <a:ext uri="{FF2B5EF4-FFF2-40B4-BE49-F238E27FC236}">
                <a16:creationId xmlns:a16="http://schemas.microsoft.com/office/drawing/2014/main" id="{A7BCD2EE-40FF-43EF-8B81-2A8733424E1C}"/>
              </a:ext>
            </a:extLst>
          </p:cNvPr>
          <p:cNvGraphicFramePr>
            <a:graphicFrameLocks/>
          </p:cNvGraphicFramePr>
          <p:nvPr>
            <p:extLst>
              <p:ext uri="{D42A27DB-BD31-4B8C-83A1-F6EECF244321}">
                <p14:modId xmlns:p14="http://schemas.microsoft.com/office/powerpoint/2010/main" val="2864220039"/>
              </p:ext>
            </p:extLst>
          </p:nvPr>
        </p:nvGraphicFramePr>
        <p:xfrm>
          <a:off x="1755327" y="267244"/>
          <a:ext cx="12439650" cy="61341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28290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27660"/>
            <a:ext cx="9144000" cy="2387600"/>
          </a:xfrm>
        </p:spPr>
        <p:txBody>
          <a:bodyPr/>
          <a:lstStyle/>
          <a:p>
            <a:r>
              <a:rPr lang="en-US" dirty="0"/>
              <a:t>COLLABORATION</a:t>
            </a:r>
          </a:p>
        </p:txBody>
      </p:sp>
    </p:spTree>
    <p:extLst>
      <p:ext uri="{BB962C8B-B14F-4D97-AF65-F5344CB8AC3E}">
        <p14:creationId xmlns:p14="http://schemas.microsoft.com/office/powerpoint/2010/main" val="3958438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45D9B6-03F1-4141-88C4-CE16EEE7E27A}"/>
              </a:ext>
            </a:extLst>
          </p:cNvPr>
          <p:cNvPicPr>
            <a:picLocks noChangeAspect="1"/>
          </p:cNvPicPr>
          <p:nvPr/>
        </p:nvPicPr>
        <p:blipFill rotWithShape="1">
          <a:blip r:embed="rId3"/>
          <a:srcRect l="16556" t="29622" r="59611" b="13535"/>
          <a:stretch/>
        </p:blipFill>
        <p:spPr>
          <a:xfrm>
            <a:off x="1336431" y="0"/>
            <a:ext cx="7074039" cy="6858000"/>
          </a:xfrm>
          <a:prstGeom prst="rect">
            <a:avLst/>
          </a:prstGeom>
        </p:spPr>
      </p:pic>
      <p:pic>
        <p:nvPicPr>
          <p:cNvPr id="7" name="Graphic 6" descr="Medical">
            <a:extLst>
              <a:ext uri="{FF2B5EF4-FFF2-40B4-BE49-F238E27FC236}">
                <a16:creationId xmlns:a16="http://schemas.microsoft.com/office/drawing/2014/main" id="{58604B34-6C60-4CE7-BD32-1559EF56B5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738866" y="175903"/>
            <a:ext cx="108098" cy="108098"/>
          </a:xfrm>
          <a:prstGeom prst="rect">
            <a:avLst/>
          </a:prstGeom>
        </p:spPr>
      </p:pic>
      <p:pic>
        <p:nvPicPr>
          <p:cNvPr id="8" name="Graphic 7" descr="Medical">
            <a:extLst>
              <a:ext uri="{FF2B5EF4-FFF2-40B4-BE49-F238E27FC236}">
                <a16:creationId xmlns:a16="http://schemas.microsoft.com/office/drawing/2014/main" id="{385A47F7-1A7F-476F-ACD3-2A0B8A9EF0F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566433" y="886512"/>
            <a:ext cx="108098" cy="108098"/>
          </a:xfrm>
          <a:prstGeom prst="rect">
            <a:avLst/>
          </a:prstGeom>
        </p:spPr>
      </p:pic>
      <p:pic>
        <p:nvPicPr>
          <p:cNvPr id="9" name="Graphic 8" descr="Medical">
            <a:extLst>
              <a:ext uri="{FF2B5EF4-FFF2-40B4-BE49-F238E27FC236}">
                <a16:creationId xmlns:a16="http://schemas.microsoft.com/office/drawing/2014/main" id="{84F834EC-431F-4CE1-AFB5-39D496DBCE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404633" y="1336624"/>
            <a:ext cx="108098" cy="108098"/>
          </a:xfrm>
          <a:prstGeom prst="rect">
            <a:avLst/>
          </a:prstGeom>
        </p:spPr>
      </p:pic>
      <p:pic>
        <p:nvPicPr>
          <p:cNvPr id="10" name="Graphic 9" descr="Medical">
            <a:extLst>
              <a:ext uri="{FF2B5EF4-FFF2-40B4-BE49-F238E27FC236}">
                <a16:creationId xmlns:a16="http://schemas.microsoft.com/office/drawing/2014/main" id="{A7A28895-8C2A-447B-82CA-4C4609085A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p:blipFill>
        <p:spPr>
          <a:xfrm>
            <a:off x="4377358" y="1170047"/>
            <a:ext cx="108098" cy="108098"/>
          </a:xfrm>
          <a:prstGeom prst="rect">
            <a:avLst/>
          </a:prstGeom>
        </p:spPr>
      </p:pic>
      <p:pic>
        <p:nvPicPr>
          <p:cNvPr id="11" name="Graphic 10" descr="Medical">
            <a:extLst>
              <a:ext uri="{FF2B5EF4-FFF2-40B4-BE49-F238E27FC236}">
                <a16:creationId xmlns:a16="http://schemas.microsoft.com/office/drawing/2014/main" id="{0FB3B0EE-43B1-48D4-9B8D-2D24DB4AC5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945661" y="2451270"/>
            <a:ext cx="108098" cy="108098"/>
          </a:xfrm>
          <a:prstGeom prst="rect">
            <a:avLst/>
          </a:prstGeom>
        </p:spPr>
      </p:pic>
      <p:pic>
        <p:nvPicPr>
          <p:cNvPr id="12" name="Graphic 11" descr="Medical">
            <a:extLst>
              <a:ext uri="{FF2B5EF4-FFF2-40B4-BE49-F238E27FC236}">
                <a16:creationId xmlns:a16="http://schemas.microsoft.com/office/drawing/2014/main" id="{88C58730-AF8E-4BB4-B666-720CFC30EB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339065" y="3594271"/>
            <a:ext cx="108098" cy="108098"/>
          </a:xfrm>
          <a:prstGeom prst="rect">
            <a:avLst/>
          </a:prstGeom>
        </p:spPr>
      </p:pic>
      <p:pic>
        <p:nvPicPr>
          <p:cNvPr id="13" name="Graphic 12" descr="Medical">
            <a:extLst>
              <a:ext uri="{FF2B5EF4-FFF2-40B4-BE49-F238E27FC236}">
                <a16:creationId xmlns:a16="http://schemas.microsoft.com/office/drawing/2014/main" id="{C8A38EC0-45D6-48DE-B73F-6EB89EF2DE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547480" y="3759075"/>
            <a:ext cx="108098" cy="108098"/>
          </a:xfrm>
          <a:prstGeom prst="rect">
            <a:avLst/>
          </a:prstGeom>
        </p:spPr>
      </p:pic>
      <p:pic>
        <p:nvPicPr>
          <p:cNvPr id="14" name="Graphic 13" descr="Medical">
            <a:extLst>
              <a:ext uri="{FF2B5EF4-FFF2-40B4-BE49-F238E27FC236}">
                <a16:creationId xmlns:a16="http://schemas.microsoft.com/office/drawing/2014/main" id="{916745A4-C4A1-4CB3-A622-0871843625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678615" y="5240545"/>
            <a:ext cx="108098" cy="108098"/>
          </a:xfrm>
          <a:prstGeom prst="rect">
            <a:avLst/>
          </a:prstGeom>
        </p:spPr>
      </p:pic>
      <p:pic>
        <p:nvPicPr>
          <p:cNvPr id="15" name="Graphic 14" descr="Medical">
            <a:extLst>
              <a:ext uri="{FF2B5EF4-FFF2-40B4-BE49-F238E27FC236}">
                <a16:creationId xmlns:a16="http://schemas.microsoft.com/office/drawing/2014/main" id="{3200F8D2-5DF7-4A17-A25A-5ADD3E938F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99856" y="4887898"/>
            <a:ext cx="108098" cy="108098"/>
          </a:xfrm>
          <a:prstGeom prst="rect">
            <a:avLst/>
          </a:prstGeom>
        </p:spPr>
      </p:pic>
      <p:pic>
        <p:nvPicPr>
          <p:cNvPr id="16" name="Graphic 15" descr="Medical">
            <a:extLst>
              <a:ext uri="{FF2B5EF4-FFF2-40B4-BE49-F238E27FC236}">
                <a16:creationId xmlns:a16="http://schemas.microsoft.com/office/drawing/2014/main" id="{B4F9530E-1A74-4805-A9F2-D91DAA1DD8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064931" y="5648126"/>
            <a:ext cx="108098" cy="108098"/>
          </a:xfrm>
          <a:prstGeom prst="rect">
            <a:avLst/>
          </a:prstGeom>
        </p:spPr>
      </p:pic>
      <p:pic>
        <p:nvPicPr>
          <p:cNvPr id="17" name="Graphic 16" descr="Medical">
            <a:extLst>
              <a:ext uri="{FF2B5EF4-FFF2-40B4-BE49-F238E27FC236}">
                <a16:creationId xmlns:a16="http://schemas.microsoft.com/office/drawing/2014/main" id="{E9DFA060-C11B-4AC4-AEF7-8F0B31D69D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899048" y="5823563"/>
            <a:ext cx="108098" cy="108098"/>
          </a:xfrm>
          <a:prstGeom prst="rect">
            <a:avLst/>
          </a:prstGeom>
        </p:spPr>
      </p:pic>
      <p:pic>
        <p:nvPicPr>
          <p:cNvPr id="18" name="Graphic 17" descr="Medical">
            <a:extLst>
              <a:ext uri="{FF2B5EF4-FFF2-40B4-BE49-F238E27FC236}">
                <a16:creationId xmlns:a16="http://schemas.microsoft.com/office/drawing/2014/main" id="{12D27F49-AF5F-46B5-8AD4-3F7F1FB25E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200843" y="6390633"/>
            <a:ext cx="108098" cy="108098"/>
          </a:xfrm>
          <a:prstGeom prst="rect">
            <a:avLst/>
          </a:prstGeom>
        </p:spPr>
      </p:pic>
      <p:pic>
        <p:nvPicPr>
          <p:cNvPr id="19" name="Graphic 18" descr="Medical">
            <a:extLst>
              <a:ext uri="{FF2B5EF4-FFF2-40B4-BE49-F238E27FC236}">
                <a16:creationId xmlns:a16="http://schemas.microsoft.com/office/drawing/2014/main" id="{32C38321-17E1-437C-9D56-E17E5622F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769685" y="5401805"/>
            <a:ext cx="108098" cy="108098"/>
          </a:xfrm>
          <a:prstGeom prst="rect">
            <a:avLst/>
          </a:prstGeom>
        </p:spPr>
      </p:pic>
      <p:pic>
        <p:nvPicPr>
          <p:cNvPr id="20" name="Graphic 19" descr="Medical">
            <a:extLst>
              <a:ext uri="{FF2B5EF4-FFF2-40B4-BE49-F238E27FC236}">
                <a16:creationId xmlns:a16="http://schemas.microsoft.com/office/drawing/2014/main" id="{033361C4-FA7E-4CA1-AC8C-68D9A4F9C7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822848" y="5353958"/>
            <a:ext cx="108098" cy="108098"/>
          </a:xfrm>
          <a:prstGeom prst="rect">
            <a:avLst/>
          </a:prstGeom>
        </p:spPr>
      </p:pic>
      <p:pic>
        <p:nvPicPr>
          <p:cNvPr id="21" name="Graphic 20" descr="Medical">
            <a:extLst>
              <a:ext uri="{FF2B5EF4-FFF2-40B4-BE49-F238E27FC236}">
                <a16:creationId xmlns:a16="http://schemas.microsoft.com/office/drawing/2014/main" id="{654D01F1-280E-4818-A0B3-13D05178AC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56270" y="4171973"/>
            <a:ext cx="108098" cy="108098"/>
          </a:xfrm>
          <a:prstGeom prst="rect">
            <a:avLst/>
          </a:prstGeom>
        </p:spPr>
      </p:pic>
      <p:pic>
        <p:nvPicPr>
          <p:cNvPr id="22" name="Graphic 21" descr="Medical">
            <a:extLst>
              <a:ext uri="{FF2B5EF4-FFF2-40B4-BE49-F238E27FC236}">
                <a16:creationId xmlns:a16="http://schemas.microsoft.com/office/drawing/2014/main" id="{EBBB3A63-2D74-4D57-9B56-F35AA7C60E6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569437" y="4330879"/>
            <a:ext cx="121875" cy="121875"/>
          </a:xfrm>
          <a:prstGeom prst="rect">
            <a:avLst/>
          </a:prstGeom>
        </p:spPr>
      </p:pic>
      <p:pic>
        <p:nvPicPr>
          <p:cNvPr id="23" name="Graphic 22" descr="Medical">
            <a:extLst>
              <a:ext uri="{FF2B5EF4-FFF2-40B4-BE49-F238E27FC236}">
                <a16:creationId xmlns:a16="http://schemas.microsoft.com/office/drawing/2014/main" id="{926E9D5B-4EEE-40F3-B168-D05DF738B3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35936" y="4340870"/>
            <a:ext cx="108098" cy="108098"/>
          </a:xfrm>
          <a:prstGeom prst="rect">
            <a:avLst/>
          </a:prstGeom>
        </p:spPr>
      </p:pic>
      <p:pic>
        <p:nvPicPr>
          <p:cNvPr id="24" name="Graphic 23" descr="Medical">
            <a:extLst>
              <a:ext uri="{FF2B5EF4-FFF2-40B4-BE49-F238E27FC236}">
                <a16:creationId xmlns:a16="http://schemas.microsoft.com/office/drawing/2014/main" id="{0502F41D-1247-4B95-A2F5-B6A706AAB6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881523" y="4336474"/>
            <a:ext cx="108098" cy="108098"/>
          </a:xfrm>
          <a:prstGeom prst="rect">
            <a:avLst/>
          </a:prstGeom>
        </p:spPr>
      </p:pic>
      <p:pic>
        <p:nvPicPr>
          <p:cNvPr id="25" name="Graphic 24" descr="Medical">
            <a:extLst>
              <a:ext uri="{FF2B5EF4-FFF2-40B4-BE49-F238E27FC236}">
                <a16:creationId xmlns:a16="http://schemas.microsoft.com/office/drawing/2014/main" id="{B928D6CC-4969-4741-B3CA-CEA68B31ED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941309" y="4319881"/>
            <a:ext cx="108098" cy="108098"/>
          </a:xfrm>
          <a:prstGeom prst="rect">
            <a:avLst/>
          </a:prstGeom>
        </p:spPr>
      </p:pic>
      <p:pic>
        <p:nvPicPr>
          <p:cNvPr id="26" name="Graphic 25" descr="Medical">
            <a:extLst>
              <a:ext uri="{FF2B5EF4-FFF2-40B4-BE49-F238E27FC236}">
                <a16:creationId xmlns:a16="http://schemas.microsoft.com/office/drawing/2014/main" id="{6B89A030-B426-44B5-9EF3-98911E0447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342847" y="4505333"/>
            <a:ext cx="108098" cy="108098"/>
          </a:xfrm>
          <a:prstGeom prst="rect">
            <a:avLst/>
          </a:prstGeom>
        </p:spPr>
      </p:pic>
      <p:pic>
        <p:nvPicPr>
          <p:cNvPr id="27" name="Graphic 26" descr="Medical">
            <a:extLst>
              <a:ext uri="{FF2B5EF4-FFF2-40B4-BE49-F238E27FC236}">
                <a16:creationId xmlns:a16="http://schemas.microsoft.com/office/drawing/2014/main" id="{270561E4-B21F-4DCD-BC18-56A21483FC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765890" y="4927546"/>
            <a:ext cx="108098" cy="108098"/>
          </a:xfrm>
          <a:prstGeom prst="rect">
            <a:avLst/>
          </a:prstGeom>
        </p:spPr>
      </p:pic>
      <p:pic>
        <p:nvPicPr>
          <p:cNvPr id="28" name="Graphic 27" descr="Medical">
            <a:extLst>
              <a:ext uri="{FF2B5EF4-FFF2-40B4-BE49-F238E27FC236}">
                <a16:creationId xmlns:a16="http://schemas.microsoft.com/office/drawing/2014/main" id="{3C02F173-4166-4117-AA77-E9A2C62348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844399" y="4889061"/>
            <a:ext cx="108098" cy="108098"/>
          </a:xfrm>
          <a:prstGeom prst="rect">
            <a:avLst/>
          </a:prstGeom>
        </p:spPr>
      </p:pic>
      <p:pic>
        <p:nvPicPr>
          <p:cNvPr id="29" name="Graphic 28" descr="Medical">
            <a:extLst>
              <a:ext uri="{FF2B5EF4-FFF2-40B4-BE49-F238E27FC236}">
                <a16:creationId xmlns:a16="http://schemas.microsoft.com/office/drawing/2014/main" id="{4A057DF4-3D4A-42AD-92EC-8D151CC0508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566060" y="4518081"/>
            <a:ext cx="108098" cy="108098"/>
          </a:xfrm>
          <a:prstGeom prst="rect">
            <a:avLst/>
          </a:prstGeom>
        </p:spPr>
      </p:pic>
      <p:pic>
        <p:nvPicPr>
          <p:cNvPr id="30" name="Graphic 29" descr="Medical">
            <a:extLst>
              <a:ext uri="{FF2B5EF4-FFF2-40B4-BE49-F238E27FC236}">
                <a16:creationId xmlns:a16="http://schemas.microsoft.com/office/drawing/2014/main" id="{3D1716F0-86D0-4CF2-9B54-13F2FC84D7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897029" y="4511490"/>
            <a:ext cx="108098" cy="108098"/>
          </a:xfrm>
          <a:prstGeom prst="rect">
            <a:avLst/>
          </a:prstGeom>
        </p:spPr>
      </p:pic>
      <p:pic>
        <p:nvPicPr>
          <p:cNvPr id="31" name="Graphic 30" descr="Medical">
            <a:extLst>
              <a:ext uri="{FF2B5EF4-FFF2-40B4-BE49-F238E27FC236}">
                <a16:creationId xmlns:a16="http://schemas.microsoft.com/office/drawing/2014/main" id="{F87D2F6F-A5EA-407E-8C18-3220FF738E2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98447" y="4571526"/>
            <a:ext cx="108098" cy="108098"/>
          </a:xfrm>
          <a:prstGeom prst="rect">
            <a:avLst/>
          </a:prstGeom>
        </p:spPr>
      </p:pic>
      <p:pic>
        <p:nvPicPr>
          <p:cNvPr id="32" name="Graphic 31" descr="Medical">
            <a:extLst>
              <a:ext uri="{FF2B5EF4-FFF2-40B4-BE49-F238E27FC236}">
                <a16:creationId xmlns:a16="http://schemas.microsoft.com/office/drawing/2014/main" id="{66409137-B600-4C48-8D75-1B0BC9415D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496787" y="4640800"/>
            <a:ext cx="108098" cy="108098"/>
          </a:xfrm>
          <a:prstGeom prst="rect">
            <a:avLst/>
          </a:prstGeom>
        </p:spPr>
      </p:pic>
      <p:pic>
        <p:nvPicPr>
          <p:cNvPr id="33" name="Graphic 32" descr="Medical">
            <a:extLst>
              <a:ext uri="{FF2B5EF4-FFF2-40B4-BE49-F238E27FC236}">
                <a16:creationId xmlns:a16="http://schemas.microsoft.com/office/drawing/2014/main" id="{F0CED5D2-A6B2-47F4-BE12-E0F8A37EA4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44568" y="4708532"/>
            <a:ext cx="108098" cy="108098"/>
          </a:xfrm>
          <a:prstGeom prst="rect">
            <a:avLst/>
          </a:prstGeom>
        </p:spPr>
      </p:pic>
      <p:pic>
        <p:nvPicPr>
          <p:cNvPr id="34" name="Graphic 33" descr="Medical">
            <a:extLst>
              <a:ext uri="{FF2B5EF4-FFF2-40B4-BE49-F238E27FC236}">
                <a16:creationId xmlns:a16="http://schemas.microsoft.com/office/drawing/2014/main" id="{25F9FC89-2E0D-4693-9EAE-5F2D298D92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716920" y="4710072"/>
            <a:ext cx="108098" cy="108098"/>
          </a:xfrm>
          <a:prstGeom prst="rect">
            <a:avLst/>
          </a:prstGeom>
        </p:spPr>
      </p:pic>
      <p:pic>
        <p:nvPicPr>
          <p:cNvPr id="35" name="Graphic 34" descr="Medical">
            <a:extLst>
              <a:ext uri="{FF2B5EF4-FFF2-40B4-BE49-F238E27FC236}">
                <a16:creationId xmlns:a16="http://schemas.microsoft.com/office/drawing/2014/main" id="{11241783-304D-43A8-83DB-76C3234980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81514" y="4680823"/>
            <a:ext cx="108098" cy="108098"/>
          </a:xfrm>
          <a:prstGeom prst="rect">
            <a:avLst/>
          </a:prstGeom>
        </p:spPr>
      </p:pic>
      <p:pic>
        <p:nvPicPr>
          <p:cNvPr id="36" name="Graphic 35" descr="Medical">
            <a:extLst>
              <a:ext uri="{FF2B5EF4-FFF2-40B4-BE49-F238E27FC236}">
                <a16:creationId xmlns:a16="http://schemas.microsoft.com/office/drawing/2014/main" id="{C3446D45-B3BB-4795-AA8A-E145CD3772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818520" y="4691599"/>
            <a:ext cx="108098" cy="108098"/>
          </a:xfrm>
          <a:prstGeom prst="rect">
            <a:avLst/>
          </a:prstGeom>
        </p:spPr>
      </p:pic>
      <p:pic>
        <p:nvPicPr>
          <p:cNvPr id="49" name="Graphic 48" descr="Medical">
            <a:extLst>
              <a:ext uri="{FF2B5EF4-FFF2-40B4-BE49-F238E27FC236}">
                <a16:creationId xmlns:a16="http://schemas.microsoft.com/office/drawing/2014/main" id="{7301F4B8-AB51-4122-B23D-974E46384F7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601779" y="4425213"/>
            <a:ext cx="108098" cy="108098"/>
          </a:xfrm>
          <a:prstGeom prst="rect">
            <a:avLst/>
          </a:prstGeom>
        </p:spPr>
      </p:pic>
      <p:pic>
        <p:nvPicPr>
          <p:cNvPr id="50" name="Graphic 49" descr="Medical">
            <a:extLst>
              <a:ext uri="{FF2B5EF4-FFF2-40B4-BE49-F238E27FC236}">
                <a16:creationId xmlns:a16="http://schemas.microsoft.com/office/drawing/2014/main" id="{3D415AEA-0763-4D25-9069-9C8C2C35F36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689653" y="4218222"/>
            <a:ext cx="108098" cy="108098"/>
          </a:xfrm>
          <a:prstGeom prst="rect">
            <a:avLst/>
          </a:prstGeom>
        </p:spPr>
      </p:pic>
      <p:sp>
        <p:nvSpPr>
          <p:cNvPr id="2" name="Rectangle 1">
            <a:extLst>
              <a:ext uri="{FF2B5EF4-FFF2-40B4-BE49-F238E27FC236}">
                <a16:creationId xmlns:a16="http://schemas.microsoft.com/office/drawing/2014/main" id="{25661ED8-1E6D-4F87-BDC2-B0665FA4277F}"/>
              </a:ext>
            </a:extLst>
          </p:cNvPr>
          <p:cNvSpPr/>
          <p:nvPr/>
        </p:nvSpPr>
        <p:spPr>
          <a:xfrm>
            <a:off x="7315200" y="0"/>
            <a:ext cx="1879042" cy="3838470"/>
          </a:xfrm>
          <a:prstGeom prst="rect">
            <a:avLst/>
          </a:prstGeom>
          <a:solidFill>
            <a:schemeClr val="bg1"/>
          </a:solidFill>
          <a:ln>
            <a:solidFill>
              <a:srgbClr val="F2EF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E9F9DA9-B761-4DC9-B576-3261E71F4748}"/>
              </a:ext>
            </a:extLst>
          </p:cNvPr>
          <p:cNvSpPr/>
          <p:nvPr/>
        </p:nvSpPr>
        <p:spPr>
          <a:xfrm>
            <a:off x="1296237" y="1406769"/>
            <a:ext cx="2039816" cy="5451231"/>
          </a:xfrm>
          <a:prstGeom prst="rect">
            <a:avLst/>
          </a:prstGeom>
          <a:solidFill>
            <a:srgbClr val="F2EFE9"/>
          </a:solidFill>
          <a:ln>
            <a:solidFill>
              <a:srgbClr val="F2EF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367E2B3-A777-4A85-A039-501D58A19F49}"/>
              </a:ext>
            </a:extLst>
          </p:cNvPr>
          <p:cNvSpPr/>
          <p:nvPr/>
        </p:nvSpPr>
        <p:spPr>
          <a:xfrm>
            <a:off x="3245618" y="3898761"/>
            <a:ext cx="1175657" cy="2959240"/>
          </a:xfrm>
          <a:prstGeom prst="rect">
            <a:avLst/>
          </a:prstGeom>
          <a:solidFill>
            <a:srgbClr val="F2EFE9"/>
          </a:solidFill>
          <a:ln>
            <a:solidFill>
              <a:srgbClr val="F2EF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EE9000B3-28BD-4F23-A5B9-0634ACA28351}"/>
              </a:ext>
            </a:extLst>
          </p:cNvPr>
          <p:cNvSpPr txBox="1"/>
          <p:nvPr/>
        </p:nvSpPr>
        <p:spPr>
          <a:xfrm>
            <a:off x="9644313" y="1010896"/>
            <a:ext cx="1720516" cy="3785652"/>
          </a:xfrm>
          <a:prstGeom prst="rect">
            <a:avLst/>
          </a:prstGeom>
          <a:solidFill>
            <a:srgbClr val="F2EFE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rPr>
              <a:t>Timeline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Q1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Q2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Q3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Q4 2018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Q1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Q2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Q3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Q4 2019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Q1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Q2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27BB054-511C-4032-998B-6772B3313414}"/>
              </a:ext>
            </a:extLst>
          </p:cNvPr>
          <p:cNvSpPr/>
          <p:nvPr/>
        </p:nvSpPr>
        <p:spPr>
          <a:xfrm>
            <a:off x="9644313" y="1535395"/>
            <a:ext cx="1720516" cy="239784"/>
          </a:xfrm>
          <a:prstGeom prst="rect">
            <a:avLst/>
          </a:prstGeom>
          <a:noFill/>
          <a:ln w="57150">
            <a:solidFill>
              <a:srgbClr val="A15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DC7846F-6961-420A-9416-C187BA3A175C}"/>
              </a:ext>
            </a:extLst>
          </p:cNvPr>
          <p:cNvSpPr/>
          <p:nvPr/>
        </p:nvSpPr>
        <p:spPr>
          <a:xfrm>
            <a:off x="9645247" y="1784412"/>
            <a:ext cx="1720516" cy="228444"/>
          </a:xfrm>
          <a:prstGeom prst="rect">
            <a:avLst/>
          </a:prstGeom>
          <a:noFill/>
          <a:ln w="57150">
            <a:solidFill>
              <a:srgbClr val="A15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09CFB4FA-2316-467C-B650-E20B7180E936}"/>
              </a:ext>
            </a:extLst>
          </p:cNvPr>
          <p:cNvSpPr/>
          <p:nvPr/>
        </p:nvSpPr>
        <p:spPr>
          <a:xfrm>
            <a:off x="9647293" y="2040466"/>
            <a:ext cx="1719335" cy="238439"/>
          </a:xfrm>
          <a:prstGeom prst="rect">
            <a:avLst/>
          </a:prstGeom>
          <a:noFill/>
          <a:ln w="57150">
            <a:solidFill>
              <a:srgbClr val="A15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78123C5-F1BC-4A18-A8A6-50818F9A53C0}"/>
              </a:ext>
            </a:extLst>
          </p:cNvPr>
          <p:cNvSpPr/>
          <p:nvPr/>
        </p:nvSpPr>
        <p:spPr>
          <a:xfrm>
            <a:off x="9644262" y="2254160"/>
            <a:ext cx="1720516" cy="252767"/>
          </a:xfrm>
          <a:prstGeom prst="rect">
            <a:avLst/>
          </a:prstGeom>
          <a:noFill/>
          <a:ln w="57150">
            <a:solidFill>
              <a:srgbClr val="A15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90C7474-C902-4E84-B6EB-DDAF941D594B}"/>
              </a:ext>
            </a:extLst>
          </p:cNvPr>
          <p:cNvSpPr/>
          <p:nvPr/>
        </p:nvSpPr>
        <p:spPr>
          <a:xfrm>
            <a:off x="9641561" y="2743667"/>
            <a:ext cx="1714755" cy="249957"/>
          </a:xfrm>
          <a:prstGeom prst="rect">
            <a:avLst/>
          </a:prstGeom>
          <a:noFill/>
          <a:ln w="57150">
            <a:solidFill>
              <a:srgbClr val="A15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C6C5AA1-EF3C-4D5E-A73D-181F8942D900}"/>
              </a:ext>
            </a:extLst>
          </p:cNvPr>
          <p:cNvSpPr/>
          <p:nvPr/>
        </p:nvSpPr>
        <p:spPr>
          <a:xfrm>
            <a:off x="9641978" y="3025528"/>
            <a:ext cx="1715100" cy="234145"/>
          </a:xfrm>
          <a:prstGeom prst="rect">
            <a:avLst/>
          </a:prstGeom>
          <a:noFill/>
          <a:ln w="57150">
            <a:solidFill>
              <a:srgbClr val="A15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A446E221-8BC9-44EE-AA36-CAD156DEA3EC}"/>
              </a:ext>
            </a:extLst>
          </p:cNvPr>
          <p:cNvSpPr/>
          <p:nvPr/>
        </p:nvSpPr>
        <p:spPr>
          <a:xfrm>
            <a:off x="9641569" y="3236343"/>
            <a:ext cx="1716805" cy="236603"/>
          </a:xfrm>
          <a:prstGeom prst="rect">
            <a:avLst/>
          </a:prstGeom>
          <a:noFill/>
          <a:ln w="57150">
            <a:solidFill>
              <a:srgbClr val="A15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2AED72BD-0F52-41B2-8233-9A22E2D18E3F}"/>
              </a:ext>
            </a:extLst>
          </p:cNvPr>
          <p:cNvSpPr/>
          <p:nvPr/>
        </p:nvSpPr>
        <p:spPr>
          <a:xfrm>
            <a:off x="9641216" y="3471396"/>
            <a:ext cx="1715100" cy="252273"/>
          </a:xfrm>
          <a:prstGeom prst="rect">
            <a:avLst/>
          </a:prstGeom>
          <a:noFill/>
          <a:ln w="57150">
            <a:solidFill>
              <a:srgbClr val="A15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E3886C3C-5E88-4E46-BFB4-3DBF06D64177}"/>
              </a:ext>
            </a:extLst>
          </p:cNvPr>
          <p:cNvSpPr/>
          <p:nvPr/>
        </p:nvSpPr>
        <p:spPr>
          <a:xfrm>
            <a:off x="9643342" y="3949450"/>
            <a:ext cx="1720348" cy="268290"/>
          </a:xfrm>
          <a:prstGeom prst="rect">
            <a:avLst/>
          </a:prstGeom>
          <a:noFill/>
          <a:ln w="57150">
            <a:solidFill>
              <a:srgbClr val="A15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9F62E6F-7323-413D-B6CC-72A3D4E7BEB1}"/>
              </a:ext>
            </a:extLst>
          </p:cNvPr>
          <p:cNvSpPr/>
          <p:nvPr/>
        </p:nvSpPr>
        <p:spPr>
          <a:xfrm>
            <a:off x="9643342" y="4218606"/>
            <a:ext cx="1720348" cy="286727"/>
          </a:xfrm>
          <a:prstGeom prst="rect">
            <a:avLst/>
          </a:prstGeom>
          <a:noFill/>
          <a:ln w="57150">
            <a:solidFill>
              <a:srgbClr val="A15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295108" y="3898761"/>
            <a:ext cx="3158509" cy="2959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1215614" y="0"/>
            <a:ext cx="2120439" cy="4034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Content Placeholder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979" y="5881750"/>
            <a:ext cx="3929335" cy="772984"/>
          </a:xfrm>
          <a:prstGeom prst="rect">
            <a:avLst/>
          </a:prstGeom>
        </p:spPr>
      </p:pic>
    </p:spTree>
    <p:extLst>
      <p:ext uri="{BB962C8B-B14F-4D97-AF65-F5344CB8AC3E}">
        <p14:creationId xmlns:p14="http://schemas.microsoft.com/office/powerpoint/2010/main" val="313029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749"/>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749"/>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749"/>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749"/>
                                          </p:stCondLst>
                                        </p:cTn>
                                        <p:tgtEl>
                                          <p:spTgt spid="21"/>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0"/>
                                  </p:stCondLst>
                                  <p:childTnLst>
                                    <p:set>
                                      <p:cBhvr>
                                        <p:cTn id="15" dur="1" fill="hold">
                                          <p:stCondLst>
                                            <p:cond delay="749"/>
                                          </p:stCondLst>
                                        </p:cTn>
                                        <p:tgtEl>
                                          <p:spTgt spid="3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749"/>
                                          </p:stCondLst>
                                        </p:cTn>
                                        <p:tgtEl>
                                          <p:spTgt spid="2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749"/>
                                          </p:stCondLst>
                                        </p:cTn>
                                        <p:tgtEl>
                                          <p:spTgt spid="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749"/>
                                          </p:stCondLst>
                                        </p:cTn>
                                        <p:tgtEl>
                                          <p:spTgt spid="2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749"/>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749"/>
                                          </p:stCondLst>
                                        </p:cTn>
                                        <p:tgtEl>
                                          <p:spTgt spid="3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749"/>
                                          </p:stCondLst>
                                        </p:cTn>
                                        <p:tgtEl>
                                          <p:spTgt spid="3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749"/>
                                          </p:stCondLst>
                                        </p:cTn>
                                        <p:tgtEl>
                                          <p:spTgt spid="2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749"/>
                                          </p:stCondLst>
                                        </p:cTn>
                                        <p:tgtEl>
                                          <p:spTgt spid="1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749"/>
                                          </p:stCondLst>
                                        </p:cTn>
                                        <p:tgtEl>
                                          <p:spTgt spid="40"/>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749"/>
                                          </p:stCondLst>
                                        </p:cTn>
                                        <p:tgtEl>
                                          <p:spTgt spid="39"/>
                                        </p:tgtEl>
                                        <p:attrNameLst>
                                          <p:attrName>style.visibility</p:attrName>
                                        </p:attrNameLst>
                                      </p:cBhvr>
                                      <p:to>
                                        <p:strVal val="hidden"/>
                                      </p:to>
                                    </p:set>
                                  </p:childTnLst>
                                </p:cTn>
                              </p:par>
                            </p:childTnLst>
                          </p:cTn>
                        </p:par>
                        <p:par>
                          <p:cTn id="36" fill="hold">
                            <p:stCondLst>
                              <p:cond delay="1500"/>
                            </p:stCondLst>
                            <p:childTnLst>
                              <p:par>
                                <p:cTn id="37" presetID="1" presetClass="entr" presetSubtype="0" fill="hold" nodeType="afterEffect">
                                  <p:stCondLst>
                                    <p:cond delay="0"/>
                                  </p:stCondLst>
                                  <p:childTnLst>
                                    <p:set>
                                      <p:cBhvr>
                                        <p:cTn id="38" dur="1" fill="hold">
                                          <p:stCondLst>
                                            <p:cond delay="749"/>
                                          </p:stCondLst>
                                        </p:cTn>
                                        <p:tgtEl>
                                          <p:spTgt spid="31"/>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749"/>
                                          </p:stCondLst>
                                        </p:cTn>
                                        <p:tgtEl>
                                          <p:spTgt spid="4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749"/>
                                          </p:stCondLst>
                                        </p:cTn>
                                        <p:tgtEl>
                                          <p:spTgt spid="41"/>
                                        </p:tgtEl>
                                        <p:attrNameLst>
                                          <p:attrName>style.visibility</p:attrName>
                                        </p:attrNameLst>
                                      </p:cBhvr>
                                      <p:to>
                                        <p:strVal val="visible"/>
                                      </p:to>
                                    </p:set>
                                  </p:childTnLst>
                                </p:cTn>
                              </p:par>
                            </p:childTnLst>
                          </p:cTn>
                        </p:par>
                        <p:par>
                          <p:cTn id="43" fill="hold">
                            <p:stCondLst>
                              <p:cond delay="2250"/>
                            </p:stCondLst>
                            <p:childTnLst>
                              <p:par>
                                <p:cTn id="44" presetID="1" presetClass="entr" presetSubtype="0" fill="hold" grpId="0" nodeType="afterEffect">
                                  <p:stCondLst>
                                    <p:cond delay="0"/>
                                  </p:stCondLst>
                                  <p:childTnLst>
                                    <p:set>
                                      <p:cBhvr>
                                        <p:cTn id="45" dur="1" fill="hold">
                                          <p:stCondLst>
                                            <p:cond delay="749"/>
                                          </p:stCondLst>
                                        </p:cTn>
                                        <p:tgtEl>
                                          <p:spTgt spid="42"/>
                                        </p:tgtEl>
                                        <p:attrNameLst>
                                          <p:attrName>style.visibility</p:attrName>
                                        </p:attrNameLst>
                                      </p:cBhvr>
                                      <p:to>
                                        <p:strVal val="visible"/>
                                      </p:to>
                                    </p:set>
                                  </p:childTnLst>
                                </p:cTn>
                              </p:par>
                              <p:par>
                                <p:cTn id="46" presetID="1" presetClass="exit" presetSubtype="0" fill="hold" grpId="1" nodeType="withEffect">
                                  <p:stCondLst>
                                    <p:cond delay="0"/>
                                  </p:stCondLst>
                                  <p:childTnLst>
                                    <p:set>
                                      <p:cBhvr>
                                        <p:cTn id="47" dur="1" fill="hold">
                                          <p:stCondLst>
                                            <p:cond delay="749"/>
                                          </p:stCondLst>
                                        </p:cTn>
                                        <p:tgtEl>
                                          <p:spTgt spid="41"/>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749"/>
                                          </p:stCondLst>
                                        </p:cTn>
                                        <p:tgtEl>
                                          <p:spTgt spid="34"/>
                                        </p:tgtEl>
                                        <p:attrNameLst>
                                          <p:attrName>style.visibility</p:attrName>
                                        </p:attrNameLst>
                                      </p:cBhvr>
                                      <p:to>
                                        <p:strVal val="visible"/>
                                      </p:to>
                                    </p:set>
                                  </p:childTnLst>
                                </p:cTn>
                              </p:par>
                            </p:childTnLst>
                          </p:cTn>
                        </p:par>
                        <p:par>
                          <p:cTn id="50" fill="hold">
                            <p:stCondLst>
                              <p:cond delay="3000"/>
                            </p:stCondLst>
                            <p:childTnLst>
                              <p:par>
                                <p:cTn id="51" presetID="1" presetClass="exit" presetSubtype="0" fill="hold" grpId="1" nodeType="afterEffect">
                                  <p:stCondLst>
                                    <p:cond delay="0"/>
                                  </p:stCondLst>
                                  <p:childTnLst>
                                    <p:set>
                                      <p:cBhvr>
                                        <p:cTn id="52" dur="1" fill="hold">
                                          <p:stCondLst>
                                            <p:cond delay="749"/>
                                          </p:stCondLst>
                                        </p:cTn>
                                        <p:tgtEl>
                                          <p:spTgt spid="4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749"/>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749"/>
                                          </p:stCondLst>
                                        </p:cTn>
                                        <p:tgtEl>
                                          <p:spTgt spid="43"/>
                                        </p:tgtEl>
                                        <p:attrNameLst>
                                          <p:attrName>style.visibility</p:attrName>
                                        </p:attrNameLst>
                                      </p:cBhvr>
                                      <p:to>
                                        <p:strVal val="visible"/>
                                      </p:to>
                                    </p:set>
                                  </p:childTnLst>
                                </p:cTn>
                              </p:par>
                            </p:childTnLst>
                          </p:cTn>
                        </p:par>
                        <p:par>
                          <p:cTn id="57" fill="hold">
                            <p:stCondLst>
                              <p:cond delay="3750"/>
                            </p:stCondLst>
                            <p:childTnLst>
                              <p:par>
                                <p:cTn id="58" presetID="1" presetClass="entr" presetSubtype="0" fill="hold" grpId="0" nodeType="afterEffect">
                                  <p:stCondLst>
                                    <p:cond delay="0"/>
                                  </p:stCondLst>
                                  <p:childTnLst>
                                    <p:set>
                                      <p:cBhvr>
                                        <p:cTn id="59" dur="1" fill="hold">
                                          <p:stCondLst>
                                            <p:cond delay="749"/>
                                          </p:stCondLst>
                                        </p:cTn>
                                        <p:tgtEl>
                                          <p:spTgt spid="44"/>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749"/>
                                          </p:stCondLst>
                                        </p:cTn>
                                        <p:tgtEl>
                                          <p:spTgt spid="43"/>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749"/>
                                          </p:stCondLst>
                                        </p:cTn>
                                        <p:tgtEl>
                                          <p:spTgt spid="23"/>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749"/>
                                          </p:stCondLst>
                                        </p:cTn>
                                        <p:tgtEl>
                                          <p:spTgt spid="35"/>
                                        </p:tgtEl>
                                        <p:attrNameLst>
                                          <p:attrName>style.visibility</p:attrName>
                                        </p:attrNameLst>
                                      </p:cBhvr>
                                      <p:to>
                                        <p:strVal val="visible"/>
                                      </p:to>
                                    </p:set>
                                  </p:childTnLst>
                                </p:cTn>
                              </p:par>
                            </p:childTnLst>
                          </p:cTn>
                        </p:par>
                        <p:par>
                          <p:cTn id="66" fill="hold">
                            <p:stCondLst>
                              <p:cond delay="4500"/>
                            </p:stCondLst>
                            <p:childTnLst>
                              <p:par>
                                <p:cTn id="67" presetID="1" presetClass="exit" presetSubtype="0" fill="hold" grpId="1" nodeType="afterEffect">
                                  <p:stCondLst>
                                    <p:cond delay="0"/>
                                  </p:stCondLst>
                                  <p:childTnLst>
                                    <p:set>
                                      <p:cBhvr>
                                        <p:cTn id="68" dur="1" fill="hold">
                                          <p:stCondLst>
                                            <p:cond delay="749"/>
                                          </p:stCondLst>
                                        </p:cTn>
                                        <p:tgtEl>
                                          <p:spTgt spid="44"/>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749"/>
                                          </p:stCondLst>
                                        </p:cTn>
                                        <p:tgtEl>
                                          <p:spTgt spid="4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749"/>
                                          </p:stCondLst>
                                        </p:cTn>
                                        <p:tgtEl>
                                          <p:spTgt spid="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749"/>
                                          </p:stCondLst>
                                        </p:cTn>
                                        <p:tgtEl>
                                          <p:spTgt spid="1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749"/>
                                          </p:stCondLst>
                                        </p:cTn>
                                        <p:tgtEl>
                                          <p:spTgt spid="2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749"/>
                                          </p:stCondLst>
                                        </p:cTn>
                                        <p:tgtEl>
                                          <p:spTgt spid="18"/>
                                        </p:tgtEl>
                                        <p:attrNameLst>
                                          <p:attrName>style.visibility</p:attrName>
                                        </p:attrNameLst>
                                      </p:cBhvr>
                                      <p:to>
                                        <p:strVal val="visible"/>
                                      </p:to>
                                    </p:set>
                                  </p:childTnLst>
                                </p:cTn>
                              </p:par>
                            </p:childTnLst>
                          </p:cTn>
                        </p:par>
                        <p:par>
                          <p:cTn id="79" fill="hold">
                            <p:stCondLst>
                              <p:cond delay="5250"/>
                            </p:stCondLst>
                            <p:childTnLst>
                              <p:par>
                                <p:cTn id="80" presetID="1" presetClass="entr" presetSubtype="0" fill="hold" nodeType="afterEffect">
                                  <p:stCondLst>
                                    <p:cond delay="0"/>
                                  </p:stCondLst>
                                  <p:childTnLst>
                                    <p:set>
                                      <p:cBhvr>
                                        <p:cTn id="81" dur="1" fill="hold">
                                          <p:stCondLst>
                                            <p:cond delay="749"/>
                                          </p:stCondLst>
                                        </p:cTn>
                                        <p:tgtEl>
                                          <p:spTgt spid="20"/>
                                        </p:tgtEl>
                                        <p:attrNameLst>
                                          <p:attrName>style.visibility</p:attrName>
                                        </p:attrNameLst>
                                      </p:cBhvr>
                                      <p:to>
                                        <p:strVal val="visible"/>
                                      </p:to>
                                    </p:set>
                                  </p:childTnLst>
                                </p:cTn>
                              </p:par>
                              <p:par>
                                <p:cTn id="82" presetID="1" presetClass="exit" presetSubtype="0" fill="hold" grpId="1" nodeType="withEffect">
                                  <p:stCondLst>
                                    <p:cond delay="0"/>
                                  </p:stCondLst>
                                  <p:childTnLst>
                                    <p:set>
                                      <p:cBhvr>
                                        <p:cTn id="83" dur="1" fill="hold">
                                          <p:stCondLst>
                                            <p:cond delay="749"/>
                                          </p:stCondLst>
                                        </p:cTn>
                                        <p:tgtEl>
                                          <p:spTgt spid="45"/>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749"/>
                                          </p:stCondLst>
                                        </p:cTn>
                                        <p:tgtEl>
                                          <p:spTgt spid="46"/>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749"/>
                                          </p:stCondLst>
                                        </p:cTn>
                                        <p:tgtEl>
                                          <p:spTgt spid="24"/>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749"/>
                                          </p:stCondLst>
                                        </p:cTn>
                                        <p:tgtEl>
                                          <p:spTgt spid="12"/>
                                        </p:tgtEl>
                                        <p:attrNameLst>
                                          <p:attrName>style.visibility</p:attrName>
                                        </p:attrNameLst>
                                      </p:cBhvr>
                                      <p:to>
                                        <p:strVal val="visible"/>
                                      </p:to>
                                    </p:set>
                                  </p:childTnLst>
                                </p:cTn>
                              </p:par>
                            </p:childTnLst>
                          </p:cTn>
                        </p:par>
                        <p:par>
                          <p:cTn id="90" fill="hold">
                            <p:stCondLst>
                              <p:cond delay="6000"/>
                            </p:stCondLst>
                            <p:childTnLst>
                              <p:par>
                                <p:cTn id="91" presetID="1" presetClass="exit" presetSubtype="0" fill="hold" grpId="1" nodeType="afterEffect">
                                  <p:stCondLst>
                                    <p:cond delay="0"/>
                                  </p:stCondLst>
                                  <p:childTnLst>
                                    <p:set>
                                      <p:cBhvr>
                                        <p:cTn id="92" dur="1" fill="hold">
                                          <p:stCondLst>
                                            <p:cond delay="749"/>
                                          </p:stCondLst>
                                        </p:cTn>
                                        <p:tgtEl>
                                          <p:spTgt spid="46"/>
                                        </p:tgtEl>
                                        <p:attrNameLst>
                                          <p:attrName>style.visibility</p:attrName>
                                        </p:attrNameLst>
                                      </p:cBhvr>
                                      <p:to>
                                        <p:strVal val="hidden"/>
                                      </p:to>
                                    </p:set>
                                  </p:childTnLst>
                                </p:cTn>
                              </p:par>
                              <p:par>
                                <p:cTn id="93" presetID="1" presetClass="entr" presetSubtype="0" fill="hold" grpId="0" nodeType="withEffect">
                                  <p:stCondLst>
                                    <p:cond delay="0"/>
                                  </p:stCondLst>
                                  <p:childTnLst>
                                    <p:set>
                                      <p:cBhvr>
                                        <p:cTn id="94" dur="1" fill="hold">
                                          <p:stCondLst>
                                            <p:cond delay="749"/>
                                          </p:stCondLst>
                                        </p:cTn>
                                        <p:tgtEl>
                                          <p:spTgt spid="4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749"/>
                                          </p:stCondLst>
                                        </p:cTn>
                                        <p:tgtEl>
                                          <p:spTgt spid="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749"/>
                                          </p:stCondLst>
                                        </p:cTn>
                                        <p:tgtEl>
                                          <p:spTgt spid="16"/>
                                        </p:tgtEl>
                                        <p:attrNameLst>
                                          <p:attrName>style.visibility</p:attrName>
                                        </p:attrNameLst>
                                      </p:cBhvr>
                                      <p:to>
                                        <p:strVal val="visible"/>
                                      </p:to>
                                    </p:set>
                                  </p:childTnLst>
                                </p:cTn>
                              </p:par>
                            </p:childTnLst>
                          </p:cTn>
                        </p:par>
                        <p:par>
                          <p:cTn id="99" fill="hold">
                            <p:stCondLst>
                              <p:cond delay="6750"/>
                            </p:stCondLst>
                            <p:childTnLst>
                              <p:par>
                                <p:cTn id="100" presetID="1" presetClass="entr" presetSubtype="0" fill="hold" grpId="0" nodeType="afterEffect">
                                  <p:stCondLst>
                                    <p:cond delay="0"/>
                                  </p:stCondLst>
                                  <p:childTnLst>
                                    <p:set>
                                      <p:cBhvr>
                                        <p:cTn id="101" dur="1" fill="hold">
                                          <p:stCondLst>
                                            <p:cond delay="749"/>
                                          </p:stCondLst>
                                        </p:cTn>
                                        <p:tgtEl>
                                          <p:spTgt spid="48"/>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749"/>
                                          </p:stCondLst>
                                        </p:cTn>
                                        <p:tgtEl>
                                          <p:spTgt spid="29"/>
                                        </p:tgtEl>
                                        <p:attrNameLst>
                                          <p:attrName>style.visibility</p:attrName>
                                        </p:attrNameLst>
                                      </p:cBhvr>
                                      <p:to>
                                        <p:strVal val="visible"/>
                                      </p:to>
                                    </p:set>
                                  </p:childTnLst>
                                </p:cTn>
                              </p:par>
                              <p:par>
                                <p:cTn id="104" presetID="1" presetClass="exit" presetSubtype="0" fill="hold" grpId="1" nodeType="withEffect">
                                  <p:stCondLst>
                                    <p:cond delay="0"/>
                                  </p:stCondLst>
                                  <p:childTnLst>
                                    <p:set>
                                      <p:cBhvr>
                                        <p:cTn id="105" dur="1" fill="hold">
                                          <p:stCondLst>
                                            <p:cond delay="749"/>
                                          </p:stCondLst>
                                        </p:cTn>
                                        <p:tgtEl>
                                          <p:spTgt spid="47"/>
                                        </p:tgtEl>
                                        <p:attrNameLst>
                                          <p:attrName>style.visibility</p:attrName>
                                        </p:attrNameLst>
                                      </p:cBhvr>
                                      <p:to>
                                        <p:strVal val="hidden"/>
                                      </p:to>
                                    </p:set>
                                  </p:childTnLst>
                                </p:cTn>
                              </p:par>
                              <p:par>
                                <p:cTn id="106" presetID="1" presetClass="entr" presetSubtype="0" fill="hold" nodeType="withEffect">
                                  <p:stCondLst>
                                    <p:cond delay="0"/>
                                  </p:stCondLst>
                                  <p:childTnLst>
                                    <p:set>
                                      <p:cBhvr>
                                        <p:cTn id="107" dur="1" fill="hold">
                                          <p:stCondLst>
                                            <p:cond delay="749"/>
                                          </p:stCondLst>
                                        </p:cTn>
                                        <p:tgtEl>
                                          <p:spTgt spid="49"/>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749"/>
                                          </p:stCondLst>
                                        </p:cTn>
                                        <p:tgtEl>
                                          <p:spTgt spid="50"/>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749"/>
                                          </p:stCondLst>
                                        </p:cTn>
                                        <p:tgtEl>
                                          <p:spTgt spid="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749"/>
                                          </p:stCondLst>
                                        </p:cTn>
                                        <p:tgtEl>
                                          <p:spTgt spid="10"/>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74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506447" y="2961254"/>
            <a:ext cx="6203170" cy="932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A15E9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15E9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15E9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15E9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15E9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cap="none" spc="0" normalizeH="0" baseline="30000" noProof="0" dirty="0">
                <a:ln>
                  <a:noFill/>
                </a:ln>
                <a:solidFill>
                  <a:srgbClr val="A15E98"/>
                </a:solidFill>
                <a:effectLst/>
                <a:uLnTx/>
                <a:uFillTx/>
                <a:latin typeface="Gill Sans MT"/>
                <a:ea typeface="+mn-ea"/>
                <a:cs typeface="+mn-cs"/>
              </a:rPr>
              <a:t>Over 50 percent of Colorado births </a:t>
            </a:r>
            <a:r>
              <a:rPr kumimoji="0" lang="en-US" sz="4000" b="0" i="0" u="none" strike="noStrike" kern="1200" cap="none" spc="0" normalizeH="0" baseline="30000" noProof="0" dirty="0">
                <a:ln>
                  <a:noFill/>
                </a:ln>
                <a:solidFill>
                  <a:srgbClr val="A15E98"/>
                </a:solidFill>
                <a:effectLst/>
                <a:uLnTx/>
                <a:uFillTx/>
                <a:latin typeface="Gill Sans MT"/>
                <a:ea typeface="+mn-ea"/>
                <a:cs typeface="+mn-cs"/>
              </a:rPr>
              <a:t>occur in a hospital participating in </a:t>
            </a:r>
            <a:r>
              <a:rPr kumimoji="0" lang="en-US" sz="4000" b="1" i="0" u="none" strike="noStrike" kern="1200" cap="none" spc="0" normalizeH="0" baseline="30000" noProof="0" dirty="0" err="1">
                <a:ln>
                  <a:noFill/>
                </a:ln>
                <a:solidFill>
                  <a:srgbClr val="A15E98"/>
                </a:solidFill>
                <a:effectLst/>
                <a:uLnTx/>
                <a:uFillTx/>
                <a:latin typeface="Gill Sans MT"/>
                <a:ea typeface="+mn-ea"/>
                <a:cs typeface="+mn-cs"/>
              </a:rPr>
              <a:t>CHoSEN</a:t>
            </a:r>
            <a:r>
              <a:rPr kumimoji="0" lang="en-US" sz="4000" b="1" i="0" u="none" strike="noStrike" kern="1200" cap="none" spc="0" normalizeH="0" baseline="30000" noProof="0" dirty="0">
                <a:ln>
                  <a:noFill/>
                </a:ln>
                <a:solidFill>
                  <a:srgbClr val="A15E98"/>
                </a:solidFill>
                <a:effectLst/>
                <a:uLnTx/>
                <a:uFillTx/>
                <a:latin typeface="Gill Sans MT"/>
                <a:ea typeface="+mn-ea"/>
                <a:cs typeface="+mn-cs"/>
              </a:rPr>
              <a:t> QIC.</a:t>
            </a:r>
            <a:endParaRPr kumimoji="0" lang="en-US" sz="4000" b="0" i="0" u="none" strike="noStrike" kern="1200" cap="none" spc="0" normalizeH="0" baseline="30000" noProof="0" dirty="0">
              <a:ln>
                <a:noFill/>
              </a:ln>
              <a:solidFill>
                <a:srgbClr val="A15E98"/>
              </a:solidFill>
              <a:effectLst/>
              <a:uLnTx/>
              <a:uFillTx/>
              <a:latin typeface="Gill Sans MT"/>
              <a:ea typeface="+mn-ea"/>
              <a:cs typeface="+mn-cs"/>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8145" y="588379"/>
            <a:ext cx="5183314" cy="1019668"/>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9617" y="1608047"/>
            <a:ext cx="5307977" cy="3915152"/>
          </a:xfrm>
          <a:prstGeom prst="rect">
            <a:avLst/>
          </a:prstGeom>
        </p:spPr>
      </p:pic>
      <p:sp>
        <p:nvSpPr>
          <p:cNvPr id="15" name="Footer Placeholder 4"/>
          <p:cNvSpPr>
            <a:spLocks noGrp="1"/>
          </p:cNvSpPr>
          <p:nvPr>
            <p:ph type="ftr" sz="quarter" idx="11"/>
          </p:nvPr>
        </p:nvSpPr>
        <p:spPr>
          <a:xfrm>
            <a:off x="4038600" y="6356350"/>
            <a:ext cx="4114800" cy="365125"/>
          </a:xfrm>
        </p:spPr>
        <p:txBody>
          <a:bodyPr/>
          <a:lstStyle>
            <a:lvl1pP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ill Sans MT"/>
                <a:ea typeface="+mn-ea"/>
                <a:cs typeface="+mn-cs"/>
              </a:rPr>
              <a:t>CHoSENCollaborative.org</a:t>
            </a:r>
          </a:p>
        </p:txBody>
      </p:sp>
    </p:spTree>
    <p:extLst>
      <p:ext uri="{BB962C8B-B14F-4D97-AF65-F5344CB8AC3E}">
        <p14:creationId xmlns:p14="http://schemas.microsoft.com/office/powerpoint/2010/main" val="1694133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F56C30-9409-4D47-8754-FE1934FC03CF}"/>
              </a:ext>
            </a:extLst>
          </p:cNvPr>
          <p:cNvPicPr>
            <a:picLocks noChangeAspect="1"/>
          </p:cNvPicPr>
          <p:nvPr/>
        </p:nvPicPr>
        <p:blipFill>
          <a:blip r:embed="rId3"/>
          <a:stretch>
            <a:fillRect/>
          </a:stretch>
        </p:blipFill>
        <p:spPr>
          <a:xfrm>
            <a:off x="893002" y="100598"/>
            <a:ext cx="10217021" cy="6399898"/>
          </a:xfrm>
          <a:prstGeom prst="rect">
            <a:avLst/>
          </a:prstGeom>
        </p:spPr>
      </p:pic>
      <p:pic>
        <p:nvPicPr>
          <p:cNvPr id="3" name="Content Placeholder 4">
            <a:extLst>
              <a:ext uri="{FF2B5EF4-FFF2-40B4-BE49-F238E27FC236}">
                <a16:creationId xmlns:a16="http://schemas.microsoft.com/office/drawing/2014/main" id="{DBB0EEC9-0EFC-4CCB-8DD4-745B2D34DB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393" y="6139546"/>
            <a:ext cx="2695323" cy="530227"/>
          </a:xfrm>
          <a:prstGeom prst="rect">
            <a:avLst/>
          </a:prstGeom>
        </p:spPr>
      </p:pic>
      <p:sp>
        <p:nvSpPr>
          <p:cNvPr id="4" name="TextBox 3">
            <a:extLst>
              <a:ext uri="{FF2B5EF4-FFF2-40B4-BE49-F238E27FC236}">
                <a16:creationId xmlns:a16="http://schemas.microsoft.com/office/drawing/2014/main" id="{BFDA622A-D7D3-4F21-AE54-4546F4BA94C1}"/>
              </a:ext>
            </a:extLst>
          </p:cNvPr>
          <p:cNvSpPr txBox="1"/>
          <p:nvPr/>
        </p:nvSpPr>
        <p:spPr>
          <a:xfrm>
            <a:off x="6190488" y="6500496"/>
            <a:ext cx="64282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Hwang SS, Weikel B, Adams J, Bourque SL et al. Hosp Pediatrics 2020.</a:t>
            </a:r>
          </a:p>
        </p:txBody>
      </p:sp>
    </p:spTree>
    <p:extLst>
      <p:ext uri="{BB962C8B-B14F-4D97-AF65-F5344CB8AC3E}">
        <p14:creationId xmlns:p14="http://schemas.microsoft.com/office/powerpoint/2010/main" val="290851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56312" r="53159" b="19287"/>
          <a:stretch/>
        </p:blipFill>
        <p:spPr>
          <a:xfrm>
            <a:off x="592341" y="1488590"/>
            <a:ext cx="5004987" cy="4051069"/>
          </a:xfrm>
          <a:prstGeom prst="rect">
            <a:avLst/>
          </a:prstGeom>
        </p:spPr>
      </p:pic>
      <p:pic>
        <p:nvPicPr>
          <p:cNvPr id="5" name="Picture 4">
            <a:extLst>
              <a:ext uri="{FF2B5EF4-FFF2-40B4-BE49-F238E27FC236}">
                <a16:creationId xmlns:a16="http://schemas.microsoft.com/office/drawing/2014/main" id="{B040F96A-557C-4CB3-A4DC-7D61794700B0}"/>
              </a:ext>
            </a:extLst>
          </p:cNvPr>
          <p:cNvPicPr>
            <a:picLocks noChangeAspect="1"/>
          </p:cNvPicPr>
          <p:nvPr/>
        </p:nvPicPr>
        <p:blipFill>
          <a:blip r:embed="rId4"/>
          <a:stretch>
            <a:fillRect/>
          </a:stretch>
        </p:blipFill>
        <p:spPr>
          <a:xfrm>
            <a:off x="6149558" y="99637"/>
            <a:ext cx="5129569" cy="6658725"/>
          </a:xfrm>
          <a:prstGeom prst="rect">
            <a:avLst/>
          </a:prstGeom>
          <a:ln>
            <a:solidFill>
              <a:schemeClr val="tx1"/>
            </a:solidFill>
          </a:ln>
        </p:spPr>
      </p:pic>
    </p:spTree>
    <p:extLst>
      <p:ext uri="{BB962C8B-B14F-4D97-AF65-F5344CB8AC3E}">
        <p14:creationId xmlns:p14="http://schemas.microsoft.com/office/powerpoint/2010/main" val="2467785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6AF0A4-CB1B-4E42-8310-5091DE4051CE}"/>
              </a:ext>
            </a:extLst>
          </p:cNvPr>
          <p:cNvSpPr txBox="1"/>
          <p:nvPr/>
        </p:nvSpPr>
        <p:spPr>
          <a:xfrm>
            <a:off x="8122596" y="685098"/>
            <a:ext cx="3793624" cy="1384995"/>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472C4"/>
                </a:solidFill>
                <a:effectLst/>
                <a:uLnTx/>
                <a:uFillTx/>
                <a:latin typeface="Calibri" panose="020F0502020204030204"/>
                <a:ea typeface="+mn-ea"/>
                <a:cs typeface="+mn-cs"/>
              </a:rPr>
              <a:t>Total SEN: 1,234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A7619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A7619F"/>
                </a:solidFill>
                <a:effectLst/>
                <a:uLnTx/>
                <a:uFillTx/>
                <a:latin typeface="Calibri" panose="020F0502020204030204"/>
                <a:ea typeface="+mn-ea"/>
                <a:cs typeface="+mn-cs"/>
              </a:rPr>
              <a:t>Total OEN: 1,023</a:t>
            </a:r>
          </a:p>
        </p:txBody>
      </p:sp>
      <p:graphicFrame>
        <p:nvGraphicFramePr>
          <p:cNvPr id="10" name="Chart 9">
            <a:extLst>
              <a:ext uri="{FF2B5EF4-FFF2-40B4-BE49-F238E27FC236}">
                <a16:creationId xmlns:a16="http://schemas.microsoft.com/office/drawing/2014/main" id="{E94E327E-7407-4F83-9338-8CD75920AA54}"/>
              </a:ext>
            </a:extLst>
          </p:cNvPr>
          <p:cNvGraphicFramePr>
            <a:graphicFrameLocks/>
          </p:cNvGraphicFramePr>
          <p:nvPr/>
        </p:nvGraphicFramePr>
        <p:xfrm>
          <a:off x="3112024" y="0"/>
          <a:ext cx="5862293" cy="32145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1BC18BAF-6C1D-4B65-AACE-6212D3F32B5E}"/>
              </a:ext>
            </a:extLst>
          </p:cNvPr>
          <p:cNvGraphicFramePr>
            <a:graphicFrameLocks/>
          </p:cNvGraphicFramePr>
          <p:nvPr/>
        </p:nvGraphicFramePr>
        <p:xfrm>
          <a:off x="0" y="3214540"/>
          <a:ext cx="6096000" cy="36434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D560917B-CE11-4842-9BBB-E35F327F7831}"/>
              </a:ext>
            </a:extLst>
          </p:cNvPr>
          <p:cNvGraphicFramePr>
            <a:graphicFrameLocks/>
          </p:cNvGraphicFramePr>
          <p:nvPr/>
        </p:nvGraphicFramePr>
        <p:xfrm>
          <a:off x="6096001" y="3429001"/>
          <a:ext cx="6096000" cy="3429000"/>
        </p:xfrm>
        <a:graphic>
          <a:graphicData uri="http://schemas.openxmlformats.org/drawingml/2006/chart">
            <c:chart xmlns:c="http://schemas.openxmlformats.org/drawingml/2006/chart" xmlns:r="http://schemas.openxmlformats.org/officeDocument/2006/relationships" r:id="rId4"/>
          </a:graphicData>
        </a:graphic>
      </p:graphicFrame>
      <p:pic>
        <p:nvPicPr>
          <p:cNvPr id="7" name="Content Placeholder 4">
            <a:extLst>
              <a:ext uri="{FF2B5EF4-FFF2-40B4-BE49-F238E27FC236}">
                <a16:creationId xmlns:a16="http://schemas.microsoft.com/office/drawing/2014/main" id="{B9132AE5-7EC6-40AD-8E36-204FFA8EB367}"/>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70121" y="286639"/>
            <a:ext cx="4051005" cy="796919"/>
          </a:xfrm>
        </p:spPr>
      </p:pic>
    </p:spTree>
    <p:extLst>
      <p:ext uri="{BB962C8B-B14F-4D97-AF65-F5344CB8AC3E}">
        <p14:creationId xmlns:p14="http://schemas.microsoft.com/office/powerpoint/2010/main" val="1955415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9E5E7AE-1E0B-4ECE-8308-489FF04ED178}"/>
              </a:ext>
            </a:extLst>
          </p:cNvPr>
          <p:cNvGraphicFramePr>
            <a:graphicFrameLocks noGrp="1"/>
          </p:cNvGraphicFramePr>
          <p:nvPr/>
        </p:nvGraphicFramePr>
        <p:xfrm>
          <a:off x="553212" y="1201736"/>
          <a:ext cx="10800588" cy="5380162"/>
        </p:xfrm>
        <a:graphic>
          <a:graphicData uri="http://schemas.openxmlformats.org/drawingml/2006/table">
            <a:tbl>
              <a:tblPr firstRow="1" bandRow="1">
                <a:tableStyleId>{5C22544A-7EE6-4342-B048-85BDC9FD1C3A}</a:tableStyleId>
              </a:tblPr>
              <a:tblGrid>
                <a:gridCol w="7062031">
                  <a:extLst>
                    <a:ext uri="{9D8B030D-6E8A-4147-A177-3AD203B41FA5}">
                      <a16:colId xmlns:a16="http://schemas.microsoft.com/office/drawing/2014/main" val="4037592185"/>
                    </a:ext>
                  </a:extLst>
                </a:gridCol>
                <a:gridCol w="3738557">
                  <a:extLst>
                    <a:ext uri="{9D8B030D-6E8A-4147-A177-3AD203B41FA5}">
                      <a16:colId xmlns:a16="http://schemas.microsoft.com/office/drawing/2014/main" val="1587725856"/>
                    </a:ext>
                  </a:extLst>
                </a:gridCol>
              </a:tblGrid>
              <a:tr h="421650">
                <a:tc>
                  <a:txBody>
                    <a:bodyPr/>
                    <a:lstStyle/>
                    <a:p>
                      <a:r>
                        <a:rPr lang="en-US" sz="2400" dirty="0"/>
                        <a:t>Maternal Substance Exposures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7619F"/>
                    </a:solidFill>
                  </a:tcPr>
                </a:tc>
                <a:tc>
                  <a:txBody>
                    <a:bodyPr/>
                    <a:lstStyle/>
                    <a:p>
                      <a:pPr algn="ctr"/>
                      <a:r>
                        <a:rPr lang="en-US" sz="2400" dirty="0"/>
                        <a:t>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7619F"/>
                    </a:solidFill>
                  </a:tcPr>
                </a:tc>
                <a:extLst>
                  <a:ext uri="{0D108BD9-81ED-4DB2-BD59-A6C34878D82A}">
                    <a16:rowId xmlns:a16="http://schemas.microsoft.com/office/drawing/2014/main" val="1328345526"/>
                  </a:ext>
                </a:extLst>
              </a:tr>
              <a:tr h="421650">
                <a:tc>
                  <a:txBody>
                    <a:bodyPr/>
                    <a:lstStyle/>
                    <a:p>
                      <a:r>
                        <a:rPr lang="en-US" sz="2400" dirty="0"/>
                        <a:t>MAT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FF6"/>
                    </a:solidFill>
                  </a:tcPr>
                </a:tc>
                <a:tc>
                  <a:txBody>
                    <a:bodyPr/>
                    <a:lstStyle/>
                    <a:p>
                      <a:pPr algn="ctr"/>
                      <a:r>
                        <a:rPr lang="en-US" sz="2400" b="1" dirty="0"/>
                        <a:t>581 (57%)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FF6"/>
                    </a:solidFill>
                  </a:tcPr>
                </a:tc>
                <a:extLst>
                  <a:ext uri="{0D108BD9-81ED-4DB2-BD59-A6C34878D82A}">
                    <a16:rowId xmlns:a16="http://schemas.microsoft.com/office/drawing/2014/main" val="638844308"/>
                  </a:ext>
                </a:extLst>
              </a:tr>
              <a:tr h="421650">
                <a:tc>
                  <a:txBody>
                    <a:bodyPr/>
                    <a:lstStyle/>
                    <a:p>
                      <a:pPr lvl="1"/>
                      <a:r>
                        <a:rPr lang="en-US" sz="2400" dirty="0"/>
                        <a:t>MAT </a:t>
                      </a:r>
                      <a:r>
                        <a:rPr lang="en-US" sz="2400" i="1" dirty="0"/>
                        <a:t>Only</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1ED"/>
                    </a:solidFill>
                  </a:tcPr>
                </a:tc>
                <a:tc>
                  <a:txBody>
                    <a:bodyPr/>
                    <a:lstStyle/>
                    <a:p>
                      <a:pPr algn="ctr"/>
                      <a:r>
                        <a:rPr lang="en-US" sz="2400" dirty="0"/>
                        <a:t>143 (25%)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1ED"/>
                    </a:solidFill>
                  </a:tcPr>
                </a:tc>
                <a:extLst>
                  <a:ext uri="{0D108BD9-81ED-4DB2-BD59-A6C34878D82A}">
                    <a16:rowId xmlns:a16="http://schemas.microsoft.com/office/drawing/2014/main" val="3367241451"/>
                  </a:ext>
                </a:extLst>
              </a:tr>
              <a:tr h="421650">
                <a:tc>
                  <a:txBody>
                    <a:bodyPr/>
                    <a:lstStyle/>
                    <a:p>
                      <a:pPr lvl="1"/>
                      <a:r>
                        <a:rPr lang="en-US" sz="2400" dirty="0"/>
                        <a:t>MAT + Rx/Legal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FF6"/>
                    </a:solidFill>
                  </a:tcPr>
                </a:tc>
                <a:tc>
                  <a:txBody>
                    <a:bodyPr/>
                    <a:lstStyle/>
                    <a:p>
                      <a:pPr algn="ctr"/>
                      <a:r>
                        <a:rPr lang="en-US" sz="2400" dirty="0"/>
                        <a:t>35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FF6"/>
                    </a:solidFill>
                  </a:tcPr>
                </a:tc>
                <a:extLst>
                  <a:ext uri="{0D108BD9-81ED-4DB2-BD59-A6C34878D82A}">
                    <a16:rowId xmlns:a16="http://schemas.microsoft.com/office/drawing/2014/main" val="2211507487"/>
                  </a:ext>
                </a:extLst>
              </a:tr>
              <a:tr h="421650">
                <a:tc>
                  <a:txBody>
                    <a:bodyPr/>
                    <a:lstStyle/>
                    <a:p>
                      <a:pPr lvl="1"/>
                      <a:r>
                        <a:rPr lang="en-US" sz="2400" dirty="0"/>
                        <a:t>MAT + Illicit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1ED"/>
                    </a:solidFill>
                  </a:tcPr>
                </a:tc>
                <a:tc>
                  <a:txBody>
                    <a:bodyPr/>
                    <a:lstStyle/>
                    <a:p>
                      <a:pPr algn="ctr"/>
                      <a:r>
                        <a:rPr lang="en-US" sz="2400" dirty="0"/>
                        <a:t>403 (69%)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1ED"/>
                    </a:solidFill>
                  </a:tcPr>
                </a:tc>
                <a:extLst>
                  <a:ext uri="{0D108BD9-81ED-4DB2-BD59-A6C34878D82A}">
                    <a16:rowId xmlns:a16="http://schemas.microsoft.com/office/drawing/2014/main" val="1299358222"/>
                  </a:ext>
                </a:extLst>
              </a:tr>
              <a:tr h="421650">
                <a:tc>
                  <a:txBody>
                    <a:bodyPr/>
                    <a:lstStyle/>
                    <a:p>
                      <a:r>
                        <a:rPr lang="en-US" sz="2400" dirty="0"/>
                        <a:t>No MAT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FF6"/>
                    </a:solidFill>
                  </a:tcPr>
                </a:tc>
                <a:tc>
                  <a:txBody>
                    <a:bodyPr/>
                    <a:lstStyle/>
                    <a:p>
                      <a:pPr algn="ctr"/>
                      <a:r>
                        <a:rPr lang="en-US" sz="2400" b="1" dirty="0"/>
                        <a:t>442 (43%)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FF6"/>
                    </a:solidFill>
                  </a:tcPr>
                </a:tc>
                <a:extLst>
                  <a:ext uri="{0D108BD9-81ED-4DB2-BD59-A6C34878D82A}">
                    <a16:rowId xmlns:a16="http://schemas.microsoft.com/office/drawing/2014/main" val="923955015"/>
                  </a:ext>
                </a:extLst>
              </a:tr>
              <a:tr h="421650">
                <a:tc>
                  <a:txBody>
                    <a:bodyPr/>
                    <a:lstStyle/>
                    <a:p>
                      <a:pPr lvl="1"/>
                      <a:r>
                        <a:rPr lang="en-US" sz="2400" dirty="0"/>
                        <a:t>Rx Opiates </a:t>
                      </a:r>
                      <a:r>
                        <a:rPr lang="en-US" sz="2400" i="1" dirty="0"/>
                        <a:t>Only</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1ED"/>
                    </a:solidFill>
                  </a:tcPr>
                </a:tc>
                <a:tc>
                  <a:txBody>
                    <a:bodyPr/>
                    <a:lstStyle/>
                    <a:p>
                      <a:pPr algn="ctr"/>
                      <a:r>
                        <a:rPr lang="en-US" sz="2400" dirty="0"/>
                        <a:t>54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1ED"/>
                    </a:solidFill>
                  </a:tcPr>
                </a:tc>
                <a:extLst>
                  <a:ext uri="{0D108BD9-81ED-4DB2-BD59-A6C34878D82A}">
                    <a16:rowId xmlns:a16="http://schemas.microsoft.com/office/drawing/2014/main" val="3297110017"/>
                  </a:ext>
                </a:extLst>
              </a:tr>
              <a:tr h="421650">
                <a:tc>
                  <a:txBody>
                    <a:bodyPr/>
                    <a:lstStyle/>
                    <a:p>
                      <a:pPr lvl="1"/>
                      <a:r>
                        <a:rPr lang="en-US" sz="2400" dirty="0"/>
                        <a:t>Rx Opiates + Rx/Legal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FF6"/>
                    </a:solidFill>
                  </a:tcPr>
                </a:tc>
                <a:tc>
                  <a:txBody>
                    <a:bodyPr/>
                    <a:lstStyle/>
                    <a:p>
                      <a:pPr algn="ctr"/>
                      <a:r>
                        <a:rPr lang="en-US" sz="2400" dirty="0"/>
                        <a:t>37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FF6"/>
                    </a:solidFill>
                  </a:tcPr>
                </a:tc>
                <a:extLst>
                  <a:ext uri="{0D108BD9-81ED-4DB2-BD59-A6C34878D82A}">
                    <a16:rowId xmlns:a16="http://schemas.microsoft.com/office/drawing/2014/main" val="2059325063"/>
                  </a:ext>
                </a:extLst>
              </a:tr>
              <a:tr h="421650">
                <a:tc>
                  <a:txBody>
                    <a:bodyPr/>
                    <a:lstStyle/>
                    <a:p>
                      <a:pPr lvl="1"/>
                      <a:r>
                        <a:rPr lang="en-US" sz="2400" dirty="0"/>
                        <a:t>Illicit Opiates </a:t>
                      </a:r>
                      <a:r>
                        <a:rPr lang="en-US" sz="2400" i="1" dirty="0"/>
                        <a:t>Only</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1ED"/>
                    </a:solidFill>
                  </a:tcPr>
                </a:tc>
                <a:tc>
                  <a:txBody>
                    <a:bodyPr/>
                    <a:lstStyle/>
                    <a:p>
                      <a:pPr algn="ctr"/>
                      <a:r>
                        <a:rPr lang="en-US" sz="2400" dirty="0"/>
                        <a:t>46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1ED"/>
                    </a:solidFill>
                  </a:tcPr>
                </a:tc>
                <a:extLst>
                  <a:ext uri="{0D108BD9-81ED-4DB2-BD59-A6C34878D82A}">
                    <a16:rowId xmlns:a16="http://schemas.microsoft.com/office/drawing/2014/main" val="1227538719"/>
                  </a:ext>
                </a:extLst>
              </a:tr>
              <a:tr h="421650">
                <a:tc>
                  <a:txBody>
                    <a:bodyPr/>
                    <a:lstStyle/>
                    <a:p>
                      <a:pPr lvl="1"/>
                      <a:r>
                        <a:rPr lang="en-US" sz="2400" dirty="0"/>
                        <a:t>Illicit Opiates + Other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FF6"/>
                    </a:solidFill>
                  </a:tcPr>
                </a:tc>
                <a:tc>
                  <a:txBody>
                    <a:bodyPr/>
                    <a:lstStyle/>
                    <a:p>
                      <a:pPr algn="ctr"/>
                      <a:r>
                        <a:rPr lang="en-US" sz="2400" dirty="0"/>
                        <a:t>305 (69%)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FF6"/>
                    </a:solidFill>
                  </a:tcPr>
                </a:tc>
                <a:extLst>
                  <a:ext uri="{0D108BD9-81ED-4DB2-BD59-A6C34878D82A}">
                    <a16:rowId xmlns:a16="http://schemas.microsoft.com/office/drawing/2014/main" val="3354309838"/>
                  </a:ext>
                </a:extLst>
              </a:tr>
              <a:tr h="808162">
                <a:tc gridSpan="2">
                  <a:txBody>
                    <a:bodyPr/>
                    <a:lstStyle/>
                    <a:p>
                      <a:pPr lvl="0"/>
                      <a:r>
                        <a:rPr lang="en-US" sz="1100" baseline="30000" dirty="0"/>
                        <a:t>*</a:t>
                      </a:r>
                      <a:r>
                        <a:rPr lang="en-US" sz="1100" baseline="0" dirty="0"/>
                        <a:t>MAT = Prescribed Buprenorphine/Methadone</a:t>
                      </a:r>
                    </a:p>
                    <a:p>
                      <a:pPr lvl="0"/>
                      <a:r>
                        <a:rPr lang="en-US" sz="1100" baseline="0" dirty="0"/>
                        <a:t> Rx = SSRI, Benzodiazepines</a:t>
                      </a:r>
                    </a:p>
                    <a:p>
                      <a:pPr lvl="0"/>
                      <a:r>
                        <a:rPr lang="en-US" sz="1100" baseline="0" dirty="0"/>
                        <a:t> Legal = Marijuana, Alcohol, Nicotine</a:t>
                      </a:r>
                    </a:p>
                    <a:p>
                      <a:pPr lvl="0"/>
                      <a:r>
                        <a:rPr lang="en-US" sz="1100" baseline="0" dirty="0"/>
                        <a:t> Illicit Substances = Meth/amphetamines, cocaine, MDMA</a:t>
                      </a:r>
                      <a:endParaRPr lang="en-US" sz="11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1ED"/>
                    </a:solidFill>
                  </a:tcPr>
                </a:tc>
                <a:tc hMerge="1">
                  <a:txBody>
                    <a:bodyPr/>
                    <a:lstStyle/>
                    <a:p>
                      <a:pPr algn="ctr"/>
                      <a:endParaRPr lang="en-US" dirty="0"/>
                    </a:p>
                  </a:txBody>
                  <a:tcPr/>
                </a:tc>
                <a:extLst>
                  <a:ext uri="{0D108BD9-81ED-4DB2-BD59-A6C34878D82A}">
                    <a16:rowId xmlns:a16="http://schemas.microsoft.com/office/drawing/2014/main" val="4043054"/>
                  </a:ext>
                </a:extLst>
              </a:tr>
            </a:tbl>
          </a:graphicData>
        </a:graphic>
      </p:graphicFrame>
      <p:sp>
        <p:nvSpPr>
          <p:cNvPr id="2" name="Title 1">
            <a:extLst>
              <a:ext uri="{FF2B5EF4-FFF2-40B4-BE49-F238E27FC236}">
                <a16:creationId xmlns:a16="http://schemas.microsoft.com/office/drawing/2014/main" id="{2BE85BB6-17DE-473E-B532-F2CCDB435CD0}"/>
              </a:ext>
            </a:extLst>
          </p:cNvPr>
          <p:cNvSpPr>
            <a:spLocks noGrp="1"/>
          </p:cNvSpPr>
          <p:nvPr>
            <p:ph type="title"/>
          </p:nvPr>
        </p:nvSpPr>
        <p:spPr>
          <a:xfrm>
            <a:off x="3475640" y="276102"/>
            <a:ext cx="8943109" cy="623108"/>
          </a:xfrm>
        </p:spPr>
        <p:txBody>
          <a:bodyPr>
            <a:noAutofit/>
          </a:bodyPr>
          <a:lstStyle/>
          <a:p>
            <a:r>
              <a:rPr lang="en-US" dirty="0"/>
              <a:t>Maternal Substance Use</a:t>
            </a:r>
          </a:p>
        </p:txBody>
      </p:sp>
    </p:spTree>
    <p:extLst>
      <p:ext uri="{BB962C8B-B14F-4D97-AF65-F5344CB8AC3E}">
        <p14:creationId xmlns:p14="http://schemas.microsoft.com/office/powerpoint/2010/main" val="2351947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3E6CD77-1FBC-44F7-9F66-FCB84186FD93}"/>
              </a:ext>
            </a:extLst>
          </p:cNvPr>
          <p:cNvGraphicFramePr>
            <a:graphicFrameLocks noGrp="1"/>
          </p:cNvGraphicFramePr>
          <p:nvPr/>
        </p:nvGraphicFramePr>
        <p:xfrm>
          <a:off x="6862677" y="993611"/>
          <a:ext cx="4996775" cy="6370320"/>
        </p:xfrm>
        <a:graphic>
          <a:graphicData uri="http://schemas.openxmlformats.org/drawingml/2006/table">
            <a:tbl>
              <a:tblPr firstRow="1" bandRow="1">
                <a:tableStyleId>{5C22544A-7EE6-4342-B048-85BDC9FD1C3A}</a:tableStyleId>
              </a:tblPr>
              <a:tblGrid>
                <a:gridCol w="3214708">
                  <a:extLst>
                    <a:ext uri="{9D8B030D-6E8A-4147-A177-3AD203B41FA5}">
                      <a16:colId xmlns:a16="http://schemas.microsoft.com/office/drawing/2014/main" val="729454925"/>
                    </a:ext>
                  </a:extLst>
                </a:gridCol>
                <a:gridCol w="1782067">
                  <a:extLst>
                    <a:ext uri="{9D8B030D-6E8A-4147-A177-3AD203B41FA5}">
                      <a16:colId xmlns:a16="http://schemas.microsoft.com/office/drawing/2014/main" val="855422043"/>
                    </a:ext>
                  </a:extLst>
                </a:gridCol>
              </a:tblGrid>
              <a:tr h="370840">
                <a:tc gridSpan="2">
                  <a:txBody>
                    <a:bodyPr/>
                    <a:lstStyle/>
                    <a:p>
                      <a:r>
                        <a:rPr lang="en-US" sz="2800" dirty="0">
                          <a:solidFill>
                            <a:schemeClr val="bg1"/>
                          </a:solidFill>
                        </a:rPr>
                        <a:t>Frequency of Non-Opiate Co-Exposures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581588539"/>
                  </a:ext>
                </a:extLst>
              </a:tr>
              <a:tr h="370840">
                <a:tc>
                  <a:txBody>
                    <a:bodyPr/>
                    <a:lstStyle/>
                    <a:p>
                      <a:r>
                        <a:rPr lang="en-US" sz="2800" dirty="0"/>
                        <a:t>Meth/amphetamines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359 (35%)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1385847"/>
                  </a:ext>
                </a:extLst>
              </a:tr>
              <a:tr h="370840">
                <a:tc>
                  <a:txBody>
                    <a:bodyPr/>
                    <a:lstStyle/>
                    <a:p>
                      <a:r>
                        <a:rPr lang="en-US" sz="2800" dirty="0"/>
                        <a:t>Nicotine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285 (28%)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6804188"/>
                  </a:ext>
                </a:extLst>
              </a:tr>
              <a:tr h="370840">
                <a:tc>
                  <a:txBody>
                    <a:bodyPr/>
                    <a:lstStyle/>
                    <a:p>
                      <a:r>
                        <a:rPr lang="en-US" sz="2800" dirty="0"/>
                        <a:t>Marijuana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266 (26%)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5899965"/>
                  </a:ext>
                </a:extLst>
              </a:tr>
              <a:tr h="370840">
                <a:tc>
                  <a:txBody>
                    <a:bodyPr/>
                    <a:lstStyle/>
                    <a:p>
                      <a:r>
                        <a:rPr lang="en-US" sz="2800" dirty="0"/>
                        <a:t>Cocaine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76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249682"/>
                  </a:ext>
                </a:extLst>
              </a:tr>
              <a:tr h="370840">
                <a:tc>
                  <a:txBody>
                    <a:bodyPr/>
                    <a:lstStyle/>
                    <a:p>
                      <a:r>
                        <a:rPr lang="en-US" sz="2800" dirty="0"/>
                        <a:t>Benzodiazepines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73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2371678"/>
                  </a:ext>
                </a:extLst>
              </a:tr>
              <a:tr h="370840">
                <a:tc>
                  <a:txBody>
                    <a:bodyPr/>
                    <a:lstStyle/>
                    <a:p>
                      <a:r>
                        <a:rPr lang="en-US" sz="2800" dirty="0"/>
                        <a:t>Other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40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6518911"/>
                  </a:ext>
                </a:extLst>
              </a:tr>
              <a:tr h="370840">
                <a:tc>
                  <a:txBody>
                    <a:bodyPr/>
                    <a:lstStyle/>
                    <a:p>
                      <a:r>
                        <a:rPr lang="en-US" sz="2800" dirty="0"/>
                        <a:t>Alcohol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33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770558"/>
                  </a:ext>
                </a:extLst>
              </a:tr>
              <a:tr h="370840">
                <a:tc>
                  <a:txBody>
                    <a:bodyPr/>
                    <a:lstStyle/>
                    <a:p>
                      <a:r>
                        <a:rPr lang="en-US" sz="2800" dirty="0"/>
                        <a:t>SSRIs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32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39138"/>
                  </a:ext>
                </a:extLst>
              </a:tr>
            </a:tbl>
          </a:graphicData>
        </a:graphic>
      </p:graphicFrame>
      <p:graphicFrame>
        <p:nvGraphicFramePr>
          <p:cNvPr id="5" name="Table 4">
            <a:extLst>
              <a:ext uri="{FF2B5EF4-FFF2-40B4-BE49-F238E27FC236}">
                <a16:creationId xmlns:a16="http://schemas.microsoft.com/office/drawing/2014/main" id="{C1276AAF-CC11-44CB-9922-2F5FA42F65FB}"/>
              </a:ext>
            </a:extLst>
          </p:cNvPr>
          <p:cNvGraphicFramePr>
            <a:graphicFrameLocks noGrp="1"/>
          </p:cNvGraphicFramePr>
          <p:nvPr/>
        </p:nvGraphicFramePr>
        <p:xfrm>
          <a:off x="332548" y="2029931"/>
          <a:ext cx="6319068" cy="4907280"/>
        </p:xfrm>
        <a:graphic>
          <a:graphicData uri="http://schemas.openxmlformats.org/drawingml/2006/table">
            <a:tbl>
              <a:tblPr firstRow="1" bandRow="1">
                <a:tableStyleId>{5C22544A-7EE6-4342-B048-85BDC9FD1C3A}</a:tableStyleId>
              </a:tblPr>
              <a:tblGrid>
                <a:gridCol w="4276259">
                  <a:extLst>
                    <a:ext uri="{9D8B030D-6E8A-4147-A177-3AD203B41FA5}">
                      <a16:colId xmlns:a16="http://schemas.microsoft.com/office/drawing/2014/main" val="729454925"/>
                    </a:ext>
                  </a:extLst>
                </a:gridCol>
                <a:gridCol w="2042809">
                  <a:extLst>
                    <a:ext uri="{9D8B030D-6E8A-4147-A177-3AD203B41FA5}">
                      <a16:colId xmlns:a16="http://schemas.microsoft.com/office/drawing/2014/main" val="855422043"/>
                    </a:ext>
                  </a:extLst>
                </a:gridCol>
              </a:tblGrid>
              <a:tr h="370840">
                <a:tc gridSpan="2">
                  <a:txBody>
                    <a:bodyPr/>
                    <a:lstStyle/>
                    <a:p>
                      <a:r>
                        <a:rPr lang="en-US" sz="2800" dirty="0"/>
                        <a:t>Frequency of Opiate Exposures </a:t>
                      </a:r>
                    </a:p>
                    <a:p>
                      <a:r>
                        <a:rPr lang="en-US" sz="2800" dirty="0"/>
                        <a:t>(not mutually exclusive)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4194602916"/>
                  </a:ext>
                </a:extLst>
              </a:tr>
              <a:tr h="370840">
                <a:tc>
                  <a:txBody>
                    <a:bodyPr/>
                    <a:lstStyle/>
                    <a:p>
                      <a:r>
                        <a:rPr lang="en-US" sz="2800" dirty="0"/>
                        <a:t>Heroin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417 (41%)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1385847"/>
                  </a:ext>
                </a:extLst>
              </a:tr>
              <a:tr h="370840">
                <a:tc>
                  <a:txBody>
                    <a:bodyPr/>
                    <a:lstStyle/>
                    <a:p>
                      <a:r>
                        <a:rPr lang="en-US" sz="2800" dirty="0"/>
                        <a:t>Prescription Methadone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298 (29%)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6804188"/>
                  </a:ext>
                </a:extLst>
              </a:tr>
              <a:tr h="370840">
                <a:tc>
                  <a:txBody>
                    <a:bodyPr/>
                    <a:lstStyle/>
                    <a:p>
                      <a:r>
                        <a:rPr lang="en-US" sz="2800" dirty="0"/>
                        <a:t>Prescription Buprenorphine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287 (28%)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5899965"/>
                  </a:ext>
                </a:extLst>
              </a:tr>
              <a:tr h="370840">
                <a:tc>
                  <a:txBody>
                    <a:bodyPr/>
                    <a:lstStyle/>
                    <a:p>
                      <a:r>
                        <a:rPr lang="en-US" sz="2800" dirty="0"/>
                        <a:t>Illicit Opioids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157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249682"/>
                  </a:ext>
                </a:extLst>
              </a:tr>
              <a:tr h="370840">
                <a:tc>
                  <a:txBody>
                    <a:bodyPr/>
                    <a:lstStyle/>
                    <a:p>
                      <a:r>
                        <a:rPr lang="en-US" sz="2800" dirty="0"/>
                        <a:t>Rx Opioids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149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2371678"/>
                  </a:ext>
                </a:extLst>
              </a:tr>
              <a:tr h="370840">
                <a:tc>
                  <a:txBody>
                    <a:bodyPr/>
                    <a:lstStyle/>
                    <a:p>
                      <a:r>
                        <a:rPr lang="en-US" sz="2800" dirty="0"/>
                        <a:t>Opioids, Unknown 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90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6518911"/>
                  </a:ext>
                </a:extLst>
              </a:tr>
            </a:tbl>
          </a:graphicData>
        </a:graphic>
      </p:graphicFrame>
      <p:sp>
        <p:nvSpPr>
          <p:cNvPr id="2" name="Title 1">
            <a:extLst>
              <a:ext uri="{FF2B5EF4-FFF2-40B4-BE49-F238E27FC236}">
                <a16:creationId xmlns:a16="http://schemas.microsoft.com/office/drawing/2014/main" id="{493D6712-1F0C-4689-99E7-9FB7449D51B0}"/>
              </a:ext>
            </a:extLst>
          </p:cNvPr>
          <p:cNvSpPr>
            <a:spLocks noGrp="1"/>
          </p:cNvSpPr>
          <p:nvPr>
            <p:ph type="title"/>
          </p:nvPr>
        </p:nvSpPr>
        <p:spPr>
          <a:xfrm>
            <a:off x="1478457" y="900151"/>
            <a:ext cx="8943109" cy="623108"/>
          </a:xfrm>
        </p:spPr>
        <p:txBody>
          <a:bodyPr>
            <a:noAutofit/>
          </a:bodyPr>
          <a:lstStyle/>
          <a:p>
            <a:r>
              <a:rPr lang="en-US" sz="4800" dirty="0"/>
              <a:t>Co-Exposures</a:t>
            </a:r>
          </a:p>
        </p:txBody>
      </p:sp>
    </p:spTree>
    <p:extLst>
      <p:ext uri="{BB962C8B-B14F-4D97-AF65-F5344CB8AC3E}">
        <p14:creationId xmlns:p14="http://schemas.microsoft.com/office/powerpoint/2010/main" val="281188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02C9D25-41A8-4A31-BE3C-A292814DDCB2}"/>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0037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AF6F327-DF5A-4840-8868-B0982E55BAF2}"/>
              </a:ext>
            </a:extLst>
          </p:cNvPr>
          <p:cNvGraphicFramePr>
            <a:graphicFrameLocks/>
          </p:cNvGraphicFramePr>
          <p:nvPr/>
        </p:nvGraphicFramePr>
        <p:xfrm>
          <a:off x="0" y="0"/>
          <a:ext cx="1219199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691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B5BA9-0B4F-4D0B-9AA1-F131E4FF939F}"/>
              </a:ext>
            </a:extLst>
          </p:cNvPr>
          <p:cNvSpPr>
            <a:spLocks noGrp="1"/>
          </p:cNvSpPr>
          <p:nvPr>
            <p:ph type="sldNum" sz="quarter" idx="13"/>
          </p:nvPr>
        </p:nvSpPr>
        <p:spPr/>
        <p:txBody>
          <a:bodyPr/>
          <a:lstStyle/>
          <a:p>
            <a:r>
              <a:rPr lang="en-ZA"/>
              <a:t>page </a:t>
            </a:r>
            <a:fld id="{19B51A1E-902D-48AF-9020-955120F399B6}" type="slidenum">
              <a:rPr lang="en-ZA" b="1" i="1" smtClean="0"/>
              <a:pPr/>
              <a:t>3</a:t>
            </a:fld>
            <a:endParaRPr lang="en-ZA" b="1" i="1" dirty="0"/>
          </a:p>
        </p:txBody>
      </p:sp>
      <p:pic>
        <p:nvPicPr>
          <p:cNvPr id="3" name="Picture 2">
            <a:extLst>
              <a:ext uri="{FF2B5EF4-FFF2-40B4-BE49-F238E27FC236}">
                <a16:creationId xmlns:a16="http://schemas.microsoft.com/office/drawing/2014/main" id="{F48CA8C5-C5ED-4AE3-A2C7-32BEDBC7EA77}"/>
              </a:ext>
            </a:extLst>
          </p:cNvPr>
          <p:cNvPicPr>
            <a:picLocks noChangeAspect="1"/>
          </p:cNvPicPr>
          <p:nvPr/>
        </p:nvPicPr>
        <p:blipFill>
          <a:blip r:embed="rId2"/>
          <a:stretch>
            <a:fillRect/>
          </a:stretch>
        </p:blipFill>
        <p:spPr>
          <a:xfrm>
            <a:off x="369016" y="19476"/>
            <a:ext cx="11453968" cy="6819047"/>
          </a:xfrm>
          <a:prstGeom prst="rect">
            <a:avLst/>
          </a:prstGeom>
        </p:spPr>
      </p:pic>
    </p:spTree>
    <p:extLst>
      <p:ext uri="{BB962C8B-B14F-4D97-AF65-F5344CB8AC3E}">
        <p14:creationId xmlns:p14="http://schemas.microsoft.com/office/powerpoint/2010/main" val="4166842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675F2AA4-F05A-45D9-9CCC-062A47ADDFD1}"/>
              </a:ext>
            </a:extLst>
          </p:cNvPr>
          <p:cNvGraphicFramePr>
            <a:graphicFrameLocks/>
          </p:cNvGraphicFramePr>
          <p:nvPr/>
        </p:nvGraphicFramePr>
        <p:xfrm>
          <a:off x="-1" y="0"/>
          <a:ext cx="12192001"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0090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6778305-A8A1-4DDB-AD62-A0EF1BAD50BC}"/>
              </a:ext>
            </a:extLst>
          </p:cNvPr>
          <p:cNvGraphicFramePr>
            <a:graphicFrameLocks/>
          </p:cNvGraphicFramePr>
          <p:nvPr/>
        </p:nvGraphicFramePr>
        <p:xfrm>
          <a:off x="0" y="0"/>
          <a:ext cx="12192000"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2948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0D50BF0-C10A-4F0B-949E-D8AE562A299E}"/>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1992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DFDE657-C847-41B5-A1E2-37FF4CE6E96B}"/>
              </a:ext>
            </a:extLst>
          </p:cNvPr>
          <p:cNvGraphicFramePr>
            <a:graphicFrameLocks/>
          </p:cNvGraphicFramePr>
          <p:nvPr/>
        </p:nvGraphicFramePr>
        <p:xfrm>
          <a:off x="0" y="0"/>
          <a:ext cx="12192000"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3861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54A063D-4685-4243-85CA-2167ADB24416}"/>
              </a:ext>
            </a:extLst>
          </p:cNvPr>
          <p:cNvGraphicFramePr>
            <a:graphicFrameLocks/>
          </p:cNvGraphicFramePr>
          <p:nvPr/>
        </p:nvGraphicFramePr>
        <p:xfrm>
          <a:off x="0" y="0"/>
          <a:ext cx="12192000"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3314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D9DE076-E265-4271-B5B9-EBBBBD7A9BE1}"/>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0638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3A32-0080-44B8-B4D2-78CE898C0D33}"/>
              </a:ext>
            </a:extLst>
          </p:cNvPr>
          <p:cNvSpPr>
            <a:spLocks noGrp="1"/>
          </p:cNvSpPr>
          <p:nvPr>
            <p:ph type="title"/>
          </p:nvPr>
        </p:nvSpPr>
        <p:spPr>
          <a:xfrm>
            <a:off x="6096000" y="399324"/>
            <a:ext cx="8943109" cy="1325563"/>
          </a:xfrm>
        </p:spPr>
        <p:txBody>
          <a:bodyPr>
            <a:noAutofit/>
          </a:bodyPr>
          <a:lstStyle/>
          <a:p>
            <a:r>
              <a:rPr lang="en-US" sz="6600" dirty="0"/>
              <a:t>Next Steps</a:t>
            </a:r>
          </a:p>
        </p:txBody>
      </p:sp>
      <p:sp>
        <p:nvSpPr>
          <p:cNvPr id="3" name="Content Placeholder 2">
            <a:extLst>
              <a:ext uri="{FF2B5EF4-FFF2-40B4-BE49-F238E27FC236}">
                <a16:creationId xmlns:a16="http://schemas.microsoft.com/office/drawing/2014/main" id="{4B41FA08-D6E6-4C41-B5A8-FA8459F84990}"/>
              </a:ext>
            </a:extLst>
          </p:cNvPr>
          <p:cNvSpPr>
            <a:spLocks noGrp="1"/>
          </p:cNvSpPr>
          <p:nvPr>
            <p:ph idx="1"/>
          </p:nvPr>
        </p:nvSpPr>
        <p:spPr>
          <a:xfrm>
            <a:off x="1021080" y="2081657"/>
            <a:ext cx="10515600" cy="4351338"/>
          </a:xfrm>
        </p:spPr>
        <p:txBody>
          <a:bodyPr>
            <a:normAutofit fontScale="92500" lnSpcReduction="10000"/>
          </a:bodyPr>
          <a:lstStyle/>
          <a:p>
            <a:r>
              <a:rPr lang="en-US" sz="3200" dirty="0"/>
              <a:t>Resume site visits</a:t>
            </a:r>
          </a:p>
          <a:p>
            <a:r>
              <a:rPr lang="en-US" sz="3200" dirty="0"/>
              <a:t>Moving beyond OEN care to care of SENs and their families</a:t>
            </a:r>
          </a:p>
          <a:p>
            <a:r>
              <a:rPr lang="en-US" sz="3200" dirty="0"/>
              <a:t>Key-Driver focused efforts</a:t>
            </a:r>
          </a:p>
          <a:p>
            <a:r>
              <a:rPr lang="en-US" sz="3200" dirty="0"/>
              <a:t>Engagement with MAT centers and providers </a:t>
            </a:r>
          </a:p>
          <a:p>
            <a:r>
              <a:rPr lang="en-US" sz="3200" dirty="0"/>
              <a:t>Engagement and education of outpatient pediatric providers</a:t>
            </a:r>
          </a:p>
          <a:p>
            <a:r>
              <a:rPr lang="en-US" sz="3200" dirty="0"/>
              <a:t>Data linkage project</a:t>
            </a:r>
          </a:p>
          <a:p>
            <a:r>
              <a:rPr lang="en-US" sz="3200" dirty="0"/>
              <a:t>Qualitative study: Lived experience of birthing individuals with SUD</a:t>
            </a:r>
          </a:p>
          <a:p>
            <a:endParaRPr lang="en-US" sz="3200" dirty="0"/>
          </a:p>
          <a:p>
            <a:endParaRPr lang="en-US" sz="3200" dirty="0"/>
          </a:p>
        </p:txBody>
      </p:sp>
      <p:pic>
        <p:nvPicPr>
          <p:cNvPr id="4" name="Content Placeholder 4">
            <a:extLst>
              <a:ext uri="{FF2B5EF4-FFF2-40B4-BE49-F238E27FC236}">
                <a16:creationId xmlns:a16="http://schemas.microsoft.com/office/drawing/2014/main" id="{DA04CCD2-BD41-4B09-9F20-FC6B60187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45" y="588379"/>
            <a:ext cx="5183314" cy="1019668"/>
          </a:xfrm>
          <a:prstGeom prst="rect">
            <a:avLst/>
          </a:prstGeom>
        </p:spPr>
      </p:pic>
    </p:spTree>
    <p:extLst>
      <p:ext uri="{BB962C8B-B14F-4D97-AF65-F5344CB8AC3E}">
        <p14:creationId xmlns:p14="http://schemas.microsoft.com/office/powerpoint/2010/main" val="4103414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310F75-9F7A-47FA-BBD0-C54F8440E9D8}"/>
              </a:ext>
            </a:extLst>
          </p:cNvPr>
          <p:cNvSpPr>
            <a:spLocks noGrp="1"/>
          </p:cNvSpPr>
          <p:nvPr>
            <p:ph type="title"/>
          </p:nvPr>
        </p:nvSpPr>
        <p:spPr>
          <a:xfrm>
            <a:off x="831850" y="1087438"/>
            <a:ext cx="10515600" cy="2852737"/>
          </a:xfrm>
        </p:spPr>
        <p:txBody>
          <a:bodyPr/>
          <a:lstStyle/>
          <a:p>
            <a:r>
              <a:rPr lang="en-US" dirty="0"/>
              <a:t>Family Integration into </a:t>
            </a:r>
            <a:br>
              <a:rPr lang="en-US" dirty="0"/>
            </a:br>
            <a:r>
              <a:rPr lang="en-US" dirty="0"/>
              <a:t>Neonatal Care</a:t>
            </a:r>
          </a:p>
        </p:txBody>
      </p:sp>
      <p:sp>
        <p:nvSpPr>
          <p:cNvPr id="5" name="Text Placeholder 4">
            <a:extLst>
              <a:ext uri="{FF2B5EF4-FFF2-40B4-BE49-F238E27FC236}">
                <a16:creationId xmlns:a16="http://schemas.microsoft.com/office/drawing/2014/main" id="{3B1E2DF7-B207-4980-AB93-23DA4EF99FB0}"/>
              </a:ext>
            </a:extLst>
          </p:cNvPr>
          <p:cNvSpPr>
            <a:spLocks noGrp="1"/>
          </p:cNvSpPr>
          <p:nvPr>
            <p:ph type="body" idx="1"/>
          </p:nvPr>
        </p:nvSpPr>
        <p:spPr/>
        <p:txBody>
          <a:bodyPr>
            <a:normAutofit fontScale="92500" lnSpcReduction="20000"/>
          </a:bodyPr>
          <a:lstStyle/>
          <a:p>
            <a:r>
              <a:rPr lang="en-US" sz="4000" b="1" dirty="0">
                <a:solidFill>
                  <a:srgbClr val="C00000"/>
                </a:solidFill>
              </a:rPr>
              <a:t>D</a:t>
            </a:r>
            <a:r>
              <a:rPr lang="en-US" sz="4000" dirty="0">
                <a:solidFill>
                  <a:srgbClr val="C00000"/>
                </a:solidFill>
              </a:rPr>
              <a:t>ata-driven </a:t>
            </a:r>
            <a:r>
              <a:rPr lang="en-US" sz="4000" b="1" dirty="0">
                <a:solidFill>
                  <a:srgbClr val="C00000"/>
                </a:solidFill>
              </a:rPr>
              <a:t>E</a:t>
            </a:r>
            <a:r>
              <a:rPr lang="en-US" sz="4000" dirty="0">
                <a:solidFill>
                  <a:srgbClr val="C00000"/>
                </a:solidFill>
              </a:rPr>
              <a:t>ngagement of </a:t>
            </a:r>
            <a:r>
              <a:rPr lang="en-US" sz="4000" b="1" dirty="0">
                <a:solidFill>
                  <a:srgbClr val="C00000"/>
                </a:solidFill>
              </a:rPr>
              <a:t>F</a:t>
            </a:r>
            <a:r>
              <a:rPr lang="en-US" sz="4000" dirty="0">
                <a:solidFill>
                  <a:srgbClr val="C00000"/>
                </a:solidFill>
              </a:rPr>
              <a:t>amilies to </a:t>
            </a:r>
            <a:r>
              <a:rPr lang="en-US" sz="4000" b="1" dirty="0">
                <a:solidFill>
                  <a:srgbClr val="C00000"/>
                </a:solidFill>
              </a:rPr>
              <a:t>I</a:t>
            </a:r>
            <a:r>
              <a:rPr lang="en-US" sz="4000" dirty="0">
                <a:solidFill>
                  <a:srgbClr val="C00000"/>
                </a:solidFill>
              </a:rPr>
              <a:t>mprove the </a:t>
            </a:r>
            <a:r>
              <a:rPr lang="en-US" sz="4000" b="1" dirty="0">
                <a:solidFill>
                  <a:srgbClr val="C00000"/>
                </a:solidFill>
              </a:rPr>
              <a:t>N</a:t>
            </a:r>
            <a:r>
              <a:rPr lang="en-US" sz="4000" dirty="0">
                <a:solidFill>
                  <a:srgbClr val="C00000"/>
                </a:solidFill>
              </a:rPr>
              <a:t>ICU </a:t>
            </a:r>
            <a:r>
              <a:rPr lang="en-US" sz="4000" b="1" dirty="0">
                <a:solidFill>
                  <a:srgbClr val="C00000"/>
                </a:solidFill>
              </a:rPr>
              <a:t>E</a:t>
            </a:r>
            <a:r>
              <a:rPr lang="en-US" sz="4000" dirty="0">
                <a:solidFill>
                  <a:srgbClr val="C00000"/>
                </a:solidFill>
              </a:rPr>
              <a:t>xperience in Colorado</a:t>
            </a:r>
          </a:p>
          <a:p>
            <a:r>
              <a:rPr lang="en-US" sz="4000" dirty="0">
                <a:solidFill>
                  <a:srgbClr val="C00000"/>
                </a:solidFill>
              </a:rPr>
              <a:t>(DEFINE Colorado)</a:t>
            </a:r>
          </a:p>
        </p:txBody>
      </p:sp>
    </p:spTree>
    <p:extLst>
      <p:ext uri="{BB962C8B-B14F-4D97-AF65-F5344CB8AC3E}">
        <p14:creationId xmlns:p14="http://schemas.microsoft.com/office/powerpoint/2010/main" val="3780191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595" y="310723"/>
            <a:ext cx="5028155" cy="1325563"/>
          </a:xfrm>
        </p:spPr>
        <p:txBody>
          <a:bodyPr>
            <a:normAutofit fontScale="90000"/>
          </a:bodyPr>
          <a:lstStyle/>
          <a:p>
            <a:pPr algn="ctr"/>
            <a:r>
              <a:rPr lang="en-US" dirty="0">
                <a:solidFill>
                  <a:srgbClr val="002060"/>
                </a:solidFill>
                <a:latin typeface="+mn-lt"/>
              </a:rPr>
              <a:t>CHCO NICU Admissions </a:t>
            </a:r>
            <a:br>
              <a:rPr lang="en-US" dirty="0">
                <a:solidFill>
                  <a:srgbClr val="002060"/>
                </a:solidFill>
                <a:latin typeface="+mn-lt"/>
              </a:rPr>
            </a:br>
            <a:r>
              <a:rPr lang="en-US" dirty="0">
                <a:solidFill>
                  <a:srgbClr val="002060"/>
                </a:solidFill>
                <a:latin typeface="+mn-lt"/>
              </a:rPr>
              <a:t>by Zip Code</a:t>
            </a:r>
          </a:p>
        </p:txBody>
      </p:sp>
      <p:pic>
        <p:nvPicPr>
          <p:cNvPr id="6" name="Picture 5"/>
          <p:cNvPicPr>
            <a:picLocks noChangeAspect="1"/>
          </p:cNvPicPr>
          <p:nvPr/>
        </p:nvPicPr>
        <p:blipFill>
          <a:blip r:embed="rId3"/>
          <a:stretch>
            <a:fillRect/>
          </a:stretch>
        </p:blipFill>
        <p:spPr>
          <a:xfrm>
            <a:off x="5794168" y="317740"/>
            <a:ext cx="5841111" cy="6223091"/>
          </a:xfrm>
          <a:prstGeom prst="rect">
            <a:avLst/>
          </a:prstGeom>
        </p:spPr>
      </p:pic>
      <p:pic>
        <p:nvPicPr>
          <p:cNvPr id="7" name="Picture 6"/>
          <p:cNvPicPr>
            <a:picLocks noChangeAspect="1"/>
          </p:cNvPicPr>
          <p:nvPr/>
        </p:nvPicPr>
        <p:blipFill>
          <a:blip r:embed="rId4"/>
          <a:stretch>
            <a:fillRect/>
          </a:stretch>
        </p:blipFill>
        <p:spPr>
          <a:xfrm>
            <a:off x="1354975" y="1912516"/>
            <a:ext cx="3875167" cy="2698129"/>
          </a:xfrm>
          <a:prstGeom prst="rect">
            <a:avLst/>
          </a:prstGeom>
        </p:spPr>
      </p:pic>
      <p:pic>
        <p:nvPicPr>
          <p:cNvPr id="9" name="Picture 8"/>
          <p:cNvPicPr>
            <a:picLocks noChangeAspect="1"/>
          </p:cNvPicPr>
          <p:nvPr/>
        </p:nvPicPr>
        <p:blipFill>
          <a:blip r:embed="rId5"/>
          <a:stretch>
            <a:fillRect/>
          </a:stretch>
        </p:blipFill>
        <p:spPr>
          <a:xfrm>
            <a:off x="1521584" y="4954919"/>
            <a:ext cx="3541947" cy="1585912"/>
          </a:xfrm>
          <a:prstGeom prst="rect">
            <a:avLst/>
          </a:prstGeom>
        </p:spPr>
      </p:pic>
      <p:sp>
        <p:nvSpPr>
          <p:cNvPr id="8" name="TextBox 7">
            <a:extLst>
              <a:ext uri="{FF2B5EF4-FFF2-40B4-BE49-F238E27FC236}">
                <a16:creationId xmlns:a16="http://schemas.microsoft.com/office/drawing/2014/main" id="{6F36F509-F1F1-4F6E-BF00-40691A5FEC79}"/>
              </a:ext>
            </a:extLst>
          </p:cNvPr>
          <p:cNvSpPr txBox="1"/>
          <p:nvPr/>
        </p:nvSpPr>
        <p:spPr>
          <a:xfrm>
            <a:off x="79473" y="6488668"/>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c/o Stephanie Bourque</a:t>
            </a:r>
          </a:p>
        </p:txBody>
      </p:sp>
      <p:sp>
        <p:nvSpPr>
          <p:cNvPr id="10" name="TextBox 9">
            <a:extLst>
              <a:ext uri="{FF2B5EF4-FFF2-40B4-BE49-F238E27FC236}">
                <a16:creationId xmlns:a16="http://schemas.microsoft.com/office/drawing/2014/main" id="{5C2FF1D4-4B47-4D78-A42A-0F6344548CE8}"/>
              </a:ext>
            </a:extLst>
          </p:cNvPr>
          <p:cNvSpPr txBox="1"/>
          <p:nvPr/>
        </p:nvSpPr>
        <p:spPr>
          <a:xfrm>
            <a:off x="6505642" y="6488668"/>
            <a:ext cx="67922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Bourque SL, Levek C, Melara DL, Grover TR, Hwang SS . MCHJ 2018</a:t>
            </a:r>
          </a:p>
        </p:txBody>
      </p:sp>
    </p:spTree>
    <p:extLst>
      <p:ext uri="{BB962C8B-B14F-4D97-AF65-F5344CB8AC3E}">
        <p14:creationId xmlns:p14="http://schemas.microsoft.com/office/powerpoint/2010/main" val="2935691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02" y="2808349"/>
            <a:ext cx="10515600" cy="1947171"/>
          </a:xfrm>
        </p:spPr>
        <p:txBody>
          <a:bodyPr>
            <a:noAutofit/>
          </a:bodyPr>
          <a:lstStyle/>
          <a:p>
            <a:pPr algn="ctr">
              <a:lnSpc>
                <a:spcPct val="100000"/>
              </a:lnSpc>
              <a:buNone/>
            </a:pPr>
            <a:r>
              <a:rPr lang="en-US" sz="3600" dirty="0"/>
              <a:t>Median LOS in Level IV NICU for infants not                     back-transported was </a:t>
            </a:r>
            <a:r>
              <a:rPr lang="en-US" sz="3600" b="1" dirty="0">
                <a:solidFill>
                  <a:srgbClr val="C00000"/>
                </a:solidFill>
              </a:rPr>
              <a:t>28.5 days </a:t>
            </a:r>
            <a:r>
              <a:rPr lang="en-US" sz="3600" dirty="0"/>
              <a:t>beyond being on                          LFNC and full enteral feedings</a:t>
            </a:r>
          </a:p>
        </p:txBody>
      </p:sp>
      <p:sp>
        <p:nvSpPr>
          <p:cNvPr id="6" name="Title 1"/>
          <p:cNvSpPr txBox="1">
            <a:spLocks/>
          </p:cNvSpPr>
          <p:nvPr/>
        </p:nvSpPr>
        <p:spPr>
          <a:xfrm>
            <a:off x="2152279" y="1075201"/>
            <a:ext cx="7887442" cy="1325563"/>
          </a:xfrm>
          <a:prstGeom prst="rect">
            <a:avLst/>
          </a:prstGeom>
          <a:solidFill>
            <a:schemeClr val="bg2"/>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377" rtl="0" eaLnBrk="1" latinLnBrk="0" hangingPunct="1">
              <a:lnSpc>
                <a:spcPct val="90000"/>
              </a:lnSpc>
              <a:spcBef>
                <a:spcPct val="0"/>
              </a:spcBef>
              <a:buNone/>
              <a:defRPr sz="3400" kern="1200" cap="all" spc="200" baseline="0">
                <a:solidFill>
                  <a:schemeClr val="tx1">
                    <a:lumMod val="85000"/>
                    <a:lumOff val="15000"/>
                  </a:schemeClr>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400" b="0" i="0" u="none" strike="noStrike" kern="1200" cap="all" spc="200" normalizeH="0" baseline="0" noProof="0" dirty="0">
                <a:ln>
                  <a:noFill/>
                </a:ln>
                <a:solidFill>
                  <a:srgbClr val="002060"/>
                </a:solidFill>
                <a:effectLst/>
                <a:uLnTx/>
                <a:uFillTx/>
                <a:latin typeface="Arial" panose="020B0604020202020204"/>
                <a:ea typeface="+mj-ea"/>
                <a:cs typeface="+mj-cs"/>
              </a:rPr>
              <a:t>Length of stay beyond </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400" b="0" i="0" u="none" strike="noStrike" kern="1200" cap="all" spc="200" normalizeH="0" baseline="0" noProof="0" dirty="0">
                <a:ln>
                  <a:noFill/>
                </a:ln>
                <a:solidFill>
                  <a:srgbClr val="002060"/>
                </a:solidFill>
                <a:effectLst/>
                <a:uLnTx/>
                <a:uFillTx/>
                <a:latin typeface="Arial" panose="020B0604020202020204"/>
                <a:ea typeface="+mj-ea"/>
                <a:cs typeface="+mj-cs"/>
              </a:rPr>
              <a:t>clinical stability</a:t>
            </a:r>
          </a:p>
        </p:txBody>
      </p:sp>
      <p:sp>
        <p:nvSpPr>
          <p:cNvPr id="4" name="TextBox 3">
            <a:extLst>
              <a:ext uri="{FF2B5EF4-FFF2-40B4-BE49-F238E27FC236}">
                <a16:creationId xmlns:a16="http://schemas.microsoft.com/office/drawing/2014/main" id="{EB07C5FF-3918-4F81-89B5-8581F76E87A6}"/>
              </a:ext>
            </a:extLst>
          </p:cNvPr>
          <p:cNvSpPr txBox="1"/>
          <p:nvPr/>
        </p:nvSpPr>
        <p:spPr>
          <a:xfrm>
            <a:off x="8406063" y="6355324"/>
            <a:ext cx="37859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Bourque et al. Submitted. MCHJ 2018</a:t>
            </a:r>
          </a:p>
        </p:txBody>
      </p:sp>
      <p:sp>
        <p:nvSpPr>
          <p:cNvPr id="7" name="TextBox 6">
            <a:extLst>
              <a:ext uri="{FF2B5EF4-FFF2-40B4-BE49-F238E27FC236}">
                <a16:creationId xmlns:a16="http://schemas.microsoft.com/office/drawing/2014/main" id="{377E53CF-24DB-41F6-99D0-F36AB1B9EAB6}"/>
              </a:ext>
            </a:extLst>
          </p:cNvPr>
          <p:cNvSpPr txBox="1"/>
          <p:nvPr/>
        </p:nvSpPr>
        <p:spPr>
          <a:xfrm>
            <a:off x="6505642" y="6488668"/>
            <a:ext cx="67922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Bourque SL, Levek C, Melara DL, Grover TR, Hwang SS . MCHJ 2018</a:t>
            </a:r>
          </a:p>
        </p:txBody>
      </p:sp>
    </p:spTree>
    <p:extLst>
      <p:ext uri="{BB962C8B-B14F-4D97-AF65-F5344CB8AC3E}">
        <p14:creationId xmlns:p14="http://schemas.microsoft.com/office/powerpoint/2010/main" val="1465089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38230" y="0"/>
            <a:ext cx="1696634" cy="6858000"/>
          </a:xfrm>
          <a:prstGeom prst="rect">
            <a:avLst/>
          </a:prstGeom>
          <a:solidFill>
            <a:srgbClr val="6EBEA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6" name="Rectangle 25" title="Overlay Graphic">
            <a:extLst>
              <a:ext uri="{FF2B5EF4-FFF2-40B4-BE49-F238E27FC236}">
                <a16:creationId xmlns:a16="http://schemas.microsoft.com/office/drawing/2014/main" id="{817B6E89-6474-4AB4-90D5-2C2FB4120F12}"/>
              </a:ext>
            </a:extLst>
          </p:cNvPr>
          <p:cNvSpPr/>
          <p:nvPr/>
        </p:nvSpPr>
        <p:spPr bwMode="ltGray">
          <a:xfrm>
            <a:off x="4458118" y="0"/>
            <a:ext cx="6080111" cy="6858000"/>
          </a:xfrm>
          <a:prstGeom prst="rect">
            <a:avLst/>
          </a:prstGeom>
          <a:solidFill>
            <a:srgbClr val="615D8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E52BFEB6-F40E-4219-9AA6-8A27C2E8899B}"/>
              </a:ext>
            </a:extLst>
          </p:cNvPr>
          <p:cNvSpPr>
            <a:spLocks noGrp="1"/>
          </p:cNvSpPr>
          <p:nvPr>
            <p:ph type="ctrTitle"/>
          </p:nvPr>
        </p:nvSpPr>
        <p:spPr bwMode="black">
          <a:xfrm>
            <a:off x="4578531" y="2452255"/>
            <a:ext cx="5779899" cy="3094354"/>
          </a:xfrm>
        </p:spPr>
        <p:txBody>
          <a:bodyPr/>
          <a:lstStyle/>
          <a:p>
            <a:r>
              <a:rPr lang="en-ZA" sz="5400" b="1" dirty="0">
                <a:latin typeface="Avenir Next LT Pro" panose="020B0504020202020204" pitchFamily="34" charset="0"/>
                <a:ea typeface="Malgun Gothic" panose="020B0503020000020004" pitchFamily="34" charset="-127"/>
              </a:rPr>
              <a:t>SOAR</a:t>
            </a:r>
            <a:r>
              <a:rPr lang="en-ZA" sz="5400" dirty="0">
                <a:latin typeface="Avenir Next LT Pro" panose="020B0504020202020204" pitchFamily="34" charset="0"/>
                <a:ea typeface="Malgun Gothic" panose="020B0503020000020004" pitchFamily="34" charset="-127"/>
              </a:rPr>
              <a:t/>
            </a:r>
            <a:br>
              <a:rPr lang="en-ZA" sz="5400" dirty="0">
                <a:latin typeface="Avenir Next LT Pro" panose="020B0504020202020204" pitchFamily="34" charset="0"/>
                <a:ea typeface="Malgun Gothic" panose="020B0503020000020004" pitchFamily="34" charset="-127"/>
              </a:rPr>
            </a:br>
            <a:r>
              <a:rPr lang="en-ZA" sz="5400" dirty="0">
                <a:latin typeface="Avenir Next LT Pro" panose="020B0504020202020204" pitchFamily="34" charset="0"/>
                <a:ea typeface="Malgun Gothic" panose="020B0503020000020004" pitchFamily="34" charset="-127"/>
              </a:rPr>
              <a:t/>
            </a:r>
            <a:br>
              <a:rPr lang="en-ZA" sz="5400" dirty="0">
                <a:latin typeface="Avenir Next LT Pro" panose="020B0504020202020204" pitchFamily="34" charset="0"/>
                <a:ea typeface="Malgun Gothic" panose="020B0503020000020004" pitchFamily="34" charset="-127"/>
              </a:rPr>
            </a:br>
            <a:r>
              <a:rPr lang="en-ZA" sz="3200" dirty="0" err="1">
                <a:latin typeface="Avenir Next LT Pro" panose="020B0504020202020204" pitchFamily="34" charset="0"/>
                <a:ea typeface="Malgun Gothic" panose="020B0503020000020004" pitchFamily="34" charset="-127"/>
              </a:rPr>
              <a:t>SuppOrting</a:t>
            </a:r>
            <a:r>
              <a:rPr lang="en-ZA" sz="3200" dirty="0">
                <a:latin typeface="Avenir Next LT Pro" panose="020B0504020202020204" pitchFamily="34" charset="0"/>
                <a:ea typeface="Malgun Gothic" panose="020B0503020000020004" pitchFamily="34" charset="-127"/>
              </a:rPr>
              <a:t> </a:t>
            </a:r>
            <a:r>
              <a:rPr lang="en-ZA" sz="3200" dirty="0" err="1">
                <a:latin typeface="Avenir Next LT Pro" panose="020B0504020202020204" pitchFamily="34" charset="0"/>
                <a:ea typeface="Malgun Gothic" panose="020B0503020000020004" pitchFamily="34" charset="-127"/>
              </a:rPr>
              <a:t>vAginal</a:t>
            </a:r>
            <a:r>
              <a:rPr lang="en-ZA" sz="3200" dirty="0">
                <a:latin typeface="Avenir Next LT Pro" panose="020B0504020202020204" pitchFamily="34" charset="0"/>
                <a:ea typeface="Malgun Gothic" panose="020B0503020000020004" pitchFamily="34" charset="-127"/>
              </a:rPr>
              <a:t> delivery for</a:t>
            </a:r>
            <a:br>
              <a:rPr lang="en-ZA" sz="3200" dirty="0">
                <a:latin typeface="Avenir Next LT Pro" panose="020B0504020202020204" pitchFamily="34" charset="0"/>
                <a:ea typeface="Malgun Gothic" panose="020B0503020000020004" pitchFamily="34" charset="-127"/>
              </a:rPr>
            </a:br>
            <a:r>
              <a:rPr lang="en-ZA" sz="3200" dirty="0">
                <a:latin typeface="Avenir Next LT Pro" panose="020B0504020202020204" pitchFamily="34" charset="0"/>
                <a:ea typeface="Malgun Gothic" panose="020B0503020000020004" pitchFamily="34" charset="-127"/>
              </a:rPr>
              <a:t>low-Risk mothers</a:t>
            </a:r>
            <a:endParaRPr lang="en-ZA" sz="3200" dirty="0">
              <a:latin typeface="Arial Rounded MT Bold" panose="020F0704030504030204" pitchFamily="34" charset="0"/>
              <a:ea typeface="Malgun Gothic" panose="020B0503020000020004" pitchFamily="34" charset="-127"/>
            </a:endParaRPr>
          </a:p>
        </p:txBody>
      </p:sp>
      <p:pic>
        <p:nvPicPr>
          <p:cNvPr id="8" name="Picture 7"/>
          <p:cNvPicPr>
            <a:picLocks noChangeAspect="1"/>
          </p:cNvPicPr>
          <p:nvPr/>
        </p:nvPicPr>
        <p:blipFill>
          <a:blip r:embed="rId3"/>
          <a:stretch>
            <a:fillRect/>
          </a:stretch>
        </p:blipFill>
        <p:spPr>
          <a:xfrm>
            <a:off x="4456642" y="117361"/>
            <a:ext cx="1624943" cy="1023503"/>
          </a:xfrm>
          <a:prstGeom prst="rect">
            <a:avLst/>
          </a:prstGeom>
        </p:spPr>
      </p:pic>
      <p:sp>
        <p:nvSpPr>
          <p:cNvPr id="6" name="Subtitle 5">
            <a:extLst>
              <a:ext uri="{FF2B5EF4-FFF2-40B4-BE49-F238E27FC236}">
                <a16:creationId xmlns:a16="http://schemas.microsoft.com/office/drawing/2014/main" id="{136C94A3-A7A5-42AF-B855-CE3922BB38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63489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9E17E0-3FB2-44DF-8846-8A69A88706BF}"/>
              </a:ext>
            </a:extLst>
          </p:cNvPr>
          <p:cNvSpPr txBox="1"/>
          <p:nvPr/>
        </p:nvSpPr>
        <p:spPr>
          <a:xfrm>
            <a:off x="9577915" y="5988734"/>
            <a:ext cx="293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Mauricio Palau et al. Presented at PAS 2017.</a:t>
            </a:r>
          </a:p>
        </p:txBody>
      </p:sp>
      <p:sp>
        <p:nvSpPr>
          <p:cNvPr id="6" name="TextBox 5">
            <a:extLst>
              <a:ext uri="{FF2B5EF4-FFF2-40B4-BE49-F238E27FC236}">
                <a16:creationId xmlns:a16="http://schemas.microsoft.com/office/drawing/2014/main" id="{BD80C5B8-C313-48AE-924B-D8B648CF39B4}"/>
              </a:ext>
            </a:extLst>
          </p:cNvPr>
          <p:cNvSpPr txBox="1"/>
          <p:nvPr/>
        </p:nvSpPr>
        <p:spPr>
          <a:xfrm>
            <a:off x="1234668" y="5804068"/>
            <a:ext cx="35364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Palau MA,  Meier MR, Brinton JT,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Hwang SS, Roosevelt GE, Parker TP.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Perinatol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2018.</a:t>
            </a:r>
          </a:p>
        </p:txBody>
      </p:sp>
      <p:pic>
        <p:nvPicPr>
          <p:cNvPr id="2" name="Picture 1">
            <a:extLst>
              <a:ext uri="{FF2B5EF4-FFF2-40B4-BE49-F238E27FC236}">
                <a16:creationId xmlns:a16="http://schemas.microsoft.com/office/drawing/2014/main" id="{8DF0013B-1C99-4929-AD72-403561201C22}"/>
              </a:ext>
            </a:extLst>
          </p:cNvPr>
          <p:cNvPicPr>
            <a:picLocks noChangeAspect="1"/>
          </p:cNvPicPr>
          <p:nvPr/>
        </p:nvPicPr>
        <p:blipFill>
          <a:blip r:embed="rId3"/>
          <a:stretch>
            <a:fillRect/>
          </a:stretch>
        </p:blipFill>
        <p:spPr>
          <a:xfrm>
            <a:off x="1331699" y="130603"/>
            <a:ext cx="9302943" cy="1742830"/>
          </a:xfrm>
          <a:prstGeom prst="rect">
            <a:avLst/>
          </a:prstGeom>
        </p:spPr>
      </p:pic>
      <p:pic>
        <p:nvPicPr>
          <p:cNvPr id="4" name="Picture 3">
            <a:extLst>
              <a:ext uri="{FF2B5EF4-FFF2-40B4-BE49-F238E27FC236}">
                <a16:creationId xmlns:a16="http://schemas.microsoft.com/office/drawing/2014/main" id="{1992D2F4-F87E-45CF-AC26-44FCB39AEFA2}"/>
              </a:ext>
            </a:extLst>
          </p:cNvPr>
          <p:cNvPicPr>
            <a:picLocks noChangeAspect="1"/>
          </p:cNvPicPr>
          <p:nvPr/>
        </p:nvPicPr>
        <p:blipFill>
          <a:blip r:embed="rId4"/>
          <a:stretch>
            <a:fillRect/>
          </a:stretch>
        </p:blipFill>
        <p:spPr>
          <a:xfrm>
            <a:off x="5161909" y="1873433"/>
            <a:ext cx="5081963" cy="4804376"/>
          </a:xfrm>
          <a:prstGeom prst="rect">
            <a:avLst/>
          </a:prstGeom>
          <a:ln>
            <a:solidFill>
              <a:schemeClr val="tx1"/>
            </a:solidFill>
          </a:ln>
        </p:spPr>
      </p:pic>
    </p:spTree>
    <p:extLst>
      <p:ext uri="{BB962C8B-B14F-4D97-AF65-F5344CB8AC3E}">
        <p14:creationId xmlns:p14="http://schemas.microsoft.com/office/powerpoint/2010/main" val="3456999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8DE48E-BC7E-41F3-9018-5DFF192538B9}"/>
              </a:ext>
            </a:extLst>
          </p:cNvPr>
          <p:cNvPicPr>
            <a:picLocks noChangeAspect="1"/>
          </p:cNvPicPr>
          <p:nvPr/>
        </p:nvPicPr>
        <p:blipFill>
          <a:blip r:embed="rId3"/>
          <a:stretch>
            <a:fillRect/>
          </a:stretch>
        </p:blipFill>
        <p:spPr>
          <a:xfrm>
            <a:off x="936166" y="507182"/>
            <a:ext cx="7953061" cy="5778990"/>
          </a:xfrm>
          <a:prstGeom prst="rect">
            <a:avLst/>
          </a:prstGeom>
          <a:ln>
            <a:solidFill>
              <a:schemeClr val="tx1"/>
            </a:solidFill>
          </a:ln>
        </p:spPr>
      </p:pic>
      <p:sp>
        <p:nvSpPr>
          <p:cNvPr id="3" name="TextBox 2">
            <a:extLst>
              <a:ext uri="{FF2B5EF4-FFF2-40B4-BE49-F238E27FC236}">
                <a16:creationId xmlns:a16="http://schemas.microsoft.com/office/drawing/2014/main" id="{B34F49E1-6760-4565-A4A8-1B2D39F36F55}"/>
              </a:ext>
            </a:extLst>
          </p:cNvPr>
          <p:cNvSpPr txBox="1"/>
          <p:nvPr/>
        </p:nvSpPr>
        <p:spPr>
          <a:xfrm>
            <a:off x="9258300" y="6027653"/>
            <a:ext cx="293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Mauricio Palau et al. Presented at PAS 2017.</a:t>
            </a:r>
          </a:p>
        </p:txBody>
      </p:sp>
      <p:sp>
        <p:nvSpPr>
          <p:cNvPr id="6" name="TextBox 5">
            <a:extLst>
              <a:ext uri="{FF2B5EF4-FFF2-40B4-BE49-F238E27FC236}">
                <a16:creationId xmlns:a16="http://schemas.microsoft.com/office/drawing/2014/main" id="{72027D2B-7449-4578-9787-480871D092F9}"/>
              </a:ext>
            </a:extLst>
          </p:cNvPr>
          <p:cNvSpPr txBox="1"/>
          <p:nvPr/>
        </p:nvSpPr>
        <p:spPr>
          <a:xfrm>
            <a:off x="9057440" y="5711845"/>
            <a:ext cx="35364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Palau MA,  Meier MR, Brinton JT,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Hwang SS, Roosevelt GE, Parker TP.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Perinatol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2018.</a:t>
            </a:r>
          </a:p>
        </p:txBody>
      </p:sp>
    </p:spTree>
    <p:extLst>
      <p:ext uri="{BB962C8B-B14F-4D97-AF65-F5344CB8AC3E}">
        <p14:creationId xmlns:p14="http://schemas.microsoft.com/office/powerpoint/2010/main" val="2219246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999444" y="-39691"/>
            <a:ext cx="8153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DEFINE Colorado QIC Key Driver Diagram</a:t>
            </a:r>
          </a:p>
        </p:txBody>
      </p:sp>
      <p:sp>
        <p:nvSpPr>
          <p:cNvPr id="7" name="TextBox 6"/>
          <p:cNvSpPr txBox="1"/>
          <p:nvPr/>
        </p:nvSpPr>
        <p:spPr>
          <a:xfrm>
            <a:off x="219419" y="328915"/>
            <a:ext cx="2011680" cy="276999"/>
          </a:xfrm>
          <a:prstGeom prst="rect">
            <a:avLst/>
          </a:prstGeom>
          <a:solidFill>
            <a:schemeClr val="bg1">
              <a:lumMod val="75000"/>
            </a:schemeClr>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Aim Statement</a:t>
            </a:r>
          </a:p>
        </p:txBody>
      </p:sp>
      <p:sp>
        <p:nvSpPr>
          <p:cNvPr id="11" name="TextBox 10"/>
          <p:cNvSpPr txBox="1"/>
          <p:nvPr/>
        </p:nvSpPr>
        <p:spPr>
          <a:xfrm>
            <a:off x="2516015" y="328915"/>
            <a:ext cx="2388893" cy="276999"/>
          </a:xfrm>
          <a:prstGeom prst="rect">
            <a:avLst/>
          </a:prstGeom>
          <a:solidFill>
            <a:schemeClr val="bg1">
              <a:lumMod val="7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Primary Drivers</a:t>
            </a:r>
          </a:p>
        </p:txBody>
      </p:sp>
      <p:sp>
        <p:nvSpPr>
          <p:cNvPr id="12" name="TextBox 11"/>
          <p:cNvSpPr txBox="1"/>
          <p:nvPr/>
        </p:nvSpPr>
        <p:spPr>
          <a:xfrm>
            <a:off x="5235026" y="328915"/>
            <a:ext cx="2388893" cy="276999"/>
          </a:xfrm>
          <a:prstGeom prst="rect">
            <a:avLst/>
          </a:prstGeom>
          <a:solidFill>
            <a:schemeClr val="bg1">
              <a:lumMod val="7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Secondary Drivers</a:t>
            </a:r>
          </a:p>
        </p:txBody>
      </p:sp>
      <p:sp>
        <p:nvSpPr>
          <p:cNvPr id="13" name="TextBox 12"/>
          <p:cNvSpPr txBox="1"/>
          <p:nvPr/>
        </p:nvSpPr>
        <p:spPr>
          <a:xfrm>
            <a:off x="7947627" y="328915"/>
            <a:ext cx="4078311" cy="276999"/>
          </a:xfrm>
          <a:prstGeom prst="rect">
            <a:avLst/>
          </a:prstGeom>
          <a:solidFill>
            <a:schemeClr val="bg1">
              <a:lumMod val="7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Potential Change Concepts</a:t>
            </a:r>
          </a:p>
        </p:txBody>
      </p:sp>
      <p:sp>
        <p:nvSpPr>
          <p:cNvPr id="17" name="TextBox 16"/>
          <p:cNvSpPr txBox="1"/>
          <p:nvPr/>
        </p:nvSpPr>
        <p:spPr>
          <a:xfrm>
            <a:off x="2516017" y="4077399"/>
            <a:ext cx="2388893" cy="209847"/>
          </a:xfrm>
          <a:prstGeom prst="rect">
            <a:avLst/>
          </a:prstGeom>
          <a:solidFill>
            <a:schemeClr val="accent1">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Family engagement in Hands-On NICU care</a:t>
            </a:r>
          </a:p>
        </p:txBody>
      </p:sp>
      <p:sp>
        <p:nvSpPr>
          <p:cNvPr id="14" name="TextBox 13"/>
          <p:cNvSpPr txBox="1"/>
          <p:nvPr/>
        </p:nvSpPr>
        <p:spPr>
          <a:xfrm>
            <a:off x="5235026" y="721918"/>
            <a:ext cx="2388893" cy="369332"/>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Language barrier between providers and parents</a:t>
            </a:r>
          </a:p>
        </p:txBody>
      </p:sp>
      <p:sp>
        <p:nvSpPr>
          <p:cNvPr id="23" name="TextBox 22"/>
          <p:cNvSpPr txBox="1"/>
          <p:nvPr/>
        </p:nvSpPr>
        <p:spPr>
          <a:xfrm>
            <a:off x="2516015" y="2872149"/>
            <a:ext cx="2388893" cy="477868"/>
          </a:xfrm>
          <a:prstGeom prst="rect">
            <a:avLst/>
          </a:prstGeom>
          <a:solidFill>
            <a:schemeClr val="accent6">
              <a:lumMod val="20000"/>
              <a:lumOff val="80000"/>
            </a:schemeClr>
          </a:solidFill>
          <a:ln w="9525">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sng" strike="noStrike" kern="1200" cap="none" spc="0" normalizeH="0" baseline="0" noProof="0" dirty="0">
                <a:ln>
                  <a:noFill/>
                </a:ln>
                <a:solidFill>
                  <a:prstClr val="black"/>
                </a:solidFill>
                <a:effectLst/>
                <a:uLnTx/>
                <a:uFillTx/>
                <a:latin typeface="Calibri"/>
                <a:ea typeface="+mn-ea"/>
                <a:cs typeface="+mn-cs"/>
              </a:rPr>
              <a:t>Measure</a:t>
            </a:r>
            <a:r>
              <a:rPr kumimoji="0" lang="en-US" sz="900" b="0" i="1" u="none" strike="noStrike" kern="1200" cap="none" spc="0" normalizeH="0" baseline="0" noProof="0" dirty="0">
                <a:ln>
                  <a:noFill/>
                </a:ln>
                <a:solidFill>
                  <a:prstClr val="black"/>
                </a:solidFill>
                <a:effectLst/>
                <a:uLnTx/>
                <a:uFillTx/>
                <a:latin typeface="Calibri"/>
                <a:ea typeface="+mn-ea"/>
                <a:cs typeface="+mn-cs"/>
              </a:rPr>
              <a:t>: 1) date of first social worker contact; 2) parental report of social and financial needs being met</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TextBox 67"/>
          <p:cNvSpPr txBox="1"/>
          <p:nvPr/>
        </p:nvSpPr>
        <p:spPr>
          <a:xfrm>
            <a:off x="172149" y="1799728"/>
            <a:ext cx="2098177" cy="2462213"/>
          </a:xfrm>
          <a:prstGeom prst="rect">
            <a:avLst/>
          </a:prstGeom>
          <a:solidFill>
            <a:srgbClr val="CCECFF"/>
          </a:solidFill>
          <a:ln>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By </a:t>
            </a:r>
            <a:r>
              <a:rPr kumimoji="0" lang="en-US" sz="1100" b="0" i="1" u="none" strike="noStrike" kern="1200" cap="none" spc="0" normalizeH="0" baseline="0" noProof="0" dirty="0">
                <a:ln>
                  <a:noFill/>
                </a:ln>
                <a:solidFill>
                  <a:srgbClr val="FF0000"/>
                </a:solidFill>
                <a:effectLst/>
                <a:uLnTx/>
                <a:uFillTx/>
                <a:latin typeface="Calibri"/>
                <a:ea typeface="+mn-ea"/>
                <a:cs typeface="+mn-cs"/>
              </a:rPr>
              <a:t>December 2022</a:t>
            </a:r>
            <a:r>
              <a:rPr kumimoji="0" lang="en-US" sz="1100" b="0" i="1" u="none" strike="noStrike" kern="1200" cap="none" spc="0" normalizeH="0" baseline="0" noProof="0" dirty="0">
                <a:ln>
                  <a:noFill/>
                </a:ln>
                <a:solidFill>
                  <a:prstClr val="black"/>
                </a:solidFill>
                <a:effectLst/>
                <a:uLnTx/>
                <a:uFillTx/>
                <a:latin typeface="Calibri"/>
                <a:ea typeface="+mn-ea"/>
                <a:cs typeface="+mn-cs"/>
              </a:rPr>
              <a:t>, hospitals will improve family engagement in NICUs by: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100" b="0" i="1"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Improving parental report of engagement in infant health and development during NICU hospitalization by 20%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100" b="0" i="1"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Reduce disparities in parental report of engagement by race/ethnicity, primary language, and distance from hospital by 20% </a:t>
            </a:r>
          </a:p>
        </p:txBody>
      </p:sp>
      <p:sp>
        <p:nvSpPr>
          <p:cNvPr id="79" name="TextBox 78"/>
          <p:cNvSpPr txBox="1"/>
          <p:nvPr/>
        </p:nvSpPr>
        <p:spPr>
          <a:xfrm>
            <a:off x="2516018" y="1259578"/>
            <a:ext cx="2388893" cy="646331"/>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sng" strike="noStrike" kern="1200" cap="none" spc="0" normalizeH="0" baseline="0" noProof="0" dirty="0">
                <a:ln>
                  <a:noFill/>
                </a:ln>
                <a:solidFill>
                  <a:prstClr val="black"/>
                </a:solidFill>
                <a:effectLst/>
                <a:uLnTx/>
                <a:uFillTx/>
                <a:latin typeface="Calibri"/>
                <a:ea typeface="+mn-ea"/>
                <a:cs typeface="+mn-cs"/>
              </a:rPr>
              <a:t>Measure</a:t>
            </a:r>
            <a:r>
              <a:rPr kumimoji="0" lang="en-US" sz="900" b="0" i="0" u="none" strike="noStrike" kern="1200" cap="none" spc="0" normalizeH="0" baseline="0" noProof="0" dirty="0">
                <a:ln>
                  <a:noFill/>
                </a:ln>
                <a:solidFill>
                  <a:prstClr val="black"/>
                </a:solidFill>
                <a:effectLst/>
                <a:uLnTx/>
                <a:uFillTx/>
                <a:latin typeface="Calibri"/>
                <a:ea typeface="+mn-ea"/>
                <a:cs typeface="+mn-cs"/>
              </a:rPr>
              <a:t>: </a:t>
            </a:r>
            <a:r>
              <a:rPr kumimoji="0" lang="en-US" sz="900" b="0" i="1" u="none" strike="noStrike" kern="1200" cap="none" spc="0" normalizeH="0" baseline="0" noProof="0" dirty="0">
                <a:ln>
                  <a:noFill/>
                </a:ln>
                <a:solidFill>
                  <a:prstClr val="black"/>
                </a:solidFill>
                <a:effectLst/>
                <a:uLnTx/>
                <a:uFillTx/>
                <a:latin typeface="Calibri"/>
                <a:ea typeface="+mn-ea"/>
                <a:cs typeface="+mn-cs"/>
              </a:rPr>
              <a:t>1) Parental report of timely and consistent communication from providers; 2) Timing of first family meeting; 3) Frequency of family updates/meetings</a:t>
            </a:r>
          </a:p>
        </p:txBody>
      </p:sp>
      <p:sp>
        <p:nvSpPr>
          <p:cNvPr id="64" name="TextBox 63">
            <a:extLst>
              <a:ext uri="{FF2B5EF4-FFF2-40B4-BE49-F238E27FC236}">
                <a16:creationId xmlns:a16="http://schemas.microsoft.com/office/drawing/2014/main" id="{E670DC10-C47A-445D-9A2E-26EAB8D7775F}"/>
              </a:ext>
            </a:extLst>
          </p:cNvPr>
          <p:cNvSpPr txBox="1"/>
          <p:nvPr/>
        </p:nvSpPr>
        <p:spPr>
          <a:xfrm>
            <a:off x="5235026" y="5904080"/>
            <a:ext cx="2388893" cy="209847"/>
          </a:xfrm>
          <a:prstGeom prst="rect">
            <a:avLst/>
          </a:prstGeom>
          <a:solidFill>
            <a:schemeClr val="accent2">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Language barrier</a:t>
            </a:r>
          </a:p>
        </p:txBody>
      </p:sp>
      <p:sp>
        <p:nvSpPr>
          <p:cNvPr id="72" name="TextBox 71">
            <a:extLst>
              <a:ext uri="{FF2B5EF4-FFF2-40B4-BE49-F238E27FC236}">
                <a16:creationId xmlns:a16="http://schemas.microsoft.com/office/drawing/2014/main" id="{1564E8C3-F9DB-4B16-9B79-38DBB57A55B8}"/>
              </a:ext>
            </a:extLst>
          </p:cNvPr>
          <p:cNvSpPr txBox="1"/>
          <p:nvPr/>
        </p:nvSpPr>
        <p:spPr>
          <a:xfrm>
            <a:off x="5235026" y="5520000"/>
            <a:ext cx="2388893" cy="335756"/>
          </a:xfrm>
          <a:prstGeom prst="rect">
            <a:avLst/>
          </a:prstGeom>
          <a:solidFill>
            <a:schemeClr val="accent2">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Lack of shared decision making in discharge planning </a:t>
            </a:r>
          </a:p>
        </p:txBody>
      </p:sp>
      <p:sp>
        <p:nvSpPr>
          <p:cNvPr id="83" name="TextBox 82">
            <a:extLst>
              <a:ext uri="{FF2B5EF4-FFF2-40B4-BE49-F238E27FC236}">
                <a16:creationId xmlns:a16="http://schemas.microsoft.com/office/drawing/2014/main" id="{D4B1DEB7-EEAE-4AA4-9EF5-735F2BDC60FD}"/>
              </a:ext>
            </a:extLst>
          </p:cNvPr>
          <p:cNvSpPr txBox="1"/>
          <p:nvPr/>
        </p:nvSpPr>
        <p:spPr>
          <a:xfrm>
            <a:off x="7947627" y="2334759"/>
            <a:ext cx="4081936" cy="230832"/>
          </a:xfrm>
          <a:prstGeom prst="rect">
            <a:avLst/>
          </a:prstGeom>
          <a:solidFill>
            <a:schemeClr val="accent6">
              <a:lumMod val="60000"/>
              <a:lumOff val="40000"/>
            </a:schemeClr>
          </a:solid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1) Social determinants screening tool; 2) </a:t>
            </a:r>
            <a:r>
              <a:rPr kumimoji="0" lang="en-US" sz="9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establish referral service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C70788F2-D13A-491C-8BB4-FE0AA4A4BBBC}"/>
              </a:ext>
            </a:extLst>
          </p:cNvPr>
          <p:cNvSpPr txBox="1"/>
          <p:nvPr/>
        </p:nvSpPr>
        <p:spPr>
          <a:xfrm>
            <a:off x="7947627" y="4183972"/>
            <a:ext cx="4081936" cy="369332"/>
          </a:xfrm>
          <a:prstGeom prst="rect">
            <a:avLst/>
          </a:prstGeom>
          <a:solidFill>
            <a:schemeClr val="accent1">
              <a:lumMod val="60000"/>
              <a:lumOff val="40000"/>
            </a:schemeClr>
          </a:solid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Educate family on all aspects of care they can participate in; 2) Development of peer-support groups; 3) Standardize family participation in infant’s care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FICare</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5" name="TextBox 84">
            <a:extLst>
              <a:ext uri="{FF2B5EF4-FFF2-40B4-BE49-F238E27FC236}">
                <a16:creationId xmlns:a16="http://schemas.microsoft.com/office/drawing/2014/main" id="{5D141E22-A259-4B33-9330-0C01E78A1B58}"/>
              </a:ext>
            </a:extLst>
          </p:cNvPr>
          <p:cNvSpPr txBox="1"/>
          <p:nvPr/>
        </p:nvSpPr>
        <p:spPr>
          <a:xfrm>
            <a:off x="7947627" y="6116270"/>
            <a:ext cx="4081936" cy="507831"/>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Reduce parking cost; 2) Provide public transportation vouchers; 3) Minimize restriction of sibling visitation; 4) On site childcare for siblings; 5) Overnight accommodations for families; 6) Provide meals as needed</a:t>
            </a:r>
          </a:p>
        </p:txBody>
      </p:sp>
      <p:sp>
        <p:nvSpPr>
          <p:cNvPr id="38" name="TextBox 37"/>
          <p:cNvSpPr txBox="1"/>
          <p:nvPr/>
        </p:nvSpPr>
        <p:spPr>
          <a:xfrm>
            <a:off x="5235026" y="2351320"/>
            <a:ext cx="2379719" cy="335756"/>
          </a:xfrm>
          <a:prstGeom prst="rect">
            <a:avLst/>
          </a:prstGeom>
          <a:solidFill>
            <a:schemeClr val="accent6">
              <a:lumMod val="60000"/>
              <a:lumOff val="40000"/>
            </a:schemeClr>
          </a:solidFill>
          <a:ln w="9525">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Current social services not comprehensive to address all needs</a:t>
            </a:r>
          </a:p>
        </p:txBody>
      </p:sp>
      <p:sp>
        <p:nvSpPr>
          <p:cNvPr id="39" name="TextBox 38"/>
          <p:cNvSpPr txBox="1"/>
          <p:nvPr/>
        </p:nvSpPr>
        <p:spPr>
          <a:xfrm>
            <a:off x="5235026" y="4004943"/>
            <a:ext cx="2388893" cy="461665"/>
          </a:xfrm>
          <a:prstGeom prst="rect">
            <a:avLst/>
          </a:prstGeom>
          <a:solidFill>
            <a:schemeClr val="accent1">
              <a:lumMod val="60000"/>
              <a:lumOff val="40000"/>
            </a:schemeClr>
          </a:solidFill>
          <a:ln w="9525">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Families and NICU staff have unclear expectations about parental role in the NICU; lack of parental empowerment</a:t>
            </a:r>
          </a:p>
        </p:txBody>
      </p:sp>
      <p:sp>
        <p:nvSpPr>
          <p:cNvPr id="71" name="TextBox 70"/>
          <p:cNvSpPr txBox="1"/>
          <p:nvPr/>
        </p:nvSpPr>
        <p:spPr>
          <a:xfrm>
            <a:off x="7947627" y="701336"/>
            <a:ext cx="4081936" cy="230832"/>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Increase use of interpreter services often and early</a:t>
            </a:r>
          </a:p>
        </p:txBody>
      </p:sp>
      <p:sp>
        <p:nvSpPr>
          <p:cNvPr id="76" name="TextBox 75">
            <a:extLst>
              <a:ext uri="{FF2B5EF4-FFF2-40B4-BE49-F238E27FC236}">
                <a16:creationId xmlns:a16="http://schemas.microsoft.com/office/drawing/2014/main" id="{5D141E22-A259-4B33-9330-0C01E78A1B58}"/>
              </a:ext>
            </a:extLst>
          </p:cNvPr>
          <p:cNvSpPr txBox="1"/>
          <p:nvPr/>
        </p:nvSpPr>
        <p:spPr>
          <a:xfrm>
            <a:off x="2523330" y="5617908"/>
            <a:ext cx="2388893" cy="209847"/>
          </a:xfrm>
          <a:prstGeom prst="rect">
            <a:avLst/>
          </a:prstGeom>
          <a:solidFill>
            <a:schemeClr val="accent2">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Family participation in discharge planning</a:t>
            </a:r>
          </a:p>
        </p:txBody>
      </p:sp>
      <p:sp>
        <p:nvSpPr>
          <p:cNvPr id="77" name="TextBox 76">
            <a:extLst>
              <a:ext uri="{FF2B5EF4-FFF2-40B4-BE49-F238E27FC236}">
                <a16:creationId xmlns:a16="http://schemas.microsoft.com/office/drawing/2014/main" id="{A8C48B32-D8B4-4533-8CDE-2E2C3CB421A4}"/>
              </a:ext>
            </a:extLst>
          </p:cNvPr>
          <p:cNvSpPr txBox="1"/>
          <p:nvPr/>
        </p:nvSpPr>
        <p:spPr>
          <a:xfrm>
            <a:off x="2516019" y="890246"/>
            <a:ext cx="2388893" cy="369332"/>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C</a:t>
            </a:r>
            <a:r>
              <a:rPr kumimoji="0" lang="en-US" sz="900" b="0" i="0" u="none" strike="noStrike" kern="1200" cap="none" spc="0" normalizeH="0" baseline="0" noProof="0" dirty="0" err="1">
                <a:ln>
                  <a:noFill/>
                </a:ln>
                <a:solidFill>
                  <a:prstClr val="black"/>
                </a:solidFill>
                <a:effectLst/>
                <a:uLnTx/>
                <a:uFillTx/>
                <a:latin typeface="Calibri"/>
                <a:ea typeface="+mn-ea"/>
                <a:cs typeface="+mn-cs"/>
              </a:rPr>
              <a:t>ommunication</a:t>
            </a:r>
            <a:r>
              <a:rPr kumimoji="0" lang="en-US" sz="900" b="0" i="0" u="none" strike="noStrike" kern="1200" cap="none" spc="0" normalizeH="0" baseline="0" noProof="0" dirty="0">
                <a:ln>
                  <a:noFill/>
                </a:ln>
                <a:solidFill>
                  <a:prstClr val="black"/>
                </a:solidFill>
                <a:effectLst/>
                <a:uLnTx/>
                <a:uFillTx/>
                <a:latin typeface="Calibri"/>
                <a:ea typeface="+mn-ea"/>
                <a:cs typeface="+mn-cs"/>
              </a:rPr>
              <a:t> between NICU staff and families; among NICU providers</a:t>
            </a:r>
          </a:p>
        </p:txBody>
      </p:sp>
      <p:sp>
        <p:nvSpPr>
          <p:cNvPr id="78" name="TextBox 77">
            <a:extLst>
              <a:ext uri="{FF2B5EF4-FFF2-40B4-BE49-F238E27FC236}">
                <a16:creationId xmlns:a16="http://schemas.microsoft.com/office/drawing/2014/main" id="{D4B1DEB7-EEAE-4AA4-9EF5-735F2BDC60FD}"/>
              </a:ext>
            </a:extLst>
          </p:cNvPr>
          <p:cNvSpPr txBox="1"/>
          <p:nvPr/>
        </p:nvSpPr>
        <p:spPr>
          <a:xfrm>
            <a:off x="2516018" y="2555323"/>
            <a:ext cx="2388893" cy="335756"/>
          </a:xfrm>
          <a:prstGeom prst="rect">
            <a:avLst/>
          </a:prstGeom>
          <a:solidFill>
            <a:schemeClr val="accent6">
              <a:lumMod val="60000"/>
              <a:lumOff val="40000"/>
            </a:schemeClr>
          </a:solidFill>
          <a:ln w="9525">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Social and financial supports for families</a:t>
            </a:r>
          </a:p>
        </p:txBody>
      </p:sp>
      <p:sp>
        <p:nvSpPr>
          <p:cNvPr id="80" name="TextBox 79"/>
          <p:cNvSpPr txBox="1"/>
          <p:nvPr/>
        </p:nvSpPr>
        <p:spPr>
          <a:xfrm>
            <a:off x="2516014" y="4291899"/>
            <a:ext cx="2388893" cy="335756"/>
          </a:xfrm>
          <a:prstGeom prst="rect">
            <a:avLst/>
          </a:prstGeom>
          <a:solidFill>
            <a:schemeClr val="accent1">
              <a:lumMod val="20000"/>
              <a:lumOff val="80000"/>
            </a:schemeClr>
          </a:solidFill>
          <a:ln w="9525">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sng" strike="noStrike" kern="1200" cap="none" spc="0" normalizeH="0" baseline="0" noProof="0" dirty="0">
                <a:ln>
                  <a:noFill/>
                </a:ln>
                <a:solidFill>
                  <a:prstClr val="black"/>
                </a:solidFill>
                <a:effectLst/>
                <a:uLnTx/>
                <a:uFillTx/>
                <a:latin typeface="Calibri"/>
                <a:ea typeface="+mn-ea"/>
                <a:cs typeface="+mn-cs"/>
              </a:rPr>
              <a:t>Measure:</a:t>
            </a:r>
            <a:r>
              <a:rPr kumimoji="0" lang="en-US" sz="900" b="0" i="1" u="none" strike="noStrike" kern="1200" cap="none" spc="0" normalizeH="0" baseline="0" noProof="0" dirty="0">
                <a:ln>
                  <a:noFill/>
                </a:ln>
                <a:solidFill>
                  <a:prstClr val="black"/>
                </a:solidFill>
                <a:effectLst/>
                <a:uLnTx/>
                <a:uFillTx/>
                <a:latin typeface="Calibri"/>
                <a:ea typeface="+mn-ea"/>
                <a:cs typeface="+mn-cs"/>
              </a:rPr>
              <a:t> Skin to skin and b</a:t>
            </a:r>
            <a:r>
              <a:rPr kumimoji="0" lang="en-US" sz="900" b="0" i="1" u="none" strike="noStrike" kern="1200" cap="none" spc="0" normalizeH="0" baseline="0" noProof="0" dirty="0" err="1">
                <a:ln>
                  <a:noFill/>
                </a:ln>
                <a:solidFill>
                  <a:prstClr val="black"/>
                </a:solidFill>
                <a:effectLst/>
                <a:uLnTx/>
                <a:uFillTx/>
                <a:latin typeface="Calibri"/>
                <a:ea typeface="+mn-ea"/>
                <a:cs typeface="+mn-cs"/>
              </a:rPr>
              <a:t>reastfeeding</a:t>
            </a:r>
            <a:r>
              <a:rPr kumimoji="0" lang="en-US" sz="900" b="0" i="1" u="none" strike="noStrike" kern="1200" cap="none" spc="0" normalizeH="0" baseline="0" noProof="0" dirty="0">
                <a:ln>
                  <a:noFill/>
                </a:ln>
                <a:solidFill>
                  <a:prstClr val="black"/>
                </a:solidFill>
                <a:effectLst/>
                <a:uLnTx/>
                <a:uFillTx/>
                <a:latin typeface="Calibri"/>
                <a:ea typeface="+mn-ea"/>
                <a:cs typeface="+mn-cs"/>
              </a:rPr>
              <a:t> continuation (through day 7, 28, and discharge)</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90" name="TextBox 89"/>
          <p:cNvSpPr txBox="1"/>
          <p:nvPr/>
        </p:nvSpPr>
        <p:spPr>
          <a:xfrm>
            <a:off x="5235026" y="2743968"/>
            <a:ext cx="2388893" cy="209847"/>
          </a:xfrm>
          <a:prstGeom prst="rect">
            <a:avLst/>
          </a:prstGeom>
          <a:solidFill>
            <a:schemeClr val="accent6">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Social workers bandwidth; timely availability</a:t>
            </a:r>
          </a:p>
        </p:txBody>
      </p:sp>
      <p:sp>
        <p:nvSpPr>
          <p:cNvPr id="40" name="TextBox 39"/>
          <p:cNvSpPr txBox="1"/>
          <p:nvPr/>
        </p:nvSpPr>
        <p:spPr>
          <a:xfrm>
            <a:off x="5235026" y="1421375"/>
            <a:ext cx="2388893" cy="335756"/>
          </a:xfrm>
          <a:prstGeom prst="rect">
            <a:avLst/>
          </a:prstGeom>
          <a:solidFill>
            <a:schemeClr val="accent4">
              <a:lumMod val="40000"/>
              <a:lumOff val="6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Inadequate family presence (during rounds, for infant cares)</a:t>
            </a:r>
          </a:p>
        </p:txBody>
      </p:sp>
      <p:sp>
        <p:nvSpPr>
          <p:cNvPr id="41" name="TextBox 40"/>
          <p:cNvSpPr txBox="1"/>
          <p:nvPr/>
        </p:nvSpPr>
        <p:spPr>
          <a:xfrm>
            <a:off x="5235026" y="1818622"/>
            <a:ext cx="2388893" cy="338105"/>
          </a:xfrm>
          <a:prstGeom prst="rect">
            <a:avLst/>
          </a:prstGeom>
          <a:solidFill>
            <a:schemeClr val="accent4">
              <a:lumMod val="40000"/>
              <a:lumOff val="6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Inconsistency in understanding of infant care plans among providers</a:t>
            </a:r>
          </a:p>
        </p:txBody>
      </p:sp>
      <p:sp>
        <p:nvSpPr>
          <p:cNvPr id="42" name="TextBox 41"/>
          <p:cNvSpPr txBox="1"/>
          <p:nvPr/>
        </p:nvSpPr>
        <p:spPr>
          <a:xfrm>
            <a:off x="5235026" y="3749268"/>
            <a:ext cx="2388893" cy="209847"/>
          </a:xfrm>
          <a:prstGeom prst="rect">
            <a:avLst/>
          </a:prstGeom>
          <a:solidFill>
            <a:schemeClr val="accent1">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Inadequate family presence</a:t>
            </a:r>
          </a:p>
        </p:txBody>
      </p:sp>
      <p:sp>
        <p:nvSpPr>
          <p:cNvPr id="43" name="TextBox 42"/>
          <p:cNvSpPr txBox="1"/>
          <p:nvPr/>
        </p:nvSpPr>
        <p:spPr>
          <a:xfrm>
            <a:off x="5235026" y="3004231"/>
            <a:ext cx="2388893" cy="209847"/>
          </a:xfrm>
          <a:prstGeom prst="rect">
            <a:avLst/>
          </a:prstGeom>
          <a:solidFill>
            <a:schemeClr val="accent6">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Inadequate family support in primary language</a:t>
            </a:r>
          </a:p>
        </p:txBody>
      </p:sp>
      <p:sp>
        <p:nvSpPr>
          <p:cNvPr id="49" name="TextBox 48"/>
          <p:cNvSpPr txBox="1"/>
          <p:nvPr/>
        </p:nvSpPr>
        <p:spPr>
          <a:xfrm>
            <a:off x="5235026" y="4503298"/>
            <a:ext cx="2388893" cy="209847"/>
          </a:xfrm>
          <a:prstGeom prst="rect">
            <a:avLst/>
          </a:prstGeom>
          <a:solidFill>
            <a:schemeClr val="accent1">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Language barriers</a:t>
            </a:r>
          </a:p>
        </p:txBody>
      </p:sp>
      <p:sp>
        <p:nvSpPr>
          <p:cNvPr id="50" name="TextBox 49"/>
          <p:cNvSpPr txBox="1"/>
          <p:nvPr/>
        </p:nvSpPr>
        <p:spPr>
          <a:xfrm>
            <a:off x="2523331" y="5835953"/>
            <a:ext cx="2388892" cy="619982"/>
          </a:xfrm>
          <a:prstGeom prst="rect">
            <a:avLst/>
          </a:prstGeom>
          <a:solidFill>
            <a:schemeClr val="accent2">
              <a:lumMod val="20000"/>
              <a:lumOff val="80000"/>
            </a:schemeClr>
          </a:solidFill>
          <a:ln w="9525">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sng" strike="noStrike" kern="1200" cap="none" spc="0" normalizeH="0" baseline="0" noProof="0" dirty="0">
                <a:ln>
                  <a:noFill/>
                </a:ln>
                <a:solidFill>
                  <a:prstClr val="black"/>
                </a:solidFill>
                <a:effectLst/>
                <a:uLnTx/>
                <a:uFillTx/>
                <a:latin typeface="Calibri"/>
                <a:ea typeface="+mn-ea"/>
                <a:cs typeface="+mn-cs"/>
              </a:rPr>
              <a:t>Measure:</a:t>
            </a:r>
            <a:r>
              <a:rPr kumimoji="0" lang="en-US" sz="900" b="0" i="1" u="none" strike="noStrike" kern="1200" cap="none" spc="0" normalizeH="0" baseline="0" noProof="0" dirty="0">
                <a:ln>
                  <a:noFill/>
                </a:ln>
                <a:solidFill>
                  <a:prstClr val="black"/>
                </a:solidFill>
                <a:effectLst/>
                <a:uLnTx/>
                <a:uFillTx/>
                <a:latin typeface="Calibri"/>
                <a:ea typeface="+mn-ea"/>
                <a:cs typeface="+mn-cs"/>
              </a:rPr>
              <a:t>  1) parental report of discharge readiness; safe sleep adherence post-discharge; 2) Timing of initiation and completion of discharge checklist</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A8C48B32-D8B4-4533-8CDE-2E2C3CB421A4}"/>
              </a:ext>
            </a:extLst>
          </p:cNvPr>
          <p:cNvSpPr txBox="1"/>
          <p:nvPr/>
        </p:nvSpPr>
        <p:spPr>
          <a:xfrm>
            <a:off x="7947627" y="1246456"/>
            <a:ext cx="4081936" cy="507831"/>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Reduce parking cost; 2) Provide public transportation vouchers; 3) Minimize restriction of sibling visitation; 4) On site childcare for siblings; 5) Overnight accommodations for families; 6) Provide meals as needed</a:t>
            </a:r>
          </a:p>
        </p:txBody>
      </p:sp>
      <p:sp>
        <p:nvSpPr>
          <p:cNvPr id="60" name="TextBox 59"/>
          <p:cNvSpPr txBox="1"/>
          <p:nvPr/>
        </p:nvSpPr>
        <p:spPr>
          <a:xfrm>
            <a:off x="5235026" y="6175205"/>
            <a:ext cx="2388893" cy="209847"/>
          </a:xfrm>
          <a:prstGeom prst="rect">
            <a:avLst/>
          </a:prstGeom>
          <a:solidFill>
            <a:schemeClr val="accent2">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Inadequate family presence</a:t>
            </a:r>
          </a:p>
        </p:txBody>
      </p:sp>
      <p:sp>
        <p:nvSpPr>
          <p:cNvPr id="46" name="TextBox 45">
            <a:extLst>
              <a:ext uri="{FF2B5EF4-FFF2-40B4-BE49-F238E27FC236}">
                <a16:creationId xmlns:a16="http://schemas.microsoft.com/office/drawing/2014/main" id="{AB950DBA-F0FE-4C07-AD18-662A8B1407E6}"/>
              </a:ext>
            </a:extLst>
          </p:cNvPr>
          <p:cNvSpPr txBox="1"/>
          <p:nvPr/>
        </p:nvSpPr>
        <p:spPr>
          <a:xfrm>
            <a:off x="5235026" y="3279158"/>
            <a:ext cx="2388893" cy="209847"/>
          </a:xfrm>
          <a:prstGeom prst="rect">
            <a:avLst/>
          </a:prstGeom>
          <a:solidFill>
            <a:schemeClr val="accent6">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Inadequate mental health support</a:t>
            </a:r>
          </a:p>
        </p:txBody>
      </p:sp>
      <p:sp>
        <p:nvSpPr>
          <p:cNvPr id="51" name="TextBox 50">
            <a:extLst>
              <a:ext uri="{FF2B5EF4-FFF2-40B4-BE49-F238E27FC236}">
                <a16:creationId xmlns:a16="http://schemas.microsoft.com/office/drawing/2014/main" id="{BE81F572-85AE-41BA-8224-1804E523DF0A}"/>
              </a:ext>
            </a:extLst>
          </p:cNvPr>
          <p:cNvSpPr txBox="1"/>
          <p:nvPr/>
        </p:nvSpPr>
        <p:spPr>
          <a:xfrm>
            <a:off x="5235026" y="4753390"/>
            <a:ext cx="2388893" cy="335755"/>
          </a:xfrm>
          <a:prstGeom prst="rect">
            <a:avLst/>
          </a:prstGeom>
          <a:solidFill>
            <a:schemeClr val="accent1">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Mother’s own milk (MOM) protocols, policies, and supports</a:t>
            </a:r>
          </a:p>
        </p:txBody>
      </p:sp>
      <p:sp>
        <p:nvSpPr>
          <p:cNvPr id="52" name="TextBox 51">
            <a:extLst>
              <a:ext uri="{FF2B5EF4-FFF2-40B4-BE49-F238E27FC236}">
                <a16:creationId xmlns:a16="http://schemas.microsoft.com/office/drawing/2014/main" id="{4460F200-8858-449B-A6CA-B9A7D3493CD4}"/>
              </a:ext>
            </a:extLst>
          </p:cNvPr>
          <p:cNvSpPr txBox="1"/>
          <p:nvPr/>
        </p:nvSpPr>
        <p:spPr>
          <a:xfrm>
            <a:off x="5235026" y="6439738"/>
            <a:ext cx="2388893" cy="209847"/>
          </a:xfrm>
          <a:prstGeom prst="rect">
            <a:avLst/>
          </a:prstGeom>
          <a:solidFill>
            <a:schemeClr val="accent2">
              <a:lumMod val="60000"/>
              <a:lumOff val="40000"/>
            </a:schemeClr>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Compliance with safe sleep practices in NICU</a:t>
            </a:r>
          </a:p>
        </p:txBody>
      </p:sp>
      <p:sp>
        <p:nvSpPr>
          <p:cNvPr id="53" name="TextBox 52">
            <a:extLst>
              <a:ext uri="{FF2B5EF4-FFF2-40B4-BE49-F238E27FC236}">
                <a16:creationId xmlns:a16="http://schemas.microsoft.com/office/drawing/2014/main" id="{15DA7555-3D40-4D9C-B359-EE3C01A6178E}"/>
              </a:ext>
            </a:extLst>
          </p:cNvPr>
          <p:cNvSpPr txBox="1"/>
          <p:nvPr/>
        </p:nvSpPr>
        <p:spPr>
          <a:xfrm>
            <a:off x="7947627" y="1799321"/>
            <a:ext cx="4081936" cy="369332"/>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Improve communication among medical consultants and primary team; 2) improve communication among primary team and nurses</a:t>
            </a:r>
          </a:p>
        </p:txBody>
      </p:sp>
      <p:sp>
        <p:nvSpPr>
          <p:cNvPr id="54" name="TextBox 53">
            <a:extLst>
              <a:ext uri="{FF2B5EF4-FFF2-40B4-BE49-F238E27FC236}">
                <a16:creationId xmlns:a16="http://schemas.microsoft.com/office/drawing/2014/main" id="{748A23A6-88BE-4633-8371-B57BB4B47966}"/>
              </a:ext>
            </a:extLst>
          </p:cNvPr>
          <p:cNvSpPr txBox="1"/>
          <p:nvPr/>
        </p:nvSpPr>
        <p:spPr>
          <a:xfrm>
            <a:off x="5235026" y="1131050"/>
            <a:ext cx="2388893" cy="230832"/>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Lack of timely and frequent family updates</a:t>
            </a:r>
          </a:p>
        </p:txBody>
      </p:sp>
      <p:sp>
        <p:nvSpPr>
          <p:cNvPr id="55" name="TextBox 54">
            <a:extLst>
              <a:ext uri="{FF2B5EF4-FFF2-40B4-BE49-F238E27FC236}">
                <a16:creationId xmlns:a16="http://schemas.microsoft.com/office/drawing/2014/main" id="{6109B947-9289-4615-BEA1-8C3C7096589E}"/>
              </a:ext>
            </a:extLst>
          </p:cNvPr>
          <p:cNvSpPr txBox="1"/>
          <p:nvPr/>
        </p:nvSpPr>
        <p:spPr>
          <a:xfrm>
            <a:off x="7947627" y="977873"/>
            <a:ext cx="4081936" cy="230832"/>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Standardize timing and content of first family meeting after admission</a:t>
            </a:r>
          </a:p>
        </p:txBody>
      </p:sp>
      <p:sp>
        <p:nvSpPr>
          <p:cNvPr id="56" name="TextBox 55">
            <a:extLst>
              <a:ext uri="{FF2B5EF4-FFF2-40B4-BE49-F238E27FC236}">
                <a16:creationId xmlns:a16="http://schemas.microsoft.com/office/drawing/2014/main" id="{321934D4-630B-4D97-AB99-A41B14D06C32}"/>
              </a:ext>
            </a:extLst>
          </p:cNvPr>
          <p:cNvSpPr txBox="1"/>
          <p:nvPr/>
        </p:nvSpPr>
        <p:spPr>
          <a:xfrm>
            <a:off x="7947627" y="2890659"/>
            <a:ext cx="4081936" cy="230832"/>
          </a:xfrm>
          <a:prstGeom prst="rect">
            <a:avLst/>
          </a:prstGeom>
          <a:solidFill>
            <a:schemeClr val="accent6">
              <a:lumMod val="60000"/>
              <a:lumOff val="40000"/>
            </a:schemeClr>
          </a:solid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Increase use of interpreter services often and early</a:t>
            </a:r>
          </a:p>
        </p:txBody>
      </p:sp>
      <p:sp>
        <p:nvSpPr>
          <p:cNvPr id="57" name="TextBox 56">
            <a:extLst>
              <a:ext uri="{FF2B5EF4-FFF2-40B4-BE49-F238E27FC236}">
                <a16:creationId xmlns:a16="http://schemas.microsoft.com/office/drawing/2014/main" id="{6ADDAD5A-152A-40D0-B7D1-C3511D0A5842}"/>
              </a:ext>
            </a:extLst>
          </p:cNvPr>
          <p:cNvSpPr txBox="1"/>
          <p:nvPr/>
        </p:nvSpPr>
        <p:spPr>
          <a:xfrm>
            <a:off x="7947627" y="2605541"/>
            <a:ext cx="4081936" cy="230832"/>
          </a:xfrm>
          <a:prstGeom prst="rect">
            <a:avLst/>
          </a:prstGeom>
          <a:solidFill>
            <a:schemeClr val="accent6">
              <a:lumMod val="60000"/>
              <a:lumOff val="40000"/>
            </a:schemeClr>
          </a:solid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Utilize parent peer support groups</a:t>
            </a:r>
          </a:p>
        </p:txBody>
      </p:sp>
      <p:sp>
        <p:nvSpPr>
          <p:cNvPr id="58" name="TextBox 57">
            <a:extLst>
              <a:ext uri="{FF2B5EF4-FFF2-40B4-BE49-F238E27FC236}">
                <a16:creationId xmlns:a16="http://schemas.microsoft.com/office/drawing/2014/main" id="{47B3955C-3B5C-4506-9721-0D022464982F}"/>
              </a:ext>
            </a:extLst>
          </p:cNvPr>
          <p:cNvSpPr txBox="1"/>
          <p:nvPr/>
        </p:nvSpPr>
        <p:spPr>
          <a:xfrm>
            <a:off x="7947627" y="3170987"/>
            <a:ext cx="4081936" cy="369332"/>
          </a:xfrm>
          <a:prstGeom prst="rect">
            <a:avLst/>
          </a:prstGeom>
          <a:solidFill>
            <a:schemeClr val="accent6">
              <a:lumMod val="60000"/>
              <a:lumOff val="40000"/>
            </a:schemeClr>
          </a:solid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Introduce universal screening for parental depression/anxiety; 2) Provide mental health support during NICU hospitalization</a:t>
            </a:r>
          </a:p>
        </p:txBody>
      </p:sp>
      <p:sp>
        <p:nvSpPr>
          <p:cNvPr id="61" name="TextBox 60">
            <a:extLst>
              <a:ext uri="{FF2B5EF4-FFF2-40B4-BE49-F238E27FC236}">
                <a16:creationId xmlns:a16="http://schemas.microsoft.com/office/drawing/2014/main" id="{BDF8A929-01AE-423C-9F11-F5809D762B67}"/>
              </a:ext>
            </a:extLst>
          </p:cNvPr>
          <p:cNvSpPr txBox="1"/>
          <p:nvPr/>
        </p:nvSpPr>
        <p:spPr>
          <a:xfrm>
            <a:off x="7947627" y="3649100"/>
            <a:ext cx="4081936" cy="507831"/>
          </a:xfrm>
          <a:prstGeom prst="rect">
            <a:avLst/>
          </a:prstGeom>
          <a:solidFill>
            <a:schemeClr val="accent1">
              <a:lumMod val="60000"/>
              <a:lumOff val="40000"/>
            </a:schemeClr>
          </a:solid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Reduce parking cost; 2) Provide public transportation vouchers; 3) Minimize restriction of sibling visitation; 4) On site childcare for siblings; 5) Overnight accommodations for families; 6) Provide meals as needed</a:t>
            </a:r>
          </a:p>
        </p:txBody>
      </p:sp>
      <p:sp>
        <p:nvSpPr>
          <p:cNvPr id="62" name="TextBox 61">
            <a:extLst>
              <a:ext uri="{FF2B5EF4-FFF2-40B4-BE49-F238E27FC236}">
                <a16:creationId xmlns:a16="http://schemas.microsoft.com/office/drawing/2014/main" id="{5A103A07-6FB9-4F47-8A26-34C7DB6C44E7}"/>
              </a:ext>
            </a:extLst>
          </p:cNvPr>
          <p:cNvSpPr txBox="1"/>
          <p:nvPr/>
        </p:nvSpPr>
        <p:spPr>
          <a:xfrm>
            <a:off x="7947627" y="4594647"/>
            <a:ext cx="4081936" cy="230832"/>
          </a:xfrm>
          <a:prstGeom prst="rect">
            <a:avLst/>
          </a:prstGeom>
          <a:solidFill>
            <a:schemeClr val="accent1">
              <a:lumMod val="60000"/>
              <a:lumOff val="40000"/>
            </a:schemeClr>
          </a:solid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Increase use of interpreter services often and early</a:t>
            </a:r>
          </a:p>
        </p:txBody>
      </p:sp>
      <p:sp>
        <p:nvSpPr>
          <p:cNvPr id="63" name="TextBox 62">
            <a:extLst>
              <a:ext uri="{FF2B5EF4-FFF2-40B4-BE49-F238E27FC236}">
                <a16:creationId xmlns:a16="http://schemas.microsoft.com/office/drawing/2014/main" id="{49FB9883-D015-42FB-8C58-64111CEAC742}"/>
              </a:ext>
            </a:extLst>
          </p:cNvPr>
          <p:cNvSpPr txBox="1"/>
          <p:nvPr/>
        </p:nvSpPr>
        <p:spPr>
          <a:xfrm>
            <a:off x="7947627" y="4876773"/>
            <a:ext cx="4081936" cy="507831"/>
          </a:xfrm>
          <a:prstGeom prst="rect">
            <a:avLst/>
          </a:prstGeom>
          <a:solidFill>
            <a:schemeClr val="accent1">
              <a:lumMod val="60000"/>
              <a:lumOff val="40000"/>
            </a:schemeClr>
          </a:solidFill>
          <a:ln w="95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Introduce MOM education and support during prenatal period; 2) Early pumping initiation; 3) Early and frequent skin to skin; 4) Address lactation issues by phone/telehealth</a:t>
            </a:r>
          </a:p>
        </p:txBody>
      </p:sp>
      <p:sp>
        <p:nvSpPr>
          <p:cNvPr id="65" name="TextBox 64">
            <a:extLst>
              <a:ext uri="{FF2B5EF4-FFF2-40B4-BE49-F238E27FC236}">
                <a16:creationId xmlns:a16="http://schemas.microsoft.com/office/drawing/2014/main" id="{D32A04C3-B51F-40B1-8CCB-E632527FF84B}"/>
              </a:ext>
            </a:extLst>
          </p:cNvPr>
          <p:cNvSpPr txBox="1"/>
          <p:nvPr/>
        </p:nvSpPr>
        <p:spPr>
          <a:xfrm>
            <a:off x="7947627" y="5852875"/>
            <a:ext cx="4081936" cy="230832"/>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Increase use of interpreter services often and early</a:t>
            </a:r>
          </a:p>
        </p:txBody>
      </p:sp>
      <p:sp>
        <p:nvSpPr>
          <p:cNvPr id="66" name="TextBox 65">
            <a:extLst>
              <a:ext uri="{FF2B5EF4-FFF2-40B4-BE49-F238E27FC236}">
                <a16:creationId xmlns:a16="http://schemas.microsoft.com/office/drawing/2014/main" id="{529D824F-9670-4D05-A010-2FAF9BE31AF6}"/>
              </a:ext>
            </a:extLst>
          </p:cNvPr>
          <p:cNvSpPr txBox="1"/>
          <p:nvPr/>
        </p:nvSpPr>
        <p:spPr>
          <a:xfrm>
            <a:off x="7947627" y="5464422"/>
            <a:ext cx="4081936" cy="369332"/>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Educate family on all aspects of care they can participate in; 2) Development of peer-support groups; 3) Standardize family participation in infant’s care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FICare</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7" name="TextBox 66">
            <a:extLst>
              <a:ext uri="{FF2B5EF4-FFF2-40B4-BE49-F238E27FC236}">
                <a16:creationId xmlns:a16="http://schemas.microsoft.com/office/drawing/2014/main" id="{D84E2E21-762B-4921-B1DF-63C009C71B46}"/>
              </a:ext>
            </a:extLst>
          </p:cNvPr>
          <p:cNvSpPr txBox="1"/>
          <p:nvPr/>
        </p:nvSpPr>
        <p:spPr>
          <a:xfrm>
            <a:off x="7947627" y="6648641"/>
            <a:ext cx="4081936" cy="230832"/>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 Standardize infant sleep practices and environment for all NICU infants</a:t>
            </a:r>
          </a:p>
        </p:txBody>
      </p:sp>
      <p:sp>
        <p:nvSpPr>
          <p:cNvPr id="48" name="TextBox 47">
            <a:extLst>
              <a:ext uri="{FF2B5EF4-FFF2-40B4-BE49-F238E27FC236}">
                <a16:creationId xmlns:a16="http://schemas.microsoft.com/office/drawing/2014/main" id="{4B20D644-DC85-4D70-A059-8519605B1864}"/>
              </a:ext>
            </a:extLst>
          </p:cNvPr>
          <p:cNvSpPr txBox="1"/>
          <p:nvPr/>
        </p:nvSpPr>
        <p:spPr>
          <a:xfrm>
            <a:off x="2445784" y="630454"/>
            <a:ext cx="6929691" cy="6001643"/>
          </a:xfrm>
          <a:prstGeom prst="rect">
            <a:avLst/>
          </a:prstGeom>
          <a:solidFill>
            <a:schemeClr val="accent1">
              <a:lumMod val="20000"/>
              <a:lumOff val="80000"/>
            </a:schemeClr>
          </a:solidFill>
          <a:ln>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By </a:t>
            </a:r>
            <a:r>
              <a:rPr kumimoji="0" lang="en-US" sz="3200" b="0" i="1" u="none" strike="noStrike" kern="1200" cap="none" spc="0" normalizeH="0" baseline="0" noProof="0" dirty="0">
                <a:ln>
                  <a:noFill/>
                </a:ln>
                <a:solidFill>
                  <a:srgbClr val="FF0000"/>
                </a:solidFill>
                <a:effectLst/>
                <a:uLnTx/>
                <a:uFillTx/>
                <a:latin typeface="Calibri"/>
                <a:ea typeface="+mn-ea"/>
                <a:cs typeface="+mn-cs"/>
              </a:rPr>
              <a:t>December 2022</a:t>
            </a:r>
            <a:r>
              <a:rPr kumimoji="0" lang="en-US" sz="3200" b="0" i="1" u="none" strike="noStrike" kern="1200" cap="none" spc="0" normalizeH="0" baseline="0" noProof="0" dirty="0">
                <a:ln>
                  <a:noFill/>
                </a:ln>
                <a:solidFill>
                  <a:prstClr val="black"/>
                </a:solidFill>
                <a:effectLst/>
                <a:uLnTx/>
                <a:uFillTx/>
                <a:latin typeface="Calibri"/>
                <a:ea typeface="+mn-ea"/>
                <a:cs typeface="+mn-cs"/>
              </a:rPr>
              <a:t>, hospitals will improve family engagement in NICUs by: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3200" b="0" i="1"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Improving parental report of engagement in infant health and development during NICU hospitalization by 20%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3200" b="0" i="1"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Reduce disparities in parental report of engagement by race/ethnicity, primary language, and distance from hospital by 20% </a:t>
            </a:r>
          </a:p>
        </p:txBody>
      </p:sp>
    </p:spTree>
    <p:extLst>
      <p:ext uri="{BB962C8B-B14F-4D97-AF65-F5344CB8AC3E}">
        <p14:creationId xmlns:p14="http://schemas.microsoft.com/office/powerpoint/2010/main" val="48613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17085F-3462-4F68-A0CF-D73F0A8699C4}"/>
              </a:ext>
            </a:extLst>
          </p:cNvPr>
          <p:cNvPicPr>
            <a:picLocks noChangeAspect="1"/>
          </p:cNvPicPr>
          <p:nvPr/>
        </p:nvPicPr>
        <p:blipFill>
          <a:blip r:embed="rId3"/>
          <a:stretch>
            <a:fillRect/>
          </a:stretch>
        </p:blipFill>
        <p:spPr>
          <a:xfrm>
            <a:off x="2521324" y="93246"/>
            <a:ext cx="8854794" cy="6426200"/>
          </a:xfrm>
          <a:prstGeom prst="rect">
            <a:avLst/>
          </a:prstGeom>
          <a:ln>
            <a:solidFill>
              <a:schemeClr val="tx1"/>
            </a:solidFill>
          </a:ln>
        </p:spPr>
      </p:pic>
      <p:sp>
        <p:nvSpPr>
          <p:cNvPr id="2" name="TextBox 1">
            <a:extLst>
              <a:ext uri="{FF2B5EF4-FFF2-40B4-BE49-F238E27FC236}">
                <a16:creationId xmlns:a16="http://schemas.microsoft.com/office/drawing/2014/main" id="{AC43010E-0FD8-4281-8D76-C081DE804994}"/>
              </a:ext>
            </a:extLst>
          </p:cNvPr>
          <p:cNvSpPr txBox="1"/>
          <p:nvPr/>
        </p:nvSpPr>
        <p:spPr>
          <a:xfrm>
            <a:off x="9763432" y="6519446"/>
            <a:ext cx="28710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 Meg Kirkley MD MPH</a:t>
            </a:r>
          </a:p>
        </p:txBody>
      </p:sp>
      <p:sp>
        <p:nvSpPr>
          <p:cNvPr id="5" name="TextBox 4">
            <a:extLst>
              <a:ext uri="{FF2B5EF4-FFF2-40B4-BE49-F238E27FC236}">
                <a16:creationId xmlns:a16="http://schemas.microsoft.com/office/drawing/2014/main" id="{DDE2F4C1-88CE-487F-BEC1-3E64339051F4}"/>
              </a:ext>
            </a:extLst>
          </p:cNvPr>
          <p:cNvSpPr txBox="1"/>
          <p:nvPr/>
        </p:nvSpPr>
        <p:spPr>
          <a:xfrm rot="16200000">
            <a:off x="-1208836" y="3459419"/>
            <a:ext cx="491972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Discontinuation of Pulse Oximetry Checks (DPOC)</a:t>
            </a:r>
          </a:p>
        </p:txBody>
      </p:sp>
    </p:spTree>
    <p:extLst>
      <p:ext uri="{BB962C8B-B14F-4D97-AF65-F5344CB8AC3E}">
        <p14:creationId xmlns:p14="http://schemas.microsoft.com/office/powerpoint/2010/main" val="1827205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title="Overlay Graphic">
            <a:extLst>
              <a:ext uri="{FF2B5EF4-FFF2-40B4-BE49-F238E27FC236}">
                <a16:creationId xmlns:a16="http://schemas.microsoft.com/office/drawing/2014/main" id="{817B6E89-6474-4AB4-90D5-2C2FB4120F12}"/>
              </a:ext>
            </a:extLst>
          </p:cNvPr>
          <p:cNvSpPr/>
          <p:nvPr/>
        </p:nvSpPr>
        <p:spPr bwMode="ltGray">
          <a:xfrm>
            <a:off x="0" y="0"/>
            <a:ext cx="5140036" cy="6858000"/>
          </a:xfrm>
          <a:prstGeom prst="rect">
            <a:avLst/>
          </a:prstGeom>
          <a:solidFill>
            <a:srgbClr val="615D86">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E52BFEB6-F40E-4219-9AA6-8A27C2E8899B}"/>
              </a:ext>
            </a:extLst>
          </p:cNvPr>
          <p:cNvSpPr>
            <a:spLocks noGrp="1"/>
          </p:cNvSpPr>
          <p:nvPr>
            <p:ph type="ctrTitle"/>
          </p:nvPr>
        </p:nvSpPr>
        <p:spPr bwMode="black">
          <a:xfrm>
            <a:off x="77958" y="2664618"/>
            <a:ext cx="5278582" cy="1528764"/>
          </a:xfrm>
        </p:spPr>
        <p:txBody>
          <a:bodyPr/>
          <a:lstStyle/>
          <a:p>
            <a:pPr algn="l"/>
            <a:r>
              <a:rPr lang="en-ZA" sz="4000" dirty="0">
                <a:latin typeface="Arial Rounded MT Bold" panose="020F0704030504030204" pitchFamily="34" charset="0"/>
                <a:ea typeface="Malgun Gothic" panose="020B0503020000020004" pitchFamily="34" charset="-127"/>
              </a:rPr>
              <a:t>PARTICIPATION IS GROWING</a:t>
            </a:r>
            <a:endParaRPr lang="en-ZA" sz="4400" dirty="0">
              <a:latin typeface="Arial Rounded MT Bold" panose="020F0704030504030204" pitchFamily="34" charset="0"/>
              <a:ea typeface="Malgun Gothic" panose="020B0503020000020004" pitchFamily="34" charset="-127"/>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artisticCrisscrossEtching trans="100000"/>
                    </a14:imgEffect>
                  </a14:imgLayer>
                </a14:imgProps>
              </a:ext>
            </a:extLst>
          </a:blip>
          <a:stretch>
            <a:fillRect/>
          </a:stretch>
        </p:blipFill>
        <p:spPr>
          <a:xfrm>
            <a:off x="1" y="0"/>
            <a:ext cx="1315628" cy="828675"/>
          </a:xfrm>
          <a:prstGeom prst="rect">
            <a:avLst/>
          </a:prstGeom>
        </p:spPr>
      </p:pic>
      <p:sp>
        <p:nvSpPr>
          <p:cNvPr id="5" name="Subtitle 4"/>
          <p:cNvSpPr>
            <a:spLocks noGrp="1"/>
          </p:cNvSpPr>
          <p:nvPr>
            <p:ph type="subTitle" idx="1"/>
          </p:nvPr>
        </p:nvSpPr>
        <p:spPr>
          <a:xfrm>
            <a:off x="5573044" y="628650"/>
            <a:ext cx="5085650" cy="5774566"/>
          </a:xfrm>
        </p:spPr>
        <p:txBody>
          <a:bodyPr/>
          <a:lstStyle/>
          <a:p>
            <a:pPr algn="l"/>
            <a:r>
              <a:rPr lang="en-US" sz="2800" dirty="0">
                <a:solidFill>
                  <a:schemeClr val="tx1"/>
                </a:solidFill>
              </a:rPr>
              <a:t>46% of Colorado birthing hospitals are participating in at least one QI initiative</a:t>
            </a:r>
          </a:p>
          <a:p>
            <a:pPr algn="l"/>
            <a:endParaRPr lang="en-US" sz="2800" dirty="0">
              <a:solidFill>
                <a:schemeClr val="tx1"/>
              </a:solidFill>
            </a:endParaRPr>
          </a:p>
          <a:p>
            <a:pPr algn="l"/>
            <a:r>
              <a:rPr lang="en-US" sz="2800" dirty="0">
                <a:solidFill>
                  <a:schemeClr val="tx1"/>
                </a:solidFill>
              </a:rPr>
              <a:t>60% of Colorado births take place in a collaborative member hospital</a:t>
            </a:r>
          </a:p>
          <a:p>
            <a:pPr algn="l"/>
            <a:endParaRPr lang="en-US" sz="2800" dirty="0">
              <a:solidFill>
                <a:schemeClr val="tx1"/>
              </a:solidFill>
            </a:endParaRPr>
          </a:p>
          <a:p>
            <a:pPr algn="l"/>
            <a:r>
              <a:rPr lang="en-US" sz="2800" dirty="0">
                <a:solidFill>
                  <a:schemeClr val="tx1"/>
                </a:solidFill>
              </a:rPr>
              <a:t>22% of participating hospitals are rural</a:t>
            </a:r>
          </a:p>
          <a:p>
            <a:pPr algn="l"/>
            <a:endParaRPr lang="en-US" sz="2800" dirty="0">
              <a:solidFill>
                <a:schemeClr val="tx1"/>
              </a:solidFill>
            </a:endParaRPr>
          </a:p>
          <a:p>
            <a:pPr algn="l"/>
            <a:r>
              <a:rPr lang="en-US" sz="2800" dirty="0">
                <a:solidFill>
                  <a:schemeClr val="tx1"/>
                </a:solidFill>
              </a:rPr>
              <a:t>78% of participating hospitals are urban</a:t>
            </a:r>
          </a:p>
          <a:p>
            <a:pPr algn="l"/>
            <a:endParaRPr lang="en-US" sz="2800" dirty="0">
              <a:solidFill>
                <a:schemeClr val="tx1"/>
              </a:solidFill>
            </a:endParaRPr>
          </a:p>
          <a:p>
            <a:pPr algn="l"/>
            <a:endParaRPr lang="en-US" sz="2800" dirty="0">
              <a:solidFill>
                <a:schemeClr val="tx1"/>
              </a:solidFill>
            </a:endParaRPr>
          </a:p>
          <a:p>
            <a:pPr algn="l"/>
            <a:endParaRPr lang="en-US" sz="2800" dirty="0">
              <a:solidFill>
                <a:schemeClr val="tx1"/>
              </a:solidFill>
            </a:endParaRPr>
          </a:p>
          <a:p>
            <a:endParaRPr lang="en-US" sz="2800" dirty="0"/>
          </a:p>
        </p:txBody>
      </p:sp>
    </p:spTree>
    <p:extLst>
      <p:ext uri="{BB962C8B-B14F-4D97-AF65-F5344CB8AC3E}">
        <p14:creationId xmlns:p14="http://schemas.microsoft.com/office/powerpoint/2010/main" val="1250722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8" title="Overlay Graphic"/>
          <p:cNvSpPr/>
          <p:nvPr/>
        </p:nvSpPr>
        <p:spPr>
          <a:xfrm>
            <a:off x="-67430" y="0"/>
            <a:ext cx="12259430" cy="6858000"/>
          </a:xfrm>
          <a:prstGeom prst="rect">
            <a:avLst/>
          </a:prstGeom>
          <a:solidFill>
            <a:srgbClr val="615D8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426" name="Google Shape;426;p8"/>
          <p:cNvSpPr txBox="1"/>
          <p:nvPr/>
        </p:nvSpPr>
        <p:spPr>
          <a:xfrm>
            <a:off x="2493748" y="1911808"/>
            <a:ext cx="713707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Avenir"/>
                <a:ea typeface="Avenir"/>
                <a:cs typeface="Avenir"/>
                <a:sym typeface="Avenir"/>
              </a:rPr>
              <a:t>T H A N K  Y O U</a:t>
            </a:r>
          </a:p>
        </p:txBody>
      </p:sp>
      <p:pic>
        <p:nvPicPr>
          <p:cNvPr id="427" name="Google Shape;427;p8"/>
          <p:cNvPicPr preferRelativeResize="0"/>
          <p:nvPr/>
        </p:nvPicPr>
        <p:blipFill rotWithShape="1">
          <a:blip r:embed="rId3">
            <a:alphaModFix/>
          </a:blip>
          <a:srcRect/>
          <a:stretch/>
        </p:blipFill>
        <p:spPr>
          <a:xfrm>
            <a:off x="5574493" y="4721471"/>
            <a:ext cx="1061756" cy="702771"/>
          </a:xfrm>
          <a:prstGeom prst="rect">
            <a:avLst/>
          </a:prstGeom>
          <a:noFill/>
          <a:ln>
            <a:noFill/>
          </a:ln>
        </p:spPr>
      </p:pic>
      <p:pic>
        <p:nvPicPr>
          <p:cNvPr id="428" name="Google Shape;428;p8" descr="A close up of a logo &#10; &#10;Description automatically generated"/>
          <p:cNvPicPr preferRelativeResize="0"/>
          <p:nvPr/>
        </p:nvPicPr>
        <p:blipFill rotWithShape="1">
          <a:blip r:embed="rId4">
            <a:alphaModFix/>
          </a:blip>
          <a:srcRect/>
          <a:stretch/>
        </p:blipFill>
        <p:spPr>
          <a:xfrm>
            <a:off x="5660117" y="2698975"/>
            <a:ext cx="804333" cy="786076"/>
          </a:xfrm>
          <a:prstGeom prst="rect">
            <a:avLst/>
          </a:prstGeom>
          <a:noFill/>
          <a:ln>
            <a:noFill/>
          </a:ln>
        </p:spPr>
      </p:pic>
      <p:sp>
        <p:nvSpPr>
          <p:cNvPr id="6" name="Google Shape;426;p8"/>
          <p:cNvSpPr txBox="1"/>
          <p:nvPr/>
        </p:nvSpPr>
        <p:spPr>
          <a:xfrm>
            <a:off x="2536836" y="5424242"/>
            <a:ext cx="7137070" cy="73862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i="0" u="none" strike="noStrike" kern="0" cap="none" spc="0" normalizeH="0" baseline="0" noProof="0" dirty="0">
                <a:ln>
                  <a:noFill/>
                </a:ln>
                <a:solidFill>
                  <a:schemeClr val="bg1"/>
                </a:solidFill>
                <a:effectLst/>
                <a:uLnTx/>
                <a:uFillTx/>
                <a:latin typeface="Segoe UI Light" panose="020B0502040204020203" pitchFamily="34" charset="0"/>
                <a:ea typeface="Avenir"/>
                <a:cs typeface="Segoe UI Light" panose="020B0502040204020203" pitchFamily="34" charset="0"/>
                <a:sym typeface="Avenir"/>
              </a:rPr>
              <a:t>www.cpcqc.org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kern="0" dirty="0">
                <a:solidFill>
                  <a:schemeClr val="bg1"/>
                </a:solidFill>
                <a:latin typeface="Segoe UI Light" panose="020B0502040204020203" pitchFamily="34" charset="0"/>
                <a:ea typeface="Avenir"/>
                <a:cs typeface="Segoe UI Light" panose="020B0502040204020203" pitchFamily="34" charset="0"/>
                <a:sym typeface="Avenir"/>
              </a:rPr>
              <a:t>info@cpcqc.org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i="0" u="none" strike="noStrike" kern="0" cap="none" spc="0" normalizeH="0" baseline="0" noProof="0" dirty="0">
              <a:ln>
                <a:noFill/>
              </a:ln>
              <a:solidFill>
                <a:schemeClr val="bg1"/>
              </a:solidFill>
              <a:effectLst/>
              <a:uLnTx/>
              <a:uFillTx/>
              <a:latin typeface="Arial Rounded MT Bold" panose="020F0704030504030204" pitchFamily="34" charset="0"/>
              <a:ea typeface="Avenir"/>
              <a:cs typeface="Avenir"/>
              <a:sym typeface="Avenir"/>
            </a:endParaRPr>
          </a:p>
        </p:txBody>
      </p:sp>
    </p:spTree>
    <p:extLst>
      <p:ext uri="{BB962C8B-B14F-4D97-AF65-F5344CB8AC3E}">
        <p14:creationId xmlns:p14="http://schemas.microsoft.com/office/powerpoint/2010/main" val="322398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15CFB-3BD7-4ED1-83D7-797F715563FA}"/>
              </a:ext>
            </a:extLst>
          </p:cNvPr>
          <p:cNvPicPr>
            <a:picLocks noChangeAspect="1"/>
          </p:cNvPicPr>
          <p:nvPr/>
        </p:nvPicPr>
        <p:blipFill>
          <a:blip r:embed="rId3"/>
          <a:stretch>
            <a:fillRect/>
          </a:stretch>
        </p:blipFill>
        <p:spPr>
          <a:xfrm>
            <a:off x="11320196" y="0"/>
            <a:ext cx="871804" cy="6858594"/>
          </a:xfrm>
          <a:prstGeom prst="rect">
            <a:avLst/>
          </a:prstGeom>
        </p:spPr>
      </p:pic>
      <p:sp>
        <p:nvSpPr>
          <p:cNvPr id="4" name="Title 1">
            <a:extLst>
              <a:ext uri="{FF2B5EF4-FFF2-40B4-BE49-F238E27FC236}">
                <a16:creationId xmlns:a16="http://schemas.microsoft.com/office/drawing/2014/main" id="{DA2E3399-1F54-4BC5-8BAF-F1E2B05272E9}"/>
              </a:ext>
            </a:extLst>
          </p:cNvPr>
          <p:cNvSpPr>
            <a:spLocks noGrp="1"/>
          </p:cNvSpPr>
          <p:nvPr>
            <p:ph type="title"/>
          </p:nvPr>
        </p:nvSpPr>
        <p:spPr>
          <a:xfrm>
            <a:off x="398319" y="249382"/>
            <a:ext cx="10921877" cy="682436"/>
          </a:xfrm>
        </p:spPr>
        <p:txBody>
          <a:bodyPr>
            <a:normAutofit/>
          </a:bodyPr>
          <a:lstStyle/>
          <a:p>
            <a:r>
              <a:rPr lang="en-US" sz="4000" b="1" dirty="0">
                <a:latin typeface="Avenir Next LT Pro" panose="020B0504020202020204" pitchFamily="34" charset="0"/>
              </a:rPr>
              <a:t>Overview</a:t>
            </a:r>
            <a:endParaRPr lang="en-US" sz="4000" b="1" dirty="0">
              <a:latin typeface="Arial Rounded MT Bold" panose="020F0704030504030204" pitchFamily="34" charset="0"/>
            </a:endParaRPr>
          </a:p>
        </p:txBody>
      </p:sp>
      <p:sp>
        <p:nvSpPr>
          <p:cNvPr id="6" name="Content Placeholder 5">
            <a:extLst>
              <a:ext uri="{FF2B5EF4-FFF2-40B4-BE49-F238E27FC236}">
                <a16:creationId xmlns:a16="http://schemas.microsoft.com/office/drawing/2014/main" id="{6F4767E1-D5F1-44BA-BA79-87811F8453ED}"/>
              </a:ext>
            </a:extLst>
          </p:cNvPr>
          <p:cNvSpPr txBox="1">
            <a:spLocks/>
          </p:cNvSpPr>
          <p:nvPr/>
        </p:nvSpPr>
        <p:spPr>
          <a:xfrm>
            <a:off x="264227" y="1099070"/>
            <a:ext cx="10587445" cy="4659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7" name="Chart 6">
            <a:extLst>
              <a:ext uri="{FF2B5EF4-FFF2-40B4-BE49-F238E27FC236}">
                <a16:creationId xmlns:a16="http://schemas.microsoft.com/office/drawing/2014/main" id="{C30943A4-6C9C-49A4-9906-FEBA3BE2CB40}"/>
              </a:ext>
            </a:extLst>
          </p:cNvPr>
          <p:cNvGraphicFramePr/>
          <p:nvPr/>
        </p:nvGraphicFramePr>
        <p:xfrm>
          <a:off x="398318" y="3143892"/>
          <a:ext cx="10173790" cy="328616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405EE16C-94D3-49BE-8262-25073973E4E7}"/>
              </a:ext>
            </a:extLst>
          </p:cNvPr>
          <p:cNvSpPr txBox="1"/>
          <p:nvPr/>
        </p:nvSpPr>
        <p:spPr>
          <a:xfrm>
            <a:off x="0" y="6564456"/>
            <a:ext cx="439947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2018 Vital Statistics Program, CDPHE</a:t>
            </a:r>
          </a:p>
        </p:txBody>
      </p:sp>
      <p:sp>
        <p:nvSpPr>
          <p:cNvPr id="9" name="Rectangle 8">
            <a:extLst>
              <a:ext uri="{FF2B5EF4-FFF2-40B4-BE49-F238E27FC236}">
                <a16:creationId xmlns:a16="http://schemas.microsoft.com/office/drawing/2014/main" id="{14301F8F-702C-4B89-AEE2-3E9A7C7F469F}"/>
              </a:ext>
            </a:extLst>
          </p:cNvPr>
          <p:cNvSpPr/>
          <p:nvPr/>
        </p:nvSpPr>
        <p:spPr>
          <a:xfrm>
            <a:off x="2449061" y="3248875"/>
            <a:ext cx="682039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NTSV c-section by birthing hospital, Colorado, 2018</a:t>
            </a:r>
          </a:p>
        </p:txBody>
      </p:sp>
      <p:sp>
        <p:nvSpPr>
          <p:cNvPr id="10" name="Content Placeholder 2">
            <a:extLst>
              <a:ext uri="{FF2B5EF4-FFF2-40B4-BE49-F238E27FC236}">
                <a16:creationId xmlns:a16="http://schemas.microsoft.com/office/drawing/2014/main" id="{98B966DF-B24A-4F9E-B2D5-744D0D12782D}"/>
              </a:ext>
            </a:extLst>
          </p:cNvPr>
          <p:cNvSpPr>
            <a:spLocks noGrp="1"/>
          </p:cNvSpPr>
          <p:nvPr>
            <p:ph idx="1"/>
          </p:nvPr>
        </p:nvSpPr>
        <p:spPr>
          <a:xfrm>
            <a:off x="398319" y="1181200"/>
            <a:ext cx="10921876" cy="3852354"/>
          </a:xfrm>
        </p:spPr>
        <p:txBody>
          <a:bodyPr>
            <a:noAutofit/>
          </a:bodyPr>
          <a:lstStyle/>
          <a:p>
            <a:r>
              <a:rPr lang="en-US" sz="2200" dirty="0">
                <a:latin typeface="Nunito" panose="00000500000000000000" pitchFamily="2" charset="0"/>
                <a:cs typeface="Segoe UI" panose="020B0502040204020203" pitchFamily="34" charset="0"/>
              </a:rPr>
              <a:t>High degree of variability in NTSV cesarean birth rate across CO</a:t>
            </a:r>
          </a:p>
          <a:p>
            <a:r>
              <a:rPr lang="en-US" sz="2200" dirty="0">
                <a:latin typeface="Nunito" panose="00000500000000000000" pitchFamily="2" charset="0"/>
                <a:cs typeface="Segoe UI" panose="020B0502040204020203" pitchFamily="34" charset="0"/>
              </a:rPr>
              <a:t>While lifesaving in many cases, unnecessary cesarean births:</a:t>
            </a:r>
          </a:p>
          <a:p>
            <a:pPr lvl="1"/>
            <a:r>
              <a:rPr lang="en-US" sz="2200" dirty="0">
                <a:solidFill>
                  <a:srgbClr val="6EBEA5"/>
                </a:solidFill>
                <a:latin typeface="Nunito" panose="00000500000000000000" pitchFamily="2" charset="0"/>
                <a:cs typeface="Segoe UI" panose="020B0502040204020203" pitchFamily="34" charset="0"/>
              </a:rPr>
              <a:t>Increase maternal morbidity and mortality</a:t>
            </a:r>
          </a:p>
          <a:p>
            <a:pPr lvl="1"/>
            <a:r>
              <a:rPr lang="en-US" sz="2200" dirty="0">
                <a:solidFill>
                  <a:srgbClr val="6EBEA5"/>
                </a:solidFill>
                <a:latin typeface="Nunito" panose="00000500000000000000" pitchFamily="2" charset="0"/>
                <a:cs typeface="Segoe UI" panose="020B0502040204020203" pitchFamily="34" charset="0"/>
              </a:rPr>
              <a:t>Increase risks for infants</a:t>
            </a:r>
          </a:p>
        </p:txBody>
      </p:sp>
    </p:spTree>
    <p:extLst>
      <p:ext uri="{BB962C8B-B14F-4D97-AF65-F5344CB8AC3E}">
        <p14:creationId xmlns:p14="http://schemas.microsoft.com/office/powerpoint/2010/main" val="540043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title="Overlay Graphic">
            <a:extLst>
              <a:ext uri="{FF2B5EF4-FFF2-40B4-BE49-F238E27FC236}">
                <a16:creationId xmlns:a16="http://schemas.microsoft.com/office/drawing/2014/main" id="{5396BE43-2D46-4002-A946-60FC5900EC15}"/>
              </a:ext>
            </a:extLst>
          </p:cNvPr>
          <p:cNvSpPr/>
          <p:nvPr/>
        </p:nvSpPr>
        <p:spPr bwMode="invGray">
          <a:xfrm rot="5400000">
            <a:off x="6360113" y="1026111"/>
            <a:ext cx="6857998" cy="4805779"/>
          </a:xfrm>
          <a:prstGeom prst="rect">
            <a:avLst/>
          </a:prstGeom>
          <a:solidFill>
            <a:srgbClr val="5F5B8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D2DDABB1-5E6B-4365-AD9E-DDCE7E972742}"/>
              </a:ext>
            </a:extLst>
          </p:cNvPr>
          <p:cNvSpPr>
            <a:spLocks noGrp="1"/>
          </p:cNvSpPr>
          <p:nvPr>
            <p:ph type="ctrTitle"/>
          </p:nvPr>
        </p:nvSpPr>
        <p:spPr bwMode="black">
          <a:xfrm>
            <a:off x="6983670" y="3837709"/>
            <a:ext cx="5085650" cy="968692"/>
          </a:xfrm>
        </p:spPr>
        <p:txBody>
          <a:bodyPr/>
          <a:lstStyle/>
          <a:p>
            <a:r>
              <a:rPr lang="en-ZA" sz="4400" b="1" dirty="0">
                <a:latin typeface="Avenir Next LT Pro" panose="020B0504020202020204" pitchFamily="34" charset="0"/>
                <a:ea typeface="Microsoft JhengHei" panose="020B0604030504040204" pitchFamily="34" charset="-120"/>
              </a:rPr>
              <a:t>Approach</a:t>
            </a:r>
          </a:p>
        </p:txBody>
      </p:sp>
      <p:sp>
        <p:nvSpPr>
          <p:cNvPr id="18" name="Google Shape;132;g86e81b51e8_0_19">
            <a:extLst>
              <a:ext uri="{FF2B5EF4-FFF2-40B4-BE49-F238E27FC236}">
                <a16:creationId xmlns:a16="http://schemas.microsoft.com/office/drawing/2014/main" id="{F1021F16-604A-45F3-AA9C-79F9DA4392F7}"/>
              </a:ext>
            </a:extLst>
          </p:cNvPr>
          <p:cNvSpPr txBox="1">
            <a:spLocks/>
          </p:cNvSpPr>
          <p:nvPr/>
        </p:nvSpPr>
        <p:spPr>
          <a:xfrm>
            <a:off x="198420" y="977153"/>
            <a:ext cx="6925200" cy="4471437"/>
          </a:xfrm>
          <a:prstGeom prst="rect">
            <a:avLst/>
          </a:prstGeom>
        </p:spPr>
        <p:txBody>
          <a:bodyPr spcFirstLastPara="1" vert="horz" wrap="square" lIns="91425" tIns="0" rIns="91425" bIns="45700" rtlCol="0" anchor="t" anchorCtr="0">
            <a:noAutofit/>
          </a:bodyPr>
          <a:lstStyle>
            <a:lvl1pPr marL="0" indent="0" algn="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white"/>
              </a:solidFill>
              <a:effectLst/>
              <a:uLnTx/>
              <a:uFillTx/>
              <a:latin typeface="Nunito" panose="00000500000000000000" pitchFamily="2" charset="0"/>
              <a:ea typeface="+mn-ea"/>
              <a:cs typeface="+mn-cs"/>
            </a:endParaRPr>
          </a:p>
        </p:txBody>
      </p:sp>
      <p:sp>
        <p:nvSpPr>
          <p:cNvPr id="2" name="Rectangle 1">
            <a:extLst>
              <a:ext uri="{FF2B5EF4-FFF2-40B4-BE49-F238E27FC236}">
                <a16:creationId xmlns:a16="http://schemas.microsoft.com/office/drawing/2014/main" id="{3B633B8C-3C31-4421-80AE-2F1BC9B83F47}"/>
              </a:ext>
            </a:extLst>
          </p:cNvPr>
          <p:cNvSpPr/>
          <p:nvPr/>
        </p:nvSpPr>
        <p:spPr>
          <a:xfrm>
            <a:off x="198420" y="247174"/>
            <a:ext cx="6096000" cy="259173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Intervention aligned with ACOG/SMFM</a:t>
            </a:r>
            <a:b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br>
            <a: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Consensus Statement &amp; the AIM Patient</a:t>
            </a:r>
            <a:b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br>
            <a: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Safety Bundle</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6EBEA5"/>
                </a:solidFill>
                <a:effectLst/>
                <a:uLnTx/>
                <a:uFillTx/>
                <a:latin typeface="Nunito" panose="00000500000000000000" pitchFamily="2" charset="0"/>
                <a:ea typeface="+mn-ea"/>
                <a:cs typeface="Segoe UI" panose="020B0502040204020203" pitchFamily="34" charset="0"/>
              </a:rPr>
              <a:t>Readiness</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6EBEA5"/>
                </a:solidFill>
                <a:effectLst/>
                <a:uLnTx/>
                <a:uFillTx/>
                <a:latin typeface="Nunito" panose="00000500000000000000" pitchFamily="2" charset="0"/>
                <a:ea typeface="+mn-ea"/>
                <a:cs typeface="Segoe UI" panose="020B0502040204020203" pitchFamily="34" charset="0"/>
              </a:rPr>
              <a:t>Recognition &amp; Prevention</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6EBEA5"/>
                </a:solidFill>
                <a:effectLst/>
                <a:uLnTx/>
                <a:uFillTx/>
                <a:latin typeface="Nunito" panose="00000500000000000000" pitchFamily="2" charset="0"/>
                <a:ea typeface="+mn-ea"/>
                <a:cs typeface="Segoe UI" panose="020B0502040204020203" pitchFamily="34" charset="0"/>
              </a:rPr>
              <a:t>Response to Every Labor Challenge</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6EBEA5"/>
                </a:solidFill>
                <a:effectLst/>
                <a:uLnTx/>
                <a:uFillTx/>
                <a:latin typeface="Nunito" panose="00000500000000000000" pitchFamily="2" charset="0"/>
                <a:ea typeface="+mn-ea"/>
                <a:cs typeface="Segoe UI" panose="020B0502040204020203" pitchFamily="34" charset="0"/>
              </a:rPr>
              <a:t>Reporting</a:t>
            </a:r>
          </a:p>
        </p:txBody>
      </p:sp>
      <p:pic>
        <p:nvPicPr>
          <p:cNvPr id="10" name="Picture 9">
            <a:extLst>
              <a:ext uri="{FF2B5EF4-FFF2-40B4-BE49-F238E27FC236}">
                <a16:creationId xmlns:a16="http://schemas.microsoft.com/office/drawing/2014/main" id="{55960661-C142-4A13-80F7-3EAA6A27A4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570" y="2919319"/>
            <a:ext cx="3511473" cy="3767392"/>
          </a:xfrm>
          <a:prstGeom prst="rect">
            <a:avLst/>
          </a:prstGeom>
          <a:ln w="88900" cap="sq" cmpd="thickThin">
            <a:noFill/>
            <a:prstDash val="solid"/>
            <a:miter lim="800000"/>
          </a:ln>
          <a:effectLst>
            <a:innerShdw blurRad="76200">
              <a:srgbClr val="000000"/>
            </a:innerShdw>
          </a:effectLst>
        </p:spPr>
      </p:pic>
      <p:pic>
        <p:nvPicPr>
          <p:cNvPr id="12" name="Picture 2" descr="Obstet Gynecol Jour Cover.tiff">
            <a:extLst>
              <a:ext uri="{FF2B5EF4-FFF2-40B4-BE49-F238E27FC236}">
                <a16:creationId xmlns:a16="http://schemas.microsoft.com/office/drawing/2014/main" id="{2752D7F4-F92E-42D3-A9D0-7F949E255B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3820" y="2924514"/>
            <a:ext cx="2757248" cy="3762197"/>
          </a:xfrm>
          <a:prstGeom prst="rect">
            <a:avLst/>
          </a:prstGeom>
          <a:ln w="88900" cap="sq" cmpd="thickThin">
            <a:no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62974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title="Overlay Graphic">
            <a:extLst>
              <a:ext uri="{FF2B5EF4-FFF2-40B4-BE49-F238E27FC236}">
                <a16:creationId xmlns:a16="http://schemas.microsoft.com/office/drawing/2014/main" id="{5396BE43-2D46-4002-A946-60FC5900EC15}"/>
              </a:ext>
            </a:extLst>
          </p:cNvPr>
          <p:cNvSpPr/>
          <p:nvPr/>
        </p:nvSpPr>
        <p:spPr bwMode="invGray">
          <a:xfrm rot="5400000">
            <a:off x="6360113" y="1026111"/>
            <a:ext cx="6857998" cy="4805779"/>
          </a:xfrm>
          <a:prstGeom prst="rect">
            <a:avLst/>
          </a:prstGeom>
          <a:solidFill>
            <a:srgbClr val="5F5B8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D2DDABB1-5E6B-4365-AD9E-DDCE7E972742}"/>
              </a:ext>
            </a:extLst>
          </p:cNvPr>
          <p:cNvSpPr>
            <a:spLocks noGrp="1"/>
          </p:cNvSpPr>
          <p:nvPr>
            <p:ph type="ctrTitle"/>
          </p:nvPr>
        </p:nvSpPr>
        <p:spPr bwMode="black">
          <a:xfrm>
            <a:off x="6983670" y="3837709"/>
            <a:ext cx="5085650" cy="968692"/>
          </a:xfrm>
        </p:spPr>
        <p:txBody>
          <a:bodyPr/>
          <a:lstStyle/>
          <a:p>
            <a:r>
              <a:rPr lang="en-ZA" sz="4400" dirty="0">
                <a:latin typeface="Avenir Next LT Pro" panose="020B0504020202020204" pitchFamily="34" charset="0"/>
                <a:ea typeface="Microsoft JhengHei" panose="020B0604030504040204" pitchFamily="34" charset="-120"/>
              </a:rPr>
              <a:t>Key Drivers</a:t>
            </a:r>
          </a:p>
        </p:txBody>
      </p:sp>
      <p:grpSp>
        <p:nvGrpSpPr>
          <p:cNvPr id="4" name="Group 3">
            <a:extLst>
              <a:ext uri="{FF2B5EF4-FFF2-40B4-BE49-F238E27FC236}">
                <a16:creationId xmlns:a16="http://schemas.microsoft.com/office/drawing/2014/main" id="{CF28551A-82B9-4EB4-AEB0-75FF4FC0EB96}"/>
              </a:ext>
            </a:extLst>
          </p:cNvPr>
          <p:cNvGrpSpPr/>
          <p:nvPr/>
        </p:nvGrpSpPr>
        <p:grpSpPr>
          <a:xfrm>
            <a:off x="0" y="8330"/>
            <a:ext cx="9159949" cy="6849670"/>
            <a:chOff x="0" y="8330"/>
            <a:chExt cx="9159949" cy="6849670"/>
          </a:xfrm>
        </p:grpSpPr>
        <p:pic>
          <p:nvPicPr>
            <p:cNvPr id="8" name="Picture 7">
              <a:extLst>
                <a:ext uri="{FF2B5EF4-FFF2-40B4-BE49-F238E27FC236}">
                  <a16:creationId xmlns:a16="http://schemas.microsoft.com/office/drawing/2014/main" id="{8540242D-4C94-47DC-B947-571C438EE39C}"/>
                </a:ext>
              </a:extLst>
            </p:cNvPr>
            <p:cNvPicPr>
              <a:picLocks noChangeAspect="1"/>
            </p:cNvPicPr>
            <p:nvPr/>
          </p:nvPicPr>
          <p:blipFill rotWithShape="1">
            <a:blip r:embed="rId3"/>
            <a:srcRect l="13738" t="8139" r="14841" b="9845"/>
            <a:stretch/>
          </p:blipFill>
          <p:spPr>
            <a:xfrm>
              <a:off x="0" y="8330"/>
              <a:ext cx="9159949" cy="6849670"/>
            </a:xfrm>
            <a:prstGeom prst="rect">
              <a:avLst/>
            </a:prstGeom>
          </p:spPr>
        </p:pic>
        <p:sp>
          <p:nvSpPr>
            <p:cNvPr id="2" name="Rectangle 1">
              <a:extLst>
                <a:ext uri="{FF2B5EF4-FFF2-40B4-BE49-F238E27FC236}">
                  <a16:creationId xmlns:a16="http://schemas.microsoft.com/office/drawing/2014/main" id="{DD50E2CB-5A0A-449A-A499-2762EC4C12F3}"/>
                </a:ext>
              </a:extLst>
            </p:cNvPr>
            <p:cNvSpPr/>
            <p:nvPr/>
          </p:nvSpPr>
          <p:spPr>
            <a:xfrm>
              <a:off x="6203576" y="215153"/>
              <a:ext cx="2734236" cy="21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spTree>
    <p:extLst>
      <p:ext uri="{BB962C8B-B14F-4D97-AF65-F5344CB8AC3E}">
        <p14:creationId xmlns:p14="http://schemas.microsoft.com/office/powerpoint/2010/main" val="75846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95347D8C-591D-4807-A212-93A804A744D9}"/>
              </a:ext>
            </a:extLst>
          </p:cNvPr>
          <p:cNvSpPr txBox="1">
            <a:spLocks/>
          </p:cNvSpPr>
          <p:nvPr/>
        </p:nvSpPr>
        <p:spPr>
          <a:xfrm>
            <a:off x="264227" y="1099070"/>
            <a:ext cx="10587445" cy="4659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5" name="Picture 4">
            <a:extLst>
              <a:ext uri="{FF2B5EF4-FFF2-40B4-BE49-F238E27FC236}">
                <a16:creationId xmlns:a16="http://schemas.microsoft.com/office/drawing/2014/main" id="{61015CFB-3BD7-4ED1-83D7-797F715563FA}"/>
              </a:ext>
            </a:extLst>
          </p:cNvPr>
          <p:cNvPicPr>
            <a:picLocks noChangeAspect="1"/>
          </p:cNvPicPr>
          <p:nvPr/>
        </p:nvPicPr>
        <p:blipFill>
          <a:blip r:embed="rId3"/>
          <a:stretch>
            <a:fillRect/>
          </a:stretch>
        </p:blipFill>
        <p:spPr>
          <a:xfrm>
            <a:off x="11320196" y="0"/>
            <a:ext cx="871804" cy="6858594"/>
          </a:xfrm>
          <a:prstGeom prst="rect">
            <a:avLst/>
          </a:prstGeom>
        </p:spPr>
      </p:pic>
      <p:sp>
        <p:nvSpPr>
          <p:cNvPr id="6" name="Title 4">
            <a:extLst>
              <a:ext uri="{FF2B5EF4-FFF2-40B4-BE49-F238E27FC236}">
                <a16:creationId xmlns:a16="http://schemas.microsoft.com/office/drawing/2014/main" id="{95AD2A06-219A-4502-ABC3-D504C79D616B}"/>
              </a:ext>
            </a:extLst>
          </p:cNvPr>
          <p:cNvSpPr txBox="1">
            <a:spLocks/>
          </p:cNvSpPr>
          <p:nvPr/>
        </p:nvSpPr>
        <p:spPr>
          <a:xfrm>
            <a:off x="41860" y="132227"/>
            <a:ext cx="11188338" cy="720000"/>
          </a:xfrm>
          <a:prstGeom prst="rect">
            <a:avLst/>
          </a:prstGeom>
        </p:spPr>
        <p:txBody>
          <a:bodyPr vert="horz" lIns="0" tIns="0" rIns="0" bIns="0" rtlCol="0" anchor="b">
            <a:noAutofit/>
          </a:bodyPr>
          <a:lstStyle>
            <a:lvl1pPr algn="r" defTabSz="914400" rtl="0" eaLnBrk="1" latinLnBrk="0" hangingPunct="1">
              <a:lnSpc>
                <a:spcPct val="90000"/>
              </a:lnSpc>
              <a:spcBef>
                <a:spcPct val="0"/>
              </a:spcBef>
              <a:buNone/>
              <a:defRPr sz="4500" kern="1200" spc="-15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500" b="0" i="0" u="none" strike="noStrike" kern="1200" cap="none" spc="-150" normalizeH="0" baseline="0" noProof="0" dirty="0">
              <a:ln>
                <a:noFill/>
              </a:ln>
              <a:solidFill>
                <a:prstClr val="black"/>
              </a:solidFill>
              <a:effectLst/>
              <a:uLnTx/>
              <a:uFillTx/>
              <a:latin typeface="Arial Rounded MT Bold" panose="020F0704030504030204" pitchFamily="34" charset="0"/>
              <a:ea typeface="+mj-ea"/>
              <a:cs typeface="+mj-cs"/>
            </a:endParaRPr>
          </a:p>
        </p:txBody>
      </p:sp>
      <p:sp>
        <p:nvSpPr>
          <p:cNvPr id="7" name="Rectangle 6" title="Overlay Graphic">
            <a:extLst>
              <a:ext uri="{FF2B5EF4-FFF2-40B4-BE49-F238E27FC236}">
                <a16:creationId xmlns:a16="http://schemas.microsoft.com/office/drawing/2014/main" id="{7D9AE6F3-4727-497C-B59D-715F5BA21D07}"/>
              </a:ext>
            </a:extLst>
          </p:cNvPr>
          <p:cNvSpPr/>
          <p:nvPr/>
        </p:nvSpPr>
        <p:spPr bwMode="invGray">
          <a:xfrm rot="5400000">
            <a:off x="5293619" y="832017"/>
            <a:ext cx="6857998" cy="5195156"/>
          </a:xfrm>
          <a:prstGeom prst="rect">
            <a:avLst/>
          </a:prstGeom>
          <a:solidFill>
            <a:srgbClr val="6EBEA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8" name="Title 15">
            <a:extLst>
              <a:ext uri="{FF2B5EF4-FFF2-40B4-BE49-F238E27FC236}">
                <a16:creationId xmlns:a16="http://schemas.microsoft.com/office/drawing/2014/main" id="{E031CF04-8942-488D-9B8C-F8A747B6B660}"/>
              </a:ext>
            </a:extLst>
          </p:cNvPr>
          <p:cNvSpPr txBox="1">
            <a:spLocks/>
          </p:cNvSpPr>
          <p:nvPr/>
        </p:nvSpPr>
        <p:spPr>
          <a:xfrm>
            <a:off x="190501" y="263858"/>
            <a:ext cx="4466758" cy="720000"/>
          </a:xfrm>
          <a:prstGeom prst="rect">
            <a:avLst/>
          </a:prstGeom>
        </p:spPr>
        <p:txBody>
          <a:bodyPr vert="horz" lIns="0" tIns="0" rIns="0" bIns="0" rtlCol="0" anchor="b">
            <a:noAutofit/>
          </a:bodyPr>
          <a:lstStyle>
            <a:lvl1pPr algn="r" defTabSz="914400" rtl="0" eaLnBrk="1" latinLnBrk="0" hangingPunct="1">
              <a:lnSpc>
                <a:spcPct val="90000"/>
              </a:lnSpc>
              <a:spcBef>
                <a:spcPct val="0"/>
              </a:spcBef>
              <a:buNone/>
              <a:defRPr sz="4500" kern="1200" spc="-15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50" normalizeH="0" baseline="0" noProof="0" dirty="0">
                <a:ln>
                  <a:noFill/>
                </a:ln>
                <a:solidFill>
                  <a:prstClr val="black"/>
                </a:solidFill>
                <a:effectLst/>
                <a:uLnTx/>
                <a:uFillTx/>
                <a:latin typeface="Avenir Next LT Pro" panose="020B0504020202020204" pitchFamily="34" charset="0"/>
                <a:ea typeface="+mj-ea"/>
                <a:cs typeface="+mj-cs"/>
              </a:rPr>
              <a:t>1</a:t>
            </a:r>
            <a:r>
              <a:rPr kumimoji="0" lang="en-US" sz="4000" b="0" i="0" u="none" strike="noStrike" kern="1200" cap="none" spc="-150" normalizeH="0" baseline="30000" noProof="0" dirty="0">
                <a:ln>
                  <a:noFill/>
                </a:ln>
                <a:solidFill>
                  <a:prstClr val="black"/>
                </a:solidFill>
                <a:effectLst/>
                <a:uLnTx/>
                <a:uFillTx/>
                <a:latin typeface="Avenir Next LT Pro" panose="020B0504020202020204" pitchFamily="34" charset="0"/>
                <a:ea typeface="+mj-ea"/>
                <a:cs typeface="+mj-cs"/>
              </a:rPr>
              <a:t>st</a:t>
            </a:r>
            <a:r>
              <a:rPr kumimoji="0" lang="en-US" sz="4000" b="0" i="0" u="none" strike="noStrike" kern="1200" cap="none" spc="-150" normalizeH="0" baseline="0" noProof="0" dirty="0">
                <a:ln>
                  <a:noFill/>
                </a:ln>
                <a:solidFill>
                  <a:prstClr val="black"/>
                </a:solidFill>
                <a:effectLst/>
                <a:uLnTx/>
                <a:uFillTx/>
                <a:latin typeface="Avenir Next LT Pro" panose="020B0504020202020204" pitchFamily="34" charset="0"/>
                <a:ea typeface="+mj-ea"/>
                <a:cs typeface="+mj-cs"/>
              </a:rPr>
              <a:t> Test of Change</a:t>
            </a:r>
          </a:p>
        </p:txBody>
      </p:sp>
      <p:pic>
        <p:nvPicPr>
          <p:cNvPr id="9" name="Picture 8">
            <a:extLst>
              <a:ext uri="{FF2B5EF4-FFF2-40B4-BE49-F238E27FC236}">
                <a16:creationId xmlns:a16="http://schemas.microsoft.com/office/drawing/2014/main" id="{666FFA75-9E7A-4055-BF6B-6B573D5E24C5}"/>
              </a:ext>
            </a:extLst>
          </p:cNvPr>
          <p:cNvPicPr>
            <a:picLocks noChangeAspect="1"/>
          </p:cNvPicPr>
          <p:nvPr/>
        </p:nvPicPr>
        <p:blipFill>
          <a:blip r:embed="rId4"/>
          <a:stretch>
            <a:fillRect/>
          </a:stretch>
        </p:blipFill>
        <p:spPr>
          <a:xfrm>
            <a:off x="190501" y="2407245"/>
            <a:ext cx="6480610" cy="3999323"/>
          </a:xfrm>
          <a:prstGeom prst="rect">
            <a:avLst/>
          </a:prstGeom>
        </p:spPr>
      </p:pic>
      <p:sp>
        <p:nvSpPr>
          <p:cNvPr id="10" name="Content Placeholder 2">
            <a:extLst>
              <a:ext uri="{FF2B5EF4-FFF2-40B4-BE49-F238E27FC236}">
                <a16:creationId xmlns:a16="http://schemas.microsoft.com/office/drawing/2014/main" id="{9C890B5B-2D03-45C5-BD0D-EC90DBBF7FC6}"/>
              </a:ext>
            </a:extLst>
          </p:cNvPr>
          <p:cNvSpPr txBox="1">
            <a:spLocks/>
          </p:cNvSpPr>
          <p:nvPr/>
        </p:nvSpPr>
        <p:spPr>
          <a:xfrm>
            <a:off x="190501" y="1407178"/>
            <a:ext cx="5600700" cy="2402822"/>
          </a:xfrm>
          <a:prstGeom prst="rect">
            <a:avLst/>
          </a:prstGeom>
        </p:spPr>
        <p:txBody>
          <a:bodyPr vert="horz" lIns="0" tIns="0" rIns="0" bIns="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Use of labor dystocia checklist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Nunito" panose="00000500000000000000" pitchFamily="2" charset="0"/>
                <a:ea typeface="+mn-ea"/>
                <a:cs typeface="Segoe UI" panose="020B0502040204020203" pitchFamily="34" charset="0"/>
              </a:rPr>
              <a:t>*Adopted &amp; adapted from CMQCC Toolkit</a:t>
            </a:r>
          </a:p>
        </p:txBody>
      </p:sp>
      <p:sp>
        <p:nvSpPr>
          <p:cNvPr id="12" name="Title 15">
            <a:extLst>
              <a:ext uri="{FF2B5EF4-FFF2-40B4-BE49-F238E27FC236}">
                <a16:creationId xmlns:a16="http://schemas.microsoft.com/office/drawing/2014/main" id="{249FBE46-9CA8-4054-96ED-095BE575D6E2}"/>
              </a:ext>
            </a:extLst>
          </p:cNvPr>
          <p:cNvSpPr txBox="1">
            <a:spLocks/>
          </p:cNvSpPr>
          <p:nvPr/>
        </p:nvSpPr>
        <p:spPr>
          <a:xfrm>
            <a:off x="6268793" y="263858"/>
            <a:ext cx="4694040" cy="720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50" normalizeH="0" baseline="0" noProof="0" dirty="0">
                <a:ln>
                  <a:noFill/>
                </a:ln>
                <a:solidFill>
                  <a:prstClr val="black"/>
                </a:solidFill>
                <a:effectLst/>
                <a:uLnTx/>
                <a:uFillTx/>
                <a:latin typeface="Avenir Next LT Pro" panose="020B0504020202020204" pitchFamily="34" charset="0"/>
                <a:ea typeface="+mj-ea"/>
                <a:cs typeface="+mj-cs"/>
              </a:rPr>
              <a:t>2</a:t>
            </a:r>
            <a:r>
              <a:rPr kumimoji="0" lang="en-US" sz="4000" b="0" i="0" u="none" strike="noStrike" kern="1200" cap="none" spc="-150" normalizeH="0" baseline="30000" noProof="0" dirty="0">
                <a:ln>
                  <a:noFill/>
                </a:ln>
                <a:solidFill>
                  <a:prstClr val="black"/>
                </a:solidFill>
                <a:effectLst/>
                <a:uLnTx/>
                <a:uFillTx/>
                <a:latin typeface="Avenir Next LT Pro" panose="020B0504020202020204" pitchFamily="34" charset="0"/>
                <a:ea typeface="+mj-ea"/>
                <a:cs typeface="+mj-cs"/>
              </a:rPr>
              <a:t>nd</a:t>
            </a:r>
            <a:r>
              <a:rPr kumimoji="0" lang="en-US" sz="4000" b="0" i="0" u="none" strike="noStrike" kern="1200" cap="none" spc="-150" normalizeH="0" baseline="0" noProof="0" dirty="0">
                <a:ln>
                  <a:noFill/>
                </a:ln>
                <a:solidFill>
                  <a:prstClr val="black"/>
                </a:solidFill>
                <a:effectLst/>
                <a:uLnTx/>
                <a:uFillTx/>
                <a:latin typeface="Avenir Next LT Pro" panose="020B0504020202020204" pitchFamily="34" charset="0"/>
                <a:ea typeface="+mj-ea"/>
                <a:cs typeface="+mj-cs"/>
              </a:rPr>
              <a:t> Test of Change</a:t>
            </a:r>
          </a:p>
        </p:txBody>
      </p:sp>
      <p:sp>
        <p:nvSpPr>
          <p:cNvPr id="13" name="Content Placeholder 2">
            <a:extLst>
              <a:ext uri="{FF2B5EF4-FFF2-40B4-BE49-F238E27FC236}">
                <a16:creationId xmlns:a16="http://schemas.microsoft.com/office/drawing/2014/main" id="{4A00F28E-ABC6-4405-A1E9-58DA2D72B98E}"/>
              </a:ext>
            </a:extLst>
          </p:cNvPr>
          <p:cNvSpPr txBox="1">
            <a:spLocks/>
          </p:cNvSpPr>
          <p:nvPr/>
        </p:nvSpPr>
        <p:spPr>
          <a:xfrm>
            <a:off x="6268793" y="1542745"/>
            <a:ext cx="5154812"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6B529B"/>
              </a:buClr>
              <a:buSzPct val="100000"/>
              <a:buFont typeface="Calibri" panose="020F0502020204030204" pitchFamily="34" charset="0"/>
              <a:buChar char=" "/>
              <a:tabLst/>
              <a:defRPr/>
            </a:pPr>
            <a:r>
              <a:rPr kumimoji="0" lang="en-US" sz="2200" b="0" i="0" u="none" strike="noStrike" kern="1200" cap="none" spc="0" normalizeH="0" baseline="0" noProof="0" dirty="0">
                <a:ln>
                  <a:noFill/>
                </a:ln>
                <a:solidFill>
                  <a:sysClr val="windowText" lastClr="000000">
                    <a:lumMod val="75000"/>
                    <a:lumOff val="25000"/>
                  </a:sysClr>
                </a:solidFill>
                <a:effectLst/>
                <a:uLnTx/>
                <a:uFillTx/>
                <a:latin typeface="Nunito" panose="00000500000000000000" pitchFamily="2" charset="0"/>
                <a:ea typeface="+mn-ea"/>
                <a:cs typeface="Segoe UI" panose="020B0502040204020203" pitchFamily="34" charset="0"/>
              </a:rPr>
              <a:t>Individualized by hospital</a:t>
            </a:r>
          </a:p>
          <a:p>
            <a:pPr marL="384048" marR="0" lvl="1" indent="-182880" algn="l" defTabSz="914400" rtl="0" eaLnBrk="1" fontAlgn="auto" latinLnBrk="0" hangingPunct="1">
              <a:lnSpc>
                <a:spcPct val="90000"/>
              </a:lnSpc>
              <a:spcBef>
                <a:spcPts val="200"/>
              </a:spcBef>
              <a:spcAft>
                <a:spcPts val="400"/>
              </a:spcAft>
              <a:buClr>
                <a:srgbClr val="6B529B"/>
              </a:buClr>
              <a:buSzPct val="60000"/>
              <a:buFont typeface="Wingdings" panose="05000000000000000000" pitchFamily="2" charset="2"/>
              <a:buChar char="§"/>
              <a:tabLst/>
              <a:defRPr/>
            </a:pPr>
            <a:r>
              <a:rPr kumimoji="0" lang="en-US" sz="2200" b="0" i="0" u="none" strike="noStrike" kern="1200" cap="none" spc="0" normalizeH="0" baseline="0" noProof="0" dirty="0">
                <a:ln>
                  <a:noFill/>
                </a:ln>
                <a:solidFill>
                  <a:sysClr val="windowText" lastClr="000000">
                    <a:lumMod val="75000"/>
                    <a:lumOff val="25000"/>
                  </a:sysClr>
                </a:solidFill>
                <a:effectLst/>
                <a:uLnTx/>
                <a:uFillTx/>
                <a:latin typeface="Nunito" panose="00000500000000000000" pitchFamily="2" charset="0"/>
                <a:ea typeface="+mn-ea"/>
                <a:cs typeface="Segoe UI" panose="020B0502040204020203" pitchFamily="34" charset="0"/>
              </a:rPr>
              <a:t>Pitocin protocol</a:t>
            </a:r>
          </a:p>
          <a:p>
            <a:pPr marL="384048" marR="0" lvl="1" indent="-182880" algn="l" defTabSz="914400" rtl="0" eaLnBrk="1" fontAlgn="auto" latinLnBrk="0" hangingPunct="1">
              <a:lnSpc>
                <a:spcPct val="90000"/>
              </a:lnSpc>
              <a:spcBef>
                <a:spcPts val="200"/>
              </a:spcBef>
              <a:spcAft>
                <a:spcPts val="400"/>
              </a:spcAft>
              <a:buClr>
                <a:srgbClr val="6B529B"/>
              </a:buClr>
              <a:buSzPct val="60000"/>
              <a:buFont typeface="Wingdings" panose="05000000000000000000" pitchFamily="2" charset="2"/>
              <a:buChar char="§"/>
              <a:tabLst/>
              <a:defRPr/>
            </a:pPr>
            <a:r>
              <a:rPr kumimoji="0" lang="en-US" sz="2200" b="0" i="0" u="none" strike="noStrike" kern="1200" cap="none" spc="0" normalizeH="0" baseline="0" noProof="0" dirty="0">
                <a:ln>
                  <a:noFill/>
                </a:ln>
                <a:solidFill>
                  <a:sysClr val="windowText" lastClr="000000">
                    <a:lumMod val="75000"/>
                    <a:lumOff val="25000"/>
                  </a:sysClr>
                </a:solidFill>
                <a:effectLst/>
                <a:uLnTx/>
                <a:uFillTx/>
                <a:latin typeface="Nunito" panose="00000500000000000000" pitchFamily="2" charset="0"/>
                <a:ea typeface="+mn-ea"/>
                <a:cs typeface="Segoe UI" panose="020B0502040204020203" pitchFamily="34" charset="0"/>
              </a:rPr>
              <a:t>Scheduling of inductions</a:t>
            </a:r>
          </a:p>
          <a:p>
            <a:pPr marL="384048" marR="0" lvl="1" indent="-182880" algn="l" defTabSz="914400" rtl="0" eaLnBrk="1" fontAlgn="auto" latinLnBrk="0" hangingPunct="1">
              <a:lnSpc>
                <a:spcPct val="90000"/>
              </a:lnSpc>
              <a:spcBef>
                <a:spcPts val="200"/>
              </a:spcBef>
              <a:spcAft>
                <a:spcPts val="400"/>
              </a:spcAft>
              <a:buClr>
                <a:srgbClr val="6B529B"/>
              </a:buClr>
              <a:buSzPct val="60000"/>
              <a:buFont typeface="Wingdings" panose="05000000000000000000" pitchFamily="2" charset="2"/>
              <a:buChar char="§"/>
              <a:tabLst/>
              <a:defRPr/>
            </a:pPr>
            <a:r>
              <a:rPr kumimoji="0" lang="en-US" sz="2200" b="0" i="0" u="none" strike="noStrike" kern="1200" cap="none" spc="0" normalizeH="0" baseline="0" noProof="0" dirty="0">
                <a:ln>
                  <a:noFill/>
                </a:ln>
                <a:solidFill>
                  <a:sysClr val="windowText" lastClr="000000">
                    <a:lumMod val="75000"/>
                    <a:lumOff val="25000"/>
                  </a:sysClr>
                </a:solidFill>
                <a:effectLst/>
                <a:uLnTx/>
                <a:uFillTx/>
                <a:latin typeface="Nunito" panose="00000500000000000000" pitchFamily="2" charset="0"/>
                <a:ea typeface="+mn-ea"/>
                <a:cs typeface="Segoe UI" panose="020B0502040204020203" pitchFamily="34" charset="0"/>
              </a:rPr>
              <a:t>Deep dive into cases not meeting dystocia criteria</a:t>
            </a:r>
          </a:p>
          <a:p>
            <a:pPr marL="384048" marR="0" lvl="1" indent="-182880" algn="l" defTabSz="914400" rtl="0" eaLnBrk="1" fontAlgn="auto" latinLnBrk="0" hangingPunct="1">
              <a:lnSpc>
                <a:spcPct val="90000"/>
              </a:lnSpc>
              <a:spcBef>
                <a:spcPts val="200"/>
              </a:spcBef>
              <a:spcAft>
                <a:spcPts val="400"/>
              </a:spcAft>
              <a:buClr>
                <a:srgbClr val="6B529B"/>
              </a:buClr>
              <a:buSzPct val="60000"/>
              <a:buFont typeface="Wingdings" panose="05000000000000000000" pitchFamily="2" charset="2"/>
              <a:buChar char="§"/>
              <a:tabLst/>
              <a:defRPr/>
            </a:pPr>
            <a:r>
              <a:rPr kumimoji="0" lang="en-US" sz="2200" b="0" i="0" u="none" strike="noStrike" kern="1200" cap="none" spc="0" normalizeH="0" baseline="0" noProof="0" dirty="0">
                <a:ln>
                  <a:noFill/>
                </a:ln>
                <a:solidFill>
                  <a:sysClr val="windowText" lastClr="000000">
                    <a:lumMod val="75000"/>
                    <a:lumOff val="25000"/>
                  </a:sysClr>
                </a:solidFill>
                <a:effectLst/>
                <a:uLnTx/>
                <a:uFillTx/>
                <a:latin typeface="Nunito" panose="00000500000000000000" pitchFamily="2" charset="0"/>
                <a:ea typeface="+mn-ea"/>
                <a:cs typeface="Segoe UI" panose="020B0502040204020203" pitchFamily="34" charset="0"/>
              </a:rPr>
              <a:t>Use of intermittent auscultation</a:t>
            </a:r>
          </a:p>
          <a:p>
            <a:pPr marL="384048" marR="0" lvl="1" indent="-182880" algn="l" defTabSz="914400" rtl="0" eaLnBrk="1" fontAlgn="auto" latinLnBrk="0" hangingPunct="1">
              <a:lnSpc>
                <a:spcPct val="90000"/>
              </a:lnSpc>
              <a:spcBef>
                <a:spcPts val="200"/>
              </a:spcBef>
              <a:spcAft>
                <a:spcPts val="400"/>
              </a:spcAft>
              <a:buClr>
                <a:srgbClr val="6B529B"/>
              </a:buClr>
              <a:buSzPct val="60000"/>
              <a:buFont typeface="Wingdings" panose="05000000000000000000" pitchFamily="2" charset="2"/>
              <a:buChar char="§"/>
              <a:tabLst/>
              <a:defRPr/>
            </a:pPr>
            <a:r>
              <a:rPr kumimoji="0" lang="en-US" sz="2200" b="0" i="0" u="none" strike="noStrike" kern="1200" cap="none" spc="0" normalizeH="0" baseline="0" noProof="0" dirty="0">
                <a:ln>
                  <a:noFill/>
                </a:ln>
                <a:solidFill>
                  <a:sysClr val="windowText" lastClr="000000">
                    <a:lumMod val="75000"/>
                    <a:lumOff val="25000"/>
                  </a:sysClr>
                </a:solidFill>
                <a:effectLst/>
                <a:uLnTx/>
                <a:uFillTx/>
                <a:latin typeface="Nunito" panose="00000500000000000000" pitchFamily="2" charset="0"/>
                <a:ea typeface="+mn-ea"/>
                <a:cs typeface="Segoe UI" panose="020B0502040204020203" pitchFamily="34" charset="0"/>
              </a:rPr>
              <a:t>Outpatient cervical ripening protocol</a:t>
            </a:r>
          </a:p>
          <a:p>
            <a:pPr marL="384048" marR="0" lvl="1" indent="-182880" algn="l" defTabSz="914400" rtl="0" eaLnBrk="1" fontAlgn="auto" latinLnBrk="0" hangingPunct="1">
              <a:lnSpc>
                <a:spcPct val="90000"/>
              </a:lnSpc>
              <a:spcBef>
                <a:spcPts val="200"/>
              </a:spcBef>
              <a:spcAft>
                <a:spcPts val="400"/>
              </a:spcAft>
              <a:buClr>
                <a:srgbClr val="6B529B"/>
              </a:buClr>
              <a:buSzTx/>
              <a:buFont typeface="Calibri" pitchFamily="34" charset="0"/>
              <a:buChar char="◦"/>
              <a:tabLst/>
              <a:defRPr/>
            </a:pPr>
            <a:endParaRPr kumimoji="0" lang="en-US" sz="2200" b="0" i="0" u="none" strike="noStrike" kern="1200" cap="none" spc="0" normalizeH="0" baseline="0" noProof="0" dirty="0">
              <a:ln>
                <a:noFill/>
              </a:ln>
              <a:solidFill>
                <a:sysClr val="windowText" lastClr="000000">
                  <a:lumMod val="75000"/>
                  <a:lumOff val="25000"/>
                </a:sysClr>
              </a:solidFill>
              <a:effectLst/>
              <a:uLnTx/>
              <a:uFillTx/>
              <a:latin typeface="Nunito" panose="00000500000000000000" pitchFamily="2" charset="0"/>
              <a:ea typeface="+mn-ea"/>
              <a:cs typeface="+mn-cs"/>
            </a:endParaRPr>
          </a:p>
          <a:p>
            <a:pPr marL="384048" marR="0" lvl="1" indent="-182880" algn="l" defTabSz="914400" rtl="0" eaLnBrk="1" fontAlgn="auto" latinLnBrk="0" hangingPunct="1">
              <a:lnSpc>
                <a:spcPct val="90000"/>
              </a:lnSpc>
              <a:spcBef>
                <a:spcPts val="200"/>
              </a:spcBef>
              <a:spcAft>
                <a:spcPts val="400"/>
              </a:spcAft>
              <a:buClr>
                <a:srgbClr val="6B529B"/>
              </a:buClr>
              <a:buSzTx/>
              <a:buFont typeface="Calibri" pitchFamily="34" charset="0"/>
              <a:buChar char="◦"/>
              <a:tabLst/>
              <a:defRPr/>
            </a:pPr>
            <a:endParaRPr kumimoji="0" lang="en-US" sz="2200" b="0" i="0" u="none" strike="noStrike" kern="1200" cap="none" spc="0" normalizeH="0" baseline="0" noProof="0" dirty="0">
              <a:ln>
                <a:noFill/>
              </a:ln>
              <a:solidFill>
                <a:sysClr val="windowText" lastClr="000000">
                  <a:lumMod val="75000"/>
                  <a:lumOff val="25000"/>
                </a:sysClr>
              </a:solidFill>
              <a:effectLst/>
              <a:uLnTx/>
              <a:uFillTx/>
              <a:latin typeface="Nunito" panose="00000500000000000000" pitchFamily="2" charset="0"/>
              <a:ea typeface="+mn-ea"/>
              <a:cs typeface="+mn-cs"/>
            </a:endParaRPr>
          </a:p>
        </p:txBody>
      </p:sp>
    </p:spTree>
    <p:extLst>
      <p:ext uri="{BB962C8B-B14F-4D97-AF65-F5344CB8AC3E}">
        <p14:creationId xmlns:p14="http://schemas.microsoft.com/office/powerpoint/2010/main" val="4065393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15CFB-3BD7-4ED1-83D7-797F715563FA}"/>
              </a:ext>
            </a:extLst>
          </p:cNvPr>
          <p:cNvPicPr>
            <a:picLocks noChangeAspect="1"/>
          </p:cNvPicPr>
          <p:nvPr/>
        </p:nvPicPr>
        <p:blipFill>
          <a:blip r:embed="rId3"/>
          <a:stretch>
            <a:fillRect/>
          </a:stretch>
        </p:blipFill>
        <p:spPr>
          <a:xfrm>
            <a:off x="11320196" y="0"/>
            <a:ext cx="871804" cy="6858594"/>
          </a:xfrm>
          <a:prstGeom prst="rect">
            <a:avLst/>
          </a:prstGeom>
        </p:spPr>
      </p:pic>
      <p:pic>
        <p:nvPicPr>
          <p:cNvPr id="2" name="Picture 1">
            <a:extLst>
              <a:ext uri="{FF2B5EF4-FFF2-40B4-BE49-F238E27FC236}">
                <a16:creationId xmlns:a16="http://schemas.microsoft.com/office/drawing/2014/main" id="{2ED9F910-0D71-4DB8-91B8-FC4FFA31E46E}"/>
              </a:ext>
            </a:extLst>
          </p:cNvPr>
          <p:cNvPicPr>
            <a:picLocks noChangeAspect="1"/>
          </p:cNvPicPr>
          <p:nvPr/>
        </p:nvPicPr>
        <p:blipFill>
          <a:blip r:embed="rId4"/>
          <a:stretch>
            <a:fillRect/>
          </a:stretch>
        </p:blipFill>
        <p:spPr>
          <a:xfrm>
            <a:off x="211172" y="855493"/>
            <a:ext cx="7639443" cy="5886753"/>
          </a:xfrm>
          <a:prstGeom prst="rect">
            <a:avLst/>
          </a:prstGeom>
        </p:spPr>
      </p:pic>
      <p:sp>
        <p:nvSpPr>
          <p:cNvPr id="14" name="Title 1">
            <a:extLst>
              <a:ext uri="{FF2B5EF4-FFF2-40B4-BE49-F238E27FC236}">
                <a16:creationId xmlns:a16="http://schemas.microsoft.com/office/drawing/2014/main" id="{131B5EC0-DECC-40C0-A9BE-1FCB1F9AC872}"/>
              </a:ext>
            </a:extLst>
          </p:cNvPr>
          <p:cNvSpPr>
            <a:spLocks noGrp="1"/>
          </p:cNvSpPr>
          <p:nvPr>
            <p:ph type="title"/>
          </p:nvPr>
        </p:nvSpPr>
        <p:spPr>
          <a:xfrm>
            <a:off x="398319" y="249382"/>
            <a:ext cx="10921877" cy="682436"/>
          </a:xfrm>
        </p:spPr>
        <p:txBody>
          <a:bodyPr>
            <a:normAutofit/>
          </a:bodyPr>
          <a:lstStyle/>
          <a:p>
            <a:r>
              <a:rPr lang="en-US" sz="4000" dirty="0">
                <a:latin typeface="Avenir Next LT Pro" panose="020B0504020202020204" pitchFamily="34" charset="0"/>
              </a:rPr>
              <a:t>Labor Dystocia Checklist</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68780557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757070"/>
      </a:dk2>
      <a:lt2>
        <a:srgbClr val="E7E6E6"/>
      </a:lt2>
      <a:accent1>
        <a:srgbClr val="6A6587"/>
      </a:accent1>
      <a:accent2>
        <a:srgbClr val="6EB9A7"/>
      </a:accent2>
      <a:accent3>
        <a:srgbClr val="6B529B"/>
      </a:accent3>
      <a:accent4>
        <a:srgbClr val="F9A027"/>
      </a:accent4>
      <a:accent5>
        <a:srgbClr val="302CDC"/>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ealthcare Pitch Deck_SB - v7" id="{9E5B9760-BE4D-49BF-92FC-F4635CABEB77}" vid="{6913ED6D-4971-4292-8503-89E930C7A466}"/>
    </a:ext>
  </a:extLst>
</a:theme>
</file>

<file path=ppt/theme/theme1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Retrospec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28">
      <a:dk1>
        <a:srgbClr val="000000"/>
      </a:dk1>
      <a:lt1>
        <a:srgbClr val="FFFFFF"/>
      </a:lt1>
      <a:dk2>
        <a:srgbClr val="3F3F3F"/>
      </a:dk2>
      <a:lt2>
        <a:srgbClr val="F2F2F2"/>
      </a:lt2>
      <a:accent1>
        <a:srgbClr val="31B0C1"/>
      </a:accent1>
      <a:accent2>
        <a:srgbClr val="CB488B"/>
      </a:accent2>
      <a:accent3>
        <a:srgbClr val="BC9230"/>
      </a:accent3>
      <a:accent4>
        <a:srgbClr val="126974"/>
      </a:accent4>
      <a:accent5>
        <a:srgbClr val="C13131"/>
      </a:accent5>
      <a:accent6>
        <a:srgbClr val="8E8016"/>
      </a:accent6>
      <a:hlink>
        <a:srgbClr val="31B0C1"/>
      </a:hlink>
      <a:folHlink>
        <a:srgbClr val="31B0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757070"/>
      </a:dk2>
      <a:lt2>
        <a:srgbClr val="E7E6E6"/>
      </a:lt2>
      <a:accent1>
        <a:srgbClr val="6A6587"/>
      </a:accent1>
      <a:accent2>
        <a:srgbClr val="6EB9A7"/>
      </a:accent2>
      <a:accent3>
        <a:srgbClr val="6B529B"/>
      </a:accent3>
      <a:accent4>
        <a:srgbClr val="F9A027"/>
      </a:accent4>
      <a:accent5>
        <a:srgbClr val="302CDC"/>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ealthcare Pitch Deck_SB - v7" id="{9E5B9760-BE4D-49BF-92FC-F4635CABEB77}" vid="{6913ED6D-4971-4292-8503-89E930C7A466}"/>
    </a:ext>
  </a:extLst>
</a:theme>
</file>

<file path=ppt/theme/theme4.xml><?xml version="1.0" encoding="utf-8"?>
<a:theme xmlns:a="http://schemas.openxmlformats.org/drawingml/2006/main" name="3_Office Theme">
  <a:themeElements>
    <a:clrScheme name="CPCQC Colors">
      <a:dk1>
        <a:sysClr val="windowText" lastClr="000000"/>
      </a:dk1>
      <a:lt1>
        <a:sysClr val="window" lastClr="FFFFFF"/>
      </a:lt1>
      <a:dk2>
        <a:srgbClr val="6EB9A7"/>
      </a:dk2>
      <a:lt2>
        <a:srgbClr val="6A6587"/>
      </a:lt2>
      <a:accent1>
        <a:srgbClr val="6B529B"/>
      </a:accent1>
      <a:accent2>
        <a:srgbClr val="6C658A"/>
      </a:accent2>
      <a:accent3>
        <a:srgbClr val="F9A027"/>
      </a:accent3>
      <a:accent4>
        <a:srgbClr val="CC00FF"/>
      </a:accent4>
      <a:accent5>
        <a:srgbClr val="009999"/>
      </a:accent5>
      <a:accent6>
        <a:srgbClr val="666699"/>
      </a:accent6>
      <a:hlink>
        <a:srgbClr val="F9A027"/>
      </a:hlink>
      <a:folHlink>
        <a:srgbClr val="A593C6"/>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ealthcare Pitch Deck_SB - v7" id="{9E5B9760-BE4D-49BF-92FC-F4635CABEB77}" vid="{6913ED6D-4971-4292-8503-89E930C7A466}"/>
    </a:ext>
  </a:extLst>
</a:theme>
</file>

<file path=ppt/theme/theme5.xml><?xml version="1.0" encoding="utf-8"?>
<a:theme xmlns:a="http://schemas.openxmlformats.org/drawingml/2006/main" name="4_Office Theme">
  <a:themeElements>
    <a:clrScheme name="Custom 1">
      <a:dk1>
        <a:sysClr val="windowText" lastClr="000000"/>
      </a:dk1>
      <a:lt1>
        <a:sysClr val="window" lastClr="FFFFFF"/>
      </a:lt1>
      <a:dk2>
        <a:srgbClr val="757070"/>
      </a:dk2>
      <a:lt2>
        <a:srgbClr val="E7E6E6"/>
      </a:lt2>
      <a:accent1>
        <a:srgbClr val="6A6587"/>
      </a:accent1>
      <a:accent2>
        <a:srgbClr val="6EB9A7"/>
      </a:accent2>
      <a:accent3>
        <a:srgbClr val="6B529B"/>
      </a:accent3>
      <a:accent4>
        <a:srgbClr val="F9A027"/>
      </a:accent4>
      <a:accent5>
        <a:srgbClr val="302CDC"/>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0CA1C63-FC5D-4FE4-B06D-7910867BF8D1}" vid="{252D8C3D-CA56-40EA-A0F4-28CBCF96D4FB}"/>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1171</TotalTime>
  <Words>3415</Words>
  <Application>Microsoft Office PowerPoint</Application>
  <PresentationFormat>Widescreen</PresentationFormat>
  <Paragraphs>431</Paragraphs>
  <Slides>45</Slides>
  <Notes>31</Notes>
  <HiddenSlides>0</HiddenSlides>
  <MMClips>0</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45</vt:i4>
      </vt:variant>
    </vt:vector>
  </HeadingPairs>
  <TitlesOfParts>
    <vt:vector size="78" baseType="lpstr">
      <vt:lpstr>Malgun Gothic</vt:lpstr>
      <vt:lpstr>Microsoft JhengHei</vt:lpstr>
      <vt:lpstr> +mn-lt</vt:lpstr>
      <vt:lpstr>Arial</vt:lpstr>
      <vt:lpstr>Arial Rounded MT Bold</vt:lpstr>
      <vt:lpstr>Avenir</vt:lpstr>
      <vt:lpstr>Avenir Next LT Pro</vt:lpstr>
      <vt:lpstr>Calibri</vt:lpstr>
      <vt:lpstr>Calibri Light</vt:lpstr>
      <vt:lpstr>Cambria</vt:lpstr>
      <vt:lpstr>Century Gothic</vt:lpstr>
      <vt:lpstr>Corbel</vt:lpstr>
      <vt:lpstr>Gill Sans</vt:lpstr>
      <vt:lpstr>Gill Sans MT</vt:lpstr>
      <vt:lpstr>Helvetica</vt:lpstr>
      <vt:lpstr>Nunito</vt:lpstr>
      <vt:lpstr>Segoe UI</vt:lpstr>
      <vt:lpstr>Segoe UI Light</vt:lpstr>
      <vt:lpstr>Segoi UI</vt:lpstr>
      <vt:lpstr>Times New Roman</vt:lpstr>
      <vt:lpstr>Trebuchet MS</vt:lpstr>
      <vt:lpstr>Wingdings</vt:lpstr>
      <vt:lpstr>Office Theme</vt:lpstr>
      <vt:lpstr>1_Office Theme</vt:lpstr>
      <vt:lpstr>2_Office Theme</vt:lpstr>
      <vt:lpstr>3_Office Theme</vt:lpstr>
      <vt:lpstr>4_Office Theme</vt:lpstr>
      <vt:lpstr>1_Custom Design</vt:lpstr>
      <vt:lpstr>5_Office Theme</vt:lpstr>
      <vt:lpstr>2_Custom Design</vt:lpstr>
      <vt:lpstr>6_Office Theme</vt:lpstr>
      <vt:lpstr>7_Office Theme</vt:lpstr>
      <vt:lpstr>Retrospect</vt:lpstr>
      <vt:lpstr>Colorado Perinatal Care Quality Collaborative  </vt:lpstr>
      <vt:lpstr>Colorado Births  2019</vt:lpstr>
      <vt:lpstr>PowerPoint Presentation</vt:lpstr>
      <vt:lpstr>SOAR  SuppOrting vAginal delivery for low-Risk mothers</vt:lpstr>
      <vt:lpstr>Overview</vt:lpstr>
      <vt:lpstr>Approach</vt:lpstr>
      <vt:lpstr>Key Drivers</vt:lpstr>
      <vt:lpstr>PowerPoint Presentation</vt:lpstr>
      <vt:lpstr>Labor Dystocia Checklist</vt:lpstr>
      <vt:lpstr>PowerPoint Presentation</vt:lpstr>
      <vt:lpstr>PowerPoint Presentation</vt:lpstr>
      <vt:lpstr>PowerPoint Presentation</vt:lpstr>
      <vt:lpstr>PowerPoint Presentation</vt:lpstr>
      <vt:lpstr>PowerPoint Presentation</vt:lpstr>
      <vt:lpstr>Age-adjusted drug overdose rates from opioids: Colorado residents, 1999-2017</vt:lpstr>
      <vt:lpstr>PowerPoint Presentation</vt:lpstr>
      <vt:lpstr>Variability Across Colorado Hospitals in Care of Opioid-Exposed Newborns</vt:lpstr>
      <vt:lpstr>PowerPoint Presentation</vt:lpstr>
      <vt:lpstr>September 2017</vt:lpstr>
      <vt:lpstr>COLLABORATION</vt:lpstr>
      <vt:lpstr>PowerPoint Presentation</vt:lpstr>
      <vt:lpstr>PowerPoint Presentation</vt:lpstr>
      <vt:lpstr>PowerPoint Presentation</vt:lpstr>
      <vt:lpstr>PowerPoint Presentation</vt:lpstr>
      <vt:lpstr>PowerPoint Presentation</vt:lpstr>
      <vt:lpstr>Maternal Substance Use</vt:lpstr>
      <vt:lpstr>Co-Exposures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Family Integration into  Neonatal Care</vt:lpstr>
      <vt:lpstr>CHCO NICU Admissions  by Zip Code</vt:lpstr>
      <vt:lpstr>PowerPoint Presentation</vt:lpstr>
      <vt:lpstr>PowerPoint Presentation</vt:lpstr>
      <vt:lpstr>PowerPoint Presentation</vt:lpstr>
      <vt:lpstr>PowerPoint Presentation</vt:lpstr>
      <vt:lpstr>PowerPoint Presentation</vt:lpstr>
      <vt:lpstr>PARTICIPATION IS GROWING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SOAR Project Kickoff</dc:title>
  <dc:creator>Jaime Cabrera</dc:creator>
  <cp:lastModifiedBy>Eileen Fleming Suse</cp:lastModifiedBy>
  <cp:revision>146</cp:revision>
  <cp:lastPrinted>2020-10-07T14:46:51Z</cp:lastPrinted>
  <dcterms:created xsi:type="dcterms:W3CDTF">2018-01-29T18:43:45Z</dcterms:created>
  <dcterms:modified xsi:type="dcterms:W3CDTF">2020-11-25T20:19:46Z</dcterms:modified>
</cp:coreProperties>
</file>