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58" r:id="rId2"/>
    <p:sldMasterId id="2147483680" r:id="rId3"/>
    <p:sldMasterId id="2147483671" r:id="rId4"/>
  </p:sldMasterIdLst>
  <p:notesMasterIdLst>
    <p:notesMasterId r:id="rId75"/>
  </p:notesMasterIdLst>
  <p:handoutMasterIdLst>
    <p:handoutMasterId r:id="rId76"/>
  </p:handoutMasterIdLst>
  <p:sldIdLst>
    <p:sldId id="278" r:id="rId5"/>
    <p:sldId id="299" r:id="rId6"/>
    <p:sldId id="300" r:id="rId7"/>
    <p:sldId id="464" r:id="rId8"/>
    <p:sldId id="460" r:id="rId9"/>
    <p:sldId id="369" r:id="rId10"/>
    <p:sldId id="365" r:id="rId11"/>
    <p:sldId id="370" r:id="rId12"/>
    <p:sldId id="407" r:id="rId13"/>
    <p:sldId id="408" r:id="rId14"/>
    <p:sldId id="430" r:id="rId15"/>
    <p:sldId id="431" r:id="rId16"/>
    <p:sldId id="377" r:id="rId17"/>
    <p:sldId id="368" r:id="rId18"/>
    <p:sldId id="465" r:id="rId19"/>
    <p:sldId id="366" r:id="rId20"/>
    <p:sldId id="461" r:id="rId21"/>
    <p:sldId id="476" r:id="rId22"/>
    <p:sldId id="378" r:id="rId23"/>
    <p:sldId id="367" r:id="rId24"/>
    <p:sldId id="379" r:id="rId25"/>
    <p:sldId id="459" r:id="rId26"/>
    <p:sldId id="383" r:id="rId27"/>
    <p:sldId id="394" r:id="rId28"/>
    <p:sldId id="395" r:id="rId29"/>
    <p:sldId id="462" r:id="rId30"/>
    <p:sldId id="455" r:id="rId31"/>
    <p:sldId id="453" r:id="rId32"/>
    <p:sldId id="452" r:id="rId33"/>
    <p:sldId id="454" r:id="rId34"/>
    <p:sldId id="397" r:id="rId35"/>
    <p:sldId id="475" r:id="rId36"/>
    <p:sldId id="398" r:id="rId37"/>
    <p:sldId id="400" r:id="rId38"/>
    <p:sldId id="401" r:id="rId39"/>
    <p:sldId id="402" r:id="rId40"/>
    <p:sldId id="405" r:id="rId41"/>
    <p:sldId id="410" r:id="rId42"/>
    <p:sldId id="411" r:id="rId43"/>
    <p:sldId id="412" r:id="rId44"/>
    <p:sldId id="413" r:id="rId45"/>
    <p:sldId id="423" r:id="rId46"/>
    <p:sldId id="424" r:id="rId47"/>
    <p:sldId id="425" r:id="rId48"/>
    <p:sldId id="426" r:id="rId49"/>
    <p:sldId id="427" r:id="rId50"/>
    <p:sldId id="474" r:id="rId51"/>
    <p:sldId id="450" r:id="rId52"/>
    <p:sldId id="442" r:id="rId53"/>
    <p:sldId id="443" r:id="rId54"/>
    <p:sldId id="444" r:id="rId55"/>
    <p:sldId id="445" r:id="rId56"/>
    <p:sldId id="446" r:id="rId57"/>
    <p:sldId id="447" r:id="rId58"/>
    <p:sldId id="448" r:id="rId59"/>
    <p:sldId id="471" r:id="rId60"/>
    <p:sldId id="449" r:id="rId61"/>
    <p:sldId id="473" r:id="rId62"/>
    <p:sldId id="468" r:id="rId63"/>
    <p:sldId id="469" r:id="rId64"/>
    <p:sldId id="422" r:id="rId65"/>
    <p:sldId id="438" r:id="rId66"/>
    <p:sldId id="456" r:id="rId67"/>
    <p:sldId id="463" r:id="rId68"/>
    <p:sldId id="457" r:id="rId69"/>
    <p:sldId id="439" r:id="rId70"/>
    <p:sldId id="421" r:id="rId71"/>
    <p:sldId id="331" r:id="rId72"/>
    <p:sldId id="399" r:id="rId73"/>
    <p:sldId id="276" r:id="rId74"/>
  </p:sldIdLst>
  <p:sldSz cx="9144000" cy="6858000" type="screen4x3"/>
  <p:notesSz cx="6858000" cy="9144000"/>
  <p:embeddedFontLst>
    <p:embeddedFont>
      <p:font typeface="Lato Regular"/>
      <p:regular r:id="rId77"/>
    </p:embeddedFont>
    <p:embeddedFont>
      <p:font typeface="Lato Light"/>
      <p:regular r:id="rId78"/>
      <p:italic r:id="rId79"/>
    </p:embeddedFont>
    <p:embeddedFont>
      <p:font typeface="Noto Serif"/>
      <p:regular r:id="rId80"/>
      <p:bold r:id="rId81"/>
      <p:italic r:id="rId82"/>
      <p:boldItalic r:id="rId83"/>
    </p:embeddedFont>
    <p:embeddedFont>
      <p:font typeface="Tahoma" panose="020B0604030504040204" pitchFamily="34" charset="0"/>
      <p:regular r:id="rId84"/>
      <p:bold r:id="rId85"/>
    </p:embeddedFont>
    <p:embeddedFont>
      <p:font typeface="ＭＳ Ｐゴシック" panose="020B0600070205080204" pitchFamily="34" charset="-128"/>
      <p:regular r:id="rId86"/>
    </p:embeddedFont>
    <p:embeddedFont>
      <p:font typeface="Helvetica" panose="020B0604020202020204" pitchFamily="34" charset="0"/>
      <p:regular r:id="rId87"/>
      <p:bold r:id="rId88"/>
      <p:italic r:id="rId89"/>
      <p:boldItalic r:id="rId9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E60"/>
    <a:srgbClr val="F6F6F6"/>
    <a:srgbClr val="2F92D5"/>
    <a:srgbClr val="277DCA"/>
    <a:srgbClr val="397EC1"/>
    <a:srgbClr val="364852"/>
    <a:srgbClr val="2F92D4"/>
    <a:srgbClr val="2B91D3"/>
    <a:srgbClr val="0C61AF"/>
    <a:srgbClr val="4B83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5120" autoAdjust="0"/>
  </p:normalViewPr>
  <p:slideViewPr>
    <p:cSldViewPr snapToGrid="0" snapToObjects="1">
      <p:cViewPr varScale="1">
        <p:scale>
          <a:sx n="75" d="100"/>
          <a:sy n="75" d="100"/>
        </p:scale>
        <p:origin x="166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7" d="100"/>
        <a:sy n="137"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3.fntdata"/><Relationship Id="rId5" Type="http://schemas.openxmlformats.org/officeDocument/2006/relationships/slide" Target="slides/slide1.xml"/><Relationship Id="rId90" Type="http://schemas.openxmlformats.org/officeDocument/2006/relationships/font" Target="fonts/font1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1.fntdata"/><Relationship Id="rId61" Type="http://schemas.openxmlformats.org/officeDocument/2006/relationships/slide" Target="slides/slide57.xml"/><Relationship Id="rId82"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Lato Regul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7D67FC-230E-BC42-A146-28B6DAF9B6E5}" type="datetimeFigureOut">
              <a:rPr lang="en-US" smtClean="0">
                <a:latin typeface="Lato Regular"/>
              </a:rPr>
              <a:t>11/25/2020</a:t>
            </a:fld>
            <a:endParaRPr lang="en-US" dirty="0">
              <a:latin typeface="Lato Regul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Lato Regul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59A981-CD39-8F44-9CBA-CC2751A8F2A2}" type="slidenum">
              <a:rPr lang="en-US" smtClean="0">
                <a:latin typeface="Lato Regular"/>
              </a:rPr>
              <a:t>‹#›</a:t>
            </a:fld>
            <a:endParaRPr lang="en-US" dirty="0">
              <a:latin typeface="Lato Regular"/>
            </a:endParaRPr>
          </a:p>
        </p:txBody>
      </p:sp>
    </p:spTree>
    <p:extLst>
      <p:ext uri="{BB962C8B-B14F-4D97-AF65-F5344CB8AC3E}">
        <p14:creationId xmlns:p14="http://schemas.microsoft.com/office/powerpoint/2010/main" val="1104146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Lato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Lato Regular"/>
              </a:defRPr>
            </a:lvl1pPr>
          </a:lstStyle>
          <a:p>
            <a:fld id="{200DEFD9-7FA8-E342-B72A-1D2B906EA29E}" type="datetimeFigureOut">
              <a:rPr lang="en-US" smtClean="0"/>
              <a:pPr/>
              <a:t>11/25/2020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Lato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Lato Regular"/>
              </a:defRPr>
            </a:lvl1pPr>
          </a:lstStyle>
          <a:p>
            <a:fld id="{F7510C22-AB3E-3144-954A-30AFB7F4824B}" type="slidenum">
              <a:rPr lang="en-US" smtClean="0"/>
              <a:pPr/>
              <a:t>‹#›</a:t>
            </a:fld>
            <a:endParaRPr lang="en-US" dirty="0"/>
          </a:p>
        </p:txBody>
      </p:sp>
    </p:spTree>
    <p:extLst>
      <p:ext uri="{BB962C8B-B14F-4D97-AF65-F5344CB8AC3E}">
        <p14:creationId xmlns:p14="http://schemas.microsoft.com/office/powerpoint/2010/main" val="18280427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Lato Regular"/>
        <a:ea typeface="+mn-ea"/>
        <a:cs typeface="+mn-cs"/>
      </a:defRPr>
    </a:lvl1pPr>
    <a:lvl2pPr marL="457200" algn="l" defTabSz="457200" rtl="0" eaLnBrk="1" latinLnBrk="0" hangingPunct="1">
      <a:defRPr sz="1200" kern="1200">
        <a:solidFill>
          <a:schemeClr val="tx1"/>
        </a:solidFill>
        <a:latin typeface="Lato Regular"/>
        <a:ea typeface="+mn-ea"/>
        <a:cs typeface="+mn-cs"/>
      </a:defRPr>
    </a:lvl2pPr>
    <a:lvl3pPr marL="914400" algn="l" defTabSz="457200" rtl="0" eaLnBrk="1" latinLnBrk="0" hangingPunct="1">
      <a:defRPr sz="1200" kern="1200">
        <a:solidFill>
          <a:schemeClr val="tx1"/>
        </a:solidFill>
        <a:latin typeface="Lato Regular"/>
        <a:ea typeface="+mn-ea"/>
        <a:cs typeface="+mn-cs"/>
      </a:defRPr>
    </a:lvl3pPr>
    <a:lvl4pPr marL="1371600" algn="l" defTabSz="457200" rtl="0" eaLnBrk="1" latinLnBrk="0" hangingPunct="1">
      <a:defRPr sz="1200" kern="1200">
        <a:solidFill>
          <a:schemeClr val="tx1"/>
        </a:solidFill>
        <a:latin typeface="Lato Regular"/>
        <a:ea typeface="+mn-ea"/>
        <a:cs typeface="+mn-cs"/>
      </a:defRPr>
    </a:lvl4pPr>
    <a:lvl5pPr marL="1828800" algn="l" defTabSz="457200" rtl="0" eaLnBrk="1" latinLnBrk="0" hangingPunct="1">
      <a:defRPr sz="1200" kern="1200">
        <a:solidFill>
          <a:schemeClr val="tx1"/>
        </a:solidFill>
        <a:latin typeface="Lato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a:t>
            </a:fld>
            <a:endParaRPr lang="en-US" dirty="0"/>
          </a:p>
        </p:txBody>
      </p:sp>
    </p:spTree>
    <p:extLst>
      <p:ext uri="{BB962C8B-B14F-4D97-AF65-F5344CB8AC3E}">
        <p14:creationId xmlns:p14="http://schemas.microsoft.com/office/powerpoint/2010/main" val="1017354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DFE3B-1ABA-2941-BBDC-524B2FCB08AB}" type="slidenum">
              <a:rPr lang="en-US" smtClean="0"/>
              <a:pPr/>
              <a:t>31</a:t>
            </a:fld>
            <a:endParaRPr lang="en-US" dirty="0"/>
          </a:p>
        </p:txBody>
      </p:sp>
    </p:spTree>
    <p:extLst>
      <p:ext uri="{BB962C8B-B14F-4D97-AF65-F5344CB8AC3E}">
        <p14:creationId xmlns:p14="http://schemas.microsoft.com/office/powerpoint/2010/main" val="4233032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DFE3B-1ABA-2941-BBDC-524B2FCB08AB}" type="slidenum">
              <a:rPr lang="en-US" smtClean="0"/>
              <a:pPr/>
              <a:t>36</a:t>
            </a:fld>
            <a:endParaRPr lang="en-US" dirty="0"/>
          </a:p>
        </p:txBody>
      </p:sp>
    </p:spTree>
    <p:extLst>
      <p:ext uri="{BB962C8B-B14F-4D97-AF65-F5344CB8AC3E}">
        <p14:creationId xmlns:p14="http://schemas.microsoft.com/office/powerpoint/2010/main" val="949951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Lato Regular"/>
                <a:ea typeface="+mn-ea"/>
                <a:cs typeface="+mn-cs"/>
              </a:rPr>
              <a:t>This figure represents the NW IPAs antibiotic utilization using the VON Day Audits from February 2016 (Median-8.3%), November 2016 (Median-6.2%), March 2017 (Median-8.6%), Nov</a:t>
            </a:r>
            <a:r>
              <a:rPr lang="en-US" sz="1200" kern="1200" baseline="0" dirty="0" smtClean="0">
                <a:solidFill>
                  <a:schemeClr val="tx1"/>
                </a:solidFill>
                <a:effectLst/>
                <a:latin typeface="Lato Regular"/>
                <a:ea typeface="+mn-ea"/>
                <a:cs typeface="+mn-cs"/>
              </a:rPr>
              <a:t> 2017 (Median-4.4%)</a:t>
            </a:r>
            <a:r>
              <a:rPr lang="en-US" sz="1200" kern="1200" dirty="0" smtClean="0">
                <a:solidFill>
                  <a:schemeClr val="tx1"/>
                </a:solidFill>
                <a:effectLst/>
                <a:latin typeface="Lato Regular"/>
                <a:ea typeface="+mn-ea"/>
                <a:cs typeface="+mn-cs"/>
              </a:rPr>
              <a:t> compared to the rest of VON. The box and whiskers plot represents the median, 25</a:t>
            </a:r>
            <a:r>
              <a:rPr lang="en-US" sz="1200" kern="1200" baseline="30000" dirty="0" smtClean="0">
                <a:solidFill>
                  <a:schemeClr val="tx1"/>
                </a:solidFill>
                <a:effectLst/>
                <a:latin typeface="Lato Regular"/>
                <a:ea typeface="+mn-ea"/>
                <a:cs typeface="+mn-cs"/>
              </a:rPr>
              <a:t>th</a:t>
            </a:r>
            <a:r>
              <a:rPr lang="en-US" sz="1200" kern="1200" dirty="0" smtClean="0">
                <a:solidFill>
                  <a:schemeClr val="tx1"/>
                </a:solidFill>
                <a:effectLst/>
                <a:latin typeface="Lato Regular"/>
                <a:ea typeface="+mn-ea"/>
                <a:cs typeface="+mn-cs"/>
              </a:rPr>
              <a:t> and 75</a:t>
            </a:r>
            <a:r>
              <a:rPr lang="en-US" sz="1200" kern="1200" baseline="30000" dirty="0" smtClean="0">
                <a:solidFill>
                  <a:schemeClr val="tx1"/>
                </a:solidFill>
                <a:effectLst/>
                <a:latin typeface="Lato Regular"/>
                <a:ea typeface="+mn-ea"/>
                <a:cs typeface="+mn-cs"/>
              </a:rPr>
              <a:t>th</a:t>
            </a:r>
            <a:r>
              <a:rPr lang="en-US" sz="1200" kern="1200" dirty="0" smtClean="0">
                <a:solidFill>
                  <a:schemeClr val="tx1"/>
                </a:solidFill>
                <a:effectLst/>
                <a:latin typeface="Lato Regular"/>
                <a:ea typeface="+mn-ea"/>
                <a:cs typeface="+mn-cs"/>
              </a:rPr>
              <a:t> %</a:t>
            </a:r>
            <a:r>
              <a:rPr lang="en-US" sz="1200" kern="1200" dirty="0" err="1" smtClean="0">
                <a:solidFill>
                  <a:schemeClr val="tx1"/>
                </a:solidFill>
                <a:effectLst/>
                <a:latin typeface="Lato Regular"/>
                <a:ea typeface="+mn-ea"/>
                <a:cs typeface="+mn-cs"/>
              </a:rPr>
              <a:t>iles</a:t>
            </a:r>
            <a:r>
              <a:rPr lang="en-US" sz="1200" kern="1200" dirty="0" smtClean="0">
                <a:solidFill>
                  <a:schemeClr val="tx1"/>
                </a:solidFill>
                <a:effectLst/>
                <a:latin typeface="Lato Regular"/>
                <a:ea typeface="+mn-ea"/>
                <a:cs typeface="+mn-cs"/>
              </a:rPr>
              <a:t>, and the extreme data points. The green dot on the “All VON” plot represents the NW IPAs.  The Y axis is the % of infants on antibiotics on that particular day of the audit.</a:t>
            </a:r>
          </a:p>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41</a:t>
            </a:fld>
            <a:endParaRPr lang="en-US" dirty="0"/>
          </a:p>
        </p:txBody>
      </p:sp>
    </p:spTree>
    <p:extLst>
      <p:ext uri="{BB962C8B-B14F-4D97-AF65-F5344CB8AC3E}">
        <p14:creationId xmlns:p14="http://schemas.microsoft.com/office/powerpoint/2010/main" val="795322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47</a:t>
            </a:fld>
            <a:endParaRPr lang="en-US" dirty="0"/>
          </a:p>
        </p:txBody>
      </p:sp>
    </p:spTree>
    <p:extLst>
      <p:ext uri="{BB962C8B-B14F-4D97-AF65-F5344CB8AC3E}">
        <p14:creationId xmlns:p14="http://schemas.microsoft.com/office/powerpoint/2010/main" val="2283183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DFE3B-1ABA-2941-BBDC-524B2FCB08AB}" type="slidenum">
              <a:rPr lang="en-US" smtClean="0"/>
              <a:pPr/>
              <a:t>51</a:t>
            </a:fld>
            <a:endParaRPr lang="en-US" dirty="0"/>
          </a:p>
        </p:txBody>
      </p:sp>
    </p:spTree>
    <p:extLst>
      <p:ext uri="{BB962C8B-B14F-4D97-AF65-F5344CB8AC3E}">
        <p14:creationId xmlns:p14="http://schemas.microsoft.com/office/powerpoint/2010/main" val="949951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57</a:t>
            </a:fld>
            <a:endParaRPr lang="en-US" dirty="0"/>
          </a:p>
        </p:txBody>
      </p:sp>
    </p:spTree>
    <p:extLst>
      <p:ext uri="{BB962C8B-B14F-4D97-AF65-F5344CB8AC3E}">
        <p14:creationId xmlns:p14="http://schemas.microsoft.com/office/powerpoint/2010/main" val="601587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58</a:t>
            </a:fld>
            <a:endParaRPr lang="en-US" dirty="0"/>
          </a:p>
        </p:txBody>
      </p:sp>
    </p:spTree>
    <p:extLst>
      <p:ext uri="{BB962C8B-B14F-4D97-AF65-F5344CB8AC3E}">
        <p14:creationId xmlns:p14="http://schemas.microsoft.com/office/powerpoint/2010/main" val="1723852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8E6045-691B-45F6-BA87-CB235F3B1B9C}" type="slidenum">
              <a:rPr lang="en-US" smtClean="0"/>
              <a:t>62</a:t>
            </a:fld>
            <a:endParaRPr lang="en-US" dirty="0"/>
          </a:p>
        </p:txBody>
      </p:sp>
    </p:spTree>
    <p:extLst>
      <p:ext uri="{BB962C8B-B14F-4D97-AF65-F5344CB8AC3E}">
        <p14:creationId xmlns:p14="http://schemas.microsoft.com/office/powerpoint/2010/main" val="1824893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8E6045-691B-45F6-BA87-CB235F3B1B9C}" type="slidenum">
              <a:rPr lang="en-US" smtClean="0"/>
              <a:t>67</a:t>
            </a:fld>
            <a:endParaRPr lang="en-US" dirty="0"/>
          </a:p>
        </p:txBody>
      </p:sp>
    </p:spTree>
    <p:extLst>
      <p:ext uri="{BB962C8B-B14F-4D97-AF65-F5344CB8AC3E}">
        <p14:creationId xmlns:p14="http://schemas.microsoft.com/office/powerpoint/2010/main" val="3873618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8E6045-691B-45F6-BA87-CB235F3B1B9C}" type="slidenum">
              <a:rPr lang="en-US" smtClean="0"/>
              <a:t>68</a:t>
            </a:fld>
            <a:endParaRPr lang="en-US" dirty="0"/>
          </a:p>
        </p:txBody>
      </p:sp>
    </p:spTree>
    <p:extLst>
      <p:ext uri="{BB962C8B-B14F-4D97-AF65-F5344CB8AC3E}">
        <p14:creationId xmlns:p14="http://schemas.microsoft.com/office/powerpoint/2010/main" val="3873618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smtClean="0">
                <a:latin typeface="Helvetica" charset="0"/>
              </a:rPr>
              <a:t>Monthly Early-Onset Sepsis (EOS) Evaluation Rate </a:t>
            </a:r>
            <a:r>
              <a:rPr lang="en-US" altLang="en-US" dirty="0" err="1" smtClean="0">
                <a:latin typeface="Helvetica" charset="0"/>
              </a:rPr>
              <a:t>onthly</a:t>
            </a:r>
            <a:r>
              <a:rPr lang="en-US" altLang="en-US" dirty="0" smtClean="0">
                <a:latin typeface="Helvetica" charset="0"/>
              </a:rPr>
              <a:t> percentage of infants born at 35 weeks’ gestation or later undergoing EOS evaluation with a blood culture performed in the first 24 hours of life.</a:t>
            </a:r>
            <a:endParaRPr lang="en-US" dirty="0" smtClean="0"/>
          </a:p>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9</a:t>
            </a:fld>
            <a:endParaRPr lang="en-US" dirty="0"/>
          </a:p>
        </p:txBody>
      </p:sp>
    </p:spTree>
    <p:extLst>
      <p:ext uri="{BB962C8B-B14F-4D97-AF65-F5344CB8AC3E}">
        <p14:creationId xmlns:p14="http://schemas.microsoft.com/office/powerpoint/2010/main" val="1545375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200" dirty="0" smtClean="0">
                <a:latin typeface="Helvetica" charset="0"/>
              </a:rPr>
              <a:t>Monthly Antibiotic Treatment </a:t>
            </a:r>
            <a:r>
              <a:rPr lang="en-US" altLang="en-US" sz="1200" dirty="0" err="1" smtClean="0">
                <a:latin typeface="Helvetica" charset="0"/>
              </a:rPr>
              <a:t>RateMonthly</a:t>
            </a:r>
            <a:r>
              <a:rPr lang="en-US" altLang="en-US" sz="1200" dirty="0" smtClean="0">
                <a:latin typeface="Helvetica" charset="0"/>
              </a:rPr>
              <a:t> percentage of infants born at 35 weeks’ gestation or later receiving intravenous antibiotic therapy in the first 24 hours of life. EOS indicates early-onset sepsis. 
</a:t>
            </a:r>
          </a:p>
        </p:txBody>
      </p:sp>
      <p:sp>
        <p:nvSpPr>
          <p:cNvPr id="4" name="Slide Number Placeholder 3"/>
          <p:cNvSpPr>
            <a:spLocks noGrp="1"/>
          </p:cNvSpPr>
          <p:nvPr>
            <p:ph type="sldNum" sz="quarter" idx="10"/>
          </p:nvPr>
        </p:nvSpPr>
        <p:spPr/>
        <p:txBody>
          <a:bodyPr/>
          <a:lstStyle/>
          <a:p>
            <a:fld id="{F7510C22-AB3E-3144-954A-30AFB7F4824B}" type="slidenum">
              <a:rPr lang="en-US" smtClean="0"/>
              <a:pPr/>
              <a:t>10</a:t>
            </a:fld>
            <a:endParaRPr lang="en-US" dirty="0"/>
          </a:p>
        </p:txBody>
      </p:sp>
    </p:spTree>
    <p:extLst>
      <p:ext uri="{BB962C8B-B14F-4D97-AF65-F5344CB8AC3E}">
        <p14:creationId xmlns:p14="http://schemas.microsoft.com/office/powerpoint/2010/main" val="1545375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Prolonged</a:t>
            </a:r>
            <a:r>
              <a:rPr lang="en-US" baseline="0" dirty="0" smtClean="0"/>
              <a:t> antibiotics defined as &gt;/= 5days</a:t>
            </a:r>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11</a:t>
            </a:fld>
            <a:endParaRPr lang="en-US" dirty="0"/>
          </a:p>
        </p:txBody>
      </p:sp>
    </p:spTree>
    <p:extLst>
      <p:ext uri="{BB962C8B-B14F-4D97-AF65-F5344CB8AC3E}">
        <p14:creationId xmlns:p14="http://schemas.microsoft.com/office/powerpoint/2010/main" val="295661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Y-axis</a:t>
            </a:r>
            <a:r>
              <a:rPr lang="en-US" baseline="0" dirty="0" smtClean="0"/>
              <a:t> - % of centers with prolonged </a:t>
            </a:r>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12</a:t>
            </a:fld>
            <a:endParaRPr lang="en-US" dirty="0"/>
          </a:p>
        </p:txBody>
      </p:sp>
    </p:spTree>
    <p:extLst>
      <p:ext uri="{BB962C8B-B14F-4D97-AF65-F5344CB8AC3E}">
        <p14:creationId xmlns:p14="http://schemas.microsoft.com/office/powerpoint/2010/main" val="362815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Medical Expenditure Panel Survey (MEPS)</a:t>
            </a:r>
            <a:endParaRPr lang="en-US" dirty="0"/>
          </a:p>
        </p:txBody>
      </p:sp>
      <p:sp>
        <p:nvSpPr>
          <p:cNvPr id="4" name="Slide Number Placeholder 3"/>
          <p:cNvSpPr>
            <a:spLocks noGrp="1"/>
          </p:cNvSpPr>
          <p:nvPr>
            <p:ph type="sldNum" sz="quarter" idx="10"/>
          </p:nvPr>
        </p:nvSpPr>
        <p:spPr/>
        <p:txBody>
          <a:bodyPr/>
          <a:lstStyle/>
          <a:p>
            <a:fld id="{CF292C65-677F-4DFA-8759-AC46D4FC1227}" type="slidenum">
              <a:rPr lang="en-US" smtClean="0"/>
              <a:t>17</a:t>
            </a:fld>
            <a:endParaRPr lang="en-US"/>
          </a:p>
        </p:txBody>
      </p:sp>
    </p:spTree>
    <p:extLst>
      <p:ext uri="{BB962C8B-B14F-4D97-AF65-F5344CB8AC3E}">
        <p14:creationId xmlns:p14="http://schemas.microsoft.com/office/powerpoint/2010/main" val="3074192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150 plus centers, CDC as a partner</a:t>
            </a:r>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22</a:t>
            </a:fld>
            <a:endParaRPr lang="en-US" dirty="0"/>
          </a:p>
        </p:txBody>
      </p:sp>
    </p:spTree>
    <p:extLst>
      <p:ext uri="{BB962C8B-B14F-4D97-AF65-F5344CB8AC3E}">
        <p14:creationId xmlns:p14="http://schemas.microsoft.com/office/powerpoint/2010/main" val="1482268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VON Mission:</a:t>
            </a:r>
            <a:r>
              <a:rPr lang="en-US" baseline="0" dirty="0" smtClean="0"/>
              <a:t> “</a:t>
            </a:r>
            <a:r>
              <a:rPr lang="en-US" sz="1200" dirty="0" smtClean="0">
                <a:solidFill>
                  <a:prstClr val="black"/>
                </a:solidFill>
                <a:latin typeface="Arial" panose="020B0604020202020204" pitchFamily="34" charset="0"/>
                <a:cs typeface="Arial" panose="020B0604020202020204" pitchFamily="34" charset="0"/>
              </a:rPr>
              <a:t>To build a worldwide community of practice dedicated to providing every newborn infant and family with the best possible and ever improving medical care.”</a:t>
            </a:r>
          </a:p>
          <a:p>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23</a:t>
            </a:fld>
            <a:endParaRPr lang="en-US" dirty="0"/>
          </a:p>
        </p:txBody>
      </p:sp>
    </p:spTree>
    <p:extLst>
      <p:ext uri="{BB962C8B-B14F-4D97-AF65-F5344CB8AC3E}">
        <p14:creationId xmlns:p14="http://schemas.microsoft.com/office/powerpoint/2010/main" val="3539492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Potentially better practices (Primary</a:t>
            </a:r>
            <a:r>
              <a:rPr lang="en-US" baseline="0" dirty="0" smtClean="0"/>
              <a:t> Drivers)</a:t>
            </a:r>
            <a:endParaRPr lang="en-US" dirty="0"/>
          </a:p>
        </p:txBody>
      </p:sp>
      <p:sp>
        <p:nvSpPr>
          <p:cNvPr id="4" name="Slide Number Placeholder 3"/>
          <p:cNvSpPr>
            <a:spLocks noGrp="1"/>
          </p:cNvSpPr>
          <p:nvPr>
            <p:ph type="sldNum" sz="quarter" idx="10"/>
          </p:nvPr>
        </p:nvSpPr>
        <p:spPr/>
        <p:txBody>
          <a:bodyPr/>
          <a:lstStyle/>
          <a:p>
            <a:fld id="{F7510C22-AB3E-3144-954A-30AFB7F4824B}" type="slidenum">
              <a:rPr lang="en-US" smtClean="0"/>
              <a:pPr/>
              <a:t>26</a:t>
            </a:fld>
            <a:endParaRPr lang="en-US" dirty="0"/>
          </a:p>
        </p:txBody>
      </p:sp>
    </p:spTree>
    <p:extLst>
      <p:ext uri="{BB962C8B-B14F-4D97-AF65-F5344CB8AC3E}">
        <p14:creationId xmlns:p14="http://schemas.microsoft.com/office/powerpoint/2010/main" val="1054225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and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5987" y="915775"/>
            <a:ext cx="7176482" cy="953787"/>
          </a:xfrm>
        </p:spPr>
        <p:txBody>
          <a:bodyPr>
            <a:normAutofit/>
          </a:bodyPr>
          <a:lstStyle>
            <a:lvl1pPr algn="l">
              <a:defRPr sz="40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975987" y="1881323"/>
            <a:ext cx="7176482" cy="1269892"/>
          </a:xfrm>
        </p:spPr>
        <p:txBody>
          <a:bodyPr>
            <a:normAutofit/>
          </a:bodyPr>
          <a:lstStyle>
            <a:lvl1pPr marL="0" indent="0" algn="l">
              <a:buNone/>
              <a:defRPr sz="1800">
                <a:solidFill>
                  <a:srgbClr val="364852"/>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a:xfrm>
            <a:off x="975987" y="3904042"/>
            <a:ext cx="7175500" cy="1598613"/>
          </a:xfrm>
        </p:spPr>
        <p:txBody>
          <a:bodyPr>
            <a:noAutofit/>
          </a:bodyPr>
          <a:lstStyle>
            <a:lvl1pPr marL="0" indent="0">
              <a:buNone/>
              <a:defRPr sz="1800">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smtClean="0"/>
              <a:t>Click to edit master text styles</a:t>
            </a:r>
          </a:p>
        </p:txBody>
      </p:sp>
      <p:sp>
        <p:nvSpPr>
          <p:cNvPr id="8" name="Text Placeholder 7"/>
          <p:cNvSpPr>
            <a:spLocks noGrp="1"/>
          </p:cNvSpPr>
          <p:nvPr>
            <p:ph type="body" sz="quarter" idx="11" hasCustomPrompt="1"/>
          </p:nvPr>
        </p:nvSpPr>
        <p:spPr>
          <a:xfrm>
            <a:off x="976313" y="3362325"/>
            <a:ext cx="7175500" cy="459107"/>
          </a:xfrm>
        </p:spPr>
        <p:txBody>
          <a:bodyPr/>
          <a:lstStyle>
            <a:lvl1pPr marL="0" indent="0">
              <a:buNone/>
              <a:defRPr baseline="0">
                <a:solidFill>
                  <a:schemeClr val="accent1"/>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add subhead</a:t>
            </a:r>
            <a:endParaRPr lang="en-US" dirty="0"/>
          </a:p>
        </p:txBody>
      </p:sp>
    </p:spTree>
    <p:extLst>
      <p:ext uri="{BB962C8B-B14F-4D97-AF65-F5344CB8AC3E}">
        <p14:creationId xmlns:p14="http://schemas.microsoft.com/office/powerpoint/2010/main" val="659014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p>
            <a:fld id="{67DC4836-1743-4407-A0FF-D47D30EEB1F6}" type="datetimeFigureOut">
              <a:rPr lang="en-US" smtClean="0">
                <a:solidFill>
                  <a:prstClr val="black">
                    <a:tint val="75000"/>
                  </a:prstClr>
                </a:solidFill>
              </a:rPr>
              <a:pPr/>
              <a:t>11/25/2020</a:t>
            </a:fld>
            <a:endParaRPr lang="en-US" dirty="0">
              <a:solidFill>
                <a:prstClr val="black">
                  <a:tint val="75000"/>
                </a:prstClr>
              </a:solidFill>
            </a:endParaRPr>
          </a:p>
        </p:txBody>
      </p:sp>
      <p:sp>
        <p:nvSpPr>
          <p:cNvPr id="5" name="Footer Placeholder 4"/>
          <p:cNvSpPr>
            <a:spLocks noGrp="1"/>
          </p:cNvSpPr>
          <p:nvPr>
            <p:ph type="ftr" sz="quarter" idx="11"/>
            <p:custDataLst>
              <p:tags r:id="rId4"/>
            </p:custDataLst>
          </p:nvPr>
        </p:nvSpPr>
        <p:spPr>
          <a:xfrm>
            <a:off x="3124200" y="6356352"/>
            <a:ext cx="28956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custDataLst>
              <p:tags r:id="rId5"/>
            </p:custDataLst>
          </p:nvPr>
        </p:nvSpPr>
        <p:spPr>
          <a:xfrm>
            <a:off x="6553200" y="6356352"/>
            <a:ext cx="2133600" cy="365125"/>
          </a:xfrm>
          <a:prstGeom prst="rect">
            <a:avLst/>
          </a:prstGeom>
        </p:spPr>
        <p:txBody>
          <a:bodyPr/>
          <a:lstStyle/>
          <a:p>
            <a:fld id="{295CC56D-506B-41C6-9237-9C0494A238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17274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457200"/>
            <a:fld id="{990B2CC2-7AB4-F24B-AFE5-D962956E6FA5}" type="datetimeFigureOut">
              <a:rPr lang="en-US">
                <a:solidFill>
                  <a:prstClr val="black"/>
                </a:solidFill>
              </a:rPr>
              <a:pPr defTabSz="457200"/>
              <a:t>11/25/2020</a:t>
            </a:fld>
            <a:endParaRPr lang="en-US">
              <a:solidFill>
                <a:prstClr val="black"/>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457200"/>
            <a:fld id="{DDF3C2F6-2E7E-0D4B-9C97-D815B00CB621}"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63314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defTabSz="457200"/>
            <a:fld id="{990B2CC2-7AB4-F24B-AFE5-D962956E6FA5}" type="datetimeFigureOut">
              <a:rPr lang="en-US">
                <a:solidFill>
                  <a:prstClr val="black"/>
                </a:solidFill>
              </a:rPr>
              <a:pPr defTabSz="457200"/>
              <a:t>11/25/2020</a:t>
            </a:fld>
            <a:endParaRPr lang="en-US">
              <a:solidFill>
                <a:prstClr val="black"/>
              </a:solidFill>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pPr defTabSz="457200"/>
            <a:fld id="{DDF3C2F6-2E7E-0D4B-9C97-D815B00CB621}" type="slidenum">
              <a:rPr lang="en-US">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430933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E8525E6-B084-4C0D-A22B-129194BC778E}" type="datetimeFigureOut">
              <a:rPr lang="en-US" smtClean="0"/>
              <a:t>11/25/2020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F494246-EFF4-4B25-B92D-C14B04FA19E7}" type="slidenum">
              <a:rPr lang="en-US" smtClean="0"/>
              <a:t>‹#›</a:t>
            </a:fld>
            <a:endParaRPr lang="en-US"/>
          </a:p>
        </p:txBody>
      </p:sp>
    </p:spTree>
    <p:extLst>
      <p:ext uri="{BB962C8B-B14F-4D97-AF65-F5344CB8AC3E}">
        <p14:creationId xmlns:p14="http://schemas.microsoft.com/office/powerpoint/2010/main" val="73956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hort Drop Quote, La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a:lstStyle/>
          <a:p>
            <a:endParaRPr lang="en-US" dirty="0"/>
          </a:p>
        </p:txBody>
      </p:sp>
      <p:sp>
        <p:nvSpPr>
          <p:cNvPr id="4"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smtClean="0"/>
              <a:t>“Click to edit drop quote”</a:t>
            </a:r>
            <a:br>
              <a:rPr lang="en-US" dirty="0" smtClean="0"/>
            </a:br>
            <a:endParaRPr lang="en-US" dirty="0"/>
          </a:p>
        </p:txBody>
      </p:sp>
    </p:spTree>
    <p:extLst>
      <p:ext uri="{BB962C8B-B14F-4D97-AF65-F5344CB8AC3E}">
        <p14:creationId xmlns:p14="http://schemas.microsoft.com/office/powerpoint/2010/main" val="4088788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White Box Short Drop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a:lstStyle/>
          <a:p>
            <a:endParaRPr lang="en-US" dirty="0"/>
          </a:p>
        </p:txBody>
      </p:sp>
      <p:sp>
        <p:nvSpPr>
          <p:cNvPr id="4" name="Rectangle 3"/>
          <p:cNvSpPr/>
          <p:nvPr userDrawn="1"/>
        </p:nvSpPr>
        <p:spPr>
          <a:xfrm>
            <a:off x="1023021" y="1059712"/>
            <a:ext cx="7114125" cy="4738575"/>
          </a:xfrm>
          <a:prstGeom prst="rect">
            <a:avLst/>
          </a:prstGeom>
          <a:solidFill>
            <a:schemeClr val="bg1">
              <a:alpha val="7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smtClean="0"/>
              <a:t>“Click to edit drop quote”</a:t>
            </a:r>
            <a:br>
              <a:rPr lang="en-US" dirty="0" smtClean="0"/>
            </a:br>
            <a:endParaRPr lang="en-US" dirty="0"/>
          </a:p>
        </p:txBody>
      </p:sp>
    </p:spTree>
    <p:extLst>
      <p:ext uri="{BB962C8B-B14F-4D97-AF65-F5344CB8AC3E}">
        <p14:creationId xmlns:p14="http://schemas.microsoft.com/office/powerpoint/2010/main" val="1839495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63359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184" y="482088"/>
            <a:ext cx="8031317" cy="5820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87431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33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1093056"/>
            <a:ext cx="7534430" cy="1143000"/>
          </a:xfrm>
          <a:prstGeom prst="rect">
            <a:avLst/>
          </a:prstGeom>
        </p:spPr>
        <p:txBody>
          <a:bodyPr vert="horz" lIns="91440" tIns="45720" rIns="91440" bIns="45720" rtlCol="0" anchor="ctr">
            <a:normAutofit/>
          </a:bodyPr>
          <a:lstStyle>
            <a:lvl1pPr algn="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811213" y="2316947"/>
            <a:ext cx="7534275" cy="2938995"/>
          </a:xfrm>
        </p:spPr>
        <p:txBody>
          <a:bodyPr/>
          <a:lstStyle>
            <a:lvl1pPr>
              <a:lnSpc>
                <a:spcPct val="130000"/>
              </a:lnSpc>
              <a:defRPr>
                <a:latin typeface="Noto Serif"/>
                <a:cs typeface="Noto Serif"/>
              </a:defRPr>
            </a:lvl1pPr>
            <a:lvl2pPr>
              <a:lnSpc>
                <a:spcPct val="130000"/>
              </a:lnSpc>
              <a:defRPr>
                <a:latin typeface="Noto Serif"/>
                <a:cs typeface="Noto Serif"/>
              </a:defRPr>
            </a:lvl2pPr>
            <a:lvl3pPr>
              <a:lnSpc>
                <a:spcPct val="130000"/>
              </a:lnSpc>
              <a:defRPr>
                <a:latin typeface="Noto Serif"/>
                <a:cs typeface="Noto Serif"/>
              </a:defRPr>
            </a:lvl3pPr>
            <a:lvl4pPr>
              <a:lnSpc>
                <a:spcPct val="130000"/>
              </a:lnSpc>
              <a:defRPr>
                <a:latin typeface="Noto Serif"/>
                <a:cs typeface="Noto Serif"/>
              </a:defRPr>
            </a:lvl4pPr>
            <a:lvl5pPr>
              <a:lnSpc>
                <a:spcPct val="130000"/>
              </a:lnSpc>
              <a:defRPr>
                <a:latin typeface="Noto Serif"/>
                <a:cs typeface="Noto Seri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4747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de Photo and Bullet Text w/Logo">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0" y="0"/>
            <a:ext cx="244584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Placeholder 1"/>
          <p:cNvSpPr>
            <a:spLocks noGrp="1"/>
          </p:cNvSpPr>
          <p:nvPr>
            <p:ph type="title" hasCustomPrompt="1"/>
          </p:nvPr>
        </p:nvSpPr>
        <p:spPr>
          <a:xfrm>
            <a:off x="3174898" y="1117034"/>
            <a:ext cx="5467880" cy="752528"/>
          </a:xfrm>
          <a:prstGeom prst="rect">
            <a:avLst/>
          </a:prstGeom>
        </p:spPr>
        <p:txBody>
          <a:bodyPr vert="horz" lIns="91440" tIns="45720" rIns="91440" bIns="45720" rtlCol="0" anchor="ctr">
            <a:noAutofit/>
          </a:bodyPr>
          <a:lstStyle>
            <a:lvl1pPr algn="l">
              <a:defRPr sz="3200"/>
            </a:lvl1pPr>
          </a:lstStyle>
          <a:p>
            <a:r>
              <a:rPr lang="en-US" dirty="0" smtClean="0"/>
              <a:t>Click to edit master title style</a:t>
            </a:r>
            <a:endParaRPr lang="en-US" dirty="0"/>
          </a:p>
        </p:txBody>
      </p:sp>
      <p:sp>
        <p:nvSpPr>
          <p:cNvPr id="10" name="Text Placeholder 2"/>
          <p:cNvSpPr>
            <a:spLocks noGrp="1"/>
          </p:cNvSpPr>
          <p:nvPr>
            <p:ph idx="10" hasCustomPrompt="1"/>
          </p:nvPr>
        </p:nvSpPr>
        <p:spPr>
          <a:xfrm>
            <a:off x="3174898" y="1975386"/>
            <a:ext cx="5300242" cy="3314757"/>
          </a:xfrm>
          <a:prstGeom prst="rect">
            <a:avLst/>
          </a:prstGeom>
        </p:spPr>
        <p:txBody>
          <a:bodyPr vert="horz" lIns="91440" tIns="45720" rIns="91440" bIns="45720" rtlCol="0">
            <a:normAutofit/>
          </a:bodyPr>
          <a:lstStyle>
            <a:lvl1pPr>
              <a:lnSpc>
                <a:spcPct val="130000"/>
              </a:lnSpc>
              <a:defRPr sz="2000">
                <a:latin typeface="Noto Serif"/>
                <a:cs typeface="Noto Serif"/>
              </a:defRPr>
            </a:lvl1pPr>
            <a:lvl2pPr>
              <a:lnSpc>
                <a:spcPct val="130000"/>
              </a:lnSpc>
              <a:defRPr sz="2000">
                <a:latin typeface="Noto Serif"/>
                <a:cs typeface="Noto Serif"/>
              </a:defRPr>
            </a:lvl2pPr>
            <a:lvl3pPr>
              <a:lnSpc>
                <a:spcPct val="130000"/>
              </a:lnSpc>
              <a:defRPr sz="2000">
                <a:latin typeface="Noto Serif"/>
                <a:cs typeface="Noto Serif"/>
              </a:defRPr>
            </a:lvl3pPr>
            <a:lvl4pPr>
              <a:lnSpc>
                <a:spcPct val="130000"/>
              </a:lnSpc>
              <a:defRPr sz="2000">
                <a:latin typeface="Noto Serif"/>
                <a:cs typeface="Noto Serif"/>
              </a:defRPr>
            </a:lvl4pPr>
            <a:lvl5pPr>
              <a:lnSpc>
                <a:spcPct val="130000"/>
              </a:lnSpc>
              <a:defRPr sz="2000">
                <a:latin typeface="Noto Serif"/>
                <a:cs typeface="Noto Seri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142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326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y Heading and Subhead w/Logo">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975987" y="915775"/>
            <a:ext cx="7176482" cy="953787"/>
          </a:xfrm>
        </p:spPr>
        <p:txBody>
          <a:bodyPr>
            <a:normAutofit/>
          </a:bodyPr>
          <a:lstStyle>
            <a:lvl1pPr algn="l">
              <a:defRPr sz="4000"/>
            </a:lvl1pPr>
          </a:lstStyle>
          <a:p>
            <a:r>
              <a:rPr lang="en-US" dirty="0" smtClean="0"/>
              <a:t>Click to edit master title style</a:t>
            </a:r>
            <a:endParaRPr lang="en-US" dirty="0"/>
          </a:p>
        </p:txBody>
      </p:sp>
      <p:sp>
        <p:nvSpPr>
          <p:cNvPr id="5" name="Subtitle 2"/>
          <p:cNvSpPr>
            <a:spLocks noGrp="1"/>
          </p:cNvSpPr>
          <p:nvPr>
            <p:ph type="subTitle" idx="1" hasCustomPrompt="1"/>
          </p:nvPr>
        </p:nvSpPr>
        <p:spPr>
          <a:xfrm>
            <a:off x="975987" y="1998903"/>
            <a:ext cx="7176482" cy="1269892"/>
          </a:xfrm>
        </p:spPr>
        <p:txBody>
          <a:bodyPr>
            <a:normAutofit/>
          </a:bodyPr>
          <a:lstStyle>
            <a:lvl1pPr marL="0" indent="0" algn="l">
              <a:buNone/>
              <a:defRPr sz="1800">
                <a:solidFill>
                  <a:srgbClr val="FFFFFF"/>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975987" y="3915800"/>
            <a:ext cx="7175500" cy="1598613"/>
          </a:xfrm>
        </p:spPr>
        <p:txBody>
          <a:bodyPr>
            <a:noAutofit/>
          </a:bodyPr>
          <a:lstStyle>
            <a:lvl1pPr marL="0" indent="0">
              <a:buNone/>
              <a:defRPr sz="1800">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smtClean="0"/>
              <a:t>Click to edit master text styles</a:t>
            </a:r>
          </a:p>
        </p:txBody>
      </p:sp>
      <p:sp>
        <p:nvSpPr>
          <p:cNvPr id="7" name="Text Placeholder 7"/>
          <p:cNvSpPr>
            <a:spLocks noGrp="1"/>
          </p:cNvSpPr>
          <p:nvPr>
            <p:ph type="body" sz="quarter" idx="11" hasCustomPrompt="1"/>
          </p:nvPr>
        </p:nvSpPr>
        <p:spPr>
          <a:xfrm>
            <a:off x="976313" y="3362325"/>
            <a:ext cx="7175500" cy="459107"/>
          </a:xfrm>
        </p:spPr>
        <p:txBody>
          <a:bodyPr>
            <a:normAutofit/>
          </a:bodyPr>
          <a:lstStyle>
            <a:lvl1pPr marL="0" indent="0">
              <a:buNone/>
              <a:defRPr sz="2400" baseline="0">
                <a:solidFill>
                  <a:schemeClr val="bg1"/>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add subhead</a:t>
            </a:r>
            <a:endParaRPr lang="en-US" dirty="0"/>
          </a:p>
        </p:txBody>
      </p:sp>
    </p:spTree>
    <p:extLst>
      <p:ext uri="{BB962C8B-B14F-4D97-AF65-F5344CB8AC3E}">
        <p14:creationId xmlns:p14="http://schemas.microsoft.com/office/powerpoint/2010/main" val="3611636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1093056"/>
            <a:ext cx="753443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811213" y="2292088"/>
            <a:ext cx="7534275" cy="3011487"/>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92979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y Short Drop Quot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940215" y="1774101"/>
            <a:ext cx="5585469" cy="3340740"/>
          </a:xfrm>
        </p:spPr>
        <p:txBody>
          <a:bodyPr>
            <a:normAutofit/>
          </a:bodyPr>
          <a:lstStyle>
            <a:lvl1pPr marL="228600" indent="-173736">
              <a:buNone/>
              <a:defRPr sz="4400" b="0" i="0" baseline="0">
                <a:latin typeface="Lato Regular"/>
                <a:cs typeface="Lato Regular"/>
              </a:defRPr>
            </a:lvl1pPr>
            <a:lvl2pPr>
              <a:defRPr b="0" i="0">
                <a:latin typeface="Lato Light"/>
                <a:cs typeface="Lato Light"/>
              </a:defRPr>
            </a:lvl2pPr>
            <a:lvl3pPr>
              <a:defRPr b="0" i="0">
                <a:latin typeface="Lato Light"/>
                <a:cs typeface="Lato Light"/>
              </a:defRPr>
            </a:lvl3pPr>
            <a:lvl4pPr>
              <a:defRPr b="0" i="0">
                <a:latin typeface="Lato Light"/>
                <a:cs typeface="Lato Light"/>
              </a:defRPr>
            </a:lvl4pPr>
            <a:lvl5pPr>
              <a:defRPr b="0" i="0">
                <a:latin typeface="Lato Light"/>
                <a:cs typeface="Lato Light"/>
              </a:defRPr>
            </a:lvl5pPr>
          </a:lstStyle>
          <a:p>
            <a:pPr lvl="0"/>
            <a:r>
              <a:rPr lang="en-US" dirty="0" smtClean="0"/>
              <a:t>“Click to edit drop quote style”</a:t>
            </a:r>
          </a:p>
        </p:txBody>
      </p:sp>
    </p:spTree>
    <p:extLst>
      <p:ext uri="{BB962C8B-B14F-4D97-AF65-F5344CB8AC3E}">
        <p14:creationId xmlns:p14="http://schemas.microsoft.com/office/powerpoint/2010/main" val="1616783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ay 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258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y Long Drop Quote, Noto Serif">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02922" y="980126"/>
            <a:ext cx="7604983" cy="3370427"/>
          </a:xfrm>
        </p:spPr>
        <p:txBody>
          <a:bodyPr>
            <a:normAutofit/>
          </a:bodyPr>
          <a:lstStyle>
            <a:lvl1pPr algn="l">
              <a:lnSpc>
                <a:spcPct val="120000"/>
              </a:lnSpc>
              <a:defRPr sz="2800" baseline="0">
                <a:solidFill>
                  <a:schemeClr val="bg1"/>
                </a:solidFill>
                <a:latin typeface="Noto Serif"/>
                <a:cs typeface="Noto Serif"/>
              </a:defRPr>
            </a:lvl1pPr>
          </a:lstStyle>
          <a:p>
            <a:r>
              <a:rPr lang="en-US" dirty="0" smtClean="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endParaRPr lang="en-US" dirty="0"/>
          </a:p>
        </p:txBody>
      </p:sp>
      <p:sp>
        <p:nvSpPr>
          <p:cNvPr id="4" name="Text Placeholder 4"/>
          <p:cNvSpPr>
            <a:spLocks noGrp="1"/>
          </p:cNvSpPr>
          <p:nvPr>
            <p:ph type="body" sz="quarter" idx="10" hasCustomPrompt="1"/>
          </p:nvPr>
        </p:nvSpPr>
        <p:spPr>
          <a:xfrm>
            <a:off x="802922" y="4779720"/>
            <a:ext cx="4111625" cy="504825"/>
          </a:xfrm>
        </p:spPr>
        <p:txBody>
          <a:bodyPr/>
          <a:lstStyle>
            <a:lvl1pPr marL="0" indent="0">
              <a:buNone/>
              <a:defRPr sz="2000"/>
            </a:lvl1pPr>
          </a:lstStyle>
          <a:p>
            <a:pPr lvl="0"/>
            <a:r>
              <a:rPr lang="en-US" dirty="0" smtClean="0"/>
              <a:t>— Click to add attribution</a:t>
            </a:r>
            <a:endParaRPr lang="en-US" dirty="0"/>
          </a:p>
        </p:txBody>
      </p:sp>
    </p:spTree>
    <p:extLst>
      <p:ext uri="{BB962C8B-B14F-4D97-AF65-F5344CB8AC3E}">
        <p14:creationId xmlns:p14="http://schemas.microsoft.com/office/powerpoint/2010/main" val="3191244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Grey 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64852"/>
              </a:solidFill>
              <a:latin typeface="Lato Regular"/>
            </a:endParaRPr>
          </a:p>
        </p:txBody>
      </p:sp>
    </p:spTree>
    <p:extLst>
      <p:ext uri="{BB962C8B-B14F-4D97-AF65-F5344CB8AC3E}">
        <p14:creationId xmlns:p14="http://schemas.microsoft.com/office/powerpoint/2010/main" val="71908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Photo and Bullet Text w/Logo">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0" y="0"/>
            <a:ext cx="244584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Placeholder 1"/>
          <p:cNvSpPr>
            <a:spLocks noGrp="1"/>
          </p:cNvSpPr>
          <p:nvPr>
            <p:ph type="title" hasCustomPrompt="1"/>
          </p:nvPr>
        </p:nvSpPr>
        <p:spPr>
          <a:xfrm>
            <a:off x="3174898" y="1117034"/>
            <a:ext cx="5467880" cy="752528"/>
          </a:xfrm>
          <a:prstGeom prst="rect">
            <a:avLst/>
          </a:prstGeom>
        </p:spPr>
        <p:txBody>
          <a:bodyPr vert="horz" lIns="91440" tIns="45720" rIns="91440" bIns="45720" rtlCol="0" anchor="ctr">
            <a:noAutofit/>
          </a:bodyPr>
          <a:lstStyle>
            <a:lvl1pPr algn="l">
              <a:defRPr sz="3200"/>
            </a:lvl1pPr>
          </a:lstStyle>
          <a:p>
            <a:r>
              <a:rPr lang="en-US" dirty="0" smtClean="0"/>
              <a:t>Click to edit master title style</a:t>
            </a:r>
            <a:endParaRPr lang="en-US" dirty="0"/>
          </a:p>
        </p:txBody>
      </p:sp>
      <p:sp>
        <p:nvSpPr>
          <p:cNvPr id="10" name="Text Placeholder 2"/>
          <p:cNvSpPr>
            <a:spLocks noGrp="1"/>
          </p:cNvSpPr>
          <p:nvPr>
            <p:ph idx="10" hasCustomPrompt="1"/>
          </p:nvPr>
        </p:nvSpPr>
        <p:spPr>
          <a:xfrm>
            <a:off x="3174898" y="1975386"/>
            <a:ext cx="5300242" cy="3314757"/>
          </a:xfrm>
          <a:prstGeom prst="rect">
            <a:avLst/>
          </a:prstGeom>
        </p:spPr>
        <p:txBody>
          <a:bodyPr vert="horz" lIns="91440" tIns="45720" rIns="91440" bIns="45720" rtlCol="0">
            <a:normAutofit/>
          </a:bodyPr>
          <a:lstStyle>
            <a:lvl1pPr>
              <a:lnSpc>
                <a:spcPct val="130000"/>
              </a:lnSpc>
              <a:defRPr sz="2000">
                <a:latin typeface="Noto Serif"/>
                <a:cs typeface="Noto Serif"/>
              </a:defRPr>
            </a:lvl1pPr>
            <a:lvl2pPr>
              <a:lnSpc>
                <a:spcPct val="130000"/>
              </a:lnSpc>
              <a:defRPr sz="2000">
                <a:latin typeface="Noto Serif"/>
                <a:cs typeface="Noto Serif"/>
              </a:defRPr>
            </a:lvl2pPr>
            <a:lvl3pPr>
              <a:lnSpc>
                <a:spcPct val="130000"/>
              </a:lnSpc>
              <a:defRPr sz="2000">
                <a:latin typeface="Noto Serif"/>
                <a:cs typeface="Noto Serif"/>
              </a:defRPr>
            </a:lvl3pPr>
            <a:lvl4pPr>
              <a:lnSpc>
                <a:spcPct val="130000"/>
              </a:lnSpc>
              <a:defRPr sz="2000">
                <a:latin typeface="Noto Serif"/>
                <a:cs typeface="Noto Serif"/>
              </a:defRPr>
            </a:lvl4pPr>
            <a:lvl5pPr>
              <a:lnSpc>
                <a:spcPct val="130000"/>
              </a:lnSpc>
              <a:defRPr sz="2000">
                <a:latin typeface="Noto Serif"/>
                <a:cs typeface="Noto Seri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61858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Bulleted Lis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254" y="755773"/>
            <a:ext cx="7957748" cy="82821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sz="half" idx="1" hasCustomPrompt="1"/>
          </p:nvPr>
        </p:nvSpPr>
        <p:spPr>
          <a:xfrm>
            <a:off x="575254" y="1706023"/>
            <a:ext cx="3920546" cy="3890908"/>
          </a:xfrm>
        </p:spPr>
        <p:txBody>
          <a:bodyPr>
            <a:normAutofit/>
          </a:bodyPr>
          <a:lstStyle>
            <a:lvl1pPr>
              <a:defRPr sz="2000" b="0" i="0">
                <a:latin typeface="Noto Serif"/>
                <a:cs typeface="Noto Serif"/>
              </a:defRPr>
            </a:lvl1pPr>
            <a:lvl2pPr>
              <a:defRPr sz="2000" b="0" i="0">
                <a:latin typeface="Noto Serif"/>
                <a:cs typeface="Noto Serif"/>
              </a:defRPr>
            </a:lvl2pPr>
            <a:lvl3pPr>
              <a:defRPr sz="2000" b="0" i="0">
                <a:latin typeface="Noto Serif"/>
                <a:cs typeface="Noto Serif"/>
              </a:defRPr>
            </a:lvl3pPr>
            <a:lvl4pPr>
              <a:defRPr sz="2000" b="0" i="0">
                <a:latin typeface="Noto Serif"/>
                <a:cs typeface="Noto Serif"/>
              </a:defRPr>
            </a:lvl4pPr>
            <a:lvl5pPr>
              <a:defRPr sz="2000" b="0" i="0">
                <a:latin typeface="Noto Serif"/>
                <a:cs typeface="Noto Serif"/>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706022"/>
            <a:ext cx="3884802" cy="3890909"/>
          </a:xfrm>
        </p:spPr>
        <p:txBody>
          <a:bodyPr>
            <a:normAutofit/>
          </a:bodyPr>
          <a:lstStyle>
            <a:lvl1pPr>
              <a:defRPr sz="2000">
                <a:latin typeface="Noto Serif"/>
                <a:cs typeface="Noto Serif"/>
              </a:defRPr>
            </a:lvl1pPr>
            <a:lvl2pPr>
              <a:defRPr sz="2000">
                <a:latin typeface="Noto Serif"/>
                <a:cs typeface="Noto Serif"/>
              </a:defRPr>
            </a:lvl2pPr>
            <a:lvl3pPr>
              <a:defRPr sz="2000">
                <a:latin typeface="Noto Serif"/>
                <a:cs typeface="Noto Serif"/>
              </a:defRPr>
            </a:lvl3pPr>
            <a:lvl4pPr>
              <a:defRPr sz="2000">
                <a:latin typeface="Noto Serif"/>
                <a:cs typeface="Noto Serif"/>
              </a:defRPr>
            </a:lvl4pPr>
            <a:lvl5pPr>
              <a:defRPr sz="2000">
                <a:latin typeface="Noto Serif"/>
                <a:cs typeface="Noto Serif"/>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6032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 Slide w/Logo">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987746" y="1187581"/>
            <a:ext cx="7243471" cy="451517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3" name="Text Placeholder 2"/>
          <p:cNvSpPr>
            <a:spLocks noGrp="1"/>
          </p:cNvSpPr>
          <p:nvPr>
            <p:ph type="body" sz="quarter" idx="10" hasCustomPrompt="1"/>
          </p:nvPr>
        </p:nvSpPr>
        <p:spPr>
          <a:xfrm>
            <a:off x="575864" y="493443"/>
            <a:ext cx="4597400" cy="447218"/>
          </a:xfrm>
        </p:spPr>
        <p:txBody>
          <a:bodyPr/>
          <a:lstStyle>
            <a:lvl1pPr marL="0" indent="0">
              <a:buNone/>
              <a:defRPr b="0" i="0">
                <a:solidFill>
                  <a:srgbClr val="2F92D5"/>
                </a:solidFill>
                <a:latin typeface="Lato Regular"/>
                <a:cs typeface="Lato Regular"/>
              </a:defRPr>
            </a:lvl1pPr>
            <a:lvl2pPr marL="457200" indent="0">
              <a:buNone/>
              <a:defRPr/>
            </a:lvl2pPr>
            <a:lvl3pPr marL="914400" indent="0">
              <a:buNone/>
              <a:defRPr/>
            </a:lvl3pPr>
            <a:lvl4pPr marL="1371600" indent="0">
              <a:buNone/>
              <a:defRPr/>
            </a:lvl4pPr>
          </a:lstStyle>
          <a:p>
            <a:pPr lvl="0"/>
            <a:r>
              <a:rPr lang="en-US" dirty="0" smtClean="0"/>
              <a:t>Title of Object</a:t>
            </a:r>
          </a:p>
        </p:txBody>
      </p:sp>
    </p:spTree>
    <p:extLst>
      <p:ext uri="{BB962C8B-B14F-4D97-AF65-F5344CB8AC3E}">
        <p14:creationId xmlns:p14="http://schemas.microsoft.com/office/powerpoint/2010/main" val="2723205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hort Drop Quote, Lato ">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smtClean="0"/>
              <a:t>“Click to add short drop quote”</a:t>
            </a:r>
            <a:br>
              <a:rPr lang="en-US" dirty="0" smtClean="0"/>
            </a:br>
            <a:endParaRPr lang="en-US" dirty="0"/>
          </a:p>
        </p:txBody>
      </p:sp>
    </p:spTree>
    <p:extLst>
      <p:ext uri="{BB962C8B-B14F-4D97-AF65-F5344CB8AC3E}">
        <p14:creationId xmlns:p14="http://schemas.microsoft.com/office/powerpoint/2010/main" val="1121902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nger Drop Quote, Noto Seri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2922" y="980126"/>
            <a:ext cx="7604983" cy="3464874"/>
          </a:xfrm>
        </p:spPr>
        <p:txBody>
          <a:bodyPr>
            <a:normAutofit/>
          </a:bodyPr>
          <a:lstStyle>
            <a:lvl1pPr algn="l">
              <a:lnSpc>
                <a:spcPct val="120000"/>
              </a:lnSpc>
              <a:defRPr sz="2800" baseline="0">
                <a:solidFill>
                  <a:schemeClr val="tx1"/>
                </a:solidFill>
                <a:latin typeface="Noto Serif"/>
                <a:cs typeface="Noto Serif"/>
              </a:defRPr>
            </a:lvl1pPr>
          </a:lstStyle>
          <a:p>
            <a:r>
              <a:rPr lang="en-US" dirty="0" smtClean="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endParaRPr lang="en-US" dirty="0"/>
          </a:p>
        </p:txBody>
      </p:sp>
      <p:sp>
        <p:nvSpPr>
          <p:cNvPr id="5" name="Text Placeholder 4"/>
          <p:cNvSpPr>
            <a:spLocks noGrp="1"/>
          </p:cNvSpPr>
          <p:nvPr>
            <p:ph type="body" sz="quarter" idx="10" hasCustomPrompt="1"/>
          </p:nvPr>
        </p:nvSpPr>
        <p:spPr>
          <a:xfrm>
            <a:off x="802922" y="5067404"/>
            <a:ext cx="4111625" cy="504825"/>
          </a:xfrm>
        </p:spPr>
        <p:txBody>
          <a:bodyPr/>
          <a:lstStyle>
            <a:lvl1pPr marL="0" indent="0">
              <a:buNone/>
              <a:defRPr sz="2000"/>
            </a:lvl1pPr>
          </a:lstStyle>
          <a:p>
            <a:pPr lvl="0"/>
            <a:r>
              <a:rPr lang="en-US" dirty="0" smtClean="0"/>
              <a:t>— Click to add attribution</a:t>
            </a:r>
            <a:endParaRPr lang="en-US" dirty="0"/>
          </a:p>
        </p:txBody>
      </p:sp>
    </p:spTree>
    <p:extLst>
      <p:ext uri="{BB962C8B-B14F-4D97-AF65-F5344CB8AC3E}">
        <p14:creationId xmlns:p14="http://schemas.microsoft.com/office/powerpoint/2010/main" val="1642842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line and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smtClean="0"/>
              <a:t>Click to edit title style</a:t>
            </a:r>
            <a:endParaRPr lang="en-US" dirty="0"/>
          </a:p>
        </p:txBody>
      </p:sp>
    </p:spTree>
    <p:extLst>
      <p:ext uri="{BB962C8B-B14F-4D97-AF65-F5344CB8AC3E}">
        <p14:creationId xmlns:p14="http://schemas.microsoft.com/office/powerpoint/2010/main" val="2172137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70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922" y="1227048"/>
            <a:ext cx="7604983" cy="82821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02922" y="2435028"/>
            <a:ext cx="7604983" cy="2985525"/>
          </a:xfrm>
          <a:prstGeom prst="rect">
            <a:avLst/>
          </a:prstGeom>
        </p:spPr>
        <p:txBody>
          <a:bodyPr vert="horz" lIns="91440" tIns="45720" rIns="91440" bIns="45720" rtlCol="0">
            <a:normAutofit/>
          </a:bodyPr>
          <a:lstStyle/>
          <a:p>
            <a:pPr lvl="0"/>
            <a:r>
              <a:rPr lang="en-US" dirty="0" smtClean="0"/>
              <a:t>Click to edit master text style</a:t>
            </a:r>
          </a:p>
        </p:txBody>
      </p:sp>
      <p:pic>
        <p:nvPicPr>
          <p:cNvPr id="4" name="Picture 3" descr="OHSU-RGB-1CGRAY-POS.eps"/>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466700" y="5879300"/>
            <a:ext cx="430860" cy="739091"/>
          </a:xfrm>
          <a:prstGeom prst="rect">
            <a:avLst/>
          </a:prstGeom>
        </p:spPr>
      </p:pic>
    </p:spTree>
    <p:extLst>
      <p:ext uri="{BB962C8B-B14F-4D97-AF65-F5344CB8AC3E}">
        <p14:creationId xmlns:p14="http://schemas.microsoft.com/office/powerpoint/2010/main" val="3191492143"/>
      </p:ext>
    </p:extLst>
  </p:cSld>
  <p:clrMap bg1="lt1" tx1="dk1" bg2="lt2" tx2="dk2" accent1="accent1" accent2="accent2" accent3="accent3" accent4="accent4" accent5="accent5" accent6="accent6" hlink="hlink" folHlink="folHlink"/>
  <p:sldLayoutIdLst>
    <p:sldLayoutId id="2147483659" r:id="rId1"/>
    <p:sldLayoutId id="2147483687" r:id="rId2"/>
    <p:sldLayoutId id="2147483649" r:id="rId3"/>
    <p:sldLayoutId id="2147483662" r:id="rId4"/>
    <p:sldLayoutId id="2147483650" r:id="rId5"/>
    <p:sldLayoutId id="2147483669" r:id="rId6"/>
    <p:sldLayoutId id="2147483685" r:id="rId7"/>
    <p:sldLayoutId id="2147483689" r:id="rId8"/>
    <p:sldLayoutId id="2147483679" r:id="rId9"/>
    <p:sldLayoutId id="2147483691" r:id="rId10"/>
    <p:sldLayoutId id="2147483697" r:id="rId11"/>
    <p:sldLayoutId id="2147483698" r:id="rId12"/>
    <p:sldLayoutId id="2147483699" r:id="rId13"/>
    <p:sldLayoutId id="2147483700" r:id="rId14"/>
  </p:sldLayoutIdLst>
  <p:timing>
    <p:tnLst>
      <p:par>
        <p:cTn id="1" dur="indefinite" restart="never" nodeType="tmRoot"/>
      </p:par>
    </p:tnLst>
  </p:timing>
  <p:txStyles>
    <p:titleStyle>
      <a:lvl1pPr algn="ctr" defTabSz="457200" rtl="0" eaLnBrk="1" latinLnBrk="0" hangingPunct="1">
        <a:spcBef>
          <a:spcPct val="0"/>
        </a:spcBef>
        <a:buNone/>
        <a:defRPr sz="4400" b="0" i="0" kern="1200">
          <a:solidFill>
            <a:schemeClr val="accent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5433" y="756726"/>
            <a:ext cx="7334529"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05433" y="2082288"/>
            <a:ext cx="7334529" cy="406727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8897588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67" r:id="rId3"/>
    <p:sldLayoutId id="2147483668" r:id="rId4"/>
    <p:sldLayoutId id="2147483670" r:id="rId5"/>
    <p:sldLayoutId id="2147483692" r:id="rId6"/>
    <p:sldLayoutId id="2147483696" r:id="rId7"/>
  </p:sldLayoutIdLst>
  <p:txStyles>
    <p:titleStyle>
      <a:lvl1pPr algn="l" defTabSz="457200" rtl="0" eaLnBrk="1" latinLnBrk="0" hangingPunct="1">
        <a:spcBef>
          <a:spcPct val="0"/>
        </a:spcBef>
        <a:buNone/>
        <a:defRPr sz="4400" b="0" i="0" kern="1200">
          <a:solidFill>
            <a:srgbClr val="2F92D5"/>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b="0" i="0" kern="1200">
          <a:solidFill>
            <a:srgbClr val="364852"/>
          </a:solidFill>
          <a:latin typeface="Lato Regular"/>
          <a:ea typeface="+mn-ea"/>
          <a:cs typeface="Lato Regular"/>
        </a:defRPr>
      </a:lvl1pPr>
      <a:lvl2pPr marL="742950" indent="-285750" algn="l" defTabSz="457200" rtl="0" eaLnBrk="1" latinLnBrk="0" hangingPunct="1">
        <a:spcBef>
          <a:spcPct val="20000"/>
        </a:spcBef>
        <a:buFont typeface="Arial"/>
        <a:buChar char="–"/>
        <a:defRPr sz="2800" b="0" i="0" kern="1200">
          <a:solidFill>
            <a:srgbClr val="364852"/>
          </a:solidFill>
          <a:latin typeface="Lato Regular"/>
          <a:ea typeface="+mn-ea"/>
          <a:cs typeface="Lato Regular"/>
        </a:defRPr>
      </a:lvl2pPr>
      <a:lvl3pPr marL="1143000" indent="-228600" algn="l" defTabSz="457200" rtl="0" eaLnBrk="1" latinLnBrk="0" hangingPunct="1">
        <a:spcBef>
          <a:spcPct val="20000"/>
        </a:spcBef>
        <a:buFont typeface="Arial"/>
        <a:buChar char="•"/>
        <a:defRPr sz="2400" b="0" i="0" kern="1200">
          <a:solidFill>
            <a:srgbClr val="364852"/>
          </a:solidFill>
          <a:latin typeface="Lato Regular"/>
          <a:ea typeface="+mn-ea"/>
          <a:cs typeface="Lato Regular"/>
        </a:defRPr>
      </a:lvl3pPr>
      <a:lvl4pPr marL="1600200" indent="-228600" algn="l" defTabSz="457200" rtl="0" eaLnBrk="1" latinLnBrk="0" hangingPunct="1">
        <a:spcBef>
          <a:spcPct val="20000"/>
        </a:spcBef>
        <a:buFont typeface="Arial"/>
        <a:buChar char="–"/>
        <a:defRPr sz="2000" b="0" i="0" kern="1200">
          <a:solidFill>
            <a:srgbClr val="364852"/>
          </a:solidFill>
          <a:latin typeface="Lato Regular"/>
          <a:ea typeface="+mn-ea"/>
          <a:cs typeface="Lato Regular"/>
        </a:defRPr>
      </a:lvl4pPr>
      <a:lvl5pPr marL="2057400" indent="-228600" algn="l" defTabSz="457200" rtl="0" eaLnBrk="1" latinLnBrk="0" hangingPunct="1">
        <a:spcBef>
          <a:spcPct val="20000"/>
        </a:spcBef>
        <a:buFont typeface="Arial"/>
        <a:buChar char="»"/>
        <a:defRPr sz="2000" b="0" i="0" kern="1200">
          <a:solidFill>
            <a:srgbClr val="364852"/>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64852"/>
              </a:solidFill>
              <a:latin typeface="Lato Regular"/>
            </a:endParaRPr>
          </a:p>
        </p:txBody>
      </p:sp>
      <p:sp>
        <p:nvSpPr>
          <p:cNvPr id="2" name="Title Placeholder 1"/>
          <p:cNvSpPr>
            <a:spLocks noGrp="1"/>
          </p:cNvSpPr>
          <p:nvPr>
            <p:ph type="title"/>
          </p:nvPr>
        </p:nvSpPr>
        <p:spPr>
          <a:xfrm>
            <a:off x="811362" y="1093056"/>
            <a:ext cx="753443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11362" y="2418619"/>
            <a:ext cx="7534430" cy="314303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OHSU-REV.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45792" y="5827441"/>
            <a:ext cx="432452" cy="740664"/>
          </a:xfrm>
          <a:prstGeom prst="rect">
            <a:avLst/>
          </a:prstGeom>
        </p:spPr>
      </p:pic>
    </p:spTree>
    <p:extLst>
      <p:ext uri="{BB962C8B-B14F-4D97-AF65-F5344CB8AC3E}">
        <p14:creationId xmlns:p14="http://schemas.microsoft.com/office/powerpoint/2010/main" val="1399091007"/>
      </p:ext>
    </p:extLst>
  </p:cSld>
  <p:clrMap bg1="lt1" tx1="dk1" bg2="lt2" tx2="dk2" accent1="accent1" accent2="accent2" accent3="accent3" accent4="accent4" accent5="accent5" accent6="accent6" hlink="hlink" folHlink="folHlink"/>
  <p:sldLayoutIdLst>
    <p:sldLayoutId id="2147483681" r:id="rId1"/>
    <p:sldLayoutId id="2147483688" r:id="rId2"/>
    <p:sldLayoutId id="2147483674" r:id="rId3"/>
    <p:sldLayoutId id="2147483682" r:id="rId4"/>
    <p:sldLayoutId id="2147483686" r:id="rId5"/>
  </p:sldLayoutIdLst>
  <p:txStyles>
    <p:titleStyle>
      <a:lvl1pPr algn="l" defTabSz="457200" rtl="0" eaLnBrk="1" latinLnBrk="0" hangingPunct="1">
        <a:spcBef>
          <a:spcPct val="0"/>
        </a:spcBef>
        <a:buNone/>
        <a:defRPr sz="4400" b="0" i="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1pPr>
      <a:lvl2pPr marL="742950" indent="-28575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3pPr>
      <a:lvl4pPr marL="16002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4pPr>
      <a:lvl5pPr marL="20574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64852"/>
              </a:solidFill>
              <a:latin typeface="Lato Regular"/>
            </a:endParaRPr>
          </a:p>
        </p:txBody>
      </p:sp>
      <p:sp>
        <p:nvSpPr>
          <p:cNvPr id="2" name="Title Placeholder 1"/>
          <p:cNvSpPr>
            <a:spLocks noGrp="1"/>
          </p:cNvSpPr>
          <p:nvPr>
            <p:ph type="title"/>
          </p:nvPr>
        </p:nvSpPr>
        <p:spPr>
          <a:xfrm>
            <a:off x="752568" y="733205"/>
            <a:ext cx="7652018" cy="1143000"/>
          </a:xfrm>
          <a:prstGeom prst="rect">
            <a:avLst/>
          </a:prstGeom>
          <a:ln>
            <a:noFill/>
          </a:ln>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2568" y="2058767"/>
            <a:ext cx="7652018" cy="405552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7055342"/>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457200" rtl="0" eaLnBrk="1" latinLnBrk="0" hangingPunct="1">
        <a:spcBef>
          <a:spcPct val="0"/>
        </a:spcBef>
        <a:buNone/>
        <a:defRPr sz="4400" b="0" i="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1pPr>
      <a:lvl2pPr marL="742950" indent="-28575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3pPr>
      <a:lvl4pPr marL="16002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4pPr>
      <a:lvl5pPr marL="20574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8.xml"/><Relationship Id="rId7" Type="http://schemas.openxmlformats.org/officeDocument/2006/relationships/image" Target="../media/image19.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8.emf"/><Relationship Id="rId5" Type="http://schemas.openxmlformats.org/officeDocument/2006/relationships/notesSlide" Target="../notesSlides/notesSlide6.xml"/><Relationship Id="rId4"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8.emf"/><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3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openxmlformats.org/officeDocument/2006/relationships/tags" Target="../tags/tag12.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32.emf"/><Relationship Id="rId4"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7.emf"/><Relationship Id="rId4" Type="http://schemas.openxmlformats.org/officeDocument/2006/relationships/image" Target="../media/image3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0.x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hyperlink" Target="http://www.nursingworld.org/" TargetMode="External"/><Relationship Id="rId2" Type="http://schemas.openxmlformats.org/officeDocument/2006/relationships/image" Target="../media/image48.emf"/><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tle slide, option B. Charcoal background, photo of Marquam Hill. " title="Title slide, option B (Marquam Hill 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extBox 7"/>
          <p:cNvSpPr txBox="1"/>
          <p:nvPr/>
        </p:nvSpPr>
        <p:spPr>
          <a:xfrm>
            <a:off x="0" y="5435596"/>
            <a:ext cx="8500792" cy="1477328"/>
          </a:xfrm>
          <a:prstGeom prst="rect">
            <a:avLst/>
          </a:prstGeom>
          <a:noFill/>
        </p:spPr>
        <p:txBody>
          <a:bodyPr wrap="square" rtlCol="0">
            <a:spAutoFit/>
          </a:bodyPr>
          <a:lstStyle/>
          <a:p>
            <a:r>
              <a:rPr lang="en-US" kern="0" spc="80" dirty="0" smtClean="0">
                <a:solidFill>
                  <a:schemeClr val="bg1"/>
                </a:solidFill>
                <a:latin typeface="Arial" panose="020B0604020202020204" pitchFamily="34" charset="0"/>
                <a:cs typeface="Arial" panose="020B0604020202020204" pitchFamily="34" charset="0"/>
              </a:rPr>
              <a:t>October 29, 2020</a:t>
            </a:r>
          </a:p>
          <a:p>
            <a:r>
              <a:rPr lang="en-US" kern="0" spc="80" dirty="0" smtClean="0">
                <a:solidFill>
                  <a:schemeClr val="bg1"/>
                </a:solidFill>
                <a:latin typeface="Arial" panose="020B0604020202020204" pitchFamily="34" charset="0"/>
                <a:cs typeface="Arial" panose="020B0604020202020204" pitchFamily="34" charset="0"/>
              </a:rPr>
              <a:t>ILPQC Annual Conference</a:t>
            </a:r>
          </a:p>
          <a:p>
            <a:r>
              <a:rPr lang="en-US" kern="0" spc="80" dirty="0" smtClean="0">
                <a:solidFill>
                  <a:schemeClr val="bg1"/>
                </a:solidFill>
                <a:latin typeface="Arial" panose="020B0604020202020204" pitchFamily="34" charset="0"/>
                <a:cs typeface="Arial" panose="020B0604020202020204" pitchFamily="34" charset="0"/>
              </a:rPr>
              <a:t>Dmitry Dukhovny, MD MPH</a:t>
            </a:r>
          </a:p>
          <a:p>
            <a:r>
              <a:rPr lang="en-US" kern="0" spc="80" dirty="0" smtClean="0">
                <a:solidFill>
                  <a:schemeClr val="bg1"/>
                </a:solidFill>
                <a:latin typeface="Arial" panose="020B0604020202020204" pitchFamily="34" charset="0"/>
                <a:cs typeface="Arial" panose="020B0604020202020204" pitchFamily="34" charset="0"/>
              </a:rPr>
              <a:t>Associate Professor of Pediatrics, Oregon Health &amp; Science University</a:t>
            </a:r>
          </a:p>
          <a:p>
            <a:r>
              <a:rPr lang="en-US" kern="0" spc="80" dirty="0" smtClean="0">
                <a:solidFill>
                  <a:schemeClr val="bg1"/>
                </a:solidFill>
                <a:latin typeface="Arial" panose="020B0604020202020204" pitchFamily="34" charset="0"/>
                <a:cs typeface="Arial" panose="020B0604020202020204" pitchFamily="34" charset="0"/>
              </a:rPr>
              <a:t>Co-leader, Northwest Neonatal Improvement Priority Alliance</a:t>
            </a:r>
          </a:p>
        </p:txBody>
      </p:sp>
      <p:sp>
        <p:nvSpPr>
          <p:cNvPr id="9" name="TextBox 8"/>
          <p:cNvSpPr txBox="1"/>
          <p:nvPr/>
        </p:nvSpPr>
        <p:spPr>
          <a:xfrm>
            <a:off x="-123986" y="2992002"/>
            <a:ext cx="6212910" cy="2308324"/>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Antibiotic Stewardship for the Newborn Population: Ample Opportunities for Improvement</a:t>
            </a:r>
          </a:p>
        </p:txBody>
      </p:sp>
      <p:cxnSp>
        <p:nvCxnSpPr>
          <p:cNvPr id="11" name="Straight Connector 10" title="Straight line."/>
          <p:cNvCxnSpPr/>
          <p:nvPr/>
        </p:nvCxnSpPr>
        <p:spPr>
          <a:xfrm>
            <a:off x="725731" y="5300326"/>
            <a:ext cx="759426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OHSU master brand logo." title="OHSU master brand logo."/>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18244" y="5546548"/>
            <a:ext cx="603495" cy="1034025"/>
          </a:xfrm>
          <a:prstGeom prst="rect">
            <a:avLst/>
          </a:prstGeom>
        </p:spPr>
      </p:pic>
    </p:spTree>
    <p:extLst>
      <p:ext uri="{BB962C8B-B14F-4D97-AF65-F5344CB8AC3E}">
        <p14:creationId xmlns:p14="http://schemas.microsoft.com/office/powerpoint/2010/main" val="3426945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733" y="178880"/>
            <a:ext cx="9394520" cy="828210"/>
          </a:xfrm>
          <a:prstGeom prst="rect">
            <a:avLst/>
          </a:prstGeom>
        </p:spPr>
        <p:txBody>
          <a:bodyPr>
            <a:noAutofit/>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sz="3600" b="1" dirty="0" smtClean="0">
                <a:latin typeface="Arial" panose="020B0604020202020204" pitchFamily="34" charset="0"/>
                <a:cs typeface="Arial" panose="020B0604020202020204" pitchFamily="34" charset="0"/>
              </a:rPr>
              <a:t>Introduction of Early Onset Sepsis </a:t>
            </a:r>
          </a:p>
          <a:p>
            <a:r>
              <a:rPr lang="en-US" sz="3600" b="1" dirty="0" smtClean="0">
                <a:latin typeface="Arial" panose="020B0604020202020204" pitchFamily="34" charset="0"/>
                <a:cs typeface="Arial" panose="020B0604020202020204" pitchFamily="34" charset="0"/>
              </a:rPr>
              <a:t>Risk Calculator (Kaiser) – Antibiotics</a:t>
            </a:r>
          </a:p>
        </p:txBody>
      </p:sp>
      <p:sp>
        <p:nvSpPr>
          <p:cNvPr id="5" name="Rectangle 4"/>
          <p:cNvSpPr/>
          <p:nvPr/>
        </p:nvSpPr>
        <p:spPr>
          <a:xfrm>
            <a:off x="432078" y="6495458"/>
            <a:ext cx="3875485" cy="276999"/>
          </a:xfrm>
          <a:prstGeom prst="rect">
            <a:avLst/>
          </a:prstGeom>
        </p:spPr>
        <p:txBody>
          <a:bodyPr wrap="none">
            <a:spAutoFit/>
          </a:bodyPr>
          <a:lstStyle/>
          <a:p>
            <a:r>
              <a:rPr lang="en-US" altLang="en-US" sz="1200" dirty="0" smtClean="0">
                <a:latin typeface="Arial" panose="020B0604020202020204" pitchFamily="34" charset="0"/>
                <a:cs typeface="Arial" panose="020B0604020202020204" pitchFamily="34" charset="0"/>
              </a:rPr>
              <a:t>Figure 2 from </a:t>
            </a:r>
            <a:r>
              <a:rPr lang="en-US" altLang="en-US" sz="1200" dirty="0" err="1" smtClean="0">
                <a:latin typeface="Arial" panose="020B0604020202020204" pitchFamily="34" charset="0"/>
                <a:cs typeface="Arial" panose="020B0604020202020204" pitchFamily="34" charset="0"/>
              </a:rPr>
              <a:t>Kuzniewicz</a:t>
            </a:r>
            <a:r>
              <a:rPr lang="en-US" altLang="en-US" sz="1200" dirty="0" smtClean="0">
                <a:latin typeface="Arial" panose="020B0604020202020204" pitchFamily="34" charset="0"/>
                <a:cs typeface="Arial" panose="020B0604020202020204" pitchFamily="34" charset="0"/>
              </a:rPr>
              <a:t> et al. </a:t>
            </a:r>
            <a:r>
              <a:rPr lang="en-US" altLang="en-US" sz="1200" i="1" dirty="0" smtClean="0">
                <a:latin typeface="Arial" panose="020B0604020202020204" pitchFamily="34" charset="0"/>
                <a:cs typeface="Arial" panose="020B0604020202020204" pitchFamily="34" charset="0"/>
              </a:rPr>
              <a:t>JAMA Pediatrics</a:t>
            </a:r>
            <a:r>
              <a:rPr lang="en-US" altLang="en-US" sz="1200" dirty="0" smtClean="0">
                <a:latin typeface="Arial" panose="020B0604020202020204" pitchFamily="34" charset="0"/>
                <a:cs typeface="Arial" panose="020B0604020202020204" pitchFamily="34" charset="0"/>
              </a:rPr>
              <a:t>. 2017</a:t>
            </a:r>
            <a:endParaRPr lang="en-US" sz="1200" dirty="0">
              <a:latin typeface="Arial" panose="020B0604020202020204" pitchFamily="34" charset="0"/>
              <a:cs typeface="Arial" panose="020B0604020202020204" pitchFamily="34" charset="0"/>
            </a:endParaRPr>
          </a:p>
        </p:txBody>
      </p:sp>
      <p:pic>
        <p:nvPicPr>
          <p:cNvPr id="6" name="Picture 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26" y="1565415"/>
            <a:ext cx="7386231" cy="4396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124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78" y="513064"/>
            <a:ext cx="7975827" cy="828210"/>
          </a:xfrm>
        </p:spPr>
        <p:txBody>
          <a:bodyPr>
            <a:normAutofit fontScale="90000"/>
          </a:bodyPr>
          <a:lstStyle/>
          <a:p>
            <a:r>
              <a:rPr lang="en-US" b="1" dirty="0" smtClean="0">
                <a:latin typeface="Arial" panose="020B0604020202020204" pitchFamily="34" charset="0"/>
                <a:cs typeface="Arial" panose="020B0604020202020204" pitchFamily="34" charset="0"/>
              </a:rPr>
              <a:t>We Are Over-treating preemies:</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22-28 weeks, NRN Study</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2230402"/>
            <a:ext cx="9144000" cy="1687963"/>
          </a:xfrm>
          <a:prstGeom prst="rect">
            <a:avLst/>
          </a:prstGeom>
        </p:spPr>
      </p:pic>
      <p:sp>
        <p:nvSpPr>
          <p:cNvPr id="6" name="Rectangle 5"/>
          <p:cNvSpPr/>
          <p:nvPr/>
        </p:nvSpPr>
        <p:spPr>
          <a:xfrm>
            <a:off x="432078" y="6495458"/>
            <a:ext cx="3154005" cy="276999"/>
          </a:xfrm>
          <a:prstGeom prst="rect">
            <a:avLst/>
          </a:prstGeom>
        </p:spPr>
        <p:txBody>
          <a:bodyPr wrap="none">
            <a:spAutoFit/>
          </a:bodyPr>
          <a:lstStyle/>
          <a:p>
            <a:r>
              <a:rPr lang="en-US" altLang="en-US" sz="1200" dirty="0" smtClean="0">
                <a:latin typeface="Arial" panose="020B0604020202020204" pitchFamily="34" charset="0"/>
                <a:cs typeface="Arial" panose="020B0604020202020204" pitchFamily="34" charset="0"/>
              </a:rPr>
              <a:t>Table 5 from Puopolo et al. </a:t>
            </a:r>
            <a:r>
              <a:rPr lang="en-US" altLang="en-US" sz="1200" i="1" dirty="0" smtClean="0">
                <a:latin typeface="Arial" panose="020B0604020202020204" pitchFamily="34" charset="0"/>
                <a:cs typeface="Arial" panose="020B0604020202020204" pitchFamily="34" charset="0"/>
              </a:rPr>
              <a:t>Pediatrics</a:t>
            </a:r>
            <a:r>
              <a:rPr lang="en-US" altLang="en-US" sz="1200" dirty="0" smtClean="0">
                <a:latin typeface="Arial" panose="020B0604020202020204" pitchFamily="34" charset="0"/>
                <a:cs typeface="Arial" panose="020B0604020202020204" pitchFamily="34" charset="0"/>
              </a:rPr>
              <a:t>. 2017</a:t>
            </a:r>
            <a:endParaRPr lang="en-US" sz="1200" dirty="0">
              <a:latin typeface="Arial" panose="020B0604020202020204" pitchFamily="34" charset="0"/>
              <a:cs typeface="Arial" panose="020B0604020202020204" pitchFamily="34" charset="0"/>
            </a:endParaRPr>
          </a:p>
        </p:txBody>
      </p:sp>
      <p:sp>
        <p:nvSpPr>
          <p:cNvPr id="4" name="Rectangle 3"/>
          <p:cNvSpPr/>
          <p:nvPr/>
        </p:nvSpPr>
        <p:spPr>
          <a:xfrm>
            <a:off x="674124" y="1893045"/>
            <a:ext cx="7372531" cy="400110"/>
          </a:xfrm>
          <a:prstGeom prst="rect">
            <a:avLst/>
          </a:prstGeom>
        </p:spPr>
        <p:txBody>
          <a:bodyPr wrap="none">
            <a:spAutoFit/>
          </a:bodyPr>
          <a:lstStyle/>
          <a:p>
            <a:pPr>
              <a:spcBef>
                <a:spcPts val="500"/>
              </a:spcBef>
            </a:pPr>
            <a:r>
              <a:rPr lang="en-US" sz="2000" b="1" dirty="0" smtClean="0">
                <a:solidFill>
                  <a:srgbClr val="FF0000"/>
                </a:solidFill>
                <a:latin typeface="Arial" panose="020B0604020202020204" pitchFamily="34" charset="0"/>
                <a:cs typeface="Arial" panose="020B0604020202020204" pitchFamily="34" charset="0"/>
              </a:rPr>
              <a:t>Early Onset Sepsis Incidence:			 0.5%			  2.5%</a:t>
            </a:r>
            <a:endParaRPr lang="en-US"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704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02922" y="513064"/>
            <a:ext cx="7604983" cy="828210"/>
          </a:xfrm>
        </p:spPr>
        <p:txBody>
          <a:bodyPr>
            <a:normAutofit/>
          </a:bodyPr>
          <a:lstStyle/>
          <a:p>
            <a:r>
              <a:rPr lang="en-US" b="1" dirty="0" smtClean="0">
                <a:latin typeface="Arial" panose="020B0604020202020204" pitchFamily="34" charset="0"/>
                <a:cs typeface="Arial" panose="020B0604020202020204" pitchFamily="34" charset="0"/>
              </a:rPr>
              <a:t>Variation Persists</a:t>
            </a:r>
            <a:endParaRPr lang="en-US" b="1" dirty="0">
              <a:latin typeface="Arial" panose="020B0604020202020204" pitchFamily="34" charset="0"/>
              <a:cs typeface="Arial" panose="020B0604020202020204" pitchFamily="34" charset="0"/>
            </a:endParaRPr>
          </a:p>
        </p:txBody>
      </p:sp>
      <p:grpSp>
        <p:nvGrpSpPr>
          <p:cNvPr id="8" name="Group 7"/>
          <p:cNvGrpSpPr/>
          <p:nvPr/>
        </p:nvGrpSpPr>
        <p:grpSpPr>
          <a:xfrm>
            <a:off x="107576" y="1526341"/>
            <a:ext cx="6294802" cy="3977988"/>
            <a:chOff x="107576" y="1526341"/>
            <a:chExt cx="6294802" cy="3977988"/>
          </a:xfrm>
        </p:grpSpPr>
        <p:pic>
          <p:nvPicPr>
            <p:cNvPr id="3" name="Picture 2"/>
            <p:cNvPicPr>
              <a:picLocks noChangeAspect="1"/>
            </p:cNvPicPr>
            <p:nvPr/>
          </p:nvPicPr>
          <p:blipFill>
            <a:blip r:embed="rId3"/>
            <a:stretch>
              <a:fillRect/>
            </a:stretch>
          </p:blipFill>
          <p:spPr>
            <a:xfrm>
              <a:off x="107576" y="1526341"/>
              <a:ext cx="6294802" cy="3977988"/>
            </a:xfrm>
            <a:prstGeom prst="rect">
              <a:avLst/>
            </a:prstGeom>
          </p:spPr>
        </p:pic>
        <p:sp>
          <p:nvSpPr>
            <p:cNvPr id="6" name="TextBox 5"/>
            <p:cNvSpPr txBox="1"/>
            <p:nvPr/>
          </p:nvSpPr>
          <p:spPr>
            <a:xfrm>
              <a:off x="1264024" y="1749530"/>
              <a:ext cx="3249608" cy="369332"/>
            </a:xfrm>
            <a:prstGeom prst="rect">
              <a:avLst/>
            </a:prstGeom>
            <a:noFill/>
          </p:spPr>
          <p:txBody>
            <a:bodyPr wrap="none" rtlCol="0">
              <a:spAutoFit/>
            </a:bodyPr>
            <a:lstStyle/>
            <a:p>
              <a:r>
                <a:rPr lang="en-US" b="1" dirty="0" smtClean="0">
                  <a:solidFill>
                    <a:srgbClr val="FF0000"/>
                  </a:solidFill>
                  <a:latin typeface="Arial" panose="020B0604020202020204" pitchFamily="34" charset="0"/>
                  <a:cs typeface="Arial" panose="020B0604020202020204" pitchFamily="34" charset="0"/>
                </a:rPr>
                <a:t>Low Risk Group (0.5% EOS)</a:t>
              </a:r>
              <a:endParaRPr lang="en-US" b="1" dirty="0">
                <a:solidFill>
                  <a:srgbClr val="FF0000"/>
                </a:solidFill>
                <a:latin typeface="Arial" panose="020B0604020202020204" pitchFamily="34" charset="0"/>
                <a:cs typeface="Arial" panose="020B0604020202020204" pitchFamily="34" charset="0"/>
              </a:endParaRPr>
            </a:p>
          </p:txBody>
        </p:sp>
      </p:grpSp>
      <p:grpSp>
        <p:nvGrpSpPr>
          <p:cNvPr id="9" name="Group 8"/>
          <p:cNvGrpSpPr/>
          <p:nvPr/>
        </p:nvGrpSpPr>
        <p:grpSpPr>
          <a:xfrm>
            <a:off x="2731384" y="2277035"/>
            <a:ext cx="6412615" cy="4013390"/>
            <a:chOff x="2731384" y="2277035"/>
            <a:chExt cx="6412615" cy="4013390"/>
          </a:xfrm>
        </p:grpSpPr>
        <p:pic>
          <p:nvPicPr>
            <p:cNvPr id="5" name="Picture 4"/>
            <p:cNvPicPr>
              <a:picLocks noChangeAspect="1"/>
            </p:cNvPicPr>
            <p:nvPr/>
          </p:nvPicPr>
          <p:blipFill>
            <a:blip r:embed="rId4"/>
            <a:stretch>
              <a:fillRect/>
            </a:stretch>
          </p:blipFill>
          <p:spPr>
            <a:xfrm>
              <a:off x="2731384" y="2277035"/>
              <a:ext cx="6412615" cy="4013390"/>
            </a:xfrm>
            <a:prstGeom prst="rect">
              <a:avLst/>
            </a:prstGeom>
          </p:spPr>
        </p:pic>
        <p:sp>
          <p:nvSpPr>
            <p:cNvPr id="7" name="TextBox 6"/>
            <p:cNvSpPr txBox="1"/>
            <p:nvPr/>
          </p:nvSpPr>
          <p:spPr>
            <a:xfrm>
              <a:off x="3639671" y="2509188"/>
              <a:ext cx="3300904" cy="369332"/>
            </a:xfrm>
            <a:prstGeom prst="rect">
              <a:avLst/>
            </a:prstGeom>
            <a:noFill/>
          </p:spPr>
          <p:txBody>
            <a:bodyPr wrap="none" rtlCol="0">
              <a:spAutoFit/>
            </a:bodyPr>
            <a:lstStyle/>
            <a:p>
              <a:r>
                <a:rPr lang="en-US" b="1" dirty="0" smtClean="0">
                  <a:solidFill>
                    <a:srgbClr val="FF0000"/>
                  </a:solidFill>
                  <a:latin typeface="Arial" panose="020B0604020202020204" pitchFamily="34" charset="0"/>
                  <a:cs typeface="Arial" panose="020B0604020202020204" pitchFamily="34" charset="0"/>
                </a:rPr>
                <a:t>High Risk Group (2.5% EOS)</a:t>
              </a:r>
              <a:endParaRPr lang="en-US" b="1" dirty="0">
                <a:solidFill>
                  <a:srgbClr val="FF0000"/>
                </a:solidFill>
                <a:latin typeface="Arial" panose="020B0604020202020204" pitchFamily="34" charset="0"/>
                <a:cs typeface="Arial" panose="020B0604020202020204" pitchFamily="34" charset="0"/>
              </a:endParaRPr>
            </a:p>
          </p:txBody>
        </p:sp>
      </p:grpSp>
      <p:sp>
        <p:nvSpPr>
          <p:cNvPr id="10" name="Rectangle 9"/>
          <p:cNvSpPr/>
          <p:nvPr/>
        </p:nvSpPr>
        <p:spPr>
          <a:xfrm>
            <a:off x="432078" y="6495458"/>
            <a:ext cx="3222357" cy="276999"/>
          </a:xfrm>
          <a:prstGeom prst="rect">
            <a:avLst/>
          </a:prstGeom>
        </p:spPr>
        <p:txBody>
          <a:bodyPr wrap="none">
            <a:spAutoFit/>
          </a:bodyPr>
          <a:lstStyle/>
          <a:p>
            <a:r>
              <a:rPr lang="en-US" altLang="en-US" sz="1200" dirty="0" smtClean="0">
                <a:latin typeface="Arial" panose="020B0604020202020204" pitchFamily="34" charset="0"/>
                <a:cs typeface="Arial" panose="020B0604020202020204" pitchFamily="34" charset="0"/>
              </a:rPr>
              <a:t>Figure 1 from Puopolo et al. </a:t>
            </a:r>
            <a:r>
              <a:rPr lang="en-US" altLang="en-US" sz="1200" i="1" dirty="0" smtClean="0">
                <a:latin typeface="Arial" panose="020B0604020202020204" pitchFamily="34" charset="0"/>
                <a:cs typeface="Arial" panose="020B0604020202020204" pitchFamily="34" charset="0"/>
              </a:rPr>
              <a:t>Pediatrics</a:t>
            </a:r>
            <a:r>
              <a:rPr lang="en-US" altLang="en-US" sz="1200" dirty="0" smtClean="0">
                <a:latin typeface="Arial" panose="020B0604020202020204" pitchFamily="34" charset="0"/>
                <a:cs typeface="Arial" panose="020B0604020202020204" pitchFamily="34" charset="0"/>
              </a:rPr>
              <a:t>. 2017</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47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922" y="513064"/>
            <a:ext cx="7604983" cy="828210"/>
          </a:xfrm>
        </p:spPr>
        <p:txBody>
          <a:bodyPr>
            <a:normAutofit fontScale="90000"/>
          </a:bodyPr>
          <a:lstStyle/>
          <a:p>
            <a:r>
              <a:rPr lang="en-US" b="1" dirty="0" smtClean="0">
                <a:latin typeface="Arial" panose="020B0604020202020204" pitchFamily="34" charset="0"/>
                <a:cs typeface="Arial" panose="020B0604020202020204" pitchFamily="34" charset="0"/>
              </a:rPr>
              <a:t>What</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are the downsides to Antibiotics?</a:t>
            </a:r>
            <a:endParaRPr lang="en-US" b="1" dirty="0">
              <a:latin typeface="Arial" panose="020B0604020202020204" pitchFamily="34" charset="0"/>
              <a:cs typeface="Arial" panose="020B0604020202020204" pitchFamily="34" charset="0"/>
            </a:endParaRPr>
          </a:p>
        </p:txBody>
      </p:sp>
      <p:sp>
        <p:nvSpPr>
          <p:cNvPr id="5" name="Rectangle 4"/>
          <p:cNvSpPr/>
          <p:nvPr/>
        </p:nvSpPr>
        <p:spPr>
          <a:xfrm>
            <a:off x="75157" y="1538035"/>
            <a:ext cx="9068843" cy="1882567"/>
          </a:xfrm>
          <a:prstGeom prst="rect">
            <a:avLst/>
          </a:prstGeom>
        </p:spPr>
        <p:txBody>
          <a:bodyPr wrap="square">
            <a:spAutoFit/>
          </a:bodyPr>
          <a:lstStyle/>
          <a:p>
            <a:pPr marL="457200"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Increasing resistant organisms - can be helped by modified use of antibiotics </a:t>
            </a:r>
            <a:r>
              <a:rPr lang="en-US" sz="1200" dirty="0" smtClean="0">
                <a:latin typeface="Arial" panose="020B0604020202020204" pitchFamily="34" charset="0"/>
                <a:cs typeface="Arial" panose="020B0604020202020204" pitchFamily="34" charset="0"/>
              </a:rPr>
              <a:t>Marston et al. </a:t>
            </a:r>
            <a:r>
              <a:rPr lang="en-US" sz="1200" i="1" dirty="0" smtClean="0">
                <a:latin typeface="Arial" panose="020B0604020202020204" pitchFamily="34" charset="0"/>
                <a:cs typeface="Arial" panose="020B0604020202020204" pitchFamily="34" charset="0"/>
              </a:rPr>
              <a:t>JAMA</a:t>
            </a:r>
            <a:r>
              <a:rPr lang="en-US" sz="1200" dirty="0" smtClean="0">
                <a:latin typeface="Arial" panose="020B0604020202020204" pitchFamily="34" charset="0"/>
                <a:cs typeface="Arial" panose="020B0604020202020204" pitchFamily="34" charset="0"/>
              </a:rPr>
              <a:t> 2016</a:t>
            </a:r>
          </a:p>
          <a:p>
            <a:pPr marL="457200"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NICU Problems:</a:t>
            </a:r>
          </a:p>
          <a:p>
            <a:pPr marL="914400" lvl="1"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NEC from prolonged empiric antibiotics </a:t>
            </a:r>
            <a:r>
              <a:rPr lang="en-US" sz="1200" dirty="0" err="1" smtClean="0">
                <a:latin typeface="Arial" panose="020B0604020202020204" pitchFamily="34" charset="0"/>
                <a:cs typeface="Arial" panose="020B0604020202020204" pitchFamily="34" charset="0"/>
              </a:rPr>
              <a:t>Cotten</a:t>
            </a:r>
            <a:r>
              <a:rPr lang="en-US" sz="1200" dirty="0" smtClean="0">
                <a:latin typeface="Arial" panose="020B0604020202020204" pitchFamily="34" charset="0"/>
                <a:cs typeface="Arial" panose="020B0604020202020204" pitchFamily="34" charset="0"/>
              </a:rPr>
              <a:t> et al. </a:t>
            </a:r>
            <a:r>
              <a:rPr lang="en-US" sz="1200" i="1" dirty="0" smtClean="0">
                <a:latin typeface="Arial" panose="020B0604020202020204" pitchFamily="34" charset="0"/>
                <a:cs typeface="Arial" panose="020B0604020202020204" pitchFamily="34" charset="0"/>
              </a:rPr>
              <a:t>Pediatrics</a:t>
            </a:r>
            <a:r>
              <a:rPr lang="en-US" sz="1200" dirty="0" smtClean="0">
                <a:latin typeface="Arial" panose="020B0604020202020204" pitchFamily="34" charset="0"/>
                <a:cs typeface="Arial" panose="020B0604020202020204" pitchFamily="34" charset="0"/>
              </a:rPr>
              <a:t> 2009</a:t>
            </a:r>
          </a:p>
          <a:p>
            <a:pPr marL="914400" lvl="1" indent="-4572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16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3" y="1713130"/>
            <a:ext cx="852487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9563" y="6337902"/>
            <a:ext cx="4058432" cy="307777"/>
          </a:xfrm>
          <a:prstGeom prst="rect">
            <a:avLst/>
          </a:prstGeom>
        </p:spPr>
        <p:txBody>
          <a:bodyPr wrap="square">
            <a:spAutoFit/>
          </a:bodyPr>
          <a:lstStyle/>
          <a:p>
            <a:pPr lvl="1"/>
            <a:r>
              <a:rPr lang="en-US" sz="1400" dirty="0" smtClean="0">
                <a:latin typeface="Arial" panose="020B0604020202020204" pitchFamily="34" charset="0"/>
                <a:cs typeface="Arial" panose="020B0604020202020204" pitchFamily="34" charset="0"/>
              </a:rPr>
              <a:t>Table 5 from </a:t>
            </a:r>
            <a:r>
              <a:rPr lang="en-US" sz="1400" dirty="0" err="1" smtClean="0">
                <a:latin typeface="Arial" panose="020B0604020202020204" pitchFamily="34" charset="0"/>
                <a:cs typeface="Arial" panose="020B0604020202020204" pitchFamily="34" charset="0"/>
              </a:rPr>
              <a:t>Cotten</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et al. </a:t>
            </a:r>
            <a:r>
              <a:rPr lang="en-US" sz="1400" i="1" dirty="0">
                <a:latin typeface="Arial" panose="020B0604020202020204" pitchFamily="34" charset="0"/>
                <a:cs typeface="Arial" panose="020B0604020202020204" pitchFamily="34" charset="0"/>
              </a:rPr>
              <a:t>Pediatrics</a:t>
            </a:r>
            <a:r>
              <a:rPr lang="en-US" sz="1400" dirty="0">
                <a:latin typeface="Arial" panose="020B0604020202020204" pitchFamily="34" charset="0"/>
                <a:cs typeface="Arial" panose="020B0604020202020204" pitchFamily="34" charset="0"/>
              </a:rPr>
              <a:t> 2009</a:t>
            </a:r>
          </a:p>
        </p:txBody>
      </p:sp>
      <p:sp>
        <p:nvSpPr>
          <p:cNvPr id="3" name="Rectangle 2"/>
          <p:cNvSpPr/>
          <p:nvPr/>
        </p:nvSpPr>
        <p:spPr>
          <a:xfrm>
            <a:off x="4133589" y="2517732"/>
            <a:ext cx="1164921" cy="3006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38411" y="513064"/>
            <a:ext cx="8480121" cy="828210"/>
          </a:xfrm>
          <a:prstGeom prst="rect">
            <a:avLst/>
          </a:prstGeom>
        </p:spPr>
        <p:txBody>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b="1" dirty="0" smtClean="0">
                <a:latin typeface="Arial" panose="020B0604020202020204" pitchFamily="34" charset="0"/>
                <a:cs typeface="Arial" panose="020B0604020202020204" pitchFamily="34" charset="0"/>
              </a:rPr>
              <a:t>Antibiotics and NEC in ELBWs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525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38411" y="98959"/>
            <a:ext cx="8480121" cy="828210"/>
          </a:xfrm>
          <a:prstGeom prst="rect">
            <a:avLst/>
          </a:prstGeom>
        </p:spPr>
        <p:txBody>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b="1" dirty="0" smtClean="0">
                <a:latin typeface="Arial" panose="020B0604020202020204" pitchFamily="34" charset="0"/>
                <a:cs typeface="Arial" panose="020B0604020202020204" pitchFamily="34" charset="0"/>
              </a:rPr>
              <a:t>Microbiome and Neurodevelopment</a:t>
            </a:r>
            <a:endParaRPr lang="en-US"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09562" y="1507824"/>
            <a:ext cx="8288128" cy="4331001"/>
          </a:xfrm>
          <a:prstGeom prst="rect">
            <a:avLst/>
          </a:prstGeom>
        </p:spPr>
      </p:pic>
      <p:sp>
        <p:nvSpPr>
          <p:cNvPr id="5" name="Rectangle 4"/>
          <p:cNvSpPr/>
          <p:nvPr/>
        </p:nvSpPr>
        <p:spPr>
          <a:xfrm>
            <a:off x="309562" y="6423627"/>
            <a:ext cx="5786437" cy="307777"/>
          </a:xfrm>
          <a:prstGeom prst="rect">
            <a:avLst/>
          </a:prstGeom>
        </p:spPr>
        <p:txBody>
          <a:bodyPr wrap="square">
            <a:spAutoFit/>
          </a:bodyPr>
          <a:lstStyle/>
          <a:p>
            <a:pPr lvl="1"/>
            <a:r>
              <a:rPr lang="en-US" sz="1400" dirty="0" smtClean="0">
                <a:latin typeface="Arial" panose="020B0604020202020204" pitchFamily="34" charset="0"/>
                <a:cs typeface="Arial" panose="020B0604020202020204" pitchFamily="34" charset="0"/>
              </a:rPr>
              <a:t>Figure 3 from </a:t>
            </a:r>
            <a:r>
              <a:rPr lang="en-US" sz="1400" dirty="0" err="1" smtClean="0">
                <a:latin typeface="Arial" panose="020B0604020202020204" pitchFamily="34" charset="0"/>
                <a:cs typeface="Arial" panose="020B0604020202020204" pitchFamily="34" charset="0"/>
              </a:rPr>
              <a:t>Roze</a:t>
            </a:r>
            <a:r>
              <a:rPr lang="en-US" sz="1400" dirty="0" smtClean="0">
                <a:latin typeface="Arial" panose="020B0604020202020204" pitchFamily="34" charset="0"/>
                <a:cs typeface="Arial" panose="020B0604020202020204" pitchFamily="34" charset="0"/>
              </a:rPr>
              <a:t> et al JAMA OPEN Network 3 (9); 2020</a:t>
            </a:r>
            <a:endParaRPr lang="en-US" sz="1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438411" y="5378209"/>
            <a:ext cx="8113783" cy="921232"/>
          </a:xfrm>
          <a:prstGeom prst="rect">
            <a:avLst/>
          </a:prstGeom>
        </p:spPr>
      </p:pic>
    </p:spTree>
    <p:extLst>
      <p:ext uri="{BB962C8B-B14F-4D97-AF65-F5344CB8AC3E}">
        <p14:creationId xmlns:p14="http://schemas.microsoft.com/office/powerpoint/2010/main" val="11458274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922" y="513064"/>
            <a:ext cx="7604983" cy="828210"/>
          </a:xfrm>
        </p:spPr>
        <p:txBody>
          <a:bodyPr>
            <a:normAutofit fontScale="90000"/>
          </a:bodyPr>
          <a:lstStyle/>
          <a:p>
            <a:r>
              <a:rPr lang="en-US" b="1" dirty="0" smtClean="0">
                <a:latin typeface="Arial" panose="020B0604020202020204" pitchFamily="34" charset="0"/>
                <a:cs typeface="Arial" panose="020B0604020202020204" pitchFamily="34" charset="0"/>
              </a:rPr>
              <a:t>What’s the downside to Antibiotics?</a:t>
            </a:r>
            <a:endParaRPr lang="en-US" b="1" dirty="0">
              <a:latin typeface="Arial" panose="020B0604020202020204" pitchFamily="34" charset="0"/>
              <a:cs typeface="Arial" panose="020B0604020202020204" pitchFamily="34" charset="0"/>
            </a:endParaRPr>
          </a:p>
        </p:txBody>
      </p:sp>
      <p:sp>
        <p:nvSpPr>
          <p:cNvPr id="5" name="Rectangle 4"/>
          <p:cNvSpPr/>
          <p:nvPr/>
        </p:nvSpPr>
        <p:spPr>
          <a:xfrm>
            <a:off x="75157" y="1538035"/>
            <a:ext cx="9068843" cy="2998257"/>
          </a:xfrm>
          <a:prstGeom prst="rect">
            <a:avLst/>
          </a:prstGeom>
        </p:spPr>
        <p:txBody>
          <a:bodyPr wrap="square">
            <a:spAutoFit/>
          </a:bodyPr>
          <a:lstStyle/>
          <a:p>
            <a:pPr marL="457200"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Increasing resistant organisms - can be helped by modified use of antibiotics </a:t>
            </a:r>
            <a:r>
              <a:rPr lang="en-US" sz="1200" dirty="0" smtClean="0">
                <a:latin typeface="Arial" panose="020B0604020202020204" pitchFamily="34" charset="0"/>
                <a:cs typeface="Arial" panose="020B0604020202020204" pitchFamily="34" charset="0"/>
              </a:rPr>
              <a:t>Marston et al. </a:t>
            </a:r>
            <a:r>
              <a:rPr lang="en-US" sz="1200" i="1" dirty="0" smtClean="0">
                <a:latin typeface="Arial" panose="020B0604020202020204" pitchFamily="34" charset="0"/>
                <a:cs typeface="Arial" panose="020B0604020202020204" pitchFamily="34" charset="0"/>
              </a:rPr>
              <a:t>JAMA</a:t>
            </a:r>
            <a:r>
              <a:rPr lang="en-US" sz="1200" dirty="0" smtClean="0">
                <a:latin typeface="Arial" panose="020B0604020202020204" pitchFamily="34" charset="0"/>
                <a:cs typeface="Arial" panose="020B0604020202020204" pitchFamily="34" charset="0"/>
              </a:rPr>
              <a:t> 2016</a:t>
            </a:r>
          </a:p>
          <a:p>
            <a:pPr marL="457200"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NICU Problems:</a:t>
            </a:r>
          </a:p>
          <a:p>
            <a:pPr marL="914400" lvl="1"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NEC from prolonged empiric antibiotics </a:t>
            </a:r>
            <a:r>
              <a:rPr lang="en-US" sz="1200" dirty="0" err="1" smtClean="0">
                <a:latin typeface="Arial" panose="020B0604020202020204" pitchFamily="34" charset="0"/>
                <a:cs typeface="Arial" panose="020B0604020202020204" pitchFamily="34" charset="0"/>
              </a:rPr>
              <a:t>Cotten</a:t>
            </a:r>
            <a:r>
              <a:rPr lang="en-US" sz="1200" dirty="0" smtClean="0">
                <a:latin typeface="Arial" panose="020B0604020202020204" pitchFamily="34" charset="0"/>
                <a:cs typeface="Arial" panose="020B0604020202020204" pitchFamily="34" charset="0"/>
              </a:rPr>
              <a:t> et al. </a:t>
            </a:r>
            <a:r>
              <a:rPr lang="en-US" sz="1200" i="1" dirty="0" smtClean="0">
                <a:latin typeface="Arial" panose="020B0604020202020204" pitchFamily="34" charset="0"/>
                <a:cs typeface="Arial" panose="020B0604020202020204" pitchFamily="34" charset="0"/>
              </a:rPr>
              <a:t>Pediatrics</a:t>
            </a:r>
            <a:r>
              <a:rPr lang="en-US" sz="1200" dirty="0" smtClean="0">
                <a:latin typeface="Arial" panose="020B0604020202020204" pitchFamily="34" charset="0"/>
                <a:cs typeface="Arial" panose="020B0604020202020204" pitchFamily="34" charset="0"/>
              </a:rPr>
              <a:t> 2009</a:t>
            </a:r>
          </a:p>
          <a:p>
            <a:pPr marL="914400" lvl="1"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Change individual AND NICU flora (resistance)</a:t>
            </a:r>
          </a:p>
          <a:p>
            <a:pPr marL="914400" lvl="1"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Long term effects? </a:t>
            </a:r>
          </a:p>
          <a:p>
            <a:pPr marL="914400" lvl="1"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COSTS!!!</a:t>
            </a:r>
          </a:p>
        </p:txBody>
      </p:sp>
    </p:spTree>
    <p:extLst>
      <p:ext uri="{BB962C8B-B14F-4D97-AF65-F5344CB8AC3E}">
        <p14:creationId xmlns:p14="http://schemas.microsoft.com/office/powerpoint/2010/main" val="357026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custDataLst>
              <p:tags r:id="rId1"/>
            </p:custDataLst>
          </p:nvPr>
        </p:nvSpPr>
        <p:spPr>
          <a:xfrm>
            <a:off x="0" y="807768"/>
            <a:ext cx="9153525" cy="121475"/>
          </a:xfrm>
          <a:prstGeom prst="rect">
            <a:avLst/>
          </a:prstGeom>
          <a:solidFill>
            <a:srgbClr val="006B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006B3C"/>
              </a:solidFill>
            </a:endParaRPr>
          </a:p>
        </p:txBody>
      </p:sp>
      <p:sp>
        <p:nvSpPr>
          <p:cNvPr id="5" name="Rectangle 4"/>
          <p:cNvSpPr/>
          <p:nvPr>
            <p:custDataLst>
              <p:tags r:id="rId2"/>
            </p:custDataLst>
          </p:nvPr>
        </p:nvSpPr>
        <p:spPr>
          <a:xfrm>
            <a:off x="0" y="5646523"/>
            <a:ext cx="6357555" cy="232438"/>
          </a:xfrm>
          <a:prstGeom prst="rect">
            <a:avLst/>
          </a:prstGeom>
          <a:solidFill>
            <a:srgbClr val="006B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6B3C"/>
              </a:solidFill>
            </a:endParaRPr>
          </a:p>
        </p:txBody>
      </p:sp>
      <p:pic>
        <p:nvPicPr>
          <p:cNvPr id="6" name="Picture 6" descr="von_logo.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86529" y="5646523"/>
            <a:ext cx="2147887" cy="235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custDataLst>
              <p:tags r:id="rId3"/>
            </p:custDataLst>
          </p:nvPr>
        </p:nvSpPr>
        <p:spPr>
          <a:xfrm>
            <a:off x="8801696" y="5650079"/>
            <a:ext cx="314939" cy="232438"/>
          </a:xfrm>
          <a:prstGeom prst="rect">
            <a:avLst/>
          </a:prstGeom>
          <a:solidFill>
            <a:srgbClr val="006B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6B3C"/>
              </a:solidFill>
            </a:endParaRPr>
          </a:p>
        </p:txBody>
      </p:sp>
      <p:pic>
        <p:nvPicPr>
          <p:cNvPr id="2" name="Picture 1"/>
          <p:cNvPicPr>
            <a:picLocks noChangeAspect="1"/>
          </p:cNvPicPr>
          <p:nvPr/>
        </p:nvPicPr>
        <p:blipFill>
          <a:blip r:embed="rId7"/>
          <a:stretch>
            <a:fillRect/>
          </a:stretch>
        </p:blipFill>
        <p:spPr>
          <a:xfrm>
            <a:off x="384148" y="1090811"/>
            <a:ext cx="5794971" cy="4233769"/>
          </a:xfrm>
          <a:prstGeom prst="rect">
            <a:avLst/>
          </a:prstGeom>
        </p:spPr>
      </p:pic>
      <p:pic>
        <p:nvPicPr>
          <p:cNvPr id="3" name="Picture 2"/>
          <p:cNvPicPr>
            <a:picLocks noChangeAspect="1"/>
          </p:cNvPicPr>
          <p:nvPr/>
        </p:nvPicPr>
        <p:blipFill>
          <a:blip r:embed="rId8"/>
          <a:stretch>
            <a:fillRect/>
          </a:stretch>
        </p:blipFill>
        <p:spPr>
          <a:xfrm>
            <a:off x="137882" y="1090811"/>
            <a:ext cx="8980103" cy="3120205"/>
          </a:xfrm>
          <a:prstGeom prst="rect">
            <a:avLst/>
          </a:prstGeom>
        </p:spPr>
      </p:pic>
      <p:sp>
        <p:nvSpPr>
          <p:cNvPr id="10" name="Rectangle 9"/>
          <p:cNvSpPr/>
          <p:nvPr/>
        </p:nvSpPr>
        <p:spPr>
          <a:xfrm>
            <a:off x="626072" y="5422366"/>
            <a:ext cx="2125903" cy="253916"/>
          </a:xfrm>
          <a:prstGeom prst="rect">
            <a:avLst/>
          </a:prstGeom>
        </p:spPr>
        <p:txBody>
          <a:bodyPr wrap="none">
            <a:spAutoFit/>
          </a:bodyPr>
          <a:lstStyle/>
          <a:p>
            <a:r>
              <a:rPr lang="en-US" sz="1050" dirty="0">
                <a:solidFill>
                  <a:srgbClr val="354952"/>
                </a:solidFill>
                <a:latin typeface="Arial" panose="020B0604020202020204" pitchFamily="34" charset="0"/>
              </a:rPr>
              <a:t>Thorpe et al. </a:t>
            </a:r>
            <a:r>
              <a:rPr lang="en-US" sz="1050" i="1" dirty="0">
                <a:solidFill>
                  <a:srgbClr val="354952"/>
                </a:solidFill>
                <a:latin typeface="Arial" panose="020B0604020202020204" pitchFamily="34" charset="0"/>
              </a:rPr>
              <a:t>Health Affairs</a:t>
            </a:r>
            <a:r>
              <a:rPr lang="en-US" sz="1050" dirty="0">
                <a:solidFill>
                  <a:srgbClr val="354952"/>
                </a:solidFill>
                <a:latin typeface="Arial" panose="020B0604020202020204" pitchFamily="34" charset="0"/>
              </a:rPr>
              <a:t> 2018</a:t>
            </a:r>
          </a:p>
        </p:txBody>
      </p:sp>
      <p:sp>
        <p:nvSpPr>
          <p:cNvPr id="11" name="Rectangle 10"/>
          <p:cNvSpPr/>
          <p:nvPr/>
        </p:nvSpPr>
        <p:spPr>
          <a:xfrm>
            <a:off x="198934" y="2653844"/>
            <a:ext cx="8602762" cy="6585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$2.2 Billion Dollars (2014) attribute to infections with antibiotic resistance</a:t>
            </a:r>
          </a:p>
        </p:txBody>
      </p:sp>
    </p:spTree>
    <p:extLst>
      <p:ext uri="{BB962C8B-B14F-4D97-AF65-F5344CB8AC3E}">
        <p14:creationId xmlns:p14="http://schemas.microsoft.com/office/powerpoint/2010/main" val="205739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8412" y="622539"/>
            <a:ext cx="6629744" cy="5322793"/>
          </a:xfrm>
          <a:prstGeom prst="rect">
            <a:avLst/>
          </a:prstGeom>
        </p:spPr>
      </p:pic>
    </p:spTree>
    <p:extLst>
      <p:ext uri="{BB962C8B-B14F-4D97-AF65-F5344CB8AC3E}">
        <p14:creationId xmlns:p14="http://schemas.microsoft.com/office/powerpoint/2010/main" val="16805194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922" y="513064"/>
            <a:ext cx="7604983" cy="828210"/>
          </a:xfrm>
        </p:spPr>
        <p:txBody>
          <a:bodyPr>
            <a:normAutofit fontScale="90000"/>
          </a:bodyPr>
          <a:lstStyle/>
          <a:p>
            <a:r>
              <a:rPr lang="en-US" b="1" dirty="0" smtClean="0">
                <a:latin typeface="Arial" panose="020B0604020202020204" pitchFamily="34" charset="0"/>
                <a:cs typeface="Arial" panose="020B0604020202020204" pitchFamily="34" charset="0"/>
              </a:rPr>
              <a:t>What’s the downside to Antibiotics?</a:t>
            </a:r>
            <a:endParaRPr lang="en-US" b="1" dirty="0">
              <a:latin typeface="Arial" panose="020B0604020202020204" pitchFamily="34" charset="0"/>
              <a:cs typeface="Arial" panose="020B0604020202020204" pitchFamily="34" charset="0"/>
            </a:endParaRPr>
          </a:p>
        </p:txBody>
      </p:sp>
      <p:sp>
        <p:nvSpPr>
          <p:cNvPr id="5" name="Rectangle 4"/>
          <p:cNvSpPr/>
          <p:nvPr/>
        </p:nvSpPr>
        <p:spPr>
          <a:xfrm>
            <a:off x="75157" y="1538035"/>
            <a:ext cx="9068843" cy="4852610"/>
          </a:xfrm>
          <a:prstGeom prst="rect">
            <a:avLst/>
          </a:prstGeom>
        </p:spPr>
        <p:txBody>
          <a:bodyPr wrap="square">
            <a:spAutoFit/>
          </a:bodyPr>
          <a:lstStyle/>
          <a:p>
            <a:pPr marL="457200"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Increasing resistant organisms - can be helped by modified use of antibiotics </a:t>
            </a:r>
            <a:r>
              <a:rPr lang="en-US" sz="1200" dirty="0" smtClean="0">
                <a:latin typeface="Arial" panose="020B0604020202020204" pitchFamily="34" charset="0"/>
                <a:cs typeface="Arial" panose="020B0604020202020204" pitchFamily="34" charset="0"/>
              </a:rPr>
              <a:t>Marston et al. </a:t>
            </a:r>
            <a:r>
              <a:rPr lang="en-US" sz="1200" i="1" dirty="0" smtClean="0">
                <a:latin typeface="Arial" panose="020B0604020202020204" pitchFamily="34" charset="0"/>
                <a:cs typeface="Arial" panose="020B0604020202020204" pitchFamily="34" charset="0"/>
              </a:rPr>
              <a:t>JAMA</a:t>
            </a:r>
            <a:r>
              <a:rPr lang="en-US" sz="1200" dirty="0" smtClean="0">
                <a:latin typeface="Arial" panose="020B0604020202020204" pitchFamily="34" charset="0"/>
                <a:cs typeface="Arial" panose="020B0604020202020204" pitchFamily="34" charset="0"/>
              </a:rPr>
              <a:t> 2016</a:t>
            </a:r>
          </a:p>
          <a:p>
            <a:pPr marL="457200"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NICU Problems:</a:t>
            </a:r>
          </a:p>
          <a:p>
            <a:pPr marL="914400" lvl="1"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NEC from prolonged empiric antibiotics </a:t>
            </a:r>
            <a:r>
              <a:rPr lang="en-US" sz="1200" dirty="0" err="1" smtClean="0">
                <a:latin typeface="Arial" panose="020B0604020202020204" pitchFamily="34" charset="0"/>
                <a:cs typeface="Arial" panose="020B0604020202020204" pitchFamily="34" charset="0"/>
              </a:rPr>
              <a:t>Cotten</a:t>
            </a:r>
            <a:r>
              <a:rPr lang="en-US" sz="1200" dirty="0" smtClean="0">
                <a:latin typeface="Arial" panose="020B0604020202020204" pitchFamily="34" charset="0"/>
                <a:cs typeface="Arial" panose="020B0604020202020204" pitchFamily="34" charset="0"/>
              </a:rPr>
              <a:t> et al. </a:t>
            </a:r>
            <a:r>
              <a:rPr lang="en-US" sz="1200" i="1" dirty="0" smtClean="0">
                <a:latin typeface="Arial" panose="020B0604020202020204" pitchFamily="34" charset="0"/>
                <a:cs typeface="Arial" panose="020B0604020202020204" pitchFamily="34" charset="0"/>
              </a:rPr>
              <a:t>Pediatrics</a:t>
            </a:r>
            <a:r>
              <a:rPr lang="en-US" sz="1200" dirty="0" smtClean="0">
                <a:latin typeface="Arial" panose="020B0604020202020204" pitchFamily="34" charset="0"/>
                <a:cs typeface="Arial" panose="020B0604020202020204" pitchFamily="34" charset="0"/>
              </a:rPr>
              <a:t> 2009</a:t>
            </a:r>
          </a:p>
          <a:p>
            <a:pPr marL="914400" lvl="1"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Change individual AND NICU flora (resistance)</a:t>
            </a:r>
          </a:p>
          <a:p>
            <a:pPr marL="914400" lvl="1"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Long term effects? </a:t>
            </a:r>
          </a:p>
          <a:p>
            <a:pPr marL="914400" lvl="1"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COSTS!!!</a:t>
            </a:r>
          </a:p>
          <a:p>
            <a:pPr marL="457200"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Asthma risk with exposure in the 1</a:t>
            </a:r>
            <a:r>
              <a:rPr lang="en-US" sz="2400" baseline="30000" dirty="0" smtClean="0">
                <a:latin typeface="Arial" panose="020B0604020202020204" pitchFamily="34" charset="0"/>
                <a:cs typeface="Arial" panose="020B0604020202020204" pitchFamily="34" charset="0"/>
              </a:rPr>
              <a:t>st</a:t>
            </a:r>
            <a:r>
              <a:rPr lang="en-US" sz="2400" dirty="0" smtClean="0">
                <a:latin typeface="Arial" panose="020B0604020202020204" pitchFamily="34" charset="0"/>
                <a:cs typeface="Arial" panose="020B0604020202020204" pitchFamily="34" charset="0"/>
              </a:rPr>
              <a:t> year of life </a:t>
            </a:r>
            <a:r>
              <a:rPr lang="en-US" sz="1200" dirty="0" smtClean="0">
                <a:latin typeface="Arial" panose="020B0604020202020204" pitchFamily="34" charset="0"/>
                <a:cs typeface="Arial" panose="020B0604020202020204" pitchFamily="34" charset="0"/>
              </a:rPr>
              <a:t>Mara et al. </a:t>
            </a:r>
            <a:r>
              <a:rPr lang="en-US" sz="1200" i="1" dirty="0" smtClean="0">
                <a:latin typeface="Arial" panose="020B0604020202020204" pitchFamily="34" charset="0"/>
                <a:cs typeface="Arial" panose="020B0604020202020204" pitchFamily="34" charset="0"/>
              </a:rPr>
              <a:t>Pediatrics</a:t>
            </a:r>
            <a:r>
              <a:rPr lang="en-US" sz="1200" dirty="0" smtClean="0">
                <a:latin typeface="Arial" panose="020B0604020202020204" pitchFamily="34" charset="0"/>
                <a:cs typeface="Arial" panose="020B0604020202020204" pitchFamily="34" charset="0"/>
              </a:rPr>
              <a:t> 2009</a:t>
            </a:r>
            <a:endParaRPr lang="en-US" sz="2400" dirty="0" smtClean="0">
              <a:latin typeface="Arial" panose="020B0604020202020204" pitchFamily="34" charset="0"/>
              <a:cs typeface="Arial" panose="020B0604020202020204" pitchFamily="34" charset="0"/>
            </a:endParaRPr>
          </a:p>
          <a:p>
            <a:pPr marL="457200"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Mitigate benefits of breastfeeding </a:t>
            </a:r>
            <a:r>
              <a:rPr lang="en-US" sz="1200" dirty="0" err="1" smtClean="0">
                <a:latin typeface="Arial" panose="020B0604020202020204" pitchFamily="34" charset="0"/>
                <a:cs typeface="Arial" panose="020B0604020202020204" pitchFamily="34" charset="0"/>
              </a:rPr>
              <a:t>Korpela</a:t>
            </a:r>
            <a:r>
              <a:rPr lang="en-US" sz="1200" dirty="0" smtClean="0">
                <a:latin typeface="Arial" panose="020B0604020202020204" pitchFamily="34" charset="0"/>
                <a:cs typeface="Arial" panose="020B0604020202020204" pitchFamily="34" charset="0"/>
              </a:rPr>
              <a:t> et al </a:t>
            </a:r>
            <a:r>
              <a:rPr lang="en-US" sz="1200" i="1" dirty="0" smtClean="0">
                <a:latin typeface="Arial" panose="020B0604020202020204" pitchFamily="34" charset="0"/>
                <a:cs typeface="Arial" panose="020B0604020202020204" pitchFamily="34" charset="0"/>
              </a:rPr>
              <a:t>JAMA </a:t>
            </a:r>
            <a:r>
              <a:rPr lang="en-US" sz="1200" i="1" dirty="0" err="1" smtClean="0">
                <a:latin typeface="Arial" panose="020B0604020202020204" pitchFamily="34" charset="0"/>
                <a:cs typeface="Arial" panose="020B0604020202020204" pitchFamily="34" charset="0"/>
              </a:rPr>
              <a:t>Peds</a:t>
            </a:r>
            <a:r>
              <a:rPr lang="en-US" sz="1200" i="1"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2016</a:t>
            </a:r>
          </a:p>
          <a:p>
            <a:pPr marL="457200"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90% of adult patients with cancer receive antibiotics in last week of life </a:t>
            </a:r>
            <a:r>
              <a:rPr lang="en-US" sz="1200" dirty="0" err="1" smtClean="0">
                <a:latin typeface="Arial" panose="020B0604020202020204" pitchFamily="34" charset="0"/>
                <a:cs typeface="Arial" panose="020B0604020202020204" pitchFamily="34" charset="0"/>
              </a:rPr>
              <a:t>Juthani</a:t>
            </a:r>
            <a:r>
              <a:rPr lang="en-US" sz="1200" dirty="0" smtClean="0">
                <a:latin typeface="Arial" panose="020B0604020202020204" pitchFamily="34" charset="0"/>
                <a:cs typeface="Arial" panose="020B0604020202020204" pitchFamily="34" charset="0"/>
              </a:rPr>
              <a:t>-Mehta et al </a:t>
            </a:r>
            <a:r>
              <a:rPr lang="en-US" sz="1200" i="1" dirty="0" smtClean="0">
                <a:latin typeface="Arial" panose="020B0604020202020204" pitchFamily="34" charset="0"/>
                <a:cs typeface="Arial" panose="020B0604020202020204" pitchFamily="34" charset="0"/>
              </a:rPr>
              <a:t>JAMA</a:t>
            </a:r>
            <a:r>
              <a:rPr lang="en-US" sz="1200" dirty="0" smtClean="0">
                <a:latin typeface="Arial" panose="020B0604020202020204" pitchFamily="34" charset="0"/>
                <a:cs typeface="Arial" panose="020B0604020202020204" pitchFamily="34" charset="0"/>
              </a:rPr>
              <a:t> (viewpoint) 2016</a:t>
            </a:r>
          </a:p>
          <a:p>
            <a:pPr marL="914400" lvl="1" indent="-4572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79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 calcmode="lin" valueType="num">
                                      <p:cBhvr additive="base">
                                        <p:cTn id="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anim calcmode="lin" valueType="num">
                                      <p:cBhvr additive="base">
                                        <p:cTn id="1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 calcmode="lin" valueType="num">
                                      <p:cBhvr additive="base">
                                        <p:cTn id="1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922" y="513064"/>
            <a:ext cx="7604983" cy="828210"/>
          </a:xfrm>
        </p:spPr>
        <p:txBody>
          <a:bodyPr/>
          <a:lstStyle/>
          <a:p>
            <a:r>
              <a:rPr lang="en-US" b="1" dirty="0" smtClean="0">
                <a:latin typeface="Arial" panose="020B0604020202020204" pitchFamily="34" charset="0"/>
                <a:cs typeface="Arial" panose="020B0604020202020204" pitchFamily="34" charset="0"/>
              </a:rPr>
              <a:t>Disclosures</a:t>
            </a:r>
            <a:endParaRPr lang="en-US" b="1" dirty="0">
              <a:latin typeface="Arial" panose="020B0604020202020204" pitchFamily="34" charset="0"/>
              <a:cs typeface="Arial" panose="020B0604020202020204" pitchFamily="34" charset="0"/>
            </a:endParaRPr>
          </a:p>
        </p:txBody>
      </p:sp>
      <p:sp>
        <p:nvSpPr>
          <p:cNvPr id="5" name="Rectangle 4"/>
          <p:cNvSpPr/>
          <p:nvPr/>
        </p:nvSpPr>
        <p:spPr>
          <a:xfrm>
            <a:off x="802921" y="1752311"/>
            <a:ext cx="7840037" cy="2554545"/>
          </a:xfrm>
          <a:prstGeom prst="rect">
            <a:avLst/>
          </a:prstGeom>
        </p:spPr>
        <p:txBody>
          <a:bodyPr wrap="square">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Dr. Dukhovny </a:t>
            </a:r>
            <a:r>
              <a:rPr lang="en-US" sz="3200" dirty="0" smtClean="0">
                <a:latin typeface="Arial" panose="020B0604020202020204" pitchFamily="34" charset="0"/>
                <a:cs typeface="Arial" panose="020B0604020202020204" pitchFamily="34" charset="0"/>
              </a:rPr>
              <a:t>served </a:t>
            </a:r>
            <a:r>
              <a:rPr lang="en-US" sz="3200" dirty="0">
                <a:latin typeface="Arial" panose="020B0604020202020204" pitchFamily="34" charset="0"/>
                <a:cs typeface="Arial" panose="020B0604020202020204" pitchFamily="34" charset="0"/>
              </a:rPr>
              <a:t>as faculty and consultant for Vermont Oxford </a:t>
            </a:r>
            <a:r>
              <a:rPr lang="en-US" sz="3200" dirty="0" smtClean="0">
                <a:latin typeface="Arial" panose="020B0604020202020204" pitchFamily="34" charset="0"/>
                <a:cs typeface="Arial" panose="020B0604020202020204" pitchFamily="34" charset="0"/>
              </a:rPr>
              <a:t>Network</a:t>
            </a: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Most antibiotics are not FDA approved for neonates</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978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922" y="513064"/>
            <a:ext cx="7604983" cy="828210"/>
          </a:xfrm>
        </p:spPr>
        <p:txBody>
          <a:bodyPr>
            <a:normAutofit fontScale="90000"/>
          </a:bodyPr>
          <a:lstStyle/>
          <a:p>
            <a:r>
              <a:rPr lang="en-US" b="1" dirty="0" smtClean="0">
                <a:latin typeface="Arial" panose="020B0604020202020204" pitchFamily="34" charset="0"/>
                <a:cs typeface="Arial" panose="020B0604020202020204" pitchFamily="34" charset="0"/>
              </a:rPr>
              <a:t>Reducing </a:t>
            </a:r>
            <a:r>
              <a:rPr lang="en-US" b="1" u="sng" dirty="0" smtClean="0">
                <a:latin typeface="Arial" panose="020B0604020202020204" pitchFamily="34" charset="0"/>
                <a:cs typeface="Arial" panose="020B0604020202020204" pitchFamily="34" charset="0"/>
              </a:rPr>
              <a:t>Unnecessary</a:t>
            </a:r>
            <a:r>
              <a:rPr lang="en-US" b="1" dirty="0" smtClean="0">
                <a:latin typeface="Arial" panose="020B0604020202020204" pitchFamily="34" charset="0"/>
                <a:cs typeface="Arial" panose="020B0604020202020204" pitchFamily="34" charset="0"/>
              </a:rPr>
              <a:t> Antibiotic Exposure Works!</a:t>
            </a:r>
            <a:endParaRPr lang="en-US" b="1" dirty="0">
              <a:latin typeface="Arial" panose="020B0604020202020204" pitchFamily="34" charset="0"/>
              <a:cs typeface="Arial" panose="020B0604020202020204" pitchFamily="34" charset="0"/>
            </a:endParaRPr>
          </a:p>
        </p:txBody>
      </p:sp>
      <p:sp>
        <p:nvSpPr>
          <p:cNvPr id="5" name="Rectangle 4"/>
          <p:cNvSpPr/>
          <p:nvPr/>
        </p:nvSpPr>
        <p:spPr>
          <a:xfrm>
            <a:off x="0" y="1535367"/>
            <a:ext cx="9068843" cy="5044971"/>
          </a:xfrm>
          <a:prstGeom prst="rect">
            <a:avLst/>
          </a:prstGeom>
        </p:spPr>
        <p:txBody>
          <a:bodyPr wrap="square">
            <a:spAutoFit/>
          </a:bodyPr>
          <a:lstStyle/>
          <a:p>
            <a:pPr marL="457200"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Vancomycin reduction strategy in the NICU </a:t>
            </a:r>
            <a:r>
              <a:rPr lang="en-US" sz="1200" dirty="0" smtClean="0">
                <a:latin typeface="Arial" panose="020B0604020202020204" pitchFamily="34" charset="0"/>
                <a:cs typeface="Arial" panose="020B0604020202020204" pitchFamily="34" charset="0"/>
              </a:rPr>
              <a:t>Chiu et al </a:t>
            </a:r>
            <a:r>
              <a:rPr lang="en-US" sz="1200" i="1" dirty="0" smtClean="0">
                <a:latin typeface="Arial" panose="020B0604020202020204" pitchFamily="34" charset="0"/>
                <a:cs typeface="Arial" panose="020B0604020202020204" pitchFamily="34" charset="0"/>
              </a:rPr>
              <a:t>PIDJ</a:t>
            </a:r>
            <a:r>
              <a:rPr lang="en-US" sz="1200" dirty="0" smtClean="0">
                <a:latin typeface="Arial" panose="020B0604020202020204" pitchFamily="34" charset="0"/>
                <a:cs typeface="Arial" panose="020B0604020202020204" pitchFamily="34" charset="0"/>
              </a:rPr>
              <a:t> 2011</a:t>
            </a:r>
          </a:p>
          <a:p>
            <a:pPr marL="457200"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Inpatient pediatrics ASP programs </a:t>
            </a:r>
            <a:r>
              <a:rPr lang="en-US" sz="1200" dirty="0" smtClean="0">
                <a:latin typeface="Arial" panose="020B0604020202020204" pitchFamily="34" charset="0"/>
                <a:cs typeface="Arial" panose="020B0604020202020204" pitchFamily="34" charset="0"/>
              </a:rPr>
              <a:t>Smith et al. </a:t>
            </a:r>
            <a:r>
              <a:rPr lang="en-US" sz="1200" i="1" dirty="0" smtClean="0">
                <a:latin typeface="Arial" panose="020B0604020202020204" pitchFamily="34" charset="0"/>
                <a:cs typeface="Arial" panose="020B0604020202020204" pitchFamily="34" charset="0"/>
              </a:rPr>
              <a:t>JPIDS</a:t>
            </a:r>
            <a:r>
              <a:rPr lang="en-US" sz="1200" dirty="0" smtClean="0">
                <a:latin typeface="Arial" panose="020B0604020202020204" pitchFamily="34" charset="0"/>
                <a:cs typeface="Arial" panose="020B0604020202020204" pitchFamily="34" charset="0"/>
              </a:rPr>
              <a:t> 2015</a:t>
            </a:r>
          </a:p>
          <a:p>
            <a:pPr marL="914400" lvl="1" indent="-457200">
              <a:spcBef>
                <a:spcPts val="5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Reduce antibiotic utilization</a:t>
            </a:r>
          </a:p>
          <a:p>
            <a:pPr marL="914400" lvl="1" indent="-457200">
              <a:spcBef>
                <a:spcPts val="5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Decrease costs</a:t>
            </a:r>
          </a:p>
          <a:p>
            <a:pPr marL="914400" lvl="1" indent="-457200">
              <a:spcBef>
                <a:spcPts val="5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Reduce prescribing errors</a:t>
            </a:r>
          </a:p>
          <a:p>
            <a:pPr marL="457200" indent="-457200">
              <a:spcBef>
                <a:spcPts val="500"/>
              </a:spcBef>
              <a:buFont typeface="Arial" panose="020B0604020202020204" pitchFamily="34" charset="0"/>
              <a:buChar char="•"/>
            </a:pPr>
            <a:r>
              <a:rPr lang="en-US" sz="2400" dirty="0" smtClean="0">
                <a:latin typeface="Arial" panose="020B0604020202020204" pitchFamily="34" charset="0"/>
                <a:cs typeface="Arial" panose="020B0604020202020204" pitchFamily="34" charset="0"/>
              </a:rPr>
              <a:t>ASP implementation using different components </a:t>
            </a:r>
            <a:r>
              <a:rPr lang="en-US" sz="1000" dirty="0" smtClean="0">
                <a:latin typeface="Arial" panose="020B0604020202020204" pitchFamily="34" charset="0"/>
                <a:cs typeface="Arial" panose="020B0604020202020204" pitchFamily="34" charset="0"/>
              </a:rPr>
              <a:t>Nguyen-Ha et al </a:t>
            </a:r>
            <a:r>
              <a:rPr lang="en-US" sz="1000" i="1" dirty="0" smtClean="0">
                <a:latin typeface="Arial" panose="020B0604020202020204" pitchFamily="34" charset="0"/>
                <a:cs typeface="Arial" panose="020B0604020202020204" pitchFamily="34" charset="0"/>
              </a:rPr>
              <a:t>Pediatrics</a:t>
            </a:r>
            <a:r>
              <a:rPr lang="en-US" sz="1000" dirty="0" smtClean="0">
                <a:latin typeface="Arial" panose="020B0604020202020204" pitchFamily="34" charset="0"/>
                <a:cs typeface="Arial" panose="020B0604020202020204" pitchFamily="34" charset="0"/>
              </a:rPr>
              <a:t> 2016</a:t>
            </a:r>
          </a:p>
          <a:p>
            <a:pPr marL="914400" lvl="1" indent="-457200">
              <a:spcBef>
                <a:spcPts val="5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Education</a:t>
            </a:r>
          </a:p>
          <a:p>
            <a:pPr marL="914400" lvl="1" indent="-457200">
              <a:spcBef>
                <a:spcPts val="5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Restriction on prescribing antibiotics</a:t>
            </a:r>
          </a:p>
          <a:p>
            <a:pPr marL="914400" lvl="1" indent="-457200">
              <a:spcBef>
                <a:spcPts val="5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Audits</a:t>
            </a:r>
          </a:p>
          <a:p>
            <a:pPr marL="914400" lvl="1" indent="-457200">
              <a:spcBef>
                <a:spcPts val="5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Clinical practice guidelines </a:t>
            </a:r>
          </a:p>
          <a:p>
            <a:pPr marL="457200" indent="-457200">
              <a:spcBef>
                <a:spcPts val="500"/>
              </a:spcBef>
              <a:buFont typeface="Arial" panose="020B0604020202020204" pitchFamily="34" charset="0"/>
              <a:buChar char="•"/>
            </a:pPr>
            <a:r>
              <a:rPr lang="en-US" sz="2800" dirty="0" smtClean="0">
                <a:latin typeface="Arial" panose="020B0604020202020204" pitchFamily="34" charset="0"/>
                <a:cs typeface="Arial" panose="020B0604020202020204" pitchFamily="34" charset="0"/>
              </a:rPr>
              <a:t>No increased safety concerns noted</a:t>
            </a:r>
          </a:p>
          <a:p>
            <a:pPr marL="457200" indent="-457200">
              <a:spcBef>
                <a:spcPts val="500"/>
              </a:spcBef>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9770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955" y="192320"/>
            <a:ext cx="7604983" cy="828210"/>
          </a:xfrm>
        </p:spPr>
        <p:txBody>
          <a:bodyPr>
            <a:normAutofit fontScale="90000"/>
          </a:bodyPr>
          <a:lstStyle/>
          <a:p>
            <a:r>
              <a:rPr lang="en-US" b="1" dirty="0" smtClean="0">
                <a:latin typeface="Arial" panose="020B0604020202020204" pitchFamily="34" charset="0"/>
                <a:cs typeface="Arial" panose="020B0604020202020204" pitchFamily="34" charset="0"/>
              </a:rPr>
              <a:t>CDC Core Elements for ASP</a:t>
            </a:r>
            <a:endParaRPr lang="en-US" b="1"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50" y="1020530"/>
            <a:ext cx="4311650" cy="564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913644" y="1396721"/>
            <a:ext cx="4089679"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Leadership support</a:t>
            </a:r>
          </a:p>
          <a:p>
            <a:pPr marL="285750" indent="-285750">
              <a:buFont typeface="Arial" panose="020B0604020202020204" pitchFamily="34" charset="0"/>
              <a:buChar char="•"/>
            </a:pPr>
            <a:r>
              <a:rPr lang="en-US" dirty="0" smtClean="0"/>
              <a:t>Accountability</a:t>
            </a:r>
          </a:p>
          <a:p>
            <a:pPr marL="285750" indent="-285750">
              <a:buFont typeface="Arial" panose="020B0604020202020204" pitchFamily="34" charset="0"/>
              <a:buChar char="•"/>
            </a:pPr>
            <a:r>
              <a:rPr lang="en-US" dirty="0" smtClean="0"/>
              <a:t>Drug expertise (i.e. pharmacy/physician leaders)</a:t>
            </a:r>
          </a:p>
          <a:p>
            <a:pPr marL="285750" indent="-285750">
              <a:buFont typeface="Arial" panose="020B0604020202020204" pitchFamily="34" charset="0"/>
              <a:buChar char="•"/>
            </a:pPr>
            <a:r>
              <a:rPr lang="en-US" dirty="0" smtClean="0"/>
              <a:t>Policies to support optimal antibiotic use (i.e. clinical consensus)</a:t>
            </a:r>
          </a:p>
          <a:p>
            <a:pPr marL="285750" indent="-285750">
              <a:buFont typeface="Arial" panose="020B0604020202020204" pitchFamily="34" charset="0"/>
              <a:buChar char="•"/>
            </a:pPr>
            <a:r>
              <a:rPr lang="en-US" dirty="0" smtClean="0"/>
              <a:t>Tracking</a:t>
            </a:r>
          </a:p>
          <a:p>
            <a:pPr marL="285750" indent="-285750">
              <a:buFont typeface="Arial" panose="020B0604020202020204" pitchFamily="34" charset="0"/>
              <a:buChar char="•"/>
            </a:pPr>
            <a:r>
              <a:rPr lang="en-US" dirty="0" smtClean="0"/>
              <a:t>Reporting/Sharing</a:t>
            </a:r>
          </a:p>
          <a:p>
            <a:pPr marL="285750" indent="-285750">
              <a:buFont typeface="Arial" panose="020B0604020202020204" pitchFamily="34" charset="0"/>
              <a:buChar char="•"/>
            </a:pPr>
            <a:r>
              <a:rPr lang="en-US" dirty="0" smtClean="0"/>
              <a:t>Education</a:t>
            </a: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6" name="TextBox 5"/>
          <p:cNvSpPr txBox="1"/>
          <p:nvPr/>
        </p:nvSpPr>
        <p:spPr>
          <a:xfrm>
            <a:off x="5066044" y="4444721"/>
            <a:ext cx="4089679"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Family Engagement</a:t>
            </a:r>
          </a:p>
          <a:p>
            <a:pPr marL="285750" indent="-285750">
              <a:buFont typeface="Arial" panose="020B0604020202020204" pitchFamily="34" charset="0"/>
              <a:buChar char="•"/>
            </a:pPr>
            <a:r>
              <a:rPr lang="en-US" dirty="0" smtClean="0"/>
              <a:t>Equity</a:t>
            </a: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276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922" y="397161"/>
            <a:ext cx="7604983" cy="828210"/>
          </a:xfrm>
        </p:spPr>
        <p:txBody>
          <a:bodyPr>
            <a:normAutofit fontScale="90000"/>
          </a:bodyPr>
          <a:lstStyle/>
          <a:p>
            <a:r>
              <a:rPr lang="en-US" b="1" dirty="0" smtClean="0">
                <a:latin typeface="Tahoma"/>
                <a:cs typeface="Tahoma"/>
              </a:rPr>
              <a:t>VON Initiative:</a:t>
            </a:r>
            <a:br>
              <a:rPr lang="en-US" b="1" dirty="0" smtClean="0">
                <a:latin typeface="Tahoma"/>
                <a:cs typeface="Tahoma"/>
              </a:rPr>
            </a:br>
            <a:r>
              <a:rPr lang="en-US" b="1" i="1" dirty="0" smtClean="0">
                <a:latin typeface="Tahoma"/>
                <a:cs typeface="Tahoma"/>
              </a:rPr>
              <a:t>Choosing</a:t>
            </a:r>
            <a:r>
              <a:rPr lang="en-US" b="1" dirty="0" smtClean="0">
                <a:latin typeface="Tahoma"/>
                <a:cs typeface="Tahoma"/>
              </a:rPr>
              <a:t> Antibiotics </a:t>
            </a:r>
            <a:r>
              <a:rPr lang="en-US" b="1" i="1" dirty="0" smtClean="0">
                <a:latin typeface="Tahoma"/>
                <a:cs typeface="Tahoma"/>
              </a:rPr>
              <a:t>Wisely</a:t>
            </a:r>
            <a:endParaRPr lang="en-US" b="1" dirty="0">
              <a:latin typeface="Tahoma"/>
              <a:cs typeface="Tahoma"/>
            </a:endParaRPr>
          </a:p>
        </p:txBody>
      </p:sp>
      <p:pic>
        <p:nvPicPr>
          <p:cNvPr id="9" name="Picture 8"/>
          <p:cNvPicPr>
            <a:picLocks noChangeAspect="1"/>
          </p:cNvPicPr>
          <p:nvPr/>
        </p:nvPicPr>
        <p:blipFill>
          <a:blip r:embed="rId3"/>
          <a:stretch>
            <a:fillRect/>
          </a:stretch>
        </p:blipFill>
        <p:spPr>
          <a:xfrm>
            <a:off x="626072" y="1770983"/>
            <a:ext cx="2607189" cy="3726436"/>
          </a:xfrm>
          <a:prstGeom prst="rect">
            <a:avLst/>
          </a:prstGeom>
        </p:spPr>
      </p:pic>
      <p:sp>
        <p:nvSpPr>
          <p:cNvPr id="10" name="Rectangle 9"/>
          <p:cNvSpPr/>
          <p:nvPr/>
        </p:nvSpPr>
        <p:spPr>
          <a:xfrm>
            <a:off x="626071" y="5422366"/>
            <a:ext cx="2920992" cy="253916"/>
          </a:xfrm>
          <a:prstGeom prst="rect">
            <a:avLst/>
          </a:prstGeom>
        </p:spPr>
        <p:txBody>
          <a:bodyPr wrap="none">
            <a:spAutoFit/>
          </a:bodyPr>
          <a:lstStyle/>
          <a:p>
            <a:r>
              <a:rPr lang="en-US" sz="1050" dirty="0">
                <a:solidFill>
                  <a:srgbClr val="354952"/>
                </a:solidFill>
                <a:latin typeface="Arial" panose="020B0604020202020204" pitchFamily="34" charset="0"/>
              </a:rPr>
              <a:t>Figure 1 from Schulman et al. </a:t>
            </a:r>
            <a:r>
              <a:rPr lang="en-US" sz="1050" i="1" dirty="0">
                <a:solidFill>
                  <a:srgbClr val="354952"/>
                </a:solidFill>
                <a:latin typeface="Arial" panose="020B0604020202020204" pitchFamily="34" charset="0"/>
              </a:rPr>
              <a:t>Pediatrics</a:t>
            </a:r>
            <a:r>
              <a:rPr lang="en-US" sz="1050" dirty="0">
                <a:solidFill>
                  <a:srgbClr val="354952"/>
                </a:solidFill>
                <a:latin typeface="Arial" panose="020B0604020202020204" pitchFamily="34" charset="0"/>
              </a:rPr>
              <a:t> 2015</a:t>
            </a:r>
          </a:p>
        </p:txBody>
      </p:sp>
      <p:sp>
        <p:nvSpPr>
          <p:cNvPr id="11" name="Rectangle 10"/>
          <p:cNvSpPr/>
          <p:nvPr/>
        </p:nvSpPr>
        <p:spPr>
          <a:xfrm>
            <a:off x="3793463" y="3634200"/>
            <a:ext cx="5165703" cy="1685077"/>
          </a:xfrm>
          <a:prstGeom prst="rect">
            <a:avLst/>
          </a:prstGeom>
        </p:spPr>
        <p:txBody>
          <a:bodyPr wrap="square">
            <a:spAutoFit/>
          </a:bodyPr>
          <a:lstStyle/>
          <a:p>
            <a:pPr marL="214370" indent="-214370">
              <a:buFont typeface="Arial" panose="020B0604020202020204" pitchFamily="34" charset="0"/>
              <a:buChar char="•"/>
            </a:pPr>
            <a:r>
              <a:rPr lang="en-US" sz="1500" dirty="0">
                <a:latin typeface="Arial" panose="020B0604020202020204" pitchFamily="34" charset="0"/>
                <a:cs typeface="Arial" panose="020B0604020202020204" pitchFamily="34" charset="0"/>
              </a:rPr>
              <a:t>Avoid routine continuation of antibiotic therapy beyond 48 hours for initially asymptomatic infants without evidence of bacterial infection.</a:t>
            </a:r>
          </a:p>
          <a:p>
            <a:pPr marL="214370" indent="-214370">
              <a:buFont typeface="Arial" panose="020B0604020202020204" pitchFamily="34" charset="0"/>
              <a:buChar char="•"/>
            </a:pPr>
            <a:endParaRPr lang="en-US" sz="825" dirty="0">
              <a:latin typeface="Arial" panose="020B0604020202020204" pitchFamily="34" charset="0"/>
              <a:cs typeface="Arial" panose="020B0604020202020204" pitchFamily="34" charset="0"/>
            </a:endParaRPr>
          </a:p>
          <a:p>
            <a:pPr marL="214370" indent="-214370">
              <a:buFont typeface="Arial" panose="020B0604020202020204" pitchFamily="34" charset="0"/>
              <a:buChar char="•"/>
            </a:pPr>
            <a:r>
              <a:rPr lang="en-US" sz="825" dirty="0">
                <a:latin typeface="Arial" panose="020B0604020202020204" pitchFamily="34" charset="0"/>
                <a:cs typeface="Arial" panose="020B0604020202020204" pitchFamily="34" charset="0"/>
              </a:rPr>
              <a:t>Avoid routine screening term-equivalent or discharge brain MRIs in preterm infants.</a:t>
            </a:r>
          </a:p>
          <a:p>
            <a:pPr marL="214370" indent="-214370">
              <a:buFont typeface="Arial" panose="020B0604020202020204" pitchFamily="34" charset="0"/>
              <a:buChar char="•"/>
            </a:pPr>
            <a:r>
              <a:rPr lang="en-US" sz="825" dirty="0">
                <a:latin typeface="Arial" panose="020B0604020202020204" pitchFamily="34" charset="0"/>
                <a:cs typeface="Arial" panose="020B0604020202020204" pitchFamily="34" charset="0"/>
              </a:rPr>
              <a:t>Avoid routine daily chest radiographs without an indication for intubated infants.</a:t>
            </a:r>
          </a:p>
          <a:p>
            <a:pPr marL="214370" indent="-214370">
              <a:buFont typeface="Arial" panose="020B0604020202020204" pitchFamily="34" charset="0"/>
              <a:buChar char="•"/>
            </a:pPr>
            <a:r>
              <a:rPr lang="en-US" sz="825" dirty="0">
                <a:latin typeface="Arial" panose="020B0604020202020204" pitchFamily="34" charset="0"/>
                <a:cs typeface="Arial" panose="020B0604020202020204" pitchFamily="34" charset="0"/>
              </a:rPr>
              <a:t>Avoid routine use of </a:t>
            </a:r>
            <a:r>
              <a:rPr lang="en-US" sz="825" dirty="0" err="1">
                <a:latin typeface="Arial" panose="020B0604020202020204" pitchFamily="34" charset="0"/>
                <a:cs typeface="Arial" panose="020B0604020202020204" pitchFamily="34" charset="0"/>
              </a:rPr>
              <a:t>pneumograms</a:t>
            </a:r>
            <a:r>
              <a:rPr lang="en-US" sz="825" dirty="0">
                <a:latin typeface="Arial" panose="020B0604020202020204" pitchFamily="34" charset="0"/>
                <a:cs typeface="Arial" panose="020B0604020202020204" pitchFamily="34" charset="0"/>
              </a:rPr>
              <a:t> for pre-discharge assessment of ongoing and/or prolonged apnea of prematurity.</a:t>
            </a:r>
          </a:p>
          <a:p>
            <a:pPr marL="214370" indent="-214370">
              <a:buFont typeface="Arial" panose="020B0604020202020204" pitchFamily="34" charset="0"/>
              <a:buChar char="•"/>
            </a:pPr>
            <a:r>
              <a:rPr lang="en-US" sz="825" dirty="0">
                <a:latin typeface="Arial" panose="020B0604020202020204" pitchFamily="34" charset="0"/>
                <a:cs typeface="Arial" panose="020B0604020202020204" pitchFamily="34" charset="0"/>
              </a:rPr>
              <a:t>Avoid routine use of anti-reflux medications for treatment of symptomatic gastroesophageal reflux disease (GERD) or for treatment of apnea and desaturation in preterm infants</a:t>
            </a:r>
            <a:r>
              <a:rPr lang="en-US" sz="900" dirty="0">
                <a:latin typeface="Arial" panose="020B0604020202020204" pitchFamily="34" charset="0"/>
                <a:cs typeface="Arial" panose="020B0604020202020204" pitchFamily="34" charset="0"/>
              </a:rPr>
              <a:t>.</a:t>
            </a:r>
          </a:p>
        </p:txBody>
      </p:sp>
      <p:pic>
        <p:nvPicPr>
          <p:cNvPr id="12" name="Picture 11"/>
          <p:cNvPicPr>
            <a:picLocks noChangeAspect="1"/>
          </p:cNvPicPr>
          <p:nvPr/>
        </p:nvPicPr>
        <p:blipFill>
          <a:blip r:embed="rId4"/>
          <a:stretch>
            <a:fillRect/>
          </a:stretch>
        </p:blipFill>
        <p:spPr>
          <a:xfrm>
            <a:off x="4868848" y="1770702"/>
            <a:ext cx="2642781" cy="1863500"/>
          </a:xfrm>
          <a:prstGeom prst="rect">
            <a:avLst/>
          </a:prstGeom>
        </p:spPr>
      </p:pic>
      <p:sp>
        <p:nvSpPr>
          <p:cNvPr id="13" name="Rectangle 12"/>
          <p:cNvSpPr/>
          <p:nvPr/>
        </p:nvSpPr>
        <p:spPr>
          <a:xfrm>
            <a:off x="4871232" y="5362951"/>
            <a:ext cx="1654620" cy="253916"/>
          </a:xfrm>
          <a:prstGeom prst="rect">
            <a:avLst/>
          </a:prstGeom>
        </p:spPr>
        <p:txBody>
          <a:bodyPr wrap="none">
            <a:spAutoFit/>
          </a:bodyPr>
          <a:lstStyle/>
          <a:p>
            <a:r>
              <a:rPr lang="en-US" sz="1050" dirty="0">
                <a:solidFill>
                  <a:srgbClr val="354952"/>
                </a:solidFill>
                <a:latin typeface="Arial" panose="020B0604020202020204" pitchFamily="34" charset="0"/>
              </a:rPr>
              <a:t>Ho et al. </a:t>
            </a:r>
            <a:r>
              <a:rPr lang="en-US" sz="1050" i="1" dirty="0">
                <a:solidFill>
                  <a:srgbClr val="354952"/>
                </a:solidFill>
                <a:latin typeface="Arial" panose="020B0604020202020204" pitchFamily="34" charset="0"/>
              </a:rPr>
              <a:t>Pediatrics</a:t>
            </a:r>
            <a:r>
              <a:rPr lang="en-US" sz="1050" dirty="0">
                <a:solidFill>
                  <a:srgbClr val="354952"/>
                </a:solidFill>
                <a:latin typeface="Arial" panose="020B0604020202020204" pitchFamily="34" charset="0"/>
              </a:rPr>
              <a:t> 2015</a:t>
            </a:r>
          </a:p>
        </p:txBody>
      </p:sp>
      <p:pic>
        <p:nvPicPr>
          <p:cNvPr id="14" name="Picture 6" descr="von_logo.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341" y="6389473"/>
            <a:ext cx="2147887" cy="235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062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Text Box 3"/>
          <p:cNvSpPr txBox="1">
            <a:spLocks noChangeArrowheads="1"/>
          </p:cNvSpPr>
          <p:nvPr/>
        </p:nvSpPr>
        <p:spPr bwMode="auto">
          <a:xfrm>
            <a:off x="0" y="71438"/>
            <a:ext cx="1754445" cy="67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64" tIns="45589" rIns="91164" bIns="45589">
            <a:spAutoFit/>
          </a:bodyPr>
          <a:lstStyle>
            <a:lvl1pPr defTabSz="912813">
              <a:defRPr sz="2400">
                <a:solidFill>
                  <a:schemeClr val="tx1"/>
                </a:solidFill>
                <a:latin typeface="Arial" charset="0"/>
                <a:ea typeface="ＭＳ Ｐゴシック" pitchFamily="34" charset="-128"/>
              </a:defRPr>
            </a:lvl1pPr>
            <a:lvl2pPr marL="742950" indent="-285750" defTabSz="912813">
              <a:defRPr sz="2400">
                <a:solidFill>
                  <a:schemeClr val="tx1"/>
                </a:solidFill>
                <a:latin typeface="Arial" charset="0"/>
                <a:ea typeface="ＭＳ Ｐゴシック" pitchFamily="34" charset="-128"/>
              </a:defRPr>
            </a:lvl2pPr>
            <a:lvl3pPr marL="1143000" indent="-228600" defTabSz="912813">
              <a:defRPr sz="2400">
                <a:solidFill>
                  <a:schemeClr val="tx1"/>
                </a:solidFill>
                <a:latin typeface="Arial" charset="0"/>
                <a:ea typeface="ＭＳ Ｐゴシック" pitchFamily="34" charset="-128"/>
              </a:defRPr>
            </a:lvl3pPr>
            <a:lvl4pPr marL="1600200" indent="-228600" defTabSz="912813">
              <a:defRPr sz="2400">
                <a:solidFill>
                  <a:schemeClr val="tx1"/>
                </a:solidFill>
                <a:latin typeface="Arial" charset="0"/>
                <a:ea typeface="ＭＳ Ｐゴシック" pitchFamily="34" charset="-128"/>
              </a:defRPr>
            </a:lvl4pPr>
            <a:lvl5pPr marL="2057400" indent="-228600" defTabSz="912813">
              <a:defRPr sz="2400">
                <a:solidFill>
                  <a:schemeClr val="tx1"/>
                </a:solidFill>
                <a:latin typeface="Arial" charset="0"/>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en-US" sz="1200" dirty="0">
                <a:solidFill>
                  <a:srgbClr val="000000"/>
                </a:solidFill>
              </a:rPr>
              <a:t>Austria</a:t>
            </a:r>
          </a:p>
          <a:p>
            <a:r>
              <a:rPr lang="en-US" altLang="en-US" sz="1200" dirty="0">
                <a:solidFill>
                  <a:srgbClr val="000000"/>
                </a:solidFill>
              </a:rPr>
              <a:t>Belgium</a:t>
            </a:r>
          </a:p>
          <a:p>
            <a:r>
              <a:rPr lang="en-US" altLang="en-US" sz="1200" dirty="0">
                <a:solidFill>
                  <a:srgbClr val="000000"/>
                </a:solidFill>
              </a:rPr>
              <a:t>Brazil</a:t>
            </a:r>
          </a:p>
          <a:p>
            <a:r>
              <a:rPr lang="en-US" altLang="en-US" sz="1200" dirty="0">
                <a:solidFill>
                  <a:srgbClr val="000000"/>
                </a:solidFill>
              </a:rPr>
              <a:t>Canada</a:t>
            </a:r>
          </a:p>
          <a:p>
            <a:r>
              <a:rPr lang="en-US" altLang="en-US" sz="1200" dirty="0">
                <a:solidFill>
                  <a:srgbClr val="000000"/>
                </a:solidFill>
              </a:rPr>
              <a:t>Chile</a:t>
            </a:r>
          </a:p>
          <a:p>
            <a:r>
              <a:rPr lang="en-US" altLang="en-US" sz="1200" dirty="0">
                <a:solidFill>
                  <a:srgbClr val="000000"/>
                </a:solidFill>
              </a:rPr>
              <a:t>China</a:t>
            </a:r>
          </a:p>
          <a:p>
            <a:r>
              <a:rPr lang="en-US" altLang="en-US" sz="1200" dirty="0">
                <a:solidFill>
                  <a:srgbClr val="000000"/>
                </a:solidFill>
              </a:rPr>
              <a:t>Colombia</a:t>
            </a:r>
          </a:p>
          <a:p>
            <a:r>
              <a:rPr lang="en-US" altLang="en-US" sz="1200" dirty="0">
                <a:solidFill>
                  <a:srgbClr val="000000"/>
                </a:solidFill>
              </a:rPr>
              <a:t>England</a:t>
            </a:r>
          </a:p>
          <a:p>
            <a:r>
              <a:rPr lang="en-US" altLang="en-US" sz="1200" dirty="0">
                <a:solidFill>
                  <a:srgbClr val="000000"/>
                </a:solidFill>
              </a:rPr>
              <a:t>Ethiopia</a:t>
            </a:r>
          </a:p>
          <a:p>
            <a:r>
              <a:rPr lang="en-US" altLang="en-US" sz="1200" dirty="0">
                <a:solidFill>
                  <a:srgbClr val="000000"/>
                </a:solidFill>
              </a:rPr>
              <a:t>Finland</a:t>
            </a:r>
          </a:p>
          <a:p>
            <a:r>
              <a:rPr lang="en-US" altLang="en-US" sz="1200" dirty="0">
                <a:solidFill>
                  <a:srgbClr val="000000"/>
                </a:solidFill>
              </a:rPr>
              <a:t>Germany</a:t>
            </a:r>
          </a:p>
          <a:p>
            <a:r>
              <a:rPr lang="en-US" altLang="en-US" sz="1200" dirty="0">
                <a:solidFill>
                  <a:srgbClr val="000000"/>
                </a:solidFill>
              </a:rPr>
              <a:t>Ireland</a:t>
            </a:r>
          </a:p>
          <a:p>
            <a:r>
              <a:rPr lang="en-US" altLang="en-US" sz="1200" dirty="0">
                <a:solidFill>
                  <a:srgbClr val="000000"/>
                </a:solidFill>
              </a:rPr>
              <a:t>Israel</a:t>
            </a:r>
          </a:p>
          <a:p>
            <a:r>
              <a:rPr lang="en-US" altLang="en-US" sz="1200" dirty="0">
                <a:solidFill>
                  <a:srgbClr val="000000"/>
                </a:solidFill>
              </a:rPr>
              <a:t>Italy</a:t>
            </a:r>
          </a:p>
          <a:p>
            <a:r>
              <a:rPr lang="en-US" altLang="en-US" sz="1200" dirty="0">
                <a:solidFill>
                  <a:srgbClr val="000000"/>
                </a:solidFill>
              </a:rPr>
              <a:t>Kuwait</a:t>
            </a:r>
          </a:p>
          <a:p>
            <a:r>
              <a:rPr lang="en-US" altLang="en-US" sz="1200" dirty="0">
                <a:solidFill>
                  <a:srgbClr val="000000"/>
                </a:solidFill>
              </a:rPr>
              <a:t>Malaysia</a:t>
            </a:r>
          </a:p>
          <a:p>
            <a:r>
              <a:rPr lang="en-US" altLang="en-US" sz="1200" dirty="0">
                <a:solidFill>
                  <a:srgbClr val="000000"/>
                </a:solidFill>
              </a:rPr>
              <a:t>Mexico</a:t>
            </a:r>
          </a:p>
          <a:p>
            <a:r>
              <a:rPr lang="en-US" altLang="en-US" sz="1200" dirty="0">
                <a:solidFill>
                  <a:srgbClr val="000000"/>
                </a:solidFill>
              </a:rPr>
              <a:t>Namibia</a:t>
            </a:r>
          </a:p>
          <a:p>
            <a:r>
              <a:rPr lang="en-US" altLang="en-US" sz="1200" dirty="0">
                <a:solidFill>
                  <a:srgbClr val="000000"/>
                </a:solidFill>
              </a:rPr>
              <a:t>Netherlands</a:t>
            </a:r>
          </a:p>
          <a:p>
            <a:r>
              <a:rPr lang="en-US" altLang="en-US" sz="1200" dirty="0">
                <a:solidFill>
                  <a:srgbClr val="000000"/>
                </a:solidFill>
              </a:rPr>
              <a:t>Northern Ireland</a:t>
            </a:r>
          </a:p>
          <a:p>
            <a:r>
              <a:rPr lang="en-US" altLang="en-US" sz="1200" dirty="0">
                <a:solidFill>
                  <a:srgbClr val="000000"/>
                </a:solidFill>
              </a:rPr>
              <a:t>Portugal</a:t>
            </a:r>
          </a:p>
          <a:p>
            <a:r>
              <a:rPr lang="en-US" altLang="en-US" sz="1200" dirty="0">
                <a:solidFill>
                  <a:srgbClr val="000000"/>
                </a:solidFill>
              </a:rPr>
              <a:t>Qatar</a:t>
            </a:r>
          </a:p>
          <a:p>
            <a:r>
              <a:rPr lang="en-US" altLang="en-US" sz="1200" dirty="0">
                <a:solidFill>
                  <a:srgbClr val="000000"/>
                </a:solidFill>
              </a:rPr>
              <a:t>Romania</a:t>
            </a:r>
          </a:p>
          <a:p>
            <a:r>
              <a:rPr lang="en-US" altLang="en-US" sz="1200" dirty="0">
                <a:solidFill>
                  <a:srgbClr val="000000"/>
                </a:solidFill>
              </a:rPr>
              <a:t>Saudi Arabia</a:t>
            </a:r>
          </a:p>
          <a:p>
            <a:r>
              <a:rPr lang="en-US" altLang="en-US" sz="1200" dirty="0">
                <a:solidFill>
                  <a:srgbClr val="000000"/>
                </a:solidFill>
              </a:rPr>
              <a:t>Scotland</a:t>
            </a:r>
          </a:p>
          <a:p>
            <a:r>
              <a:rPr lang="en-US" altLang="en-US" sz="1200" dirty="0">
                <a:solidFill>
                  <a:srgbClr val="000000"/>
                </a:solidFill>
              </a:rPr>
              <a:t>Singapore</a:t>
            </a:r>
          </a:p>
          <a:p>
            <a:r>
              <a:rPr lang="en-US" altLang="en-US" sz="1200" dirty="0">
                <a:solidFill>
                  <a:srgbClr val="000000"/>
                </a:solidFill>
              </a:rPr>
              <a:t>Slovenia</a:t>
            </a:r>
          </a:p>
          <a:p>
            <a:r>
              <a:rPr lang="en-US" altLang="en-US" sz="1200" dirty="0">
                <a:solidFill>
                  <a:srgbClr val="000000"/>
                </a:solidFill>
              </a:rPr>
              <a:t>South Africa</a:t>
            </a:r>
          </a:p>
          <a:p>
            <a:r>
              <a:rPr lang="en-US" altLang="en-US" sz="1200" dirty="0">
                <a:solidFill>
                  <a:srgbClr val="000000"/>
                </a:solidFill>
              </a:rPr>
              <a:t>Spain</a:t>
            </a:r>
          </a:p>
          <a:p>
            <a:r>
              <a:rPr lang="en-US" altLang="en-US" sz="1200" dirty="0">
                <a:solidFill>
                  <a:srgbClr val="000000"/>
                </a:solidFill>
              </a:rPr>
              <a:t>Switzerland</a:t>
            </a:r>
          </a:p>
          <a:p>
            <a:r>
              <a:rPr lang="en-US" altLang="en-US" sz="1200" dirty="0">
                <a:solidFill>
                  <a:srgbClr val="000000"/>
                </a:solidFill>
              </a:rPr>
              <a:t>Taiwan</a:t>
            </a:r>
          </a:p>
          <a:p>
            <a:r>
              <a:rPr lang="en-US" altLang="en-US" sz="1200" dirty="0">
                <a:solidFill>
                  <a:srgbClr val="000000"/>
                </a:solidFill>
              </a:rPr>
              <a:t>Turkey</a:t>
            </a:r>
          </a:p>
          <a:p>
            <a:r>
              <a:rPr lang="en-US" altLang="en-US" sz="1200" dirty="0">
                <a:solidFill>
                  <a:srgbClr val="000000"/>
                </a:solidFill>
              </a:rPr>
              <a:t>United Arab Emirates</a:t>
            </a:r>
          </a:p>
          <a:p>
            <a:r>
              <a:rPr lang="en-US" altLang="en-US" sz="1200" dirty="0" smtClean="0">
                <a:solidFill>
                  <a:srgbClr val="000000"/>
                </a:solidFill>
              </a:rPr>
              <a:t>Wales</a:t>
            </a:r>
            <a:endParaRPr lang="en-US" altLang="en-US" sz="1200" dirty="0">
              <a:solidFill>
                <a:srgbClr val="000000"/>
              </a:solidFill>
            </a:endParaRPr>
          </a:p>
          <a:p>
            <a:endParaRPr lang="en-US" altLang="en-US" sz="1500" dirty="0">
              <a:solidFill>
                <a:srgbClr val="000000"/>
              </a:solidFill>
            </a:endParaRPr>
          </a:p>
        </p:txBody>
      </p:sp>
      <p:sp>
        <p:nvSpPr>
          <p:cNvPr id="153604" name="TextBox 2"/>
          <p:cNvSpPr txBox="1">
            <a:spLocks noChangeArrowheads="1"/>
          </p:cNvSpPr>
          <p:nvPr/>
        </p:nvSpPr>
        <p:spPr bwMode="auto">
          <a:xfrm>
            <a:off x="1635125" y="223838"/>
            <a:ext cx="5064025" cy="70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0" tIns="45672" rIns="91350" bIns="45672">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457200"/>
            <a:r>
              <a:rPr lang="en-US" altLang="en-US" sz="4000" b="1" dirty="0" smtClean="0">
                <a:solidFill>
                  <a:srgbClr val="000000"/>
                </a:solidFill>
              </a:rPr>
              <a:t>Over 1300 members</a:t>
            </a:r>
            <a:endParaRPr lang="en-US" altLang="en-US" sz="4000" b="1" dirty="0">
              <a:solidFill>
                <a:srgbClr val="000000"/>
              </a:solidFill>
            </a:endParaRPr>
          </a:p>
        </p:txBody>
      </p:sp>
      <p:sp>
        <p:nvSpPr>
          <p:cNvPr id="2" name="Rectangle 1"/>
          <p:cNvSpPr/>
          <p:nvPr/>
        </p:nvSpPr>
        <p:spPr>
          <a:xfrm>
            <a:off x="2439602" y="2167288"/>
            <a:ext cx="303597" cy="304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TextBox 5"/>
          <p:cNvSpPr txBox="1"/>
          <p:nvPr/>
        </p:nvSpPr>
        <p:spPr>
          <a:xfrm>
            <a:off x="1177169" y="6403257"/>
            <a:ext cx="3783408"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Slide modified and shared with permission from VON</a:t>
            </a:r>
            <a:endParaRPr lang="en-US" sz="1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543050" y="836377"/>
            <a:ext cx="7162498" cy="5386039"/>
          </a:xfrm>
          <a:prstGeom prst="rect">
            <a:avLst/>
          </a:prstGeom>
        </p:spPr>
      </p:pic>
      <p:pic>
        <p:nvPicPr>
          <p:cNvPr id="8" name="Picture 6" descr="von_logo.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3441" y="6403257"/>
            <a:ext cx="2147887" cy="235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747148"/>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1" y="274323"/>
            <a:ext cx="8780745" cy="828210"/>
          </a:xfrm>
        </p:spPr>
        <p:txBody>
          <a:bodyPr>
            <a:normAutofit fontScale="90000"/>
          </a:bodyPr>
          <a:lstStyle/>
          <a:p>
            <a:r>
              <a:rPr lang="en-US" b="1" dirty="0" smtClean="0">
                <a:latin typeface="Arial" panose="020B0604020202020204" pitchFamily="34" charset="0"/>
                <a:cs typeface="Arial" panose="020B0604020202020204" pitchFamily="34" charset="0"/>
              </a:rPr>
              <a:t>iNICQ Choosing Antibiotics Wisely</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2016, 2017, 2018</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295276" y="1396357"/>
            <a:ext cx="8698410" cy="5223518"/>
          </a:xfrm>
        </p:spPr>
        <p:txBody>
          <a:bodyPr>
            <a:normAutofit fontScale="77500" lnSpcReduction="20000"/>
          </a:bodyPr>
          <a:lstStyle/>
          <a:p>
            <a:r>
              <a:rPr lang="en-US" sz="3600" dirty="0" smtClean="0">
                <a:latin typeface="Arial" panose="020B0604020202020204" pitchFamily="34" charset="0"/>
                <a:cs typeface="Arial" panose="020B0604020202020204" pitchFamily="34" charset="0"/>
              </a:rPr>
              <a:t>Webinars (6-9/year)</a:t>
            </a:r>
          </a:p>
          <a:p>
            <a:pPr lvl="1"/>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Topic content</a:t>
            </a:r>
          </a:p>
          <a:p>
            <a:pPr lvl="1"/>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QI content</a:t>
            </a:r>
          </a:p>
          <a:p>
            <a:pPr lvl="1"/>
            <a:r>
              <a:rPr lang="en-US" sz="3600" dirty="0" smtClean="0">
                <a:latin typeface="Arial" panose="020B0604020202020204" pitchFamily="34" charset="0"/>
                <a:cs typeface="Arial" panose="020B0604020202020204" pitchFamily="34" charset="0"/>
              </a:rPr>
              <a:t> Coaching</a:t>
            </a:r>
          </a:p>
          <a:p>
            <a:r>
              <a:rPr lang="en-US" sz="3600" dirty="0" smtClean="0">
                <a:latin typeface="Arial" panose="020B0604020202020204" pitchFamily="34" charset="0"/>
                <a:cs typeface="Arial" panose="020B0604020202020204" pitchFamily="34" charset="0"/>
              </a:rPr>
              <a:t>Antibiotic Stewardship Toolkit</a:t>
            </a:r>
          </a:p>
          <a:p>
            <a:pPr lvl="1"/>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Potentially better practices</a:t>
            </a:r>
          </a:p>
          <a:p>
            <a:r>
              <a:rPr lang="en-US" sz="3600" dirty="0" smtClean="0">
                <a:latin typeface="Arial" panose="020B0604020202020204" pitchFamily="34" charset="0"/>
                <a:cs typeface="Arial" panose="020B0604020202020204" pitchFamily="34" charset="0"/>
              </a:rPr>
              <a:t>Day audits of policies/stewardship/practice (2/year)</a:t>
            </a:r>
          </a:p>
          <a:p>
            <a:r>
              <a:rPr lang="en-US" sz="3600" dirty="0" smtClean="0">
                <a:latin typeface="Arial" panose="020B0604020202020204" pitchFamily="34" charset="0"/>
                <a:cs typeface="Arial" panose="020B0604020202020204" pitchFamily="34" charset="0"/>
              </a:rPr>
              <a:t>On the ground team work</a:t>
            </a:r>
            <a:endParaRPr lang="en-US" sz="3600" dirty="0">
              <a:latin typeface="Arial" panose="020B0604020202020204" pitchFamily="34" charset="0"/>
              <a:cs typeface="Arial" panose="020B0604020202020204" pitchFamily="34" charset="0"/>
            </a:endParaRPr>
          </a:p>
          <a:p>
            <a:r>
              <a:rPr lang="en-US" sz="3600" dirty="0" smtClean="0">
                <a:latin typeface="Arial" panose="020B0604020202020204" pitchFamily="34" charset="0"/>
                <a:cs typeface="Arial" panose="020B0604020202020204" pitchFamily="34" charset="0"/>
              </a:rPr>
              <a:t>Network of learning</a:t>
            </a:r>
          </a:p>
          <a:p>
            <a:pPr lvl="1"/>
            <a:r>
              <a:rPr lang="en-US" sz="3600" dirty="0" smtClean="0">
                <a:latin typeface="Arial" panose="020B0604020202020204" pitchFamily="34" charset="0"/>
                <a:cs typeface="Arial" panose="020B0604020202020204" pitchFamily="34" charset="0"/>
              </a:rPr>
              <a:t>Web based</a:t>
            </a:r>
          </a:p>
          <a:p>
            <a:pPr lvl="1"/>
            <a:r>
              <a:rPr lang="en-US" sz="3600" dirty="0" smtClean="0">
                <a:latin typeface="Arial" panose="020B0604020202020204" pitchFamily="34" charset="0"/>
                <a:cs typeface="Arial" panose="020B0604020202020204" pitchFamily="34" charset="0"/>
              </a:rPr>
              <a:t>Discussion list-serve </a:t>
            </a:r>
          </a:p>
        </p:txBody>
      </p:sp>
      <p:pic>
        <p:nvPicPr>
          <p:cNvPr id="4" name="Picture 6" descr="von_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6" y="6384070"/>
            <a:ext cx="2147887" cy="235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8587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1" y="274323"/>
            <a:ext cx="8780745" cy="828210"/>
          </a:xfrm>
        </p:spPr>
        <p:txBody>
          <a:bodyPr>
            <a:normAutofit/>
          </a:bodyPr>
          <a:lstStyle/>
          <a:p>
            <a:r>
              <a:rPr lang="en-US" b="1" dirty="0" smtClean="0">
                <a:latin typeface="Arial" panose="020B0604020202020204" pitchFamily="34" charset="0"/>
                <a:cs typeface="Arial" panose="020B0604020202020204" pitchFamily="34" charset="0"/>
              </a:rPr>
              <a:t>Goals of being part of iNICQ</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77662" y="1396357"/>
            <a:ext cx="7965297" cy="5004443"/>
          </a:xfrm>
        </p:spPr>
        <p:txBody>
          <a:bodyPr>
            <a:normAutofit/>
          </a:bodyPr>
          <a:lstStyle/>
          <a:p>
            <a:r>
              <a:rPr lang="en-US" sz="3600" dirty="0" smtClean="0">
                <a:latin typeface="Arial" panose="020B0604020202020204" pitchFamily="34" charset="0"/>
                <a:cs typeface="Arial" panose="020B0604020202020204" pitchFamily="34" charset="0"/>
              </a:rPr>
              <a:t>Different for every center</a:t>
            </a:r>
          </a:p>
          <a:p>
            <a:r>
              <a:rPr lang="en-US" sz="3600" dirty="0" smtClean="0">
                <a:latin typeface="Arial" panose="020B0604020202020204" pitchFamily="34" charset="0"/>
                <a:cs typeface="Arial" panose="020B0604020202020204" pitchFamily="34" charset="0"/>
              </a:rPr>
              <a:t>Follow the Institute for Health Care Improvement (IHI) Model for Improvement to do on the ground, multi-disciplinary work</a:t>
            </a:r>
          </a:p>
          <a:p>
            <a:r>
              <a:rPr lang="en-US" sz="3600" dirty="0" smtClean="0">
                <a:latin typeface="Arial" panose="020B0604020202020204" pitchFamily="34" charset="0"/>
                <a:cs typeface="Arial" panose="020B0604020202020204" pitchFamily="34" charset="0"/>
              </a:rPr>
              <a:t>Participating centers have a range of expertise doing QI work</a:t>
            </a:r>
          </a:p>
        </p:txBody>
      </p:sp>
      <p:pic>
        <p:nvPicPr>
          <p:cNvPr id="4" name="Picture 6" descr="von_logo.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941" y="6400799"/>
            <a:ext cx="2147887" cy="235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10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DD_ASP_VON_tiff.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41259"/>
            <a:ext cx="8661998" cy="4740441"/>
          </a:xfrm>
          <a:prstGeom prst="rect">
            <a:avLst/>
          </a:prstGeom>
        </p:spPr>
      </p:pic>
      <p:sp>
        <p:nvSpPr>
          <p:cNvPr id="2" name="Title 1"/>
          <p:cNvSpPr>
            <a:spLocks noGrp="1"/>
          </p:cNvSpPr>
          <p:nvPr>
            <p:ph type="title"/>
          </p:nvPr>
        </p:nvSpPr>
        <p:spPr>
          <a:xfrm>
            <a:off x="441328" y="138943"/>
            <a:ext cx="8229600" cy="857473"/>
          </a:xfrm>
        </p:spPr>
        <p:txBody>
          <a:bodyPr>
            <a:normAutofit fontScale="90000"/>
          </a:bodyPr>
          <a:lstStyle/>
          <a:p>
            <a:pPr algn="l"/>
            <a:r>
              <a:rPr lang="en-US" b="1" dirty="0" smtClean="0"/>
              <a:t>VON </a:t>
            </a:r>
            <a:r>
              <a:rPr lang="en-US" b="1" dirty="0" err="1" smtClean="0"/>
              <a:t>iNICQ</a:t>
            </a:r>
            <a:r>
              <a:rPr lang="en-US" b="1" dirty="0" smtClean="0"/>
              <a:t> Key Driver Diagram</a:t>
            </a:r>
            <a:endParaRPr lang="en-US" b="1" dirty="0"/>
          </a:p>
        </p:txBody>
      </p:sp>
      <p:pic>
        <p:nvPicPr>
          <p:cNvPr id="9" name="Picture 6" descr="von_logo.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328" y="6440654"/>
            <a:ext cx="2147887" cy="235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3177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147" y="626311"/>
            <a:ext cx="7788552" cy="5326814"/>
          </a:xfrm>
          <a:prstGeom prst="rect">
            <a:avLst/>
          </a:prstGeom>
        </p:spPr>
      </p:pic>
      <p:sp>
        <p:nvSpPr>
          <p:cNvPr id="5" name="TextBox 4"/>
          <p:cNvSpPr txBox="1"/>
          <p:nvPr/>
        </p:nvSpPr>
        <p:spPr>
          <a:xfrm>
            <a:off x="390525" y="6128266"/>
            <a:ext cx="3967753" cy="369332"/>
          </a:xfrm>
          <a:prstGeom prst="rect">
            <a:avLst/>
          </a:prstGeom>
          <a:noFill/>
        </p:spPr>
        <p:txBody>
          <a:bodyPr wrap="none" rtlCol="0">
            <a:spAutoFit/>
          </a:bodyPr>
          <a:lstStyle/>
          <a:p>
            <a:r>
              <a:rPr lang="en-US" dirty="0" smtClean="0"/>
              <a:t>Ho et al. </a:t>
            </a:r>
            <a:r>
              <a:rPr lang="en-US" i="1" dirty="0" smtClean="0"/>
              <a:t>Pediatrics</a:t>
            </a:r>
            <a:r>
              <a:rPr lang="en-US" dirty="0" smtClean="0"/>
              <a:t> 142 (6) Dec 2018</a:t>
            </a:r>
            <a:endParaRPr lang="en-US" dirty="0"/>
          </a:p>
        </p:txBody>
      </p:sp>
      <p:sp>
        <p:nvSpPr>
          <p:cNvPr id="2" name="Title 1"/>
          <p:cNvSpPr>
            <a:spLocks noGrp="1"/>
          </p:cNvSpPr>
          <p:nvPr>
            <p:ph type="title"/>
          </p:nvPr>
        </p:nvSpPr>
        <p:spPr>
          <a:xfrm>
            <a:off x="555786" y="107431"/>
            <a:ext cx="7604983" cy="828210"/>
          </a:xfrm>
        </p:spPr>
        <p:txBody>
          <a:bodyPr/>
          <a:lstStyle/>
          <a:p>
            <a:r>
              <a:rPr lang="en-US" b="1" dirty="0" smtClean="0">
                <a:latin typeface="Arial" panose="020B0604020202020204" pitchFamily="34" charset="0"/>
                <a:cs typeface="Arial" panose="020B0604020202020204" pitchFamily="34" charset="0"/>
              </a:rPr>
              <a:t>Starting Point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4399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2134" y="1283869"/>
            <a:ext cx="8540826" cy="4316831"/>
          </a:xfrm>
          <a:prstGeom prst="rect">
            <a:avLst/>
          </a:prstGeom>
        </p:spPr>
      </p:pic>
      <p:sp>
        <p:nvSpPr>
          <p:cNvPr id="5" name="Title 1"/>
          <p:cNvSpPr txBox="1">
            <a:spLocks/>
          </p:cNvSpPr>
          <p:nvPr/>
        </p:nvSpPr>
        <p:spPr>
          <a:xfrm>
            <a:off x="784386" y="385382"/>
            <a:ext cx="7604983" cy="82821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b="1" dirty="0" err="1" smtClean="0">
                <a:latin typeface="Arial" panose="020B0604020202020204" pitchFamily="34" charset="0"/>
                <a:cs typeface="Arial" panose="020B0604020202020204" pitchFamily="34" charset="0"/>
              </a:rPr>
              <a:t>iNICQ</a:t>
            </a:r>
            <a:r>
              <a:rPr lang="en-US" b="1" dirty="0" smtClean="0">
                <a:latin typeface="Arial" panose="020B0604020202020204" pitchFamily="34" charset="0"/>
                <a:cs typeface="Arial" panose="020B0604020202020204" pitchFamily="34" charset="0"/>
              </a:rPr>
              <a:t> Collaborative Progress</a:t>
            </a: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390525" y="6128266"/>
            <a:ext cx="4698722" cy="369332"/>
          </a:xfrm>
          <a:prstGeom prst="rect">
            <a:avLst/>
          </a:prstGeom>
          <a:noFill/>
        </p:spPr>
        <p:txBody>
          <a:bodyPr wrap="none" rtlCol="0">
            <a:spAutoFit/>
          </a:bodyPr>
          <a:lstStyle/>
          <a:p>
            <a:r>
              <a:rPr lang="en-US" dirty="0" smtClean="0"/>
              <a:t>Dukhovny et al. </a:t>
            </a:r>
            <a:r>
              <a:rPr lang="en-US" i="1" dirty="0" smtClean="0"/>
              <a:t>Pediatrics</a:t>
            </a:r>
            <a:r>
              <a:rPr lang="en-US" dirty="0" smtClean="0"/>
              <a:t> 144 (6) Dec 2019</a:t>
            </a:r>
            <a:endParaRPr lang="en-US" dirty="0"/>
          </a:p>
        </p:txBody>
      </p:sp>
    </p:spTree>
    <p:extLst>
      <p:ext uri="{BB962C8B-B14F-4D97-AF65-F5344CB8AC3E}">
        <p14:creationId xmlns:p14="http://schemas.microsoft.com/office/powerpoint/2010/main" val="13725534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897" y="77539"/>
            <a:ext cx="7604983" cy="828210"/>
          </a:xfrm>
        </p:spPr>
        <p:txBody>
          <a:bodyPr/>
          <a:lstStyle/>
          <a:p>
            <a:r>
              <a:rPr lang="en-US" b="1" dirty="0" smtClean="0">
                <a:latin typeface="Arial" panose="020B0604020202020204" pitchFamily="34" charset="0"/>
                <a:cs typeface="Arial" panose="020B0604020202020204" pitchFamily="34" charset="0"/>
              </a:rPr>
              <a:t>VON Day Audit</a:t>
            </a:r>
            <a:endParaRPr lang="en-US"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28937" y="878851"/>
            <a:ext cx="6833937" cy="5618747"/>
          </a:xfrm>
          <a:prstGeom prst="rect">
            <a:avLst/>
          </a:prstGeom>
        </p:spPr>
      </p:pic>
      <p:sp>
        <p:nvSpPr>
          <p:cNvPr id="5" name="TextBox 4"/>
          <p:cNvSpPr txBox="1"/>
          <p:nvPr/>
        </p:nvSpPr>
        <p:spPr>
          <a:xfrm>
            <a:off x="390525" y="6312932"/>
            <a:ext cx="4698722" cy="369332"/>
          </a:xfrm>
          <a:prstGeom prst="rect">
            <a:avLst/>
          </a:prstGeom>
          <a:noFill/>
        </p:spPr>
        <p:txBody>
          <a:bodyPr wrap="none" rtlCol="0">
            <a:spAutoFit/>
          </a:bodyPr>
          <a:lstStyle/>
          <a:p>
            <a:r>
              <a:rPr lang="en-US" dirty="0" smtClean="0"/>
              <a:t>Dukhovny et al. </a:t>
            </a:r>
            <a:r>
              <a:rPr lang="en-US" i="1" dirty="0" smtClean="0"/>
              <a:t>Pediatrics</a:t>
            </a:r>
            <a:r>
              <a:rPr lang="en-US" dirty="0" smtClean="0"/>
              <a:t> 144 (6) Dec 2019</a:t>
            </a:r>
            <a:endParaRPr lang="en-US" dirty="0"/>
          </a:p>
        </p:txBody>
      </p:sp>
    </p:spTree>
    <p:extLst>
      <p:ext uri="{BB962C8B-B14F-4D97-AF65-F5344CB8AC3E}">
        <p14:creationId xmlns:p14="http://schemas.microsoft.com/office/powerpoint/2010/main" val="1227533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922" y="513064"/>
            <a:ext cx="7604983" cy="828210"/>
          </a:xfrm>
        </p:spPr>
        <p:txBody>
          <a:bodyPr/>
          <a:lstStyle/>
          <a:p>
            <a:r>
              <a:rPr lang="en-US" b="1" dirty="0" smtClean="0">
                <a:latin typeface="Arial" panose="020B0604020202020204" pitchFamily="34" charset="0"/>
                <a:cs typeface="Arial" panose="020B0604020202020204" pitchFamily="34" charset="0"/>
              </a:rPr>
              <a:t>Objectives</a:t>
            </a:r>
            <a:endParaRPr lang="en-US" b="1" dirty="0">
              <a:latin typeface="Arial" panose="020B0604020202020204" pitchFamily="34" charset="0"/>
              <a:cs typeface="Arial" panose="020B0604020202020204" pitchFamily="34" charset="0"/>
            </a:endParaRPr>
          </a:p>
        </p:txBody>
      </p:sp>
      <p:sp>
        <p:nvSpPr>
          <p:cNvPr id="4" name="Rectangle 3"/>
          <p:cNvSpPr/>
          <p:nvPr/>
        </p:nvSpPr>
        <p:spPr>
          <a:xfrm>
            <a:off x="802921" y="1363397"/>
            <a:ext cx="7840037" cy="6001643"/>
          </a:xfrm>
          <a:prstGeom prst="rect">
            <a:avLst/>
          </a:prstGeom>
        </p:spPr>
        <p:txBody>
          <a:bodyPr wrap="square">
            <a:spAutoFit/>
          </a:bodyPr>
          <a:lstStyle/>
          <a:p>
            <a:pPr marL="457200" indent="-4572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To </a:t>
            </a:r>
            <a:r>
              <a:rPr lang="en-US" sz="3200" dirty="0">
                <a:latin typeface="Arial" panose="020B0604020202020204" pitchFamily="34" charset="0"/>
                <a:cs typeface="Arial" panose="020B0604020202020204" pitchFamily="34" charset="0"/>
              </a:rPr>
              <a:t>define what antibiotic stewardship means in the </a:t>
            </a:r>
            <a:r>
              <a:rPr lang="en-US" sz="3200" dirty="0" smtClean="0">
                <a:latin typeface="Arial" panose="020B0604020202020204" pitchFamily="34" charset="0"/>
                <a:cs typeface="Arial" panose="020B0604020202020204" pitchFamily="34" charset="0"/>
              </a:rPr>
              <a:t>NICU</a:t>
            </a:r>
          </a:p>
          <a:p>
            <a:pPr marL="457200" indent="-457200">
              <a:buFont typeface="Arial" panose="020B0604020202020204" pitchFamily="34" charset="0"/>
              <a:buChar char="•"/>
            </a:pPr>
            <a:endParaRPr lang="en-US" sz="32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To </a:t>
            </a:r>
            <a:r>
              <a:rPr lang="en-US" sz="3200" dirty="0">
                <a:latin typeface="Arial" panose="020B0604020202020204" pitchFamily="34" charset="0"/>
                <a:cs typeface="Arial" panose="020B0604020202020204" pitchFamily="34" charset="0"/>
              </a:rPr>
              <a:t>assess your NICU/hospital current practices with respect to antibiotic </a:t>
            </a:r>
            <a:r>
              <a:rPr lang="en-US" sz="3200" dirty="0" smtClean="0">
                <a:latin typeface="Arial" panose="020B0604020202020204" pitchFamily="34" charset="0"/>
                <a:cs typeface="Arial" panose="020B0604020202020204" pitchFamily="34" charset="0"/>
              </a:rPr>
              <a:t>stewardship</a:t>
            </a:r>
          </a:p>
          <a:p>
            <a:pPr marL="457200" indent="-457200">
              <a:buFont typeface="Arial" panose="020B0604020202020204" pitchFamily="34" charset="0"/>
              <a:buChar char="•"/>
            </a:pPr>
            <a:endParaRPr lang="en-US" sz="32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To </a:t>
            </a:r>
            <a:r>
              <a:rPr lang="en-US" sz="3200" dirty="0">
                <a:latin typeface="Arial" panose="020B0604020202020204" pitchFamily="34" charset="0"/>
                <a:cs typeface="Arial" panose="020B0604020202020204" pitchFamily="34" charset="0"/>
              </a:rPr>
              <a:t>identify and apply key resources available to build/enhance antibiotic stewardship programs</a:t>
            </a:r>
          </a:p>
          <a:p>
            <a:pPr marL="457200" indent="-457200">
              <a:buFont typeface="Arial" panose="020B0604020202020204" pitchFamily="34" charset="0"/>
              <a:buChar char="•"/>
            </a:pPr>
            <a:endParaRPr lang="en-US" sz="32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13089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5498"/>
            <a:ext cx="8236455" cy="828210"/>
          </a:xfrm>
        </p:spPr>
        <p:txBody>
          <a:bodyPr>
            <a:normAutofit fontScale="90000"/>
          </a:bodyPr>
          <a:lstStyle/>
          <a:p>
            <a:r>
              <a:rPr lang="en-US" b="1" dirty="0" smtClean="0">
                <a:latin typeface="Arial" panose="020B0604020202020204" pitchFamily="34" charset="0"/>
                <a:cs typeface="Arial" panose="020B0604020202020204" pitchFamily="34" charset="0"/>
              </a:rPr>
              <a:t>PBP: Policies and Protocols for specific Neonatal Conditions</a:t>
            </a:r>
            <a:endParaRPr lang="en-US"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203158" y="1357062"/>
            <a:ext cx="6737684" cy="4620126"/>
          </a:xfrm>
          <a:prstGeom prst="rect">
            <a:avLst/>
          </a:prstGeom>
        </p:spPr>
      </p:pic>
      <p:sp>
        <p:nvSpPr>
          <p:cNvPr id="5" name="TextBox 4"/>
          <p:cNvSpPr txBox="1"/>
          <p:nvPr/>
        </p:nvSpPr>
        <p:spPr>
          <a:xfrm>
            <a:off x="390525" y="6312932"/>
            <a:ext cx="4698722" cy="369332"/>
          </a:xfrm>
          <a:prstGeom prst="rect">
            <a:avLst/>
          </a:prstGeom>
          <a:noFill/>
        </p:spPr>
        <p:txBody>
          <a:bodyPr wrap="none" rtlCol="0">
            <a:spAutoFit/>
          </a:bodyPr>
          <a:lstStyle/>
          <a:p>
            <a:r>
              <a:rPr lang="en-US" dirty="0" smtClean="0"/>
              <a:t>Dukhovny et al. </a:t>
            </a:r>
            <a:r>
              <a:rPr lang="en-US" i="1" dirty="0" smtClean="0"/>
              <a:t>Pediatrics</a:t>
            </a:r>
            <a:r>
              <a:rPr lang="en-US" dirty="0" smtClean="0"/>
              <a:t> 144 (6) Dec 2019</a:t>
            </a:r>
            <a:endParaRPr lang="en-US" dirty="0"/>
          </a:p>
        </p:txBody>
      </p:sp>
    </p:spTree>
    <p:extLst>
      <p:ext uri="{BB962C8B-B14F-4D97-AF65-F5344CB8AC3E}">
        <p14:creationId xmlns:p14="http://schemas.microsoft.com/office/powerpoint/2010/main" val="3073804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custDataLst>
              <p:tags r:id="rId1"/>
            </p:custDataLst>
          </p:nvPr>
        </p:nvSpPr>
        <p:spPr>
          <a:xfrm>
            <a:off x="410604" y="2895602"/>
            <a:ext cx="8334022" cy="3230564"/>
          </a:xfrm>
          <a:prstGeom prst="rect">
            <a:avLst/>
          </a:prstGeom>
        </p:spPr>
        <p:txBody>
          <a:bodyPr vert="horz" lIns="91435" tIns="45718" rIns="91435" bIns="4571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smtClean="0">
              <a:latin typeface="Arial" panose="020B0604020202020204" pitchFamily="34" charset="0"/>
              <a:cs typeface="Arial" panose="020B0604020202020204" pitchFamily="34" charset="0"/>
            </a:endParaRPr>
          </a:p>
          <a:p>
            <a:endParaRPr lang="en-US" dirty="0"/>
          </a:p>
        </p:txBody>
      </p:sp>
      <p:sp>
        <p:nvSpPr>
          <p:cNvPr id="18" name="Content Placeholder 2"/>
          <p:cNvSpPr txBox="1">
            <a:spLocks/>
          </p:cNvSpPr>
          <p:nvPr>
            <p:custDataLst>
              <p:tags r:id="rId2"/>
            </p:custDataLst>
          </p:nvPr>
        </p:nvSpPr>
        <p:spPr>
          <a:xfrm>
            <a:off x="440729" y="2743200"/>
            <a:ext cx="8229600" cy="3276600"/>
          </a:xfrm>
          <a:prstGeom prst="rect">
            <a:avLst/>
          </a:prstGeom>
        </p:spPr>
        <p:txBody>
          <a:bodyPr vert="horz" lIns="91435" tIns="45718" rIns="91435" bIns="4571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19" name="Content Placeholder 2"/>
          <p:cNvSpPr txBox="1">
            <a:spLocks/>
          </p:cNvSpPr>
          <p:nvPr>
            <p:custDataLst>
              <p:tags r:id="rId3"/>
            </p:custDataLst>
          </p:nvPr>
        </p:nvSpPr>
        <p:spPr>
          <a:xfrm>
            <a:off x="462815" y="2442411"/>
            <a:ext cx="8229600" cy="990600"/>
          </a:xfrm>
          <a:prstGeom prst="rect">
            <a:avLst/>
          </a:prstGeom>
        </p:spPr>
        <p:txBody>
          <a:bodyPr vert="horz" lIns="91435" tIns="45718" rIns="91435" bIns="45718"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p>
          <a:p>
            <a:pPr marL="0" indent="0">
              <a:buNone/>
            </a:pPr>
            <a:r>
              <a:rPr lang="en-US" dirty="0" smtClean="0"/>
              <a:t> 	</a:t>
            </a:r>
          </a:p>
          <a:p>
            <a:endParaRPr lang="en-US" dirty="0"/>
          </a:p>
        </p:txBody>
      </p:sp>
      <p:sp>
        <p:nvSpPr>
          <p:cNvPr id="17" name="TextBox 16"/>
          <p:cNvSpPr txBox="1"/>
          <p:nvPr>
            <p:custDataLst>
              <p:tags r:id="rId4"/>
            </p:custDataLst>
          </p:nvPr>
        </p:nvSpPr>
        <p:spPr>
          <a:xfrm>
            <a:off x="329324" y="62454"/>
            <a:ext cx="8452410" cy="1323435"/>
          </a:xfrm>
          <a:prstGeom prst="rect">
            <a:avLst/>
          </a:prstGeom>
          <a:noFill/>
        </p:spPr>
        <p:txBody>
          <a:bodyPr wrap="square" lIns="91435" tIns="45718" rIns="91435" bIns="45718" rtlCol="0">
            <a:spAutoFit/>
          </a:bodyPr>
          <a:lstStyle/>
          <a:p>
            <a:r>
              <a:rPr lang="en-US" sz="4000" b="1" dirty="0" smtClean="0">
                <a:solidFill>
                  <a:srgbClr val="3A71B4"/>
                </a:solidFill>
                <a:latin typeface="Arial" panose="020B0604020202020204" pitchFamily="34" charset="0"/>
                <a:cs typeface="Arial" panose="020B0604020202020204" pitchFamily="34" charset="0"/>
              </a:rPr>
              <a:t>Northwest Improvement Priority:</a:t>
            </a:r>
          </a:p>
          <a:p>
            <a:r>
              <a:rPr lang="en-US" sz="4000" b="1" dirty="0" smtClean="0">
                <a:solidFill>
                  <a:srgbClr val="3A71B4"/>
                </a:solidFill>
                <a:latin typeface="Arial" panose="020B0604020202020204" pitchFamily="34" charset="0"/>
                <a:cs typeface="Arial" panose="020B0604020202020204" pitchFamily="34" charset="0"/>
              </a:rPr>
              <a:t>Antibiotic Stewardship (NW IPAs)</a:t>
            </a:r>
            <a:endParaRPr lang="en-US" sz="4000" b="1" dirty="0">
              <a:solidFill>
                <a:srgbClr val="3A71B4"/>
              </a:solidFill>
              <a:latin typeface="Arial" panose="020B0604020202020204" pitchFamily="34" charset="0"/>
              <a:cs typeface="Arial" panose="020B0604020202020204" pitchFamily="34" charset="0"/>
            </a:endParaRPr>
          </a:p>
        </p:txBody>
      </p:sp>
      <p:grpSp>
        <p:nvGrpSpPr>
          <p:cNvPr id="4" name="Group 3"/>
          <p:cNvGrpSpPr/>
          <p:nvPr/>
        </p:nvGrpSpPr>
        <p:grpSpPr>
          <a:xfrm>
            <a:off x="-10048" y="1328082"/>
            <a:ext cx="5334000" cy="5023745"/>
            <a:chOff x="79744" y="1194391"/>
            <a:chExt cx="5608085" cy="5023745"/>
          </a:xfrm>
        </p:grpSpPr>
        <p:pic>
          <p:nvPicPr>
            <p:cNvPr id="9"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3975" t="598"/>
            <a:stretch/>
          </p:blipFill>
          <p:spPr bwMode="auto">
            <a:xfrm>
              <a:off x="79744" y="1194391"/>
              <a:ext cx="5608085" cy="5023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Box 1"/>
            <p:cNvSpPr txBox="1"/>
            <p:nvPr/>
          </p:nvSpPr>
          <p:spPr>
            <a:xfrm>
              <a:off x="3178778" y="1948934"/>
              <a:ext cx="2031009"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Washington</a:t>
              </a:r>
            </a:p>
          </p:txBody>
        </p:sp>
        <p:sp>
          <p:nvSpPr>
            <p:cNvPr id="15" name="TextBox 14"/>
            <p:cNvSpPr txBox="1"/>
            <p:nvPr/>
          </p:nvSpPr>
          <p:spPr>
            <a:xfrm>
              <a:off x="3429000" y="4528235"/>
              <a:ext cx="1343579"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Oregon</a:t>
              </a:r>
            </a:p>
          </p:txBody>
        </p:sp>
      </p:grpSp>
      <p:sp>
        <p:nvSpPr>
          <p:cNvPr id="3" name="Rectangle 2"/>
          <p:cNvSpPr/>
          <p:nvPr/>
        </p:nvSpPr>
        <p:spPr>
          <a:xfrm>
            <a:off x="4453433" y="1697464"/>
            <a:ext cx="4696182" cy="4408895"/>
          </a:xfrm>
          <a:prstGeom prst="rect">
            <a:avLst/>
          </a:prstGeom>
        </p:spPr>
        <p:txBody>
          <a:bodyPr wrap="square" lIns="91435" tIns="45718" rIns="91435" bIns="45718">
            <a:spAutoFit/>
          </a:bodyPr>
          <a:lstStyle/>
          <a:p>
            <a:pPr marL="285750" indent="-285750">
              <a:lnSpc>
                <a:spcPct val="150000"/>
              </a:lnSpc>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Kaiser </a:t>
            </a:r>
            <a:r>
              <a:rPr lang="en-US" altLang="en-US" sz="1600" dirty="0">
                <a:latin typeface="Arial" panose="020B0604020202020204" pitchFamily="34" charset="0"/>
                <a:cs typeface="Arial" panose="020B0604020202020204" pitchFamily="34" charset="0"/>
              </a:rPr>
              <a:t>Sunnyside </a:t>
            </a:r>
            <a:r>
              <a:rPr lang="en-US" altLang="en-US" sz="1100" dirty="0" smtClean="0">
                <a:latin typeface="Arial" panose="020B0604020202020204" pitchFamily="34" charset="0"/>
                <a:cs typeface="Arial" panose="020B0604020202020204" pitchFamily="34" charset="0"/>
              </a:rPr>
              <a:t>Portland</a:t>
            </a:r>
            <a:r>
              <a:rPr lang="en-US" altLang="en-US" sz="1100" dirty="0">
                <a:latin typeface="Arial" panose="020B0604020202020204" pitchFamily="34" charset="0"/>
                <a:cs typeface="Arial" panose="020B0604020202020204" pitchFamily="34" charset="0"/>
              </a:rPr>
              <a:t>, </a:t>
            </a:r>
            <a:r>
              <a:rPr lang="en-US" altLang="en-US" sz="1100" dirty="0" smtClean="0">
                <a:latin typeface="Arial" panose="020B0604020202020204" pitchFamily="34" charset="0"/>
                <a:cs typeface="Arial" panose="020B0604020202020204" pitchFamily="34" charset="0"/>
              </a:rPr>
              <a:t>OR</a:t>
            </a:r>
          </a:p>
          <a:p>
            <a:pPr marL="285750" indent="-285750">
              <a:lnSpc>
                <a:spcPct val="150000"/>
              </a:lnSpc>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Legacy </a:t>
            </a:r>
            <a:r>
              <a:rPr lang="en-US" altLang="en-US" sz="1600" dirty="0">
                <a:latin typeface="Arial" panose="020B0604020202020204" pitchFamily="34" charset="0"/>
                <a:cs typeface="Arial" panose="020B0604020202020204" pitchFamily="34" charset="0"/>
              </a:rPr>
              <a:t>Randall Children’s Hospital </a:t>
            </a:r>
            <a:r>
              <a:rPr lang="en-US" altLang="en-US" sz="1100" dirty="0" smtClean="0">
                <a:latin typeface="Arial" panose="020B0604020202020204" pitchFamily="34" charset="0"/>
                <a:cs typeface="Arial" panose="020B0604020202020204" pitchFamily="34" charset="0"/>
              </a:rPr>
              <a:t>Portland</a:t>
            </a:r>
            <a:r>
              <a:rPr lang="en-US" altLang="en-US" sz="1100" dirty="0">
                <a:latin typeface="Arial" panose="020B0604020202020204" pitchFamily="34" charset="0"/>
                <a:cs typeface="Arial" panose="020B0604020202020204" pitchFamily="34" charset="0"/>
              </a:rPr>
              <a:t>, </a:t>
            </a:r>
            <a:r>
              <a:rPr lang="en-US" altLang="en-US" sz="1100" dirty="0" smtClean="0">
                <a:latin typeface="Arial" panose="020B0604020202020204" pitchFamily="34" charset="0"/>
                <a:cs typeface="Arial" panose="020B0604020202020204" pitchFamily="34" charset="0"/>
              </a:rPr>
              <a:t>OR</a:t>
            </a:r>
            <a:endParaRPr lang="en-US" altLang="en-US" sz="11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Legacy </a:t>
            </a:r>
            <a:r>
              <a:rPr lang="en-US" altLang="en-US" sz="1600" dirty="0">
                <a:latin typeface="Arial" panose="020B0604020202020204" pitchFamily="34" charset="0"/>
                <a:cs typeface="Arial" panose="020B0604020202020204" pitchFamily="34" charset="0"/>
              </a:rPr>
              <a:t>Salmon Creek </a:t>
            </a:r>
            <a:r>
              <a:rPr lang="en-US" altLang="en-US" sz="1100" dirty="0" smtClean="0">
                <a:latin typeface="Arial" panose="020B0604020202020204" pitchFamily="34" charset="0"/>
                <a:cs typeface="Arial" panose="020B0604020202020204" pitchFamily="34" charset="0"/>
              </a:rPr>
              <a:t>Salmon </a:t>
            </a:r>
            <a:r>
              <a:rPr lang="en-US" altLang="en-US" sz="1100" dirty="0">
                <a:latin typeface="Arial" panose="020B0604020202020204" pitchFamily="34" charset="0"/>
                <a:cs typeface="Arial" panose="020B0604020202020204" pitchFamily="34" charset="0"/>
              </a:rPr>
              <a:t>Creek, </a:t>
            </a:r>
            <a:r>
              <a:rPr lang="en-US" altLang="en-US" sz="1100" dirty="0" smtClean="0">
                <a:latin typeface="Arial" panose="020B0604020202020204" pitchFamily="34" charset="0"/>
                <a:cs typeface="Arial" panose="020B0604020202020204" pitchFamily="34" charset="0"/>
              </a:rPr>
              <a:t>WA</a:t>
            </a:r>
          </a:p>
          <a:p>
            <a:pPr marL="285750" indent="-285750">
              <a:lnSpc>
                <a:spcPct val="150000"/>
              </a:lnSpc>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Oregon </a:t>
            </a:r>
            <a:r>
              <a:rPr lang="en-US" altLang="en-US" sz="1600" dirty="0">
                <a:latin typeface="Arial" panose="020B0604020202020204" pitchFamily="34" charset="0"/>
                <a:cs typeface="Arial" panose="020B0604020202020204" pitchFamily="34" charset="0"/>
              </a:rPr>
              <a:t>Health &amp; Science University </a:t>
            </a:r>
            <a:r>
              <a:rPr lang="en-US" altLang="en-US" sz="1100" dirty="0" smtClean="0">
                <a:latin typeface="Arial" panose="020B0604020202020204" pitchFamily="34" charset="0"/>
                <a:cs typeface="Arial" panose="020B0604020202020204" pitchFamily="34" charset="0"/>
              </a:rPr>
              <a:t>Portland</a:t>
            </a:r>
            <a:r>
              <a:rPr lang="en-US" altLang="en-US" sz="1100" dirty="0">
                <a:latin typeface="Arial" panose="020B0604020202020204" pitchFamily="34" charset="0"/>
                <a:cs typeface="Arial" panose="020B0604020202020204" pitchFamily="34" charset="0"/>
              </a:rPr>
              <a:t>, </a:t>
            </a:r>
            <a:r>
              <a:rPr lang="en-US" altLang="en-US" sz="1100" dirty="0" smtClean="0">
                <a:latin typeface="Arial" panose="020B0604020202020204" pitchFamily="34" charset="0"/>
                <a:cs typeface="Arial" panose="020B0604020202020204" pitchFamily="34" charset="0"/>
              </a:rPr>
              <a:t>OR</a:t>
            </a:r>
            <a:endParaRPr lang="en-US" altLang="en-US" sz="11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Peace </a:t>
            </a:r>
            <a:r>
              <a:rPr lang="en-US" altLang="en-US" sz="1600" dirty="0">
                <a:latin typeface="Arial" panose="020B0604020202020204" pitchFamily="34" charset="0"/>
                <a:cs typeface="Arial" panose="020B0604020202020204" pitchFamily="34" charset="0"/>
              </a:rPr>
              <a:t>Health </a:t>
            </a:r>
            <a:r>
              <a:rPr lang="en-US" altLang="en-US" sz="1600" dirty="0" smtClean="0">
                <a:latin typeface="Arial" panose="020B0604020202020204" pitchFamily="34" charset="0"/>
                <a:cs typeface="Arial" panose="020B0604020202020204" pitchFamily="34" charset="0"/>
              </a:rPr>
              <a:t>Southwest  </a:t>
            </a:r>
            <a:r>
              <a:rPr lang="en-US" altLang="en-US" sz="1100" dirty="0" smtClean="0">
                <a:latin typeface="Arial" panose="020B0604020202020204" pitchFamily="34" charset="0"/>
                <a:cs typeface="Arial" panose="020B0604020202020204" pitchFamily="34" charset="0"/>
              </a:rPr>
              <a:t>Vancouver</a:t>
            </a:r>
            <a:r>
              <a:rPr lang="en-US" altLang="en-US" sz="1100" dirty="0">
                <a:latin typeface="Arial" panose="020B0604020202020204" pitchFamily="34" charset="0"/>
                <a:cs typeface="Arial" panose="020B0604020202020204" pitchFamily="34" charset="0"/>
              </a:rPr>
              <a:t>, </a:t>
            </a:r>
            <a:r>
              <a:rPr lang="en-US" altLang="en-US" sz="1100" dirty="0" smtClean="0">
                <a:latin typeface="Arial" panose="020B0604020202020204" pitchFamily="34" charset="0"/>
                <a:cs typeface="Arial" panose="020B0604020202020204" pitchFamily="34" charset="0"/>
              </a:rPr>
              <a:t>WA</a:t>
            </a:r>
            <a:endParaRPr lang="en-US" altLang="en-US" sz="16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Peace </a:t>
            </a:r>
            <a:r>
              <a:rPr lang="en-US" altLang="en-US" sz="1600" dirty="0">
                <a:latin typeface="Arial" panose="020B0604020202020204" pitchFamily="34" charset="0"/>
                <a:cs typeface="Arial" panose="020B0604020202020204" pitchFamily="34" charset="0"/>
              </a:rPr>
              <a:t>Health Sacred Heart </a:t>
            </a:r>
            <a:r>
              <a:rPr lang="en-US" altLang="en-US" sz="1100" dirty="0" smtClean="0">
                <a:latin typeface="Arial" panose="020B0604020202020204" pitchFamily="34" charset="0"/>
                <a:cs typeface="Arial" panose="020B0604020202020204" pitchFamily="34" charset="0"/>
              </a:rPr>
              <a:t>Eugene, OR</a:t>
            </a:r>
            <a:endParaRPr lang="en-US" altLang="en-US" sz="11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Providence </a:t>
            </a:r>
            <a:r>
              <a:rPr lang="en-US" altLang="en-US" sz="1600" dirty="0">
                <a:latin typeface="Arial" panose="020B0604020202020204" pitchFamily="34" charset="0"/>
                <a:cs typeface="Arial" panose="020B0604020202020204" pitchFamily="34" charset="0"/>
              </a:rPr>
              <a:t>Portland </a:t>
            </a:r>
            <a:r>
              <a:rPr lang="en-US" altLang="en-US" sz="1100" dirty="0" smtClean="0">
                <a:latin typeface="Arial" panose="020B0604020202020204" pitchFamily="34" charset="0"/>
                <a:cs typeface="Arial" panose="020B0604020202020204" pitchFamily="34" charset="0"/>
              </a:rPr>
              <a:t>Portland</a:t>
            </a:r>
            <a:r>
              <a:rPr lang="en-US" altLang="en-US" sz="1100" dirty="0">
                <a:latin typeface="Arial" panose="020B0604020202020204" pitchFamily="34" charset="0"/>
                <a:cs typeface="Arial" panose="020B0604020202020204" pitchFamily="34" charset="0"/>
              </a:rPr>
              <a:t>, </a:t>
            </a:r>
            <a:r>
              <a:rPr lang="en-US" altLang="en-US" sz="1100" dirty="0" smtClean="0">
                <a:latin typeface="Arial" panose="020B0604020202020204" pitchFamily="34" charset="0"/>
                <a:cs typeface="Arial" panose="020B0604020202020204" pitchFamily="34" charset="0"/>
              </a:rPr>
              <a:t>OR</a:t>
            </a:r>
            <a:endParaRPr lang="en-US" altLang="en-US" sz="11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Providence </a:t>
            </a:r>
            <a:r>
              <a:rPr lang="en-US" altLang="en-US" sz="1600" dirty="0">
                <a:latin typeface="Arial" panose="020B0604020202020204" pitchFamily="34" charset="0"/>
                <a:cs typeface="Arial" panose="020B0604020202020204" pitchFamily="34" charset="0"/>
              </a:rPr>
              <a:t>St. Vincent </a:t>
            </a:r>
            <a:r>
              <a:rPr lang="en-US" altLang="en-US" sz="1100" dirty="0" smtClean="0">
                <a:latin typeface="Arial" panose="020B0604020202020204" pitchFamily="34" charset="0"/>
                <a:cs typeface="Arial" panose="020B0604020202020204" pitchFamily="34" charset="0"/>
              </a:rPr>
              <a:t>Portland</a:t>
            </a:r>
            <a:r>
              <a:rPr lang="en-US" altLang="en-US" sz="1100" dirty="0">
                <a:latin typeface="Arial" panose="020B0604020202020204" pitchFamily="34" charset="0"/>
                <a:cs typeface="Arial" panose="020B0604020202020204" pitchFamily="34" charset="0"/>
              </a:rPr>
              <a:t>, </a:t>
            </a:r>
            <a:r>
              <a:rPr lang="en-US" altLang="en-US" sz="1100" dirty="0" smtClean="0">
                <a:latin typeface="Arial" panose="020B0604020202020204" pitchFamily="34" charset="0"/>
                <a:cs typeface="Arial" panose="020B0604020202020204" pitchFamily="34" charset="0"/>
              </a:rPr>
              <a:t>OR</a:t>
            </a:r>
            <a:endParaRPr lang="en-US" altLang="en-US" sz="11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Asante Rogue </a:t>
            </a:r>
            <a:r>
              <a:rPr lang="en-US" altLang="en-US" sz="1600" dirty="0">
                <a:latin typeface="Arial" panose="020B0604020202020204" pitchFamily="34" charset="0"/>
                <a:cs typeface="Arial" panose="020B0604020202020204" pitchFamily="34" charset="0"/>
              </a:rPr>
              <a:t>Regional Medical Center </a:t>
            </a:r>
            <a:r>
              <a:rPr lang="en-US" altLang="en-US" sz="1100" dirty="0" smtClean="0">
                <a:latin typeface="Arial" panose="020B0604020202020204" pitchFamily="34" charset="0"/>
                <a:cs typeface="Arial" panose="020B0604020202020204" pitchFamily="34" charset="0"/>
              </a:rPr>
              <a:t>Medford</a:t>
            </a:r>
            <a:r>
              <a:rPr lang="en-US" altLang="en-US" sz="1100" dirty="0">
                <a:latin typeface="Arial" panose="020B0604020202020204" pitchFamily="34" charset="0"/>
                <a:cs typeface="Arial" panose="020B0604020202020204" pitchFamily="34" charset="0"/>
              </a:rPr>
              <a:t>, </a:t>
            </a:r>
            <a:r>
              <a:rPr lang="en-US" altLang="en-US" sz="1100" dirty="0" smtClean="0">
                <a:latin typeface="Arial" panose="020B0604020202020204" pitchFamily="34" charset="0"/>
                <a:cs typeface="Arial" panose="020B0604020202020204" pitchFamily="34" charset="0"/>
              </a:rPr>
              <a:t>OR</a:t>
            </a:r>
            <a:endParaRPr lang="en-US" altLang="en-US" sz="16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Salem </a:t>
            </a:r>
            <a:r>
              <a:rPr lang="en-US" altLang="en-US" sz="1600" dirty="0">
                <a:latin typeface="Arial" panose="020B0604020202020204" pitchFamily="34" charset="0"/>
                <a:cs typeface="Arial" panose="020B0604020202020204" pitchFamily="34" charset="0"/>
              </a:rPr>
              <a:t>Hospital </a:t>
            </a:r>
            <a:r>
              <a:rPr lang="en-US" altLang="en-US" sz="1100" dirty="0" smtClean="0">
                <a:latin typeface="Arial" panose="020B0604020202020204" pitchFamily="34" charset="0"/>
                <a:cs typeface="Arial" panose="020B0604020202020204" pitchFamily="34" charset="0"/>
              </a:rPr>
              <a:t>Salem, OR</a:t>
            </a:r>
            <a:endParaRPr lang="en-US" altLang="en-US" sz="11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St</a:t>
            </a:r>
            <a:r>
              <a:rPr lang="en-US" altLang="en-US" sz="1600" dirty="0">
                <a:latin typeface="Arial" panose="020B0604020202020204" pitchFamily="34" charset="0"/>
                <a:cs typeface="Arial" panose="020B0604020202020204" pitchFamily="34" charset="0"/>
              </a:rPr>
              <a:t>. Charles </a:t>
            </a:r>
            <a:r>
              <a:rPr lang="en-US" altLang="en-US" sz="1100" dirty="0" smtClean="0">
                <a:latin typeface="Arial" panose="020B0604020202020204" pitchFamily="34" charset="0"/>
                <a:cs typeface="Arial" panose="020B0604020202020204" pitchFamily="34" charset="0"/>
              </a:rPr>
              <a:t>Bend</a:t>
            </a:r>
            <a:r>
              <a:rPr lang="en-US" altLang="en-US" sz="1100" dirty="0">
                <a:latin typeface="Arial" panose="020B0604020202020204" pitchFamily="34" charset="0"/>
                <a:cs typeface="Arial" panose="020B0604020202020204" pitchFamily="34" charset="0"/>
              </a:rPr>
              <a:t>, </a:t>
            </a:r>
            <a:r>
              <a:rPr lang="en-US" altLang="en-US" sz="1100" dirty="0" smtClean="0">
                <a:latin typeface="Arial" panose="020B0604020202020204" pitchFamily="34" charset="0"/>
                <a:cs typeface="Arial" panose="020B0604020202020204" pitchFamily="34" charset="0"/>
              </a:rPr>
              <a:t>OR</a:t>
            </a:r>
            <a:endParaRPr lang="en-US"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3231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2743" y="1094231"/>
            <a:ext cx="4419981" cy="4026829"/>
          </a:xfrm>
          <a:prstGeom prst="rect">
            <a:avLst/>
          </a:prstGeom>
        </p:spPr>
      </p:pic>
    </p:spTree>
    <p:extLst>
      <p:ext uri="{BB962C8B-B14F-4D97-AF65-F5344CB8AC3E}">
        <p14:creationId xmlns:p14="http://schemas.microsoft.com/office/powerpoint/2010/main" val="4809407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1" y="274323"/>
            <a:ext cx="8780745" cy="828210"/>
          </a:xfrm>
        </p:spPr>
        <p:txBody>
          <a:bodyPr>
            <a:normAutofit/>
          </a:bodyPr>
          <a:lstStyle/>
          <a:p>
            <a:r>
              <a:rPr lang="en-US" b="1" dirty="0" smtClean="0">
                <a:latin typeface="Arial" panose="020B0604020202020204" pitchFamily="34" charset="0"/>
                <a:cs typeface="Arial" panose="020B0604020202020204" pitchFamily="34" charset="0"/>
              </a:rPr>
              <a:t>Who are the NW IPAs?</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77662" y="1127290"/>
            <a:ext cx="7965297" cy="5004443"/>
          </a:xfrm>
        </p:spPr>
        <p:txBody>
          <a:bodyPr>
            <a:normAutofit/>
          </a:bodyPr>
          <a:lstStyle/>
          <a:p>
            <a:r>
              <a:rPr lang="en-US" sz="3600" dirty="0" smtClean="0">
                <a:latin typeface="Arial" panose="020B0604020202020204" pitchFamily="34" charset="0"/>
                <a:cs typeface="Arial" panose="020B0604020202020204" pitchFamily="34" charset="0"/>
              </a:rPr>
              <a:t>ALL 11 NICUs in Oregon and Southwest Washington</a:t>
            </a:r>
          </a:p>
          <a:p>
            <a:pPr lvl="1"/>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the remaining hospitals/birthing centers in the region provide care to well newborns, as well as triage and stabilize newborns with issues</a:t>
            </a:r>
          </a:p>
          <a:p>
            <a:r>
              <a:rPr lang="en-US" sz="3600" dirty="0" smtClean="0">
                <a:latin typeface="Arial" panose="020B0604020202020204" pitchFamily="34" charset="0"/>
                <a:cs typeface="Arial" panose="020B0604020202020204" pitchFamily="34" charset="0"/>
              </a:rPr>
              <a:t>~50,000 live births/year regionally</a:t>
            </a:r>
          </a:p>
          <a:p>
            <a:r>
              <a:rPr lang="en-US" sz="3600" dirty="0" smtClean="0">
                <a:latin typeface="Arial" panose="020B0604020202020204" pitchFamily="34" charset="0"/>
                <a:cs typeface="Arial" panose="020B0604020202020204" pitchFamily="34" charset="0"/>
              </a:rPr>
              <a:t>All hospitals are members of VON</a:t>
            </a:r>
          </a:p>
        </p:txBody>
      </p:sp>
      <p:pic>
        <p:nvPicPr>
          <p:cNvPr id="4" name="Picture 3"/>
          <p:cNvPicPr>
            <a:picLocks noChangeAspect="1"/>
          </p:cNvPicPr>
          <p:nvPr/>
        </p:nvPicPr>
        <p:blipFill>
          <a:blip r:embed="rId2"/>
          <a:stretch>
            <a:fillRect/>
          </a:stretch>
        </p:blipFill>
        <p:spPr>
          <a:xfrm>
            <a:off x="212941" y="5838825"/>
            <a:ext cx="1045495" cy="952500"/>
          </a:xfrm>
          <a:prstGeom prst="rect">
            <a:avLst/>
          </a:prstGeom>
        </p:spPr>
      </p:pic>
    </p:spTree>
    <p:extLst>
      <p:ext uri="{BB962C8B-B14F-4D97-AF65-F5344CB8AC3E}">
        <p14:creationId xmlns:p14="http://schemas.microsoft.com/office/powerpoint/2010/main" val="32257087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1" y="274323"/>
            <a:ext cx="8780745" cy="828210"/>
          </a:xfrm>
        </p:spPr>
        <p:txBody>
          <a:bodyPr>
            <a:normAutofit/>
          </a:bodyPr>
          <a:lstStyle/>
          <a:p>
            <a:r>
              <a:rPr lang="en-US" b="1" dirty="0" smtClean="0">
                <a:latin typeface="Arial" panose="020B0604020202020204" pitchFamily="34" charset="0"/>
                <a:cs typeface="Arial" panose="020B0604020202020204" pitchFamily="34" charset="0"/>
              </a:rPr>
              <a:t>Overall Aims</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438412" y="1202499"/>
            <a:ext cx="8204548" cy="5198301"/>
          </a:xfrm>
        </p:spPr>
        <p:txBody>
          <a:bodyPr>
            <a:normAutofit fontScale="92500" lnSpcReduction="20000"/>
          </a:bodyPr>
          <a:lstStyle/>
          <a:p>
            <a:pPr marL="285736" indent="-285736">
              <a:buFont typeface="Arial" panose="020B0604020202020204" pitchFamily="34" charset="0"/>
              <a:buChar char="•"/>
              <a:defRPr/>
            </a:pPr>
            <a:r>
              <a:rPr lang="en-US" sz="3600" dirty="0">
                <a:latin typeface="Arial" panose="020B0604020202020204" pitchFamily="34" charset="0"/>
                <a:cs typeface="Arial" panose="020B0604020202020204" pitchFamily="34" charset="0"/>
              </a:rPr>
              <a:t>Build an ongoing regional collaboration among the 11 NICUs in the region in order to help reduce morbidity and mortality in our patient </a:t>
            </a:r>
            <a:r>
              <a:rPr lang="en-US" sz="3600" dirty="0" smtClean="0">
                <a:latin typeface="Arial" panose="020B0604020202020204" pitchFamily="34" charset="0"/>
                <a:cs typeface="Arial" panose="020B0604020202020204" pitchFamily="34" charset="0"/>
              </a:rPr>
              <a:t>population</a:t>
            </a:r>
          </a:p>
          <a:p>
            <a:pPr marL="0" indent="0">
              <a:buNone/>
              <a:defRPr/>
            </a:pPr>
            <a:endParaRPr lang="en-US" sz="3600" dirty="0" smtClean="0">
              <a:latin typeface="Arial" panose="020B0604020202020204" pitchFamily="34" charset="0"/>
              <a:cs typeface="Arial" panose="020B0604020202020204" pitchFamily="34" charset="0"/>
            </a:endParaRPr>
          </a:p>
          <a:p>
            <a:pPr marL="285736" indent="-285736">
              <a:buFont typeface="Arial" panose="020B0604020202020204" pitchFamily="34" charset="0"/>
              <a:buChar char="•"/>
              <a:defRPr/>
            </a:pPr>
            <a:r>
              <a:rPr lang="en-US" sz="3600" dirty="0">
                <a:latin typeface="Arial" panose="020B0604020202020204" pitchFamily="34" charset="0"/>
                <a:cs typeface="Arial" panose="020B0604020202020204" pitchFamily="34" charset="0"/>
              </a:rPr>
              <a:t>Develop a partnership with the Oregon Health Authority (OHA), March of Dimes, Oregon Perinatal Collaborative (OPC) and other local/regional organizations to help optimize neonatal care and </a:t>
            </a:r>
            <a:r>
              <a:rPr lang="en-US" sz="3600" dirty="0" smtClean="0">
                <a:latin typeface="Arial" panose="020B0604020202020204" pitchFamily="34" charset="0"/>
                <a:cs typeface="Arial" panose="020B0604020202020204" pitchFamily="34" charset="0"/>
              </a:rPr>
              <a:t>outcomes</a:t>
            </a:r>
            <a:endParaRPr lang="en-US" sz="2000" dirty="0"/>
          </a:p>
        </p:txBody>
      </p:sp>
      <p:pic>
        <p:nvPicPr>
          <p:cNvPr id="4" name="Picture 3"/>
          <p:cNvPicPr>
            <a:picLocks noChangeAspect="1"/>
          </p:cNvPicPr>
          <p:nvPr/>
        </p:nvPicPr>
        <p:blipFill>
          <a:blip r:embed="rId2"/>
          <a:stretch>
            <a:fillRect/>
          </a:stretch>
        </p:blipFill>
        <p:spPr>
          <a:xfrm>
            <a:off x="212941" y="5838825"/>
            <a:ext cx="1045495" cy="952500"/>
          </a:xfrm>
          <a:prstGeom prst="rect">
            <a:avLst/>
          </a:prstGeom>
        </p:spPr>
      </p:pic>
    </p:spTree>
    <p:extLst>
      <p:ext uri="{BB962C8B-B14F-4D97-AF65-F5344CB8AC3E}">
        <p14:creationId xmlns:p14="http://schemas.microsoft.com/office/powerpoint/2010/main" val="24981920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1" y="274323"/>
            <a:ext cx="8780745" cy="828210"/>
          </a:xfrm>
        </p:spPr>
        <p:txBody>
          <a:bodyPr>
            <a:normAutofit fontScale="90000"/>
          </a:bodyPr>
          <a:lstStyle/>
          <a:p>
            <a:r>
              <a:rPr lang="en-US" b="1" dirty="0" smtClean="0">
                <a:latin typeface="Arial" panose="020B0604020202020204" pitchFamily="34" charset="0"/>
                <a:cs typeface="Arial" panose="020B0604020202020204" pitchFamily="34" charset="0"/>
              </a:rPr>
              <a:t>Antibiotic Stewardship </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SMART AIM </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475990" y="1315233"/>
            <a:ext cx="8204548" cy="5198301"/>
          </a:xfrm>
        </p:spPr>
        <p:txBody>
          <a:bodyPr>
            <a:normAutofit/>
          </a:bodyPr>
          <a:lstStyle/>
          <a:p>
            <a:pPr marL="457177" indent="-457177">
              <a:buFont typeface="Arial" panose="020B0604020202020204" pitchFamily="34" charset="0"/>
              <a:buChar char="•"/>
              <a:defRPr/>
            </a:pPr>
            <a:r>
              <a:rPr lang="en-US" sz="3600" dirty="0">
                <a:latin typeface="Arial" panose="020B0604020202020204" pitchFamily="34" charset="0"/>
                <a:cs typeface="Arial" panose="020B0604020202020204" pitchFamily="34" charset="0"/>
              </a:rPr>
              <a:t>Decrease the number of antibiotic doses per newborn per NICU per month by 10% (from baseline) by December 2016</a:t>
            </a:r>
            <a:r>
              <a:rPr lang="en-US" altLang="en-US" sz="3600" dirty="0">
                <a:latin typeface="Arial" panose="020B0604020202020204" pitchFamily="34" charset="0"/>
                <a:cs typeface="Arial" panose="020B0604020202020204" pitchFamily="34" charset="0"/>
              </a:rPr>
              <a:t> </a:t>
            </a:r>
            <a:endParaRPr lang="en-US" altLang="en-US" sz="3600" dirty="0" smtClean="0">
              <a:latin typeface="Arial" panose="020B0604020202020204" pitchFamily="34" charset="0"/>
              <a:cs typeface="Arial" panose="020B0604020202020204" pitchFamily="34" charset="0"/>
            </a:endParaRPr>
          </a:p>
          <a:p>
            <a:pPr marL="0" indent="0">
              <a:buNone/>
              <a:defRPr/>
            </a:pPr>
            <a:endParaRPr lang="en-US" altLang="en-US" sz="36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12941" y="5724525"/>
            <a:ext cx="1045495" cy="952500"/>
          </a:xfrm>
          <a:prstGeom prst="rect">
            <a:avLst/>
          </a:prstGeom>
        </p:spPr>
      </p:pic>
    </p:spTree>
    <p:extLst>
      <p:ext uri="{BB962C8B-B14F-4D97-AF65-F5344CB8AC3E}">
        <p14:creationId xmlns:p14="http://schemas.microsoft.com/office/powerpoint/2010/main" val="4257145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custDataLst>
              <p:tags r:id="rId1"/>
            </p:custDataLst>
          </p:nvPr>
        </p:nvSpPr>
        <p:spPr>
          <a:xfrm>
            <a:off x="440729" y="2914650"/>
            <a:ext cx="8229600" cy="2457450"/>
          </a:xfrm>
          <a:prstGeom prst="rect">
            <a:avLst/>
          </a:prstGeom>
        </p:spPr>
        <p:txBody>
          <a:bodyPr vert="horz" lIns="91435" tIns="45718" rIns="91435" bIns="45718"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17" name="TextBox 16"/>
          <p:cNvSpPr txBox="1"/>
          <p:nvPr>
            <p:custDataLst>
              <p:tags r:id="rId2"/>
            </p:custDataLst>
          </p:nvPr>
        </p:nvSpPr>
        <p:spPr>
          <a:xfrm>
            <a:off x="152400" y="1143001"/>
            <a:ext cx="5410200" cy="615549"/>
          </a:xfrm>
          <a:prstGeom prst="rect">
            <a:avLst/>
          </a:prstGeom>
          <a:noFill/>
        </p:spPr>
        <p:txBody>
          <a:bodyPr wrap="square" lIns="91435" tIns="45718" rIns="91435" bIns="45718" rtlCol="0">
            <a:spAutoFit/>
          </a:bodyPr>
          <a:lstStyle/>
          <a:p>
            <a:r>
              <a:rPr lang="en-US" sz="3400" b="1" dirty="0">
                <a:solidFill>
                  <a:srgbClr val="3A71B4"/>
                </a:solidFill>
                <a:latin typeface="Tahoma"/>
                <a:cs typeface="Tahoma"/>
              </a:rPr>
              <a:t>Key Drivers</a:t>
            </a:r>
          </a:p>
        </p:txBody>
      </p:sp>
      <p:sp>
        <p:nvSpPr>
          <p:cNvPr id="16" name="Rounded Rectangle 15"/>
          <p:cNvSpPr/>
          <p:nvPr/>
        </p:nvSpPr>
        <p:spPr>
          <a:xfrm>
            <a:off x="3063914" y="2209801"/>
            <a:ext cx="1736685" cy="533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latin typeface="Arial" panose="020B0604020202020204" pitchFamily="34" charset="0"/>
                <a:cs typeface="Arial" panose="020B0604020202020204" pitchFamily="34" charset="0"/>
              </a:rPr>
              <a:t>Collaboration</a:t>
            </a:r>
          </a:p>
        </p:txBody>
      </p:sp>
      <p:sp>
        <p:nvSpPr>
          <p:cNvPr id="20" name="Rounded Rectangle 19"/>
          <p:cNvSpPr/>
          <p:nvPr/>
        </p:nvSpPr>
        <p:spPr>
          <a:xfrm>
            <a:off x="3070760" y="3276600"/>
            <a:ext cx="1729839"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latin typeface="Arial" panose="020B0604020202020204" pitchFamily="34" charset="0"/>
                <a:cs typeface="Arial" panose="020B0604020202020204" pitchFamily="34" charset="0"/>
              </a:rPr>
              <a:t>Stewardship</a:t>
            </a:r>
          </a:p>
        </p:txBody>
      </p:sp>
      <p:sp>
        <p:nvSpPr>
          <p:cNvPr id="21" name="Rounded Rectangle 20"/>
          <p:cNvSpPr/>
          <p:nvPr/>
        </p:nvSpPr>
        <p:spPr>
          <a:xfrm>
            <a:off x="3063914" y="4792921"/>
            <a:ext cx="1769171" cy="5219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latin typeface="Arial" panose="020B0604020202020204" pitchFamily="34" charset="0"/>
                <a:cs typeface="Arial" panose="020B0604020202020204" pitchFamily="34" charset="0"/>
              </a:rPr>
              <a:t>Partnership</a:t>
            </a:r>
          </a:p>
        </p:txBody>
      </p:sp>
      <p:cxnSp>
        <p:nvCxnSpPr>
          <p:cNvPr id="23" name="Straight Arrow Connector 22"/>
          <p:cNvCxnSpPr>
            <a:stCxn id="16" idx="1"/>
            <a:endCxn id="28" idx="3"/>
          </p:cNvCxnSpPr>
          <p:nvPr/>
        </p:nvCxnSpPr>
        <p:spPr>
          <a:xfrm flipH="1">
            <a:off x="1981201" y="2476500"/>
            <a:ext cx="1082713" cy="1070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1" idx="1"/>
            <a:endCxn id="28" idx="3"/>
          </p:cNvCxnSpPr>
          <p:nvPr/>
        </p:nvCxnSpPr>
        <p:spPr>
          <a:xfrm flipH="1" flipV="1">
            <a:off x="1981201" y="3547110"/>
            <a:ext cx="1082713" cy="1506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1"/>
            <a:endCxn id="28" idx="3"/>
          </p:cNvCxnSpPr>
          <p:nvPr/>
        </p:nvCxnSpPr>
        <p:spPr>
          <a:xfrm flipH="1">
            <a:off x="1981201" y="3543300"/>
            <a:ext cx="1089559" cy="3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211372" y="2514600"/>
            <a:ext cx="1769828" cy="2065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b="1" u="sng" dirty="0">
                <a:latin typeface="Arial" panose="020B0604020202020204" pitchFamily="34" charset="0"/>
                <a:cs typeface="Arial" panose="020B0604020202020204" pitchFamily="34" charset="0"/>
              </a:rPr>
              <a:t>SMART AIM:</a:t>
            </a:r>
          </a:p>
          <a:p>
            <a:pPr algn="ctr"/>
            <a:r>
              <a:rPr lang="en-US" sz="1200" dirty="0">
                <a:latin typeface="Arial" panose="020B0604020202020204" pitchFamily="34" charset="0"/>
                <a:cs typeface="Arial" panose="020B0604020202020204" pitchFamily="34" charset="0"/>
              </a:rPr>
              <a:t> To decrease the median antibiotic utilization rate (antibiotics/newborn/participating hospital/month) by 10% (from baseline year of 2016) in 2017</a:t>
            </a:r>
            <a:endParaRPr lang="en-US" sz="1200" b="1" dirty="0">
              <a:latin typeface="Arial" panose="020B0604020202020204" pitchFamily="34" charset="0"/>
              <a:cs typeface="Arial" panose="020B0604020202020204" pitchFamily="34" charset="0"/>
            </a:endParaRPr>
          </a:p>
        </p:txBody>
      </p:sp>
      <p:sp>
        <p:nvSpPr>
          <p:cNvPr id="55" name="Rounded Rectangle 54"/>
          <p:cNvSpPr/>
          <p:nvPr/>
        </p:nvSpPr>
        <p:spPr>
          <a:xfrm>
            <a:off x="5577519" y="4240412"/>
            <a:ext cx="3433075" cy="16269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marL="128588"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Partner with other state and regional organization involved in perinatal health and antibiotic stewardship</a:t>
            </a:r>
          </a:p>
          <a:p>
            <a:pPr marL="585765" lvl="1"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Oregon Health Authority (OHA)</a:t>
            </a:r>
          </a:p>
          <a:p>
            <a:pPr marL="585765" lvl="1"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March of Dimes </a:t>
            </a:r>
          </a:p>
          <a:p>
            <a:pPr marL="585765" lvl="1"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Oregon Perinatal Collaborative (OPC)</a:t>
            </a:r>
          </a:p>
          <a:p>
            <a:pPr marL="585765" lvl="1"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Oregon Pediatric Improvement Partnership (OPIP)</a:t>
            </a:r>
          </a:p>
          <a:p>
            <a:endParaRPr lang="en-US" sz="1050" dirty="0">
              <a:solidFill>
                <a:schemeClr val="tx1"/>
              </a:solidFill>
            </a:endParaRPr>
          </a:p>
        </p:txBody>
      </p:sp>
      <p:sp>
        <p:nvSpPr>
          <p:cNvPr id="56" name="Rounded Rectangle 55"/>
          <p:cNvSpPr/>
          <p:nvPr/>
        </p:nvSpPr>
        <p:spPr>
          <a:xfrm>
            <a:off x="5562600" y="1510929"/>
            <a:ext cx="3433075" cy="12322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marL="128588"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Continue to work together and </a:t>
            </a:r>
            <a:r>
              <a:rPr lang="en-US" sz="1200" dirty="0" smtClean="0">
                <a:solidFill>
                  <a:schemeClr val="tx1"/>
                </a:solidFill>
                <a:latin typeface="Arial" panose="020B0604020202020204" pitchFamily="34" charset="0"/>
                <a:cs typeface="Arial" panose="020B0604020202020204" pitchFamily="34" charset="0"/>
              </a:rPr>
              <a:t>share </a:t>
            </a:r>
            <a:r>
              <a:rPr lang="en-US" sz="1200" dirty="0">
                <a:solidFill>
                  <a:schemeClr val="tx1"/>
                </a:solidFill>
                <a:latin typeface="Arial" panose="020B0604020202020204" pitchFamily="34" charset="0"/>
                <a:cs typeface="Arial" panose="020B0604020202020204" pitchFamily="34" charset="0"/>
              </a:rPr>
              <a:t>ideas as 11 NICUs</a:t>
            </a:r>
          </a:p>
          <a:p>
            <a:pPr marL="128588"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Set up a venue for communication</a:t>
            </a:r>
          </a:p>
          <a:p>
            <a:pPr marL="128588"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Set up additional teleconferences focused on regional antibiotic stewardship work</a:t>
            </a:r>
          </a:p>
        </p:txBody>
      </p:sp>
      <p:sp>
        <p:nvSpPr>
          <p:cNvPr id="57" name="Rounded Rectangle 56"/>
          <p:cNvSpPr/>
          <p:nvPr/>
        </p:nvSpPr>
        <p:spPr>
          <a:xfrm>
            <a:off x="5577519" y="3095069"/>
            <a:ext cx="3433075" cy="90408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marL="128588"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Enroll in iNICQ 2016 as a region</a:t>
            </a:r>
          </a:p>
          <a:p>
            <a:pPr marL="128588"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Begin on the ground antibiotic stewardship work at each individual center</a:t>
            </a:r>
          </a:p>
          <a:p>
            <a:pPr marL="128588"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Determine AND share AUR</a:t>
            </a:r>
          </a:p>
          <a:p>
            <a:endParaRPr lang="en-US" sz="1050" dirty="0">
              <a:solidFill>
                <a:schemeClr val="tx1"/>
              </a:solidFill>
            </a:endParaRPr>
          </a:p>
        </p:txBody>
      </p:sp>
      <p:cxnSp>
        <p:nvCxnSpPr>
          <p:cNvPr id="58" name="Straight Arrow Connector 57"/>
          <p:cNvCxnSpPr>
            <a:stCxn id="56" idx="1"/>
            <a:endCxn id="16" idx="3"/>
          </p:cNvCxnSpPr>
          <p:nvPr/>
        </p:nvCxnSpPr>
        <p:spPr>
          <a:xfrm flipH="1">
            <a:off x="4800599" y="2127064"/>
            <a:ext cx="762001" cy="349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7" idx="1"/>
            <a:endCxn id="20" idx="3"/>
          </p:cNvCxnSpPr>
          <p:nvPr/>
        </p:nvCxnSpPr>
        <p:spPr>
          <a:xfrm flipH="1" flipV="1">
            <a:off x="4800598" y="3543300"/>
            <a:ext cx="776920" cy="3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55" idx="1"/>
            <a:endCxn id="21" idx="3"/>
          </p:cNvCxnSpPr>
          <p:nvPr/>
        </p:nvCxnSpPr>
        <p:spPr>
          <a:xfrm flipH="1">
            <a:off x="4833084" y="5053906"/>
            <a:ext cx="7444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endCxn id="20" idx="3"/>
          </p:cNvCxnSpPr>
          <p:nvPr/>
        </p:nvCxnSpPr>
        <p:spPr>
          <a:xfrm flipH="1">
            <a:off x="4800599" y="2158660"/>
            <a:ext cx="762001" cy="1384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7" idx="1"/>
            <a:endCxn id="16" idx="3"/>
          </p:cNvCxnSpPr>
          <p:nvPr/>
        </p:nvCxnSpPr>
        <p:spPr>
          <a:xfrm flipH="1" flipV="1">
            <a:off x="4800598" y="2476500"/>
            <a:ext cx="776920" cy="1070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stretch>
            <a:fillRect/>
          </a:stretch>
        </p:blipFill>
        <p:spPr>
          <a:xfrm>
            <a:off x="212941" y="5838825"/>
            <a:ext cx="1045495" cy="952500"/>
          </a:xfrm>
          <a:prstGeom prst="rect">
            <a:avLst/>
          </a:prstGeom>
        </p:spPr>
      </p:pic>
    </p:spTree>
    <p:extLst>
      <p:ext uri="{BB962C8B-B14F-4D97-AF65-F5344CB8AC3E}">
        <p14:creationId xmlns:p14="http://schemas.microsoft.com/office/powerpoint/2010/main" val="4507701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2940" y="5880448"/>
            <a:ext cx="1045495" cy="952500"/>
          </a:xfrm>
          <a:prstGeom prst="rect">
            <a:avLst/>
          </a:prstGeom>
        </p:spPr>
      </p:pic>
      <p:sp>
        <p:nvSpPr>
          <p:cNvPr id="2" name="Title 1"/>
          <p:cNvSpPr>
            <a:spLocks noGrp="1"/>
          </p:cNvSpPr>
          <p:nvPr>
            <p:ph type="title"/>
          </p:nvPr>
        </p:nvSpPr>
        <p:spPr>
          <a:xfrm>
            <a:off x="212940" y="222727"/>
            <a:ext cx="8780745" cy="828210"/>
          </a:xfrm>
        </p:spPr>
        <p:txBody>
          <a:bodyPr>
            <a:normAutofit/>
          </a:bodyPr>
          <a:lstStyle/>
          <a:p>
            <a:r>
              <a:rPr lang="en-US" b="1" dirty="0" smtClean="0">
                <a:latin typeface="Arial" panose="020B0604020202020204" pitchFamily="34" charset="0"/>
                <a:cs typeface="Arial" panose="020B0604020202020204" pitchFamily="34" charset="0"/>
              </a:rPr>
              <a:t>Practically Speaking…</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212940" y="977030"/>
            <a:ext cx="8780745" cy="5486586"/>
          </a:xfrm>
        </p:spPr>
        <p:txBody>
          <a:bodyPr>
            <a:normAutofit fontScale="77500" lnSpcReduction="20000"/>
          </a:bodyPr>
          <a:lstStyle/>
          <a:p>
            <a:pPr marL="285736" indent="-285736">
              <a:buFont typeface="Arial" panose="020B0604020202020204" pitchFamily="34" charset="0"/>
              <a:buChar char="•"/>
              <a:defRPr/>
            </a:pPr>
            <a:r>
              <a:rPr lang="en-US" sz="3300" dirty="0" smtClean="0">
                <a:latin typeface="Arial" panose="020B0604020202020204" pitchFamily="34" charset="0"/>
                <a:cs typeface="Arial" panose="020B0604020202020204" pitchFamily="34" charset="0"/>
              </a:rPr>
              <a:t>Every NICU in the NW IPAs were tasked with:</a:t>
            </a:r>
          </a:p>
          <a:p>
            <a:pPr marL="685786" lvl="1" indent="-285736">
              <a:buFont typeface="Arial" panose="020B0604020202020204" pitchFamily="34" charset="0"/>
              <a:buChar char="•"/>
              <a:defRPr/>
            </a:pPr>
            <a:r>
              <a:rPr lang="en-US" sz="3300" dirty="0" smtClean="0">
                <a:latin typeface="Arial" panose="020B0604020202020204" pitchFamily="34" charset="0"/>
                <a:cs typeface="Arial" panose="020B0604020202020204" pitchFamily="34" charset="0"/>
              </a:rPr>
              <a:t>Joining the VON Collaborative</a:t>
            </a:r>
          </a:p>
          <a:p>
            <a:pPr marL="685786" lvl="1" indent="-285736">
              <a:buFont typeface="Arial" panose="020B0604020202020204" pitchFamily="34" charset="0"/>
              <a:buChar char="•"/>
              <a:defRPr/>
            </a:pPr>
            <a:r>
              <a:rPr lang="en-US" sz="3300" dirty="0" smtClean="0">
                <a:latin typeface="Arial" panose="020B0604020202020204" pitchFamily="34" charset="0"/>
                <a:cs typeface="Arial" panose="020B0604020202020204" pitchFamily="34" charset="0"/>
              </a:rPr>
              <a:t>Putting together a local multi-disciplinary antibiotic stewardship team</a:t>
            </a:r>
          </a:p>
          <a:p>
            <a:pPr marL="685786" lvl="1" indent="-285736">
              <a:buFont typeface="Arial" panose="020B0604020202020204" pitchFamily="34" charset="0"/>
              <a:buChar char="•"/>
              <a:defRPr/>
            </a:pPr>
            <a:r>
              <a:rPr lang="en-US" sz="3300" dirty="0" smtClean="0">
                <a:latin typeface="Arial" panose="020B0604020202020204" pitchFamily="34" charset="0"/>
                <a:cs typeface="Arial" panose="020B0604020202020204" pitchFamily="34" charset="0"/>
              </a:rPr>
              <a:t>Developing a SMART Aim</a:t>
            </a:r>
          </a:p>
          <a:p>
            <a:pPr marL="685786" lvl="1" indent="-285736">
              <a:buFont typeface="Arial" panose="020B0604020202020204" pitchFamily="34" charset="0"/>
              <a:buChar char="•"/>
              <a:defRPr/>
            </a:pPr>
            <a:r>
              <a:rPr lang="en-US" sz="3300" dirty="0" smtClean="0">
                <a:latin typeface="Arial" panose="020B0604020202020204" pitchFamily="34" charset="0"/>
                <a:cs typeface="Arial" panose="020B0604020202020204" pitchFamily="34" charset="0"/>
              </a:rPr>
              <a:t>Starting PDSA cycles to decrease their unnecessary antibiotic utilization</a:t>
            </a:r>
          </a:p>
          <a:p>
            <a:pPr marL="685786" lvl="1" indent="-285736">
              <a:buFont typeface="Arial" panose="020B0604020202020204" pitchFamily="34" charset="0"/>
              <a:buChar char="•"/>
              <a:defRPr/>
            </a:pPr>
            <a:r>
              <a:rPr lang="en-US" sz="3300" dirty="0" smtClean="0">
                <a:latin typeface="Arial" panose="020B0604020202020204" pitchFamily="34" charset="0"/>
                <a:cs typeface="Arial" panose="020B0604020202020204" pitchFamily="34" charset="0"/>
              </a:rPr>
              <a:t>Participate in NW IPAs activities</a:t>
            </a:r>
          </a:p>
          <a:p>
            <a:pPr marL="685786" lvl="1" indent="-285736">
              <a:buFont typeface="Arial" panose="020B0604020202020204" pitchFamily="34" charset="0"/>
              <a:buChar char="•"/>
              <a:defRPr/>
            </a:pPr>
            <a:r>
              <a:rPr lang="en-US" sz="3300" dirty="0" smtClean="0">
                <a:latin typeface="Arial" panose="020B0604020202020204" pitchFamily="34" charset="0"/>
                <a:cs typeface="Arial" panose="020B0604020202020204" pitchFamily="34" charset="0"/>
              </a:rPr>
              <a:t>Determine/share their Antibiotic Utilization Rate (AUR)* with NW IPAs</a:t>
            </a:r>
          </a:p>
          <a:p>
            <a:pPr marL="400050" lvl="1" indent="0">
              <a:buNone/>
              <a:defRPr/>
            </a:pPr>
            <a:endParaRPr lang="en-US" sz="3300" dirty="0" smtClean="0">
              <a:latin typeface="Arial" panose="020B0604020202020204" pitchFamily="34" charset="0"/>
              <a:cs typeface="Arial" panose="020B0604020202020204" pitchFamily="34" charset="0"/>
            </a:endParaRPr>
          </a:p>
          <a:p>
            <a:pPr marL="285736" indent="-285736">
              <a:buFont typeface="Arial" panose="020B0604020202020204" pitchFamily="34" charset="0"/>
              <a:buChar char="•"/>
              <a:defRPr/>
            </a:pPr>
            <a:r>
              <a:rPr lang="en-US" sz="3300" dirty="0" smtClean="0">
                <a:latin typeface="Arial" panose="020B0604020202020204" pitchFamily="34" charset="0"/>
                <a:cs typeface="Arial" panose="020B0604020202020204" pitchFamily="34" charset="0"/>
              </a:rPr>
              <a:t>NW IPA Leadership:</a:t>
            </a:r>
          </a:p>
          <a:p>
            <a:pPr marL="685786" lvl="1" indent="-285736">
              <a:buFont typeface="Arial" panose="020B0604020202020204" pitchFamily="34" charset="0"/>
              <a:buChar char="•"/>
              <a:defRPr/>
            </a:pPr>
            <a:r>
              <a:rPr lang="en-US" sz="3300" dirty="0" smtClean="0">
                <a:latin typeface="Arial" panose="020B0604020202020204" pitchFamily="34" charset="0"/>
                <a:cs typeface="Arial" panose="020B0604020202020204" pitchFamily="34" charset="0"/>
              </a:rPr>
              <a:t>Organization and structure for collaborative QI</a:t>
            </a:r>
          </a:p>
          <a:p>
            <a:pPr marL="685786" lvl="1" indent="-285736">
              <a:buFont typeface="Arial" panose="020B0604020202020204" pitchFamily="34" charset="0"/>
              <a:buChar char="•"/>
              <a:defRPr/>
            </a:pPr>
            <a:r>
              <a:rPr lang="en-US" sz="3300" dirty="0" smtClean="0">
                <a:latin typeface="Arial" panose="020B0604020202020204" pitchFamily="34" charset="0"/>
                <a:cs typeface="Arial" panose="020B0604020202020204" pitchFamily="34" charset="0"/>
              </a:rPr>
              <a:t>Coaching to the teams</a:t>
            </a:r>
          </a:p>
          <a:p>
            <a:pPr marL="685786" lvl="1" indent="-285736">
              <a:buFont typeface="Arial" panose="020B0604020202020204" pitchFamily="34" charset="0"/>
              <a:buChar char="•"/>
              <a:defRPr/>
            </a:pPr>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212940" y="6463616"/>
            <a:ext cx="589135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*CDC definition of antibiotic days per 1,000 patient days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9653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2939" y="2432527"/>
            <a:ext cx="8780745" cy="828210"/>
          </a:xfrm>
          <a:prstGeom prst="rect">
            <a:avLst/>
          </a:prstGeom>
        </p:spPr>
        <p:txBody>
          <a:bodyPr>
            <a:normAutofit/>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sz="4800" b="1" dirty="0" smtClean="0">
                <a:latin typeface="Arial" panose="020B0604020202020204" pitchFamily="34" charset="0"/>
                <a:cs typeface="Arial" panose="020B0604020202020204" pitchFamily="34" charset="0"/>
              </a:rPr>
              <a:t>Results</a:t>
            </a:r>
            <a:endParaRPr lang="en-US" sz="48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12941" y="5838825"/>
            <a:ext cx="1045495" cy="952500"/>
          </a:xfrm>
          <a:prstGeom prst="rect">
            <a:avLst/>
          </a:prstGeom>
        </p:spPr>
      </p:pic>
    </p:spTree>
    <p:extLst>
      <p:ext uri="{BB962C8B-B14F-4D97-AF65-F5344CB8AC3E}">
        <p14:creationId xmlns:p14="http://schemas.microsoft.com/office/powerpoint/2010/main" val="9628710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2940" y="222727"/>
            <a:ext cx="8780745" cy="828210"/>
          </a:xfrm>
          <a:prstGeom prst="rect">
            <a:avLst/>
          </a:prstGeom>
        </p:spPr>
        <p:txBody>
          <a:bodyPr>
            <a:normAutofit fontScale="62500" lnSpcReduction="20000"/>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sz="4800" b="1" dirty="0" smtClean="0">
                <a:latin typeface="Arial" panose="020B0604020202020204" pitchFamily="34" charset="0"/>
                <a:cs typeface="Arial" panose="020B0604020202020204" pitchFamily="34" charset="0"/>
              </a:rPr>
              <a:t>Individual AURs </a:t>
            </a:r>
            <a:r>
              <a:rPr lang="en-US" sz="4800" b="1" dirty="0">
                <a:latin typeface="Arial" panose="020B0604020202020204" pitchFamily="34" charset="0"/>
                <a:cs typeface="Arial" panose="020B0604020202020204" pitchFamily="34" charset="0"/>
              </a:rPr>
              <a:t>for NW </a:t>
            </a:r>
            <a:r>
              <a:rPr lang="en-US" sz="4800" b="1" dirty="0" smtClean="0">
                <a:latin typeface="Arial" panose="020B0604020202020204" pitchFamily="34" charset="0"/>
                <a:cs typeface="Arial" panose="020B0604020202020204" pitchFamily="34" charset="0"/>
              </a:rPr>
              <a:t>IPA Centers:</a:t>
            </a:r>
            <a:endParaRPr lang="en-US" sz="4800" b="1" dirty="0">
              <a:latin typeface="Arial" panose="020B0604020202020204" pitchFamily="34" charset="0"/>
              <a:cs typeface="Arial" panose="020B0604020202020204" pitchFamily="34" charset="0"/>
            </a:endParaRPr>
          </a:p>
          <a:p>
            <a:r>
              <a:rPr lang="en-US" sz="4800" b="1" dirty="0">
                <a:latin typeface="Arial" panose="020B0604020202020204" pitchFamily="34" charset="0"/>
                <a:cs typeface="Arial" panose="020B0604020202020204" pitchFamily="34" charset="0"/>
              </a:rPr>
              <a:t>Jan 2015 – May 2017</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327150"/>
            <a:ext cx="6657975" cy="476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96075" y="1327150"/>
            <a:ext cx="2366276" cy="5062924"/>
          </a:xfrm>
          <a:prstGeom prst="rect">
            <a:avLst/>
          </a:prstGeom>
          <a:noFill/>
        </p:spPr>
        <p:txBody>
          <a:bodyPr wrap="square" rtlCol="0">
            <a:spAutoFit/>
          </a:bodyPr>
          <a:lstStyle/>
          <a:p>
            <a:pPr marL="285750" indent="-285750">
              <a:buFont typeface="Arial" panose="020B0604020202020204" pitchFamily="34" charset="0"/>
              <a:buChar char="•"/>
            </a:pPr>
            <a:r>
              <a:rPr lang="en-US" sz="1700" dirty="0" smtClean="0">
                <a:latin typeface="Arial" panose="020B0604020202020204" pitchFamily="34" charset="0"/>
                <a:cs typeface="Arial" panose="020B0604020202020204" pitchFamily="34" charset="0"/>
              </a:rPr>
              <a:t>Y-axis (left) – AUR</a:t>
            </a:r>
          </a:p>
          <a:p>
            <a:pPr marL="285750" indent="-285750">
              <a:buFont typeface="Arial" panose="020B0604020202020204" pitchFamily="34" charset="0"/>
              <a:buChar char="•"/>
            </a:pPr>
            <a:endParaRPr lang="en-US" sz="17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smtClean="0">
                <a:latin typeface="Arial" panose="020B0604020202020204" pitchFamily="34" charset="0"/>
                <a:cs typeface="Arial" panose="020B0604020202020204" pitchFamily="34" charset="0"/>
              </a:rPr>
              <a:t>Y-axis (right) – total patient days for NW IPAs</a:t>
            </a:r>
          </a:p>
          <a:p>
            <a:pPr marL="285750" indent="-285750">
              <a:buFont typeface="Arial" panose="020B0604020202020204" pitchFamily="34" charset="0"/>
              <a:buChar char="•"/>
            </a:pPr>
            <a:endParaRPr lang="en-US" sz="17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smtClean="0">
                <a:latin typeface="Arial" panose="020B0604020202020204" pitchFamily="34" charset="0"/>
                <a:cs typeface="Arial" panose="020B0604020202020204" pitchFamily="34" charset="0"/>
              </a:rPr>
              <a:t>X-axis – month/year</a:t>
            </a:r>
          </a:p>
          <a:p>
            <a:pPr marL="285750" indent="-285750">
              <a:buFont typeface="Arial" panose="020B0604020202020204" pitchFamily="34" charset="0"/>
              <a:buChar char="•"/>
            </a:pPr>
            <a:endParaRPr lang="en-US" sz="17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smtClean="0">
                <a:latin typeface="Arial" panose="020B0604020202020204" pitchFamily="34" charset="0"/>
                <a:cs typeface="Arial" panose="020B0604020202020204" pitchFamily="34" charset="0"/>
              </a:rPr>
              <a:t>Thick dark blue line- combined AUR of participating centers in NW IPAs</a:t>
            </a:r>
          </a:p>
          <a:p>
            <a:pPr marL="285750" indent="-285750">
              <a:buFont typeface="Arial" panose="020B0604020202020204" pitchFamily="34" charset="0"/>
              <a:buChar char="•"/>
            </a:pPr>
            <a:endParaRPr lang="en-US" sz="17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700" dirty="0" smtClean="0">
                <a:latin typeface="Arial" panose="020B0604020202020204" pitchFamily="34" charset="0"/>
                <a:cs typeface="Arial" panose="020B0604020202020204" pitchFamily="34" charset="0"/>
              </a:rPr>
              <a:t>Individual lines – NW IPAs individual centers monthly AUR</a:t>
            </a:r>
            <a:endParaRPr lang="en-US"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572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8" name="Picture 7"/>
          <p:cNvPicPr>
            <a:picLocks noChangeAspect="1"/>
          </p:cNvPicPr>
          <p:nvPr/>
        </p:nvPicPr>
        <p:blipFill>
          <a:blip r:embed="rId2"/>
          <a:stretch>
            <a:fillRect/>
          </a:stretch>
        </p:blipFill>
        <p:spPr>
          <a:xfrm>
            <a:off x="754577" y="957838"/>
            <a:ext cx="7515321" cy="4256725"/>
          </a:xfrm>
          <a:prstGeom prst="rect">
            <a:avLst/>
          </a:prstGeom>
        </p:spPr>
      </p:pic>
      <p:pic>
        <p:nvPicPr>
          <p:cNvPr id="9" name="Picture 8"/>
          <p:cNvPicPr>
            <a:picLocks noChangeAspect="1"/>
          </p:cNvPicPr>
          <p:nvPr/>
        </p:nvPicPr>
        <p:blipFill>
          <a:blip r:embed="rId3"/>
          <a:stretch>
            <a:fillRect/>
          </a:stretch>
        </p:blipFill>
        <p:spPr>
          <a:xfrm>
            <a:off x="1550312" y="5294221"/>
            <a:ext cx="5561806" cy="369366"/>
          </a:xfrm>
          <a:prstGeom prst="rect">
            <a:avLst/>
          </a:prstGeom>
        </p:spPr>
      </p:pic>
    </p:spTree>
    <p:extLst>
      <p:ext uri="{BB962C8B-B14F-4D97-AF65-F5344CB8AC3E}">
        <p14:creationId xmlns:p14="http://schemas.microsoft.com/office/powerpoint/2010/main" val="8305464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30924" y="1353383"/>
            <a:ext cx="2464752"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Y-axis (left) – AUR</a:t>
            </a:r>
          </a:p>
          <a:p>
            <a:pPr marL="285750"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Y-axis (right) – total patient days for NW IPAs</a:t>
            </a:r>
          </a:p>
          <a:p>
            <a:pPr marL="285750"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X-axis – month/year</a:t>
            </a:r>
          </a:p>
          <a:p>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Thick dark blue line – combined AUR for NW IPAs</a:t>
            </a:r>
            <a:endParaRPr lang="en-US" dirty="0">
              <a:latin typeface="Arial" panose="020B0604020202020204" pitchFamily="34" charset="0"/>
              <a:cs typeface="Arial" panose="020B0604020202020204" pitchFamily="34" charset="0"/>
            </a:endParaRPr>
          </a:p>
        </p:txBody>
      </p:sp>
      <p:grpSp>
        <p:nvGrpSpPr>
          <p:cNvPr id="5" name="Group 4"/>
          <p:cNvGrpSpPr/>
          <p:nvPr/>
        </p:nvGrpSpPr>
        <p:grpSpPr>
          <a:xfrm>
            <a:off x="97605" y="1353383"/>
            <a:ext cx="6433319" cy="4606925"/>
            <a:chOff x="97605" y="993775"/>
            <a:chExt cx="6433319" cy="4606925"/>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05" y="993775"/>
              <a:ext cx="6433319"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90650" y="1123950"/>
              <a:ext cx="4067175" cy="409575"/>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1"/>
          <p:cNvSpPr txBox="1">
            <a:spLocks/>
          </p:cNvSpPr>
          <p:nvPr/>
        </p:nvSpPr>
        <p:spPr>
          <a:xfrm>
            <a:off x="212940" y="222727"/>
            <a:ext cx="8780745" cy="828210"/>
          </a:xfrm>
          <a:prstGeom prst="rect">
            <a:avLst/>
          </a:prstGeom>
        </p:spPr>
        <p:txBody>
          <a:bodyPr>
            <a:normAutofit fontScale="62500" lnSpcReduction="20000"/>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sz="4800" b="1" dirty="0" smtClean="0">
                <a:latin typeface="Arial" panose="020B0604020202020204" pitchFamily="34" charset="0"/>
                <a:cs typeface="Arial" panose="020B0604020202020204" pitchFamily="34" charset="0"/>
              </a:rPr>
              <a:t>Combined AUR for NW IPAs:</a:t>
            </a:r>
          </a:p>
          <a:p>
            <a:r>
              <a:rPr lang="en-US" sz="4800" b="1" dirty="0" smtClean="0">
                <a:latin typeface="Arial" panose="020B0604020202020204" pitchFamily="34" charset="0"/>
                <a:cs typeface="Arial" panose="020B0604020202020204" pitchFamily="34" charset="0"/>
              </a:rPr>
              <a:t>Jan 2015 – May 2017</a:t>
            </a:r>
            <a:endParaRPr lang="en-US" sz="4800" b="1" dirty="0">
              <a:latin typeface="Arial" panose="020B0604020202020204" pitchFamily="34" charset="0"/>
              <a:cs typeface="Arial" panose="020B0604020202020204" pitchFamily="34" charset="0"/>
            </a:endParaRPr>
          </a:p>
        </p:txBody>
      </p:sp>
      <p:sp>
        <p:nvSpPr>
          <p:cNvPr id="6" name="TextBox 5"/>
          <p:cNvSpPr txBox="1"/>
          <p:nvPr/>
        </p:nvSpPr>
        <p:spPr>
          <a:xfrm>
            <a:off x="766262" y="4120634"/>
            <a:ext cx="5487400" cy="369332"/>
          </a:xfrm>
          <a:prstGeom prst="rect">
            <a:avLst/>
          </a:prstGeom>
          <a:solidFill>
            <a:srgbClr val="FFFF00"/>
          </a:solidFill>
        </p:spPr>
        <p:txBody>
          <a:bodyPr wrap="none" rtlCol="0">
            <a:spAutoFit/>
          </a:bodyPr>
          <a:lstStyle/>
          <a:p>
            <a:r>
              <a:rPr lang="en-US" dirty="0" smtClean="0">
                <a:latin typeface="Arial" panose="020B0604020202020204" pitchFamily="34" charset="0"/>
                <a:cs typeface="Arial" panose="020B0604020202020204" pitchFamily="34" charset="0"/>
              </a:rPr>
              <a:t>~25% reduction from baseline in antibiotic utilization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57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2940" y="222727"/>
            <a:ext cx="8780745" cy="828210"/>
          </a:xfrm>
          <a:prstGeom prst="rect">
            <a:avLst/>
          </a:prstGeom>
        </p:spPr>
        <p:txBody>
          <a:bodyPr>
            <a:normAutofit/>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sz="4800" b="1" dirty="0" smtClean="0">
                <a:latin typeface="Arial" panose="020B0604020202020204" pitchFamily="34" charset="0"/>
                <a:cs typeface="Arial" panose="020B0604020202020204" pitchFamily="34" charset="0"/>
              </a:rPr>
              <a:t>VON Day Audit</a:t>
            </a:r>
            <a:endParaRPr lang="en-US" sz="4800" b="1"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40" y="1651148"/>
            <a:ext cx="6711593" cy="364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4533" y="2069430"/>
            <a:ext cx="970879" cy="258692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7763" y="2069431"/>
            <a:ext cx="918545" cy="25869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45236" y="1792431"/>
            <a:ext cx="1768048" cy="276999"/>
          </a:xfrm>
          <a:prstGeom prst="rect">
            <a:avLst/>
          </a:prstGeom>
          <a:noFill/>
        </p:spPr>
        <p:txBody>
          <a:bodyPr wrap="none" rtlCol="0">
            <a:spAutoFit/>
          </a:bodyPr>
          <a:lstStyle/>
          <a:p>
            <a:r>
              <a:rPr lang="en-US" sz="1200" b="1" dirty="0" smtClean="0">
                <a:latin typeface="Arial" panose="020B0604020202020204" pitchFamily="34" charset="0"/>
                <a:cs typeface="Arial" panose="020B0604020202020204" pitchFamily="34" charset="0"/>
              </a:rPr>
              <a:t>NW IPA           All VON</a:t>
            </a:r>
            <a:endParaRPr lang="en-US" sz="1200" b="1" dirty="0">
              <a:latin typeface="Arial" panose="020B0604020202020204" pitchFamily="34" charset="0"/>
              <a:cs typeface="Arial" panose="020B0604020202020204" pitchFamily="34" charset="0"/>
            </a:endParaRPr>
          </a:p>
        </p:txBody>
      </p:sp>
      <p:sp>
        <p:nvSpPr>
          <p:cNvPr id="7" name="TextBox 6"/>
          <p:cNvSpPr txBox="1"/>
          <p:nvPr/>
        </p:nvSpPr>
        <p:spPr>
          <a:xfrm>
            <a:off x="7500296" y="4774657"/>
            <a:ext cx="857927" cy="276999"/>
          </a:xfrm>
          <a:prstGeom prst="rect">
            <a:avLst/>
          </a:prstGeom>
          <a:noFill/>
        </p:spPr>
        <p:txBody>
          <a:bodyPr wrap="none" rtlCol="0">
            <a:spAutoFit/>
          </a:bodyPr>
          <a:lstStyle/>
          <a:p>
            <a:r>
              <a:rPr lang="en-US" sz="1200" b="1" dirty="0" smtClean="0">
                <a:latin typeface="Arial" panose="020B0604020202020204" pitchFamily="34" charset="0"/>
                <a:cs typeface="Arial" panose="020B0604020202020204" pitchFamily="34" charset="0"/>
              </a:rPr>
              <a:t>Nov 2017</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572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1100" y="1693863"/>
            <a:ext cx="6858000" cy="2387600"/>
          </a:xfrm>
        </p:spPr>
        <p:txBody>
          <a:bodyPr>
            <a:noAutofit/>
          </a:bodyPr>
          <a:lstStyle/>
          <a:p>
            <a:r>
              <a:rPr lang="en-US" sz="4800" b="1" dirty="0" smtClean="0">
                <a:latin typeface="Arial" panose="020B0604020202020204" pitchFamily="34" charset="0"/>
                <a:cs typeface="Arial" panose="020B0604020202020204" pitchFamily="34" charset="0"/>
              </a:rPr>
              <a:t>Sample Report Sent to Each Center </a:t>
            </a:r>
            <a:br>
              <a:rPr lang="en-US" sz="48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(along with excel template) </a:t>
            </a:r>
            <a:r>
              <a:rPr lang="en-US" sz="4800" b="1" dirty="0" smtClean="0">
                <a:latin typeface="Arial" panose="020B0604020202020204" pitchFamily="34" charset="0"/>
                <a:cs typeface="Arial" panose="020B0604020202020204" pitchFamily="34" charset="0"/>
              </a:rPr>
              <a:t>:</a:t>
            </a:r>
            <a:br>
              <a:rPr lang="en-US" sz="4800" b="1" dirty="0" smtClean="0">
                <a:latin typeface="Arial" panose="020B0604020202020204" pitchFamily="34" charset="0"/>
                <a:cs typeface="Arial" panose="020B0604020202020204" pitchFamily="34" charset="0"/>
              </a:rPr>
            </a:br>
            <a:r>
              <a:rPr lang="en-US" sz="4800" b="1" dirty="0" smtClean="0">
                <a:latin typeface="Arial" panose="020B0604020202020204" pitchFamily="34" charset="0"/>
                <a:cs typeface="Arial" panose="020B0604020202020204" pitchFamily="34" charset="0"/>
              </a:rPr>
              <a:t/>
            </a:r>
            <a:br>
              <a:rPr lang="en-US" sz="4800" b="1" dirty="0" smtClean="0">
                <a:latin typeface="Arial" panose="020B0604020202020204" pitchFamily="34" charset="0"/>
                <a:cs typeface="Arial" panose="020B0604020202020204" pitchFamily="34" charset="0"/>
              </a:rPr>
            </a:br>
            <a:r>
              <a:rPr lang="en-US" sz="4800" b="1" dirty="0" smtClean="0">
                <a:latin typeface="Arial" panose="020B0604020202020204" pitchFamily="34" charset="0"/>
                <a:cs typeface="Arial" panose="020B0604020202020204" pitchFamily="34" charset="0"/>
              </a:rPr>
              <a:t>NW IPAs AUR Report</a:t>
            </a:r>
            <a:endParaRPr lang="en-US" sz="48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219200" y="4429919"/>
            <a:ext cx="6858000" cy="1655762"/>
          </a:xfrm>
        </p:spPr>
        <p:txBody>
          <a:bodyPr/>
          <a:lstStyle/>
          <a:p>
            <a:r>
              <a:rPr lang="en-US" dirty="0" smtClean="0">
                <a:latin typeface="Arial" panose="020B0604020202020204" pitchFamily="34" charset="0"/>
                <a:cs typeface="Arial" panose="020B0604020202020204" pitchFamily="34" charset="0"/>
              </a:rPr>
              <a:t>Oregon Health &amp; Science University</a:t>
            </a:r>
          </a:p>
          <a:p>
            <a:r>
              <a:rPr lang="en-US" dirty="0" smtClean="0">
                <a:latin typeface="Arial" panose="020B0604020202020204" pitchFamily="34" charset="0"/>
                <a:cs typeface="Arial" panose="020B0604020202020204" pitchFamily="34" charset="0"/>
              </a:rPr>
              <a:t>January 2015-December 2016</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9587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250" y="5935445"/>
            <a:ext cx="8197386" cy="646331"/>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AUR of 9 out of the 11 centers in the NW IPAs from January 2015-December 2016</a:t>
            </a:r>
          </a:p>
          <a:p>
            <a:r>
              <a:rPr lang="en-US" sz="1200" dirty="0" smtClean="0">
                <a:latin typeface="Arial" panose="020B0604020202020204" pitchFamily="34" charset="0"/>
                <a:cs typeface="Arial" panose="020B0604020202020204" pitchFamily="34" charset="0"/>
              </a:rPr>
              <a:t>Notes: (a) 1 center only started data collection in August 2015; (b) only </a:t>
            </a:r>
            <a:r>
              <a:rPr lang="en-US" sz="1200" dirty="0">
                <a:latin typeface="Arial" panose="020B0604020202020204" pitchFamily="34" charset="0"/>
                <a:cs typeface="Arial" panose="020B0604020202020204" pitchFamily="34" charset="0"/>
              </a:rPr>
              <a:t>4</a:t>
            </a:r>
            <a:r>
              <a:rPr lang="en-US" sz="1200" dirty="0" smtClean="0">
                <a:latin typeface="Arial" panose="020B0604020202020204" pitchFamily="34" charset="0"/>
                <a:cs typeface="Arial" panose="020B0604020202020204" pitchFamily="34" charset="0"/>
              </a:rPr>
              <a:t> centers have data through December 2016</a:t>
            </a:r>
          </a:p>
          <a:p>
            <a:r>
              <a:rPr lang="en-US" sz="1200" dirty="0" smtClean="0">
                <a:latin typeface="Arial" panose="020B0604020202020204" pitchFamily="34" charset="0"/>
                <a:cs typeface="Arial" panose="020B0604020202020204" pitchFamily="34" charset="0"/>
              </a:rPr>
              <a:t>The thick dark blue line represents the overall AUR for all the centers reporting (NW IPAs Monthly AUR)</a:t>
            </a:r>
            <a:endParaRPr lang="en-US" sz="1200" dirty="0">
              <a:latin typeface="Arial" panose="020B0604020202020204" pitchFamily="34" charset="0"/>
              <a:cs typeface="Arial" panose="020B0604020202020204"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679" y="155575"/>
            <a:ext cx="7581709" cy="564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8501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9332" y="6386812"/>
            <a:ext cx="7272069"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thick dark blue line represents the overall AUR for all the centers reporting.</a:t>
            </a:r>
          </a:p>
          <a:p>
            <a:r>
              <a:rPr lang="en-US" sz="1200" dirty="0" smtClean="0">
                <a:latin typeface="Arial" panose="020B0604020202020204" pitchFamily="34" charset="0"/>
                <a:cs typeface="Arial" panose="020B0604020202020204" pitchFamily="34" charset="0"/>
              </a:rPr>
              <a:t>The other dark thick line represents the AUR for your center (OHSU) </a:t>
            </a:r>
            <a:endParaRPr lang="en-US" sz="1200" dirty="0">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263525"/>
            <a:ext cx="8108950" cy="598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96632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6733" y="6187636"/>
            <a:ext cx="6917517" cy="646331"/>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Please note that this is not a risk adjusted graph.</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If your center median is above the NW IPAs, then you are utilizing more antibiotics then the other 9 centers represented. If it is below the NW IPAs, than you are averaging less.</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734" y="428625"/>
            <a:ext cx="7565216" cy="563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6702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719" y="6396335"/>
            <a:ext cx="5707460" cy="461665"/>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Each center should set it’s own goal line (that should be realistic and attainable – </a:t>
            </a:r>
          </a:p>
          <a:p>
            <a:r>
              <a:rPr lang="en-US" sz="1200" dirty="0" smtClean="0">
                <a:latin typeface="Arial" panose="020B0604020202020204" pitchFamily="34" charset="0"/>
                <a:cs typeface="Arial" panose="020B0604020202020204" pitchFamily="34" charset="0"/>
              </a:rPr>
              <a:t>150 was set arbitrarily for purposes of demonstration)</a:t>
            </a:r>
            <a:endParaRPr lang="en-US" sz="1200"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719" y="171450"/>
            <a:ext cx="8181144" cy="609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3912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0" y="222727"/>
            <a:ext cx="8780745" cy="828210"/>
          </a:xfrm>
        </p:spPr>
        <p:txBody>
          <a:bodyPr>
            <a:normAutofit/>
          </a:bodyPr>
          <a:lstStyle/>
          <a:p>
            <a:r>
              <a:rPr lang="en-US" b="1" dirty="0" smtClean="0">
                <a:latin typeface="Arial" panose="020B0604020202020204" pitchFamily="34" charset="0"/>
                <a:cs typeface="Arial" panose="020B0604020202020204" pitchFamily="34" charset="0"/>
              </a:rPr>
              <a:t>Summary</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212940" y="977030"/>
            <a:ext cx="8780745" cy="5486586"/>
          </a:xfrm>
        </p:spPr>
        <p:txBody>
          <a:bodyPr>
            <a:normAutofit lnSpcReduction="10000"/>
          </a:bodyPr>
          <a:lstStyle/>
          <a:p>
            <a:pPr marL="457200" indent="-457200">
              <a:buFont typeface="Arial" charset="0"/>
              <a:buChar char="•"/>
              <a:defRPr/>
            </a:pPr>
            <a:r>
              <a:rPr lang="en-US" sz="2600" dirty="0">
                <a:latin typeface="Arial" panose="020B0604020202020204" pitchFamily="34" charset="0"/>
                <a:ea typeface="ＭＳ Ｐゴシック" charset="0"/>
                <a:cs typeface="Arial" panose="020B0604020202020204" pitchFamily="34" charset="0"/>
              </a:rPr>
              <a:t>NW IPAs have successfully engaged all 11 NICUs in the </a:t>
            </a:r>
            <a:r>
              <a:rPr lang="en-US" sz="2600" dirty="0" smtClean="0">
                <a:latin typeface="Arial" panose="020B0604020202020204" pitchFamily="34" charset="0"/>
                <a:ea typeface="ＭＳ Ｐゴシック" charset="0"/>
                <a:cs typeface="Arial" panose="020B0604020202020204" pitchFamily="34" charset="0"/>
              </a:rPr>
              <a:t>region</a:t>
            </a:r>
            <a:r>
              <a:rPr lang="en-US" sz="2600" dirty="0">
                <a:latin typeface="Arial" panose="020B0604020202020204" pitchFamily="34" charset="0"/>
                <a:ea typeface="ＭＳ Ｐゴシック" charset="0"/>
                <a:cs typeface="Arial" panose="020B0604020202020204" pitchFamily="34" charset="0"/>
              </a:rPr>
              <a:t> </a:t>
            </a:r>
            <a:r>
              <a:rPr lang="en-US" sz="2600" dirty="0" smtClean="0">
                <a:latin typeface="Arial" panose="020B0604020202020204" pitchFamily="34" charset="0"/>
                <a:ea typeface="ＭＳ Ｐゴシック" charset="0"/>
                <a:cs typeface="Arial" panose="020B0604020202020204" pitchFamily="34" charset="0"/>
              </a:rPr>
              <a:t>in collaboration </a:t>
            </a:r>
            <a:r>
              <a:rPr lang="en-US" sz="2600" dirty="0">
                <a:latin typeface="Arial" panose="020B0604020202020204" pitchFamily="34" charset="0"/>
                <a:ea typeface="ＭＳ Ｐゴシック" charset="0"/>
                <a:cs typeface="Arial" panose="020B0604020202020204" pitchFamily="34" charset="0"/>
              </a:rPr>
              <a:t>and participation around antibiotic </a:t>
            </a:r>
            <a:r>
              <a:rPr lang="en-US" sz="2600" dirty="0" smtClean="0">
                <a:latin typeface="Arial" panose="020B0604020202020204" pitchFamily="34" charset="0"/>
                <a:ea typeface="ＭＳ Ｐゴシック" charset="0"/>
                <a:cs typeface="Arial" panose="020B0604020202020204" pitchFamily="34" charset="0"/>
              </a:rPr>
              <a:t>stewardship</a:t>
            </a: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All 11 centers have been able to determine their AUR*</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Labor intensive (getting better)</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Not risk adjusted</a:t>
            </a:r>
          </a:p>
          <a:p>
            <a:pPr marL="457200" lvl="1" indent="-457200">
              <a:buFont typeface="Arial" charset="0"/>
              <a:buChar char="•"/>
              <a:defRPr/>
            </a:pPr>
            <a:r>
              <a:rPr lang="en-US" sz="2600" dirty="0" smtClean="0">
                <a:latin typeface="Arial" panose="020B0604020202020204" pitchFamily="34" charset="0"/>
                <a:cs typeface="Arial" panose="020B0604020202020204" pitchFamily="34" charset="0"/>
              </a:rPr>
              <a:t>2017 iNICQ participation for NW IPA centers was supported in </a:t>
            </a:r>
            <a:r>
              <a:rPr lang="en-US" sz="2600" dirty="0">
                <a:latin typeface="Arial" panose="020B0604020202020204" pitchFamily="34" charset="0"/>
                <a:cs typeface="Arial" panose="020B0604020202020204" pitchFamily="34" charset="0"/>
              </a:rPr>
              <a:t>part </a:t>
            </a:r>
            <a:r>
              <a:rPr lang="en-US" sz="2600" dirty="0" smtClean="0">
                <a:latin typeface="Arial" panose="020B0604020202020204" pitchFamily="34" charset="0"/>
                <a:cs typeface="Arial" panose="020B0604020202020204" pitchFamily="34" charset="0"/>
              </a:rPr>
              <a:t>by </a:t>
            </a:r>
            <a:r>
              <a:rPr lang="en-US" sz="2600" dirty="0">
                <a:latin typeface="Arial" panose="020B0604020202020204" pitchFamily="34" charset="0"/>
                <a:cs typeface="Arial" panose="020B0604020202020204" pitchFamily="34" charset="0"/>
              </a:rPr>
              <a:t>the Healthcare Associated Infections Program of the Oregon Public Health Division with funding from the CDC Epidemiology and Laboratory Capacity Grant</a:t>
            </a: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First collaborative QI project in region that includes all NICU participation</a:t>
            </a:r>
            <a:endParaRPr lang="en-US" sz="2600" dirty="0">
              <a:latin typeface="Arial" panose="020B0604020202020204" pitchFamily="34" charset="0"/>
              <a:ea typeface="ＭＳ Ｐゴシック" charset="0"/>
              <a:cs typeface="Arial" panose="020B0604020202020204" pitchFamily="34" charset="0"/>
            </a:endParaRPr>
          </a:p>
          <a:p>
            <a:pPr marL="685786" lvl="1" indent="-285736">
              <a:buFont typeface="Arial" panose="020B0604020202020204" pitchFamily="34" charset="0"/>
              <a:buChar char="•"/>
              <a:defRPr/>
            </a:pPr>
            <a:endParaRPr lang="en-US" sz="2000" dirty="0" smtClean="0">
              <a:latin typeface="Arial" panose="020B0604020202020204" pitchFamily="34" charset="0"/>
              <a:cs typeface="Arial" panose="020B0604020202020204" pitchFamily="34" charset="0"/>
            </a:endParaRPr>
          </a:p>
        </p:txBody>
      </p:sp>
      <p:sp>
        <p:nvSpPr>
          <p:cNvPr id="4" name="TextBox 3"/>
          <p:cNvSpPr txBox="1"/>
          <p:nvPr/>
        </p:nvSpPr>
        <p:spPr>
          <a:xfrm>
            <a:off x="212940" y="6463616"/>
            <a:ext cx="5891356"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*CDC definition of antibiotic days per 1,000 patient days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50928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1100" y="1693863"/>
            <a:ext cx="6858000" cy="2387600"/>
          </a:xfrm>
        </p:spPr>
        <p:txBody>
          <a:bodyPr>
            <a:noAutofit/>
          </a:bodyPr>
          <a:lstStyle/>
          <a:p>
            <a:r>
              <a:rPr lang="en-US" sz="4800" b="1" dirty="0" smtClean="0">
                <a:latin typeface="Arial" panose="020B0604020202020204" pitchFamily="34" charset="0"/>
                <a:cs typeface="Arial" panose="020B0604020202020204" pitchFamily="34" charset="0"/>
              </a:rPr>
              <a:t>Our Local Improvement Story:</a:t>
            </a:r>
            <a:br>
              <a:rPr lang="en-US" sz="4800" b="1" dirty="0" smtClean="0">
                <a:latin typeface="Arial" panose="020B0604020202020204" pitchFamily="34" charset="0"/>
                <a:cs typeface="Arial" panose="020B0604020202020204" pitchFamily="34" charset="0"/>
              </a:rPr>
            </a:br>
            <a:r>
              <a:rPr lang="en-US" sz="4800" b="1" dirty="0" smtClean="0">
                <a:latin typeface="Arial" panose="020B0604020202020204" pitchFamily="34" charset="0"/>
                <a:cs typeface="Arial" panose="020B0604020202020204" pitchFamily="34" charset="0"/>
              </a:rPr>
              <a:t>OHSU</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8247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1" y="274323"/>
            <a:ext cx="8780745" cy="828210"/>
          </a:xfrm>
        </p:spPr>
        <p:txBody>
          <a:bodyPr>
            <a:normAutofit/>
          </a:bodyPr>
          <a:lstStyle/>
          <a:p>
            <a:r>
              <a:rPr lang="en-US" b="1" dirty="0" smtClean="0">
                <a:latin typeface="Arial" panose="020B0604020202020204" pitchFamily="34" charset="0"/>
                <a:cs typeface="Arial" panose="020B0604020202020204" pitchFamily="34" charset="0"/>
              </a:rPr>
              <a:t>OHSU NICU Baseline Data</a:t>
            </a:r>
            <a:endParaRPr lang="en-US" b="1"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21" y="1025530"/>
            <a:ext cx="8902165" cy="470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5135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8" name="Picture 7"/>
          <p:cNvPicPr>
            <a:picLocks noChangeAspect="1"/>
          </p:cNvPicPr>
          <p:nvPr/>
        </p:nvPicPr>
        <p:blipFill>
          <a:blip r:embed="rId2"/>
          <a:stretch>
            <a:fillRect/>
          </a:stretch>
        </p:blipFill>
        <p:spPr>
          <a:xfrm>
            <a:off x="754577" y="957838"/>
            <a:ext cx="7515321" cy="4256725"/>
          </a:xfrm>
          <a:prstGeom prst="rect">
            <a:avLst/>
          </a:prstGeom>
        </p:spPr>
      </p:pic>
      <p:pic>
        <p:nvPicPr>
          <p:cNvPr id="9" name="Picture 8"/>
          <p:cNvPicPr>
            <a:picLocks noChangeAspect="1"/>
          </p:cNvPicPr>
          <p:nvPr/>
        </p:nvPicPr>
        <p:blipFill>
          <a:blip r:embed="rId3"/>
          <a:stretch>
            <a:fillRect/>
          </a:stretch>
        </p:blipFill>
        <p:spPr>
          <a:xfrm>
            <a:off x="1550312" y="5294221"/>
            <a:ext cx="5561806" cy="369366"/>
          </a:xfrm>
          <a:prstGeom prst="rect">
            <a:avLst/>
          </a:prstGeom>
        </p:spPr>
      </p:pic>
      <p:pic>
        <p:nvPicPr>
          <p:cNvPr id="10" name="Picture 9"/>
          <p:cNvPicPr>
            <a:picLocks noChangeAspect="1"/>
          </p:cNvPicPr>
          <p:nvPr/>
        </p:nvPicPr>
        <p:blipFill>
          <a:blip r:embed="rId4"/>
          <a:stretch>
            <a:fillRect/>
          </a:stretch>
        </p:blipFill>
        <p:spPr>
          <a:xfrm>
            <a:off x="114300" y="2055258"/>
            <a:ext cx="9144000" cy="1121814"/>
          </a:xfrm>
          <a:prstGeom prst="rect">
            <a:avLst/>
          </a:prstGeom>
        </p:spPr>
      </p:pic>
    </p:spTree>
    <p:extLst>
      <p:ext uri="{BB962C8B-B14F-4D97-AF65-F5344CB8AC3E}">
        <p14:creationId xmlns:p14="http://schemas.microsoft.com/office/powerpoint/2010/main" val="19526324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1" y="274323"/>
            <a:ext cx="8780745" cy="828210"/>
          </a:xfrm>
        </p:spPr>
        <p:txBody>
          <a:bodyPr>
            <a:normAutofit/>
          </a:bodyPr>
          <a:lstStyle/>
          <a:p>
            <a:r>
              <a:rPr lang="en-US" b="1" dirty="0" smtClean="0">
                <a:latin typeface="Arial" panose="020B0604020202020204" pitchFamily="34" charset="0"/>
                <a:cs typeface="Arial" panose="020B0604020202020204" pitchFamily="34" charset="0"/>
              </a:rPr>
              <a:t>SMART Aim</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677662" y="1396357"/>
            <a:ext cx="7965297" cy="5004443"/>
          </a:xfrm>
        </p:spPr>
        <p:txBody>
          <a:bodyPr>
            <a:normAutofit/>
          </a:bodyPr>
          <a:lstStyle/>
          <a:p>
            <a:r>
              <a:rPr lang="en-US" altLang="en-US" sz="3600" dirty="0">
                <a:latin typeface="Arial" panose="020B0604020202020204" pitchFamily="34" charset="0"/>
                <a:cs typeface="Arial" panose="020B0604020202020204" pitchFamily="34" charset="0"/>
              </a:rPr>
              <a:t>To decrease Antibiotic Utilization Rate (AUR) (defined as antibiotic days/1,000 patients days per CDC) from </a:t>
            </a:r>
            <a:r>
              <a:rPr lang="en-US" altLang="en-US" sz="3600" dirty="0" smtClean="0">
                <a:latin typeface="Arial" panose="020B0604020202020204" pitchFamily="34" charset="0"/>
                <a:cs typeface="Arial" panose="020B0604020202020204" pitchFamily="34" charset="0"/>
              </a:rPr>
              <a:t>333 </a:t>
            </a:r>
            <a:r>
              <a:rPr lang="en-US" altLang="en-US" sz="3600" dirty="0">
                <a:latin typeface="Arial" panose="020B0604020202020204" pitchFamily="34" charset="0"/>
                <a:cs typeface="Arial" panose="020B0604020202020204" pitchFamily="34" charset="0"/>
              </a:rPr>
              <a:t>antibiotic days/1,000 patient days to </a:t>
            </a:r>
            <a:r>
              <a:rPr lang="en-US" altLang="en-US" sz="3600" dirty="0" smtClean="0">
                <a:latin typeface="Arial" panose="020B0604020202020204" pitchFamily="34" charset="0"/>
                <a:cs typeface="Arial" panose="020B0604020202020204" pitchFamily="34" charset="0"/>
              </a:rPr>
              <a:t>283 </a:t>
            </a:r>
            <a:r>
              <a:rPr lang="en-US" altLang="en-US" sz="3600" dirty="0">
                <a:latin typeface="Arial" panose="020B0604020202020204" pitchFamily="34" charset="0"/>
                <a:cs typeface="Arial" panose="020B0604020202020204" pitchFamily="34" charset="0"/>
              </a:rPr>
              <a:t>antibiotic days/1,000 patient days (15%) by December 31, 2016</a:t>
            </a:r>
          </a:p>
        </p:txBody>
      </p:sp>
    </p:spTree>
    <p:extLst>
      <p:ext uri="{BB962C8B-B14F-4D97-AF65-F5344CB8AC3E}">
        <p14:creationId xmlns:p14="http://schemas.microsoft.com/office/powerpoint/2010/main" val="1670517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custDataLst>
              <p:tags r:id="rId1"/>
            </p:custDataLst>
          </p:nvPr>
        </p:nvSpPr>
        <p:spPr>
          <a:xfrm>
            <a:off x="152400" y="1143001"/>
            <a:ext cx="5410200" cy="615549"/>
          </a:xfrm>
          <a:prstGeom prst="rect">
            <a:avLst/>
          </a:prstGeom>
          <a:noFill/>
        </p:spPr>
        <p:txBody>
          <a:bodyPr wrap="square" lIns="91435" tIns="45718" rIns="91435" bIns="45718" rtlCol="0">
            <a:spAutoFit/>
          </a:bodyPr>
          <a:lstStyle/>
          <a:p>
            <a:r>
              <a:rPr lang="en-US" sz="3400" b="1" dirty="0">
                <a:solidFill>
                  <a:srgbClr val="3A71B4"/>
                </a:solidFill>
                <a:latin typeface="Tahoma"/>
                <a:cs typeface="Tahoma"/>
              </a:rPr>
              <a:t>Key Drivers</a:t>
            </a:r>
          </a:p>
        </p:txBody>
      </p:sp>
      <p:sp>
        <p:nvSpPr>
          <p:cNvPr id="16" name="Rounded Rectangle 15"/>
          <p:cNvSpPr/>
          <p:nvPr/>
        </p:nvSpPr>
        <p:spPr>
          <a:xfrm>
            <a:off x="3063914" y="1450775"/>
            <a:ext cx="1736685" cy="1292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smtClean="0">
                <a:latin typeface="Arial" panose="020B0604020202020204" pitchFamily="34" charset="0"/>
                <a:cs typeface="Arial" panose="020B0604020202020204" pitchFamily="34" charset="0"/>
              </a:rPr>
              <a:t>Establish a </a:t>
            </a:r>
            <a:r>
              <a:rPr lang="en-US" b="1" dirty="0">
                <a:latin typeface="Arial" panose="020B0604020202020204" pitchFamily="34" charset="0"/>
                <a:cs typeface="Arial" panose="020B0604020202020204" pitchFamily="34" charset="0"/>
              </a:rPr>
              <a:t>c</a:t>
            </a:r>
            <a:r>
              <a:rPr lang="en-US" b="1" dirty="0" smtClean="0">
                <a:latin typeface="Arial" panose="020B0604020202020204" pitchFamily="34" charset="0"/>
                <a:cs typeface="Arial" panose="020B0604020202020204" pitchFamily="34" charset="0"/>
              </a:rPr>
              <a:t>ulture of Antibiotic Stewardship</a:t>
            </a:r>
            <a:endParaRPr lang="en-US" b="1" dirty="0">
              <a:latin typeface="Arial" panose="020B0604020202020204" pitchFamily="34" charset="0"/>
              <a:cs typeface="Arial" panose="020B0604020202020204" pitchFamily="34" charset="0"/>
            </a:endParaRPr>
          </a:p>
        </p:txBody>
      </p:sp>
      <p:sp>
        <p:nvSpPr>
          <p:cNvPr id="20" name="Rounded Rectangle 19"/>
          <p:cNvSpPr/>
          <p:nvPr/>
        </p:nvSpPr>
        <p:spPr>
          <a:xfrm>
            <a:off x="3070760" y="3276600"/>
            <a:ext cx="1729839"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smtClean="0">
                <a:latin typeface="Arial" panose="020B0604020202020204" pitchFamily="34" charset="0"/>
                <a:cs typeface="Arial" panose="020B0604020202020204" pitchFamily="34" charset="0"/>
              </a:rPr>
              <a:t>Initiation of antibiotics</a:t>
            </a:r>
            <a:endParaRPr lang="en-US" b="1" dirty="0">
              <a:latin typeface="Arial" panose="020B0604020202020204" pitchFamily="34" charset="0"/>
              <a:cs typeface="Arial" panose="020B0604020202020204" pitchFamily="34" charset="0"/>
            </a:endParaRPr>
          </a:p>
        </p:txBody>
      </p:sp>
      <p:sp>
        <p:nvSpPr>
          <p:cNvPr id="21" name="Rounded Rectangle 20"/>
          <p:cNvSpPr/>
          <p:nvPr/>
        </p:nvSpPr>
        <p:spPr>
          <a:xfrm>
            <a:off x="3063914" y="4792920"/>
            <a:ext cx="1769171" cy="5791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smtClean="0">
                <a:latin typeface="Arial" panose="020B0604020202020204" pitchFamily="34" charset="0"/>
                <a:cs typeface="Arial" panose="020B0604020202020204" pitchFamily="34" charset="0"/>
              </a:rPr>
              <a:t>Duration of antibiotics</a:t>
            </a:r>
            <a:endParaRPr lang="en-US" b="1" dirty="0">
              <a:latin typeface="Arial" panose="020B0604020202020204" pitchFamily="34" charset="0"/>
              <a:cs typeface="Arial" panose="020B0604020202020204" pitchFamily="34" charset="0"/>
            </a:endParaRPr>
          </a:p>
        </p:txBody>
      </p:sp>
      <p:cxnSp>
        <p:nvCxnSpPr>
          <p:cNvPr id="23" name="Straight Arrow Connector 22"/>
          <p:cNvCxnSpPr>
            <a:stCxn id="16" idx="1"/>
            <a:endCxn id="28" idx="3"/>
          </p:cNvCxnSpPr>
          <p:nvPr/>
        </p:nvCxnSpPr>
        <p:spPr>
          <a:xfrm flipH="1">
            <a:off x="1981200" y="2096988"/>
            <a:ext cx="1082714" cy="1739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1" idx="1"/>
            <a:endCxn id="28" idx="3"/>
          </p:cNvCxnSpPr>
          <p:nvPr/>
        </p:nvCxnSpPr>
        <p:spPr>
          <a:xfrm flipH="1" flipV="1">
            <a:off x="1981200" y="3836870"/>
            <a:ext cx="1082714" cy="1245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1"/>
            <a:endCxn id="28" idx="3"/>
          </p:cNvCxnSpPr>
          <p:nvPr/>
        </p:nvCxnSpPr>
        <p:spPr>
          <a:xfrm flipH="1">
            <a:off x="1981200" y="3543300"/>
            <a:ext cx="1089560" cy="293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211372" y="2514599"/>
            <a:ext cx="1769828" cy="26445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b="1" u="sng" dirty="0">
                <a:latin typeface="Arial" panose="020B0604020202020204" pitchFamily="34" charset="0"/>
                <a:cs typeface="Arial" panose="020B0604020202020204" pitchFamily="34" charset="0"/>
              </a:rPr>
              <a:t>SMART AIM:</a:t>
            </a:r>
          </a:p>
          <a:p>
            <a:r>
              <a:rPr lang="en-US" altLang="en-US" sz="1200" dirty="0">
                <a:latin typeface="Arial" panose="020B0604020202020204" pitchFamily="34" charset="0"/>
                <a:cs typeface="Arial" panose="020B0604020202020204" pitchFamily="34" charset="0"/>
              </a:rPr>
              <a:t>To decrease Antibiotic Utilization Rate (AUR) (defined as antibiotic days/1,000 patients days per CDC) from 333 antibiotic days/1,000 patient days to 283 antibiotic days/1,000 patient days (15%) by December 31, 2016</a:t>
            </a:r>
          </a:p>
        </p:txBody>
      </p:sp>
      <p:sp>
        <p:nvSpPr>
          <p:cNvPr id="55" name="Rounded Rectangle 54"/>
          <p:cNvSpPr/>
          <p:nvPr/>
        </p:nvSpPr>
        <p:spPr>
          <a:xfrm>
            <a:off x="5577519" y="4872379"/>
            <a:ext cx="3433075" cy="4202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marL="128588" indent="-128588">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Pharmacy/IT Driven Interventions</a:t>
            </a:r>
            <a:endParaRPr lang="en-US" sz="1200" dirty="0">
              <a:solidFill>
                <a:schemeClr val="tx1"/>
              </a:solidFill>
              <a:latin typeface="Arial" panose="020B0604020202020204" pitchFamily="34" charset="0"/>
              <a:cs typeface="Arial" panose="020B0604020202020204" pitchFamily="34" charset="0"/>
            </a:endParaRPr>
          </a:p>
          <a:p>
            <a:endParaRPr lang="en-US" sz="1050" dirty="0">
              <a:solidFill>
                <a:schemeClr val="tx1"/>
              </a:solidFill>
            </a:endParaRPr>
          </a:p>
        </p:txBody>
      </p:sp>
      <p:sp>
        <p:nvSpPr>
          <p:cNvPr id="56" name="Rounded Rectangle 55"/>
          <p:cNvSpPr/>
          <p:nvPr/>
        </p:nvSpPr>
        <p:spPr>
          <a:xfrm>
            <a:off x="5577519" y="1645449"/>
            <a:ext cx="3433075" cy="8691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marL="128588"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Enroll in </a:t>
            </a:r>
            <a:r>
              <a:rPr lang="en-US" sz="1200" dirty="0" smtClean="0">
                <a:solidFill>
                  <a:schemeClr val="tx1"/>
                </a:solidFill>
                <a:latin typeface="Arial" panose="020B0604020202020204" pitchFamily="34" charset="0"/>
                <a:cs typeface="Arial" panose="020B0604020202020204" pitchFamily="34" charset="0"/>
              </a:rPr>
              <a:t>VON Collaborative </a:t>
            </a:r>
            <a:r>
              <a:rPr lang="en-US" sz="1200" dirty="0">
                <a:solidFill>
                  <a:schemeClr val="tx1"/>
                </a:solidFill>
                <a:latin typeface="Arial" panose="020B0604020202020204" pitchFamily="34" charset="0"/>
                <a:cs typeface="Arial" panose="020B0604020202020204" pitchFamily="34" charset="0"/>
              </a:rPr>
              <a:t>2016 </a:t>
            </a:r>
            <a:endParaRPr lang="en-US" sz="1200" dirty="0" smtClean="0">
              <a:solidFill>
                <a:schemeClr val="tx1"/>
              </a:solidFill>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Join regional collaborative</a:t>
            </a:r>
          </a:p>
          <a:p>
            <a:pPr marL="128588" indent="-128588">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Form an antibiotic stewardship team</a:t>
            </a:r>
            <a:endParaRPr lang="en-US" sz="1200" dirty="0">
              <a:solidFill>
                <a:schemeClr val="tx1"/>
              </a:solidFill>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Determine AND share AUR</a:t>
            </a:r>
          </a:p>
        </p:txBody>
      </p:sp>
      <p:sp>
        <p:nvSpPr>
          <p:cNvPr id="57" name="Rounded Rectangle 56"/>
          <p:cNvSpPr/>
          <p:nvPr/>
        </p:nvSpPr>
        <p:spPr>
          <a:xfrm>
            <a:off x="5577519" y="3095069"/>
            <a:ext cx="3433075" cy="90408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marL="128588" indent="-128588">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Identify areas for improvement</a:t>
            </a:r>
          </a:p>
          <a:p>
            <a:pPr marL="128588" indent="-128588">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Vancomycin reduction strategies</a:t>
            </a:r>
          </a:p>
          <a:p>
            <a:pPr marL="128588" indent="-128588">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Clarification/updates of clinical consensus guidelines</a:t>
            </a:r>
            <a:endParaRPr lang="en-US" sz="1200" dirty="0">
              <a:solidFill>
                <a:schemeClr val="tx1"/>
              </a:solidFill>
              <a:latin typeface="Arial" panose="020B0604020202020204" pitchFamily="34" charset="0"/>
              <a:cs typeface="Arial" panose="020B0604020202020204" pitchFamily="34" charset="0"/>
            </a:endParaRPr>
          </a:p>
          <a:p>
            <a:endParaRPr lang="en-US" sz="1050" dirty="0">
              <a:solidFill>
                <a:schemeClr val="tx1"/>
              </a:solidFill>
            </a:endParaRPr>
          </a:p>
        </p:txBody>
      </p:sp>
      <p:cxnSp>
        <p:nvCxnSpPr>
          <p:cNvPr id="58" name="Straight Arrow Connector 57"/>
          <p:cNvCxnSpPr>
            <a:stCxn id="56" idx="1"/>
            <a:endCxn id="16" idx="3"/>
          </p:cNvCxnSpPr>
          <p:nvPr/>
        </p:nvCxnSpPr>
        <p:spPr>
          <a:xfrm flipH="1">
            <a:off x="4800599" y="2080024"/>
            <a:ext cx="776920" cy="16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7" idx="1"/>
            <a:endCxn id="20" idx="3"/>
          </p:cNvCxnSpPr>
          <p:nvPr/>
        </p:nvCxnSpPr>
        <p:spPr>
          <a:xfrm flipH="1" flipV="1">
            <a:off x="4800598" y="3543300"/>
            <a:ext cx="776920" cy="3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55" idx="1"/>
            <a:endCxn id="21" idx="3"/>
          </p:cNvCxnSpPr>
          <p:nvPr/>
        </p:nvCxnSpPr>
        <p:spPr>
          <a:xfrm flipH="1">
            <a:off x="4833085" y="5082510"/>
            <a:ext cx="7444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070759" y="5855709"/>
            <a:ext cx="2040255" cy="824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smtClean="0">
                <a:latin typeface="Arial" panose="020B0604020202020204" pitchFamily="34" charset="0"/>
                <a:cs typeface="Arial" panose="020B0604020202020204" pitchFamily="34" charset="0"/>
              </a:rPr>
              <a:t>Communication with families</a:t>
            </a:r>
            <a:endParaRPr lang="en-US" b="1" dirty="0">
              <a:latin typeface="Arial" panose="020B0604020202020204" pitchFamily="34" charset="0"/>
              <a:cs typeface="Arial" panose="020B0604020202020204" pitchFamily="34" charset="0"/>
            </a:endParaRPr>
          </a:p>
        </p:txBody>
      </p:sp>
      <p:cxnSp>
        <p:nvCxnSpPr>
          <p:cNvPr id="31" name="Straight Arrow Connector 30"/>
          <p:cNvCxnSpPr>
            <a:stCxn id="30" idx="1"/>
            <a:endCxn id="28" idx="3"/>
          </p:cNvCxnSpPr>
          <p:nvPr/>
        </p:nvCxnSpPr>
        <p:spPr>
          <a:xfrm flipH="1" flipV="1">
            <a:off x="1981200" y="3836870"/>
            <a:ext cx="1089559" cy="2430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57" idx="1"/>
            <a:endCxn id="21" idx="3"/>
          </p:cNvCxnSpPr>
          <p:nvPr/>
        </p:nvCxnSpPr>
        <p:spPr>
          <a:xfrm flipH="1">
            <a:off x="4833085" y="3547110"/>
            <a:ext cx="744434" cy="1535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5577520" y="6057690"/>
            <a:ext cx="2825336" cy="4202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marL="128588" indent="-128588">
              <a:buFont typeface="Arial" panose="020B0604020202020204" pitchFamily="34" charset="0"/>
              <a:buChar char="•"/>
            </a:pPr>
            <a:r>
              <a:rPr lang="en-US" sz="1200" dirty="0" smtClean="0">
                <a:solidFill>
                  <a:schemeClr val="tx1"/>
                </a:solidFill>
                <a:latin typeface="Arial" panose="020B0604020202020204" pitchFamily="34" charset="0"/>
                <a:cs typeface="Arial" panose="020B0604020202020204" pitchFamily="34" charset="0"/>
              </a:rPr>
              <a:t>Help engage parents in conversations around antibiotic use</a:t>
            </a:r>
            <a:endParaRPr lang="en-US" sz="1200" dirty="0">
              <a:solidFill>
                <a:schemeClr val="tx1"/>
              </a:solidFill>
              <a:latin typeface="Arial" panose="020B0604020202020204" pitchFamily="34" charset="0"/>
              <a:cs typeface="Arial" panose="020B0604020202020204" pitchFamily="34" charset="0"/>
            </a:endParaRPr>
          </a:p>
          <a:p>
            <a:endParaRPr lang="en-US" sz="1050" dirty="0">
              <a:solidFill>
                <a:schemeClr val="tx1"/>
              </a:solidFill>
            </a:endParaRPr>
          </a:p>
        </p:txBody>
      </p:sp>
      <p:cxnSp>
        <p:nvCxnSpPr>
          <p:cNvPr id="45" name="Straight Arrow Connector 44"/>
          <p:cNvCxnSpPr>
            <a:stCxn id="44" idx="1"/>
            <a:endCxn id="30" idx="3"/>
          </p:cNvCxnSpPr>
          <p:nvPr/>
        </p:nvCxnSpPr>
        <p:spPr>
          <a:xfrm flipH="1">
            <a:off x="5111014" y="6267821"/>
            <a:ext cx="4665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2707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80745" cy="828210"/>
          </a:xfrm>
        </p:spPr>
        <p:txBody>
          <a:bodyPr>
            <a:normAutofit/>
          </a:bodyPr>
          <a:lstStyle/>
          <a:p>
            <a:r>
              <a:rPr lang="en-US" b="1" dirty="0" smtClean="0">
                <a:latin typeface="Arial" panose="020B0604020202020204" pitchFamily="34" charset="0"/>
                <a:cs typeface="Arial" panose="020B0604020202020204" pitchFamily="34" charset="0"/>
              </a:rPr>
              <a:t>Interventions</a:t>
            </a:r>
            <a:endParaRPr lang="en-US" b="1"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39816632"/>
              </p:ext>
            </p:extLst>
          </p:nvPr>
        </p:nvGraphicFramePr>
        <p:xfrm>
          <a:off x="522973" y="858423"/>
          <a:ext cx="7080985" cy="5673908"/>
        </p:xfrm>
        <a:graphic>
          <a:graphicData uri="http://schemas.openxmlformats.org/drawingml/2006/table">
            <a:tbl>
              <a:tblPr firstRow="1" bandRow="1">
                <a:tableStyleId>{F5AB1C69-6EDB-4FF4-983F-18BD219EF322}</a:tableStyleId>
              </a:tblPr>
              <a:tblGrid>
                <a:gridCol w="1671588">
                  <a:extLst>
                    <a:ext uri="{9D8B030D-6E8A-4147-A177-3AD203B41FA5}">
                      <a16:colId xmlns:a16="http://schemas.microsoft.com/office/drawing/2014/main" val="20000"/>
                    </a:ext>
                  </a:extLst>
                </a:gridCol>
                <a:gridCol w="2358189">
                  <a:extLst>
                    <a:ext uri="{9D8B030D-6E8A-4147-A177-3AD203B41FA5}">
                      <a16:colId xmlns:a16="http://schemas.microsoft.com/office/drawing/2014/main" val="20001"/>
                    </a:ext>
                  </a:extLst>
                </a:gridCol>
                <a:gridCol w="3051208">
                  <a:extLst>
                    <a:ext uri="{9D8B030D-6E8A-4147-A177-3AD203B41FA5}">
                      <a16:colId xmlns:a16="http://schemas.microsoft.com/office/drawing/2014/main" val="20002"/>
                    </a:ext>
                  </a:extLst>
                </a:gridCol>
              </a:tblGrid>
              <a:tr h="505234">
                <a:tc>
                  <a:txBody>
                    <a:bodyPr/>
                    <a:lstStyle/>
                    <a:p>
                      <a:r>
                        <a:rPr lang="en-US" dirty="0" smtClean="0"/>
                        <a:t>Interventions</a:t>
                      </a:r>
                      <a:endParaRPr lang="en-US" dirty="0"/>
                    </a:p>
                  </a:txBody>
                  <a:tcPr/>
                </a:tc>
                <a:tc>
                  <a:txBody>
                    <a:bodyPr/>
                    <a:lstStyle/>
                    <a:p>
                      <a:r>
                        <a:rPr lang="en-US" dirty="0" smtClean="0"/>
                        <a:t>Time</a:t>
                      </a:r>
                      <a:endParaRPr lang="en-US" dirty="0"/>
                    </a:p>
                  </a:txBody>
                  <a:tcPr/>
                </a:tc>
                <a:tc>
                  <a:txBody>
                    <a:bodyPr/>
                    <a:lstStyle/>
                    <a:p>
                      <a:r>
                        <a:rPr lang="en-US" dirty="0" smtClean="0"/>
                        <a:t>Description</a:t>
                      </a:r>
                      <a:endParaRPr lang="en-US" dirty="0"/>
                    </a:p>
                  </a:txBody>
                  <a:tcPr/>
                </a:tc>
                <a:extLst>
                  <a:ext uri="{0D108BD9-81ED-4DB2-BD59-A6C34878D82A}">
                    <a16:rowId xmlns:a16="http://schemas.microsoft.com/office/drawing/2014/main" val="10000"/>
                  </a:ext>
                </a:extLst>
              </a:tr>
              <a:tr h="638835">
                <a:tc>
                  <a:txBody>
                    <a:bodyPr/>
                    <a:lstStyle/>
                    <a:p>
                      <a:r>
                        <a:rPr lang="en-US" dirty="0" smtClean="0"/>
                        <a:t>Pre-NICU ASP</a:t>
                      </a:r>
                      <a:endParaRPr lang="en-US" dirty="0"/>
                    </a:p>
                  </a:txBody>
                  <a:tcPr/>
                </a:tc>
                <a:tc>
                  <a:txBody>
                    <a:bodyPr/>
                    <a:lstStyle/>
                    <a:p>
                      <a:r>
                        <a:rPr lang="en-US" dirty="0" smtClean="0"/>
                        <a:t>July 2015</a:t>
                      </a:r>
                      <a:endParaRPr lang="en-US" dirty="0"/>
                    </a:p>
                  </a:txBody>
                  <a:tcPr/>
                </a:tc>
                <a:tc>
                  <a:txBody>
                    <a:bodyPr/>
                    <a:lstStyle/>
                    <a:p>
                      <a:r>
                        <a:rPr lang="en-US" dirty="0" smtClean="0"/>
                        <a:t>Introduction</a:t>
                      </a:r>
                      <a:r>
                        <a:rPr lang="en-US" baseline="0" dirty="0" smtClean="0"/>
                        <a:t> of Kaiser Sepsis Calculator</a:t>
                      </a:r>
                      <a:endParaRPr lang="en-US" dirty="0"/>
                    </a:p>
                  </a:txBody>
                  <a:tcPr/>
                </a:tc>
                <a:extLst>
                  <a:ext uri="{0D108BD9-81ED-4DB2-BD59-A6C34878D82A}">
                    <a16:rowId xmlns:a16="http://schemas.microsoft.com/office/drawing/2014/main" val="10001"/>
                  </a:ext>
                </a:extLst>
              </a:tr>
              <a:tr h="505234">
                <a:tc>
                  <a:txBody>
                    <a:bodyPr/>
                    <a:lstStyle/>
                    <a:p>
                      <a:r>
                        <a:rPr lang="en-US" dirty="0" smtClean="0"/>
                        <a:t>1</a:t>
                      </a:r>
                      <a:endParaRPr lang="en-US" dirty="0"/>
                    </a:p>
                  </a:txBody>
                  <a:tcPr/>
                </a:tc>
                <a:tc>
                  <a:txBody>
                    <a:bodyPr/>
                    <a:lstStyle/>
                    <a:p>
                      <a:r>
                        <a:rPr lang="en-US" dirty="0" smtClean="0"/>
                        <a:t>December 2015</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NICU</a:t>
                      </a:r>
                      <a:r>
                        <a:rPr lang="en-US" baseline="0" dirty="0" smtClean="0"/>
                        <a:t> ASP Team Formed</a:t>
                      </a:r>
                      <a:endParaRPr lang="en-US" dirty="0" smtClean="0"/>
                    </a:p>
                    <a:p>
                      <a:endParaRPr lang="en-US" dirty="0"/>
                    </a:p>
                  </a:txBody>
                  <a:tcPr/>
                </a:tc>
                <a:extLst>
                  <a:ext uri="{0D108BD9-81ED-4DB2-BD59-A6C34878D82A}">
                    <a16:rowId xmlns:a16="http://schemas.microsoft.com/office/drawing/2014/main" val="10002"/>
                  </a:ext>
                </a:extLst>
              </a:tr>
              <a:tr h="505234">
                <a:tc>
                  <a:txBody>
                    <a:bodyPr/>
                    <a:lstStyle/>
                    <a:p>
                      <a:r>
                        <a:rPr lang="en-US" dirty="0" smtClean="0"/>
                        <a:t>2</a:t>
                      </a:r>
                      <a:endParaRPr lang="en-US" dirty="0"/>
                    </a:p>
                  </a:txBody>
                  <a:tcPr/>
                </a:tc>
                <a:tc>
                  <a:txBody>
                    <a:bodyPr/>
                    <a:lstStyle/>
                    <a:p>
                      <a:r>
                        <a:rPr lang="en-US" dirty="0" smtClean="0"/>
                        <a:t>March 2016</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Clinical</a:t>
                      </a:r>
                      <a:r>
                        <a:rPr lang="en-US" baseline="0" dirty="0" smtClean="0"/>
                        <a:t> Consensus Guidelines Changes:</a:t>
                      </a:r>
                      <a:r>
                        <a:rPr lang="en-US" dirty="0" smtClean="0"/>
                        <a:t/>
                      </a:r>
                      <a:br>
                        <a:rPr lang="en-US" dirty="0" smtClean="0"/>
                      </a:br>
                      <a:r>
                        <a:rPr lang="en-US" dirty="0" smtClean="0"/>
                        <a:t>-48 to 36</a:t>
                      </a:r>
                      <a:r>
                        <a:rPr lang="en-US" baseline="0" dirty="0" smtClean="0"/>
                        <a:t> hour rule out</a:t>
                      </a:r>
                    </a:p>
                    <a:p>
                      <a:r>
                        <a:rPr lang="en-US" baseline="0" dirty="0" smtClean="0"/>
                        <a:t>-Vancomycin reduction</a:t>
                      </a:r>
                      <a:endParaRPr lang="en-US" dirty="0"/>
                    </a:p>
                  </a:txBody>
                  <a:tcPr/>
                </a:tc>
                <a:extLst>
                  <a:ext uri="{0D108BD9-81ED-4DB2-BD59-A6C34878D82A}">
                    <a16:rowId xmlns:a16="http://schemas.microsoft.com/office/drawing/2014/main" val="10003"/>
                  </a:ext>
                </a:extLst>
              </a:tr>
              <a:tr h="505234">
                <a:tc>
                  <a:txBody>
                    <a:bodyPr/>
                    <a:lstStyle/>
                    <a:p>
                      <a:r>
                        <a:rPr lang="en-US" dirty="0" smtClean="0"/>
                        <a:t>3</a:t>
                      </a:r>
                      <a:endParaRPr lang="en-US" dirty="0"/>
                    </a:p>
                  </a:txBody>
                  <a:tcPr/>
                </a:tc>
                <a:tc>
                  <a:txBody>
                    <a:bodyPr/>
                    <a:lstStyle/>
                    <a:p>
                      <a:r>
                        <a:rPr lang="en-US" dirty="0" smtClean="0"/>
                        <a:t>January 2017</a:t>
                      </a:r>
                      <a:endParaRPr lang="en-US" dirty="0"/>
                    </a:p>
                  </a:txBody>
                  <a:tcPr/>
                </a:tc>
                <a:tc>
                  <a:txBody>
                    <a:bodyPr/>
                    <a:lstStyle/>
                    <a:p>
                      <a:r>
                        <a:rPr lang="en-US" dirty="0" smtClean="0"/>
                        <a:t>Monthly</a:t>
                      </a:r>
                      <a:r>
                        <a:rPr lang="en-US" baseline="0" dirty="0" smtClean="0"/>
                        <a:t> OHSU ASP Meetings</a:t>
                      </a:r>
                      <a:endParaRPr lang="en-US" dirty="0"/>
                    </a:p>
                  </a:txBody>
                  <a:tcPr/>
                </a:tc>
                <a:extLst>
                  <a:ext uri="{0D108BD9-81ED-4DB2-BD59-A6C34878D82A}">
                    <a16:rowId xmlns:a16="http://schemas.microsoft.com/office/drawing/2014/main" val="10004"/>
                  </a:ext>
                </a:extLst>
              </a:tr>
              <a:tr h="505234">
                <a:tc>
                  <a:txBody>
                    <a:bodyPr/>
                    <a:lstStyle/>
                    <a:p>
                      <a:r>
                        <a:rPr lang="en-US" dirty="0" smtClean="0"/>
                        <a:t>4</a:t>
                      </a:r>
                      <a:endParaRPr lang="en-US" dirty="0"/>
                    </a:p>
                  </a:txBody>
                  <a:tcPr/>
                </a:tc>
                <a:tc>
                  <a:txBody>
                    <a:bodyPr/>
                    <a:lstStyle/>
                    <a:p>
                      <a:r>
                        <a:rPr lang="en-US" dirty="0" smtClean="0"/>
                        <a:t>February/March</a:t>
                      </a:r>
                      <a:r>
                        <a:rPr lang="en-US" baseline="0" dirty="0" smtClean="0"/>
                        <a:t> 2017</a:t>
                      </a:r>
                      <a:endParaRPr lang="en-US" dirty="0"/>
                    </a:p>
                  </a:txBody>
                  <a:tcPr/>
                </a:tc>
                <a:tc>
                  <a:txBody>
                    <a:bodyPr/>
                    <a:lstStyle/>
                    <a:p>
                      <a:r>
                        <a:rPr lang="en-US" dirty="0" smtClean="0"/>
                        <a:t>“Hard Stops” for rule out sepsis for early and late onset sepsis</a:t>
                      </a:r>
                      <a:endParaRPr lang="en-US" dirty="0"/>
                    </a:p>
                  </a:txBody>
                  <a:tcPr/>
                </a:tc>
                <a:extLst>
                  <a:ext uri="{0D108BD9-81ED-4DB2-BD59-A6C34878D82A}">
                    <a16:rowId xmlns:a16="http://schemas.microsoft.com/office/drawing/2014/main" val="10005"/>
                  </a:ext>
                </a:extLst>
              </a:tr>
              <a:tr h="505234">
                <a:tc>
                  <a:txBody>
                    <a:bodyPr/>
                    <a:lstStyle/>
                    <a:p>
                      <a:r>
                        <a:rPr lang="en-US" dirty="0" smtClean="0"/>
                        <a:t>5</a:t>
                      </a:r>
                      <a:r>
                        <a:rPr lang="en-US" baseline="0" dirty="0" smtClean="0"/>
                        <a:t> – DCH Wide</a:t>
                      </a:r>
                      <a:endParaRPr lang="en-US" dirty="0"/>
                    </a:p>
                  </a:txBody>
                  <a:tcPr/>
                </a:tc>
                <a:tc>
                  <a:txBody>
                    <a:bodyPr/>
                    <a:lstStyle/>
                    <a:p>
                      <a:r>
                        <a:rPr lang="en-US" dirty="0" smtClean="0"/>
                        <a:t>October 2017</a:t>
                      </a:r>
                      <a:endParaRPr lang="en-US" dirty="0"/>
                    </a:p>
                  </a:txBody>
                  <a:tcPr/>
                </a:tc>
                <a:tc>
                  <a:txBody>
                    <a:bodyPr/>
                    <a:lstStyle/>
                    <a:p>
                      <a:r>
                        <a:rPr lang="en-US" dirty="0" smtClean="0"/>
                        <a:t>Pediatric ASP Team Rounds M-F</a:t>
                      </a:r>
                      <a:endParaRPr lang="en-US" dirty="0"/>
                    </a:p>
                  </a:txBody>
                  <a:tcPr/>
                </a:tc>
                <a:extLst>
                  <a:ext uri="{0D108BD9-81ED-4DB2-BD59-A6C34878D82A}">
                    <a16:rowId xmlns:a16="http://schemas.microsoft.com/office/drawing/2014/main" val="10006"/>
                  </a:ext>
                </a:extLst>
              </a:tr>
              <a:tr h="505234">
                <a:tc>
                  <a:txBody>
                    <a:bodyPr/>
                    <a:lstStyle/>
                    <a:p>
                      <a:r>
                        <a:rPr lang="en-US" dirty="0" smtClean="0"/>
                        <a:t>6</a:t>
                      </a:r>
                      <a:endParaRPr lang="en-US" dirty="0"/>
                    </a:p>
                  </a:txBody>
                  <a:tcPr/>
                </a:tc>
                <a:tc>
                  <a:txBody>
                    <a:bodyPr/>
                    <a:lstStyle/>
                    <a:p>
                      <a:r>
                        <a:rPr lang="en-US" dirty="0" smtClean="0"/>
                        <a:t>November 2017</a:t>
                      </a:r>
                      <a:endParaRPr lang="en-US" dirty="0"/>
                    </a:p>
                  </a:txBody>
                  <a:tcPr/>
                </a:tc>
                <a:tc>
                  <a:txBody>
                    <a:bodyPr/>
                    <a:lstStyle/>
                    <a:p>
                      <a:r>
                        <a:rPr lang="en-US" dirty="0" smtClean="0"/>
                        <a:t>Parent Information</a:t>
                      </a:r>
                      <a:r>
                        <a:rPr lang="en-US" baseline="0" dirty="0" smtClean="0"/>
                        <a:t> Cards</a:t>
                      </a:r>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155777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2939" y="2432527"/>
            <a:ext cx="8780745" cy="828210"/>
          </a:xfrm>
          <a:prstGeom prst="rect">
            <a:avLst/>
          </a:prstGeom>
        </p:spPr>
        <p:txBody>
          <a:bodyPr>
            <a:normAutofit/>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sz="4800" b="1" dirty="0" smtClean="0">
                <a:latin typeface="Arial" panose="020B0604020202020204" pitchFamily="34" charset="0"/>
                <a:cs typeface="Arial" panose="020B0604020202020204" pitchFamily="34" charset="0"/>
              </a:rPr>
              <a:t>Results</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96868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2940" y="222727"/>
            <a:ext cx="8780745" cy="828210"/>
          </a:xfrm>
          <a:prstGeom prst="rect">
            <a:avLst/>
          </a:prstGeom>
        </p:spPr>
        <p:txBody>
          <a:bodyPr>
            <a:normAutofit/>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sz="4800" b="1" dirty="0" smtClean="0">
                <a:latin typeface="Arial" panose="020B0604020202020204" pitchFamily="34" charset="0"/>
                <a:cs typeface="Arial" panose="020B0604020202020204" pitchFamily="34" charset="0"/>
              </a:rPr>
              <a:t>OHSU NICU AUR – Year 1</a:t>
            </a:r>
            <a:endParaRPr lang="en-US" sz="4800" b="1" dirty="0">
              <a:latin typeface="Arial" panose="020B0604020202020204" pitchFamily="34" charset="0"/>
              <a:cs typeface="Arial" panose="020B0604020202020204"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672" y="1171331"/>
            <a:ext cx="8411277" cy="4448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2940" y="5736657"/>
            <a:ext cx="8283165"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In 1 year, our  median AUR decreased from baseline of 333 to 214 antibiotic </a:t>
            </a:r>
          </a:p>
          <a:p>
            <a:r>
              <a:rPr lang="en-US" dirty="0" smtClean="0">
                <a:latin typeface="Arial" panose="020B0604020202020204" pitchFamily="34" charset="0"/>
                <a:cs typeface="Arial" panose="020B0604020202020204" pitchFamily="34" charset="0"/>
              </a:rPr>
              <a:t>days per patient days (35.7% reduction)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2227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2940" y="222727"/>
            <a:ext cx="8780745" cy="828210"/>
          </a:xfrm>
          <a:prstGeom prst="rect">
            <a:avLst/>
          </a:prstGeom>
        </p:spPr>
        <p:txBody>
          <a:bodyPr>
            <a:normAutofit/>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sz="4800" b="1" dirty="0" smtClean="0">
                <a:latin typeface="Arial" panose="020B0604020202020204" pitchFamily="34" charset="0"/>
                <a:cs typeface="Arial" panose="020B0604020202020204" pitchFamily="34" charset="0"/>
              </a:rPr>
              <a:t>OHSU NICU AUR – Year 2</a:t>
            </a:r>
            <a:endParaRPr lang="en-US" sz="4800" b="1" dirty="0">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9" y="1050936"/>
            <a:ext cx="8921416" cy="471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2939" y="5929162"/>
            <a:ext cx="8398581"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In 2 year, our  median AUR increased (May 2017) from baseline of 188 to 253</a:t>
            </a:r>
          </a:p>
          <a:p>
            <a:r>
              <a:rPr lang="en-US" dirty="0" smtClean="0">
                <a:latin typeface="Arial" panose="020B0604020202020204" pitchFamily="34" charset="0"/>
                <a:cs typeface="Arial" panose="020B0604020202020204" pitchFamily="34" charset="0"/>
              </a:rPr>
              <a:t>antibiotic days per patient days (34.6% increase) </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Remains 24% below the baseline data pre-intervention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98191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2940" y="222727"/>
            <a:ext cx="8780745" cy="828210"/>
          </a:xfrm>
          <a:prstGeom prst="rect">
            <a:avLst/>
          </a:prstGeom>
        </p:spPr>
        <p:txBody>
          <a:bodyPr>
            <a:normAutofit/>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sz="4800" b="1" dirty="0" smtClean="0">
                <a:latin typeface="Arial" panose="020B0604020202020204" pitchFamily="34" charset="0"/>
                <a:cs typeface="Arial" panose="020B0604020202020204" pitchFamily="34" charset="0"/>
              </a:rPr>
              <a:t>OHSU NICU AUR – Year 5</a:t>
            </a:r>
            <a:endParaRPr lang="en-US" sz="48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12940" y="1182273"/>
            <a:ext cx="8565279" cy="4588947"/>
          </a:xfrm>
          <a:prstGeom prst="rect">
            <a:avLst/>
          </a:prstGeom>
        </p:spPr>
      </p:pic>
    </p:spTree>
    <p:extLst>
      <p:ext uri="{BB962C8B-B14F-4D97-AF65-F5344CB8AC3E}">
        <p14:creationId xmlns:p14="http://schemas.microsoft.com/office/powerpoint/2010/main" val="16778799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0" y="222727"/>
            <a:ext cx="8780745" cy="828210"/>
          </a:xfrm>
        </p:spPr>
        <p:txBody>
          <a:bodyPr>
            <a:normAutofit/>
          </a:bodyPr>
          <a:lstStyle/>
          <a:p>
            <a:r>
              <a:rPr lang="en-US" b="1" dirty="0" smtClean="0">
                <a:latin typeface="Arial" panose="020B0604020202020204" pitchFamily="34" charset="0"/>
                <a:cs typeface="Arial" panose="020B0604020202020204" pitchFamily="34" charset="0"/>
              </a:rPr>
              <a:t>Keys to Our Success</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212940" y="977030"/>
            <a:ext cx="8780745" cy="5486586"/>
          </a:xfrm>
        </p:spPr>
        <p:txBody>
          <a:bodyPr>
            <a:normAutofit/>
          </a:bodyPr>
          <a:lstStyle/>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We have successfully reduced </a:t>
            </a:r>
            <a:r>
              <a:rPr lang="en-US" sz="2600" u="sng" dirty="0" smtClean="0">
                <a:latin typeface="Arial" panose="020B0604020202020204" pitchFamily="34" charset="0"/>
                <a:ea typeface="ＭＳ Ｐゴシック" charset="0"/>
                <a:cs typeface="Arial" panose="020B0604020202020204" pitchFamily="34" charset="0"/>
              </a:rPr>
              <a:t>unnecessar</a:t>
            </a:r>
            <a:r>
              <a:rPr lang="en-US" sz="2600" dirty="0" smtClean="0">
                <a:latin typeface="Arial" panose="020B0604020202020204" pitchFamily="34" charset="0"/>
                <a:ea typeface="ＭＳ Ｐゴシック" charset="0"/>
                <a:cs typeface="Arial" panose="020B0604020202020204" pitchFamily="34" charset="0"/>
              </a:rPr>
              <a:t>y antibiotic utilization</a:t>
            </a: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Keys to our success:</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Easy topic for staff to buy into (subtracting rather than adding care)</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Pharmacy Engagement</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IT Support</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Infectious Disease/Control (Adult ASP Team)</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Just getting started</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Collaboration - first collaborative QI project in region that includes all NICU participation</a:t>
            </a:r>
            <a:endParaRPr lang="en-US" sz="2600" dirty="0">
              <a:latin typeface="Arial" panose="020B0604020202020204" pitchFamily="34" charset="0"/>
              <a:ea typeface="ＭＳ Ｐゴシック" charset="0"/>
              <a:cs typeface="Arial" panose="020B0604020202020204" pitchFamily="34" charset="0"/>
            </a:endParaRPr>
          </a:p>
          <a:p>
            <a:pPr marL="685786" lvl="1" indent="-285736">
              <a:buFont typeface="Arial" panose="020B0604020202020204" pitchFamily="34" charset="0"/>
              <a:buChar char="•"/>
              <a:defRPr/>
            </a:pP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4959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0" y="222727"/>
            <a:ext cx="8780745" cy="828210"/>
          </a:xfrm>
        </p:spPr>
        <p:txBody>
          <a:bodyPr>
            <a:normAutofit/>
          </a:bodyPr>
          <a:lstStyle/>
          <a:p>
            <a:r>
              <a:rPr lang="en-US" b="1" dirty="0" smtClean="0">
                <a:latin typeface="Arial" panose="020B0604020202020204" pitchFamily="34" charset="0"/>
                <a:cs typeface="Arial" panose="020B0604020202020204" pitchFamily="34" charset="0"/>
              </a:rPr>
              <a:t>Opportunities for Improvement</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212940" y="977030"/>
            <a:ext cx="8780745" cy="5486586"/>
          </a:xfrm>
        </p:spPr>
        <p:txBody>
          <a:bodyPr>
            <a:normAutofit lnSpcReduction="10000"/>
          </a:bodyPr>
          <a:lstStyle/>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Understanding variation in AUR</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Antibiotics by indications</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Mapping to infections/NEC</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Getting to the provider level/feedback</a:t>
            </a: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Improving the timing of antibiotic administration on initiation</a:t>
            </a: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Family engagement</a:t>
            </a: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Measuring impact on disparity</a:t>
            </a: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Standardization of guidelines</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Low hanging fruit (early and late onset sepsis)</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Culture negative sepsis, VAP, </a:t>
            </a:r>
            <a:r>
              <a:rPr lang="en-US" sz="2600" dirty="0" err="1" smtClean="0">
                <a:latin typeface="Arial" panose="020B0604020202020204" pitchFamily="34" charset="0"/>
                <a:ea typeface="ＭＳ Ｐゴシック" charset="0"/>
                <a:cs typeface="Arial" panose="020B0604020202020204" pitchFamily="34" charset="0"/>
              </a:rPr>
              <a:t>etc</a:t>
            </a:r>
            <a:endParaRPr lang="en-US" sz="2600" dirty="0" smtClean="0">
              <a:latin typeface="Arial" panose="020B0604020202020204" pitchFamily="34" charset="0"/>
              <a:ea typeface="ＭＳ Ｐゴシック" charset="0"/>
              <a:cs typeface="Arial" panose="020B0604020202020204" pitchFamily="34" charset="0"/>
            </a:endParaRP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Balancing Measures</a:t>
            </a:r>
          </a:p>
          <a:p>
            <a:pPr marL="457200" indent="-457200">
              <a:buFont typeface="Arial" charset="0"/>
              <a:buChar char="•"/>
              <a:defRPr/>
            </a:pPr>
            <a:endParaRPr lang="en-US" sz="2600" dirty="0">
              <a:latin typeface="Arial" panose="020B0604020202020204" pitchFamily="34" charset="0"/>
              <a:ea typeface="ＭＳ Ｐゴシック" charset="0"/>
              <a:cs typeface="Arial" panose="020B0604020202020204" pitchFamily="34" charset="0"/>
            </a:endParaRPr>
          </a:p>
          <a:p>
            <a:pPr marL="685786" lvl="1" indent="-285736">
              <a:buFont typeface="Arial" panose="020B0604020202020204" pitchFamily="34" charset="0"/>
              <a:buChar char="•"/>
              <a:defRPr/>
            </a:pP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3331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0" y="222727"/>
            <a:ext cx="8780745" cy="828210"/>
          </a:xfrm>
        </p:spPr>
        <p:txBody>
          <a:bodyPr>
            <a:normAutofit/>
          </a:bodyPr>
          <a:lstStyle/>
          <a:p>
            <a:r>
              <a:rPr lang="en-US" b="1" dirty="0" smtClean="0">
                <a:latin typeface="Arial" panose="020B0604020202020204" pitchFamily="34" charset="0"/>
                <a:cs typeface="Arial" panose="020B0604020202020204" pitchFamily="34" charset="0"/>
              </a:rPr>
              <a:t>Balancing Measures</a:t>
            </a:r>
            <a:endParaRPr lang="en-US"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422108" y="1449805"/>
            <a:ext cx="8239018" cy="3722270"/>
          </a:xfrm>
          <a:prstGeom prst="rect">
            <a:avLst/>
          </a:prstGeom>
        </p:spPr>
      </p:pic>
      <p:sp>
        <p:nvSpPr>
          <p:cNvPr id="6" name="TextBox 5"/>
          <p:cNvSpPr txBox="1"/>
          <p:nvPr/>
        </p:nvSpPr>
        <p:spPr>
          <a:xfrm>
            <a:off x="704850" y="5943600"/>
            <a:ext cx="4429418" cy="369332"/>
          </a:xfrm>
          <a:prstGeom prst="rect">
            <a:avLst/>
          </a:prstGeom>
          <a:noFill/>
        </p:spPr>
        <p:txBody>
          <a:bodyPr wrap="none" rtlCol="0">
            <a:spAutoFit/>
          </a:bodyPr>
          <a:lstStyle/>
          <a:p>
            <a:r>
              <a:rPr lang="en-US" dirty="0" smtClean="0"/>
              <a:t>Meyers et al. </a:t>
            </a:r>
            <a:r>
              <a:rPr lang="en-US" i="1" dirty="0" smtClean="0"/>
              <a:t>Pediatrics</a:t>
            </a:r>
            <a:r>
              <a:rPr lang="en-US" dirty="0" smtClean="0"/>
              <a:t> 146 (5) Nov 2020</a:t>
            </a:r>
            <a:endParaRPr lang="en-US" dirty="0"/>
          </a:p>
        </p:txBody>
      </p:sp>
    </p:spTree>
    <p:extLst>
      <p:ext uri="{BB962C8B-B14F-4D97-AF65-F5344CB8AC3E}">
        <p14:creationId xmlns:p14="http://schemas.microsoft.com/office/powerpoint/2010/main" val="1094377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774" y="98959"/>
            <a:ext cx="8752114" cy="828210"/>
          </a:xfrm>
        </p:spPr>
        <p:txBody>
          <a:bodyPr>
            <a:normAutofit fontScale="90000"/>
          </a:bodyPr>
          <a:lstStyle/>
          <a:p>
            <a:r>
              <a:rPr lang="en-US" b="1" dirty="0" smtClean="0">
                <a:latin typeface="Arial" panose="020B0604020202020204" pitchFamily="34" charset="0"/>
                <a:cs typeface="Arial" panose="020B0604020202020204" pitchFamily="34" charset="0"/>
              </a:rPr>
              <a:t>Variation in antibiotic use in NICU</a:t>
            </a:r>
            <a:endParaRPr lang="en-US" b="1"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101" y="927169"/>
            <a:ext cx="377825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50810" y="6511332"/>
            <a:ext cx="3342582"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Figure 1 from Schulman et al. </a:t>
            </a:r>
            <a:r>
              <a:rPr lang="en-US" sz="1200" i="1" dirty="0" smtClean="0">
                <a:latin typeface="Arial" panose="020B0604020202020204" pitchFamily="34" charset="0"/>
                <a:cs typeface="Arial" panose="020B0604020202020204" pitchFamily="34" charset="0"/>
              </a:rPr>
              <a:t>Pediatrics</a:t>
            </a:r>
            <a:r>
              <a:rPr lang="en-US" sz="1200" dirty="0" smtClean="0">
                <a:latin typeface="Arial" panose="020B0604020202020204" pitchFamily="34" charset="0"/>
                <a:cs typeface="Arial" panose="020B0604020202020204" pitchFamily="34" charset="0"/>
              </a:rPr>
              <a:t> 2015.</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27042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637" y="264381"/>
            <a:ext cx="7534430" cy="1143000"/>
          </a:xfrm>
        </p:spPr>
        <p:txBody>
          <a:bodyPr>
            <a:normAutofit/>
          </a:bodyPr>
          <a:lstStyle/>
          <a:p>
            <a:r>
              <a:rPr lang="en-US" b="1" dirty="0" smtClean="0">
                <a:latin typeface="Arial" panose="020B0604020202020204" pitchFamily="34" charset="0"/>
                <a:cs typeface="Arial" panose="020B0604020202020204" pitchFamily="34" charset="0"/>
              </a:rPr>
              <a:t>Balancing Measures</a:t>
            </a:r>
            <a:endParaRPr lang="en-US"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0"/>
          </p:nvPr>
        </p:nvSpPr>
        <p:spPr>
          <a:xfrm>
            <a:off x="640067" y="1228778"/>
            <a:ext cx="7534275" cy="5362522"/>
          </a:xfrm>
        </p:spPr>
        <p:txBody>
          <a:bodyPr>
            <a:normAutofit/>
          </a:bodyPr>
          <a:lstStyle/>
          <a:p>
            <a:pPr>
              <a:lnSpc>
                <a:spcPct val="100000"/>
              </a:lnSpc>
              <a:spcBef>
                <a:spcPts val="624"/>
              </a:spcBef>
            </a:pPr>
            <a:r>
              <a:rPr lang="en-US" sz="2800" dirty="0" smtClean="0">
                <a:latin typeface="Arial" panose="020B0604020202020204" pitchFamily="34" charset="0"/>
                <a:cs typeface="Arial" panose="020B0604020202020204" pitchFamily="34" charset="0"/>
              </a:rPr>
              <a:t>Impact on family</a:t>
            </a:r>
          </a:p>
          <a:p>
            <a:pPr>
              <a:lnSpc>
                <a:spcPct val="100000"/>
              </a:lnSpc>
              <a:spcBef>
                <a:spcPts val="624"/>
              </a:spcBef>
            </a:pPr>
            <a:r>
              <a:rPr lang="en-US" sz="2800" dirty="0" smtClean="0">
                <a:latin typeface="Arial" panose="020B0604020202020204" pitchFamily="34" charset="0"/>
                <a:cs typeface="Arial" panose="020B0604020202020204" pitchFamily="34" charset="0"/>
              </a:rPr>
              <a:t>Disparity gap </a:t>
            </a:r>
          </a:p>
          <a:p>
            <a:pPr>
              <a:lnSpc>
                <a:spcPct val="100000"/>
              </a:lnSpc>
              <a:spcBef>
                <a:spcPts val="624"/>
              </a:spcBef>
            </a:pPr>
            <a:r>
              <a:rPr lang="en-US" sz="2800" dirty="0" smtClean="0">
                <a:latin typeface="Arial" panose="020B0604020202020204" pitchFamily="34" charset="0"/>
                <a:cs typeface="Arial" panose="020B0604020202020204" pitchFamily="34" charset="0"/>
              </a:rPr>
              <a:t>Process measures</a:t>
            </a:r>
          </a:p>
          <a:p>
            <a:pPr lvl="1">
              <a:lnSpc>
                <a:spcPct val="100000"/>
              </a:lnSpc>
              <a:spcBef>
                <a:spcPts val="624"/>
              </a:spcBef>
            </a:pPr>
            <a:r>
              <a:rPr lang="en-US" sz="2800" dirty="0" smtClean="0">
                <a:latin typeface="Arial" panose="020B0604020202020204" pitchFamily="34" charset="0"/>
                <a:cs typeface="Arial" panose="020B0604020202020204" pitchFamily="34" charset="0"/>
              </a:rPr>
              <a:t>Delay in initiation of antibiotics</a:t>
            </a:r>
          </a:p>
          <a:p>
            <a:pPr lvl="1">
              <a:lnSpc>
                <a:spcPct val="100000"/>
              </a:lnSpc>
              <a:spcBef>
                <a:spcPts val="624"/>
              </a:spcBef>
            </a:pPr>
            <a:r>
              <a:rPr lang="en-US" sz="2800" dirty="0" smtClean="0">
                <a:latin typeface="Arial" panose="020B0604020202020204" pitchFamily="34" charset="0"/>
                <a:cs typeface="Arial" panose="020B0604020202020204" pitchFamily="34" charset="0"/>
              </a:rPr>
              <a:t>Antibiotics stopped too early</a:t>
            </a:r>
          </a:p>
          <a:p>
            <a:pPr>
              <a:lnSpc>
                <a:spcPct val="100000"/>
              </a:lnSpc>
              <a:spcBef>
                <a:spcPts val="624"/>
              </a:spcBef>
            </a:pPr>
            <a:r>
              <a:rPr lang="en-US" sz="2800" dirty="0" smtClean="0">
                <a:latin typeface="Arial" panose="020B0604020202020204" pitchFamily="34" charset="0"/>
                <a:cs typeface="Arial" panose="020B0604020202020204" pitchFamily="34" charset="0"/>
              </a:rPr>
              <a:t>Outcomes</a:t>
            </a:r>
          </a:p>
          <a:p>
            <a:pPr lvl="1">
              <a:lnSpc>
                <a:spcPct val="100000"/>
              </a:lnSpc>
              <a:spcBef>
                <a:spcPts val="624"/>
              </a:spcBef>
            </a:pPr>
            <a:r>
              <a:rPr lang="en-US" sz="2800" dirty="0" smtClean="0">
                <a:latin typeface="Arial" panose="020B0604020202020204" pitchFamily="34" charset="0"/>
                <a:cs typeface="Arial" panose="020B0604020202020204" pitchFamily="34" charset="0"/>
              </a:rPr>
              <a:t>Mortality, Sepsis, NEC</a:t>
            </a:r>
          </a:p>
          <a:p>
            <a:pPr lvl="1">
              <a:lnSpc>
                <a:spcPct val="100000"/>
              </a:lnSpc>
              <a:spcBef>
                <a:spcPts val="624"/>
              </a:spcBef>
            </a:pPr>
            <a:r>
              <a:rPr lang="en-US" sz="2800" dirty="0" smtClean="0">
                <a:latin typeface="Arial" panose="020B0604020202020204" pitchFamily="34" charset="0"/>
                <a:cs typeface="Arial" panose="020B0604020202020204" pitchFamily="34" charset="0"/>
              </a:rPr>
              <a:t>Long term outcomes (beyond scope?)</a:t>
            </a:r>
          </a:p>
        </p:txBody>
      </p:sp>
    </p:spTree>
    <p:extLst>
      <p:ext uri="{BB962C8B-B14F-4D97-AF65-F5344CB8AC3E}">
        <p14:creationId xmlns:p14="http://schemas.microsoft.com/office/powerpoint/2010/main" val="20782369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40" y="222727"/>
            <a:ext cx="8780745" cy="828210"/>
          </a:xfrm>
        </p:spPr>
        <p:txBody>
          <a:bodyPr>
            <a:normAutofit/>
          </a:bodyPr>
          <a:lstStyle/>
          <a:p>
            <a:r>
              <a:rPr lang="en-US" b="1" dirty="0" smtClean="0">
                <a:latin typeface="Arial" panose="020B0604020202020204" pitchFamily="34" charset="0"/>
                <a:cs typeface="Arial" panose="020B0604020202020204" pitchFamily="34" charset="0"/>
              </a:rPr>
              <a:t>Newborn ASP Strategies</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212940" y="977029"/>
            <a:ext cx="8780745" cy="5642845"/>
          </a:xfrm>
        </p:spPr>
        <p:txBody>
          <a:bodyPr>
            <a:normAutofit/>
          </a:bodyPr>
          <a:lstStyle/>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Implementation of Early Onset Sepsis Calculator</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Engagement of the Mother-Baby Units</a:t>
            </a: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Shortening the time of rule out from 48 to 36 hours (some to 24 hours)</a:t>
            </a: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IT interventions – hard stops</a:t>
            </a: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Engaging the families in conversation</a:t>
            </a: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Education of staff</a:t>
            </a:r>
          </a:p>
          <a:p>
            <a:pPr marL="457200"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Multidisciplinary</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Pharmacy</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Microbiology lab</a:t>
            </a:r>
          </a:p>
          <a:p>
            <a:pPr marL="857250" lvl="1" indent="-457200">
              <a:buFont typeface="Arial" charset="0"/>
              <a:buChar char="•"/>
              <a:defRPr/>
            </a:pPr>
            <a:r>
              <a:rPr lang="en-US" sz="2600" dirty="0" smtClean="0">
                <a:latin typeface="Arial" panose="020B0604020202020204" pitchFamily="34" charset="0"/>
                <a:ea typeface="ＭＳ Ｐゴシック" charset="0"/>
                <a:cs typeface="Arial" panose="020B0604020202020204" pitchFamily="34" charset="0"/>
              </a:rPr>
              <a:t>ID</a:t>
            </a:r>
            <a:endParaRPr lang="en-US" sz="2600" dirty="0">
              <a:latin typeface="Arial" panose="020B0604020202020204" pitchFamily="34" charset="0"/>
              <a:ea typeface="ＭＳ Ｐゴシック" charset="0"/>
              <a:cs typeface="Arial" panose="020B0604020202020204" pitchFamily="34" charset="0"/>
            </a:endParaRPr>
          </a:p>
          <a:p>
            <a:pPr marL="685786" lvl="1" indent="-285736">
              <a:buFont typeface="Arial" panose="020B0604020202020204" pitchFamily="34" charset="0"/>
              <a:buChar char="•"/>
              <a:defRPr/>
            </a:pP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6101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0850" y="120581"/>
            <a:ext cx="8229600" cy="1143000"/>
          </a:xfrm>
        </p:spPr>
        <p:txBody>
          <a:bodyPr>
            <a:normAutofit/>
          </a:bodyPr>
          <a:lstStyle/>
          <a:p>
            <a:r>
              <a:rPr lang="en-US" sz="5400" b="1" dirty="0" smtClean="0">
                <a:solidFill>
                  <a:srgbClr val="3A71B4"/>
                </a:solidFill>
                <a:latin typeface="Arial" panose="020B0604020202020204" pitchFamily="34" charset="0"/>
                <a:cs typeface="Arial" panose="020B0604020202020204" pitchFamily="34" charset="0"/>
              </a:rPr>
              <a:t>What Can You Do?</a:t>
            </a:r>
            <a:endParaRPr lang="en-US" sz="3400" b="1" dirty="0">
              <a:solidFill>
                <a:srgbClr val="3A71B4"/>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219075" y="1164969"/>
            <a:ext cx="8693150" cy="3505200"/>
          </a:xfrm>
        </p:spPr>
        <p:txBody>
          <a:bodyPr>
            <a:noAutofit/>
          </a:bodyPr>
          <a:lstStyle/>
          <a:p>
            <a:pPr>
              <a:spcBef>
                <a:spcPts val="0"/>
              </a:spcBef>
            </a:pPr>
            <a:r>
              <a:rPr lang="en-US" sz="2800" dirty="0" smtClean="0">
                <a:latin typeface="Arial" panose="020B0604020202020204" pitchFamily="34" charset="0"/>
                <a:cs typeface="Arial" panose="020B0604020202020204" pitchFamily="34" charset="0"/>
              </a:rPr>
              <a:t>NICU/Newborn Level</a:t>
            </a:r>
          </a:p>
          <a:p>
            <a:pPr lvl="1">
              <a:spcBef>
                <a:spcPts val="0"/>
              </a:spcBef>
            </a:pPr>
            <a:r>
              <a:rPr lang="en-US" sz="2800" dirty="0" smtClean="0">
                <a:latin typeface="Arial" panose="020B0604020202020204" pitchFamily="34" charset="0"/>
                <a:cs typeface="Arial" panose="020B0604020202020204" pitchFamily="34" charset="0"/>
              </a:rPr>
              <a:t>What are your antibiotic prescribing practices?</a:t>
            </a:r>
          </a:p>
          <a:p>
            <a:pPr lvl="1">
              <a:spcBef>
                <a:spcPts val="0"/>
              </a:spcBef>
            </a:pPr>
            <a:r>
              <a:rPr lang="en-US" sz="2800" dirty="0" smtClean="0">
                <a:latin typeface="Arial" panose="020B0604020202020204" pitchFamily="34" charset="0"/>
                <a:cs typeface="Arial" panose="020B0604020202020204" pitchFamily="34" charset="0"/>
              </a:rPr>
              <a:t>How does your microbiology lab work?</a:t>
            </a:r>
          </a:p>
          <a:p>
            <a:pPr lvl="1">
              <a:spcBef>
                <a:spcPts val="0"/>
              </a:spcBef>
            </a:pPr>
            <a:r>
              <a:rPr lang="en-US" sz="2800" dirty="0" smtClean="0">
                <a:latin typeface="Arial" panose="020B0604020202020204" pitchFamily="34" charset="0"/>
                <a:cs typeface="Arial" panose="020B0604020202020204" pitchFamily="34" charset="0"/>
              </a:rPr>
              <a:t>Do you track them?</a:t>
            </a:r>
          </a:p>
          <a:p>
            <a:pPr>
              <a:spcBef>
                <a:spcPts val="0"/>
              </a:spcBef>
            </a:pPr>
            <a:r>
              <a:rPr lang="en-US" sz="2800" dirty="0" smtClean="0">
                <a:latin typeface="Arial" panose="020B0604020202020204" pitchFamily="34" charset="0"/>
                <a:cs typeface="Arial" panose="020B0604020202020204" pitchFamily="34" charset="0"/>
              </a:rPr>
              <a:t>Hospital Level</a:t>
            </a:r>
          </a:p>
          <a:p>
            <a:pPr lvl="1">
              <a:spcBef>
                <a:spcPts val="0"/>
              </a:spcBef>
            </a:pPr>
            <a:r>
              <a:rPr lang="en-US" sz="2800" dirty="0" smtClean="0">
                <a:latin typeface="Arial" panose="020B0604020202020204" pitchFamily="34" charset="0"/>
                <a:cs typeface="Arial" panose="020B0604020202020204" pitchFamily="34" charset="0"/>
              </a:rPr>
              <a:t>Is there an antibiotic stewardship program?</a:t>
            </a:r>
          </a:p>
          <a:p>
            <a:pPr lvl="2">
              <a:spcBef>
                <a:spcPts val="0"/>
              </a:spcBef>
            </a:pPr>
            <a:r>
              <a:rPr lang="en-US" sz="2800" dirty="0" smtClean="0">
                <a:latin typeface="Arial" panose="020B0604020202020204" pitchFamily="34" charset="0"/>
                <a:cs typeface="Arial" panose="020B0604020202020204" pitchFamily="34" charset="0"/>
              </a:rPr>
              <a:t>Adult vs. Pediatric</a:t>
            </a:r>
          </a:p>
          <a:p>
            <a:pPr lvl="2">
              <a:spcBef>
                <a:spcPts val="0"/>
              </a:spcBef>
            </a:pPr>
            <a:r>
              <a:rPr lang="en-US" sz="2800" dirty="0" smtClean="0">
                <a:latin typeface="Arial" panose="020B0604020202020204" pitchFamily="34" charset="0"/>
                <a:cs typeface="Arial" panose="020B0604020202020204" pitchFamily="34" charset="0"/>
              </a:rPr>
              <a:t>Data (NHSN AU/AR Modules)</a:t>
            </a:r>
          </a:p>
          <a:p>
            <a:pPr>
              <a:spcBef>
                <a:spcPts val="0"/>
              </a:spcBef>
            </a:pPr>
            <a:r>
              <a:rPr lang="en-US" sz="2800" dirty="0" smtClean="0">
                <a:latin typeface="Arial" panose="020B0604020202020204" pitchFamily="34" charset="0"/>
                <a:cs typeface="Arial" panose="020B0604020202020204" pitchFamily="34" charset="0"/>
              </a:rPr>
              <a:t>System/State</a:t>
            </a:r>
          </a:p>
          <a:p>
            <a:pPr lvl="1">
              <a:spcBef>
                <a:spcPts val="0"/>
              </a:spcBef>
            </a:pPr>
            <a:r>
              <a:rPr lang="en-US" sz="2800" dirty="0" smtClean="0">
                <a:latin typeface="Arial" panose="020B0604020202020204" pitchFamily="34" charset="0"/>
                <a:cs typeface="Arial" panose="020B0604020202020204" pitchFamily="34" charset="0"/>
              </a:rPr>
              <a:t>What are other centers doing?</a:t>
            </a:r>
          </a:p>
          <a:p>
            <a:pPr lvl="1">
              <a:spcBef>
                <a:spcPts val="0"/>
              </a:spcBef>
            </a:pPr>
            <a:r>
              <a:rPr lang="en-US" sz="2800" dirty="0" smtClean="0">
                <a:latin typeface="Arial" panose="020B0604020202020204" pitchFamily="34" charset="0"/>
                <a:cs typeface="Arial" panose="020B0604020202020204" pitchFamily="34" charset="0"/>
              </a:rPr>
              <a:t>Does your state department of public health have funding and support?</a:t>
            </a:r>
          </a:p>
          <a:p>
            <a:pPr lvl="1">
              <a:spcBef>
                <a:spcPts val="0"/>
              </a:spcBef>
            </a:pPr>
            <a:endParaRPr lang="en-US" sz="2800" dirty="0" smtClean="0">
              <a:latin typeface="Arial" panose="020B0604020202020204" pitchFamily="34" charset="0"/>
              <a:cs typeface="Arial" panose="020B0604020202020204" pitchFamily="34" charset="0"/>
            </a:endParaRPr>
          </a:p>
          <a:p>
            <a:pPr lvl="1">
              <a:spcBef>
                <a:spcPts val="0"/>
              </a:spcBef>
            </a:pPr>
            <a:endParaRPr lang="en-US" sz="2800" dirty="0" smtClean="0">
              <a:latin typeface="Arial" panose="020B0604020202020204" pitchFamily="34" charset="0"/>
              <a:cs typeface="Arial" panose="020B0604020202020204" pitchFamily="34" charset="0"/>
            </a:endParaRPr>
          </a:p>
          <a:p>
            <a:pPr lvl="1">
              <a:spcBef>
                <a:spcPts val="0"/>
              </a:spcBef>
            </a:pPr>
            <a:endParaRPr lang="en-US" sz="2800" dirty="0" smtClean="0">
              <a:latin typeface="Arial" panose="020B0604020202020204" pitchFamily="34" charset="0"/>
              <a:cs typeface="Arial" panose="020B0604020202020204" pitchFamily="34" charset="0"/>
            </a:endParaRPr>
          </a:p>
          <a:p>
            <a:pPr marL="457200" lvl="1" indent="0">
              <a:spcBef>
                <a:spcPts val="0"/>
              </a:spcBef>
              <a:buNone/>
            </a:pPr>
            <a:endParaRPr lang="en-US" sz="1600" dirty="0">
              <a:latin typeface="Arial" panose="020B0604020202020204" pitchFamily="34" charset="0"/>
              <a:cs typeface="Arial" panose="020B0604020202020204" pitchFamily="34" charset="0"/>
            </a:endParaRPr>
          </a:p>
          <a:p>
            <a:pPr lvl="1">
              <a:spcBef>
                <a:spcPct val="50000"/>
              </a:spcBef>
            </a:pPr>
            <a:endParaRPr lang="en-US" altLang="en-US" sz="800" dirty="0" smtClean="0">
              <a:latin typeface="Arial" panose="020B0604020202020204" pitchFamily="34" charset="0"/>
              <a:cs typeface="Arial" panose="020B0604020202020204" pitchFamily="34" charset="0"/>
            </a:endParaRPr>
          </a:p>
          <a:p>
            <a:endParaRPr lang="en-US" altLang="en-US" sz="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5159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239" y="98959"/>
            <a:ext cx="7604983" cy="828210"/>
          </a:xfrm>
        </p:spPr>
        <p:txBody>
          <a:bodyPr>
            <a:normAutofit/>
          </a:bodyPr>
          <a:lstStyle/>
          <a:p>
            <a:r>
              <a:rPr lang="en-US" b="1" dirty="0" smtClean="0">
                <a:latin typeface="Arial" panose="020B0604020202020204" pitchFamily="34" charset="0"/>
                <a:cs typeface="Arial" panose="020B0604020202020204" pitchFamily="34" charset="0"/>
              </a:rPr>
              <a:t>Antibiotic Stewardship</a:t>
            </a:r>
            <a:endParaRPr lang="en-US" b="1" dirty="0">
              <a:latin typeface="Arial" panose="020B0604020202020204" pitchFamily="34" charset="0"/>
              <a:cs typeface="Arial" panose="020B0604020202020204" pitchFamily="34" charset="0"/>
            </a:endParaRPr>
          </a:p>
        </p:txBody>
      </p:sp>
      <p:sp>
        <p:nvSpPr>
          <p:cNvPr id="5" name="Rectangle 4"/>
          <p:cNvSpPr/>
          <p:nvPr/>
        </p:nvSpPr>
        <p:spPr>
          <a:xfrm>
            <a:off x="93475" y="729226"/>
            <a:ext cx="8651288" cy="5447645"/>
          </a:xfrm>
          <a:prstGeom prst="rect">
            <a:avLst/>
          </a:prstGeom>
        </p:spPr>
        <p:txBody>
          <a:bodyPr wrap="square">
            <a:spAutoFit/>
          </a:bodyPr>
          <a:lstStyle/>
          <a:p>
            <a:pPr marL="457200" indent="-457200">
              <a:buFont typeface="Arial" panose="020B0604020202020204" pitchFamily="34" charset="0"/>
              <a:buChar char="•"/>
            </a:pPr>
            <a:r>
              <a:rPr lang="en-US" sz="2400" dirty="0"/>
              <a:t>“coordinated interventions designed to improve and measure the appropriate use of [antibiotic] agents by promoting the selection of the optimal [antibiotic] drug regimen, including dosing, duration of therapy, and route of administration</a:t>
            </a:r>
            <a:r>
              <a:rPr lang="en-US" sz="2400" dirty="0" smtClean="0"/>
              <a:t>” (PIDS, SHEA, IDSA)</a:t>
            </a:r>
          </a:p>
          <a:p>
            <a:r>
              <a:rPr lang="en-US" sz="2400" dirty="0" smtClean="0"/>
              <a:t> </a:t>
            </a:r>
            <a:endParaRPr lang="en-US" sz="24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Many components to an Antibiotic Stewardship Program (ASP):</a:t>
            </a:r>
          </a:p>
          <a:p>
            <a:pPr marL="9144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Right antibiotic</a:t>
            </a:r>
          </a:p>
          <a:p>
            <a:pPr marL="9144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Right dose</a:t>
            </a:r>
          </a:p>
          <a:p>
            <a:pPr marL="9144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Right duration</a:t>
            </a:r>
          </a:p>
          <a:p>
            <a:pPr marL="9144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Right patient </a:t>
            </a:r>
          </a:p>
          <a:p>
            <a:pPr lvl="1"/>
            <a:endParaRPr lang="en-US" sz="24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400" dirty="0" smtClean="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6142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72" y="522198"/>
            <a:ext cx="7604983" cy="828210"/>
          </a:xfrm>
        </p:spPr>
        <p:txBody>
          <a:bodyPr>
            <a:normAutofit/>
          </a:bodyPr>
          <a:lstStyle/>
          <a:p>
            <a:r>
              <a:rPr lang="en-US" b="1" dirty="0" smtClean="0">
                <a:latin typeface="Arial" panose="020B0604020202020204" pitchFamily="34" charset="0"/>
                <a:cs typeface="Arial" panose="020B0604020202020204" pitchFamily="34" charset="0"/>
              </a:rPr>
              <a:t>Stewardship Opportunities</a:t>
            </a:r>
            <a:endParaRPr lang="en-US" b="1" dirty="0">
              <a:latin typeface="Arial" panose="020B0604020202020204" pitchFamily="34" charset="0"/>
              <a:cs typeface="Arial" panose="020B0604020202020204" pitchFamily="34" charset="0"/>
            </a:endParaRPr>
          </a:p>
        </p:txBody>
      </p:sp>
      <p:pic>
        <p:nvPicPr>
          <p:cNvPr id="3" name="Picture 2" descr="KDD_ASP_VON_tiff.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41259"/>
            <a:ext cx="8661998" cy="4740441"/>
          </a:xfrm>
          <a:prstGeom prst="rect">
            <a:avLst/>
          </a:prstGeom>
        </p:spPr>
      </p:pic>
    </p:spTree>
    <p:extLst>
      <p:ext uri="{BB962C8B-B14F-4D97-AF65-F5344CB8AC3E}">
        <p14:creationId xmlns:p14="http://schemas.microsoft.com/office/powerpoint/2010/main" val="4051775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5749" y="390525"/>
            <a:ext cx="8039627" cy="5038725"/>
          </a:xfrm>
          <a:prstGeom prst="rect">
            <a:avLst/>
          </a:prstGeom>
        </p:spPr>
      </p:pic>
      <p:sp>
        <p:nvSpPr>
          <p:cNvPr id="3" name="TextBox 2"/>
          <p:cNvSpPr txBox="1"/>
          <p:nvPr/>
        </p:nvSpPr>
        <p:spPr>
          <a:xfrm>
            <a:off x="390525" y="5943600"/>
            <a:ext cx="4429418" cy="369332"/>
          </a:xfrm>
          <a:prstGeom prst="rect">
            <a:avLst/>
          </a:prstGeom>
          <a:noFill/>
        </p:spPr>
        <p:txBody>
          <a:bodyPr wrap="none" rtlCol="0">
            <a:spAutoFit/>
          </a:bodyPr>
          <a:lstStyle/>
          <a:p>
            <a:r>
              <a:rPr lang="en-US" dirty="0" smtClean="0"/>
              <a:t>Meyers et al. </a:t>
            </a:r>
            <a:r>
              <a:rPr lang="en-US" i="1" dirty="0" smtClean="0"/>
              <a:t>Pediatrics</a:t>
            </a:r>
            <a:r>
              <a:rPr lang="en-US" dirty="0" smtClean="0"/>
              <a:t> 146 (5) Nov 2020</a:t>
            </a:r>
            <a:endParaRPr lang="en-US" dirty="0"/>
          </a:p>
        </p:txBody>
      </p:sp>
    </p:spTree>
    <p:extLst>
      <p:ext uri="{BB962C8B-B14F-4D97-AF65-F5344CB8AC3E}">
        <p14:creationId xmlns:p14="http://schemas.microsoft.com/office/powerpoint/2010/main" val="8165493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091" b="11016"/>
          <a:stretch/>
        </p:blipFill>
        <p:spPr>
          <a:xfrm>
            <a:off x="80683" y="528917"/>
            <a:ext cx="8985879" cy="5127812"/>
          </a:xfrm>
          <a:prstGeom prst="rect">
            <a:avLst/>
          </a:prstGeom>
        </p:spPr>
      </p:pic>
      <p:sp>
        <p:nvSpPr>
          <p:cNvPr id="4" name="Rectangle 3"/>
          <p:cNvSpPr/>
          <p:nvPr/>
        </p:nvSpPr>
        <p:spPr>
          <a:xfrm>
            <a:off x="181066" y="6344040"/>
            <a:ext cx="8013412" cy="461665"/>
          </a:xfrm>
          <a:prstGeom prst="rect">
            <a:avLst/>
          </a:prstGeom>
        </p:spPr>
        <p:txBody>
          <a:bodyPr wrap="none">
            <a:spAutoFit/>
          </a:bodyPr>
          <a:lstStyle/>
          <a:p>
            <a:r>
              <a:rPr lang="en-US" altLang="en-US" sz="1200" dirty="0" smtClean="0">
                <a:latin typeface="Arial" panose="020B0604020202020204" pitchFamily="34" charset="0"/>
                <a:cs typeface="Arial" panose="020B0604020202020204" pitchFamily="34" charset="0"/>
              </a:rPr>
              <a:t>Figure 1 from American Nurses Association White Paper &amp; CDC “Redefining the Antibiotic Stewardship Team” 2017</a:t>
            </a:r>
          </a:p>
          <a:p>
            <a:r>
              <a:rPr lang="en-US" sz="1200" dirty="0" smtClean="0">
                <a:latin typeface="Arial" panose="020B0604020202020204" pitchFamily="34" charset="0"/>
                <a:cs typeface="Arial" panose="020B0604020202020204" pitchFamily="34" charset="0"/>
                <a:hlinkClick r:id="rId3"/>
              </a:rPr>
              <a:t>www.nursingworld.org</a:t>
            </a:r>
            <a:r>
              <a:rPr lang="en-US" sz="1200" dirty="0" smtClean="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1432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12725"/>
            <a:ext cx="8229600" cy="1143000"/>
          </a:xfrm>
        </p:spPr>
        <p:txBody>
          <a:bodyPr>
            <a:normAutofit/>
          </a:bodyPr>
          <a:lstStyle/>
          <a:p>
            <a:r>
              <a:rPr lang="en-US" sz="3400" b="1" dirty="0" smtClean="0">
                <a:solidFill>
                  <a:srgbClr val="3A71B4"/>
                </a:solidFill>
                <a:latin typeface="Arial" panose="020B0604020202020204" pitchFamily="34" charset="0"/>
                <a:cs typeface="Arial" panose="020B0604020202020204" pitchFamily="34" charset="0"/>
              </a:rPr>
              <a:t>Acknowledgements </a:t>
            </a:r>
          </a:p>
        </p:txBody>
      </p:sp>
      <p:sp>
        <p:nvSpPr>
          <p:cNvPr id="3" name="Content Placeholder 2"/>
          <p:cNvSpPr>
            <a:spLocks noGrp="1"/>
          </p:cNvSpPr>
          <p:nvPr>
            <p:ph idx="4294967295"/>
          </p:nvPr>
        </p:nvSpPr>
        <p:spPr>
          <a:xfrm>
            <a:off x="0" y="513111"/>
            <a:ext cx="9205913" cy="3505200"/>
          </a:xfrm>
        </p:spPr>
        <p:txBody>
          <a:bodyPr>
            <a:noAutofit/>
          </a:bodyPr>
          <a:lstStyle/>
          <a:p>
            <a:pPr>
              <a:spcBef>
                <a:spcPct val="50000"/>
              </a:spcBef>
            </a:pPr>
            <a:r>
              <a:rPr lang="en-US" altLang="en-US" sz="2000" dirty="0">
                <a:latin typeface="Arial" panose="020B0604020202020204" pitchFamily="34" charset="0"/>
                <a:cs typeface="Arial" panose="020B0604020202020204" pitchFamily="34" charset="0"/>
              </a:rPr>
              <a:t>The work of the NW IPAs is on behalf of the Antibiotic Stewardship Teams in the 11 individual </a:t>
            </a:r>
            <a:r>
              <a:rPr lang="en-US" altLang="en-US" sz="2000" dirty="0" smtClean="0">
                <a:latin typeface="Arial" panose="020B0604020202020204" pitchFamily="34" charset="0"/>
                <a:cs typeface="Arial" panose="020B0604020202020204" pitchFamily="34" charset="0"/>
              </a:rPr>
              <a:t>sites</a:t>
            </a:r>
          </a:p>
          <a:p>
            <a:pPr>
              <a:spcBef>
                <a:spcPct val="50000"/>
              </a:spcBef>
            </a:pPr>
            <a:r>
              <a:rPr lang="en-US" altLang="en-US" sz="2000" b="1" dirty="0" smtClean="0">
                <a:latin typeface="Arial" panose="020B0604020202020204" pitchFamily="34" charset="0"/>
                <a:cs typeface="Arial" panose="020B0604020202020204" pitchFamily="34" charset="0"/>
              </a:rPr>
              <a:t>NW IPAs Leadership</a:t>
            </a:r>
          </a:p>
          <a:p>
            <a:pPr lvl="1"/>
            <a:r>
              <a:rPr lang="en-US" sz="2000" dirty="0" smtClean="0">
                <a:latin typeface="Arial" panose="020B0604020202020204" pitchFamily="34" charset="0"/>
                <a:cs typeface="Arial" panose="020B0604020202020204" pitchFamily="34" charset="0"/>
              </a:rPr>
              <a:t>Wannasiri “Awe” Lapcharoensap, MD (OHSU)</a:t>
            </a:r>
          </a:p>
          <a:p>
            <a:pPr lvl="1"/>
            <a:r>
              <a:rPr lang="en-US" sz="2000" dirty="0" smtClean="0">
                <a:latin typeface="Arial" panose="020B0604020202020204" pitchFamily="34" charset="0"/>
                <a:cs typeface="Arial" panose="020B0604020202020204" pitchFamily="34" charset="0"/>
              </a:rPr>
              <a:t>Howard </a:t>
            </a:r>
            <a:r>
              <a:rPr lang="en-US" sz="2000" dirty="0">
                <a:latin typeface="Arial" panose="020B0604020202020204" pitchFamily="34" charset="0"/>
                <a:cs typeface="Arial" panose="020B0604020202020204" pitchFamily="34" charset="0"/>
              </a:rPr>
              <a:t>Cohen, </a:t>
            </a:r>
            <a:r>
              <a:rPr lang="en-US" sz="2000" dirty="0" smtClean="0">
                <a:latin typeface="Arial" panose="020B0604020202020204" pitchFamily="34" charset="0"/>
                <a:cs typeface="Arial" panose="020B0604020202020204" pitchFamily="34" charset="0"/>
              </a:rPr>
              <a:t>MD (Salem Hospital)</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Stefanie Rogers, </a:t>
            </a:r>
            <a:r>
              <a:rPr lang="en-US" sz="2000" dirty="0" smtClean="0">
                <a:latin typeface="Arial" panose="020B0604020202020204" pitchFamily="34" charset="0"/>
                <a:cs typeface="Arial" panose="020B0604020202020204" pitchFamily="34" charset="0"/>
              </a:rPr>
              <a:t>MD (Providence St. Vincent)</a:t>
            </a:r>
          </a:p>
          <a:p>
            <a:r>
              <a:rPr lang="en-US" sz="2000" b="1" dirty="0" smtClean="0">
                <a:latin typeface="Arial" panose="020B0604020202020204" pitchFamily="34" charset="0"/>
                <a:cs typeface="Arial" panose="020B0604020202020204" pitchFamily="34" charset="0"/>
              </a:rPr>
              <a:t>Infectious Disease/Control Support</a:t>
            </a:r>
          </a:p>
          <a:p>
            <a:pPr lvl="1"/>
            <a:r>
              <a:rPr lang="en-US" sz="2000" dirty="0">
                <a:latin typeface="Arial" panose="020B0604020202020204" pitchFamily="34" charset="0"/>
                <a:cs typeface="Arial" panose="020B0604020202020204" pitchFamily="34" charset="0"/>
              </a:rPr>
              <a:t>Judith </a:t>
            </a:r>
            <a:r>
              <a:rPr lang="en-US" sz="2000" dirty="0" smtClean="0">
                <a:latin typeface="Arial" panose="020B0604020202020204" pitchFamily="34" charset="0"/>
                <a:cs typeface="Arial" panose="020B0604020202020204" pitchFamily="34" charset="0"/>
              </a:rPr>
              <a:t>Guzman-Cottrill, DO (OHSU)</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Dawn </a:t>
            </a:r>
            <a:r>
              <a:rPr lang="en-US" sz="2000" dirty="0" smtClean="0">
                <a:latin typeface="Arial" panose="020B0604020202020204" pitchFamily="34" charset="0"/>
                <a:cs typeface="Arial" panose="020B0604020202020204" pitchFamily="34" charset="0"/>
              </a:rPr>
              <a:t>Nolt, </a:t>
            </a:r>
            <a:r>
              <a:rPr lang="en-US" sz="2000" dirty="0">
                <a:latin typeface="Arial" panose="020B0604020202020204" pitchFamily="34" charset="0"/>
                <a:cs typeface="Arial" panose="020B0604020202020204" pitchFamily="34" charset="0"/>
              </a:rPr>
              <a:t>MD </a:t>
            </a:r>
            <a:r>
              <a:rPr lang="en-US" sz="2000" dirty="0" smtClean="0">
                <a:latin typeface="Arial" panose="020B0604020202020204" pitchFamily="34" charset="0"/>
                <a:cs typeface="Arial" panose="020B0604020202020204" pitchFamily="34" charset="0"/>
              </a:rPr>
              <a:t>MPH (OHSU)</a:t>
            </a:r>
          </a:p>
          <a:p>
            <a:r>
              <a:rPr lang="en-US" sz="2000" b="1" dirty="0" smtClean="0">
                <a:latin typeface="Arial" panose="020B0604020202020204" pitchFamily="34" charset="0"/>
                <a:cs typeface="Arial" panose="020B0604020202020204" pitchFamily="34" charset="0"/>
              </a:rPr>
              <a:t>Support</a:t>
            </a:r>
          </a:p>
          <a:p>
            <a:pPr lvl="1"/>
            <a:r>
              <a:rPr lang="en-US" sz="2000" dirty="0" smtClean="0">
                <a:latin typeface="Arial" panose="020B0604020202020204" pitchFamily="34" charset="0"/>
                <a:cs typeface="Arial" panose="020B0604020202020204" pitchFamily="34" charset="0"/>
              </a:rPr>
              <a:t>Oregon Health Authority with funding </a:t>
            </a:r>
            <a:r>
              <a:rPr lang="en-US" sz="2000" dirty="0">
                <a:latin typeface="Arial" panose="020B0604020202020204" pitchFamily="34" charset="0"/>
                <a:cs typeface="Arial" panose="020B0604020202020204" pitchFamily="34" charset="0"/>
              </a:rPr>
              <a:t>from the CDC Epidemiology and Laboratory Capacity </a:t>
            </a:r>
            <a:r>
              <a:rPr lang="en-US" sz="2000" dirty="0" smtClean="0">
                <a:latin typeface="Arial" panose="020B0604020202020204" pitchFamily="34" charset="0"/>
                <a:cs typeface="Arial" panose="020B0604020202020204" pitchFamily="34" charset="0"/>
              </a:rPr>
              <a:t>Grant</a:t>
            </a:r>
          </a:p>
          <a:p>
            <a:pPr lvl="1"/>
            <a:r>
              <a:rPr lang="en-US" sz="2000" dirty="0" smtClean="0">
                <a:latin typeface="Arial" panose="020B0604020202020204" pitchFamily="34" charset="0"/>
                <a:cs typeface="Arial" panose="020B0604020202020204" pitchFamily="34" charset="0"/>
              </a:rPr>
              <a:t>March of Dimes (Joanne Rogovoy)</a:t>
            </a:r>
          </a:p>
          <a:p>
            <a:r>
              <a:rPr lang="en-US" sz="2000" b="1" dirty="0" smtClean="0">
                <a:latin typeface="Arial" panose="020B0604020202020204" pitchFamily="34" charset="0"/>
                <a:cs typeface="Arial" panose="020B0604020202020204" pitchFamily="34" charset="0"/>
              </a:rPr>
              <a:t>Collaborators: </a:t>
            </a:r>
          </a:p>
          <a:p>
            <a:pPr lvl="1"/>
            <a:r>
              <a:rPr lang="en-US" sz="2000" dirty="0">
                <a:latin typeface="Arial" panose="020B0604020202020204" pitchFamily="34" charset="0"/>
                <a:cs typeface="Arial" panose="020B0604020202020204" pitchFamily="34" charset="0"/>
              </a:rPr>
              <a:t>Vermont Oxford </a:t>
            </a:r>
            <a:r>
              <a:rPr lang="en-US" sz="2000" dirty="0" smtClean="0">
                <a:latin typeface="Arial" panose="020B0604020202020204" pitchFamily="34" charset="0"/>
                <a:cs typeface="Arial" panose="020B0604020202020204" pitchFamily="34" charset="0"/>
              </a:rPr>
              <a:t>Network </a:t>
            </a:r>
          </a:p>
          <a:p>
            <a:pPr lvl="1"/>
            <a:r>
              <a:rPr lang="en-US" sz="2000" dirty="0" smtClean="0">
                <a:latin typeface="Arial" panose="020B0604020202020204" pitchFamily="34" charset="0"/>
                <a:cs typeface="Arial" panose="020B0604020202020204" pitchFamily="34" charset="0"/>
              </a:rPr>
              <a:t>Oregon Pediatric Improvement Partnership (Colleen Reuland, MS)</a:t>
            </a:r>
          </a:p>
          <a:p>
            <a:pPr lvl="1"/>
            <a:r>
              <a:rPr lang="en-US" sz="2000" dirty="0" smtClean="0">
                <a:latin typeface="Arial" panose="020B0604020202020204" pitchFamily="34" charset="0"/>
                <a:cs typeface="Arial" panose="020B0604020202020204" pitchFamily="34" charset="0"/>
              </a:rPr>
              <a:t>Oregon Perinatal Collaborative (Rachel Pilliod, MD MPH) </a:t>
            </a:r>
            <a:endParaRPr lang="en-US" altLang="ja-JP" sz="2000" dirty="0">
              <a:latin typeface="Arial" panose="020B0604020202020204" pitchFamily="34" charset="0"/>
              <a:cs typeface="Arial" panose="020B0604020202020204" pitchFamily="34" charset="0"/>
            </a:endParaRPr>
          </a:p>
          <a:p>
            <a:pPr marL="457200" lvl="1" indent="0">
              <a:buNone/>
            </a:pPr>
            <a:endParaRPr lang="en-US" sz="1800" b="1" dirty="0">
              <a:latin typeface="Arial" panose="020B0604020202020204" pitchFamily="34" charset="0"/>
              <a:cs typeface="Arial" panose="020B0604020202020204" pitchFamily="34" charset="0"/>
            </a:endParaRPr>
          </a:p>
          <a:p>
            <a:endParaRPr lang="en-US" altLang="en-US" sz="13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2042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229600" cy="1143000"/>
          </a:xfrm>
        </p:spPr>
        <p:txBody>
          <a:bodyPr>
            <a:normAutofit/>
          </a:bodyPr>
          <a:lstStyle/>
          <a:p>
            <a:r>
              <a:rPr lang="en-US" sz="3400" b="1" dirty="0" smtClean="0">
                <a:solidFill>
                  <a:srgbClr val="3A71B4"/>
                </a:solidFill>
                <a:latin typeface="Arial" panose="020B0604020202020204" pitchFamily="34" charset="0"/>
                <a:cs typeface="Arial" panose="020B0604020202020204" pitchFamily="34" charset="0"/>
              </a:rPr>
              <a:t>NW IPAs Team and Collaborators</a:t>
            </a:r>
            <a:endParaRPr lang="en-US" sz="3400" b="1" dirty="0">
              <a:solidFill>
                <a:srgbClr val="3A71B4"/>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300038" y="889000"/>
            <a:ext cx="8843962" cy="3505200"/>
          </a:xfrm>
        </p:spPr>
        <p:txBody>
          <a:bodyPr>
            <a:noAutofit/>
          </a:bodyPr>
          <a:lstStyle/>
          <a:p>
            <a:pPr>
              <a:spcBef>
                <a:spcPct val="50000"/>
              </a:spcBef>
            </a:pPr>
            <a:r>
              <a:rPr lang="en-US" altLang="en-US" sz="2000" dirty="0" smtClean="0">
                <a:latin typeface="Arial" panose="020B0604020202020204" pitchFamily="34" charset="0"/>
                <a:cs typeface="Arial" panose="020B0604020202020204" pitchFamily="34" charset="0"/>
              </a:rPr>
              <a:t>Just </a:t>
            </a:r>
            <a:r>
              <a:rPr lang="en-US" altLang="en-US" sz="2000" dirty="0">
                <a:latin typeface="Arial" panose="020B0604020202020204" pitchFamily="34" charset="0"/>
                <a:cs typeface="Arial" panose="020B0604020202020204" pitchFamily="34" charset="0"/>
              </a:rPr>
              <a:t>the team leaders are listed here, although there are over 90 participants between the 11 sites (including physicians, nurses, nurse practitioners, pharmacists, parents, fellows and medical students</a:t>
            </a:r>
            <a:r>
              <a:rPr lang="en-US" altLang="en-US" sz="2000" dirty="0" smtClean="0">
                <a:latin typeface="Arial" panose="020B0604020202020204" pitchFamily="34" charset="0"/>
                <a:cs typeface="Arial" panose="020B0604020202020204" pitchFamily="34" charset="0"/>
              </a:rPr>
              <a:t>)</a:t>
            </a:r>
            <a:endParaRPr lang="en-US" altLang="en-US" sz="1200" dirty="0">
              <a:latin typeface="Arial" panose="020B0604020202020204" pitchFamily="34" charset="0"/>
              <a:cs typeface="Arial" panose="020B0604020202020204" pitchFamily="34" charset="0"/>
            </a:endParaRPr>
          </a:p>
          <a:p>
            <a:r>
              <a:rPr lang="en-US" altLang="en-US" sz="1200" b="1" i="1" dirty="0">
                <a:latin typeface="Arial" panose="020B0604020202020204" pitchFamily="34" charset="0"/>
                <a:cs typeface="Arial" panose="020B0604020202020204" pitchFamily="34" charset="0"/>
              </a:rPr>
              <a:t>Kaiser Sunnyside (Portland, OR) </a:t>
            </a:r>
            <a:endParaRPr lang="en-US" altLang="en-US" sz="1200" b="1" i="1" dirty="0" smtClean="0">
              <a:latin typeface="Arial" panose="020B0604020202020204" pitchFamily="34" charset="0"/>
              <a:cs typeface="Arial" panose="020B0604020202020204" pitchFamily="34" charset="0"/>
            </a:endParaRPr>
          </a:p>
          <a:p>
            <a:pPr lvl="2"/>
            <a:r>
              <a:rPr lang="en-US" altLang="en-US" sz="1200" dirty="0" smtClean="0">
                <a:latin typeface="Arial" panose="020B0604020202020204" pitchFamily="34" charset="0"/>
                <a:cs typeface="Arial" panose="020B0604020202020204" pitchFamily="34" charset="0"/>
              </a:rPr>
              <a:t>Tonia </a:t>
            </a:r>
            <a:r>
              <a:rPr lang="en-US" altLang="en-US" sz="1200" dirty="0" err="1">
                <a:latin typeface="Arial" panose="020B0604020202020204" pitchFamily="34" charset="0"/>
                <a:cs typeface="Arial" panose="020B0604020202020204" pitchFamily="34" charset="0"/>
              </a:rPr>
              <a:t>Berberich</a:t>
            </a:r>
            <a:r>
              <a:rPr lang="en-US" altLang="en-US" sz="1200" dirty="0">
                <a:latin typeface="Arial" panose="020B0604020202020204" pitchFamily="34" charset="0"/>
                <a:cs typeface="Arial" panose="020B0604020202020204" pitchFamily="34" charset="0"/>
              </a:rPr>
              <a:t>, RN, </a:t>
            </a:r>
            <a:r>
              <a:rPr lang="en-US" altLang="en-US" sz="1200" dirty="0" err="1" smtClean="0">
                <a:latin typeface="Arial" panose="020B0604020202020204" pitchFamily="34" charset="0"/>
                <a:cs typeface="Arial" panose="020B0604020202020204" pitchFamily="34" charset="0"/>
              </a:rPr>
              <a:t>Hillsty</a:t>
            </a:r>
            <a:r>
              <a:rPr lang="en-US" altLang="en-US" sz="1200" dirty="0" smtClean="0">
                <a:latin typeface="Arial" panose="020B0604020202020204" pitchFamily="34" charset="0"/>
                <a:cs typeface="Arial" panose="020B0604020202020204" pitchFamily="34" charset="0"/>
              </a:rPr>
              <a:t> Nicholson, MD, </a:t>
            </a:r>
            <a:r>
              <a:rPr lang="en-US" altLang="en-US" sz="1200" dirty="0" err="1" smtClean="0">
                <a:latin typeface="Arial" panose="020B0604020202020204" pitchFamily="34" charset="0"/>
                <a:cs typeface="Arial" panose="020B0604020202020204" pitchFamily="34" charset="0"/>
              </a:rPr>
              <a:t>Milette</a:t>
            </a:r>
            <a:r>
              <a:rPr lang="en-US" altLang="en-US" sz="1200" dirty="0" smtClean="0">
                <a:latin typeface="Arial" panose="020B0604020202020204" pitchFamily="34" charset="0"/>
                <a:cs typeface="Arial" panose="020B0604020202020204" pitchFamily="34" charset="0"/>
              </a:rPr>
              <a:t> </a:t>
            </a:r>
            <a:r>
              <a:rPr lang="en-US" altLang="en-US" sz="1200" dirty="0" err="1" smtClean="0">
                <a:latin typeface="Arial" panose="020B0604020202020204" pitchFamily="34" charset="0"/>
                <a:cs typeface="Arial" panose="020B0604020202020204" pitchFamily="34" charset="0"/>
              </a:rPr>
              <a:t>Oliveros</a:t>
            </a:r>
            <a:r>
              <a:rPr lang="en-US" altLang="en-US" sz="1200" dirty="0" smtClean="0">
                <a:latin typeface="Arial" panose="020B0604020202020204" pitchFamily="34" charset="0"/>
                <a:cs typeface="Arial" panose="020B0604020202020204" pitchFamily="34" charset="0"/>
              </a:rPr>
              <a:t>, MD</a:t>
            </a:r>
          </a:p>
          <a:p>
            <a:r>
              <a:rPr lang="en-US" altLang="en-US" sz="1200" b="1" i="1" dirty="0" smtClean="0">
                <a:latin typeface="Arial" panose="020B0604020202020204" pitchFamily="34" charset="0"/>
                <a:cs typeface="Arial" panose="020B0604020202020204" pitchFamily="34" charset="0"/>
              </a:rPr>
              <a:t>Legacy </a:t>
            </a:r>
            <a:r>
              <a:rPr lang="en-US" altLang="en-US" sz="1200" b="1" i="1" dirty="0">
                <a:latin typeface="Arial" panose="020B0604020202020204" pitchFamily="34" charset="0"/>
                <a:cs typeface="Arial" panose="020B0604020202020204" pitchFamily="34" charset="0"/>
              </a:rPr>
              <a:t>Randall Children’s Hospital (Portland, OR)</a:t>
            </a:r>
            <a:r>
              <a:rPr lang="en-US" altLang="ja-JP" sz="1200" dirty="0">
                <a:latin typeface="Arial" panose="020B0604020202020204" pitchFamily="34" charset="0"/>
                <a:cs typeface="Arial" panose="020B0604020202020204" pitchFamily="34" charset="0"/>
              </a:rPr>
              <a:t> </a:t>
            </a:r>
          </a:p>
          <a:p>
            <a:pPr lvl="2"/>
            <a:r>
              <a:rPr lang="en-US" altLang="ja-JP" sz="1200" dirty="0" smtClean="0">
                <a:latin typeface="Arial" panose="020B0604020202020204" pitchFamily="34" charset="0"/>
                <a:cs typeface="Arial" panose="020B0604020202020204" pitchFamily="34" charset="0"/>
              </a:rPr>
              <a:t>Sean Sweeney, DO</a:t>
            </a:r>
          </a:p>
          <a:p>
            <a:r>
              <a:rPr lang="en-US" altLang="en-US" sz="1200" b="1" i="1" dirty="0" smtClean="0">
                <a:latin typeface="Arial" panose="020B0604020202020204" pitchFamily="34" charset="0"/>
                <a:cs typeface="Arial" panose="020B0604020202020204" pitchFamily="34" charset="0"/>
              </a:rPr>
              <a:t>Legacy </a:t>
            </a:r>
            <a:r>
              <a:rPr lang="en-US" altLang="en-US" sz="1200" b="1" i="1" dirty="0">
                <a:latin typeface="Arial" panose="020B0604020202020204" pitchFamily="34" charset="0"/>
                <a:cs typeface="Arial" panose="020B0604020202020204" pitchFamily="34" charset="0"/>
              </a:rPr>
              <a:t>Salmon Creek (Salmon Creek, WA)</a:t>
            </a:r>
            <a:r>
              <a:rPr lang="en-US" altLang="ja-JP" sz="1200" dirty="0">
                <a:latin typeface="Arial" panose="020B0604020202020204" pitchFamily="34" charset="0"/>
                <a:cs typeface="Arial" panose="020B0604020202020204" pitchFamily="34" charset="0"/>
              </a:rPr>
              <a:t> </a:t>
            </a:r>
          </a:p>
          <a:p>
            <a:pPr lvl="2"/>
            <a:r>
              <a:rPr lang="en-US" altLang="ja-JP" sz="1200" dirty="0" smtClean="0">
                <a:latin typeface="Arial" panose="020B0604020202020204" pitchFamily="34" charset="0"/>
                <a:cs typeface="Arial" panose="020B0604020202020204" pitchFamily="34" charset="0"/>
              </a:rPr>
              <a:t>Bret </a:t>
            </a:r>
            <a:r>
              <a:rPr lang="en-US" altLang="ja-JP" sz="1200" dirty="0">
                <a:latin typeface="Arial" panose="020B0604020202020204" pitchFamily="34" charset="0"/>
                <a:cs typeface="Arial" panose="020B0604020202020204" pitchFamily="34" charset="0"/>
              </a:rPr>
              <a:t>Freitag, MD</a:t>
            </a:r>
            <a:endParaRPr lang="en-US" altLang="en-US" sz="1200" b="1" i="1" dirty="0">
              <a:latin typeface="Arial" panose="020B0604020202020204" pitchFamily="34" charset="0"/>
              <a:cs typeface="Arial" panose="020B0604020202020204" pitchFamily="34" charset="0"/>
            </a:endParaRPr>
          </a:p>
          <a:p>
            <a:r>
              <a:rPr lang="en-US" altLang="en-US" sz="1200" b="1" i="1" dirty="0" smtClean="0">
                <a:latin typeface="Arial" panose="020B0604020202020204" pitchFamily="34" charset="0"/>
                <a:cs typeface="Arial" panose="020B0604020202020204" pitchFamily="34" charset="0"/>
              </a:rPr>
              <a:t>Oregon </a:t>
            </a:r>
            <a:r>
              <a:rPr lang="en-US" altLang="en-US" sz="1200" b="1" i="1" dirty="0">
                <a:latin typeface="Arial" panose="020B0604020202020204" pitchFamily="34" charset="0"/>
                <a:cs typeface="Arial" panose="020B0604020202020204" pitchFamily="34" charset="0"/>
              </a:rPr>
              <a:t>Health &amp; Science University (Portland, OR</a:t>
            </a:r>
            <a:r>
              <a:rPr lang="en-US" altLang="en-US" sz="1200" b="1" i="1">
                <a:latin typeface="Arial" panose="020B0604020202020204" pitchFamily="34" charset="0"/>
                <a:cs typeface="Arial" panose="020B0604020202020204" pitchFamily="34" charset="0"/>
              </a:rPr>
              <a:t>) </a:t>
            </a:r>
            <a:endParaRPr lang="en-US" altLang="en-US" sz="1200" b="1" i="1" dirty="0" smtClean="0">
              <a:latin typeface="Arial" panose="020B0604020202020204" pitchFamily="34" charset="0"/>
              <a:cs typeface="Arial" panose="020B0604020202020204" pitchFamily="34" charset="0"/>
            </a:endParaRPr>
          </a:p>
          <a:p>
            <a:pPr lvl="2"/>
            <a:r>
              <a:rPr lang="en-US" altLang="ja-JP" sz="1200" dirty="0" smtClean="0">
                <a:latin typeface="Arial" panose="020B0604020202020204" pitchFamily="34" charset="0"/>
                <a:cs typeface="Arial" panose="020B0604020202020204" pitchFamily="34" charset="0"/>
              </a:rPr>
              <a:t>Dmitry </a:t>
            </a:r>
            <a:r>
              <a:rPr lang="en-US" altLang="ja-JP" sz="1200" dirty="0">
                <a:latin typeface="Arial" panose="020B0604020202020204" pitchFamily="34" charset="0"/>
                <a:cs typeface="Arial" panose="020B0604020202020204" pitchFamily="34" charset="0"/>
              </a:rPr>
              <a:t>Dukhovny, MD MPH, Robert Schelonka, MD</a:t>
            </a:r>
            <a:endParaRPr lang="en-US" altLang="en-US" sz="1200" b="1" i="1" dirty="0">
              <a:latin typeface="Arial" panose="020B0604020202020204" pitchFamily="34" charset="0"/>
              <a:cs typeface="Arial" panose="020B0604020202020204" pitchFamily="34" charset="0"/>
            </a:endParaRPr>
          </a:p>
          <a:p>
            <a:r>
              <a:rPr lang="en-US" altLang="en-US" sz="1200" b="1" i="1" dirty="0" smtClean="0">
                <a:latin typeface="Arial" panose="020B0604020202020204" pitchFamily="34" charset="0"/>
                <a:cs typeface="Arial" panose="020B0604020202020204" pitchFamily="34" charset="0"/>
              </a:rPr>
              <a:t>Peace </a:t>
            </a:r>
            <a:r>
              <a:rPr lang="en-US" altLang="en-US" sz="1200" b="1" i="1" dirty="0">
                <a:latin typeface="Arial" panose="020B0604020202020204" pitchFamily="34" charset="0"/>
                <a:cs typeface="Arial" panose="020B0604020202020204" pitchFamily="34" charset="0"/>
              </a:rPr>
              <a:t>Health SW (Vancouver, WA) </a:t>
            </a:r>
          </a:p>
          <a:p>
            <a:pPr lvl="2"/>
            <a:r>
              <a:rPr lang="en-US" altLang="ja-JP" sz="1200" dirty="0" smtClean="0">
                <a:latin typeface="Arial" panose="020B0604020202020204" pitchFamily="34" charset="0"/>
                <a:cs typeface="Arial" panose="020B0604020202020204" pitchFamily="34" charset="0"/>
              </a:rPr>
              <a:t>John </a:t>
            </a:r>
            <a:r>
              <a:rPr lang="en-US" altLang="ja-JP" sz="1200" dirty="0">
                <a:latin typeface="Arial" panose="020B0604020202020204" pitchFamily="34" charset="0"/>
                <a:cs typeface="Arial" panose="020B0604020202020204" pitchFamily="34" charset="0"/>
              </a:rPr>
              <a:t>Evered, </a:t>
            </a:r>
            <a:r>
              <a:rPr lang="en-US" altLang="ja-JP" sz="1200" dirty="0" smtClean="0">
                <a:latin typeface="Arial" panose="020B0604020202020204" pitchFamily="34" charset="0"/>
                <a:cs typeface="Arial" panose="020B0604020202020204" pitchFamily="34" charset="0"/>
              </a:rPr>
              <a:t>MD, </a:t>
            </a:r>
            <a:r>
              <a:rPr lang="en-US" altLang="ja-JP" sz="1200" dirty="0" err="1" smtClean="0">
                <a:latin typeface="Arial" panose="020B0604020202020204" pitchFamily="34" charset="0"/>
                <a:cs typeface="Arial" panose="020B0604020202020204" pitchFamily="34" charset="0"/>
              </a:rPr>
              <a:t>Wadnnasiri</a:t>
            </a:r>
            <a:r>
              <a:rPr lang="en-US" altLang="ja-JP" sz="1200" dirty="0" smtClean="0">
                <a:latin typeface="Arial" panose="020B0604020202020204" pitchFamily="34" charset="0"/>
                <a:cs typeface="Arial" panose="020B0604020202020204" pitchFamily="34" charset="0"/>
              </a:rPr>
              <a:t> Lapcharoensap, MD, Tiffany Wright, NNP</a:t>
            </a:r>
          </a:p>
          <a:p>
            <a:r>
              <a:rPr lang="en-US" altLang="en-US" sz="1200" b="1" i="1" dirty="0" smtClean="0">
                <a:latin typeface="Arial" panose="020B0604020202020204" pitchFamily="34" charset="0"/>
                <a:cs typeface="Arial" panose="020B0604020202020204" pitchFamily="34" charset="0"/>
              </a:rPr>
              <a:t>Peace </a:t>
            </a:r>
            <a:r>
              <a:rPr lang="en-US" altLang="en-US" sz="1200" b="1" i="1" dirty="0">
                <a:latin typeface="Arial" panose="020B0604020202020204" pitchFamily="34" charset="0"/>
                <a:cs typeface="Arial" panose="020B0604020202020204" pitchFamily="34" charset="0"/>
              </a:rPr>
              <a:t>Health Sacred Heart (Eugene, OR) </a:t>
            </a:r>
          </a:p>
          <a:p>
            <a:pPr lvl="2"/>
            <a:r>
              <a:rPr lang="en-US" altLang="en-US" sz="1200" dirty="0" smtClean="0">
                <a:latin typeface="Arial" panose="020B0604020202020204" pitchFamily="34" charset="0"/>
                <a:cs typeface="Arial" panose="020B0604020202020204" pitchFamily="34" charset="0"/>
              </a:rPr>
              <a:t>Mike </a:t>
            </a:r>
            <a:r>
              <a:rPr lang="en-US" altLang="en-US" sz="1200" dirty="0">
                <a:latin typeface="Arial" panose="020B0604020202020204" pitchFamily="34" charset="0"/>
                <a:cs typeface="Arial" panose="020B0604020202020204" pitchFamily="34" charset="0"/>
              </a:rPr>
              <a:t>Colasurdo, </a:t>
            </a:r>
            <a:r>
              <a:rPr lang="en-US" altLang="en-US" sz="1200" dirty="0" smtClean="0">
                <a:latin typeface="Arial" panose="020B0604020202020204" pitchFamily="34" charset="0"/>
                <a:cs typeface="Arial" panose="020B0604020202020204" pitchFamily="34" charset="0"/>
              </a:rPr>
              <a:t>MD</a:t>
            </a:r>
          </a:p>
          <a:p>
            <a:r>
              <a:rPr lang="en-US" altLang="en-US" sz="1200" b="1" i="1" dirty="0" smtClean="0">
                <a:latin typeface="Arial" panose="020B0604020202020204" pitchFamily="34" charset="0"/>
                <a:cs typeface="Arial" panose="020B0604020202020204" pitchFamily="34" charset="0"/>
              </a:rPr>
              <a:t>Providence </a:t>
            </a:r>
            <a:r>
              <a:rPr lang="en-US" altLang="en-US" sz="1200" b="1" i="1" dirty="0">
                <a:latin typeface="Arial" panose="020B0604020202020204" pitchFamily="34" charset="0"/>
                <a:cs typeface="Arial" panose="020B0604020202020204" pitchFamily="34" charset="0"/>
              </a:rPr>
              <a:t>Portland (Portland, OR) </a:t>
            </a:r>
            <a:endParaRPr lang="en-US" altLang="en-US" sz="1200" b="1" i="1" dirty="0" smtClean="0">
              <a:latin typeface="Arial" panose="020B0604020202020204" pitchFamily="34" charset="0"/>
              <a:cs typeface="Arial" panose="020B0604020202020204" pitchFamily="34" charset="0"/>
            </a:endParaRPr>
          </a:p>
          <a:p>
            <a:pPr lvl="2"/>
            <a:r>
              <a:rPr lang="en-US" altLang="ja-JP" sz="1200" dirty="0" smtClean="0">
                <a:latin typeface="Arial" panose="020B0604020202020204" pitchFamily="34" charset="0"/>
                <a:cs typeface="Arial" panose="020B0604020202020204" pitchFamily="34" charset="0"/>
              </a:rPr>
              <a:t>Fred </a:t>
            </a:r>
            <a:r>
              <a:rPr lang="en-US" altLang="ja-JP" sz="1200" dirty="0">
                <a:latin typeface="Arial" panose="020B0604020202020204" pitchFamily="34" charset="0"/>
                <a:cs typeface="Arial" panose="020B0604020202020204" pitchFamily="34" charset="0"/>
              </a:rPr>
              <a:t>Baker, MD, Michael Garcia, </a:t>
            </a:r>
            <a:r>
              <a:rPr lang="en-US" altLang="ja-JP" sz="1200" dirty="0" err="1">
                <a:latin typeface="Arial" panose="020B0604020202020204" pitchFamily="34" charset="0"/>
                <a:cs typeface="Arial" panose="020B0604020202020204" pitchFamily="34" charset="0"/>
              </a:rPr>
              <a:t>PharmD</a:t>
            </a:r>
            <a:r>
              <a:rPr lang="en-US" altLang="ja-JP" sz="1200" dirty="0">
                <a:latin typeface="Arial" panose="020B0604020202020204" pitchFamily="34" charset="0"/>
                <a:cs typeface="Arial" panose="020B0604020202020204" pitchFamily="34" charset="0"/>
              </a:rPr>
              <a:t>, Tiffany </a:t>
            </a:r>
            <a:r>
              <a:rPr lang="en-US" altLang="ja-JP" sz="1200" dirty="0" err="1">
                <a:latin typeface="Arial" panose="020B0604020202020204" pitchFamily="34" charset="0"/>
                <a:cs typeface="Arial" panose="020B0604020202020204" pitchFamily="34" charset="0"/>
              </a:rPr>
              <a:t>Transue</a:t>
            </a:r>
            <a:r>
              <a:rPr lang="en-US" altLang="ja-JP" sz="1200" dirty="0">
                <a:latin typeface="Arial" panose="020B0604020202020204" pitchFamily="34" charset="0"/>
                <a:cs typeface="Arial" panose="020B0604020202020204" pitchFamily="34" charset="0"/>
              </a:rPr>
              <a:t>, </a:t>
            </a:r>
            <a:r>
              <a:rPr lang="en-US" altLang="ja-JP" sz="1200" dirty="0" smtClean="0">
                <a:latin typeface="Arial" panose="020B0604020202020204" pitchFamily="34" charset="0"/>
                <a:cs typeface="Arial" panose="020B0604020202020204" pitchFamily="34" charset="0"/>
              </a:rPr>
              <a:t>RN,  </a:t>
            </a:r>
            <a:r>
              <a:rPr lang="en-US" altLang="ja-JP" sz="1200" dirty="0" err="1" smtClean="0">
                <a:latin typeface="Arial" panose="020B0604020202020204" pitchFamily="34" charset="0"/>
                <a:cs typeface="Arial" panose="020B0604020202020204" pitchFamily="34" charset="0"/>
              </a:rPr>
              <a:t>AnneMarie</a:t>
            </a:r>
            <a:r>
              <a:rPr lang="en-US" altLang="ja-JP" sz="1200" dirty="0" smtClean="0">
                <a:latin typeface="Arial" panose="020B0604020202020204" pitchFamily="34" charset="0"/>
                <a:cs typeface="Arial" panose="020B0604020202020204" pitchFamily="34" charset="0"/>
              </a:rPr>
              <a:t> West, RN</a:t>
            </a:r>
            <a:endParaRPr lang="en-US" altLang="en-US" sz="1200" b="1" i="1" dirty="0" smtClean="0">
              <a:latin typeface="Arial" panose="020B0604020202020204" pitchFamily="34" charset="0"/>
              <a:cs typeface="Arial" panose="020B0604020202020204" pitchFamily="34" charset="0"/>
            </a:endParaRPr>
          </a:p>
          <a:p>
            <a:r>
              <a:rPr lang="en-US" altLang="en-US" sz="1200" b="1" i="1" dirty="0" smtClean="0">
                <a:latin typeface="Arial" panose="020B0604020202020204" pitchFamily="34" charset="0"/>
                <a:cs typeface="Arial" panose="020B0604020202020204" pitchFamily="34" charset="0"/>
              </a:rPr>
              <a:t>Providence </a:t>
            </a:r>
            <a:r>
              <a:rPr lang="en-US" altLang="en-US" sz="1200" b="1" i="1" dirty="0">
                <a:latin typeface="Arial" panose="020B0604020202020204" pitchFamily="34" charset="0"/>
                <a:cs typeface="Arial" panose="020B0604020202020204" pitchFamily="34" charset="0"/>
              </a:rPr>
              <a:t>St. Vincent (Portland, OR) </a:t>
            </a:r>
          </a:p>
          <a:p>
            <a:pPr lvl="2"/>
            <a:r>
              <a:rPr lang="en-US" altLang="ja-JP" sz="1200" dirty="0" smtClean="0">
                <a:latin typeface="Arial" panose="020B0604020202020204" pitchFamily="34" charset="0"/>
                <a:cs typeface="Arial" panose="020B0604020202020204" pitchFamily="34" charset="0"/>
              </a:rPr>
              <a:t>Stefanie </a:t>
            </a:r>
            <a:r>
              <a:rPr lang="en-US" altLang="ja-JP" sz="1200" dirty="0">
                <a:latin typeface="Arial" panose="020B0604020202020204" pitchFamily="34" charset="0"/>
                <a:cs typeface="Arial" panose="020B0604020202020204" pitchFamily="34" charset="0"/>
              </a:rPr>
              <a:t>Rogers, </a:t>
            </a:r>
            <a:r>
              <a:rPr lang="en-US" altLang="ja-JP" sz="1200" dirty="0" smtClean="0">
                <a:latin typeface="Arial" panose="020B0604020202020204" pitchFamily="34" charset="0"/>
                <a:cs typeface="Arial" panose="020B0604020202020204" pitchFamily="34" charset="0"/>
              </a:rPr>
              <a:t>MD</a:t>
            </a:r>
          </a:p>
          <a:p>
            <a:r>
              <a:rPr lang="en-US" altLang="en-US" sz="1200" b="1" i="1" dirty="0" smtClean="0">
                <a:latin typeface="Arial" panose="020B0604020202020204" pitchFamily="34" charset="0"/>
                <a:cs typeface="Arial" panose="020B0604020202020204" pitchFamily="34" charset="0"/>
              </a:rPr>
              <a:t>Asante Rogue </a:t>
            </a:r>
            <a:r>
              <a:rPr lang="en-US" altLang="en-US" sz="1200" b="1" i="1" dirty="0">
                <a:latin typeface="Arial" panose="020B0604020202020204" pitchFamily="34" charset="0"/>
                <a:cs typeface="Arial" panose="020B0604020202020204" pitchFamily="34" charset="0"/>
              </a:rPr>
              <a:t>Regional Medical Center (Medford, OR) </a:t>
            </a:r>
          </a:p>
          <a:p>
            <a:pPr lvl="2"/>
            <a:r>
              <a:rPr lang="en-US" altLang="ja-JP" sz="1200" dirty="0" smtClean="0">
                <a:latin typeface="Arial" panose="020B0604020202020204" pitchFamily="34" charset="0"/>
                <a:cs typeface="Arial" panose="020B0604020202020204" pitchFamily="34" charset="0"/>
              </a:rPr>
              <a:t>Katie Towns, DO, </a:t>
            </a:r>
            <a:r>
              <a:rPr lang="en-US" altLang="ja-JP" sz="1200" dirty="0">
                <a:latin typeface="Arial" panose="020B0604020202020204" pitchFamily="34" charset="0"/>
                <a:cs typeface="Arial" panose="020B0604020202020204" pitchFamily="34" charset="0"/>
              </a:rPr>
              <a:t>Tiffany Price, RN, Barbera Herzog Taft, RN</a:t>
            </a:r>
            <a:endParaRPr lang="en-US" altLang="en-US" sz="1200" b="1" i="1" dirty="0">
              <a:latin typeface="Arial" panose="020B0604020202020204" pitchFamily="34" charset="0"/>
              <a:cs typeface="Arial" panose="020B0604020202020204" pitchFamily="34" charset="0"/>
            </a:endParaRPr>
          </a:p>
          <a:p>
            <a:r>
              <a:rPr lang="en-US" altLang="en-US" sz="1200" b="1" i="1" dirty="0" smtClean="0">
                <a:latin typeface="Arial" panose="020B0604020202020204" pitchFamily="34" charset="0"/>
                <a:cs typeface="Arial" panose="020B0604020202020204" pitchFamily="34" charset="0"/>
              </a:rPr>
              <a:t>Salem </a:t>
            </a:r>
            <a:r>
              <a:rPr lang="en-US" altLang="en-US" sz="1200" b="1" i="1" dirty="0">
                <a:latin typeface="Arial" panose="020B0604020202020204" pitchFamily="34" charset="0"/>
                <a:cs typeface="Arial" panose="020B0604020202020204" pitchFamily="34" charset="0"/>
              </a:rPr>
              <a:t>Hospital (Salem, OR) </a:t>
            </a:r>
          </a:p>
          <a:p>
            <a:pPr lvl="2"/>
            <a:r>
              <a:rPr lang="en-US" altLang="ja-JP" sz="1200" dirty="0" smtClean="0">
                <a:latin typeface="Arial" panose="020B0604020202020204" pitchFamily="34" charset="0"/>
                <a:cs typeface="Arial" panose="020B0604020202020204" pitchFamily="34" charset="0"/>
              </a:rPr>
              <a:t>Howard </a:t>
            </a:r>
            <a:r>
              <a:rPr lang="en-US" altLang="ja-JP" sz="1200" dirty="0">
                <a:latin typeface="Arial" panose="020B0604020202020204" pitchFamily="34" charset="0"/>
                <a:cs typeface="Arial" panose="020B0604020202020204" pitchFamily="34" charset="0"/>
              </a:rPr>
              <a:t>Cohen, MD, Cindy Davis, </a:t>
            </a:r>
            <a:r>
              <a:rPr lang="en-US" altLang="ja-JP" sz="1200" dirty="0" smtClean="0">
                <a:latin typeface="Arial" panose="020B0604020202020204" pitchFamily="34" charset="0"/>
                <a:cs typeface="Arial" panose="020B0604020202020204" pitchFamily="34" charset="0"/>
              </a:rPr>
              <a:t>NNP, Ryan Lam, MD</a:t>
            </a:r>
          </a:p>
          <a:p>
            <a:r>
              <a:rPr lang="en-US" altLang="en-US" sz="1200" b="1" i="1" dirty="0" smtClean="0">
                <a:latin typeface="Arial" panose="020B0604020202020204" pitchFamily="34" charset="0"/>
                <a:cs typeface="Arial" panose="020B0604020202020204" pitchFamily="34" charset="0"/>
              </a:rPr>
              <a:t>St</a:t>
            </a:r>
            <a:r>
              <a:rPr lang="en-US" altLang="en-US" sz="1200" b="1" i="1" dirty="0">
                <a:latin typeface="Arial" panose="020B0604020202020204" pitchFamily="34" charset="0"/>
                <a:cs typeface="Arial" panose="020B0604020202020204" pitchFamily="34" charset="0"/>
              </a:rPr>
              <a:t>. Charles (Bend, </a:t>
            </a:r>
            <a:r>
              <a:rPr lang="en-US" altLang="en-US" sz="1200" b="1" i="1" dirty="0" smtClean="0">
                <a:latin typeface="Arial" panose="020B0604020202020204" pitchFamily="34" charset="0"/>
                <a:cs typeface="Arial" panose="020B0604020202020204" pitchFamily="34" charset="0"/>
              </a:rPr>
              <a:t>OR)</a:t>
            </a:r>
          </a:p>
          <a:p>
            <a:pPr lvl="2"/>
            <a:r>
              <a:rPr lang="en-US" altLang="en-US" sz="1200" dirty="0" smtClean="0">
                <a:latin typeface="Arial" panose="020B0604020202020204" pitchFamily="34" charset="0"/>
                <a:cs typeface="Arial" panose="020B0604020202020204" pitchFamily="34" charset="0"/>
              </a:rPr>
              <a:t>Robert </a:t>
            </a:r>
            <a:r>
              <a:rPr lang="en-US" altLang="en-US" sz="1200" dirty="0">
                <a:latin typeface="Arial" panose="020B0604020202020204" pitchFamily="34" charset="0"/>
                <a:cs typeface="Arial" panose="020B0604020202020204" pitchFamily="34" charset="0"/>
              </a:rPr>
              <a:t>Pfister, MD</a:t>
            </a:r>
          </a:p>
          <a:p>
            <a:endParaRPr lang="en-US" altLang="en-US" sz="13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8718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
            <a:ext cx="9577953" cy="6679769"/>
            <a:chOff x="0" y="0"/>
            <a:chExt cx="5949863" cy="4462398"/>
          </a:xfrm>
        </p:grpSpPr>
        <p:pic>
          <p:nvPicPr>
            <p:cNvPr id="2" name="Picture 2" descr="C:\Users\dukhovny\AppData\Local\Microsoft\Windows\Temporary Internet Files\Content.Outlook\82LR5C4I\IMG_18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949863" cy="44623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4000733"/>
              <a:ext cx="2531144" cy="431779"/>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2016 VON Annual Quality Congress</a:t>
              </a:r>
            </a:p>
            <a:p>
              <a:r>
                <a:rPr lang="en-US" b="1" dirty="0" smtClean="0">
                  <a:solidFill>
                    <a:schemeClr val="bg1"/>
                  </a:solidFill>
                  <a:latin typeface="Arial" panose="020B0604020202020204" pitchFamily="34" charset="0"/>
                  <a:cs typeface="Arial" panose="020B0604020202020204" pitchFamily="34" charset="0"/>
                </a:rPr>
                <a:t>Chicago, IL, September 2016</a:t>
              </a:r>
              <a:endParaRPr lang="en-US"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74291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239" y="98959"/>
            <a:ext cx="7604983" cy="828210"/>
          </a:xfrm>
        </p:spPr>
        <p:txBody>
          <a:bodyPr>
            <a:normAutofit/>
          </a:bodyPr>
          <a:lstStyle/>
          <a:p>
            <a:r>
              <a:rPr lang="en-US" b="1" dirty="0" smtClean="0">
                <a:latin typeface="Arial" panose="020B0604020202020204" pitchFamily="34" charset="0"/>
                <a:cs typeface="Arial" panose="020B0604020202020204" pitchFamily="34" charset="0"/>
              </a:rPr>
              <a:t>Antibiotic Stewardship</a:t>
            </a:r>
            <a:endParaRPr lang="en-US" b="1" dirty="0">
              <a:latin typeface="Arial" panose="020B0604020202020204" pitchFamily="34" charset="0"/>
              <a:cs typeface="Arial" panose="020B0604020202020204" pitchFamily="34" charset="0"/>
            </a:endParaRPr>
          </a:p>
        </p:txBody>
      </p:sp>
      <p:sp>
        <p:nvSpPr>
          <p:cNvPr id="5" name="Rectangle 4"/>
          <p:cNvSpPr/>
          <p:nvPr/>
        </p:nvSpPr>
        <p:spPr>
          <a:xfrm>
            <a:off x="93475" y="729226"/>
            <a:ext cx="8651288" cy="6555641"/>
          </a:xfrm>
          <a:prstGeom prst="rect">
            <a:avLst/>
          </a:prstGeom>
        </p:spPr>
        <p:txBody>
          <a:bodyPr wrap="square">
            <a:spAutoFit/>
          </a:bodyPr>
          <a:lstStyle/>
          <a:p>
            <a:pPr marL="457200" indent="-457200">
              <a:buFont typeface="Arial" panose="020B0604020202020204" pitchFamily="34" charset="0"/>
              <a:buChar char="•"/>
            </a:pPr>
            <a:r>
              <a:rPr lang="en-US" sz="2400" dirty="0"/>
              <a:t>“coordinated interventions designed to improve and measure the appropriate use of [antibiotic] agents by promoting the selection of the optimal [antibiotic] drug regimen, including dosing, duration of therapy, and route of administration</a:t>
            </a:r>
            <a:r>
              <a:rPr lang="en-US" sz="2400" dirty="0" smtClean="0"/>
              <a:t>” (PIDS, SHEA, IDSA)</a:t>
            </a:r>
          </a:p>
          <a:p>
            <a:r>
              <a:rPr lang="en-US" sz="2400" dirty="0" smtClean="0"/>
              <a:t> </a:t>
            </a:r>
            <a:endParaRPr lang="en-US" sz="24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Many components to an Antibiotic Stewardship Program (ASP):</a:t>
            </a:r>
          </a:p>
          <a:p>
            <a:pPr marL="9144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Right antibiotic</a:t>
            </a:r>
          </a:p>
          <a:p>
            <a:pPr marL="9144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Right dose</a:t>
            </a:r>
          </a:p>
          <a:p>
            <a:pPr marL="9144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Right duration</a:t>
            </a:r>
          </a:p>
          <a:p>
            <a:pPr marL="9144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Right patient </a:t>
            </a:r>
          </a:p>
          <a:p>
            <a:pPr lvl="1"/>
            <a:endParaRPr lang="en-US" sz="24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Some </a:t>
            </a:r>
            <a:r>
              <a:rPr lang="en-US" sz="2400" dirty="0">
                <a:latin typeface="Arial" panose="020B0604020202020204" pitchFamily="34" charset="0"/>
                <a:cs typeface="Arial" panose="020B0604020202020204" pitchFamily="34" charset="0"/>
              </a:rPr>
              <a:t>(many) patients are getting unnecessary exposure to antibiotics in the </a:t>
            </a:r>
            <a:r>
              <a:rPr lang="en-US" sz="2400" dirty="0" smtClean="0">
                <a:latin typeface="Arial" panose="020B0604020202020204" pitchFamily="34" charset="0"/>
                <a:cs typeface="Arial" panose="020B0604020202020204" pitchFamily="34" charset="0"/>
              </a:rPr>
              <a:t>NICU</a:t>
            </a:r>
          </a:p>
          <a:p>
            <a:pPr marL="9144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But…“Babies are sick and vulnerable to infection”</a:t>
            </a: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400" dirty="0" smtClean="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14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HSU four-colog master brand logo." title="OHSU master brand logo"/>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64284" y="1529417"/>
            <a:ext cx="870038" cy="1490121"/>
          </a:xfrm>
          <a:prstGeom prst="rect">
            <a:avLst/>
          </a:prstGeom>
        </p:spPr>
      </p:pic>
      <p:sp>
        <p:nvSpPr>
          <p:cNvPr id="3" name="Title 1"/>
          <p:cNvSpPr txBox="1">
            <a:spLocks/>
          </p:cNvSpPr>
          <p:nvPr/>
        </p:nvSpPr>
        <p:spPr>
          <a:xfrm>
            <a:off x="713103" y="3648409"/>
            <a:ext cx="7772400" cy="100171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rgbClr val="2F92D5"/>
                </a:solidFill>
                <a:latin typeface="Lato Light"/>
                <a:ea typeface="+mj-ea"/>
                <a:cs typeface="Lato Light"/>
              </a:defRPr>
            </a:lvl1pPr>
          </a:lstStyle>
          <a:p>
            <a:pPr algn="ctr"/>
            <a:r>
              <a:rPr lang="en-US" sz="4800" b="1" spc="20" dirty="0" smtClean="0">
                <a:latin typeface="Arial" panose="020B0604020202020204" pitchFamily="34" charset="0"/>
                <a:cs typeface="Arial" panose="020B0604020202020204" pitchFamily="34" charset="0"/>
              </a:rPr>
              <a:t>Thank You!</a:t>
            </a:r>
          </a:p>
          <a:p>
            <a:pPr algn="ctr"/>
            <a:r>
              <a:rPr lang="en-US" sz="4800" b="1" spc="20" dirty="0" smtClean="0">
                <a:latin typeface="Arial" panose="020B0604020202020204" pitchFamily="34" charset="0"/>
                <a:cs typeface="Arial" panose="020B0604020202020204" pitchFamily="34" charset="0"/>
              </a:rPr>
              <a:t>Questions/Comments</a:t>
            </a:r>
          </a:p>
          <a:p>
            <a:pPr algn="ctr"/>
            <a:r>
              <a:rPr lang="en-US" sz="4000" spc="20" dirty="0">
                <a:latin typeface="Arial" panose="020B0604020202020204" pitchFamily="34" charset="0"/>
                <a:cs typeface="Arial" panose="020B0604020202020204" pitchFamily="34" charset="0"/>
              </a:rPr>
              <a:t>d</a:t>
            </a:r>
            <a:r>
              <a:rPr lang="en-US" sz="4000" spc="20" dirty="0" smtClean="0">
                <a:latin typeface="Arial" panose="020B0604020202020204" pitchFamily="34" charset="0"/>
                <a:cs typeface="Arial" panose="020B0604020202020204" pitchFamily="34" charset="0"/>
              </a:rPr>
              <a:t>ukhovny@ohsu.edu</a:t>
            </a:r>
            <a:endParaRPr lang="en-US" sz="4000" spc="2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54086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79" y="178880"/>
            <a:ext cx="8561195" cy="828210"/>
          </a:xfrm>
        </p:spPr>
        <p:txBody>
          <a:bodyPr>
            <a:normAutofit fontScale="90000"/>
          </a:bodyPr>
          <a:lstStyle/>
          <a:p>
            <a:r>
              <a:rPr lang="en-US" b="1" dirty="0" smtClean="0">
                <a:latin typeface="Arial" panose="020B0604020202020204" pitchFamily="34" charset="0"/>
                <a:cs typeface="Arial" panose="020B0604020202020204" pitchFamily="34" charset="0"/>
              </a:rPr>
              <a:t>Antibiotic Exposure in Well Appearing Newborns</a:t>
            </a:r>
            <a:endParaRPr lang="en-US"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44" y="1182455"/>
            <a:ext cx="4878019" cy="4883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74207" y="6511332"/>
            <a:ext cx="4083169"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Figure 2 from </a:t>
            </a:r>
            <a:r>
              <a:rPr lang="en-US" sz="1200" dirty="0" err="1" smtClean="0">
                <a:latin typeface="Arial" panose="020B0604020202020204" pitchFamily="34" charset="0"/>
                <a:cs typeface="Arial" panose="020B0604020202020204" pitchFamily="34" charset="0"/>
              </a:rPr>
              <a:t>Mukhopadhyay</a:t>
            </a:r>
            <a:r>
              <a:rPr lang="en-US" sz="1200" dirty="0" smtClean="0">
                <a:latin typeface="Arial" panose="020B0604020202020204" pitchFamily="34" charset="0"/>
                <a:cs typeface="Arial" panose="020B0604020202020204" pitchFamily="34" charset="0"/>
              </a:rPr>
              <a:t> et al. </a:t>
            </a:r>
            <a:r>
              <a:rPr lang="en-US" sz="1200" i="1" dirty="0" smtClean="0">
                <a:latin typeface="Arial" panose="020B0604020202020204" pitchFamily="34" charset="0"/>
                <a:cs typeface="Arial" panose="020B0604020202020204" pitchFamily="34" charset="0"/>
              </a:rPr>
              <a:t>J. </a:t>
            </a:r>
            <a:r>
              <a:rPr lang="en-US" sz="1200" i="1" dirty="0" err="1" smtClean="0">
                <a:latin typeface="Arial" panose="020B0604020202020204" pitchFamily="34" charset="0"/>
                <a:cs typeface="Arial" panose="020B0604020202020204" pitchFamily="34" charset="0"/>
              </a:rPr>
              <a:t>Perionatology</a:t>
            </a:r>
            <a:r>
              <a:rPr lang="en-US" sz="1200" i="1"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2013</a:t>
            </a:r>
            <a:endParaRPr lang="en-US" sz="1200" dirty="0">
              <a:latin typeface="Arial" panose="020B0604020202020204" pitchFamily="34" charset="0"/>
              <a:cs typeface="Arial" panose="020B0604020202020204" pitchFamily="34" charset="0"/>
            </a:endParaRPr>
          </a:p>
        </p:txBody>
      </p:sp>
      <p:sp>
        <p:nvSpPr>
          <p:cNvPr id="4" name="TextBox 3"/>
          <p:cNvSpPr txBox="1"/>
          <p:nvPr/>
        </p:nvSpPr>
        <p:spPr>
          <a:xfrm>
            <a:off x="4389172" y="3974015"/>
            <a:ext cx="4754828" cy="1107996"/>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14.7% of well appearing infants</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12.7% of total live births</a:t>
            </a:r>
          </a:p>
          <a:p>
            <a:endParaRPr lang="en-US" dirty="0"/>
          </a:p>
        </p:txBody>
      </p:sp>
    </p:spTree>
    <p:extLst>
      <p:ext uri="{BB962C8B-B14F-4D97-AF65-F5344CB8AC3E}">
        <p14:creationId xmlns:p14="http://schemas.microsoft.com/office/powerpoint/2010/main" val="5230025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733" y="178880"/>
            <a:ext cx="9394520" cy="828210"/>
          </a:xfrm>
          <a:prstGeom prst="rect">
            <a:avLst/>
          </a:prstGeom>
        </p:spPr>
        <p:txBody>
          <a:bodyPr>
            <a:noAutofit/>
          </a:bodyPr>
          <a:lstStyle>
            <a:lvl1pPr algn="ctr" defTabSz="457200" rtl="0" eaLnBrk="1" latinLnBrk="0" hangingPunct="1">
              <a:spcBef>
                <a:spcPct val="0"/>
              </a:spcBef>
              <a:buNone/>
              <a:defRPr sz="4400" b="0" i="0" kern="1200">
                <a:solidFill>
                  <a:schemeClr val="accent1"/>
                </a:solidFill>
                <a:latin typeface="Lato Regular"/>
                <a:ea typeface="+mj-ea"/>
                <a:cs typeface="Lato Regular"/>
              </a:defRPr>
            </a:lvl1pPr>
          </a:lstStyle>
          <a:p>
            <a:r>
              <a:rPr lang="en-US" sz="3600" b="1" dirty="0" smtClean="0">
                <a:latin typeface="Arial" panose="020B0604020202020204" pitchFamily="34" charset="0"/>
                <a:cs typeface="Arial" panose="020B0604020202020204" pitchFamily="34" charset="0"/>
              </a:rPr>
              <a:t>Introduction of Early Onset Sepsis </a:t>
            </a:r>
          </a:p>
          <a:p>
            <a:r>
              <a:rPr lang="en-US" sz="3600" b="1" dirty="0" smtClean="0">
                <a:latin typeface="Arial" panose="020B0604020202020204" pitchFamily="34" charset="0"/>
                <a:cs typeface="Arial" panose="020B0604020202020204" pitchFamily="34" charset="0"/>
              </a:rPr>
              <a:t>Risk Calculator (Kaiser) – Blood Cultures</a:t>
            </a:r>
          </a:p>
        </p:txBody>
      </p:sp>
      <p:pic>
        <p:nvPicPr>
          <p:cNvPr id="3"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56" y="1393520"/>
            <a:ext cx="7329620" cy="4363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2078" y="6495458"/>
            <a:ext cx="3875485" cy="276999"/>
          </a:xfrm>
          <a:prstGeom prst="rect">
            <a:avLst/>
          </a:prstGeom>
        </p:spPr>
        <p:txBody>
          <a:bodyPr wrap="none">
            <a:spAutoFit/>
          </a:bodyPr>
          <a:lstStyle/>
          <a:p>
            <a:r>
              <a:rPr lang="en-US" altLang="en-US" sz="1200" dirty="0" smtClean="0">
                <a:latin typeface="Arial" panose="020B0604020202020204" pitchFamily="34" charset="0"/>
                <a:cs typeface="Arial" panose="020B0604020202020204" pitchFamily="34" charset="0"/>
              </a:rPr>
              <a:t>Figure 1 from </a:t>
            </a:r>
            <a:r>
              <a:rPr lang="en-US" altLang="en-US" sz="1200" dirty="0" err="1" smtClean="0">
                <a:latin typeface="Arial" panose="020B0604020202020204" pitchFamily="34" charset="0"/>
                <a:cs typeface="Arial" panose="020B0604020202020204" pitchFamily="34" charset="0"/>
              </a:rPr>
              <a:t>Kuzniewicz</a:t>
            </a:r>
            <a:r>
              <a:rPr lang="en-US" altLang="en-US" sz="1200" dirty="0" smtClean="0">
                <a:latin typeface="Arial" panose="020B0604020202020204" pitchFamily="34" charset="0"/>
                <a:cs typeface="Arial" panose="020B0604020202020204" pitchFamily="34" charset="0"/>
              </a:rPr>
              <a:t> et al. </a:t>
            </a:r>
            <a:r>
              <a:rPr lang="en-US" altLang="en-US" sz="1200" i="1" dirty="0" smtClean="0">
                <a:latin typeface="Arial" panose="020B0604020202020204" pitchFamily="34" charset="0"/>
                <a:cs typeface="Arial" panose="020B0604020202020204" pitchFamily="34" charset="0"/>
              </a:rPr>
              <a:t>JAMA Pediatrics</a:t>
            </a:r>
            <a:r>
              <a:rPr lang="en-US" altLang="en-US" sz="1200" dirty="0" smtClean="0">
                <a:latin typeface="Arial" panose="020B0604020202020204" pitchFamily="34" charset="0"/>
                <a:cs typeface="Arial" panose="020B0604020202020204" pitchFamily="34" charset="0"/>
              </a:rPr>
              <a:t>. 2017</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06817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heme/theme1.xml><?xml version="1.0" encoding="utf-8"?>
<a:theme xmlns:a="http://schemas.openxmlformats.org/drawingml/2006/main" name="OHSU Cool Blues Theme">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Slide, No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ray Slide with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ray Slide No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5129</TotalTime>
  <Words>3099</Words>
  <Application>Microsoft Office PowerPoint</Application>
  <PresentationFormat>On-screen Show (4:3)</PresentationFormat>
  <Paragraphs>467</Paragraphs>
  <Slides>70</Slides>
  <Notes>19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70</vt:i4>
      </vt:variant>
    </vt:vector>
  </HeadingPairs>
  <TitlesOfParts>
    <vt:vector size="83" baseType="lpstr">
      <vt:lpstr>Lato Regular</vt:lpstr>
      <vt:lpstr>Lato Light</vt:lpstr>
      <vt:lpstr>Noto Serif</vt:lpstr>
      <vt:lpstr>Tahoma</vt:lpstr>
      <vt:lpstr>ＭＳ Ｐゴシック</vt:lpstr>
      <vt:lpstr>Helvetica</vt:lpstr>
      <vt:lpstr>ＭＳ Ｐ明朝</vt:lpstr>
      <vt:lpstr>Arial</vt:lpstr>
      <vt:lpstr>Noto</vt:lpstr>
      <vt:lpstr>OHSU Cool Blues Theme</vt:lpstr>
      <vt:lpstr>White Slide, No Logo</vt:lpstr>
      <vt:lpstr>Gray Slide with Logo</vt:lpstr>
      <vt:lpstr>Gray Slide No Logo</vt:lpstr>
      <vt:lpstr>PowerPoint Presentation</vt:lpstr>
      <vt:lpstr>Disclosures</vt:lpstr>
      <vt:lpstr>Objectives</vt:lpstr>
      <vt:lpstr>PowerPoint Presentation</vt:lpstr>
      <vt:lpstr>PowerPoint Presentation</vt:lpstr>
      <vt:lpstr>Variation in antibiotic use in NICU</vt:lpstr>
      <vt:lpstr>Antibiotic Stewardship</vt:lpstr>
      <vt:lpstr>Antibiotic Exposure in Well Appearing Newborns</vt:lpstr>
      <vt:lpstr>PowerPoint Presentation</vt:lpstr>
      <vt:lpstr>PowerPoint Presentation</vt:lpstr>
      <vt:lpstr>We Are Over-treating preemies: 22-28 weeks, NRN Study</vt:lpstr>
      <vt:lpstr>Variation Persists</vt:lpstr>
      <vt:lpstr>What are the downsides to Antibiotics?</vt:lpstr>
      <vt:lpstr>PowerPoint Presentation</vt:lpstr>
      <vt:lpstr>PowerPoint Presentation</vt:lpstr>
      <vt:lpstr>What’s the downside to Antibiotics?</vt:lpstr>
      <vt:lpstr>PowerPoint Presentation</vt:lpstr>
      <vt:lpstr>PowerPoint Presentation</vt:lpstr>
      <vt:lpstr>What’s the downside to Antibiotics?</vt:lpstr>
      <vt:lpstr>Reducing Unnecessary Antibiotic Exposure Works!</vt:lpstr>
      <vt:lpstr>CDC Core Elements for ASP</vt:lpstr>
      <vt:lpstr>VON Initiative: Choosing Antibiotics Wisely</vt:lpstr>
      <vt:lpstr>PowerPoint Presentation</vt:lpstr>
      <vt:lpstr>iNICQ Choosing Antibiotics Wisely 2016, 2017, 2018</vt:lpstr>
      <vt:lpstr>Goals of being part of iNICQ</vt:lpstr>
      <vt:lpstr>VON iNICQ Key Driver Diagram</vt:lpstr>
      <vt:lpstr>Starting Point</vt:lpstr>
      <vt:lpstr>PowerPoint Presentation</vt:lpstr>
      <vt:lpstr>VON Day Audit</vt:lpstr>
      <vt:lpstr>PBP: Policies and Protocols for specific Neonatal Conditions</vt:lpstr>
      <vt:lpstr>PowerPoint Presentation</vt:lpstr>
      <vt:lpstr>PowerPoint Presentation</vt:lpstr>
      <vt:lpstr>Who are the NW IPAs?</vt:lpstr>
      <vt:lpstr>Overall Aims</vt:lpstr>
      <vt:lpstr>Antibiotic Stewardship  SMART AIM </vt:lpstr>
      <vt:lpstr>PowerPoint Presentation</vt:lpstr>
      <vt:lpstr>Practically Speaking…</vt:lpstr>
      <vt:lpstr>PowerPoint Presentation</vt:lpstr>
      <vt:lpstr>PowerPoint Presentation</vt:lpstr>
      <vt:lpstr>PowerPoint Presentation</vt:lpstr>
      <vt:lpstr>PowerPoint Presentation</vt:lpstr>
      <vt:lpstr>Sample Report Sent to Each Center  (along with excel template) :  NW IPAs AUR Report</vt:lpstr>
      <vt:lpstr>PowerPoint Presentation</vt:lpstr>
      <vt:lpstr>PowerPoint Presentation</vt:lpstr>
      <vt:lpstr>PowerPoint Presentation</vt:lpstr>
      <vt:lpstr>PowerPoint Presentation</vt:lpstr>
      <vt:lpstr>Summary</vt:lpstr>
      <vt:lpstr>Our Local Improvement Story: OHSU</vt:lpstr>
      <vt:lpstr>OHSU NICU Baseline Data</vt:lpstr>
      <vt:lpstr>SMART Aim</vt:lpstr>
      <vt:lpstr>PowerPoint Presentation</vt:lpstr>
      <vt:lpstr>Interventions</vt:lpstr>
      <vt:lpstr>PowerPoint Presentation</vt:lpstr>
      <vt:lpstr>PowerPoint Presentation</vt:lpstr>
      <vt:lpstr>PowerPoint Presentation</vt:lpstr>
      <vt:lpstr>PowerPoint Presentation</vt:lpstr>
      <vt:lpstr>Keys to Our Success</vt:lpstr>
      <vt:lpstr>Opportunities for Improvement</vt:lpstr>
      <vt:lpstr>Balancing Measures</vt:lpstr>
      <vt:lpstr>Balancing Measures</vt:lpstr>
      <vt:lpstr>Newborn ASP Strategies</vt:lpstr>
      <vt:lpstr>What Can You Do?</vt:lpstr>
      <vt:lpstr>Antibiotic Stewardship</vt:lpstr>
      <vt:lpstr>Stewardship Opportunities</vt:lpstr>
      <vt:lpstr>PowerPoint Presentation</vt:lpstr>
      <vt:lpstr>PowerPoint Presentation</vt:lpstr>
      <vt:lpstr>Acknowledgements </vt:lpstr>
      <vt:lpstr>NW IPAs Team and Collaborators</vt:lpstr>
      <vt:lpstr>PowerPoint Presentation</vt:lpstr>
      <vt:lpstr>PowerPoint Presentation</vt:lpstr>
    </vt:vector>
  </TitlesOfParts>
  <Company>Sockeye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OHSU</dc:creator>
  <cp:lastModifiedBy>Eileen Fleming Suse</cp:lastModifiedBy>
  <cp:revision>440</cp:revision>
  <dcterms:created xsi:type="dcterms:W3CDTF">2015-05-18T16:26:35Z</dcterms:created>
  <dcterms:modified xsi:type="dcterms:W3CDTF">2020-11-25T20:17:37Z</dcterms:modified>
</cp:coreProperties>
</file>