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11.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tags/tag42.xml" ContentType="application/vnd.openxmlformats-officedocument.presentationml.tags+xml"/>
  <Override PartName="/ppt/tags/tag4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4.xml" ContentType="application/vnd.openxmlformats-officedocument.presentationml.tags+xml"/>
  <Override PartName="/ppt/tags/tag45.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tags/tag46.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47.xml" ContentType="application/vnd.openxmlformats-officedocument.presentationml.tags+xml"/>
  <Override PartName="/ppt/tags/tag48.xml" ContentType="application/vnd.openxmlformats-officedocument.presentationml.tags+xml"/>
  <Override PartName="/ppt/notesSlides/notesSlide9.xml" ContentType="application/vnd.openxmlformats-officedocument.presentationml.notesSlide+xml"/>
  <Override PartName="/ppt/tags/tag49.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1"/>
  </p:notesMasterIdLst>
  <p:handoutMasterIdLst>
    <p:handoutMasterId r:id="rId62"/>
  </p:handoutMasterIdLst>
  <p:sldIdLst>
    <p:sldId id="354" r:id="rId5"/>
    <p:sldId id="266" r:id="rId6"/>
    <p:sldId id="1132" r:id="rId7"/>
    <p:sldId id="264" r:id="rId8"/>
    <p:sldId id="267" r:id="rId9"/>
    <p:sldId id="257" r:id="rId10"/>
    <p:sldId id="256" r:id="rId11"/>
    <p:sldId id="262" r:id="rId12"/>
    <p:sldId id="265" r:id="rId13"/>
    <p:sldId id="260" r:id="rId14"/>
    <p:sldId id="263" r:id="rId15"/>
    <p:sldId id="1136" r:id="rId16"/>
    <p:sldId id="458" r:id="rId17"/>
    <p:sldId id="477" r:id="rId18"/>
    <p:sldId id="504" r:id="rId19"/>
    <p:sldId id="542" r:id="rId20"/>
    <p:sldId id="543" r:id="rId21"/>
    <p:sldId id="544" r:id="rId22"/>
    <p:sldId id="1108" r:id="rId23"/>
    <p:sldId id="494" r:id="rId24"/>
    <p:sldId id="381" r:id="rId25"/>
    <p:sldId id="382" r:id="rId26"/>
    <p:sldId id="399" r:id="rId27"/>
    <p:sldId id="1095" r:id="rId28"/>
    <p:sldId id="1106" r:id="rId29"/>
    <p:sldId id="393" r:id="rId30"/>
    <p:sldId id="484" r:id="rId31"/>
    <p:sldId id="1107" r:id="rId32"/>
    <p:sldId id="388" r:id="rId33"/>
    <p:sldId id="1109" r:id="rId34"/>
    <p:sldId id="1138" r:id="rId35"/>
    <p:sldId id="1137" r:id="rId36"/>
    <p:sldId id="1110" r:id="rId37"/>
    <p:sldId id="1139" r:id="rId38"/>
    <p:sldId id="1140" r:id="rId39"/>
    <p:sldId id="483" r:id="rId40"/>
    <p:sldId id="479" r:id="rId41"/>
    <p:sldId id="394" r:id="rId42"/>
    <p:sldId id="1111" r:id="rId43"/>
    <p:sldId id="1141" r:id="rId44"/>
    <p:sldId id="1142" r:id="rId45"/>
    <p:sldId id="1143" r:id="rId46"/>
    <p:sldId id="1144" r:id="rId47"/>
    <p:sldId id="1145" r:id="rId48"/>
    <p:sldId id="1146" r:id="rId49"/>
    <p:sldId id="1147" r:id="rId50"/>
    <p:sldId id="1149" r:id="rId51"/>
    <p:sldId id="1150" r:id="rId52"/>
    <p:sldId id="1151" r:id="rId53"/>
    <p:sldId id="1152" r:id="rId54"/>
    <p:sldId id="1153" r:id="rId55"/>
    <p:sldId id="1148" r:id="rId56"/>
    <p:sldId id="547" r:id="rId57"/>
    <p:sldId id="476" r:id="rId58"/>
    <p:sldId id="1155" r:id="rId59"/>
    <p:sldId id="478" r:id="rId60"/>
  </p:sldIdLst>
  <p:sldSz cx="12192000" cy="6858000"/>
  <p:notesSz cx="7010400" cy="92964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D3E"/>
    <a:srgbClr val="FA8443"/>
    <a:srgbClr val="F5A14A"/>
    <a:srgbClr val="F27750"/>
    <a:srgbClr val="F36C27"/>
    <a:srgbClr val="F28350"/>
    <a:srgbClr val="F17F44"/>
    <a:srgbClr val="FA6140"/>
    <a:srgbClr val="F9873C"/>
    <a:srgbClr val="EE61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573DDC-2230-43B2-9796-381952F1E1E3}" v="9" dt="2020-10-25T20:58:02.575"/>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83113" autoAdjust="0"/>
  </p:normalViewPr>
  <p:slideViewPr>
    <p:cSldViewPr snapToGrid="0" snapToObjects="1">
      <p:cViewPr varScale="1">
        <p:scale>
          <a:sx n="88" d="100"/>
          <a:sy n="88" d="100"/>
        </p:scale>
        <p:origin x="312"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0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Lagrew" userId="6e5360662da2e8eb" providerId="LiveId" clId="{89573DDC-2230-43B2-9796-381952F1E1E3}"/>
    <pc:docChg chg="undo custSel modSld">
      <pc:chgData name="David Lagrew" userId="6e5360662da2e8eb" providerId="LiveId" clId="{89573DDC-2230-43B2-9796-381952F1E1E3}" dt="2020-10-25T21:01:35.604" v="44" actId="20577"/>
      <pc:docMkLst>
        <pc:docMk/>
      </pc:docMkLst>
      <pc:sldChg chg="modSp mod">
        <pc:chgData name="David Lagrew" userId="6e5360662da2e8eb" providerId="LiveId" clId="{89573DDC-2230-43B2-9796-381952F1E1E3}" dt="2020-10-25T21:01:35.604" v="44" actId="20577"/>
        <pc:sldMkLst>
          <pc:docMk/>
          <pc:sldMk cId="3804875014" sldId="476"/>
        </pc:sldMkLst>
        <pc:spChg chg="mod">
          <ac:chgData name="David Lagrew" userId="6e5360662da2e8eb" providerId="LiveId" clId="{89573DDC-2230-43B2-9796-381952F1E1E3}" dt="2020-10-25T21:01:35.604" v="44" actId="20577"/>
          <ac:spMkLst>
            <pc:docMk/>
            <pc:sldMk cId="3804875014" sldId="476"/>
            <ac:spMk id="4" creationId="{00000000-0000-0000-0000-000000000000}"/>
          </ac:spMkLst>
        </pc:spChg>
        <pc:picChg chg="mod">
          <ac:chgData name="David Lagrew" userId="6e5360662da2e8eb" providerId="LiveId" clId="{89573DDC-2230-43B2-9796-381952F1E1E3}" dt="2020-10-25T20:58:28.324" v="22" actId="1076"/>
          <ac:picMkLst>
            <pc:docMk/>
            <pc:sldMk cId="3804875014" sldId="476"/>
            <ac:picMk id="6" creationId="{732097FC-A09E-44D2-A25B-10348EE0E31F}"/>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lagrewd1\OneDrive%20-%20Providence%20Health%20&amp;%20Services\vDesktop\For%20Reimbursement\2019%20Florida%20Perinatal\Providers%20CSR%20by%20Hospital%20CSR.csv"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agrewd1\OneDrive%20-%20Providence%20Health%20&amp;%20Services\vDesktop\For%20Reimbursement\2019%20Florida%20Perinatal\Providers%20CSR%20by%20Hospital%20CSR.csv"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'Providers CSR by Hospital CSR'!$H$1</c:f>
              <c:strCache>
                <c:ptCount val="1"/>
                <c:pt idx="0">
                  <c:v>Hosp Rate</c:v>
                </c:pt>
              </c:strCache>
            </c:strRef>
          </c:tx>
          <c:spPr>
            <a:ln w="19050" cap="rnd">
              <a:noFill/>
              <a:round/>
            </a:ln>
            <a:effectLst/>
          </c:spPr>
          <c:marker>
            <c:symbol val="circle"/>
            <c:size val="5"/>
            <c:spPr>
              <a:solidFill>
                <a:schemeClr val="accent1"/>
              </a:solidFill>
              <a:ln w="9525">
                <a:solidFill>
                  <a:schemeClr val="accent1"/>
                </a:solidFill>
              </a:ln>
              <a:effectLst/>
            </c:spPr>
          </c:marker>
          <c:xVal>
            <c:numRef>
              <c:f>'Providers CSR by Hospital CSR'!$G$2:$G$186</c:f>
              <c:numCache>
                <c:formatCode>0.00%</c:formatCode>
                <c:ptCount val="185"/>
                <c:pt idx="0">
                  <c:v>0</c:v>
                </c:pt>
                <c:pt idx="1">
                  <c:v>0</c:v>
                </c:pt>
                <c:pt idx="2">
                  <c:v>9.8000000000000004E-2</c:v>
                </c:pt>
                <c:pt idx="3">
                  <c:v>0.111</c:v>
                </c:pt>
                <c:pt idx="4">
                  <c:v>0.14000000000000001</c:v>
                </c:pt>
                <c:pt idx="5">
                  <c:v>0.16700000000000001</c:v>
                </c:pt>
                <c:pt idx="6">
                  <c:v>0.16900000000000001</c:v>
                </c:pt>
                <c:pt idx="7">
                  <c:v>0.17899999999999999</c:v>
                </c:pt>
                <c:pt idx="8">
                  <c:v>0.18</c:v>
                </c:pt>
                <c:pt idx="9">
                  <c:v>0.182</c:v>
                </c:pt>
                <c:pt idx="10">
                  <c:v>0.192</c:v>
                </c:pt>
                <c:pt idx="11">
                  <c:v>0.2</c:v>
                </c:pt>
                <c:pt idx="12">
                  <c:v>0.20699999999999999</c:v>
                </c:pt>
                <c:pt idx="13">
                  <c:v>0.21299999999999999</c:v>
                </c:pt>
                <c:pt idx="14">
                  <c:v>0.214</c:v>
                </c:pt>
                <c:pt idx="15">
                  <c:v>0.22500000000000001</c:v>
                </c:pt>
                <c:pt idx="16">
                  <c:v>0.22600000000000001</c:v>
                </c:pt>
                <c:pt idx="17">
                  <c:v>0.24</c:v>
                </c:pt>
                <c:pt idx="18">
                  <c:v>0.24299999999999999</c:v>
                </c:pt>
                <c:pt idx="19">
                  <c:v>0.26</c:v>
                </c:pt>
                <c:pt idx="20">
                  <c:v>0.26700000000000002</c:v>
                </c:pt>
                <c:pt idx="21">
                  <c:v>0.27300000000000002</c:v>
                </c:pt>
                <c:pt idx="22">
                  <c:v>0.28100000000000003</c:v>
                </c:pt>
                <c:pt idx="23">
                  <c:v>0.29499999999999998</c:v>
                </c:pt>
                <c:pt idx="24">
                  <c:v>0.3</c:v>
                </c:pt>
                <c:pt idx="25">
                  <c:v>0.3</c:v>
                </c:pt>
                <c:pt idx="26">
                  <c:v>0.32700000000000001</c:v>
                </c:pt>
                <c:pt idx="27">
                  <c:v>0.34100000000000003</c:v>
                </c:pt>
                <c:pt idx="28">
                  <c:v>0.34699999999999998</c:v>
                </c:pt>
                <c:pt idx="29">
                  <c:v>0.34699999999999998</c:v>
                </c:pt>
                <c:pt idx="30">
                  <c:v>0.36499999999999999</c:v>
                </c:pt>
                <c:pt idx="31">
                  <c:v>0.378</c:v>
                </c:pt>
                <c:pt idx="32">
                  <c:v>0.39400000000000002</c:v>
                </c:pt>
                <c:pt idx="33">
                  <c:v>0.4</c:v>
                </c:pt>
                <c:pt idx="34">
                  <c:v>0.4</c:v>
                </c:pt>
                <c:pt idx="35">
                  <c:v>0.41699999999999998</c:v>
                </c:pt>
                <c:pt idx="36">
                  <c:v>0.42899999999999999</c:v>
                </c:pt>
                <c:pt idx="37">
                  <c:v>0.5</c:v>
                </c:pt>
                <c:pt idx="38">
                  <c:v>0</c:v>
                </c:pt>
                <c:pt idx="39">
                  <c:v>0</c:v>
                </c:pt>
                <c:pt idx="40">
                  <c:v>0</c:v>
                </c:pt>
                <c:pt idx="41">
                  <c:v>5.6000000000000001E-2</c:v>
                </c:pt>
                <c:pt idx="42">
                  <c:v>8.6999999999999994E-2</c:v>
                </c:pt>
                <c:pt idx="43">
                  <c:v>0.115</c:v>
                </c:pt>
                <c:pt idx="44">
                  <c:v>0.14299999999999999</c:v>
                </c:pt>
                <c:pt idx="45">
                  <c:v>0.14299999999999999</c:v>
                </c:pt>
                <c:pt idx="46">
                  <c:v>0.15</c:v>
                </c:pt>
                <c:pt idx="47">
                  <c:v>0.154</c:v>
                </c:pt>
                <c:pt idx="48">
                  <c:v>0.17399999999999999</c:v>
                </c:pt>
                <c:pt idx="49">
                  <c:v>0.17899999999999999</c:v>
                </c:pt>
                <c:pt idx="50">
                  <c:v>0.23100000000000001</c:v>
                </c:pt>
                <c:pt idx="51">
                  <c:v>0.318</c:v>
                </c:pt>
                <c:pt idx="52">
                  <c:v>0.34100000000000003</c:v>
                </c:pt>
                <c:pt idx="53">
                  <c:v>0.65800000000000003</c:v>
                </c:pt>
                <c:pt idx="54">
                  <c:v>0.08</c:v>
                </c:pt>
                <c:pt idx="55">
                  <c:v>0.107</c:v>
                </c:pt>
                <c:pt idx="56">
                  <c:v>0.14299999999999999</c:v>
                </c:pt>
                <c:pt idx="57">
                  <c:v>0.17199999999999999</c:v>
                </c:pt>
                <c:pt idx="58">
                  <c:v>0.17599999999999999</c:v>
                </c:pt>
                <c:pt idx="59">
                  <c:v>0.20599999999999999</c:v>
                </c:pt>
                <c:pt idx="60">
                  <c:v>0.22700000000000001</c:v>
                </c:pt>
                <c:pt idx="61">
                  <c:v>0.25</c:v>
                </c:pt>
                <c:pt idx="62">
                  <c:v>0.27</c:v>
                </c:pt>
                <c:pt idx="63">
                  <c:v>0.27300000000000002</c:v>
                </c:pt>
                <c:pt idx="64">
                  <c:v>0.316</c:v>
                </c:pt>
                <c:pt idx="65">
                  <c:v>0.32600000000000001</c:v>
                </c:pt>
                <c:pt idx="66">
                  <c:v>0.42899999999999999</c:v>
                </c:pt>
                <c:pt idx="67">
                  <c:v>0.45900000000000002</c:v>
                </c:pt>
                <c:pt idx="68">
                  <c:v>0.5</c:v>
                </c:pt>
                <c:pt idx="69">
                  <c:v>0</c:v>
                </c:pt>
                <c:pt idx="70">
                  <c:v>0</c:v>
                </c:pt>
                <c:pt idx="71">
                  <c:v>0.05</c:v>
                </c:pt>
                <c:pt idx="72">
                  <c:v>7.0999999999999994E-2</c:v>
                </c:pt>
                <c:pt idx="73">
                  <c:v>9.0999999999999998E-2</c:v>
                </c:pt>
                <c:pt idx="74">
                  <c:v>0.1</c:v>
                </c:pt>
                <c:pt idx="75">
                  <c:v>0.1</c:v>
                </c:pt>
                <c:pt idx="76">
                  <c:v>0.105</c:v>
                </c:pt>
                <c:pt idx="77">
                  <c:v>0.11799999999999999</c:v>
                </c:pt>
                <c:pt idx="78">
                  <c:v>0.16700000000000001</c:v>
                </c:pt>
                <c:pt idx="79">
                  <c:v>0.2</c:v>
                </c:pt>
                <c:pt idx="80">
                  <c:v>0.2</c:v>
                </c:pt>
                <c:pt idx="81">
                  <c:v>0.216</c:v>
                </c:pt>
                <c:pt idx="82">
                  <c:v>0.22600000000000001</c:v>
                </c:pt>
                <c:pt idx="83">
                  <c:v>0.25</c:v>
                </c:pt>
                <c:pt idx="84">
                  <c:v>0.28599999999999998</c:v>
                </c:pt>
                <c:pt idx="85">
                  <c:v>0.28599999999999998</c:v>
                </c:pt>
                <c:pt idx="86">
                  <c:v>0.313</c:v>
                </c:pt>
                <c:pt idx="87">
                  <c:v>0.33300000000000002</c:v>
                </c:pt>
                <c:pt idx="88">
                  <c:v>0.34599999999999997</c:v>
                </c:pt>
                <c:pt idx="89">
                  <c:v>0.35</c:v>
                </c:pt>
                <c:pt idx="90">
                  <c:v>0.39500000000000002</c:v>
                </c:pt>
                <c:pt idx="91">
                  <c:v>0.43099999999999999</c:v>
                </c:pt>
                <c:pt idx="92">
                  <c:v>0.47099999999999997</c:v>
                </c:pt>
                <c:pt idx="93">
                  <c:v>6.7000000000000004E-2</c:v>
                </c:pt>
                <c:pt idx="94">
                  <c:v>8.3000000000000004E-2</c:v>
                </c:pt>
                <c:pt idx="95">
                  <c:v>0.16400000000000001</c:v>
                </c:pt>
                <c:pt idx="96">
                  <c:v>0.182</c:v>
                </c:pt>
                <c:pt idx="97">
                  <c:v>0.182</c:v>
                </c:pt>
                <c:pt idx="98">
                  <c:v>0.192</c:v>
                </c:pt>
                <c:pt idx="99">
                  <c:v>0.2</c:v>
                </c:pt>
                <c:pt idx="100">
                  <c:v>0.20499999999999999</c:v>
                </c:pt>
                <c:pt idx="101">
                  <c:v>0.214</c:v>
                </c:pt>
                <c:pt idx="102">
                  <c:v>0.26700000000000002</c:v>
                </c:pt>
                <c:pt idx="103">
                  <c:v>0.27300000000000002</c:v>
                </c:pt>
                <c:pt idx="104">
                  <c:v>0.308</c:v>
                </c:pt>
                <c:pt idx="105">
                  <c:v>0.313</c:v>
                </c:pt>
                <c:pt idx="106">
                  <c:v>0.313</c:v>
                </c:pt>
                <c:pt idx="107">
                  <c:v>0.316</c:v>
                </c:pt>
                <c:pt idx="108">
                  <c:v>0.33300000000000002</c:v>
                </c:pt>
                <c:pt idx="109">
                  <c:v>0.33300000000000002</c:v>
                </c:pt>
                <c:pt idx="110">
                  <c:v>0.33300000000000002</c:v>
                </c:pt>
                <c:pt idx="111">
                  <c:v>0.35699999999999998</c:v>
                </c:pt>
                <c:pt idx="112">
                  <c:v>0.36399999999999999</c:v>
                </c:pt>
                <c:pt idx="113">
                  <c:v>0.36799999999999999</c:v>
                </c:pt>
                <c:pt idx="114">
                  <c:v>0.46700000000000003</c:v>
                </c:pt>
                <c:pt idx="115">
                  <c:v>0.23699999999999999</c:v>
                </c:pt>
                <c:pt idx="116">
                  <c:v>0.27300000000000002</c:v>
                </c:pt>
                <c:pt idx="117">
                  <c:v>0.32500000000000001</c:v>
                </c:pt>
                <c:pt idx="118">
                  <c:v>0.33300000000000002</c:v>
                </c:pt>
                <c:pt idx="119">
                  <c:v>0.35499999999999998</c:v>
                </c:pt>
                <c:pt idx="120">
                  <c:v>0.38600000000000001</c:v>
                </c:pt>
                <c:pt idx="121">
                  <c:v>0.44</c:v>
                </c:pt>
                <c:pt idx="122">
                  <c:v>0.45500000000000002</c:v>
                </c:pt>
                <c:pt idx="123">
                  <c:v>0.46200000000000002</c:v>
                </c:pt>
                <c:pt idx="124">
                  <c:v>0.53300000000000003</c:v>
                </c:pt>
                <c:pt idx="125">
                  <c:v>0.55000000000000004</c:v>
                </c:pt>
                <c:pt idx="126">
                  <c:v>0.63600000000000001</c:v>
                </c:pt>
                <c:pt idx="127">
                  <c:v>0.69199999999999995</c:v>
                </c:pt>
                <c:pt idx="128">
                  <c:v>7.6999999999999999E-2</c:v>
                </c:pt>
                <c:pt idx="129">
                  <c:v>0.125</c:v>
                </c:pt>
                <c:pt idx="130">
                  <c:v>0.15</c:v>
                </c:pt>
                <c:pt idx="131">
                  <c:v>0.182</c:v>
                </c:pt>
                <c:pt idx="132">
                  <c:v>0.19</c:v>
                </c:pt>
                <c:pt idx="133">
                  <c:v>0.21099999999999999</c:v>
                </c:pt>
                <c:pt idx="134">
                  <c:v>0.21199999999999999</c:v>
                </c:pt>
                <c:pt idx="135">
                  <c:v>0.214</c:v>
                </c:pt>
                <c:pt idx="136">
                  <c:v>0.217</c:v>
                </c:pt>
                <c:pt idx="137">
                  <c:v>0.23499999999999999</c:v>
                </c:pt>
                <c:pt idx="138">
                  <c:v>0.28599999999999998</c:v>
                </c:pt>
                <c:pt idx="139">
                  <c:v>0.29199999999999998</c:v>
                </c:pt>
                <c:pt idx="140">
                  <c:v>0.3</c:v>
                </c:pt>
                <c:pt idx="141">
                  <c:v>0.30199999999999999</c:v>
                </c:pt>
                <c:pt idx="142">
                  <c:v>0.313</c:v>
                </c:pt>
                <c:pt idx="143">
                  <c:v>0.35099999999999998</c:v>
                </c:pt>
                <c:pt idx="144">
                  <c:v>0.42099999999999999</c:v>
                </c:pt>
                <c:pt idx="145">
                  <c:v>0.441</c:v>
                </c:pt>
                <c:pt idx="146">
                  <c:v>0.53800000000000003</c:v>
                </c:pt>
                <c:pt idx="147">
                  <c:v>7.4999999999999997E-2</c:v>
                </c:pt>
                <c:pt idx="148">
                  <c:v>0.13100000000000001</c:v>
                </c:pt>
                <c:pt idx="149">
                  <c:v>0.16200000000000001</c:v>
                </c:pt>
                <c:pt idx="150">
                  <c:v>0.19600000000000001</c:v>
                </c:pt>
                <c:pt idx="151">
                  <c:v>0.21299999999999999</c:v>
                </c:pt>
                <c:pt idx="152">
                  <c:v>0.253</c:v>
                </c:pt>
                <c:pt idx="153">
                  <c:v>0.27500000000000002</c:v>
                </c:pt>
                <c:pt idx="154">
                  <c:v>0.28599999999999998</c:v>
                </c:pt>
                <c:pt idx="155">
                  <c:v>0.3</c:v>
                </c:pt>
                <c:pt idx="156">
                  <c:v>0.308</c:v>
                </c:pt>
                <c:pt idx="157">
                  <c:v>0.313</c:v>
                </c:pt>
                <c:pt idx="158">
                  <c:v>0.33300000000000002</c:v>
                </c:pt>
                <c:pt idx="159">
                  <c:v>0.34399999999999997</c:v>
                </c:pt>
                <c:pt idx="160">
                  <c:v>0.34899999999999998</c:v>
                </c:pt>
                <c:pt idx="161">
                  <c:v>0.39500000000000002</c:v>
                </c:pt>
                <c:pt idx="162">
                  <c:v>0.41699999999999998</c:v>
                </c:pt>
                <c:pt idx="163">
                  <c:v>0.44900000000000001</c:v>
                </c:pt>
                <c:pt idx="164">
                  <c:v>0.121</c:v>
                </c:pt>
                <c:pt idx="165">
                  <c:v>0.122</c:v>
                </c:pt>
                <c:pt idx="166">
                  <c:v>0.188</c:v>
                </c:pt>
                <c:pt idx="167">
                  <c:v>0.22700000000000001</c:v>
                </c:pt>
                <c:pt idx="168">
                  <c:v>0.24</c:v>
                </c:pt>
                <c:pt idx="169">
                  <c:v>0.247</c:v>
                </c:pt>
                <c:pt idx="170">
                  <c:v>0.26400000000000001</c:v>
                </c:pt>
                <c:pt idx="171">
                  <c:v>0.37</c:v>
                </c:pt>
                <c:pt idx="172">
                  <c:v>0.42899999999999999</c:v>
                </c:pt>
                <c:pt idx="173">
                  <c:v>0</c:v>
                </c:pt>
                <c:pt idx="174">
                  <c:v>0</c:v>
                </c:pt>
                <c:pt idx="175">
                  <c:v>0.111</c:v>
                </c:pt>
                <c:pt idx="176">
                  <c:v>0.13300000000000001</c:v>
                </c:pt>
                <c:pt idx="177">
                  <c:v>0.13800000000000001</c:v>
                </c:pt>
                <c:pt idx="178">
                  <c:v>0.2</c:v>
                </c:pt>
                <c:pt idx="179">
                  <c:v>0.27800000000000002</c:v>
                </c:pt>
                <c:pt idx="180">
                  <c:v>0.28599999999999998</c:v>
                </c:pt>
                <c:pt idx="181">
                  <c:v>0.308</c:v>
                </c:pt>
                <c:pt idx="182">
                  <c:v>0.36399999999999999</c:v>
                </c:pt>
                <c:pt idx="183">
                  <c:v>0.125</c:v>
                </c:pt>
                <c:pt idx="184">
                  <c:v>0.222</c:v>
                </c:pt>
              </c:numCache>
            </c:numRef>
          </c:xVal>
          <c:yVal>
            <c:numRef>
              <c:f>'Providers CSR by Hospital CSR'!$H$2:$H$186</c:f>
              <c:numCache>
                <c:formatCode>0.00%</c:formatCode>
                <c:ptCount val="185"/>
                <c:pt idx="0">
                  <c:v>0.26</c:v>
                </c:pt>
                <c:pt idx="1">
                  <c:v>0.26</c:v>
                </c:pt>
                <c:pt idx="2">
                  <c:v>0.26</c:v>
                </c:pt>
                <c:pt idx="3">
                  <c:v>0.26</c:v>
                </c:pt>
                <c:pt idx="4">
                  <c:v>0.26</c:v>
                </c:pt>
                <c:pt idx="5">
                  <c:v>0.26</c:v>
                </c:pt>
                <c:pt idx="6">
                  <c:v>0.26</c:v>
                </c:pt>
                <c:pt idx="7">
                  <c:v>0.26</c:v>
                </c:pt>
                <c:pt idx="8">
                  <c:v>0.26</c:v>
                </c:pt>
                <c:pt idx="9">
                  <c:v>0.26</c:v>
                </c:pt>
                <c:pt idx="10">
                  <c:v>0.26</c:v>
                </c:pt>
                <c:pt idx="11">
                  <c:v>0.26</c:v>
                </c:pt>
                <c:pt idx="12">
                  <c:v>0.26</c:v>
                </c:pt>
                <c:pt idx="13">
                  <c:v>0.26</c:v>
                </c:pt>
                <c:pt idx="14">
                  <c:v>0.26</c:v>
                </c:pt>
                <c:pt idx="15">
                  <c:v>0.26</c:v>
                </c:pt>
                <c:pt idx="16">
                  <c:v>0.26</c:v>
                </c:pt>
                <c:pt idx="17">
                  <c:v>0.26</c:v>
                </c:pt>
                <c:pt idx="18">
                  <c:v>0.26</c:v>
                </c:pt>
                <c:pt idx="19">
                  <c:v>0.26</c:v>
                </c:pt>
                <c:pt idx="20">
                  <c:v>0.26</c:v>
                </c:pt>
                <c:pt idx="21">
                  <c:v>0.26</c:v>
                </c:pt>
                <c:pt idx="22">
                  <c:v>0.26</c:v>
                </c:pt>
                <c:pt idx="23">
                  <c:v>0.26</c:v>
                </c:pt>
                <c:pt idx="24">
                  <c:v>0.26</c:v>
                </c:pt>
                <c:pt idx="25">
                  <c:v>0.26</c:v>
                </c:pt>
                <c:pt idx="26">
                  <c:v>0.26</c:v>
                </c:pt>
                <c:pt idx="27">
                  <c:v>0.26</c:v>
                </c:pt>
                <c:pt idx="28">
                  <c:v>0.26</c:v>
                </c:pt>
                <c:pt idx="29">
                  <c:v>0.26</c:v>
                </c:pt>
                <c:pt idx="30">
                  <c:v>0.26</c:v>
                </c:pt>
                <c:pt idx="31">
                  <c:v>0.26</c:v>
                </c:pt>
                <c:pt idx="32">
                  <c:v>0.26</c:v>
                </c:pt>
                <c:pt idx="33">
                  <c:v>0.26</c:v>
                </c:pt>
                <c:pt idx="34">
                  <c:v>0.26</c:v>
                </c:pt>
                <c:pt idx="35">
                  <c:v>0.26</c:v>
                </c:pt>
                <c:pt idx="36">
                  <c:v>0.26</c:v>
                </c:pt>
                <c:pt idx="37">
                  <c:v>0.26</c:v>
                </c:pt>
                <c:pt idx="38">
                  <c:v>0.21099999999999999</c:v>
                </c:pt>
                <c:pt idx="39">
                  <c:v>0.21099999999999999</c:v>
                </c:pt>
                <c:pt idx="40">
                  <c:v>0.21099999999999999</c:v>
                </c:pt>
                <c:pt idx="41">
                  <c:v>0.21099999999999999</c:v>
                </c:pt>
                <c:pt idx="42">
                  <c:v>0.21099999999999999</c:v>
                </c:pt>
                <c:pt idx="43">
                  <c:v>0.21099999999999999</c:v>
                </c:pt>
                <c:pt idx="44">
                  <c:v>0.21099999999999999</c:v>
                </c:pt>
                <c:pt idx="45">
                  <c:v>0.21099999999999999</c:v>
                </c:pt>
                <c:pt idx="46">
                  <c:v>0.21099999999999999</c:v>
                </c:pt>
                <c:pt idx="47">
                  <c:v>0.21099999999999999</c:v>
                </c:pt>
                <c:pt idx="48">
                  <c:v>0.21099999999999999</c:v>
                </c:pt>
                <c:pt idx="49">
                  <c:v>0.21099999999999999</c:v>
                </c:pt>
                <c:pt idx="50">
                  <c:v>0.21099999999999999</c:v>
                </c:pt>
                <c:pt idx="51">
                  <c:v>0.21099999999999999</c:v>
                </c:pt>
                <c:pt idx="52">
                  <c:v>0.21099999999999999</c:v>
                </c:pt>
                <c:pt idx="53">
                  <c:v>0.21099999999999999</c:v>
                </c:pt>
                <c:pt idx="54">
                  <c:v>0.25600000000000001</c:v>
                </c:pt>
                <c:pt idx="55">
                  <c:v>0.25600000000000001</c:v>
                </c:pt>
                <c:pt idx="56">
                  <c:v>0.25600000000000001</c:v>
                </c:pt>
                <c:pt idx="57">
                  <c:v>0.25600000000000001</c:v>
                </c:pt>
                <c:pt idx="58">
                  <c:v>0.25600000000000001</c:v>
                </c:pt>
                <c:pt idx="59">
                  <c:v>0.25600000000000001</c:v>
                </c:pt>
                <c:pt idx="60">
                  <c:v>0.25600000000000001</c:v>
                </c:pt>
                <c:pt idx="61">
                  <c:v>0.25600000000000001</c:v>
                </c:pt>
                <c:pt idx="62">
                  <c:v>0.25600000000000001</c:v>
                </c:pt>
                <c:pt idx="63">
                  <c:v>0.25600000000000001</c:v>
                </c:pt>
                <c:pt idx="64">
                  <c:v>0.25600000000000001</c:v>
                </c:pt>
                <c:pt idx="65">
                  <c:v>0.25600000000000001</c:v>
                </c:pt>
                <c:pt idx="66">
                  <c:v>0.25600000000000001</c:v>
                </c:pt>
                <c:pt idx="67">
                  <c:v>0.25600000000000001</c:v>
                </c:pt>
                <c:pt idx="68">
                  <c:v>0.25600000000000001</c:v>
                </c:pt>
                <c:pt idx="69">
                  <c:v>0.22899999999999998</c:v>
                </c:pt>
                <c:pt idx="70">
                  <c:v>0.22899999999999998</c:v>
                </c:pt>
                <c:pt idx="71">
                  <c:v>0.22899999999999998</c:v>
                </c:pt>
                <c:pt idx="72">
                  <c:v>0.22899999999999998</c:v>
                </c:pt>
                <c:pt idx="73">
                  <c:v>0.22899999999999998</c:v>
                </c:pt>
                <c:pt idx="74">
                  <c:v>0.22899999999999998</c:v>
                </c:pt>
                <c:pt idx="75">
                  <c:v>0.22899999999999998</c:v>
                </c:pt>
                <c:pt idx="76">
                  <c:v>0.22899999999999998</c:v>
                </c:pt>
                <c:pt idx="77">
                  <c:v>0.22899999999999998</c:v>
                </c:pt>
                <c:pt idx="78">
                  <c:v>0.22899999999999998</c:v>
                </c:pt>
                <c:pt idx="79">
                  <c:v>0.22899999999999998</c:v>
                </c:pt>
                <c:pt idx="80">
                  <c:v>0.22899999999999998</c:v>
                </c:pt>
                <c:pt idx="81">
                  <c:v>0.22899999999999998</c:v>
                </c:pt>
                <c:pt idx="82">
                  <c:v>0.22899999999999998</c:v>
                </c:pt>
                <c:pt idx="83">
                  <c:v>0.22899999999999998</c:v>
                </c:pt>
                <c:pt idx="84">
                  <c:v>0.22899999999999998</c:v>
                </c:pt>
                <c:pt idx="85">
                  <c:v>0.22899999999999998</c:v>
                </c:pt>
                <c:pt idx="86">
                  <c:v>0.22899999999999998</c:v>
                </c:pt>
                <c:pt idx="87">
                  <c:v>0.22899999999999998</c:v>
                </c:pt>
                <c:pt idx="88">
                  <c:v>0.22899999999999998</c:v>
                </c:pt>
                <c:pt idx="89">
                  <c:v>0.22899999999999998</c:v>
                </c:pt>
                <c:pt idx="90">
                  <c:v>0.22899999999999998</c:v>
                </c:pt>
                <c:pt idx="91">
                  <c:v>0.22899999999999998</c:v>
                </c:pt>
                <c:pt idx="92">
                  <c:v>0.22899999999999998</c:v>
                </c:pt>
                <c:pt idx="93">
                  <c:v>0.249</c:v>
                </c:pt>
                <c:pt idx="94">
                  <c:v>0.249</c:v>
                </c:pt>
                <c:pt idx="95">
                  <c:v>0.249</c:v>
                </c:pt>
                <c:pt idx="96">
                  <c:v>0.249</c:v>
                </c:pt>
                <c:pt idx="97">
                  <c:v>0.249</c:v>
                </c:pt>
                <c:pt idx="98">
                  <c:v>0.249</c:v>
                </c:pt>
                <c:pt idx="99">
                  <c:v>0.249</c:v>
                </c:pt>
                <c:pt idx="100">
                  <c:v>0.249</c:v>
                </c:pt>
                <c:pt idx="101">
                  <c:v>0.249</c:v>
                </c:pt>
                <c:pt idx="102">
                  <c:v>0.249</c:v>
                </c:pt>
                <c:pt idx="103">
                  <c:v>0.249</c:v>
                </c:pt>
                <c:pt idx="104">
                  <c:v>0.249</c:v>
                </c:pt>
                <c:pt idx="105">
                  <c:v>0.249</c:v>
                </c:pt>
                <c:pt idx="106">
                  <c:v>0.249</c:v>
                </c:pt>
                <c:pt idx="107">
                  <c:v>0.249</c:v>
                </c:pt>
                <c:pt idx="108">
                  <c:v>0.249</c:v>
                </c:pt>
                <c:pt idx="109">
                  <c:v>0.249</c:v>
                </c:pt>
                <c:pt idx="110">
                  <c:v>0.249</c:v>
                </c:pt>
                <c:pt idx="111">
                  <c:v>0.249</c:v>
                </c:pt>
                <c:pt idx="112">
                  <c:v>0.249</c:v>
                </c:pt>
                <c:pt idx="113">
                  <c:v>0.249</c:v>
                </c:pt>
                <c:pt idx="114">
                  <c:v>0.249</c:v>
                </c:pt>
                <c:pt idx="115">
                  <c:v>0.374</c:v>
                </c:pt>
                <c:pt idx="116">
                  <c:v>0.374</c:v>
                </c:pt>
                <c:pt idx="117">
                  <c:v>0.374</c:v>
                </c:pt>
                <c:pt idx="118">
                  <c:v>0.374</c:v>
                </c:pt>
                <c:pt idx="119">
                  <c:v>0.374</c:v>
                </c:pt>
                <c:pt idx="120">
                  <c:v>0.374</c:v>
                </c:pt>
                <c:pt idx="121">
                  <c:v>0.374</c:v>
                </c:pt>
                <c:pt idx="122">
                  <c:v>0.374</c:v>
                </c:pt>
                <c:pt idx="123">
                  <c:v>0.374</c:v>
                </c:pt>
                <c:pt idx="124">
                  <c:v>0.374</c:v>
                </c:pt>
                <c:pt idx="125">
                  <c:v>0.374</c:v>
                </c:pt>
                <c:pt idx="126">
                  <c:v>0.374</c:v>
                </c:pt>
                <c:pt idx="127">
                  <c:v>0.374</c:v>
                </c:pt>
                <c:pt idx="128">
                  <c:v>0.27300000000000002</c:v>
                </c:pt>
                <c:pt idx="129">
                  <c:v>0.27300000000000002</c:v>
                </c:pt>
                <c:pt idx="130">
                  <c:v>0.27300000000000002</c:v>
                </c:pt>
                <c:pt idx="131">
                  <c:v>0.27300000000000002</c:v>
                </c:pt>
                <c:pt idx="132">
                  <c:v>0.27300000000000002</c:v>
                </c:pt>
                <c:pt idx="133">
                  <c:v>0.27300000000000002</c:v>
                </c:pt>
                <c:pt idx="134">
                  <c:v>0.27300000000000002</c:v>
                </c:pt>
                <c:pt idx="135">
                  <c:v>0.27300000000000002</c:v>
                </c:pt>
                <c:pt idx="136">
                  <c:v>0.27300000000000002</c:v>
                </c:pt>
                <c:pt idx="137">
                  <c:v>0.27300000000000002</c:v>
                </c:pt>
                <c:pt idx="138">
                  <c:v>0.27300000000000002</c:v>
                </c:pt>
                <c:pt idx="139">
                  <c:v>0.27300000000000002</c:v>
                </c:pt>
                <c:pt idx="140">
                  <c:v>0.27300000000000002</c:v>
                </c:pt>
                <c:pt idx="141">
                  <c:v>0.27300000000000002</c:v>
                </c:pt>
                <c:pt idx="142">
                  <c:v>0.27300000000000002</c:v>
                </c:pt>
                <c:pt idx="143">
                  <c:v>0.27300000000000002</c:v>
                </c:pt>
                <c:pt idx="144">
                  <c:v>0.27300000000000002</c:v>
                </c:pt>
                <c:pt idx="145">
                  <c:v>0.27300000000000002</c:v>
                </c:pt>
                <c:pt idx="146">
                  <c:v>0.27300000000000002</c:v>
                </c:pt>
                <c:pt idx="147">
                  <c:v>0.28699999999999998</c:v>
                </c:pt>
                <c:pt idx="148">
                  <c:v>0.28699999999999998</c:v>
                </c:pt>
                <c:pt idx="149">
                  <c:v>0.28699999999999998</c:v>
                </c:pt>
                <c:pt idx="150">
                  <c:v>0.28699999999999998</c:v>
                </c:pt>
                <c:pt idx="151">
                  <c:v>0.28699999999999998</c:v>
                </c:pt>
                <c:pt idx="152">
                  <c:v>0.28699999999999998</c:v>
                </c:pt>
                <c:pt idx="153">
                  <c:v>0.28699999999999998</c:v>
                </c:pt>
                <c:pt idx="154">
                  <c:v>0.28699999999999998</c:v>
                </c:pt>
                <c:pt idx="155">
                  <c:v>0.28699999999999998</c:v>
                </c:pt>
                <c:pt idx="156">
                  <c:v>0.28699999999999998</c:v>
                </c:pt>
                <c:pt idx="157">
                  <c:v>0.28699999999999998</c:v>
                </c:pt>
                <c:pt idx="158">
                  <c:v>0.28699999999999998</c:v>
                </c:pt>
                <c:pt idx="159">
                  <c:v>0.28699999999999998</c:v>
                </c:pt>
                <c:pt idx="160">
                  <c:v>0.28699999999999998</c:v>
                </c:pt>
                <c:pt idx="161">
                  <c:v>0.28699999999999998</c:v>
                </c:pt>
                <c:pt idx="162">
                  <c:v>0.28699999999999998</c:v>
                </c:pt>
                <c:pt idx="163">
                  <c:v>0.28699999999999998</c:v>
                </c:pt>
                <c:pt idx="164">
                  <c:v>0.22800000000000001</c:v>
                </c:pt>
                <c:pt idx="165">
                  <c:v>0.22800000000000001</c:v>
                </c:pt>
                <c:pt idx="166">
                  <c:v>0.22800000000000001</c:v>
                </c:pt>
                <c:pt idx="167">
                  <c:v>0.22800000000000001</c:v>
                </c:pt>
                <c:pt idx="168">
                  <c:v>0.22800000000000001</c:v>
                </c:pt>
                <c:pt idx="169">
                  <c:v>0.22800000000000001</c:v>
                </c:pt>
                <c:pt idx="170">
                  <c:v>0.22800000000000001</c:v>
                </c:pt>
                <c:pt idx="171">
                  <c:v>0.22800000000000001</c:v>
                </c:pt>
                <c:pt idx="172">
                  <c:v>0.22800000000000001</c:v>
                </c:pt>
                <c:pt idx="173">
                  <c:v>0.183</c:v>
                </c:pt>
                <c:pt idx="174">
                  <c:v>0.183</c:v>
                </c:pt>
                <c:pt idx="175">
                  <c:v>0.183</c:v>
                </c:pt>
                <c:pt idx="176">
                  <c:v>0.183</c:v>
                </c:pt>
                <c:pt idx="177">
                  <c:v>0.183</c:v>
                </c:pt>
                <c:pt idx="178">
                  <c:v>0.183</c:v>
                </c:pt>
                <c:pt idx="179">
                  <c:v>0.183</c:v>
                </c:pt>
                <c:pt idx="180">
                  <c:v>0.183</c:v>
                </c:pt>
                <c:pt idx="181">
                  <c:v>0.183</c:v>
                </c:pt>
                <c:pt idx="182">
                  <c:v>0.183</c:v>
                </c:pt>
                <c:pt idx="183">
                  <c:v>0.16500000000000001</c:v>
                </c:pt>
                <c:pt idx="184">
                  <c:v>0.16500000000000001</c:v>
                </c:pt>
              </c:numCache>
            </c:numRef>
          </c:yVal>
          <c:smooth val="0"/>
          <c:extLst>
            <c:ext xmlns:c16="http://schemas.microsoft.com/office/drawing/2014/chart" uri="{C3380CC4-5D6E-409C-BE32-E72D297353CC}">
              <c16:uniqueId val="{00000000-9137-49E5-B4BE-EA5A36AE108D}"/>
            </c:ext>
          </c:extLst>
        </c:ser>
        <c:dLbls>
          <c:showLegendKey val="0"/>
          <c:showVal val="0"/>
          <c:showCatName val="0"/>
          <c:showSerName val="0"/>
          <c:showPercent val="0"/>
          <c:showBubbleSize val="0"/>
        </c:dLbls>
        <c:axId val="888260888"/>
        <c:axId val="888261216"/>
      </c:scatterChart>
      <c:valAx>
        <c:axId val="888260888"/>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1216"/>
        <c:crosses val="autoZero"/>
        <c:crossBetween val="midCat"/>
      </c:valAx>
      <c:valAx>
        <c:axId val="888261216"/>
        <c:scaling>
          <c:orientation val="minMax"/>
          <c:max val="0.38000000000000006"/>
          <c:min val="0.1500000000000000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08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'Providers CSR by Hospital CSR'!$H$1</c:f>
              <c:strCache>
                <c:ptCount val="1"/>
                <c:pt idx="0">
                  <c:v>Hosp Rate</c:v>
                </c:pt>
              </c:strCache>
            </c:strRef>
          </c:tx>
          <c:spPr>
            <a:ln w="19050" cap="rnd">
              <a:noFill/>
              <a:round/>
            </a:ln>
            <a:effectLst/>
          </c:spPr>
          <c:marker>
            <c:symbol val="circle"/>
            <c:size val="5"/>
            <c:spPr>
              <a:solidFill>
                <a:schemeClr val="accent1"/>
              </a:solidFill>
              <a:ln w="9525">
                <a:solidFill>
                  <a:schemeClr val="accent1"/>
                </a:solidFill>
              </a:ln>
              <a:effectLst/>
            </c:spPr>
          </c:marker>
          <c:xVal>
            <c:numRef>
              <c:f>'Providers CSR by Hospital CSR'!$G$2:$G$186</c:f>
              <c:numCache>
                <c:formatCode>0.00%</c:formatCode>
                <c:ptCount val="185"/>
                <c:pt idx="0">
                  <c:v>0</c:v>
                </c:pt>
                <c:pt idx="1">
                  <c:v>0</c:v>
                </c:pt>
                <c:pt idx="2">
                  <c:v>9.8000000000000004E-2</c:v>
                </c:pt>
                <c:pt idx="3">
                  <c:v>0.111</c:v>
                </c:pt>
                <c:pt idx="4">
                  <c:v>0.14000000000000001</c:v>
                </c:pt>
                <c:pt idx="5">
                  <c:v>0.16700000000000001</c:v>
                </c:pt>
                <c:pt idx="6">
                  <c:v>0.16900000000000001</c:v>
                </c:pt>
                <c:pt idx="7">
                  <c:v>0.17899999999999999</c:v>
                </c:pt>
                <c:pt idx="8">
                  <c:v>0.18</c:v>
                </c:pt>
                <c:pt idx="9">
                  <c:v>0.182</c:v>
                </c:pt>
                <c:pt idx="10">
                  <c:v>0.192</c:v>
                </c:pt>
                <c:pt idx="11">
                  <c:v>0.2</c:v>
                </c:pt>
                <c:pt idx="12">
                  <c:v>0.20699999999999999</c:v>
                </c:pt>
                <c:pt idx="13">
                  <c:v>0.21299999999999999</c:v>
                </c:pt>
                <c:pt idx="14">
                  <c:v>0.214</c:v>
                </c:pt>
                <c:pt idx="15">
                  <c:v>0.22500000000000001</c:v>
                </c:pt>
                <c:pt idx="16">
                  <c:v>0.22600000000000001</c:v>
                </c:pt>
                <c:pt idx="17">
                  <c:v>0.24</c:v>
                </c:pt>
                <c:pt idx="18">
                  <c:v>0.24299999999999999</c:v>
                </c:pt>
                <c:pt idx="19">
                  <c:v>0.26</c:v>
                </c:pt>
                <c:pt idx="20">
                  <c:v>0.26700000000000002</c:v>
                </c:pt>
                <c:pt idx="21">
                  <c:v>0.27300000000000002</c:v>
                </c:pt>
                <c:pt idx="22">
                  <c:v>0.28100000000000003</c:v>
                </c:pt>
                <c:pt idx="23">
                  <c:v>0.29499999999999998</c:v>
                </c:pt>
                <c:pt idx="24">
                  <c:v>0.3</c:v>
                </c:pt>
                <c:pt idx="25">
                  <c:v>0.3</c:v>
                </c:pt>
                <c:pt idx="26">
                  <c:v>0.32700000000000001</c:v>
                </c:pt>
                <c:pt idx="27">
                  <c:v>0.34100000000000003</c:v>
                </c:pt>
                <c:pt idx="28">
                  <c:v>0.34699999999999998</c:v>
                </c:pt>
                <c:pt idx="29">
                  <c:v>0.34699999999999998</c:v>
                </c:pt>
                <c:pt idx="30">
                  <c:v>0.36499999999999999</c:v>
                </c:pt>
                <c:pt idx="31">
                  <c:v>0.378</c:v>
                </c:pt>
                <c:pt idx="32">
                  <c:v>0.39400000000000002</c:v>
                </c:pt>
                <c:pt idx="33">
                  <c:v>0.4</c:v>
                </c:pt>
                <c:pt idx="34">
                  <c:v>0.4</c:v>
                </c:pt>
                <c:pt idx="35">
                  <c:v>0.41699999999999998</c:v>
                </c:pt>
                <c:pt idx="36">
                  <c:v>0.42899999999999999</c:v>
                </c:pt>
                <c:pt idx="37">
                  <c:v>0.5</c:v>
                </c:pt>
                <c:pt idx="38">
                  <c:v>0</c:v>
                </c:pt>
                <c:pt idx="39">
                  <c:v>0</c:v>
                </c:pt>
                <c:pt idx="40">
                  <c:v>0</c:v>
                </c:pt>
                <c:pt idx="41">
                  <c:v>5.6000000000000001E-2</c:v>
                </c:pt>
                <c:pt idx="42">
                  <c:v>8.6999999999999994E-2</c:v>
                </c:pt>
                <c:pt idx="43">
                  <c:v>0.115</c:v>
                </c:pt>
                <c:pt idx="44">
                  <c:v>0.14299999999999999</c:v>
                </c:pt>
                <c:pt idx="45">
                  <c:v>0.14299999999999999</c:v>
                </c:pt>
                <c:pt idx="46">
                  <c:v>0.15</c:v>
                </c:pt>
                <c:pt idx="47">
                  <c:v>0.154</c:v>
                </c:pt>
                <c:pt idx="48">
                  <c:v>0.17399999999999999</c:v>
                </c:pt>
                <c:pt idx="49">
                  <c:v>0.17899999999999999</c:v>
                </c:pt>
                <c:pt idx="50">
                  <c:v>0.23100000000000001</c:v>
                </c:pt>
                <c:pt idx="51">
                  <c:v>0.318</c:v>
                </c:pt>
                <c:pt idx="52">
                  <c:v>0.34100000000000003</c:v>
                </c:pt>
                <c:pt idx="53">
                  <c:v>0.65800000000000003</c:v>
                </c:pt>
                <c:pt idx="54">
                  <c:v>0.08</c:v>
                </c:pt>
                <c:pt idx="55">
                  <c:v>0.107</c:v>
                </c:pt>
                <c:pt idx="56">
                  <c:v>0.14299999999999999</c:v>
                </c:pt>
                <c:pt idx="57">
                  <c:v>0.17199999999999999</c:v>
                </c:pt>
                <c:pt idx="58">
                  <c:v>0.17599999999999999</c:v>
                </c:pt>
                <c:pt idx="59">
                  <c:v>0.20599999999999999</c:v>
                </c:pt>
                <c:pt idx="60">
                  <c:v>0.22700000000000001</c:v>
                </c:pt>
                <c:pt idx="61">
                  <c:v>0.25</c:v>
                </c:pt>
                <c:pt idx="62">
                  <c:v>0.27</c:v>
                </c:pt>
                <c:pt idx="63">
                  <c:v>0.27300000000000002</c:v>
                </c:pt>
                <c:pt idx="64">
                  <c:v>0.316</c:v>
                </c:pt>
                <c:pt idx="65">
                  <c:v>0.32600000000000001</c:v>
                </c:pt>
                <c:pt idx="66">
                  <c:v>0.42899999999999999</c:v>
                </c:pt>
                <c:pt idx="67">
                  <c:v>0.45900000000000002</c:v>
                </c:pt>
                <c:pt idx="68">
                  <c:v>0.5</c:v>
                </c:pt>
                <c:pt idx="69">
                  <c:v>0</c:v>
                </c:pt>
                <c:pt idx="70">
                  <c:v>0</c:v>
                </c:pt>
                <c:pt idx="71">
                  <c:v>0.05</c:v>
                </c:pt>
                <c:pt idx="72">
                  <c:v>7.0999999999999994E-2</c:v>
                </c:pt>
                <c:pt idx="73">
                  <c:v>9.0999999999999998E-2</c:v>
                </c:pt>
                <c:pt idx="74">
                  <c:v>0.1</c:v>
                </c:pt>
                <c:pt idx="75">
                  <c:v>0.1</c:v>
                </c:pt>
                <c:pt idx="76">
                  <c:v>0.105</c:v>
                </c:pt>
                <c:pt idx="77">
                  <c:v>0.11799999999999999</c:v>
                </c:pt>
                <c:pt idx="78">
                  <c:v>0.16700000000000001</c:v>
                </c:pt>
                <c:pt idx="79">
                  <c:v>0.2</c:v>
                </c:pt>
                <c:pt idx="80">
                  <c:v>0.2</c:v>
                </c:pt>
                <c:pt idx="81">
                  <c:v>0.216</c:v>
                </c:pt>
                <c:pt idx="82">
                  <c:v>0.22600000000000001</c:v>
                </c:pt>
                <c:pt idx="83">
                  <c:v>0.25</c:v>
                </c:pt>
                <c:pt idx="84">
                  <c:v>0.28599999999999998</c:v>
                </c:pt>
                <c:pt idx="85">
                  <c:v>0.28599999999999998</c:v>
                </c:pt>
                <c:pt idx="86">
                  <c:v>0.313</c:v>
                </c:pt>
                <c:pt idx="87">
                  <c:v>0.33300000000000002</c:v>
                </c:pt>
                <c:pt idx="88">
                  <c:v>0.34599999999999997</c:v>
                </c:pt>
                <c:pt idx="89">
                  <c:v>0.35</c:v>
                </c:pt>
                <c:pt idx="90">
                  <c:v>0.39500000000000002</c:v>
                </c:pt>
                <c:pt idx="91">
                  <c:v>0.43099999999999999</c:v>
                </c:pt>
                <c:pt idx="92">
                  <c:v>0.47099999999999997</c:v>
                </c:pt>
                <c:pt idx="93">
                  <c:v>6.7000000000000004E-2</c:v>
                </c:pt>
                <c:pt idx="94">
                  <c:v>8.3000000000000004E-2</c:v>
                </c:pt>
                <c:pt idx="95">
                  <c:v>0.16400000000000001</c:v>
                </c:pt>
                <c:pt idx="96">
                  <c:v>0.182</c:v>
                </c:pt>
                <c:pt idx="97">
                  <c:v>0.182</c:v>
                </c:pt>
                <c:pt idx="98">
                  <c:v>0.192</c:v>
                </c:pt>
                <c:pt idx="99">
                  <c:v>0.2</c:v>
                </c:pt>
                <c:pt idx="100">
                  <c:v>0.20499999999999999</c:v>
                </c:pt>
                <c:pt idx="101">
                  <c:v>0.214</c:v>
                </c:pt>
                <c:pt idx="102">
                  <c:v>0.26700000000000002</c:v>
                </c:pt>
                <c:pt idx="103">
                  <c:v>0.27300000000000002</c:v>
                </c:pt>
                <c:pt idx="104">
                  <c:v>0.308</c:v>
                </c:pt>
                <c:pt idx="105">
                  <c:v>0.313</c:v>
                </c:pt>
                <c:pt idx="106">
                  <c:v>0.313</c:v>
                </c:pt>
                <c:pt idx="107">
                  <c:v>0.316</c:v>
                </c:pt>
                <c:pt idx="108">
                  <c:v>0.33300000000000002</c:v>
                </c:pt>
                <c:pt idx="109">
                  <c:v>0.33300000000000002</c:v>
                </c:pt>
                <c:pt idx="110">
                  <c:v>0.33300000000000002</c:v>
                </c:pt>
                <c:pt idx="111">
                  <c:v>0.35699999999999998</c:v>
                </c:pt>
                <c:pt idx="112">
                  <c:v>0.36399999999999999</c:v>
                </c:pt>
                <c:pt idx="113">
                  <c:v>0.36799999999999999</c:v>
                </c:pt>
                <c:pt idx="114">
                  <c:v>0.46700000000000003</c:v>
                </c:pt>
                <c:pt idx="115">
                  <c:v>0.23699999999999999</c:v>
                </c:pt>
                <c:pt idx="116">
                  <c:v>0.27300000000000002</c:v>
                </c:pt>
                <c:pt idx="117">
                  <c:v>0.32500000000000001</c:v>
                </c:pt>
                <c:pt idx="118">
                  <c:v>0.33300000000000002</c:v>
                </c:pt>
                <c:pt idx="119">
                  <c:v>0.35499999999999998</c:v>
                </c:pt>
                <c:pt idx="120">
                  <c:v>0.38600000000000001</c:v>
                </c:pt>
                <c:pt idx="121">
                  <c:v>0.44</c:v>
                </c:pt>
                <c:pt idx="122">
                  <c:v>0.45500000000000002</c:v>
                </c:pt>
                <c:pt idx="123">
                  <c:v>0.46200000000000002</c:v>
                </c:pt>
                <c:pt idx="124">
                  <c:v>0.53300000000000003</c:v>
                </c:pt>
                <c:pt idx="125">
                  <c:v>0.55000000000000004</c:v>
                </c:pt>
                <c:pt idx="126">
                  <c:v>0.63600000000000001</c:v>
                </c:pt>
                <c:pt idx="127">
                  <c:v>0.69199999999999995</c:v>
                </c:pt>
                <c:pt idx="128">
                  <c:v>7.6999999999999999E-2</c:v>
                </c:pt>
                <c:pt idx="129">
                  <c:v>0.125</c:v>
                </c:pt>
                <c:pt idx="130">
                  <c:v>0.15</c:v>
                </c:pt>
                <c:pt idx="131">
                  <c:v>0.182</c:v>
                </c:pt>
                <c:pt idx="132">
                  <c:v>0.19</c:v>
                </c:pt>
                <c:pt idx="133">
                  <c:v>0.21099999999999999</c:v>
                </c:pt>
                <c:pt idx="134">
                  <c:v>0.21199999999999999</c:v>
                </c:pt>
                <c:pt idx="135">
                  <c:v>0.214</c:v>
                </c:pt>
                <c:pt idx="136">
                  <c:v>0.217</c:v>
                </c:pt>
                <c:pt idx="137">
                  <c:v>0.23499999999999999</c:v>
                </c:pt>
                <c:pt idx="138">
                  <c:v>0.28599999999999998</c:v>
                </c:pt>
                <c:pt idx="139">
                  <c:v>0.29199999999999998</c:v>
                </c:pt>
                <c:pt idx="140">
                  <c:v>0.3</c:v>
                </c:pt>
                <c:pt idx="141">
                  <c:v>0.30199999999999999</c:v>
                </c:pt>
                <c:pt idx="142">
                  <c:v>0.313</c:v>
                </c:pt>
                <c:pt idx="143">
                  <c:v>0.35099999999999998</c:v>
                </c:pt>
                <c:pt idx="144">
                  <c:v>0.42099999999999999</c:v>
                </c:pt>
                <c:pt idx="145">
                  <c:v>0.441</c:v>
                </c:pt>
                <c:pt idx="146">
                  <c:v>0.53800000000000003</c:v>
                </c:pt>
                <c:pt idx="147">
                  <c:v>7.4999999999999997E-2</c:v>
                </c:pt>
                <c:pt idx="148">
                  <c:v>0.13100000000000001</c:v>
                </c:pt>
                <c:pt idx="149">
                  <c:v>0.16200000000000001</c:v>
                </c:pt>
                <c:pt idx="150">
                  <c:v>0.19600000000000001</c:v>
                </c:pt>
                <c:pt idx="151">
                  <c:v>0.21299999999999999</c:v>
                </c:pt>
                <c:pt idx="152">
                  <c:v>0.253</c:v>
                </c:pt>
                <c:pt idx="153">
                  <c:v>0.27500000000000002</c:v>
                </c:pt>
                <c:pt idx="154">
                  <c:v>0.28599999999999998</c:v>
                </c:pt>
                <c:pt idx="155">
                  <c:v>0.3</c:v>
                </c:pt>
                <c:pt idx="156">
                  <c:v>0.308</c:v>
                </c:pt>
                <c:pt idx="157">
                  <c:v>0.313</c:v>
                </c:pt>
                <c:pt idx="158">
                  <c:v>0.33300000000000002</c:v>
                </c:pt>
                <c:pt idx="159">
                  <c:v>0.34399999999999997</c:v>
                </c:pt>
                <c:pt idx="160">
                  <c:v>0.34899999999999998</c:v>
                </c:pt>
                <c:pt idx="161">
                  <c:v>0.39500000000000002</c:v>
                </c:pt>
                <c:pt idx="162">
                  <c:v>0.41699999999999998</c:v>
                </c:pt>
                <c:pt idx="163">
                  <c:v>0.44900000000000001</c:v>
                </c:pt>
                <c:pt idx="164">
                  <c:v>0.121</c:v>
                </c:pt>
                <c:pt idx="165">
                  <c:v>0.122</c:v>
                </c:pt>
                <c:pt idx="166">
                  <c:v>0.188</c:v>
                </c:pt>
                <c:pt idx="167">
                  <c:v>0.22700000000000001</c:v>
                </c:pt>
                <c:pt idx="168">
                  <c:v>0.24</c:v>
                </c:pt>
                <c:pt idx="169">
                  <c:v>0.247</c:v>
                </c:pt>
                <c:pt idx="170">
                  <c:v>0.26400000000000001</c:v>
                </c:pt>
                <c:pt idx="171">
                  <c:v>0.37</c:v>
                </c:pt>
                <c:pt idx="172">
                  <c:v>0.42899999999999999</c:v>
                </c:pt>
                <c:pt idx="173">
                  <c:v>0</c:v>
                </c:pt>
                <c:pt idx="174">
                  <c:v>0</c:v>
                </c:pt>
                <c:pt idx="175">
                  <c:v>0.111</c:v>
                </c:pt>
                <c:pt idx="176">
                  <c:v>0.13300000000000001</c:v>
                </c:pt>
                <c:pt idx="177">
                  <c:v>0.13800000000000001</c:v>
                </c:pt>
                <c:pt idx="178">
                  <c:v>0.2</c:v>
                </c:pt>
                <c:pt idx="179">
                  <c:v>0.27800000000000002</c:v>
                </c:pt>
                <c:pt idx="180">
                  <c:v>0.28599999999999998</c:v>
                </c:pt>
                <c:pt idx="181">
                  <c:v>0.308</c:v>
                </c:pt>
                <c:pt idx="182">
                  <c:v>0.36399999999999999</c:v>
                </c:pt>
                <c:pt idx="183">
                  <c:v>0.125</c:v>
                </c:pt>
                <c:pt idx="184">
                  <c:v>0.222</c:v>
                </c:pt>
              </c:numCache>
            </c:numRef>
          </c:xVal>
          <c:yVal>
            <c:numRef>
              <c:f>'Providers CSR by Hospital CSR'!$H$2:$H$186</c:f>
              <c:numCache>
                <c:formatCode>0.00%</c:formatCode>
                <c:ptCount val="185"/>
                <c:pt idx="0">
                  <c:v>0.26</c:v>
                </c:pt>
                <c:pt idx="1">
                  <c:v>0.26</c:v>
                </c:pt>
                <c:pt idx="2">
                  <c:v>0.26</c:v>
                </c:pt>
                <c:pt idx="3">
                  <c:v>0.26</c:v>
                </c:pt>
                <c:pt idx="4">
                  <c:v>0.26</c:v>
                </c:pt>
                <c:pt idx="5">
                  <c:v>0.26</c:v>
                </c:pt>
                <c:pt idx="6">
                  <c:v>0.26</c:v>
                </c:pt>
                <c:pt idx="7">
                  <c:v>0.26</c:v>
                </c:pt>
                <c:pt idx="8">
                  <c:v>0.26</c:v>
                </c:pt>
                <c:pt idx="9">
                  <c:v>0.26</c:v>
                </c:pt>
                <c:pt idx="10">
                  <c:v>0.26</c:v>
                </c:pt>
                <c:pt idx="11">
                  <c:v>0.26</c:v>
                </c:pt>
                <c:pt idx="12">
                  <c:v>0.26</c:v>
                </c:pt>
                <c:pt idx="13">
                  <c:v>0.26</c:v>
                </c:pt>
                <c:pt idx="14">
                  <c:v>0.26</c:v>
                </c:pt>
                <c:pt idx="15">
                  <c:v>0.26</c:v>
                </c:pt>
                <c:pt idx="16">
                  <c:v>0.26</c:v>
                </c:pt>
                <c:pt idx="17">
                  <c:v>0.26</c:v>
                </c:pt>
                <c:pt idx="18">
                  <c:v>0.26</c:v>
                </c:pt>
                <c:pt idx="19">
                  <c:v>0.26</c:v>
                </c:pt>
                <c:pt idx="20">
                  <c:v>0.26</c:v>
                </c:pt>
                <c:pt idx="21">
                  <c:v>0.26</c:v>
                </c:pt>
                <c:pt idx="22">
                  <c:v>0.26</c:v>
                </c:pt>
                <c:pt idx="23">
                  <c:v>0.26</c:v>
                </c:pt>
                <c:pt idx="24">
                  <c:v>0.26</c:v>
                </c:pt>
                <c:pt idx="25">
                  <c:v>0.26</c:v>
                </c:pt>
                <c:pt idx="26">
                  <c:v>0.26</c:v>
                </c:pt>
                <c:pt idx="27">
                  <c:v>0.26</c:v>
                </c:pt>
                <c:pt idx="28">
                  <c:v>0.26</c:v>
                </c:pt>
                <c:pt idx="29">
                  <c:v>0.26</c:v>
                </c:pt>
                <c:pt idx="30">
                  <c:v>0.26</c:v>
                </c:pt>
                <c:pt idx="31">
                  <c:v>0.26</c:v>
                </c:pt>
                <c:pt idx="32">
                  <c:v>0.26</c:v>
                </c:pt>
                <c:pt idx="33">
                  <c:v>0.26</c:v>
                </c:pt>
                <c:pt idx="34">
                  <c:v>0.26</c:v>
                </c:pt>
                <c:pt idx="35">
                  <c:v>0.26</c:v>
                </c:pt>
                <c:pt idx="36">
                  <c:v>0.26</c:v>
                </c:pt>
                <c:pt idx="37">
                  <c:v>0.26</c:v>
                </c:pt>
                <c:pt idx="38">
                  <c:v>0.21099999999999999</c:v>
                </c:pt>
                <c:pt idx="39">
                  <c:v>0.21099999999999999</c:v>
                </c:pt>
                <c:pt idx="40">
                  <c:v>0.21099999999999999</c:v>
                </c:pt>
                <c:pt idx="41">
                  <c:v>0.21099999999999999</c:v>
                </c:pt>
                <c:pt idx="42">
                  <c:v>0.21099999999999999</c:v>
                </c:pt>
                <c:pt idx="43">
                  <c:v>0.21099999999999999</c:v>
                </c:pt>
                <c:pt idx="44">
                  <c:v>0.21099999999999999</c:v>
                </c:pt>
                <c:pt idx="45">
                  <c:v>0.21099999999999999</c:v>
                </c:pt>
                <c:pt idx="46">
                  <c:v>0.21099999999999999</c:v>
                </c:pt>
                <c:pt idx="47">
                  <c:v>0.21099999999999999</c:v>
                </c:pt>
                <c:pt idx="48">
                  <c:v>0.21099999999999999</c:v>
                </c:pt>
                <c:pt idx="49">
                  <c:v>0.21099999999999999</c:v>
                </c:pt>
                <c:pt idx="50">
                  <c:v>0.21099999999999999</c:v>
                </c:pt>
                <c:pt idx="51">
                  <c:v>0.21099999999999999</c:v>
                </c:pt>
                <c:pt idx="52">
                  <c:v>0.21099999999999999</c:v>
                </c:pt>
                <c:pt idx="53">
                  <c:v>0.21099999999999999</c:v>
                </c:pt>
                <c:pt idx="54">
                  <c:v>0.25600000000000001</c:v>
                </c:pt>
                <c:pt idx="55">
                  <c:v>0.25600000000000001</c:v>
                </c:pt>
                <c:pt idx="56">
                  <c:v>0.25600000000000001</c:v>
                </c:pt>
                <c:pt idx="57">
                  <c:v>0.25600000000000001</c:v>
                </c:pt>
                <c:pt idx="58">
                  <c:v>0.25600000000000001</c:v>
                </c:pt>
                <c:pt idx="59">
                  <c:v>0.25600000000000001</c:v>
                </c:pt>
                <c:pt idx="60">
                  <c:v>0.25600000000000001</c:v>
                </c:pt>
                <c:pt idx="61">
                  <c:v>0.25600000000000001</c:v>
                </c:pt>
                <c:pt idx="62">
                  <c:v>0.25600000000000001</c:v>
                </c:pt>
                <c:pt idx="63">
                  <c:v>0.25600000000000001</c:v>
                </c:pt>
                <c:pt idx="64">
                  <c:v>0.25600000000000001</c:v>
                </c:pt>
                <c:pt idx="65">
                  <c:v>0.25600000000000001</c:v>
                </c:pt>
                <c:pt idx="66">
                  <c:v>0.25600000000000001</c:v>
                </c:pt>
                <c:pt idx="67">
                  <c:v>0.25600000000000001</c:v>
                </c:pt>
                <c:pt idx="68">
                  <c:v>0.25600000000000001</c:v>
                </c:pt>
                <c:pt idx="69">
                  <c:v>0.22899999999999998</c:v>
                </c:pt>
                <c:pt idx="70">
                  <c:v>0.22899999999999998</c:v>
                </c:pt>
                <c:pt idx="71">
                  <c:v>0.22899999999999998</c:v>
                </c:pt>
                <c:pt idx="72">
                  <c:v>0.22899999999999998</c:v>
                </c:pt>
                <c:pt idx="73">
                  <c:v>0.22899999999999998</c:v>
                </c:pt>
                <c:pt idx="74">
                  <c:v>0.22899999999999998</c:v>
                </c:pt>
                <c:pt idx="75">
                  <c:v>0.22899999999999998</c:v>
                </c:pt>
                <c:pt idx="76">
                  <c:v>0.22899999999999998</c:v>
                </c:pt>
                <c:pt idx="77">
                  <c:v>0.22899999999999998</c:v>
                </c:pt>
                <c:pt idx="78">
                  <c:v>0.22899999999999998</c:v>
                </c:pt>
                <c:pt idx="79">
                  <c:v>0.22899999999999998</c:v>
                </c:pt>
                <c:pt idx="80">
                  <c:v>0.22899999999999998</c:v>
                </c:pt>
                <c:pt idx="81">
                  <c:v>0.22899999999999998</c:v>
                </c:pt>
                <c:pt idx="82">
                  <c:v>0.22899999999999998</c:v>
                </c:pt>
                <c:pt idx="83">
                  <c:v>0.22899999999999998</c:v>
                </c:pt>
                <c:pt idx="84">
                  <c:v>0.22899999999999998</c:v>
                </c:pt>
                <c:pt idx="85">
                  <c:v>0.22899999999999998</c:v>
                </c:pt>
                <c:pt idx="86">
                  <c:v>0.22899999999999998</c:v>
                </c:pt>
                <c:pt idx="87">
                  <c:v>0.22899999999999998</c:v>
                </c:pt>
                <c:pt idx="88">
                  <c:v>0.22899999999999998</c:v>
                </c:pt>
                <c:pt idx="89">
                  <c:v>0.22899999999999998</c:v>
                </c:pt>
                <c:pt idx="90">
                  <c:v>0.22899999999999998</c:v>
                </c:pt>
                <c:pt idx="91">
                  <c:v>0.22899999999999998</c:v>
                </c:pt>
                <c:pt idx="92">
                  <c:v>0.22899999999999998</c:v>
                </c:pt>
                <c:pt idx="93">
                  <c:v>0.249</c:v>
                </c:pt>
                <c:pt idx="94">
                  <c:v>0.249</c:v>
                </c:pt>
                <c:pt idx="95">
                  <c:v>0.249</c:v>
                </c:pt>
                <c:pt idx="96">
                  <c:v>0.249</c:v>
                </c:pt>
                <c:pt idx="97">
                  <c:v>0.249</c:v>
                </c:pt>
                <c:pt idx="98">
                  <c:v>0.249</c:v>
                </c:pt>
                <c:pt idx="99">
                  <c:v>0.249</c:v>
                </c:pt>
                <c:pt idx="100">
                  <c:v>0.249</c:v>
                </c:pt>
                <c:pt idx="101">
                  <c:v>0.249</c:v>
                </c:pt>
                <c:pt idx="102">
                  <c:v>0.249</c:v>
                </c:pt>
                <c:pt idx="103">
                  <c:v>0.249</c:v>
                </c:pt>
                <c:pt idx="104">
                  <c:v>0.249</c:v>
                </c:pt>
                <c:pt idx="105">
                  <c:v>0.249</c:v>
                </c:pt>
                <c:pt idx="106">
                  <c:v>0.249</c:v>
                </c:pt>
                <c:pt idx="107">
                  <c:v>0.249</c:v>
                </c:pt>
                <c:pt idx="108">
                  <c:v>0.249</c:v>
                </c:pt>
                <c:pt idx="109">
                  <c:v>0.249</c:v>
                </c:pt>
                <c:pt idx="110">
                  <c:v>0.249</c:v>
                </c:pt>
                <c:pt idx="111">
                  <c:v>0.249</c:v>
                </c:pt>
                <c:pt idx="112">
                  <c:v>0.249</c:v>
                </c:pt>
                <c:pt idx="113">
                  <c:v>0.249</c:v>
                </c:pt>
                <c:pt idx="114">
                  <c:v>0.249</c:v>
                </c:pt>
                <c:pt idx="115">
                  <c:v>0.374</c:v>
                </c:pt>
                <c:pt idx="116">
                  <c:v>0.374</c:v>
                </c:pt>
                <c:pt idx="117">
                  <c:v>0.374</c:v>
                </c:pt>
                <c:pt idx="118">
                  <c:v>0.374</c:v>
                </c:pt>
                <c:pt idx="119">
                  <c:v>0.374</c:v>
                </c:pt>
                <c:pt idx="120">
                  <c:v>0.374</c:v>
                </c:pt>
                <c:pt idx="121">
                  <c:v>0.374</c:v>
                </c:pt>
                <c:pt idx="122">
                  <c:v>0.374</c:v>
                </c:pt>
                <c:pt idx="123">
                  <c:v>0.374</c:v>
                </c:pt>
                <c:pt idx="124">
                  <c:v>0.374</c:v>
                </c:pt>
                <c:pt idx="125">
                  <c:v>0.374</c:v>
                </c:pt>
                <c:pt idx="126">
                  <c:v>0.374</c:v>
                </c:pt>
                <c:pt idx="127">
                  <c:v>0.374</c:v>
                </c:pt>
                <c:pt idx="128">
                  <c:v>0.27300000000000002</c:v>
                </c:pt>
                <c:pt idx="129">
                  <c:v>0.27300000000000002</c:v>
                </c:pt>
                <c:pt idx="130">
                  <c:v>0.27300000000000002</c:v>
                </c:pt>
                <c:pt idx="131">
                  <c:v>0.27300000000000002</c:v>
                </c:pt>
                <c:pt idx="132">
                  <c:v>0.27300000000000002</c:v>
                </c:pt>
                <c:pt idx="133">
                  <c:v>0.27300000000000002</c:v>
                </c:pt>
                <c:pt idx="134">
                  <c:v>0.27300000000000002</c:v>
                </c:pt>
                <c:pt idx="135">
                  <c:v>0.27300000000000002</c:v>
                </c:pt>
                <c:pt idx="136">
                  <c:v>0.27300000000000002</c:v>
                </c:pt>
                <c:pt idx="137">
                  <c:v>0.27300000000000002</c:v>
                </c:pt>
                <c:pt idx="138">
                  <c:v>0.27300000000000002</c:v>
                </c:pt>
                <c:pt idx="139">
                  <c:v>0.27300000000000002</c:v>
                </c:pt>
                <c:pt idx="140">
                  <c:v>0.27300000000000002</c:v>
                </c:pt>
                <c:pt idx="141">
                  <c:v>0.27300000000000002</c:v>
                </c:pt>
                <c:pt idx="142">
                  <c:v>0.27300000000000002</c:v>
                </c:pt>
                <c:pt idx="143">
                  <c:v>0.27300000000000002</c:v>
                </c:pt>
                <c:pt idx="144">
                  <c:v>0.27300000000000002</c:v>
                </c:pt>
                <c:pt idx="145">
                  <c:v>0.27300000000000002</c:v>
                </c:pt>
                <c:pt idx="146">
                  <c:v>0.27300000000000002</c:v>
                </c:pt>
                <c:pt idx="147">
                  <c:v>0.28699999999999998</c:v>
                </c:pt>
                <c:pt idx="148">
                  <c:v>0.28699999999999998</c:v>
                </c:pt>
                <c:pt idx="149">
                  <c:v>0.28699999999999998</c:v>
                </c:pt>
                <c:pt idx="150">
                  <c:v>0.28699999999999998</c:v>
                </c:pt>
                <c:pt idx="151">
                  <c:v>0.28699999999999998</c:v>
                </c:pt>
                <c:pt idx="152">
                  <c:v>0.28699999999999998</c:v>
                </c:pt>
                <c:pt idx="153">
                  <c:v>0.28699999999999998</c:v>
                </c:pt>
                <c:pt idx="154">
                  <c:v>0.28699999999999998</c:v>
                </c:pt>
                <c:pt idx="155">
                  <c:v>0.28699999999999998</c:v>
                </c:pt>
                <c:pt idx="156">
                  <c:v>0.28699999999999998</c:v>
                </c:pt>
                <c:pt idx="157">
                  <c:v>0.28699999999999998</c:v>
                </c:pt>
                <c:pt idx="158">
                  <c:v>0.28699999999999998</c:v>
                </c:pt>
                <c:pt idx="159">
                  <c:v>0.28699999999999998</c:v>
                </c:pt>
                <c:pt idx="160">
                  <c:v>0.28699999999999998</c:v>
                </c:pt>
                <c:pt idx="161">
                  <c:v>0.28699999999999998</c:v>
                </c:pt>
                <c:pt idx="162">
                  <c:v>0.28699999999999998</c:v>
                </c:pt>
                <c:pt idx="163">
                  <c:v>0.28699999999999998</c:v>
                </c:pt>
                <c:pt idx="164">
                  <c:v>0.22800000000000001</c:v>
                </c:pt>
                <c:pt idx="165">
                  <c:v>0.22800000000000001</c:v>
                </c:pt>
                <c:pt idx="166">
                  <c:v>0.22800000000000001</c:v>
                </c:pt>
                <c:pt idx="167">
                  <c:v>0.22800000000000001</c:v>
                </c:pt>
                <c:pt idx="168">
                  <c:v>0.22800000000000001</c:v>
                </c:pt>
                <c:pt idx="169">
                  <c:v>0.22800000000000001</c:v>
                </c:pt>
                <c:pt idx="170">
                  <c:v>0.22800000000000001</c:v>
                </c:pt>
                <c:pt idx="171">
                  <c:v>0.22800000000000001</c:v>
                </c:pt>
                <c:pt idx="172">
                  <c:v>0.22800000000000001</c:v>
                </c:pt>
                <c:pt idx="173">
                  <c:v>0.183</c:v>
                </c:pt>
                <c:pt idx="174">
                  <c:v>0.183</c:v>
                </c:pt>
                <c:pt idx="175">
                  <c:v>0.183</c:v>
                </c:pt>
                <c:pt idx="176">
                  <c:v>0.183</c:v>
                </c:pt>
                <c:pt idx="177">
                  <c:v>0.183</c:v>
                </c:pt>
                <c:pt idx="178">
                  <c:v>0.183</c:v>
                </c:pt>
                <c:pt idx="179">
                  <c:v>0.183</c:v>
                </c:pt>
                <c:pt idx="180">
                  <c:v>0.183</c:v>
                </c:pt>
                <c:pt idx="181">
                  <c:v>0.183</c:v>
                </c:pt>
                <c:pt idx="182">
                  <c:v>0.183</c:v>
                </c:pt>
                <c:pt idx="183">
                  <c:v>0.16500000000000001</c:v>
                </c:pt>
                <c:pt idx="184">
                  <c:v>0.16500000000000001</c:v>
                </c:pt>
              </c:numCache>
            </c:numRef>
          </c:yVal>
          <c:smooth val="0"/>
          <c:extLst>
            <c:ext xmlns:c16="http://schemas.microsoft.com/office/drawing/2014/chart" uri="{C3380CC4-5D6E-409C-BE32-E72D297353CC}">
              <c16:uniqueId val="{00000000-9137-49E5-B4BE-EA5A36AE108D}"/>
            </c:ext>
          </c:extLst>
        </c:ser>
        <c:dLbls>
          <c:showLegendKey val="0"/>
          <c:showVal val="0"/>
          <c:showCatName val="0"/>
          <c:showSerName val="0"/>
          <c:showPercent val="0"/>
          <c:showBubbleSize val="0"/>
        </c:dLbls>
        <c:axId val="888260888"/>
        <c:axId val="888261216"/>
      </c:scatterChart>
      <c:valAx>
        <c:axId val="888260888"/>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1216"/>
        <c:crosses val="autoZero"/>
        <c:crossBetween val="midCat"/>
      </c:valAx>
      <c:valAx>
        <c:axId val="888261216"/>
        <c:scaling>
          <c:orientation val="minMax"/>
          <c:max val="0.38000000000000006"/>
          <c:min val="0.1500000000000000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08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76850733703509"/>
          <c:y val="2.282635837800686E-2"/>
          <c:w val="0.78451263310440422"/>
          <c:h val="0.81276607215131924"/>
        </c:manualLayout>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xVal>
            <c:numRef>
              <c:f>Sheet1!$A$2:$A$7</c:f>
              <c:numCache>
                <c:formatCode>General</c:formatCode>
                <c:ptCount val="6"/>
                <c:pt idx="0">
                  <c:v>4.5</c:v>
                </c:pt>
                <c:pt idx="1">
                  <c:v>4.3</c:v>
                </c:pt>
                <c:pt idx="2">
                  <c:v>2.2999999999999998</c:v>
                </c:pt>
                <c:pt idx="3">
                  <c:v>6.7</c:v>
                </c:pt>
                <c:pt idx="4">
                  <c:v>30.5</c:v>
                </c:pt>
                <c:pt idx="5">
                  <c:v>18.600000000000001</c:v>
                </c:pt>
              </c:numCache>
            </c:numRef>
          </c:xVal>
          <c:yVal>
            <c:numRef>
              <c:f>Sheet1!$B$2:$B$7</c:f>
              <c:numCache>
                <c:formatCode>General</c:formatCode>
                <c:ptCount val="6"/>
                <c:pt idx="0">
                  <c:v>7.7</c:v>
                </c:pt>
                <c:pt idx="1">
                  <c:v>1.1000000000000001</c:v>
                </c:pt>
                <c:pt idx="2">
                  <c:v>2.4</c:v>
                </c:pt>
                <c:pt idx="3">
                  <c:v>7.8</c:v>
                </c:pt>
                <c:pt idx="4">
                  <c:v>17.5</c:v>
                </c:pt>
                <c:pt idx="5">
                  <c:v>22.2</c:v>
                </c:pt>
              </c:numCache>
            </c:numRef>
          </c:yVal>
          <c:bubbleSize>
            <c:numRef>
              <c:f>Sheet1!$C$2:$C$7</c:f>
              <c:numCache>
                <c:formatCode>General</c:formatCode>
                <c:ptCount val="6"/>
                <c:pt idx="0">
                  <c:v>228</c:v>
                </c:pt>
                <c:pt idx="1">
                  <c:v>184</c:v>
                </c:pt>
                <c:pt idx="2">
                  <c:v>84</c:v>
                </c:pt>
                <c:pt idx="3">
                  <c:v>226</c:v>
                </c:pt>
                <c:pt idx="4">
                  <c:v>162</c:v>
                </c:pt>
                <c:pt idx="5">
                  <c:v>6000</c:v>
                </c:pt>
              </c:numCache>
            </c:numRef>
          </c:bubbleSize>
          <c:bubble3D val="1"/>
          <c:extLst>
            <c:ext xmlns:c16="http://schemas.microsoft.com/office/drawing/2014/chart" uri="{C3380CC4-5D6E-409C-BE32-E72D297353CC}">
              <c16:uniqueId val="{00000000-E1A9-4C10-8CAE-7E60BA7573DC}"/>
            </c:ext>
          </c:extLst>
        </c:ser>
        <c:dLbls>
          <c:showLegendKey val="0"/>
          <c:showVal val="0"/>
          <c:showCatName val="0"/>
          <c:showSerName val="0"/>
          <c:showPercent val="0"/>
          <c:showBubbleSize val="0"/>
        </c:dLbls>
        <c:bubbleScale val="100"/>
        <c:showNegBubbles val="0"/>
        <c:axId val="297786880"/>
        <c:axId val="531183576"/>
      </c:bubbleChart>
      <c:valAx>
        <c:axId val="297786880"/>
        <c:scaling>
          <c:orientation val="minMax"/>
          <c:max val="3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1183576"/>
        <c:crosses val="autoZero"/>
        <c:crossBetween val="midCat"/>
      </c:valAx>
      <c:valAx>
        <c:axId val="531183576"/>
        <c:scaling>
          <c:orientation val="minMax"/>
          <c:max val="3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77868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15664233756027"/>
          <c:y val="6.5185542477518552E-2"/>
          <c:w val="0.78451263310440422"/>
          <c:h val="0.81276607215131924"/>
        </c:manualLayout>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xVal>
            <c:numRef>
              <c:f>Sheet1!$A$2:$A$6</c:f>
              <c:numCache>
                <c:formatCode>General</c:formatCode>
                <c:ptCount val="5"/>
                <c:pt idx="0">
                  <c:v>17.3</c:v>
                </c:pt>
                <c:pt idx="1">
                  <c:v>23.8</c:v>
                </c:pt>
                <c:pt idx="2">
                  <c:v>17.5</c:v>
                </c:pt>
                <c:pt idx="3">
                  <c:v>41.1</c:v>
                </c:pt>
                <c:pt idx="4">
                  <c:v>23</c:v>
                </c:pt>
              </c:numCache>
            </c:numRef>
          </c:xVal>
          <c:yVal>
            <c:numRef>
              <c:f>Sheet1!$B$2:$B$6</c:f>
              <c:numCache>
                <c:formatCode>General</c:formatCode>
                <c:ptCount val="5"/>
                <c:pt idx="0">
                  <c:v>5.3</c:v>
                </c:pt>
                <c:pt idx="1">
                  <c:v>12</c:v>
                </c:pt>
                <c:pt idx="2">
                  <c:v>7.8</c:v>
                </c:pt>
                <c:pt idx="3">
                  <c:v>9.9</c:v>
                </c:pt>
                <c:pt idx="4">
                  <c:v>7</c:v>
                </c:pt>
              </c:numCache>
            </c:numRef>
          </c:yVal>
          <c:bubbleSize>
            <c:numRef>
              <c:f>Sheet1!$C$2:$C$6</c:f>
              <c:numCache>
                <c:formatCode>General</c:formatCode>
                <c:ptCount val="5"/>
                <c:pt idx="0">
                  <c:v>1375</c:v>
                </c:pt>
                <c:pt idx="1">
                  <c:v>1389</c:v>
                </c:pt>
                <c:pt idx="2">
                  <c:v>1561</c:v>
                </c:pt>
                <c:pt idx="3">
                  <c:v>807</c:v>
                </c:pt>
                <c:pt idx="4">
                  <c:v>807</c:v>
                </c:pt>
              </c:numCache>
            </c:numRef>
          </c:bubbleSize>
          <c:bubble3D val="1"/>
          <c:extLst>
            <c:ext xmlns:c16="http://schemas.microsoft.com/office/drawing/2014/chart" uri="{C3380CC4-5D6E-409C-BE32-E72D297353CC}">
              <c16:uniqueId val="{00000000-DF6B-445A-8952-AD6F1C4FE5AD}"/>
            </c:ext>
          </c:extLst>
        </c:ser>
        <c:dLbls>
          <c:showLegendKey val="0"/>
          <c:showVal val="0"/>
          <c:showCatName val="0"/>
          <c:showSerName val="0"/>
          <c:showPercent val="0"/>
          <c:showBubbleSize val="0"/>
        </c:dLbls>
        <c:bubbleScale val="100"/>
        <c:showNegBubbles val="0"/>
        <c:axId val="297785704"/>
        <c:axId val="297786096"/>
      </c:bubbleChart>
      <c:valAx>
        <c:axId val="297785704"/>
        <c:scaling>
          <c:orientation val="minMax"/>
          <c:max val="4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7786096"/>
        <c:crosses val="autoZero"/>
        <c:crossBetween val="midCat"/>
      </c:valAx>
      <c:valAx>
        <c:axId val="297786096"/>
        <c:scaling>
          <c:orientation val="minMax"/>
          <c:max val="4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77857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78516345580968"/>
          <c:y val="2.5650301950722411E-2"/>
          <c:w val="0.78451263310440422"/>
          <c:h val="0.81276607215131924"/>
        </c:manualLayout>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1"/>
            <c:spPr>
              <a:solidFill>
                <a:schemeClr val="accent2">
                  <a:lumMod val="75000"/>
                </a:schemeClr>
              </a:solidFill>
              <a:ln>
                <a:noFill/>
              </a:ln>
              <a:effectLst/>
            </c:spPr>
            <c:extLst>
              <c:ext xmlns:c16="http://schemas.microsoft.com/office/drawing/2014/chart" uri="{C3380CC4-5D6E-409C-BE32-E72D297353CC}">
                <c16:uniqueId val="{00000001-C793-478F-B7C1-F9F1F9130CDA}"/>
              </c:ext>
            </c:extLst>
          </c:dPt>
          <c:dPt>
            <c:idx val="2"/>
            <c:invertIfNegative val="0"/>
            <c:bubble3D val="1"/>
            <c:spPr>
              <a:solidFill>
                <a:schemeClr val="accent3">
                  <a:lumMod val="75000"/>
                </a:schemeClr>
              </a:solidFill>
              <a:ln>
                <a:noFill/>
              </a:ln>
              <a:effectLst/>
            </c:spPr>
            <c:extLst>
              <c:ext xmlns:c16="http://schemas.microsoft.com/office/drawing/2014/chart" uri="{C3380CC4-5D6E-409C-BE32-E72D297353CC}">
                <c16:uniqueId val="{00000003-C793-478F-B7C1-F9F1F9130CDA}"/>
              </c:ext>
            </c:extLst>
          </c:dPt>
          <c:dPt>
            <c:idx val="3"/>
            <c:invertIfNegative val="0"/>
            <c:bubble3D val="1"/>
            <c:spPr>
              <a:solidFill>
                <a:schemeClr val="bg2">
                  <a:lumMod val="75000"/>
                </a:schemeClr>
              </a:solidFill>
              <a:ln>
                <a:noFill/>
              </a:ln>
              <a:effectLst/>
            </c:spPr>
            <c:extLst>
              <c:ext xmlns:c16="http://schemas.microsoft.com/office/drawing/2014/chart" uri="{C3380CC4-5D6E-409C-BE32-E72D297353CC}">
                <c16:uniqueId val="{00000002-C793-478F-B7C1-F9F1F9130CDA}"/>
              </c:ext>
            </c:extLst>
          </c:dPt>
          <c:xVal>
            <c:numRef>
              <c:f>Sheet1!$A$2:$A$5</c:f>
              <c:numCache>
                <c:formatCode>General</c:formatCode>
                <c:ptCount val="4"/>
                <c:pt idx="0">
                  <c:v>25.9</c:v>
                </c:pt>
                <c:pt idx="1">
                  <c:v>19.600000000000001</c:v>
                </c:pt>
                <c:pt idx="2">
                  <c:v>10.4</c:v>
                </c:pt>
                <c:pt idx="3">
                  <c:v>17.8</c:v>
                </c:pt>
              </c:numCache>
            </c:numRef>
          </c:xVal>
          <c:yVal>
            <c:numRef>
              <c:f>Sheet1!$B$2:$B$5</c:f>
              <c:numCache>
                <c:formatCode>General</c:formatCode>
                <c:ptCount val="4"/>
                <c:pt idx="0">
                  <c:v>29.4</c:v>
                </c:pt>
                <c:pt idx="1">
                  <c:v>20.5</c:v>
                </c:pt>
                <c:pt idx="2">
                  <c:v>10.8</c:v>
                </c:pt>
                <c:pt idx="3">
                  <c:v>16.5</c:v>
                </c:pt>
              </c:numCache>
            </c:numRef>
          </c:yVal>
          <c:bubbleSize>
            <c:numRef>
              <c:f>Sheet1!$C$2:$C$5</c:f>
              <c:numCache>
                <c:formatCode>General</c:formatCode>
                <c:ptCount val="4"/>
                <c:pt idx="0">
                  <c:v>2341</c:v>
                </c:pt>
                <c:pt idx="1">
                  <c:v>696</c:v>
                </c:pt>
                <c:pt idx="2">
                  <c:v>3348</c:v>
                </c:pt>
                <c:pt idx="3">
                  <c:v>2830</c:v>
                </c:pt>
              </c:numCache>
            </c:numRef>
          </c:bubbleSize>
          <c:bubble3D val="1"/>
          <c:extLst>
            <c:ext xmlns:c16="http://schemas.microsoft.com/office/drawing/2014/chart" uri="{C3380CC4-5D6E-409C-BE32-E72D297353CC}">
              <c16:uniqueId val="{00000000-365C-4137-851A-935B7652D8E6}"/>
            </c:ext>
          </c:extLst>
        </c:ser>
        <c:dLbls>
          <c:showLegendKey val="0"/>
          <c:showVal val="0"/>
          <c:showCatName val="0"/>
          <c:showSerName val="0"/>
          <c:showPercent val="0"/>
          <c:showBubbleSize val="0"/>
        </c:dLbls>
        <c:bubbleScale val="100"/>
        <c:showNegBubbles val="0"/>
        <c:axId val="297786880"/>
        <c:axId val="531183576"/>
      </c:bubbleChart>
      <c:valAx>
        <c:axId val="297786880"/>
        <c:scaling>
          <c:orientation val="minMax"/>
          <c:max val="3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1183576"/>
        <c:crosses val="autoZero"/>
        <c:crossBetween val="midCat"/>
      </c:valAx>
      <c:valAx>
        <c:axId val="531183576"/>
        <c:scaling>
          <c:orientation val="minMax"/>
          <c:max val="3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77868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Gestation Age and Centimeters on Admission vs. NTSV CSR*</a:t>
            </a:r>
          </a:p>
        </c:rich>
      </c:tx>
      <c:layout>
        <c:manualLayout>
          <c:xMode val="edge"/>
          <c:yMode val="edge"/>
          <c:x val="0.4428920294161342"/>
          <c:y val="1.587301587301587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39 weeks</c:v>
                </c:pt>
              </c:strCache>
            </c:strRef>
          </c:tx>
          <c:spPr>
            <a:solidFill>
              <a:schemeClr val="accent1"/>
            </a:solidFill>
            <a:ln>
              <a:noFill/>
            </a:ln>
            <a:effectLst/>
          </c:spPr>
          <c:invertIfNegative val="0"/>
          <c:cat>
            <c:strRef>
              <c:f>Sheet1!$A$2:$A$7</c:f>
              <c:strCache>
                <c:ptCount val="6"/>
                <c:pt idx="0">
                  <c:v>0 cm</c:v>
                </c:pt>
                <c:pt idx="1">
                  <c:v>1 cm</c:v>
                </c:pt>
                <c:pt idx="2">
                  <c:v>2 cm</c:v>
                </c:pt>
                <c:pt idx="3">
                  <c:v>3 cm</c:v>
                </c:pt>
                <c:pt idx="4">
                  <c:v>4 cm</c:v>
                </c:pt>
                <c:pt idx="5">
                  <c:v>5 cm</c:v>
                </c:pt>
              </c:strCache>
            </c:strRef>
          </c:cat>
          <c:val>
            <c:numRef>
              <c:f>Sheet1!$B$2:$B$7</c:f>
              <c:numCache>
                <c:formatCode>General</c:formatCode>
                <c:ptCount val="6"/>
                <c:pt idx="0">
                  <c:v>21</c:v>
                </c:pt>
                <c:pt idx="1">
                  <c:v>12</c:v>
                </c:pt>
                <c:pt idx="2">
                  <c:v>9</c:v>
                </c:pt>
                <c:pt idx="3">
                  <c:v>5.4</c:v>
                </c:pt>
                <c:pt idx="4">
                  <c:v>5.7</c:v>
                </c:pt>
                <c:pt idx="5">
                  <c:v>5</c:v>
                </c:pt>
              </c:numCache>
            </c:numRef>
          </c:val>
          <c:extLst>
            <c:ext xmlns:c16="http://schemas.microsoft.com/office/drawing/2014/chart" uri="{C3380CC4-5D6E-409C-BE32-E72D297353CC}">
              <c16:uniqueId val="{00000000-979C-46B3-A5BE-CFFBCBDFD9C2}"/>
            </c:ext>
          </c:extLst>
        </c:ser>
        <c:ser>
          <c:idx val="1"/>
          <c:order val="1"/>
          <c:tx>
            <c:strRef>
              <c:f>Sheet1!$C$1</c:f>
              <c:strCache>
                <c:ptCount val="1"/>
                <c:pt idx="0">
                  <c:v>40 weeks</c:v>
                </c:pt>
              </c:strCache>
            </c:strRef>
          </c:tx>
          <c:spPr>
            <a:solidFill>
              <a:schemeClr val="accent2"/>
            </a:solidFill>
            <a:ln>
              <a:noFill/>
            </a:ln>
            <a:effectLst/>
          </c:spPr>
          <c:invertIfNegative val="0"/>
          <c:cat>
            <c:strRef>
              <c:f>Sheet1!$A$2:$A$7</c:f>
              <c:strCache>
                <c:ptCount val="6"/>
                <c:pt idx="0">
                  <c:v>0 cm</c:v>
                </c:pt>
                <c:pt idx="1">
                  <c:v>1 cm</c:v>
                </c:pt>
                <c:pt idx="2">
                  <c:v>2 cm</c:v>
                </c:pt>
                <c:pt idx="3">
                  <c:v>3 cm</c:v>
                </c:pt>
                <c:pt idx="4">
                  <c:v>4 cm</c:v>
                </c:pt>
                <c:pt idx="5">
                  <c:v>5 cm</c:v>
                </c:pt>
              </c:strCache>
            </c:strRef>
          </c:cat>
          <c:val>
            <c:numRef>
              <c:f>Sheet1!$C$2:$C$7</c:f>
              <c:numCache>
                <c:formatCode>General</c:formatCode>
                <c:ptCount val="6"/>
                <c:pt idx="0">
                  <c:v>24</c:v>
                </c:pt>
                <c:pt idx="1">
                  <c:v>15</c:v>
                </c:pt>
                <c:pt idx="2">
                  <c:v>11</c:v>
                </c:pt>
                <c:pt idx="3">
                  <c:v>9.4</c:v>
                </c:pt>
                <c:pt idx="4">
                  <c:v>7</c:v>
                </c:pt>
                <c:pt idx="5">
                  <c:v>5</c:v>
                </c:pt>
              </c:numCache>
            </c:numRef>
          </c:val>
          <c:extLst>
            <c:ext xmlns:c16="http://schemas.microsoft.com/office/drawing/2014/chart" uri="{C3380CC4-5D6E-409C-BE32-E72D297353CC}">
              <c16:uniqueId val="{00000001-979C-46B3-A5BE-CFFBCBDFD9C2}"/>
            </c:ext>
          </c:extLst>
        </c:ser>
        <c:dLbls>
          <c:showLegendKey val="0"/>
          <c:showVal val="0"/>
          <c:showCatName val="0"/>
          <c:showSerName val="0"/>
          <c:showPercent val="0"/>
          <c:showBubbleSize val="0"/>
        </c:dLbls>
        <c:gapWidth val="219"/>
        <c:overlap val="-27"/>
        <c:axId val="1650823343"/>
        <c:axId val="1601195775"/>
      </c:barChart>
      <c:catAx>
        <c:axId val="1650823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01195775"/>
        <c:crosses val="autoZero"/>
        <c:auto val="1"/>
        <c:lblAlgn val="ctr"/>
        <c:lblOffset val="100"/>
        <c:noMultiLvlLbl val="0"/>
      </c:catAx>
      <c:valAx>
        <c:axId val="16011957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50823343"/>
        <c:crosses val="autoZero"/>
        <c:crossBetween val="between"/>
      </c:valAx>
      <c:spPr>
        <a:noFill/>
        <a:ln>
          <a:noFill/>
        </a:ln>
        <a:effectLst/>
      </c:spPr>
    </c:plotArea>
    <c:legend>
      <c:legendPos val="b"/>
      <c:layout>
        <c:manualLayout>
          <c:xMode val="edge"/>
          <c:yMode val="edge"/>
          <c:x val="0.37702458772842079"/>
          <c:y val="0.9061800608257301"/>
          <c:w val="0.24948856039221512"/>
          <c:h val="7.530142065575136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45.png"/><Relationship Id="rId7" Type="http://schemas.openxmlformats.org/officeDocument/2006/relationships/image" Target="../media/image47.png"/><Relationship Id="rId12" Type="http://schemas.openxmlformats.org/officeDocument/2006/relationships/image" Target="../media/image65.svg"/><Relationship Id="rId2" Type="http://schemas.openxmlformats.org/officeDocument/2006/relationships/image" Target="../media/image55.svg"/><Relationship Id="rId1" Type="http://schemas.openxmlformats.org/officeDocument/2006/relationships/image" Target="../media/image44.png"/><Relationship Id="rId6" Type="http://schemas.openxmlformats.org/officeDocument/2006/relationships/image" Target="../media/image59.svg"/><Relationship Id="rId11" Type="http://schemas.openxmlformats.org/officeDocument/2006/relationships/image" Target="../media/image49.png"/><Relationship Id="rId5" Type="http://schemas.openxmlformats.org/officeDocument/2006/relationships/image" Target="../media/image46.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4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45.png"/><Relationship Id="rId7" Type="http://schemas.openxmlformats.org/officeDocument/2006/relationships/image" Target="../media/image47.png"/><Relationship Id="rId12" Type="http://schemas.openxmlformats.org/officeDocument/2006/relationships/image" Target="../media/image65.svg"/><Relationship Id="rId2" Type="http://schemas.openxmlformats.org/officeDocument/2006/relationships/image" Target="../media/image55.svg"/><Relationship Id="rId1" Type="http://schemas.openxmlformats.org/officeDocument/2006/relationships/image" Target="../media/image44.png"/><Relationship Id="rId6" Type="http://schemas.openxmlformats.org/officeDocument/2006/relationships/image" Target="../media/image59.svg"/><Relationship Id="rId11" Type="http://schemas.openxmlformats.org/officeDocument/2006/relationships/image" Target="../media/image49.png"/><Relationship Id="rId5" Type="http://schemas.openxmlformats.org/officeDocument/2006/relationships/image" Target="../media/image46.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ADBF0E7-0CB6-4734-8195-6862A23452C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C18E998-8066-4360-AA6B-40B8A77E91BF}">
      <dgm:prSet/>
      <dgm:spPr/>
      <dgm:t>
        <a:bodyPr/>
        <a:lstStyle/>
        <a:p>
          <a:r>
            <a:rPr lang="en-US"/>
            <a:t>This was a well executed randomized control trial</a:t>
          </a:r>
        </a:p>
      </dgm:t>
    </dgm:pt>
    <dgm:pt modelId="{4E8A6E9E-39BA-4573-82F4-E75E8E7396F7}" type="parTrans" cxnId="{1413961A-13E0-45B7-8BCD-3C37AFD110E0}">
      <dgm:prSet/>
      <dgm:spPr/>
      <dgm:t>
        <a:bodyPr/>
        <a:lstStyle/>
        <a:p>
          <a:endParaRPr lang="en-US"/>
        </a:p>
      </dgm:t>
    </dgm:pt>
    <dgm:pt modelId="{FA41E106-DB9A-4E77-8174-097C8328F8B4}" type="sibTrans" cxnId="{1413961A-13E0-45B7-8BCD-3C37AFD110E0}">
      <dgm:prSet/>
      <dgm:spPr/>
      <dgm:t>
        <a:bodyPr/>
        <a:lstStyle/>
        <a:p>
          <a:endParaRPr lang="en-US"/>
        </a:p>
      </dgm:t>
    </dgm:pt>
    <dgm:pt modelId="{663F9199-3841-4AFE-BC9D-0414CFB77AFC}">
      <dgm:prSet custT="1"/>
      <dgm:spPr/>
      <dgm:t>
        <a:bodyPr/>
        <a:lstStyle/>
        <a:p>
          <a:r>
            <a:rPr lang="en-US" sz="1600" dirty="0"/>
            <a:t>Important findings: elective induction at 39 in nulliparous can reduce cesarean section rates by 3.6% and not harm mothers and babies</a:t>
          </a:r>
        </a:p>
      </dgm:t>
    </dgm:pt>
    <dgm:pt modelId="{F3C40755-D160-4DD4-8408-748908968117}" type="parTrans" cxnId="{FA22076D-4259-4A89-81F6-D0CBA1D20558}">
      <dgm:prSet/>
      <dgm:spPr/>
      <dgm:t>
        <a:bodyPr/>
        <a:lstStyle/>
        <a:p>
          <a:endParaRPr lang="en-US"/>
        </a:p>
      </dgm:t>
    </dgm:pt>
    <dgm:pt modelId="{561BC7B2-1C81-450E-821B-EC12D390BB8E}" type="sibTrans" cxnId="{FA22076D-4259-4A89-81F6-D0CBA1D20558}">
      <dgm:prSet/>
      <dgm:spPr/>
      <dgm:t>
        <a:bodyPr/>
        <a:lstStyle/>
        <a:p>
          <a:endParaRPr lang="en-US"/>
        </a:p>
      </dgm:t>
    </dgm:pt>
    <dgm:pt modelId="{9AC65AF6-2B4D-4D5C-8625-F3750F8C66B0}">
      <dgm:prSet/>
      <dgm:spPr/>
      <dgm:t>
        <a:bodyPr/>
        <a:lstStyle/>
        <a:p>
          <a:r>
            <a:rPr lang="en-US" dirty="0">
              <a:solidFill>
                <a:schemeClr val="tx1"/>
              </a:solidFill>
            </a:rPr>
            <a:t>Well chosen group of young patients (evidence strict protocol)</a:t>
          </a:r>
        </a:p>
      </dgm:t>
    </dgm:pt>
    <dgm:pt modelId="{522D6A49-E476-448B-83D5-BE9D9AEC1E9B}" type="parTrans" cxnId="{5060E191-74DE-48E2-A61E-606E8F84FFCE}">
      <dgm:prSet/>
      <dgm:spPr/>
      <dgm:t>
        <a:bodyPr/>
        <a:lstStyle/>
        <a:p>
          <a:endParaRPr lang="en-US"/>
        </a:p>
      </dgm:t>
    </dgm:pt>
    <dgm:pt modelId="{AC104DD5-077E-495E-80A6-955B5283B883}" type="sibTrans" cxnId="{5060E191-74DE-48E2-A61E-606E8F84FFCE}">
      <dgm:prSet/>
      <dgm:spPr/>
      <dgm:t>
        <a:bodyPr/>
        <a:lstStyle/>
        <a:p>
          <a:endParaRPr lang="en-US"/>
        </a:p>
      </dgm:t>
    </dgm:pt>
    <dgm:pt modelId="{90D8E0A6-281A-41BA-883F-E8889C0D922B}">
      <dgm:prSet/>
      <dgm:spPr/>
      <dgm:t>
        <a:bodyPr/>
        <a:lstStyle/>
        <a:p>
          <a:r>
            <a:rPr lang="en-US" dirty="0">
              <a:solidFill>
                <a:schemeClr val="bg1"/>
              </a:solidFill>
            </a:rPr>
            <a:t>Well chosen group of providers (evidence control group CSR) </a:t>
          </a:r>
        </a:p>
      </dgm:t>
    </dgm:pt>
    <dgm:pt modelId="{0F0DC8F1-D71C-4459-A616-715D3DBFFB6A}" type="parTrans" cxnId="{FA6AB96C-B14E-47D0-B6FA-FE21E814AADA}">
      <dgm:prSet/>
      <dgm:spPr/>
      <dgm:t>
        <a:bodyPr/>
        <a:lstStyle/>
        <a:p>
          <a:endParaRPr lang="en-US"/>
        </a:p>
      </dgm:t>
    </dgm:pt>
    <dgm:pt modelId="{37EC930E-4BDB-4DD1-9B8D-5FDE42054AA4}" type="sibTrans" cxnId="{FA6AB96C-B14E-47D0-B6FA-FE21E814AADA}">
      <dgm:prSet/>
      <dgm:spPr/>
      <dgm:t>
        <a:bodyPr/>
        <a:lstStyle/>
        <a:p>
          <a:endParaRPr lang="en-US"/>
        </a:p>
      </dgm:t>
    </dgm:pt>
    <dgm:pt modelId="{64C0DECA-508D-47EC-B93E-62ACE62A6173}">
      <dgm:prSet/>
      <dgm:spPr/>
      <dgm:t>
        <a:bodyPr/>
        <a:lstStyle/>
        <a:p>
          <a:r>
            <a:rPr lang="en-US"/>
            <a:t>Standardized protocols for failed induction</a:t>
          </a:r>
        </a:p>
      </dgm:t>
    </dgm:pt>
    <dgm:pt modelId="{2C371DF3-44DA-4183-90FB-DC9F6116A059}" type="parTrans" cxnId="{D99C4040-F37C-4116-82C4-EBE46B7E4279}">
      <dgm:prSet/>
      <dgm:spPr/>
      <dgm:t>
        <a:bodyPr/>
        <a:lstStyle/>
        <a:p>
          <a:endParaRPr lang="en-US"/>
        </a:p>
      </dgm:t>
    </dgm:pt>
    <dgm:pt modelId="{0AE8B849-C865-4ECA-B9BC-AA0638040C86}" type="sibTrans" cxnId="{D99C4040-F37C-4116-82C4-EBE46B7E4279}">
      <dgm:prSet/>
      <dgm:spPr/>
      <dgm:t>
        <a:bodyPr/>
        <a:lstStyle/>
        <a:p>
          <a:endParaRPr lang="en-US"/>
        </a:p>
      </dgm:t>
    </dgm:pt>
    <dgm:pt modelId="{80241D6E-1883-49FE-B14B-2FA9EFF824F3}">
      <dgm:prSet/>
      <dgm:spPr/>
      <dgm:t>
        <a:bodyPr/>
        <a:lstStyle/>
        <a:p>
          <a:r>
            <a:rPr lang="en-US"/>
            <a:t>Average “cost” to labor units for additional 6 hours </a:t>
          </a:r>
        </a:p>
      </dgm:t>
    </dgm:pt>
    <dgm:pt modelId="{2FFE1BEF-51DD-488D-A942-D7BAD6DB96B9}" type="parTrans" cxnId="{49930DDA-4599-451C-BE09-DA649D1D943B}">
      <dgm:prSet/>
      <dgm:spPr/>
      <dgm:t>
        <a:bodyPr/>
        <a:lstStyle/>
        <a:p>
          <a:endParaRPr lang="en-US"/>
        </a:p>
      </dgm:t>
    </dgm:pt>
    <dgm:pt modelId="{D49ED28E-B3E2-4024-8214-B0D0E54B338A}" type="sibTrans" cxnId="{49930DDA-4599-451C-BE09-DA649D1D943B}">
      <dgm:prSet/>
      <dgm:spPr/>
      <dgm:t>
        <a:bodyPr/>
        <a:lstStyle/>
        <a:p>
          <a:endParaRPr lang="en-US"/>
        </a:p>
      </dgm:t>
    </dgm:pt>
    <dgm:pt modelId="{37415454-D4C6-442F-949D-2791BE1B0C42}" type="pres">
      <dgm:prSet presAssocID="{3ADBF0E7-0CB6-4734-8195-6862A23452CC}" presName="root" presStyleCnt="0">
        <dgm:presLayoutVars>
          <dgm:dir/>
          <dgm:resizeHandles val="exact"/>
        </dgm:presLayoutVars>
      </dgm:prSet>
      <dgm:spPr/>
      <dgm:t>
        <a:bodyPr/>
        <a:lstStyle/>
        <a:p>
          <a:endParaRPr lang="en-US"/>
        </a:p>
      </dgm:t>
    </dgm:pt>
    <dgm:pt modelId="{35F73078-0AFD-426A-A851-0A5597F458B3}" type="pres">
      <dgm:prSet presAssocID="{EC18E998-8066-4360-AA6B-40B8A77E91BF}" presName="compNode" presStyleCnt="0"/>
      <dgm:spPr/>
    </dgm:pt>
    <dgm:pt modelId="{94980160-EDB7-4F07-AF85-D08499A46E30}" type="pres">
      <dgm:prSet presAssocID="{EC18E998-8066-4360-AA6B-40B8A77E91BF}" presName="bgRect" presStyleLbl="bgShp" presStyleIdx="0" presStyleCnt="6"/>
      <dgm:spPr/>
    </dgm:pt>
    <dgm:pt modelId="{FA679DFE-E1E4-424E-8E30-419FCC21E3F8}" type="pres">
      <dgm:prSet presAssocID="{EC18E998-8066-4360-AA6B-40B8A77E91B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cales of Justice"/>
        </a:ext>
      </dgm:extLst>
    </dgm:pt>
    <dgm:pt modelId="{85713441-B58E-4545-A9F6-C0210B926FC8}" type="pres">
      <dgm:prSet presAssocID="{EC18E998-8066-4360-AA6B-40B8A77E91BF}" presName="spaceRect" presStyleCnt="0"/>
      <dgm:spPr/>
    </dgm:pt>
    <dgm:pt modelId="{7E809570-F09A-4304-A32C-4EDD2924D1D1}" type="pres">
      <dgm:prSet presAssocID="{EC18E998-8066-4360-AA6B-40B8A77E91BF}" presName="parTx" presStyleLbl="revTx" presStyleIdx="0" presStyleCnt="6">
        <dgm:presLayoutVars>
          <dgm:chMax val="0"/>
          <dgm:chPref val="0"/>
        </dgm:presLayoutVars>
      </dgm:prSet>
      <dgm:spPr/>
      <dgm:t>
        <a:bodyPr/>
        <a:lstStyle/>
        <a:p>
          <a:endParaRPr lang="en-US"/>
        </a:p>
      </dgm:t>
    </dgm:pt>
    <dgm:pt modelId="{E7686E93-1E17-47FB-8FD5-0CC2D56D1F5D}" type="pres">
      <dgm:prSet presAssocID="{FA41E106-DB9A-4E77-8174-097C8328F8B4}" presName="sibTrans" presStyleCnt="0"/>
      <dgm:spPr/>
    </dgm:pt>
    <dgm:pt modelId="{02F7B6D3-76B8-447A-A4F2-125E173C5CE6}" type="pres">
      <dgm:prSet presAssocID="{663F9199-3841-4AFE-BC9D-0414CFB77AFC}" presName="compNode" presStyleCnt="0"/>
      <dgm:spPr/>
    </dgm:pt>
    <dgm:pt modelId="{44D329B5-5D4F-4CFC-9467-22F390C79DD6}" type="pres">
      <dgm:prSet presAssocID="{663F9199-3841-4AFE-BC9D-0414CFB77AFC}" presName="bgRect" presStyleLbl="bgShp" presStyleIdx="1" presStyleCnt="6"/>
      <dgm:spPr>
        <a:solidFill>
          <a:schemeClr val="tx2">
            <a:lumMod val="50000"/>
            <a:lumOff val="50000"/>
          </a:schemeClr>
        </a:solidFill>
      </dgm:spPr>
    </dgm:pt>
    <dgm:pt modelId="{344EBA04-5F78-4707-87F3-431D1433D4DD}" type="pres">
      <dgm:prSet presAssocID="{663F9199-3841-4AFE-BC9D-0414CFB77AF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troller"/>
        </a:ext>
      </dgm:extLst>
    </dgm:pt>
    <dgm:pt modelId="{8BFA52E0-9B01-4347-A45D-0E644F493A27}" type="pres">
      <dgm:prSet presAssocID="{663F9199-3841-4AFE-BC9D-0414CFB77AFC}" presName="spaceRect" presStyleCnt="0"/>
      <dgm:spPr/>
    </dgm:pt>
    <dgm:pt modelId="{83AA2352-4E9C-4805-BBBA-EBF16EF351FD}" type="pres">
      <dgm:prSet presAssocID="{663F9199-3841-4AFE-BC9D-0414CFB77AFC}" presName="parTx" presStyleLbl="revTx" presStyleIdx="1" presStyleCnt="6">
        <dgm:presLayoutVars>
          <dgm:chMax val="0"/>
          <dgm:chPref val="0"/>
        </dgm:presLayoutVars>
      </dgm:prSet>
      <dgm:spPr/>
      <dgm:t>
        <a:bodyPr/>
        <a:lstStyle/>
        <a:p>
          <a:endParaRPr lang="en-US"/>
        </a:p>
      </dgm:t>
    </dgm:pt>
    <dgm:pt modelId="{8EFCA79B-52D8-4124-9D20-C458D87526BE}" type="pres">
      <dgm:prSet presAssocID="{561BC7B2-1C81-450E-821B-EC12D390BB8E}" presName="sibTrans" presStyleCnt="0"/>
      <dgm:spPr/>
    </dgm:pt>
    <dgm:pt modelId="{67F14FF4-CA3F-42A5-9BB7-9D33FD979B8C}" type="pres">
      <dgm:prSet presAssocID="{9AC65AF6-2B4D-4D5C-8625-F3750F8C66B0}" presName="compNode" presStyleCnt="0"/>
      <dgm:spPr/>
    </dgm:pt>
    <dgm:pt modelId="{5BD697C5-8DDF-4CD0-A285-ACA66C96FC9A}" type="pres">
      <dgm:prSet presAssocID="{9AC65AF6-2B4D-4D5C-8625-F3750F8C66B0}" presName="bgRect" presStyleLbl="bgShp" presStyleIdx="2" presStyleCnt="6"/>
      <dgm:spPr/>
    </dgm:pt>
    <dgm:pt modelId="{C666EA22-5B4A-405F-93E5-70B2A467782C}" type="pres">
      <dgm:prSet presAssocID="{9AC65AF6-2B4D-4D5C-8625-F3750F8C66B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Group"/>
        </a:ext>
      </dgm:extLst>
    </dgm:pt>
    <dgm:pt modelId="{E6F41FC4-2395-4E87-840F-1C10691231F3}" type="pres">
      <dgm:prSet presAssocID="{9AC65AF6-2B4D-4D5C-8625-F3750F8C66B0}" presName="spaceRect" presStyleCnt="0"/>
      <dgm:spPr/>
    </dgm:pt>
    <dgm:pt modelId="{1DB77FB5-6B6E-49C7-884B-6959E91AE73F}" type="pres">
      <dgm:prSet presAssocID="{9AC65AF6-2B4D-4D5C-8625-F3750F8C66B0}" presName="parTx" presStyleLbl="revTx" presStyleIdx="2" presStyleCnt="6">
        <dgm:presLayoutVars>
          <dgm:chMax val="0"/>
          <dgm:chPref val="0"/>
        </dgm:presLayoutVars>
      </dgm:prSet>
      <dgm:spPr/>
      <dgm:t>
        <a:bodyPr/>
        <a:lstStyle/>
        <a:p>
          <a:endParaRPr lang="en-US"/>
        </a:p>
      </dgm:t>
    </dgm:pt>
    <dgm:pt modelId="{1FBE0A8C-4A80-43C2-8FBF-22D3E72C4E4D}" type="pres">
      <dgm:prSet presAssocID="{AC104DD5-077E-495E-80A6-955B5283B883}" presName="sibTrans" presStyleCnt="0"/>
      <dgm:spPr/>
    </dgm:pt>
    <dgm:pt modelId="{0DC33348-F038-4C9E-83E0-ED320551070F}" type="pres">
      <dgm:prSet presAssocID="{90D8E0A6-281A-41BA-883F-E8889C0D922B}" presName="compNode" presStyleCnt="0"/>
      <dgm:spPr/>
    </dgm:pt>
    <dgm:pt modelId="{6BEA4184-1FC4-4EB8-A1CD-759A83FA5EF3}" type="pres">
      <dgm:prSet presAssocID="{90D8E0A6-281A-41BA-883F-E8889C0D922B}" presName="bgRect" presStyleLbl="bgShp" presStyleIdx="3" presStyleCnt="6"/>
      <dgm:spPr/>
    </dgm:pt>
    <dgm:pt modelId="{787887D7-EC58-459B-8821-1092D1626A10}" type="pres">
      <dgm:prSet presAssocID="{90D8E0A6-281A-41BA-883F-E8889C0D922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Social Network"/>
        </a:ext>
      </dgm:extLst>
    </dgm:pt>
    <dgm:pt modelId="{1044FC5F-B4DD-41DD-A6B6-C6C3258593AB}" type="pres">
      <dgm:prSet presAssocID="{90D8E0A6-281A-41BA-883F-E8889C0D922B}" presName="spaceRect" presStyleCnt="0"/>
      <dgm:spPr/>
    </dgm:pt>
    <dgm:pt modelId="{E7D7F4E1-7A02-4094-BE7A-45090068F76C}" type="pres">
      <dgm:prSet presAssocID="{90D8E0A6-281A-41BA-883F-E8889C0D922B}" presName="parTx" presStyleLbl="revTx" presStyleIdx="3" presStyleCnt="6">
        <dgm:presLayoutVars>
          <dgm:chMax val="0"/>
          <dgm:chPref val="0"/>
        </dgm:presLayoutVars>
      </dgm:prSet>
      <dgm:spPr/>
      <dgm:t>
        <a:bodyPr/>
        <a:lstStyle/>
        <a:p>
          <a:endParaRPr lang="en-US"/>
        </a:p>
      </dgm:t>
    </dgm:pt>
    <dgm:pt modelId="{2F925953-58C4-4F95-9A7C-FEBF060F6E32}" type="pres">
      <dgm:prSet presAssocID="{37EC930E-4BDB-4DD1-9B8D-5FDE42054AA4}" presName="sibTrans" presStyleCnt="0"/>
      <dgm:spPr/>
    </dgm:pt>
    <dgm:pt modelId="{9C4702CF-7B86-4780-BB17-01BA8B2D8E99}" type="pres">
      <dgm:prSet presAssocID="{64C0DECA-508D-47EC-B93E-62ACE62A6173}" presName="compNode" presStyleCnt="0"/>
      <dgm:spPr/>
    </dgm:pt>
    <dgm:pt modelId="{C4740840-46CE-4047-BA26-E17A5D48023E}" type="pres">
      <dgm:prSet presAssocID="{64C0DECA-508D-47EC-B93E-62ACE62A6173}" presName="bgRect" presStyleLbl="bgShp" presStyleIdx="4" presStyleCnt="6"/>
      <dgm:spPr/>
    </dgm:pt>
    <dgm:pt modelId="{76B23AC5-AD68-4C50-B737-71BD0865552F}" type="pres">
      <dgm:prSet presAssocID="{64C0DECA-508D-47EC-B93E-62ACE62A617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Checklist"/>
        </a:ext>
      </dgm:extLst>
    </dgm:pt>
    <dgm:pt modelId="{DECA073D-49DC-4281-8594-1440CF5F0F82}" type="pres">
      <dgm:prSet presAssocID="{64C0DECA-508D-47EC-B93E-62ACE62A6173}" presName="spaceRect" presStyleCnt="0"/>
      <dgm:spPr/>
    </dgm:pt>
    <dgm:pt modelId="{6FB7F000-0913-43A4-BDED-BE0470F4EFE7}" type="pres">
      <dgm:prSet presAssocID="{64C0DECA-508D-47EC-B93E-62ACE62A6173}" presName="parTx" presStyleLbl="revTx" presStyleIdx="4" presStyleCnt="6">
        <dgm:presLayoutVars>
          <dgm:chMax val="0"/>
          <dgm:chPref val="0"/>
        </dgm:presLayoutVars>
      </dgm:prSet>
      <dgm:spPr/>
      <dgm:t>
        <a:bodyPr/>
        <a:lstStyle/>
        <a:p>
          <a:endParaRPr lang="en-US"/>
        </a:p>
      </dgm:t>
    </dgm:pt>
    <dgm:pt modelId="{151B022C-4C54-411C-9088-0FE0DB10015A}" type="pres">
      <dgm:prSet presAssocID="{0AE8B849-C865-4ECA-B9BC-AA0638040C86}" presName="sibTrans" presStyleCnt="0"/>
      <dgm:spPr/>
    </dgm:pt>
    <dgm:pt modelId="{9E4EB93D-49D2-4809-9155-F1D95958DE25}" type="pres">
      <dgm:prSet presAssocID="{80241D6E-1883-49FE-B14B-2FA9EFF824F3}" presName="compNode" presStyleCnt="0"/>
      <dgm:spPr/>
    </dgm:pt>
    <dgm:pt modelId="{114DB62B-D572-45A2-A31B-43D3401AC2BC}" type="pres">
      <dgm:prSet presAssocID="{80241D6E-1883-49FE-B14B-2FA9EFF824F3}" presName="bgRect" presStyleLbl="bgShp" presStyleIdx="5" presStyleCnt="6"/>
      <dgm:spPr/>
    </dgm:pt>
    <dgm:pt modelId="{B2179842-35D6-4D43-B598-84BDBDD7EC02}" type="pres">
      <dgm:prSet presAssocID="{80241D6E-1883-49FE-B14B-2FA9EFF824F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Money"/>
        </a:ext>
      </dgm:extLst>
    </dgm:pt>
    <dgm:pt modelId="{E63FAEF3-78AC-41A9-A5EE-91D9190495F1}" type="pres">
      <dgm:prSet presAssocID="{80241D6E-1883-49FE-B14B-2FA9EFF824F3}" presName="spaceRect" presStyleCnt="0"/>
      <dgm:spPr/>
    </dgm:pt>
    <dgm:pt modelId="{ACEF8210-F72C-481F-98AE-5CA24F5FC456}" type="pres">
      <dgm:prSet presAssocID="{80241D6E-1883-49FE-B14B-2FA9EFF824F3}" presName="parTx" presStyleLbl="revTx" presStyleIdx="5" presStyleCnt="6">
        <dgm:presLayoutVars>
          <dgm:chMax val="0"/>
          <dgm:chPref val="0"/>
        </dgm:presLayoutVars>
      </dgm:prSet>
      <dgm:spPr/>
      <dgm:t>
        <a:bodyPr/>
        <a:lstStyle/>
        <a:p>
          <a:endParaRPr lang="en-US"/>
        </a:p>
      </dgm:t>
    </dgm:pt>
  </dgm:ptLst>
  <dgm:cxnLst>
    <dgm:cxn modelId="{8A3D550F-0E4E-4250-9839-99612BD67F15}" type="presOf" srcId="{64C0DECA-508D-47EC-B93E-62ACE62A6173}" destId="{6FB7F000-0913-43A4-BDED-BE0470F4EFE7}" srcOrd="0" destOrd="0" presId="urn:microsoft.com/office/officeart/2018/2/layout/IconVerticalSolidList"/>
    <dgm:cxn modelId="{6D61FE08-0615-413D-A7D4-857E5B88CDA6}" type="presOf" srcId="{3ADBF0E7-0CB6-4734-8195-6862A23452CC}" destId="{37415454-D4C6-442F-949D-2791BE1B0C42}" srcOrd="0" destOrd="0" presId="urn:microsoft.com/office/officeart/2018/2/layout/IconVerticalSolidList"/>
    <dgm:cxn modelId="{7B90F819-7F61-43EE-9E3A-507BA82808AC}" type="presOf" srcId="{EC18E998-8066-4360-AA6B-40B8A77E91BF}" destId="{7E809570-F09A-4304-A32C-4EDD2924D1D1}" srcOrd="0" destOrd="0" presId="urn:microsoft.com/office/officeart/2018/2/layout/IconVerticalSolidList"/>
    <dgm:cxn modelId="{FA6AB96C-B14E-47D0-B6FA-FE21E814AADA}" srcId="{3ADBF0E7-0CB6-4734-8195-6862A23452CC}" destId="{90D8E0A6-281A-41BA-883F-E8889C0D922B}" srcOrd="3" destOrd="0" parTransId="{0F0DC8F1-D71C-4459-A616-715D3DBFFB6A}" sibTransId="{37EC930E-4BDB-4DD1-9B8D-5FDE42054AA4}"/>
    <dgm:cxn modelId="{1413961A-13E0-45B7-8BCD-3C37AFD110E0}" srcId="{3ADBF0E7-0CB6-4734-8195-6862A23452CC}" destId="{EC18E998-8066-4360-AA6B-40B8A77E91BF}" srcOrd="0" destOrd="0" parTransId="{4E8A6E9E-39BA-4573-82F4-E75E8E7396F7}" sibTransId="{FA41E106-DB9A-4E77-8174-097C8328F8B4}"/>
    <dgm:cxn modelId="{FA22076D-4259-4A89-81F6-D0CBA1D20558}" srcId="{3ADBF0E7-0CB6-4734-8195-6862A23452CC}" destId="{663F9199-3841-4AFE-BC9D-0414CFB77AFC}" srcOrd="1" destOrd="0" parTransId="{F3C40755-D160-4DD4-8408-748908968117}" sibTransId="{561BC7B2-1C81-450E-821B-EC12D390BB8E}"/>
    <dgm:cxn modelId="{1F202ED1-3F7D-41C6-A6C5-842C0C8A0898}" type="presOf" srcId="{9AC65AF6-2B4D-4D5C-8625-F3750F8C66B0}" destId="{1DB77FB5-6B6E-49C7-884B-6959E91AE73F}" srcOrd="0" destOrd="0" presId="urn:microsoft.com/office/officeart/2018/2/layout/IconVerticalSolidList"/>
    <dgm:cxn modelId="{D99C4040-F37C-4116-82C4-EBE46B7E4279}" srcId="{3ADBF0E7-0CB6-4734-8195-6862A23452CC}" destId="{64C0DECA-508D-47EC-B93E-62ACE62A6173}" srcOrd="4" destOrd="0" parTransId="{2C371DF3-44DA-4183-90FB-DC9F6116A059}" sibTransId="{0AE8B849-C865-4ECA-B9BC-AA0638040C86}"/>
    <dgm:cxn modelId="{08A1C613-F8A6-4FD7-A4D2-166456886824}" type="presOf" srcId="{80241D6E-1883-49FE-B14B-2FA9EFF824F3}" destId="{ACEF8210-F72C-481F-98AE-5CA24F5FC456}" srcOrd="0" destOrd="0" presId="urn:microsoft.com/office/officeart/2018/2/layout/IconVerticalSolidList"/>
    <dgm:cxn modelId="{6BF48DAC-4563-4E91-8BC4-A3CB33AB2DF4}" type="presOf" srcId="{90D8E0A6-281A-41BA-883F-E8889C0D922B}" destId="{E7D7F4E1-7A02-4094-BE7A-45090068F76C}" srcOrd="0" destOrd="0" presId="urn:microsoft.com/office/officeart/2018/2/layout/IconVerticalSolidList"/>
    <dgm:cxn modelId="{5060E191-74DE-48E2-A61E-606E8F84FFCE}" srcId="{3ADBF0E7-0CB6-4734-8195-6862A23452CC}" destId="{9AC65AF6-2B4D-4D5C-8625-F3750F8C66B0}" srcOrd="2" destOrd="0" parTransId="{522D6A49-E476-448B-83D5-BE9D9AEC1E9B}" sibTransId="{AC104DD5-077E-495E-80A6-955B5283B883}"/>
    <dgm:cxn modelId="{49930DDA-4599-451C-BE09-DA649D1D943B}" srcId="{3ADBF0E7-0CB6-4734-8195-6862A23452CC}" destId="{80241D6E-1883-49FE-B14B-2FA9EFF824F3}" srcOrd="5" destOrd="0" parTransId="{2FFE1BEF-51DD-488D-A942-D7BAD6DB96B9}" sibTransId="{D49ED28E-B3E2-4024-8214-B0D0E54B338A}"/>
    <dgm:cxn modelId="{CD0B1DB1-19E0-4F1D-98FE-7EBF34AF07B3}" type="presOf" srcId="{663F9199-3841-4AFE-BC9D-0414CFB77AFC}" destId="{83AA2352-4E9C-4805-BBBA-EBF16EF351FD}" srcOrd="0" destOrd="0" presId="urn:microsoft.com/office/officeart/2018/2/layout/IconVerticalSolidList"/>
    <dgm:cxn modelId="{E3A9BB7C-B66A-4CD8-9FFC-B24559118C1A}" type="presParOf" srcId="{37415454-D4C6-442F-949D-2791BE1B0C42}" destId="{35F73078-0AFD-426A-A851-0A5597F458B3}" srcOrd="0" destOrd="0" presId="urn:microsoft.com/office/officeart/2018/2/layout/IconVerticalSolidList"/>
    <dgm:cxn modelId="{B418BD21-5BE0-4194-AFF1-5E9F8CFBEFCF}" type="presParOf" srcId="{35F73078-0AFD-426A-A851-0A5597F458B3}" destId="{94980160-EDB7-4F07-AF85-D08499A46E30}" srcOrd="0" destOrd="0" presId="urn:microsoft.com/office/officeart/2018/2/layout/IconVerticalSolidList"/>
    <dgm:cxn modelId="{EAAC81A8-8391-4556-A90A-3BF64A0EA0FB}" type="presParOf" srcId="{35F73078-0AFD-426A-A851-0A5597F458B3}" destId="{FA679DFE-E1E4-424E-8E30-419FCC21E3F8}" srcOrd="1" destOrd="0" presId="urn:microsoft.com/office/officeart/2018/2/layout/IconVerticalSolidList"/>
    <dgm:cxn modelId="{2139F593-BD36-4BEF-87EB-56AAFD60DE68}" type="presParOf" srcId="{35F73078-0AFD-426A-A851-0A5597F458B3}" destId="{85713441-B58E-4545-A9F6-C0210B926FC8}" srcOrd="2" destOrd="0" presId="urn:microsoft.com/office/officeart/2018/2/layout/IconVerticalSolidList"/>
    <dgm:cxn modelId="{ADF30101-A1A0-4B06-BB71-134E3FFE3B8B}" type="presParOf" srcId="{35F73078-0AFD-426A-A851-0A5597F458B3}" destId="{7E809570-F09A-4304-A32C-4EDD2924D1D1}" srcOrd="3" destOrd="0" presId="urn:microsoft.com/office/officeart/2018/2/layout/IconVerticalSolidList"/>
    <dgm:cxn modelId="{0EC66404-522C-4E46-A8C4-A6D2CE60107A}" type="presParOf" srcId="{37415454-D4C6-442F-949D-2791BE1B0C42}" destId="{E7686E93-1E17-47FB-8FD5-0CC2D56D1F5D}" srcOrd="1" destOrd="0" presId="urn:microsoft.com/office/officeart/2018/2/layout/IconVerticalSolidList"/>
    <dgm:cxn modelId="{3B441EEC-A60B-498F-86A4-1FFC6C3F8A25}" type="presParOf" srcId="{37415454-D4C6-442F-949D-2791BE1B0C42}" destId="{02F7B6D3-76B8-447A-A4F2-125E173C5CE6}" srcOrd="2" destOrd="0" presId="urn:microsoft.com/office/officeart/2018/2/layout/IconVerticalSolidList"/>
    <dgm:cxn modelId="{8E02D48C-B65D-4189-93E5-33253BDE0233}" type="presParOf" srcId="{02F7B6D3-76B8-447A-A4F2-125E173C5CE6}" destId="{44D329B5-5D4F-4CFC-9467-22F390C79DD6}" srcOrd="0" destOrd="0" presId="urn:microsoft.com/office/officeart/2018/2/layout/IconVerticalSolidList"/>
    <dgm:cxn modelId="{F71D3C39-3CA0-4310-A105-3761521174BD}" type="presParOf" srcId="{02F7B6D3-76B8-447A-A4F2-125E173C5CE6}" destId="{344EBA04-5F78-4707-87F3-431D1433D4DD}" srcOrd="1" destOrd="0" presId="urn:microsoft.com/office/officeart/2018/2/layout/IconVerticalSolidList"/>
    <dgm:cxn modelId="{0161536D-6EBC-47C6-BC60-DB4C08C4BB62}" type="presParOf" srcId="{02F7B6D3-76B8-447A-A4F2-125E173C5CE6}" destId="{8BFA52E0-9B01-4347-A45D-0E644F493A27}" srcOrd="2" destOrd="0" presId="urn:microsoft.com/office/officeart/2018/2/layout/IconVerticalSolidList"/>
    <dgm:cxn modelId="{06145832-B381-499C-8BEA-D44012EADC61}" type="presParOf" srcId="{02F7B6D3-76B8-447A-A4F2-125E173C5CE6}" destId="{83AA2352-4E9C-4805-BBBA-EBF16EF351FD}" srcOrd="3" destOrd="0" presId="urn:microsoft.com/office/officeart/2018/2/layout/IconVerticalSolidList"/>
    <dgm:cxn modelId="{E258A3B1-32FB-495A-A9D3-75403F21318F}" type="presParOf" srcId="{37415454-D4C6-442F-949D-2791BE1B0C42}" destId="{8EFCA79B-52D8-4124-9D20-C458D87526BE}" srcOrd="3" destOrd="0" presId="urn:microsoft.com/office/officeart/2018/2/layout/IconVerticalSolidList"/>
    <dgm:cxn modelId="{67189288-2B20-4E69-B521-60AFB17D07A3}" type="presParOf" srcId="{37415454-D4C6-442F-949D-2791BE1B0C42}" destId="{67F14FF4-CA3F-42A5-9BB7-9D33FD979B8C}" srcOrd="4" destOrd="0" presId="urn:microsoft.com/office/officeart/2018/2/layout/IconVerticalSolidList"/>
    <dgm:cxn modelId="{EDD01FF3-29B2-4E9E-BB00-4AF122E351B5}" type="presParOf" srcId="{67F14FF4-CA3F-42A5-9BB7-9D33FD979B8C}" destId="{5BD697C5-8DDF-4CD0-A285-ACA66C96FC9A}" srcOrd="0" destOrd="0" presId="urn:microsoft.com/office/officeart/2018/2/layout/IconVerticalSolidList"/>
    <dgm:cxn modelId="{11002382-5166-49BE-A309-8C03BE60F94F}" type="presParOf" srcId="{67F14FF4-CA3F-42A5-9BB7-9D33FD979B8C}" destId="{C666EA22-5B4A-405F-93E5-70B2A467782C}" srcOrd="1" destOrd="0" presId="urn:microsoft.com/office/officeart/2018/2/layout/IconVerticalSolidList"/>
    <dgm:cxn modelId="{3CE9CCFA-189F-468C-87A4-E4E3F448C998}" type="presParOf" srcId="{67F14FF4-CA3F-42A5-9BB7-9D33FD979B8C}" destId="{E6F41FC4-2395-4E87-840F-1C10691231F3}" srcOrd="2" destOrd="0" presId="urn:microsoft.com/office/officeart/2018/2/layout/IconVerticalSolidList"/>
    <dgm:cxn modelId="{3509D5F3-B122-415F-8A6B-4B4DBE67D333}" type="presParOf" srcId="{67F14FF4-CA3F-42A5-9BB7-9D33FD979B8C}" destId="{1DB77FB5-6B6E-49C7-884B-6959E91AE73F}" srcOrd="3" destOrd="0" presId="urn:microsoft.com/office/officeart/2018/2/layout/IconVerticalSolidList"/>
    <dgm:cxn modelId="{F0767B2A-291D-445C-A72A-4E8EDD764C02}" type="presParOf" srcId="{37415454-D4C6-442F-949D-2791BE1B0C42}" destId="{1FBE0A8C-4A80-43C2-8FBF-22D3E72C4E4D}" srcOrd="5" destOrd="0" presId="urn:microsoft.com/office/officeart/2018/2/layout/IconVerticalSolidList"/>
    <dgm:cxn modelId="{D9E5EFFD-DB87-4917-A90A-842470E017A3}" type="presParOf" srcId="{37415454-D4C6-442F-949D-2791BE1B0C42}" destId="{0DC33348-F038-4C9E-83E0-ED320551070F}" srcOrd="6" destOrd="0" presId="urn:microsoft.com/office/officeart/2018/2/layout/IconVerticalSolidList"/>
    <dgm:cxn modelId="{69198152-AB04-48B1-A22D-3883F4E4125A}" type="presParOf" srcId="{0DC33348-F038-4C9E-83E0-ED320551070F}" destId="{6BEA4184-1FC4-4EB8-A1CD-759A83FA5EF3}" srcOrd="0" destOrd="0" presId="urn:microsoft.com/office/officeart/2018/2/layout/IconVerticalSolidList"/>
    <dgm:cxn modelId="{C6742658-2B25-4C3C-8FCB-3A72A3F94A3E}" type="presParOf" srcId="{0DC33348-F038-4C9E-83E0-ED320551070F}" destId="{787887D7-EC58-459B-8821-1092D1626A10}" srcOrd="1" destOrd="0" presId="urn:microsoft.com/office/officeart/2018/2/layout/IconVerticalSolidList"/>
    <dgm:cxn modelId="{888A24BD-BC08-4981-9345-BC56E5CA06CD}" type="presParOf" srcId="{0DC33348-F038-4C9E-83E0-ED320551070F}" destId="{1044FC5F-B4DD-41DD-A6B6-C6C3258593AB}" srcOrd="2" destOrd="0" presId="urn:microsoft.com/office/officeart/2018/2/layout/IconVerticalSolidList"/>
    <dgm:cxn modelId="{FD21644D-D1C9-4306-A878-7F79F996674E}" type="presParOf" srcId="{0DC33348-F038-4C9E-83E0-ED320551070F}" destId="{E7D7F4E1-7A02-4094-BE7A-45090068F76C}" srcOrd="3" destOrd="0" presId="urn:microsoft.com/office/officeart/2018/2/layout/IconVerticalSolidList"/>
    <dgm:cxn modelId="{86E77C28-206C-447E-B29C-8D446A312B12}" type="presParOf" srcId="{37415454-D4C6-442F-949D-2791BE1B0C42}" destId="{2F925953-58C4-4F95-9A7C-FEBF060F6E32}" srcOrd="7" destOrd="0" presId="urn:microsoft.com/office/officeart/2018/2/layout/IconVerticalSolidList"/>
    <dgm:cxn modelId="{3E3C0D98-AA58-4A94-B740-DD26CFC2E7B6}" type="presParOf" srcId="{37415454-D4C6-442F-949D-2791BE1B0C42}" destId="{9C4702CF-7B86-4780-BB17-01BA8B2D8E99}" srcOrd="8" destOrd="0" presId="urn:microsoft.com/office/officeart/2018/2/layout/IconVerticalSolidList"/>
    <dgm:cxn modelId="{86528AE1-6695-499A-9FD7-16DA0220B9B4}" type="presParOf" srcId="{9C4702CF-7B86-4780-BB17-01BA8B2D8E99}" destId="{C4740840-46CE-4047-BA26-E17A5D48023E}" srcOrd="0" destOrd="0" presId="urn:microsoft.com/office/officeart/2018/2/layout/IconVerticalSolidList"/>
    <dgm:cxn modelId="{DFAA3376-9FC2-4143-A14F-990099AC125B}" type="presParOf" srcId="{9C4702CF-7B86-4780-BB17-01BA8B2D8E99}" destId="{76B23AC5-AD68-4C50-B737-71BD0865552F}" srcOrd="1" destOrd="0" presId="urn:microsoft.com/office/officeart/2018/2/layout/IconVerticalSolidList"/>
    <dgm:cxn modelId="{F6F43918-EB79-4894-92EB-48D0E85142E4}" type="presParOf" srcId="{9C4702CF-7B86-4780-BB17-01BA8B2D8E99}" destId="{DECA073D-49DC-4281-8594-1440CF5F0F82}" srcOrd="2" destOrd="0" presId="urn:microsoft.com/office/officeart/2018/2/layout/IconVerticalSolidList"/>
    <dgm:cxn modelId="{32308300-7DE8-4F1C-9839-9065C9941202}" type="presParOf" srcId="{9C4702CF-7B86-4780-BB17-01BA8B2D8E99}" destId="{6FB7F000-0913-43A4-BDED-BE0470F4EFE7}" srcOrd="3" destOrd="0" presId="urn:microsoft.com/office/officeart/2018/2/layout/IconVerticalSolidList"/>
    <dgm:cxn modelId="{449BF234-CCB7-4631-9B90-5F13280E0E95}" type="presParOf" srcId="{37415454-D4C6-442F-949D-2791BE1B0C42}" destId="{151B022C-4C54-411C-9088-0FE0DB10015A}" srcOrd="9" destOrd="0" presId="urn:microsoft.com/office/officeart/2018/2/layout/IconVerticalSolidList"/>
    <dgm:cxn modelId="{276A2029-3C97-4C0B-81BF-7ABCB387AFEF}" type="presParOf" srcId="{37415454-D4C6-442F-949D-2791BE1B0C42}" destId="{9E4EB93D-49D2-4809-9155-F1D95958DE25}" srcOrd="10" destOrd="0" presId="urn:microsoft.com/office/officeart/2018/2/layout/IconVerticalSolidList"/>
    <dgm:cxn modelId="{736B99A7-D203-4020-8DD7-1210D4990E48}" type="presParOf" srcId="{9E4EB93D-49D2-4809-9155-F1D95958DE25}" destId="{114DB62B-D572-45A2-A31B-43D3401AC2BC}" srcOrd="0" destOrd="0" presId="urn:microsoft.com/office/officeart/2018/2/layout/IconVerticalSolidList"/>
    <dgm:cxn modelId="{A677B80A-7E5B-4024-86D9-D9A771F78093}" type="presParOf" srcId="{9E4EB93D-49D2-4809-9155-F1D95958DE25}" destId="{B2179842-35D6-4D43-B598-84BDBDD7EC02}" srcOrd="1" destOrd="0" presId="urn:microsoft.com/office/officeart/2018/2/layout/IconVerticalSolidList"/>
    <dgm:cxn modelId="{C9842225-561A-4B53-B461-B0ED2397D8FD}" type="presParOf" srcId="{9E4EB93D-49D2-4809-9155-F1D95958DE25}" destId="{E63FAEF3-78AC-41A9-A5EE-91D9190495F1}" srcOrd="2" destOrd="0" presId="urn:microsoft.com/office/officeart/2018/2/layout/IconVerticalSolidList"/>
    <dgm:cxn modelId="{89891440-F737-49EA-989B-6373FA64A9DD}" type="presParOf" srcId="{9E4EB93D-49D2-4809-9155-F1D95958DE25}" destId="{ACEF8210-F72C-481F-98AE-5CA24F5FC45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80160-EDB7-4F07-AF85-D08499A46E30}">
      <dsp:nvSpPr>
        <dsp:cNvPr id="0" name=""/>
        <dsp:cNvSpPr/>
      </dsp:nvSpPr>
      <dsp:spPr>
        <a:xfrm>
          <a:off x="0" y="4530"/>
          <a:ext cx="6232748" cy="68346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679DFE-E1E4-424E-8E30-419FCC21E3F8}">
      <dsp:nvSpPr>
        <dsp:cNvPr id="0" name=""/>
        <dsp:cNvSpPr/>
      </dsp:nvSpPr>
      <dsp:spPr>
        <a:xfrm>
          <a:off x="206746" y="158309"/>
          <a:ext cx="376270" cy="3759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809570-F09A-4304-A32C-4EDD2924D1D1}">
      <dsp:nvSpPr>
        <dsp:cNvPr id="0" name=""/>
        <dsp:cNvSpPr/>
      </dsp:nvSpPr>
      <dsp:spPr>
        <a:xfrm>
          <a:off x="789764" y="4530"/>
          <a:ext cx="5395546" cy="768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74" tIns="81374" rIns="81374" bIns="81374" numCol="1" spcCol="1270" anchor="ctr" anchorCtr="0">
          <a:noAutofit/>
        </a:bodyPr>
        <a:lstStyle/>
        <a:p>
          <a:pPr lvl="0" algn="l" defTabSz="844550">
            <a:lnSpc>
              <a:spcPct val="90000"/>
            </a:lnSpc>
            <a:spcBef>
              <a:spcPct val="0"/>
            </a:spcBef>
            <a:spcAft>
              <a:spcPct val="35000"/>
            </a:spcAft>
          </a:pPr>
          <a:r>
            <a:rPr lang="en-US" sz="1900" kern="1200"/>
            <a:t>This was a well executed randomized control trial</a:t>
          </a:r>
        </a:p>
      </dsp:txBody>
      <dsp:txXfrm>
        <a:off x="789764" y="4530"/>
        <a:ext cx="5395546" cy="768892"/>
      </dsp:txXfrm>
    </dsp:sp>
    <dsp:sp modelId="{44D329B5-5D4F-4CFC-9467-22F390C79DD6}">
      <dsp:nvSpPr>
        <dsp:cNvPr id="0" name=""/>
        <dsp:cNvSpPr/>
      </dsp:nvSpPr>
      <dsp:spPr>
        <a:xfrm>
          <a:off x="0" y="965646"/>
          <a:ext cx="6232748" cy="683460"/>
        </a:xfrm>
        <a:prstGeom prst="roundRect">
          <a:avLst>
            <a:gd name="adj" fmla="val 10000"/>
          </a:avLst>
        </a:prstGeom>
        <a:solidFill>
          <a:schemeClr val="tx2">
            <a:lumMod val="50000"/>
            <a:lumOff val="50000"/>
          </a:schemeClr>
        </a:solidFill>
        <a:ln>
          <a:noFill/>
        </a:ln>
        <a:effectLst/>
      </dsp:spPr>
      <dsp:style>
        <a:lnRef idx="0">
          <a:scrgbClr r="0" g="0" b="0"/>
        </a:lnRef>
        <a:fillRef idx="1">
          <a:scrgbClr r="0" g="0" b="0"/>
        </a:fillRef>
        <a:effectRef idx="0">
          <a:scrgbClr r="0" g="0" b="0"/>
        </a:effectRef>
        <a:fontRef idx="minor"/>
      </dsp:style>
    </dsp:sp>
    <dsp:sp modelId="{344EBA04-5F78-4707-87F3-431D1433D4DD}">
      <dsp:nvSpPr>
        <dsp:cNvPr id="0" name=""/>
        <dsp:cNvSpPr/>
      </dsp:nvSpPr>
      <dsp:spPr>
        <a:xfrm>
          <a:off x="206746" y="1119425"/>
          <a:ext cx="376270" cy="3759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AA2352-4E9C-4805-BBBA-EBF16EF351FD}">
      <dsp:nvSpPr>
        <dsp:cNvPr id="0" name=""/>
        <dsp:cNvSpPr/>
      </dsp:nvSpPr>
      <dsp:spPr>
        <a:xfrm>
          <a:off x="789764" y="965646"/>
          <a:ext cx="5395546" cy="768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74" tIns="81374" rIns="81374" bIns="81374" numCol="1" spcCol="1270" anchor="ctr" anchorCtr="0">
          <a:noAutofit/>
        </a:bodyPr>
        <a:lstStyle/>
        <a:p>
          <a:pPr lvl="0" algn="l" defTabSz="711200">
            <a:lnSpc>
              <a:spcPct val="90000"/>
            </a:lnSpc>
            <a:spcBef>
              <a:spcPct val="0"/>
            </a:spcBef>
            <a:spcAft>
              <a:spcPct val="35000"/>
            </a:spcAft>
          </a:pPr>
          <a:r>
            <a:rPr lang="en-US" sz="1600" kern="1200" dirty="0"/>
            <a:t>Important findings: elective induction at 39 in nulliparous can reduce cesarean section rates by 3.6% and not harm mothers and babies</a:t>
          </a:r>
        </a:p>
      </dsp:txBody>
      <dsp:txXfrm>
        <a:off x="789764" y="965646"/>
        <a:ext cx="5395546" cy="768892"/>
      </dsp:txXfrm>
    </dsp:sp>
    <dsp:sp modelId="{5BD697C5-8DDF-4CD0-A285-ACA66C96FC9A}">
      <dsp:nvSpPr>
        <dsp:cNvPr id="0" name=""/>
        <dsp:cNvSpPr/>
      </dsp:nvSpPr>
      <dsp:spPr>
        <a:xfrm>
          <a:off x="0" y="1926762"/>
          <a:ext cx="6232748" cy="68346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66EA22-5B4A-405F-93E5-70B2A467782C}">
      <dsp:nvSpPr>
        <dsp:cNvPr id="0" name=""/>
        <dsp:cNvSpPr/>
      </dsp:nvSpPr>
      <dsp:spPr>
        <a:xfrm>
          <a:off x="206746" y="2080541"/>
          <a:ext cx="376270" cy="3759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B77FB5-6B6E-49C7-884B-6959E91AE73F}">
      <dsp:nvSpPr>
        <dsp:cNvPr id="0" name=""/>
        <dsp:cNvSpPr/>
      </dsp:nvSpPr>
      <dsp:spPr>
        <a:xfrm>
          <a:off x="789764" y="1926762"/>
          <a:ext cx="5395546" cy="768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74" tIns="81374" rIns="81374" bIns="81374" numCol="1" spcCol="1270" anchor="ctr" anchorCtr="0">
          <a:noAutofit/>
        </a:bodyPr>
        <a:lstStyle/>
        <a:p>
          <a:pPr lvl="0" algn="l" defTabSz="844550">
            <a:lnSpc>
              <a:spcPct val="90000"/>
            </a:lnSpc>
            <a:spcBef>
              <a:spcPct val="0"/>
            </a:spcBef>
            <a:spcAft>
              <a:spcPct val="35000"/>
            </a:spcAft>
          </a:pPr>
          <a:r>
            <a:rPr lang="en-US" sz="1900" kern="1200" dirty="0">
              <a:solidFill>
                <a:schemeClr val="tx1"/>
              </a:solidFill>
            </a:rPr>
            <a:t>Well chosen group of young patients (evidence strict protocol)</a:t>
          </a:r>
        </a:p>
      </dsp:txBody>
      <dsp:txXfrm>
        <a:off x="789764" y="1926762"/>
        <a:ext cx="5395546" cy="768892"/>
      </dsp:txXfrm>
    </dsp:sp>
    <dsp:sp modelId="{6BEA4184-1FC4-4EB8-A1CD-759A83FA5EF3}">
      <dsp:nvSpPr>
        <dsp:cNvPr id="0" name=""/>
        <dsp:cNvSpPr/>
      </dsp:nvSpPr>
      <dsp:spPr>
        <a:xfrm>
          <a:off x="0" y="2887879"/>
          <a:ext cx="6232748" cy="68346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7887D7-EC58-459B-8821-1092D1626A10}">
      <dsp:nvSpPr>
        <dsp:cNvPr id="0" name=""/>
        <dsp:cNvSpPr/>
      </dsp:nvSpPr>
      <dsp:spPr>
        <a:xfrm>
          <a:off x="206746" y="3041657"/>
          <a:ext cx="376270" cy="3759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D7F4E1-7A02-4094-BE7A-45090068F76C}">
      <dsp:nvSpPr>
        <dsp:cNvPr id="0" name=""/>
        <dsp:cNvSpPr/>
      </dsp:nvSpPr>
      <dsp:spPr>
        <a:xfrm>
          <a:off x="789764" y="2887879"/>
          <a:ext cx="5395546" cy="768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74" tIns="81374" rIns="81374" bIns="81374" numCol="1" spcCol="1270" anchor="ctr" anchorCtr="0">
          <a:noAutofit/>
        </a:bodyPr>
        <a:lstStyle/>
        <a:p>
          <a:pPr lvl="0" algn="l" defTabSz="844550">
            <a:lnSpc>
              <a:spcPct val="90000"/>
            </a:lnSpc>
            <a:spcBef>
              <a:spcPct val="0"/>
            </a:spcBef>
            <a:spcAft>
              <a:spcPct val="35000"/>
            </a:spcAft>
          </a:pPr>
          <a:r>
            <a:rPr lang="en-US" sz="1900" kern="1200" dirty="0">
              <a:solidFill>
                <a:schemeClr val="bg1"/>
              </a:solidFill>
            </a:rPr>
            <a:t>Well chosen group of providers (evidence control group CSR) </a:t>
          </a:r>
        </a:p>
      </dsp:txBody>
      <dsp:txXfrm>
        <a:off x="789764" y="2887879"/>
        <a:ext cx="5395546" cy="768892"/>
      </dsp:txXfrm>
    </dsp:sp>
    <dsp:sp modelId="{C4740840-46CE-4047-BA26-E17A5D48023E}">
      <dsp:nvSpPr>
        <dsp:cNvPr id="0" name=""/>
        <dsp:cNvSpPr/>
      </dsp:nvSpPr>
      <dsp:spPr>
        <a:xfrm>
          <a:off x="0" y="3848995"/>
          <a:ext cx="6232748" cy="68346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B23AC5-AD68-4C50-B737-71BD0865552F}">
      <dsp:nvSpPr>
        <dsp:cNvPr id="0" name=""/>
        <dsp:cNvSpPr/>
      </dsp:nvSpPr>
      <dsp:spPr>
        <a:xfrm>
          <a:off x="206746" y="4002773"/>
          <a:ext cx="376270" cy="3759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B7F000-0913-43A4-BDED-BE0470F4EFE7}">
      <dsp:nvSpPr>
        <dsp:cNvPr id="0" name=""/>
        <dsp:cNvSpPr/>
      </dsp:nvSpPr>
      <dsp:spPr>
        <a:xfrm>
          <a:off x="789764" y="3848995"/>
          <a:ext cx="5395546" cy="768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74" tIns="81374" rIns="81374" bIns="81374" numCol="1" spcCol="1270" anchor="ctr" anchorCtr="0">
          <a:noAutofit/>
        </a:bodyPr>
        <a:lstStyle/>
        <a:p>
          <a:pPr lvl="0" algn="l" defTabSz="844550">
            <a:lnSpc>
              <a:spcPct val="90000"/>
            </a:lnSpc>
            <a:spcBef>
              <a:spcPct val="0"/>
            </a:spcBef>
            <a:spcAft>
              <a:spcPct val="35000"/>
            </a:spcAft>
          </a:pPr>
          <a:r>
            <a:rPr lang="en-US" sz="1900" kern="1200"/>
            <a:t>Standardized protocols for failed induction</a:t>
          </a:r>
        </a:p>
      </dsp:txBody>
      <dsp:txXfrm>
        <a:off x="789764" y="3848995"/>
        <a:ext cx="5395546" cy="768892"/>
      </dsp:txXfrm>
    </dsp:sp>
    <dsp:sp modelId="{114DB62B-D572-45A2-A31B-43D3401AC2BC}">
      <dsp:nvSpPr>
        <dsp:cNvPr id="0" name=""/>
        <dsp:cNvSpPr/>
      </dsp:nvSpPr>
      <dsp:spPr>
        <a:xfrm>
          <a:off x="0" y="4810111"/>
          <a:ext cx="6232748" cy="68346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179842-35D6-4D43-B598-84BDBDD7EC02}">
      <dsp:nvSpPr>
        <dsp:cNvPr id="0" name=""/>
        <dsp:cNvSpPr/>
      </dsp:nvSpPr>
      <dsp:spPr>
        <a:xfrm>
          <a:off x="206746" y="4963889"/>
          <a:ext cx="376270" cy="37590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EF8210-F72C-481F-98AE-5CA24F5FC456}">
      <dsp:nvSpPr>
        <dsp:cNvPr id="0" name=""/>
        <dsp:cNvSpPr/>
      </dsp:nvSpPr>
      <dsp:spPr>
        <a:xfrm>
          <a:off x="789764" y="4810111"/>
          <a:ext cx="5395546" cy="768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74" tIns="81374" rIns="81374" bIns="81374" numCol="1" spcCol="1270" anchor="ctr" anchorCtr="0">
          <a:noAutofit/>
        </a:bodyPr>
        <a:lstStyle/>
        <a:p>
          <a:pPr lvl="0" algn="l" defTabSz="844550">
            <a:lnSpc>
              <a:spcPct val="90000"/>
            </a:lnSpc>
            <a:spcBef>
              <a:spcPct val="0"/>
            </a:spcBef>
            <a:spcAft>
              <a:spcPct val="35000"/>
            </a:spcAft>
          </a:pPr>
          <a:r>
            <a:rPr lang="en-US" sz="1900" kern="1200"/>
            <a:t>Average “cost” to labor units for additional 6 hours </a:t>
          </a:r>
        </a:p>
      </dsp:txBody>
      <dsp:txXfrm>
        <a:off x="789764" y="4810111"/>
        <a:ext cx="5395546" cy="76889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0.4492</cdr:x>
      <cdr:y>0.02456</cdr:y>
    </cdr:from>
    <cdr:to>
      <cdr:x>0.54691</cdr:x>
      <cdr:y>0.08522</cdr:y>
    </cdr:to>
    <cdr:sp macro="" textlink="">
      <cdr:nvSpPr>
        <cdr:cNvPr id="2" name="Rectangle 1">
          <a:extLst xmlns:a="http://schemas.openxmlformats.org/drawingml/2006/main">
            <a:ext uri="{FF2B5EF4-FFF2-40B4-BE49-F238E27FC236}">
              <a16:creationId xmlns:a16="http://schemas.microsoft.com/office/drawing/2014/main" id="{631A1564-E402-45C3-B967-7D1A8987CE28}"/>
            </a:ext>
          </a:extLst>
        </cdr:cNvPr>
        <cdr:cNvSpPr/>
      </cdr:nvSpPr>
      <cdr:spPr>
        <a:xfrm xmlns:a="http://schemas.openxmlformats.org/drawingml/2006/main">
          <a:off x="4723614" y="106870"/>
          <a:ext cx="1027522" cy="263950"/>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0.4492</cdr:x>
      <cdr:y>0.02456</cdr:y>
    </cdr:from>
    <cdr:to>
      <cdr:x>0.54691</cdr:x>
      <cdr:y>0.08522</cdr:y>
    </cdr:to>
    <cdr:sp macro="" textlink="">
      <cdr:nvSpPr>
        <cdr:cNvPr id="2" name="Rectangle 1">
          <a:extLst xmlns:a="http://schemas.openxmlformats.org/drawingml/2006/main">
            <a:ext uri="{FF2B5EF4-FFF2-40B4-BE49-F238E27FC236}">
              <a16:creationId xmlns:a16="http://schemas.microsoft.com/office/drawing/2014/main" id="{631A1564-E402-45C3-B967-7D1A8987CE28}"/>
            </a:ext>
          </a:extLst>
        </cdr:cNvPr>
        <cdr:cNvSpPr/>
      </cdr:nvSpPr>
      <cdr:spPr>
        <a:xfrm xmlns:a="http://schemas.openxmlformats.org/drawingml/2006/main">
          <a:off x="4723614" y="106870"/>
          <a:ext cx="1027522" cy="263950"/>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0.15277</cdr:x>
      <cdr:y>0.02564</cdr:y>
    </cdr:from>
    <cdr:to>
      <cdr:x>0.93617</cdr:x>
      <cdr:y>0.83066</cdr:y>
    </cdr:to>
    <cdr:cxnSp macro="">
      <cdr:nvCxnSpPr>
        <cdr:cNvPr id="3" name="Straight Connector 2">
          <a:extLst xmlns:a="http://schemas.openxmlformats.org/drawingml/2006/main">
            <a:ext uri="{FF2B5EF4-FFF2-40B4-BE49-F238E27FC236}">
              <a16:creationId xmlns:a16="http://schemas.microsoft.com/office/drawing/2014/main" id="{FAD351EC-73BD-4B62-92E3-2281D2741B75}"/>
            </a:ext>
          </a:extLst>
        </cdr:cNvPr>
        <cdr:cNvCxnSpPr/>
      </cdr:nvCxnSpPr>
      <cdr:spPr>
        <a:xfrm xmlns:a="http://schemas.openxmlformats.org/drawingml/2006/main" flipV="1">
          <a:off x="906424" y="115316"/>
          <a:ext cx="4648112" cy="3620382"/>
        </a:xfrm>
        <a:prstGeom xmlns:a="http://schemas.openxmlformats.org/drawingml/2006/main" prst="line">
          <a:avLst/>
        </a:prstGeom>
        <a:ln xmlns:a="http://schemas.openxmlformats.org/drawingml/2006/main" w="4127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0.02942</cdr:x>
      <cdr:y>0.5</cdr:y>
    </cdr:from>
    <cdr:to>
      <cdr:x>0.14896</cdr:x>
      <cdr:y>0.56279</cdr:y>
    </cdr:to>
    <cdr:sp macro="" textlink="">
      <cdr:nvSpPr>
        <cdr:cNvPr id="5" name="TextBox 4"/>
        <cdr:cNvSpPr txBox="1"/>
      </cdr:nvSpPr>
      <cdr:spPr>
        <a:xfrm xmlns:a="http://schemas.openxmlformats.org/drawingml/2006/main">
          <a:off x="225083" y="2637118"/>
          <a:ext cx="914400" cy="3311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0.00131</cdr:x>
      <cdr:y>0.17357</cdr:y>
    </cdr:from>
    <cdr:to>
      <cdr:x>0.06383</cdr:x>
      <cdr:y>0.62167</cdr:y>
    </cdr:to>
    <cdr:sp macro="" textlink="">
      <cdr:nvSpPr>
        <cdr:cNvPr id="6" name="TextBox 5"/>
        <cdr:cNvSpPr txBox="1"/>
      </cdr:nvSpPr>
      <cdr:spPr>
        <a:xfrm xmlns:a="http://schemas.openxmlformats.org/drawingml/2006/main" rot="16200000">
          <a:off x="-814384" y="1602735"/>
          <a:ext cx="2015221" cy="3709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000" dirty="0"/>
            <a:t>CSR Expectant</a:t>
          </a:r>
        </a:p>
      </cdr:txBody>
    </cdr:sp>
  </cdr:relSizeAnchor>
  <cdr:relSizeAnchor xmlns:cdr="http://schemas.openxmlformats.org/drawingml/2006/chartDrawing">
    <cdr:from>
      <cdr:x>0.41049</cdr:x>
      <cdr:y>0.88331</cdr:y>
    </cdr:from>
    <cdr:to>
      <cdr:x>0.7459</cdr:x>
      <cdr:y>0.95696</cdr:y>
    </cdr:to>
    <cdr:sp macro="" textlink="">
      <cdr:nvSpPr>
        <cdr:cNvPr id="7" name="TextBox 1"/>
        <cdr:cNvSpPr txBox="1"/>
      </cdr:nvSpPr>
      <cdr:spPr>
        <a:xfrm xmlns:a="http://schemas.openxmlformats.org/drawingml/2006/main">
          <a:off x="2435571" y="3972475"/>
          <a:ext cx="1990073" cy="33122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CSR Induction Group</a:t>
          </a:r>
        </a:p>
      </cdr:txBody>
    </cdr:sp>
  </cdr:relSizeAnchor>
</c:userShapes>
</file>

<file path=ppt/drawings/drawing4.xml><?xml version="1.0" encoding="utf-8"?>
<c:userShapes xmlns:c="http://schemas.openxmlformats.org/drawingml/2006/chart">
  <cdr:relSizeAnchor xmlns:cdr="http://schemas.openxmlformats.org/drawingml/2006/chartDrawing">
    <cdr:from>
      <cdr:x>0.18757</cdr:x>
      <cdr:y>0.0645</cdr:y>
    </cdr:from>
    <cdr:to>
      <cdr:x>0.97097</cdr:x>
      <cdr:y>0.86952</cdr:y>
    </cdr:to>
    <cdr:cxnSp macro="">
      <cdr:nvCxnSpPr>
        <cdr:cNvPr id="3" name="Straight Connector 2">
          <a:extLst xmlns:a="http://schemas.openxmlformats.org/drawingml/2006/main">
            <a:ext uri="{FF2B5EF4-FFF2-40B4-BE49-F238E27FC236}">
              <a16:creationId xmlns:a16="http://schemas.microsoft.com/office/drawing/2014/main" id="{B8764C42-D906-46CE-8DC2-3ECBC96C9EB0}"/>
            </a:ext>
          </a:extLst>
        </cdr:cNvPr>
        <cdr:cNvCxnSpPr/>
      </cdr:nvCxnSpPr>
      <cdr:spPr>
        <a:xfrm xmlns:a="http://schemas.openxmlformats.org/drawingml/2006/main" flipV="1">
          <a:off x="1434904" y="340191"/>
          <a:ext cx="5992837" cy="4245877"/>
        </a:xfrm>
        <a:prstGeom xmlns:a="http://schemas.openxmlformats.org/drawingml/2006/main" prst="line">
          <a:avLst/>
        </a:prstGeom>
        <a:ln xmlns:a="http://schemas.openxmlformats.org/drawingml/2006/main" w="4127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0.02942</cdr:x>
      <cdr:y>0.5</cdr:y>
    </cdr:from>
    <cdr:to>
      <cdr:x>0.14896</cdr:x>
      <cdr:y>0.56279</cdr:y>
    </cdr:to>
    <cdr:sp macro="" textlink="">
      <cdr:nvSpPr>
        <cdr:cNvPr id="5" name="TextBox 4"/>
        <cdr:cNvSpPr txBox="1"/>
      </cdr:nvSpPr>
      <cdr:spPr>
        <a:xfrm xmlns:a="http://schemas.openxmlformats.org/drawingml/2006/main">
          <a:off x="225083" y="2637118"/>
          <a:ext cx="914400" cy="3311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0.01841</cdr:x>
      <cdr:y>0.19853</cdr:y>
    </cdr:from>
    <cdr:to>
      <cdr:x>0.08364</cdr:x>
      <cdr:y>0.74069</cdr:y>
    </cdr:to>
    <cdr:sp macro="" textlink="">
      <cdr:nvSpPr>
        <cdr:cNvPr id="6" name="TextBox 5"/>
        <cdr:cNvSpPr txBox="1"/>
      </cdr:nvSpPr>
      <cdr:spPr>
        <a:xfrm xmlns:a="http://schemas.openxmlformats.org/drawingml/2006/main" rot="16200000">
          <a:off x="-833426" y="1763813"/>
          <a:ext cx="2252326" cy="3742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dirty="0"/>
            <a:t>CSR Spontaneous Labor</a:t>
          </a:r>
        </a:p>
      </cdr:txBody>
    </cdr:sp>
  </cdr:relSizeAnchor>
  <cdr:relSizeAnchor xmlns:cdr="http://schemas.openxmlformats.org/drawingml/2006/chartDrawing">
    <cdr:from>
      <cdr:x>0.41326</cdr:x>
      <cdr:y>0.92635</cdr:y>
    </cdr:from>
    <cdr:to>
      <cdr:x>0.74867</cdr:x>
      <cdr:y>1</cdr:y>
    </cdr:to>
    <cdr:sp macro="" textlink="">
      <cdr:nvSpPr>
        <cdr:cNvPr id="7" name="TextBox 1"/>
        <cdr:cNvSpPr txBox="1"/>
      </cdr:nvSpPr>
      <cdr:spPr>
        <a:xfrm xmlns:a="http://schemas.openxmlformats.org/drawingml/2006/main">
          <a:off x="1936136" y="3599981"/>
          <a:ext cx="1571420" cy="28621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CSR Induction Group</a:t>
          </a:r>
        </a:p>
      </cdr:txBody>
    </cdr:sp>
  </cdr:relSizeAnchor>
  <cdr:relSizeAnchor xmlns:cdr="http://schemas.openxmlformats.org/drawingml/2006/chartDrawing">
    <cdr:from>
      <cdr:x>0.25061</cdr:x>
      <cdr:y>0.13725</cdr:y>
    </cdr:from>
    <cdr:to>
      <cdr:x>0.47932</cdr:x>
      <cdr:y>0.25605</cdr:y>
    </cdr:to>
    <cdr:sp macro="" textlink="">
      <cdr:nvSpPr>
        <cdr:cNvPr id="8" name="TextBox 10">
          <a:extLst xmlns:a="http://schemas.openxmlformats.org/drawingml/2006/main">
            <a:ext uri="{FF2B5EF4-FFF2-40B4-BE49-F238E27FC236}">
              <a16:creationId xmlns:a16="http://schemas.microsoft.com/office/drawing/2014/main" id="{9A562CC5-FC87-4321-9662-C986996A2EA8}"/>
            </a:ext>
          </a:extLst>
        </cdr:cNvPr>
        <cdr:cNvSpPr txBox="1"/>
      </cdr:nvSpPr>
      <cdr:spPr>
        <a:xfrm xmlns:a="http://schemas.openxmlformats.org/drawingml/2006/main">
          <a:off x="1174136" y="533399"/>
          <a:ext cx="1071489"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xmlns:a="http://schemas.openxmlformats.org/drawingml/2006/main">
          <a:r>
            <a:rPr lang="en-US" sz="1200" dirty="0">
              <a:solidFill>
                <a:schemeClr val="accent1">
                  <a:lumMod val="75000"/>
                </a:schemeClr>
              </a:solidFill>
            </a:rPr>
            <a:t>Favors Induction</a:t>
          </a:r>
        </a:p>
      </cdr:txBody>
    </cdr:sp>
  </cdr:relSizeAnchor>
</c:userShapes>
</file>

<file path=ppt/drawings/drawing5.xml><?xml version="1.0" encoding="utf-8"?>
<c:userShapes xmlns:c="http://schemas.openxmlformats.org/drawingml/2006/chart">
  <cdr:relSizeAnchor xmlns:cdr="http://schemas.openxmlformats.org/drawingml/2006/chartDrawing">
    <cdr:from>
      <cdr:x>0.02942</cdr:x>
      <cdr:y>0.5</cdr:y>
    </cdr:from>
    <cdr:to>
      <cdr:x>0.14896</cdr:x>
      <cdr:y>0.56279</cdr:y>
    </cdr:to>
    <cdr:sp macro="" textlink="">
      <cdr:nvSpPr>
        <cdr:cNvPr id="5" name="TextBox 4"/>
        <cdr:cNvSpPr txBox="1"/>
      </cdr:nvSpPr>
      <cdr:spPr>
        <a:xfrm xmlns:a="http://schemas.openxmlformats.org/drawingml/2006/main">
          <a:off x="225083" y="2637118"/>
          <a:ext cx="914400" cy="3311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0.00131</cdr:x>
      <cdr:y>0.17357</cdr:y>
    </cdr:from>
    <cdr:to>
      <cdr:x>0.06383</cdr:x>
      <cdr:y>0.62167</cdr:y>
    </cdr:to>
    <cdr:sp macro="" textlink="">
      <cdr:nvSpPr>
        <cdr:cNvPr id="6" name="TextBox 5"/>
        <cdr:cNvSpPr txBox="1"/>
      </cdr:nvSpPr>
      <cdr:spPr>
        <a:xfrm xmlns:a="http://schemas.openxmlformats.org/drawingml/2006/main" rot="16200000">
          <a:off x="-814384" y="1602735"/>
          <a:ext cx="2015221" cy="3709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400" dirty="0"/>
            <a:t>CSR </a:t>
          </a:r>
        </a:p>
      </cdr:txBody>
    </cdr:sp>
  </cdr:relSizeAnchor>
  <cdr:relSizeAnchor xmlns:cdr="http://schemas.openxmlformats.org/drawingml/2006/chartDrawing">
    <cdr:from>
      <cdr:x>0.41033</cdr:x>
      <cdr:y>0.89834</cdr:y>
    </cdr:from>
    <cdr:to>
      <cdr:x>0.74574</cdr:x>
      <cdr:y>0.97199</cdr:y>
    </cdr:to>
    <cdr:sp macro="" textlink="">
      <cdr:nvSpPr>
        <cdr:cNvPr id="7" name="TextBox 1"/>
        <cdr:cNvSpPr txBox="1"/>
      </cdr:nvSpPr>
      <cdr:spPr>
        <a:xfrm xmlns:a="http://schemas.openxmlformats.org/drawingml/2006/main">
          <a:off x="3246121" y="5386742"/>
          <a:ext cx="2653431" cy="44163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dirty="0"/>
            <a:t>Hours in Labor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8C1ED1B-4203-6A40-A9EF-C686B4AC47D4}" type="datetimeFigureOut">
              <a:rPr lang="en-US" smtClean="0"/>
              <a:t>11/25/2020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310BF88-9456-484E-B459-5B5666FDB92A}" type="slidenum">
              <a:rPr lang="en-US" smtClean="0"/>
              <a:t>‹#›</a:t>
            </a:fld>
            <a:endParaRPr lang="en-US"/>
          </a:p>
        </p:txBody>
      </p:sp>
    </p:spTree>
    <p:extLst>
      <p:ext uri="{BB962C8B-B14F-4D97-AF65-F5344CB8AC3E}">
        <p14:creationId xmlns:p14="http://schemas.microsoft.com/office/powerpoint/2010/main" val="185342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5000CFB-D4A9-634D-9338-B66BAD38BCFF}" type="datetimeFigureOut">
              <a:rPr lang="en-US" smtClean="0"/>
              <a:t>11/25/2020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96EF4C-B408-F543-BFED-B66F0954479B}" type="slidenum">
              <a:rPr lang="en-US" smtClean="0"/>
              <a:t>‹#›</a:t>
            </a:fld>
            <a:endParaRPr lang="en-US"/>
          </a:p>
        </p:txBody>
      </p:sp>
    </p:spTree>
    <p:extLst>
      <p:ext uri="{BB962C8B-B14F-4D97-AF65-F5344CB8AC3E}">
        <p14:creationId xmlns:p14="http://schemas.microsoft.com/office/powerpoint/2010/main" val="14197476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txBox="1">
            <a:spLocks noGrp="1" noChangeArrowheads="1"/>
          </p:cNvSpPr>
          <p:nvPr/>
        </p:nvSpPr>
        <p:spPr bwMode="auto">
          <a:xfrm>
            <a:off x="5382755" y="6768941"/>
            <a:ext cx="4118610" cy="35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2" tIns="46936" rIns="93872" bIns="46936" anchor="b"/>
          <a:lstStyle>
            <a:lvl1pPr defTabSz="920750">
              <a:defRPr sz="2400">
                <a:solidFill>
                  <a:schemeClr val="tx1"/>
                </a:solidFill>
                <a:latin typeface="Arial" charset="0"/>
                <a:ea typeface="ＭＳ Ｐゴシック" charset="-128"/>
              </a:defRPr>
            </a:lvl1pPr>
            <a:lvl2pPr marL="742950" indent="-285750" defTabSz="920750">
              <a:defRPr sz="2400">
                <a:solidFill>
                  <a:schemeClr val="tx1"/>
                </a:solidFill>
                <a:latin typeface="Arial" charset="0"/>
                <a:ea typeface="ＭＳ Ｐゴシック" charset="-128"/>
              </a:defRPr>
            </a:lvl2pPr>
            <a:lvl3pPr marL="1143000" indent="-228600" defTabSz="920750">
              <a:defRPr sz="2400">
                <a:solidFill>
                  <a:schemeClr val="tx1"/>
                </a:solidFill>
                <a:latin typeface="Arial" charset="0"/>
                <a:ea typeface="ＭＳ Ｐゴシック" charset="-128"/>
              </a:defRPr>
            </a:lvl3pPr>
            <a:lvl4pPr marL="1600200" indent="-228600" defTabSz="920750">
              <a:defRPr sz="2400">
                <a:solidFill>
                  <a:schemeClr val="tx1"/>
                </a:solidFill>
                <a:latin typeface="Arial" charset="0"/>
                <a:ea typeface="ＭＳ Ｐゴシック" charset="-128"/>
              </a:defRPr>
            </a:lvl4pPr>
            <a:lvl5pPr marL="2057400" indent="-228600" defTabSz="920750">
              <a:defRPr sz="2400">
                <a:solidFill>
                  <a:schemeClr val="tx1"/>
                </a:solidFill>
                <a:latin typeface="Arial" charset="0"/>
                <a:ea typeface="ＭＳ Ｐゴシック" charset="-128"/>
              </a:defRPr>
            </a:lvl5pPr>
            <a:lvl6pPr marL="2514600" indent="-228600" algn="ctr" defTabSz="920750"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defTabSz="920750"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defTabSz="920750"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defTabSz="920750" eaLnBrk="0" fontAlgn="base" hangingPunct="0">
              <a:spcBef>
                <a:spcPct val="0"/>
              </a:spcBef>
              <a:spcAft>
                <a:spcPct val="0"/>
              </a:spcAft>
              <a:defRPr sz="2400">
                <a:solidFill>
                  <a:schemeClr val="tx1"/>
                </a:solidFill>
                <a:latin typeface="Arial" charset="0"/>
                <a:ea typeface="ＭＳ Ｐゴシック" charset="-128"/>
              </a:defRPr>
            </a:lvl9pPr>
          </a:lstStyle>
          <a:p>
            <a:pPr algn="r"/>
            <a:fld id="{D4F4FB8C-99E8-C341-B41A-2EEFAE374AA3}" type="slidenum">
              <a:rPr lang="en-US" altLang="en-US" sz="1200">
                <a:solidFill>
                  <a:srgbClr val="000000"/>
                </a:solidFill>
              </a:rPr>
              <a:pPr algn="r"/>
              <a:t>1</a:t>
            </a:fld>
            <a:endParaRPr lang="en-US" altLang="en-US" sz="1200">
              <a:solidFill>
                <a:srgbClr val="000000"/>
              </a:solidFill>
            </a:endParaRPr>
          </a:p>
        </p:txBody>
      </p:sp>
      <p:sp>
        <p:nvSpPr>
          <p:cNvPr id="38914" name="Rectangle 2"/>
          <p:cNvSpPr>
            <a:spLocks noGrp="1" noRot="1" noChangeAspect="1" noChangeArrowheads="1" noTextEdit="1"/>
          </p:cNvSpPr>
          <p:nvPr>
            <p:ph type="sldImg"/>
          </p:nvPr>
        </p:nvSpPr>
        <p:spPr>
          <a:xfrm>
            <a:off x="717550" y="1162050"/>
            <a:ext cx="5575300" cy="3136900"/>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Arial" charset="0"/>
              <a:ea typeface="ＭＳ Ｐゴシック" charset="-128"/>
            </a:endParaRPr>
          </a:p>
        </p:txBody>
      </p:sp>
    </p:spTree>
    <p:extLst>
      <p:ext uri="{BB962C8B-B14F-4D97-AF65-F5344CB8AC3E}">
        <p14:creationId xmlns:p14="http://schemas.microsoft.com/office/powerpoint/2010/main" val="382480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C9F66-FAE5-5F48-95EE-ED992B26C4E1}" type="slidenum">
              <a:rPr lang="en-US" altLang="en-US" smtClean="0"/>
              <a:pPr/>
              <a:t>49</a:t>
            </a:fld>
            <a:endParaRPr lang="en-US" altLang="en-US"/>
          </a:p>
        </p:txBody>
      </p:sp>
    </p:spTree>
    <p:extLst>
      <p:ext uri="{BB962C8B-B14F-4D97-AF65-F5344CB8AC3E}">
        <p14:creationId xmlns:p14="http://schemas.microsoft.com/office/powerpoint/2010/main" val="4224460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On behalf of my partners in crime:</a:t>
            </a:r>
            <a:r>
              <a:rPr lang="en-US" baseline="0" dirty="0"/>
              <a:t> Holly smith and David </a:t>
            </a:r>
            <a:r>
              <a:rPr lang="en-US" baseline="0" dirty="0" err="1"/>
              <a:t>LaGrew</a:t>
            </a:r>
            <a:r>
              <a:rPr lang="en-US" baseline="0" dirty="0"/>
              <a:t> and the countless other member of the Taskforce</a:t>
            </a:r>
            <a:r>
              <a:rPr lang="is-IS" baseline="0"/>
              <a:t>…Thank you so much.</a:t>
            </a:r>
            <a:endParaRPr lang="en-US"/>
          </a:p>
        </p:txBody>
      </p:sp>
      <p:sp>
        <p:nvSpPr>
          <p:cNvPr id="4" name="Slide Number Placeholder 3"/>
          <p:cNvSpPr>
            <a:spLocks noGrp="1"/>
          </p:cNvSpPr>
          <p:nvPr>
            <p:ph type="sldNum" sz="quarter" idx="10"/>
          </p:nvPr>
        </p:nvSpPr>
        <p:spPr/>
        <p:txBody>
          <a:bodyPr/>
          <a:lstStyle/>
          <a:p>
            <a:fld id="{3B96EF4C-B408-F543-BFED-B66F0954479B}" type="slidenum">
              <a:rPr lang="en-US" smtClean="0"/>
              <a:t>56</a:t>
            </a:fld>
            <a:endParaRPr lang="en-US"/>
          </a:p>
        </p:txBody>
      </p:sp>
    </p:spTree>
    <p:extLst>
      <p:ext uri="{BB962C8B-B14F-4D97-AF65-F5344CB8AC3E}">
        <p14:creationId xmlns:p14="http://schemas.microsoft.com/office/powerpoint/2010/main" val="2372164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C99677-CAAF-4250-805A-A6FE98B098BF}"/>
              </a:ext>
            </a:extLst>
          </p:cNvPr>
          <p:cNvSpPr>
            <a:spLocks noGrp="1" noChangeArrowheads="1"/>
          </p:cNvSpPr>
          <p:nvPr>
            <p:ph type="sldNum"/>
          </p:nvPr>
        </p:nvSpPr>
        <p:spPr>
          <a:ln/>
        </p:spPr>
        <p:txBody>
          <a:bodyPr/>
          <a:lstStyle/>
          <a:p>
            <a:fld id="{65EF15C4-5C63-4212-8A2A-DD05E9FF5B86}" type="slidenum">
              <a:rPr lang="en-US" altLang="en-US"/>
              <a:pPr/>
              <a:t>6</a:t>
            </a:fld>
            <a:endParaRPr lang="en-US" altLang="en-US"/>
          </a:p>
        </p:txBody>
      </p:sp>
      <p:sp>
        <p:nvSpPr>
          <p:cNvPr id="6145" name="Rectangle 1">
            <a:extLst>
              <a:ext uri="{FF2B5EF4-FFF2-40B4-BE49-F238E27FC236}">
                <a16:creationId xmlns:a16="http://schemas.microsoft.com/office/drawing/2014/main" id="{9AE198A9-CDCD-4C3B-908E-AD7FF61669AD}"/>
              </a:ext>
            </a:extLst>
          </p:cNvPr>
          <p:cNvSpPr txBox="1">
            <a:spLocks noGrp="1" noRot="1" noChangeAspect="1" noChangeArrowheads="1"/>
          </p:cNvSpPr>
          <p:nvPr>
            <p:ph type="sldImg"/>
          </p:nvPr>
        </p:nvSpPr>
        <p:spPr bwMode="auto">
          <a:xfrm>
            <a:off x="561975" y="776288"/>
            <a:ext cx="6819900" cy="38354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Text Box 2">
            <a:extLst>
              <a:ext uri="{FF2B5EF4-FFF2-40B4-BE49-F238E27FC236}">
                <a16:creationId xmlns:a16="http://schemas.microsoft.com/office/drawing/2014/main" id="{942C8952-0F67-46D3-92C3-0A4343F8BF87}"/>
              </a:ext>
            </a:extLst>
          </p:cNvPr>
          <p:cNvSpPr txBox="1">
            <a:spLocks noGrp="1" noChangeArrowheads="1"/>
          </p:cNvSpPr>
          <p:nvPr>
            <p:ph type="body" idx="1"/>
          </p:nvPr>
        </p:nvSpPr>
        <p:spPr bwMode="auto">
          <a:xfrm>
            <a:off x="795161" y="4856401"/>
            <a:ext cx="6354798" cy="41801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975" rIns="0" bIns="0"/>
          <a:lstStyle/>
          <a:p>
            <a:pPr marL="220002" indent="-218385">
              <a:lnSpc>
                <a:spcPct val="93000"/>
              </a:lnSpc>
              <a:spcBef>
                <a:spcPct val="0"/>
              </a:spcBef>
              <a:tabLst>
                <a:tab pos="737654" algn="l"/>
                <a:tab pos="1475308" algn="l"/>
                <a:tab pos="2212962" algn="l"/>
                <a:tab pos="2950616" algn="l"/>
                <a:tab pos="3688271" algn="l"/>
                <a:tab pos="4425925" algn="l"/>
                <a:tab pos="5163579" algn="l"/>
                <a:tab pos="5901233" algn="l"/>
              </a:tabLst>
            </a:pPr>
            <a:endParaRPr lang="en-US" altLang="en-US" sz="2000">
              <a:latin typeface="arial" panose="020B0604020202020204" pitchFamily="34" charset="0"/>
              <a:cs typeface="Baekmuk Gulim" charset="0"/>
            </a:endParaRPr>
          </a:p>
          <a:p>
            <a:pPr marL="220002" indent="-218385">
              <a:lnSpc>
                <a:spcPct val="93000"/>
              </a:lnSpc>
              <a:spcBef>
                <a:spcPct val="0"/>
              </a:spcBef>
              <a:tabLst>
                <a:tab pos="737654" algn="l"/>
                <a:tab pos="1475308" algn="l"/>
                <a:tab pos="2212962" algn="l"/>
                <a:tab pos="2950616" algn="l"/>
                <a:tab pos="3688271" algn="l"/>
                <a:tab pos="4425925" algn="l"/>
                <a:tab pos="5163579" algn="l"/>
                <a:tab pos="5901233" algn="l"/>
              </a:tabLst>
            </a:pPr>
            <a:endParaRPr lang="en-US" altLang="en-US" sz="900">
              <a:latin typeface="arial" panose="020B0604020202020204" pitchFamily="34" charset="0"/>
              <a:cs typeface="Baekmuk Gulim"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a:xfrm>
            <a:off x="717550" y="1162050"/>
            <a:ext cx="5575300" cy="3136900"/>
          </a:xfrm>
          <a:ln/>
        </p:spPr>
      </p:sp>
      <p:sp>
        <p:nvSpPr>
          <p:cNvPr id="144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baseline="0" dirty="0">
                <a:latin typeface="Arial" charset="0"/>
                <a:ea typeface="ＭＳ Ｐゴシック" charset="0"/>
                <a:cs typeface="ＭＳ Ｐゴシック" charset="0"/>
              </a:rPr>
              <a:t>. </a:t>
            </a:r>
            <a:r>
              <a:rPr lang="en-US" dirty="0"/>
              <a:t>As a keystone for QI implementation efforts, the toolkit offers a menu of various evidence-based strategies for the reduction of primary cesarean birth, corresponding tools that can be implemented within facilities, slide decks for professional education, and lessons learned from California hospitals that have achieved and sustained a low NTSV cesarean birth rate. While the majority of the toolkit is meant to guide individual hospital and provider-level change, it also includes guidance to inform state, county and hospital system-level change.</a:t>
            </a:r>
            <a:endParaRPr lang="en-US" dirty="0">
              <a:latin typeface="Arial" charset="0"/>
              <a:ea typeface="ＭＳ Ｐゴシック" charset="0"/>
              <a:cs typeface="ＭＳ Ｐゴシック" charset="0"/>
            </a:endParaRPr>
          </a:p>
        </p:txBody>
      </p:sp>
      <p:sp>
        <p:nvSpPr>
          <p:cNvPr id="144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9274">
              <a:defRPr sz="2400">
                <a:solidFill>
                  <a:schemeClr val="tx1"/>
                </a:solidFill>
                <a:latin typeface="Arial" charset="0"/>
                <a:ea typeface="ＭＳ Ｐゴシック" charset="0"/>
                <a:cs typeface="ＭＳ Ｐゴシック" charset="0"/>
              </a:defRPr>
            </a:lvl1pPr>
            <a:lvl2pPr marL="757066" indent="-291179" defTabSz="959274">
              <a:defRPr sz="2400">
                <a:solidFill>
                  <a:schemeClr val="tx1"/>
                </a:solidFill>
                <a:latin typeface="Arial" charset="0"/>
                <a:ea typeface="ＭＳ Ｐゴシック" charset="0"/>
              </a:defRPr>
            </a:lvl2pPr>
            <a:lvl3pPr marL="1164717" indent="-232943" defTabSz="959274">
              <a:defRPr sz="2400">
                <a:solidFill>
                  <a:schemeClr val="tx1"/>
                </a:solidFill>
                <a:latin typeface="Arial" charset="0"/>
                <a:ea typeface="ＭＳ Ｐゴシック" charset="0"/>
              </a:defRPr>
            </a:lvl3pPr>
            <a:lvl4pPr marL="1630604" indent="-232943" defTabSz="959274">
              <a:defRPr sz="2400">
                <a:solidFill>
                  <a:schemeClr val="tx1"/>
                </a:solidFill>
                <a:latin typeface="Arial" charset="0"/>
                <a:ea typeface="ＭＳ Ｐゴシック" charset="0"/>
              </a:defRPr>
            </a:lvl4pPr>
            <a:lvl5pPr marL="2096491" indent="-232943" defTabSz="959274">
              <a:defRPr sz="2400">
                <a:solidFill>
                  <a:schemeClr val="tx1"/>
                </a:solidFill>
                <a:latin typeface="Arial" charset="0"/>
                <a:ea typeface="ＭＳ Ｐゴシック" charset="0"/>
              </a:defRPr>
            </a:lvl5pPr>
            <a:lvl6pPr marL="2562377" indent="-232943" defTabSz="959274"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59274"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59274"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59274" eaLnBrk="0" fontAlgn="base" hangingPunct="0">
              <a:spcBef>
                <a:spcPct val="0"/>
              </a:spcBef>
              <a:spcAft>
                <a:spcPct val="0"/>
              </a:spcAft>
              <a:defRPr sz="2400">
                <a:solidFill>
                  <a:schemeClr val="tx1"/>
                </a:solidFill>
                <a:latin typeface="Arial" charset="0"/>
                <a:ea typeface="ＭＳ Ｐゴシック" charset="0"/>
              </a:defRPr>
            </a:lvl9pPr>
          </a:lstStyle>
          <a:p>
            <a:fld id="{6FB8AED5-47B7-B74C-BCA1-746D704A4B18}" type="slidenum">
              <a:rPr lang="en-US" sz="1200"/>
              <a:pPr/>
              <a:t>13</a:t>
            </a:fld>
            <a:endParaRPr lang="en-US" sz="1200"/>
          </a:p>
        </p:txBody>
      </p:sp>
    </p:spTree>
    <p:extLst>
      <p:ext uri="{BB962C8B-B14F-4D97-AF65-F5344CB8AC3E}">
        <p14:creationId xmlns:p14="http://schemas.microsoft.com/office/powerpoint/2010/main" val="163777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The contents of the toolkit are arranged to reflect the four major domains of the AIM bundle: </a:t>
            </a:r>
            <a:r>
              <a:rPr lang="en-US" dirty="0" err="1"/>
              <a:t>Understandablly</a:t>
            </a:r>
            <a:r>
              <a:rPr lang="en-US" dirty="0"/>
              <a:t>, QI programs for cesarean reduction will differ between facilities. The expectation is not that each facility will implement every tool or concept introduced in the toolkit. Rather, each facility should implement and/or adapt the tools and concepts that will best improve NTSV cesarean rates according to the unique needs of the organization.</a:t>
            </a:r>
          </a:p>
        </p:txBody>
      </p:sp>
      <p:sp>
        <p:nvSpPr>
          <p:cNvPr id="4" name="Slide Number Placeholder 3"/>
          <p:cNvSpPr>
            <a:spLocks noGrp="1"/>
          </p:cNvSpPr>
          <p:nvPr>
            <p:ph type="sldNum" sz="quarter" idx="10"/>
          </p:nvPr>
        </p:nvSpPr>
        <p:spPr/>
        <p:txBody>
          <a:bodyPr/>
          <a:lstStyle/>
          <a:p>
            <a:fld id="{3B96EF4C-B408-F543-BFED-B66F0954479B}" type="slidenum">
              <a:rPr lang="en-US" smtClean="0"/>
              <a:t>14</a:t>
            </a:fld>
            <a:endParaRPr lang="en-US"/>
          </a:p>
        </p:txBody>
      </p:sp>
    </p:spTree>
    <p:extLst>
      <p:ext uri="{BB962C8B-B14F-4D97-AF65-F5344CB8AC3E}">
        <p14:creationId xmlns:p14="http://schemas.microsoft.com/office/powerpoint/2010/main" val="102670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5A25D07-ED3D-4D83-9C49-D83AD6D31CBE}" type="slidenum">
              <a:rPr lang="en-US" altLang="en-US" sz="1000"/>
              <a:pPr/>
              <a:t>20</a:t>
            </a:fld>
            <a:endParaRPr lang="en-US" altLang="en-US" sz="1000"/>
          </a:p>
        </p:txBody>
      </p:sp>
      <p:sp>
        <p:nvSpPr>
          <p:cNvPr id="69635" name="Rectangle 2"/>
          <p:cNvSpPr>
            <a:spLocks noGrp="1" noRot="1" noChangeAspect="1" noChangeArrowheads="1" noTextEdit="1"/>
          </p:cNvSpPr>
          <p:nvPr>
            <p:ph type="sldImg"/>
          </p:nvPr>
        </p:nvSpPr>
        <p:spPr>
          <a:xfrm>
            <a:off x="381000" y="695325"/>
            <a:ext cx="6096000" cy="3429000"/>
          </a:xfrm>
          <a:ln cap="flat"/>
        </p:spPr>
      </p:sp>
      <p:sp>
        <p:nvSpPr>
          <p:cNvPr id="6963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64599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6EF4C-B408-F543-BFED-B66F0954479B}" type="slidenum">
              <a:rPr lang="en-US" smtClean="0"/>
              <a:t>23</a:t>
            </a:fld>
            <a:endParaRPr lang="en-US"/>
          </a:p>
        </p:txBody>
      </p:sp>
    </p:spTree>
    <p:extLst>
      <p:ext uri="{BB962C8B-B14F-4D97-AF65-F5344CB8AC3E}">
        <p14:creationId xmlns:p14="http://schemas.microsoft.com/office/powerpoint/2010/main" val="1924049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DC9F66-FAE5-5F48-95EE-ED992B26C4E1}" type="slidenum">
              <a:rPr lang="en-US" altLang="en-US" smtClean="0"/>
              <a:pPr/>
              <a:t>26</a:t>
            </a:fld>
            <a:endParaRPr lang="en-US" altLang="en-US"/>
          </a:p>
        </p:txBody>
      </p:sp>
    </p:spTree>
    <p:extLst>
      <p:ext uri="{BB962C8B-B14F-4D97-AF65-F5344CB8AC3E}">
        <p14:creationId xmlns:p14="http://schemas.microsoft.com/office/powerpoint/2010/main" val="637023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Pre-cesarean</a:t>
            </a:r>
            <a:r>
              <a:rPr lang="en-US" baseline="0" dirty="0"/>
              <a:t> checklist for Labor Dystocia/failed induction and Coping with Labor algorithm</a:t>
            </a:r>
            <a:endParaRPr lang="en-US" dirty="0"/>
          </a:p>
        </p:txBody>
      </p:sp>
      <p:sp>
        <p:nvSpPr>
          <p:cNvPr id="4" name="Slide Number Placeholder 3"/>
          <p:cNvSpPr>
            <a:spLocks noGrp="1"/>
          </p:cNvSpPr>
          <p:nvPr>
            <p:ph type="sldNum" sz="quarter" idx="10"/>
          </p:nvPr>
        </p:nvSpPr>
        <p:spPr/>
        <p:txBody>
          <a:bodyPr/>
          <a:lstStyle/>
          <a:p>
            <a:fld id="{3B96EF4C-B408-F543-BFED-B66F0954479B}" type="slidenum">
              <a:rPr lang="en-US" smtClean="0"/>
              <a:t>37</a:t>
            </a:fld>
            <a:endParaRPr lang="en-US"/>
          </a:p>
        </p:txBody>
      </p:sp>
    </p:spTree>
    <p:extLst>
      <p:ext uri="{BB962C8B-B14F-4D97-AF65-F5344CB8AC3E}">
        <p14:creationId xmlns:p14="http://schemas.microsoft.com/office/powerpoint/2010/main" val="1229230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B3FABF33-6F90-44C7-805D-064972D6DB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9BAB1B3C-F798-4616-A23B-E7C5F8DDB7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this recent study, the authors found an increase in complication rates with minimal improvement of cesarean section chances</a:t>
            </a:r>
          </a:p>
        </p:txBody>
      </p:sp>
      <p:sp>
        <p:nvSpPr>
          <p:cNvPr id="67588" name="Slide Number Placeholder 3">
            <a:extLst>
              <a:ext uri="{FF2B5EF4-FFF2-40B4-BE49-F238E27FC236}">
                <a16:creationId xmlns:a16="http://schemas.microsoft.com/office/drawing/2014/main" id="{CC231D84-1509-4F81-B9BF-76B6D2D955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03260787-ABB3-4C6D-9DC2-ACE33E2245DF}" type="slidenum">
              <a:rPr lang="en-US" altLang="en-US">
                <a:latin typeface="Calibri" panose="020F0502020204030204" pitchFamily="34" charset="0"/>
              </a:rPr>
              <a:pPr/>
              <a:t>48</a:t>
            </a:fld>
            <a:endParaRPr lang="en-US" altLang="en-US">
              <a:latin typeface="Calibri" panose="020F0502020204030204" pitchFamily="34" charset="0"/>
            </a:endParaRPr>
          </a:p>
        </p:txBody>
      </p:sp>
    </p:spTree>
    <p:extLst>
      <p:ext uri="{BB962C8B-B14F-4D97-AF65-F5344CB8AC3E}">
        <p14:creationId xmlns:p14="http://schemas.microsoft.com/office/powerpoint/2010/main" val="955151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27001" y="4856165"/>
            <a:ext cx="6331628" cy="1655762"/>
          </a:xfrm>
          <a:ln>
            <a:noFill/>
          </a:ln>
        </p:spPr>
        <p:txBody>
          <a:bodyPr anchor="ctr">
            <a:normAutofit/>
          </a:bodyPr>
          <a:lstStyle>
            <a:lvl1pPr marL="0" marR="0" indent="0" algn="ctr" defTabSz="685800" rtl="0" eaLnBrk="1" fontAlgn="auto" latinLnBrk="0" hangingPunct="1">
              <a:lnSpc>
                <a:spcPct val="100000"/>
              </a:lnSpc>
              <a:spcBef>
                <a:spcPts val="750"/>
              </a:spcBef>
              <a:spcAft>
                <a:spcPts val="0"/>
              </a:spcAft>
              <a:buClr>
                <a:srgbClr val="F36C27"/>
              </a:buClr>
              <a:buSzTx/>
              <a:buFont typeface="Wingdings" charset="2"/>
              <a:buNone/>
              <a:tabLst/>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Funding for the development of this toolkit was funded by the California Health Care Foundation</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2" name="Title 1"/>
          <p:cNvSpPr>
            <a:spLocks noGrp="1"/>
          </p:cNvSpPr>
          <p:nvPr>
            <p:ph type="ctrTitle"/>
          </p:nvPr>
        </p:nvSpPr>
        <p:spPr>
          <a:xfrm>
            <a:off x="0" y="1699521"/>
            <a:ext cx="12192000" cy="2759798"/>
          </a:xfrm>
          <a:prstGeom prst="rect">
            <a:avLst/>
          </a:prstGeom>
          <a:gradFill flip="none" rotWithShape="1">
            <a:gsLst>
              <a:gs pos="0">
                <a:schemeClr val="accent2"/>
              </a:gs>
              <a:gs pos="74000">
                <a:srgbClr val="FA8443">
                  <a:tint val="44500"/>
                  <a:satMod val="160000"/>
                </a:srgbClr>
              </a:gs>
              <a:gs pos="100000">
                <a:schemeClr val="bg1"/>
              </a:gs>
            </a:gsLst>
            <a:lin ang="16200000" scaled="1"/>
            <a:tileRect/>
          </a:gradFill>
          <a:ln>
            <a:noFill/>
          </a:ln>
        </p:spPr>
        <p:txBody>
          <a:bodyPr anchor="ctr"/>
          <a:lstStyle>
            <a:lvl1pPr algn="ctr">
              <a:defRPr sz="4500" baseline="0"/>
            </a:lvl1pPr>
          </a:lstStyle>
          <a:p>
            <a:endParaRPr lang="en-US" dirty="0"/>
          </a:p>
        </p:txBody>
      </p:sp>
      <p:pic>
        <p:nvPicPr>
          <p:cNvPr id="8" name="Picture 30" descr="CMQCC_logo_forWord.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81334" y="197655"/>
            <a:ext cx="4624124" cy="144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userDrawn="1"/>
        </p:nvSpPr>
        <p:spPr>
          <a:xfrm>
            <a:off x="0" y="4432300"/>
            <a:ext cx="12192000" cy="193228"/>
          </a:xfrm>
          <a:prstGeom prst="rect">
            <a:avLst/>
          </a:prstGeom>
          <a:gradFill>
            <a:gsLst>
              <a:gs pos="0">
                <a:schemeClr val="bg1"/>
              </a:gs>
              <a:gs pos="50000">
                <a:schemeClr val="accent4">
                  <a:lumMod val="40000"/>
                  <a:lumOff val="60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4051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1279527"/>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Tree>
    <p:extLst>
      <p:ext uri="{BB962C8B-B14F-4D97-AF65-F5344CB8AC3E}">
        <p14:creationId xmlns:p14="http://schemas.microsoft.com/office/powerpoint/2010/main" val="1477402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Tree>
    <p:extLst>
      <p:ext uri="{BB962C8B-B14F-4D97-AF65-F5344CB8AC3E}">
        <p14:creationId xmlns:p14="http://schemas.microsoft.com/office/powerpoint/2010/main" val="1490277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3FCE-F20C-EB40-805D-AE582357365E}"/>
              </a:ext>
            </a:extLst>
          </p:cNvPr>
          <p:cNvSpPr>
            <a:spLocks noGrp="1"/>
          </p:cNvSpPr>
          <p:nvPr>
            <p:ph type="title"/>
          </p:nvPr>
        </p:nvSpPr>
        <p:spPr>
          <a:xfrm>
            <a:off x="609600" y="838200"/>
            <a:ext cx="10363200" cy="914400"/>
          </a:xfrm>
          <a:prstGeom prst="rect">
            <a:avLst/>
          </a:prstGeom>
        </p:spPr>
        <p:txBody>
          <a:bodyPr>
            <a:normAutofit/>
          </a:bodyPr>
          <a:lstStyle>
            <a:lvl1pPr>
              <a:defRPr sz="36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F4129581-1261-4E49-989D-3A12B3738A7B}"/>
              </a:ext>
            </a:extLst>
          </p:cNvPr>
          <p:cNvSpPr>
            <a:spLocks noGrp="1"/>
          </p:cNvSpPr>
          <p:nvPr>
            <p:ph idx="1" hasCustomPrompt="1"/>
          </p:nvPr>
        </p:nvSpPr>
        <p:spPr>
          <a:xfrm>
            <a:off x="609600" y="1981200"/>
            <a:ext cx="5080000" cy="3886200"/>
          </a:xfrm>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dirty="0" err="1"/>
              <a:t>Sublist</a:t>
            </a:r>
            <a:r>
              <a:rPr lang="en-US" dirty="0"/>
              <a: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7EF84CE-004A-6344-BC2B-33B48728784B}"/>
              </a:ext>
            </a:extLst>
          </p:cNvPr>
          <p:cNvSpPr>
            <a:spLocks noGrp="1"/>
          </p:cNvSpPr>
          <p:nvPr>
            <p:ph idx="10" hasCustomPrompt="1"/>
          </p:nvPr>
        </p:nvSpPr>
        <p:spPr>
          <a:xfrm>
            <a:off x="6197600" y="1981200"/>
            <a:ext cx="5080000" cy="3886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err="1"/>
              <a:t>Sublist</a:t>
            </a:r>
            <a:r>
              <a:rPr lang="en-US" dirty="0"/>
              <a:t> 2</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6491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9234541" y="6405758"/>
            <a:ext cx="2743744" cy="364646"/>
          </a:xfrm>
          <a:prstGeom prst="rect">
            <a:avLst/>
          </a:prstGeom>
        </p:spPr>
        <p:txBody>
          <a:bodyPr lIns="68580" tIns="34290" rIns="68580" bIns="3429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BFB315-C4F9-4AF3-876D-17257A1D58CC}" type="slidenum">
              <a:rPr lang="en-US" sz="900" smtClean="0">
                <a:solidFill>
                  <a:srgbClr val="000000">
                    <a:tint val="75000"/>
                  </a:srgbClr>
                </a:solidFill>
              </a:rPr>
              <a:pPr>
                <a:defRPr/>
              </a:pPr>
              <a:t>‹#›</a:t>
            </a:fld>
            <a:endParaRPr lang="en-US" sz="900" dirty="0">
              <a:solidFill>
                <a:srgbClr val="000000">
                  <a:tint val="75000"/>
                </a:srgbClr>
              </a:solidFill>
            </a:endParaRPr>
          </a:p>
        </p:txBody>
      </p:sp>
      <p:sp>
        <p:nvSpPr>
          <p:cNvPr id="3" name="Content Placeholder 2"/>
          <p:cNvSpPr>
            <a:spLocks noGrp="1"/>
          </p:cNvSpPr>
          <p:nvPr>
            <p:ph idx="1"/>
          </p:nvPr>
        </p:nvSpPr>
        <p:spPr>
          <a:xfrm>
            <a:off x="609601" y="1524001"/>
            <a:ext cx="10769600" cy="4800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title"/>
          </p:nvPr>
        </p:nvSpPr>
        <p:spPr bwMode="auto">
          <a:xfrm>
            <a:off x="508001" y="520700"/>
            <a:ext cx="10871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a:t>Click to edit Master title style</a:t>
            </a:r>
          </a:p>
        </p:txBody>
      </p:sp>
    </p:spTree>
    <p:extLst>
      <p:ext uri="{BB962C8B-B14F-4D97-AF65-F5344CB8AC3E}">
        <p14:creationId xmlns:p14="http://schemas.microsoft.com/office/powerpoint/2010/main" val="211029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16911"/>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Box 28"/>
          <p:cNvSpPr txBox="1">
            <a:spLocks noChangeArrowheads="1"/>
          </p:cNvSpPr>
          <p:nvPr userDrawn="1"/>
        </p:nvSpPr>
        <p:spPr bwMode="auto">
          <a:xfrm>
            <a:off x="121024" y="6296308"/>
            <a:ext cx="12070976" cy="44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1050" spc="225" dirty="0">
                <a:solidFill>
                  <a:schemeClr val="accent2"/>
                </a:solidFill>
                <a:latin typeface="Avenir Book" charset="0"/>
                <a:ea typeface="Avenir Book" charset="0"/>
                <a:cs typeface="Avenir Book" charset="0"/>
              </a:rPr>
              <a:t>Transforming Maternity Care</a:t>
            </a:r>
          </a:p>
          <a:p>
            <a:pPr algn="ctr">
              <a:spcBef>
                <a:spcPct val="50000"/>
              </a:spcBef>
              <a:defRPr/>
            </a:pPr>
            <a:r>
              <a:rPr lang="en-US" sz="825" spc="0" dirty="0">
                <a:solidFill>
                  <a:schemeClr val="tx1">
                    <a:lumMod val="75000"/>
                    <a:lumOff val="25000"/>
                  </a:schemeClr>
                </a:solidFill>
                <a:latin typeface="Avenir Book" charset="0"/>
                <a:ea typeface="Avenir Book" charset="0"/>
                <a:cs typeface="Avenir Book" charset="0"/>
              </a:rPr>
              <a:t>A Toolkit</a:t>
            </a:r>
            <a:r>
              <a:rPr lang="en-US" sz="825" spc="0" baseline="0" dirty="0">
                <a:solidFill>
                  <a:schemeClr val="tx1">
                    <a:lumMod val="75000"/>
                    <a:lumOff val="25000"/>
                  </a:schemeClr>
                </a:solidFill>
                <a:latin typeface="Avenir Book" charset="0"/>
                <a:ea typeface="Avenir Book" charset="0"/>
                <a:cs typeface="Avenir Book" charset="0"/>
              </a:rPr>
              <a:t> to Support Vaginal Birth and Reduce Primary Cesareans</a:t>
            </a:r>
            <a:endParaRPr lang="en-US" sz="825" spc="0" dirty="0">
              <a:solidFill>
                <a:schemeClr val="tx1">
                  <a:lumMod val="75000"/>
                  <a:lumOff val="25000"/>
                </a:schemeClr>
              </a:solidFill>
              <a:latin typeface="Avenir Book" charset="0"/>
              <a:ea typeface="Avenir Book" charset="0"/>
              <a:cs typeface="Avenir Book" charset="0"/>
            </a:endParaRPr>
          </a:p>
        </p:txBody>
      </p:sp>
    </p:spTree>
    <p:extLst>
      <p:ext uri="{BB962C8B-B14F-4D97-AF65-F5344CB8AC3E}">
        <p14:creationId xmlns:p14="http://schemas.microsoft.com/office/powerpoint/2010/main" val="69958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Tree>
    <p:extLst>
      <p:ext uri="{BB962C8B-B14F-4D97-AF65-F5344CB8AC3E}">
        <p14:creationId xmlns:p14="http://schemas.microsoft.com/office/powerpoint/2010/main" val="36955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73206"/>
            <a:ext cx="10515600" cy="107303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Tree>
    <p:extLst>
      <p:ext uri="{BB962C8B-B14F-4D97-AF65-F5344CB8AC3E}">
        <p14:creationId xmlns:p14="http://schemas.microsoft.com/office/powerpoint/2010/main" val="586228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Tree>
    <p:extLst>
      <p:ext uri="{BB962C8B-B14F-4D97-AF65-F5344CB8AC3E}">
        <p14:creationId xmlns:p14="http://schemas.microsoft.com/office/powerpoint/2010/main" val="8346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279527"/>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Tree>
    <p:extLst>
      <p:ext uri="{BB962C8B-B14F-4D97-AF65-F5344CB8AC3E}">
        <p14:creationId xmlns:p14="http://schemas.microsoft.com/office/powerpoint/2010/main" val="415684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Tree>
    <p:extLst>
      <p:ext uri="{BB962C8B-B14F-4D97-AF65-F5344CB8AC3E}">
        <p14:creationId xmlns:p14="http://schemas.microsoft.com/office/powerpoint/2010/main" val="643289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Tree>
    <p:extLst>
      <p:ext uri="{BB962C8B-B14F-4D97-AF65-F5344CB8AC3E}">
        <p14:creationId xmlns:p14="http://schemas.microsoft.com/office/powerpoint/2010/main" val="1333275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Tree>
    <p:extLst>
      <p:ext uri="{BB962C8B-B14F-4D97-AF65-F5344CB8AC3E}">
        <p14:creationId xmlns:p14="http://schemas.microsoft.com/office/powerpoint/2010/main" val="1512283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137178"/>
            <a:ext cx="9587300" cy="97120"/>
          </a:xfrm>
          <a:prstGeom prst="rect">
            <a:avLst/>
          </a:prstGeom>
          <a:gradFill>
            <a:gsLst>
              <a:gs pos="0">
                <a:schemeClr val="accent4">
                  <a:lumMod val="40000"/>
                  <a:lumOff val="60000"/>
                </a:schemeClr>
              </a:gs>
              <a:gs pos="50000">
                <a:schemeClr val="accent4">
                  <a:lumMod val="40000"/>
                  <a:lumOff val="60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838200" y="1991032"/>
            <a:ext cx="10515600" cy="4208156"/>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1" y="185738"/>
            <a:ext cx="9587300" cy="322570"/>
          </a:xfrm>
          <a:prstGeom prst="rect">
            <a:avLst/>
          </a:prstGeom>
          <a:gradFill flip="none" rotWithShape="1">
            <a:gsLst>
              <a:gs pos="0">
                <a:schemeClr val="accent2"/>
              </a:gs>
              <a:gs pos="67000">
                <a:schemeClr val="accent2">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9587301" y="111778"/>
            <a:ext cx="2382767" cy="416906"/>
          </a:xfrm>
          <a:prstGeom prst="rect">
            <a:avLst/>
          </a:prstGeom>
        </p:spPr>
      </p:pic>
      <p:sp>
        <p:nvSpPr>
          <p:cNvPr id="10" name="Title Placeholder 9"/>
          <p:cNvSpPr>
            <a:spLocks noGrp="1"/>
          </p:cNvSpPr>
          <p:nvPr>
            <p:ph type="title"/>
          </p:nvPr>
        </p:nvSpPr>
        <p:spPr>
          <a:xfrm>
            <a:off x="838200" y="50830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 Box 28"/>
          <p:cNvSpPr txBox="1">
            <a:spLocks noChangeArrowheads="1"/>
          </p:cNvSpPr>
          <p:nvPr userDrawn="1"/>
        </p:nvSpPr>
        <p:spPr bwMode="auto">
          <a:xfrm>
            <a:off x="121024" y="6296308"/>
            <a:ext cx="12070976" cy="44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1050" spc="225" dirty="0">
                <a:solidFill>
                  <a:schemeClr val="accent2"/>
                </a:solidFill>
                <a:latin typeface="Avenir Book" charset="0"/>
                <a:ea typeface="Avenir Book" charset="0"/>
                <a:cs typeface="Avenir Book" charset="0"/>
              </a:rPr>
              <a:t>Transforming Maternity Care</a:t>
            </a:r>
          </a:p>
          <a:p>
            <a:pPr algn="ctr">
              <a:spcBef>
                <a:spcPct val="50000"/>
              </a:spcBef>
              <a:defRPr/>
            </a:pPr>
            <a:r>
              <a:rPr lang="en-US" sz="825" spc="0" dirty="0">
                <a:solidFill>
                  <a:schemeClr val="tx1">
                    <a:lumMod val="75000"/>
                    <a:lumOff val="25000"/>
                  </a:schemeClr>
                </a:solidFill>
                <a:latin typeface="Avenir Book" charset="0"/>
                <a:ea typeface="Avenir Book" charset="0"/>
                <a:cs typeface="Avenir Book" charset="0"/>
              </a:rPr>
              <a:t>A Toolkit</a:t>
            </a:r>
            <a:r>
              <a:rPr lang="en-US" sz="825" spc="0" baseline="0" dirty="0">
                <a:solidFill>
                  <a:schemeClr val="tx1">
                    <a:lumMod val="75000"/>
                    <a:lumOff val="25000"/>
                  </a:schemeClr>
                </a:solidFill>
                <a:latin typeface="Avenir Book" charset="0"/>
                <a:ea typeface="Avenir Book" charset="0"/>
                <a:cs typeface="Avenir Book" charset="0"/>
              </a:rPr>
              <a:t> to Support Vaginal Birth and Reduce Primary Cesareans</a:t>
            </a:r>
            <a:endParaRPr lang="en-US" sz="825" spc="0" dirty="0">
              <a:solidFill>
                <a:schemeClr val="tx1">
                  <a:lumMod val="75000"/>
                  <a:lumOff val="25000"/>
                </a:schemeClr>
              </a:solidFill>
              <a:latin typeface="Avenir Book" charset="0"/>
              <a:ea typeface="Avenir Book" charset="0"/>
              <a:cs typeface="Avenir Book" charset="0"/>
            </a:endParaRPr>
          </a:p>
        </p:txBody>
      </p:sp>
      <p:pic>
        <p:nvPicPr>
          <p:cNvPr id="13" name="Picture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56071" y="39723"/>
            <a:ext cx="998092" cy="1116922"/>
          </a:xfrm>
          <a:prstGeom prst="ellipse">
            <a:avLst/>
          </a:prstGeom>
          <a:effectLst>
            <a:softEdge rad="31750"/>
          </a:effectLst>
        </p:spPr>
      </p:pic>
    </p:spTree>
    <p:extLst>
      <p:ext uri="{BB962C8B-B14F-4D97-AF65-F5344CB8AC3E}">
        <p14:creationId xmlns:p14="http://schemas.microsoft.com/office/powerpoint/2010/main" val="1591919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685800" rtl="0" eaLnBrk="1" latinLnBrk="0" hangingPunct="1">
        <a:lnSpc>
          <a:spcPct val="90000"/>
        </a:lnSpc>
        <a:spcBef>
          <a:spcPct val="0"/>
        </a:spcBef>
        <a:buNone/>
        <a:defRPr sz="3300" kern="1200">
          <a:solidFill>
            <a:schemeClr val="tx1"/>
          </a:solidFill>
          <a:latin typeface="Avenir Book" charset="0"/>
          <a:ea typeface="Avenir Book" charset="0"/>
          <a:cs typeface="Avenir Book" charset="0"/>
        </a:defRPr>
      </a:lvl1pPr>
    </p:titleStyle>
    <p:bodyStyle>
      <a:lvl1pPr marL="171450" indent="-171450" algn="l" defTabSz="685800" rtl="0" eaLnBrk="1" latinLnBrk="0" hangingPunct="1">
        <a:lnSpc>
          <a:spcPct val="100000"/>
        </a:lnSpc>
        <a:spcBef>
          <a:spcPts val="600"/>
        </a:spcBef>
        <a:buClr>
          <a:srgbClr val="F36C27"/>
        </a:buClr>
        <a:buFont typeface="Wingdings" charset="2"/>
        <a:buChar char="§"/>
        <a:defRPr sz="2100" kern="1200">
          <a:solidFill>
            <a:schemeClr val="tx1"/>
          </a:solidFill>
          <a:latin typeface="Avenir Book" charset="0"/>
          <a:ea typeface="Avenir Book" charset="0"/>
          <a:cs typeface="Avenir Book" charset="0"/>
        </a:defRPr>
      </a:lvl1pPr>
      <a:lvl2pPr marL="514350" indent="-171450" algn="l" defTabSz="685800" rtl="0" eaLnBrk="1" latinLnBrk="0" hangingPunct="1">
        <a:lnSpc>
          <a:spcPct val="100000"/>
        </a:lnSpc>
        <a:spcBef>
          <a:spcPts val="600"/>
        </a:spcBef>
        <a:buClr>
          <a:schemeClr val="accent1"/>
        </a:buClr>
        <a:buFont typeface="Courier New" charset="0"/>
        <a:buChar char="o"/>
        <a:defRPr sz="1800" kern="1200">
          <a:solidFill>
            <a:schemeClr val="tx1"/>
          </a:solidFill>
          <a:latin typeface="Avenir Book" charset="0"/>
          <a:ea typeface="Avenir Book" charset="0"/>
          <a:cs typeface="Avenir Book" charset="0"/>
        </a:defRPr>
      </a:lvl2pPr>
      <a:lvl3pPr marL="857250" indent="-171450" algn="l" defTabSz="685800" rtl="0" eaLnBrk="1" latinLnBrk="0" hangingPunct="1">
        <a:lnSpc>
          <a:spcPct val="100000"/>
        </a:lnSpc>
        <a:spcBef>
          <a:spcPts val="600"/>
        </a:spcBef>
        <a:buClr>
          <a:schemeClr val="accent1"/>
        </a:buClr>
        <a:buFont typeface="Arial"/>
        <a:buChar char="•"/>
        <a:defRPr sz="1500" kern="1200">
          <a:solidFill>
            <a:schemeClr val="tx1"/>
          </a:solidFill>
          <a:latin typeface="Avenir Book" charset="0"/>
          <a:ea typeface="Avenir Book" charset="0"/>
          <a:cs typeface="Avenir Book" charset="0"/>
        </a:defRPr>
      </a:lvl3pPr>
      <a:lvl4pPr marL="1200150" indent="-171450" algn="l" defTabSz="685800" rtl="0" eaLnBrk="1" latinLnBrk="0" hangingPunct="1">
        <a:lnSpc>
          <a:spcPct val="100000"/>
        </a:lnSpc>
        <a:spcBef>
          <a:spcPts val="600"/>
        </a:spcBef>
        <a:buClr>
          <a:schemeClr val="accent1"/>
        </a:buClr>
        <a:buFont typeface="Courier New" charset="0"/>
        <a:buChar char="o"/>
        <a:defRPr sz="1350" kern="1200">
          <a:solidFill>
            <a:schemeClr val="tx1"/>
          </a:solidFill>
          <a:latin typeface="Avenir Book" charset="0"/>
          <a:ea typeface="Avenir Book" charset="0"/>
          <a:cs typeface="Avenir Book" charset="0"/>
        </a:defRPr>
      </a:lvl4pPr>
      <a:lvl5pPr marL="1543050" indent="-171450" algn="l" defTabSz="685800" rtl="0" eaLnBrk="1" latinLnBrk="0" hangingPunct="1">
        <a:lnSpc>
          <a:spcPct val="100000"/>
        </a:lnSpc>
        <a:spcBef>
          <a:spcPts val="600"/>
        </a:spcBef>
        <a:buClr>
          <a:schemeClr val="accent1"/>
        </a:buClr>
        <a:buFont typeface="Arial"/>
        <a:buChar char="•"/>
        <a:defRPr sz="1350" kern="1200">
          <a:solidFill>
            <a:schemeClr val="tx1"/>
          </a:solidFill>
          <a:latin typeface="Avenir Book" charset="0"/>
          <a:ea typeface="Avenir Book" charset="0"/>
          <a:cs typeface="Avenir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tags" Target="../tags/tag24.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hyperlink" Target="https://psjhcrmwebsites.microsoftcrmportals.com/home?region=CALA&amp;ministry=%7BB2583C4A-9DA6-479C-8FA8-D2FBD5A0F849%7D" TargetMode="External"/><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3.xml"/><Relationship Id="rId1" Type="http://schemas.openxmlformats.org/officeDocument/2006/relationships/tags" Target="../tags/tag31.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3.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3.xml"/><Relationship Id="rId1" Type="http://schemas.openxmlformats.org/officeDocument/2006/relationships/tags" Target="../tags/tag34.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35.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6.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12.xml"/><Relationship Id="rId1" Type="http://schemas.openxmlformats.org/officeDocument/2006/relationships/tags" Target="../tags/tag41.xml"/><Relationship Id="rId4" Type="http://schemas.openxmlformats.org/officeDocument/2006/relationships/chart" Target="../charts/chart4.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13.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4.xml"/><Relationship Id="rId1" Type="http://schemas.openxmlformats.org/officeDocument/2006/relationships/tags" Target="../tags/tag51.xml"/><Relationship Id="rId5" Type="http://schemas.openxmlformats.org/officeDocument/2006/relationships/hyperlink" Target="http://aliensquid.deviantart.com/art/Biohazard-Warning-Label-441494220" TargetMode="External"/><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2257994-BD97-4691-8B89-198A6D2BAB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1600200" y="4269282"/>
            <a:ext cx="8991600" cy="1264762"/>
          </a:xfrm>
          <a:prstGeom prst="rect">
            <a:avLst/>
          </a:prstGeom>
          <a:solidFill>
            <a:srgbClr val="FFFFFF"/>
          </a:solidFill>
          <a:ln w="38100">
            <a:solidFill>
              <a:srgbClr val="404040"/>
            </a:solidFill>
            <a:miter lim="800000"/>
          </a:ln>
        </p:spPr>
        <p:txBody>
          <a:bodyPr anchor="ctr">
            <a:normAutofit fontScale="90000"/>
          </a:bodyPr>
          <a:lstStyle>
            <a:lvl1pPr algn="ctr">
              <a:defRPr sz="4500" baseline="0"/>
            </a:lvl1pPr>
          </a:lstStyle>
          <a:p>
            <a:r>
              <a:rPr lang="en-US" dirty="0"/>
              <a:t>Lowering NTSV CSR: Lessons from the West Coast 2020</a:t>
            </a:r>
            <a:endParaRPr lang="en-US" sz="4000" dirty="0">
              <a:solidFill>
                <a:srgbClr val="404040"/>
              </a:solidFill>
            </a:endParaRPr>
          </a:p>
        </p:txBody>
      </p:sp>
      <p:sp>
        <p:nvSpPr>
          <p:cNvPr id="3" name="Subtitle 2"/>
          <p:cNvSpPr>
            <a:spLocks noGrp="1"/>
          </p:cNvSpPr>
          <p:nvPr>
            <p:ph type="subTitle" idx="1"/>
          </p:nvPr>
        </p:nvSpPr>
        <p:spPr>
          <a:xfrm>
            <a:off x="2695194" y="5864490"/>
            <a:ext cx="6801612" cy="536125"/>
          </a:xfrm>
        </p:spPr>
        <p:txBody>
          <a:bodyPr>
            <a:noAutofit/>
          </a:bodyPr>
          <a:lstStyle/>
          <a:p>
            <a:pPr>
              <a:spcBef>
                <a:spcPts val="0"/>
              </a:spcBef>
            </a:pPr>
            <a:r>
              <a:rPr lang="en-US" sz="1400" dirty="0">
                <a:solidFill>
                  <a:srgbClr val="FFFFFF"/>
                </a:solidFill>
              </a:rPr>
              <a:t>David Lagrew MD</a:t>
            </a:r>
          </a:p>
          <a:p>
            <a:pPr>
              <a:spcBef>
                <a:spcPts val="0"/>
              </a:spcBef>
            </a:pPr>
            <a:r>
              <a:rPr lang="en-US" sz="1400" dirty="0">
                <a:solidFill>
                  <a:srgbClr val="FFFFFF"/>
                </a:solidFill>
              </a:rPr>
              <a:t>Medical Director</a:t>
            </a:r>
          </a:p>
          <a:p>
            <a:pPr>
              <a:spcBef>
                <a:spcPts val="0"/>
              </a:spcBef>
            </a:pPr>
            <a:r>
              <a:rPr lang="en-US" sz="1400" dirty="0">
                <a:solidFill>
                  <a:srgbClr val="FFFFFF"/>
                </a:solidFill>
              </a:rPr>
              <a:t>Women’s and Children’s Institute Providence St. Joseph Health-Southern California</a:t>
            </a:r>
          </a:p>
          <a:p>
            <a:pPr>
              <a:spcBef>
                <a:spcPts val="0"/>
              </a:spcBef>
            </a:pPr>
            <a:r>
              <a:rPr lang="en-US" sz="1400" dirty="0">
                <a:solidFill>
                  <a:srgbClr val="FFFFFF"/>
                </a:solidFill>
              </a:rPr>
              <a:t>Clinical Professor</a:t>
            </a:r>
          </a:p>
          <a:p>
            <a:pPr>
              <a:spcBef>
                <a:spcPts val="0"/>
              </a:spcBef>
            </a:pPr>
            <a:r>
              <a:rPr lang="en-US" sz="1400" dirty="0">
                <a:solidFill>
                  <a:srgbClr val="FFFFFF"/>
                </a:solidFill>
              </a:rPr>
              <a:t>UC Irvine, Dept. OBGYN</a:t>
            </a:r>
          </a:p>
        </p:txBody>
      </p:sp>
    </p:spTree>
    <p:extLst>
      <p:ext uri="{BB962C8B-B14F-4D97-AF65-F5344CB8AC3E}">
        <p14:creationId xmlns:p14="http://schemas.microsoft.com/office/powerpoint/2010/main" val="252758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A1DF2-E182-4D1A-9C36-BD50F62D207A}"/>
              </a:ext>
            </a:extLst>
          </p:cNvPr>
          <p:cNvSpPr>
            <a:spLocks noGrp="1"/>
          </p:cNvSpPr>
          <p:nvPr>
            <p:ph type="title"/>
          </p:nvPr>
        </p:nvSpPr>
        <p:spPr/>
        <p:txBody>
          <a:bodyPr/>
          <a:lstStyle/>
          <a:p>
            <a:pPr algn="ctr"/>
            <a:r>
              <a:rPr lang="en-US" dirty="0"/>
              <a:t>Breaking Down Hospital Rates by Physician Rates</a:t>
            </a:r>
          </a:p>
        </p:txBody>
      </p:sp>
      <p:graphicFrame>
        <p:nvGraphicFramePr>
          <p:cNvPr id="4" name="Content Placeholder 3">
            <a:extLst>
              <a:ext uri="{FF2B5EF4-FFF2-40B4-BE49-F238E27FC236}">
                <a16:creationId xmlns:a16="http://schemas.microsoft.com/office/drawing/2014/main" id="{0B475607-233E-4A72-BFE9-AA4A788A1F58}"/>
              </a:ext>
            </a:extLst>
          </p:cNvPr>
          <p:cNvGraphicFramePr>
            <a:graphicFrameLocks noGrp="1"/>
          </p:cNvGraphicFramePr>
          <p:nvPr>
            <p:ph idx="1"/>
          </p:nvPr>
        </p:nvGraphicFramePr>
        <p:xfrm>
          <a:off x="838200" y="1451295"/>
          <a:ext cx="10515600" cy="4725668"/>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a:extLst>
              <a:ext uri="{FF2B5EF4-FFF2-40B4-BE49-F238E27FC236}">
                <a16:creationId xmlns:a16="http://schemas.microsoft.com/office/drawing/2014/main" id="{186C63D4-D77A-4F11-BC7C-F73945352EF7}"/>
              </a:ext>
            </a:extLst>
          </p:cNvPr>
          <p:cNvGrpSpPr/>
          <p:nvPr/>
        </p:nvGrpSpPr>
        <p:grpSpPr>
          <a:xfrm>
            <a:off x="1376313" y="1912691"/>
            <a:ext cx="9700221" cy="3997910"/>
            <a:chOff x="1376313" y="2239864"/>
            <a:chExt cx="9700221" cy="3670737"/>
          </a:xfrm>
        </p:grpSpPr>
        <p:cxnSp>
          <p:nvCxnSpPr>
            <p:cNvPr id="9" name="Straight Connector 8">
              <a:extLst>
                <a:ext uri="{FF2B5EF4-FFF2-40B4-BE49-F238E27FC236}">
                  <a16:creationId xmlns:a16="http://schemas.microsoft.com/office/drawing/2014/main" id="{9D7006F2-1CDE-45D9-B79B-9FD6D6C6B611}"/>
                </a:ext>
              </a:extLst>
            </p:cNvPr>
            <p:cNvCxnSpPr>
              <a:cxnSpLocks/>
            </p:cNvCxnSpPr>
            <p:nvPr/>
          </p:nvCxnSpPr>
          <p:spPr>
            <a:xfrm flipV="1">
              <a:off x="4223713" y="2239864"/>
              <a:ext cx="0" cy="3670737"/>
            </a:xfrm>
            <a:prstGeom prst="line">
              <a:avLst/>
            </a:prstGeom>
            <a:ln w="635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899059-2181-471F-BE25-DA6C25AA022E}"/>
                </a:ext>
              </a:extLst>
            </p:cNvPr>
            <p:cNvCxnSpPr/>
            <p:nvPr/>
          </p:nvCxnSpPr>
          <p:spPr>
            <a:xfrm>
              <a:off x="1376313" y="4542937"/>
              <a:ext cx="9700221" cy="0"/>
            </a:xfrm>
            <a:prstGeom prst="line">
              <a:avLst/>
            </a:prstGeom>
            <a:ln w="762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AD56F39-450B-44DC-9944-7AA41FF25C53}"/>
              </a:ext>
            </a:extLst>
          </p:cNvPr>
          <p:cNvSpPr txBox="1"/>
          <p:nvPr/>
        </p:nvSpPr>
        <p:spPr>
          <a:xfrm>
            <a:off x="8506437" y="6308209"/>
            <a:ext cx="3371179" cy="369332"/>
          </a:xfrm>
          <a:prstGeom prst="rect">
            <a:avLst/>
          </a:prstGeom>
          <a:noFill/>
        </p:spPr>
        <p:txBody>
          <a:bodyPr wrap="none" rtlCol="0">
            <a:spAutoFit/>
          </a:bodyPr>
          <a:lstStyle/>
          <a:p>
            <a:r>
              <a:rPr lang="en-US" dirty="0"/>
              <a:t>11 Hospitals, 1</a:t>
            </a:r>
            <a:r>
              <a:rPr lang="en-US" baseline="30000" dirty="0"/>
              <a:t>st</a:t>
            </a:r>
            <a:r>
              <a:rPr lang="en-US" dirty="0"/>
              <a:t> 7 months of 2019</a:t>
            </a:r>
          </a:p>
        </p:txBody>
      </p:sp>
      <p:sp>
        <p:nvSpPr>
          <p:cNvPr id="8" name="TextBox 7">
            <a:extLst>
              <a:ext uri="{FF2B5EF4-FFF2-40B4-BE49-F238E27FC236}">
                <a16:creationId xmlns:a16="http://schemas.microsoft.com/office/drawing/2014/main" id="{85DF2AA0-9448-408E-B003-E8564A002EEE}"/>
              </a:ext>
            </a:extLst>
          </p:cNvPr>
          <p:cNvSpPr txBox="1"/>
          <p:nvPr/>
        </p:nvSpPr>
        <p:spPr>
          <a:xfrm rot="16200000">
            <a:off x="-188875" y="3958921"/>
            <a:ext cx="1429174" cy="369332"/>
          </a:xfrm>
          <a:prstGeom prst="rect">
            <a:avLst/>
          </a:prstGeom>
          <a:noFill/>
        </p:spPr>
        <p:txBody>
          <a:bodyPr wrap="none" rtlCol="0">
            <a:spAutoFit/>
          </a:bodyPr>
          <a:lstStyle/>
          <a:p>
            <a:r>
              <a:rPr lang="en-US" dirty="0"/>
              <a:t>Hospital Rate</a:t>
            </a:r>
          </a:p>
        </p:txBody>
      </p:sp>
      <p:sp>
        <p:nvSpPr>
          <p:cNvPr id="13" name="TextBox 12">
            <a:extLst>
              <a:ext uri="{FF2B5EF4-FFF2-40B4-BE49-F238E27FC236}">
                <a16:creationId xmlns:a16="http://schemas.microsoft.com/office/drawing/2014/main" id="{EC3DE108-C853-4710-BE0E-08E2D06CBCE9}"/>
              </a:ext>
            </a:extLst>
          </p:cNvPr>
          <p:cNvSpPr txBox="1"/>
          <p:nvPr/>
        </p:nvSpPr>
        <p:spPr>
          <a:xfrm>
            <a:off x="4884642" y="6043464"/>
            <a:ext cx="2422715" cy="369332"/>
          </a:xfrm>
          <a:prstGeom prst="rect">
            <a:avLst/>
          </a:prstGeom>
          <a:noFill/>
        </p:spPr>
        <p:txBody>
          <a:bodyPr wrap="none" rtlCol="0">
            <a:spAutoFit/>
          </a:bodyPr>
          <a:lstStyle/>
          <a:p>
            <a:r>
              <a:rPr lang="en-US" dirty="0"/>
              <a:t>Individual Provider Rate</a:t>
            </a:r>
          </a:p>
        </p:txBody>
      </p:sp>
    </p:spTree>
    <p:custDataLst>
      <p:tags r:id="rId1"/>
    </p:custDataLst>
    <p:extLst>
      <p:ext uri="{BB962C8B-B14F-4D97-AF65-F5344CB8AC3E}">
        <p14:creationId xmlns:p14="http://schemas.microsoft.com/office/powerpoint/2010/main" val="2404755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A1DF2-E182-4D1A-9C36-BD50F62D207A}"/>
              </a:ext>
            </a:extLst>
          </p:cNvPr>
          <p:cNvSpPr>
            <a:spLocks noGrp="1"/>
          </p:cNvSpPr>
          <p:nvPr>
            <p:ph type="title"/>
          </p:nvPr>
        </p:nvSpPr>
        <p:spPr/>
        <p:txBody>
          <a:bodyPr>
            <a:normAutofit/>
          </a:bodyPr>
          <a:lstStyle/>
          <a:p>
            <a:pPr algn="ctr"/>
            <a:r>
              <a:rPr lang="en-US" sz="4400" dirty="0"/>
              <a:t>How Do They Get Lower Rates?</a:t>
            </a:r>
          </a:p>
        </p:txBody>
      </p:sp>
      <p:graphicFrame>
        <p:nvGraphicFramePr>
          <p:cNvPr id="4" name="Content Placeholder 3">
            <a:extLst>
              <a:ext uri="{FF2B5EF4-FFF2-40B4-BE49-F238E27FC236}">
                <a16:creationId xmlns:a16="http://schemas.microsoft.com/office/drawing/2014/main" id="{0B475607-233E-4A72-BFE9-AA4A788A1F58}"/>
              </a:ext>
            </a:extLst>
          </p:cNvPr>
          <p:cNvGraphicFramePr>
            <a:graphicFrameLocks noGrp="1"/>
          </p:cNvGraphicFramePr>
          <p:nvPr>
            <p:ph idx="1"/>
          </p:nvPr>
        </p:nvGraphicFramePr>
        <p:xfrm>
          <a:off x="838200" y="1451295"/>
          <a:ext cx="10515600" cy="4725668"/>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a:extLst>
              <a:ext uri="{FF2B5EF4-FFF2-40B4-BE49-F238E27FC236}">
                <a16:creationId xmlns:a16="http://schemas.microsoft.com/office/drawing/2014/main" id="{186C63D4-D77A-4F11-BC7C-F73945352EF7}"/>
              </a:ext>
            </a:extLst>
          </p:cNvPr>
          <p:cNvGrpSpPr/>
          <p:nvPr/>
        </p:nvGrpSpPr>
        <p:grpSpPr>
          <a:xfrm>
            <a:off x="1376313" y="1912691"/>
            <a:ext cx="9700221" cy="3997910"/>
            <a:chOff x="1376313" y="2239864"/>
            <a:chExt cx="9700221" cy="3670737"/>
          </a:xfrm>
        </p:grpSpPr>
        <p:cxnSp>
          <p:nvCxnSpPr>
            <p:cNvPr id="9" name="Straight Connector 8">
              <a:extLst>
                <a:ext uri="{FF2B5EF4-FFF2-40B4-BE49-F238E27FC236}">
                  <a16:creationId xmlns:a16="http://schemas.microsoft.com/office/drawing/2014/main" id="{9D7006F2-1CDE-45D9-B79B-9FD6D6C6B611}"/>
                </a:ext>
              </a:extLst>
            </p:cNvPr>
            <p:cNvCxnSpPr>
              <a:cxnSpLocks/>
            </p:cNvCxnSpPr>
            <p:nvPr/>
          </p:nvCxnSpPr>
          <p:spPr>
            <a:xfrm flipV="1">
              <a:off x="4223713" y="2239864"/>
              <a:ext cx="0" cy="3670737"/>
            </a:xfrm>
            <a:prstGeom prst="line">
              <a:avLst/>
            </a:prstGeom>
            <a:ln w="635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899059-2181-471F-BE25-DA6C25AA022E}"/>
                </a:ext>
              </a:extLst>
            </p:cNvPr>
            <p:cNvCxnSpPr/>
            <p:nvPr/>
          </p:nvCxnSpPr>
          <p:spPr>
            <a:xfrm>
              <a:off x="1376313" y="4542937"/>
              <a:ext cx="9700221" cy="0"/>
            </a:xfrm>
            <a:prstGeom prst="line">
              <a:avLst/>
            </a:prstGeom>
            <a:ln w="762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AD56F39-450B-44DC-9944-7AA41FF25C53}"/>
              </a:ext>
            </a:extLst>
          </p:cNvPr>
          <p:cNvSpPr txBox="1"/>
          <p:nvPr/>
        </p:nvSpPr>
        <p:spPr>
          <a:xfrm>
            <a:off x="8820821" y="6468339"/>
            <a:ext cx="3371179" cy="369332"/>
          </a:xfrm>
          <a:prstGeom prst="rect">
            <a:avLst/>
          </a:prstGeom>
          <a:noFill/>
        </p:spPr>
        <p:txBody>
          <a:bodyPr wrap="none" rtlCol="0">
            <a:spAutoFit/>
          </a:bodyPr>
          <a:lstStyle/>
          <a:p>
            <a:r>
              <a:rPr lang="en-US" dirty="0"/>
              <a:t>11 Hospitals, 1</a:t>
            </a:r>
            <a:r>
              <a:rPr lang="en-US" baseline="30000" dirty="0"/>
              <a:t>st</a:t>
            </a:r>
            <a:r>
              <a:rPr lang="en-US" dirty="0"/>
              <a:t> 7 months of 2019</a:t>
            </a:r>
          </a:p>
        </p:txBody>
      </p:sp>
      <p:sp>
        <p:nvSpPr>
          <p:cNvPr id="3" name="Rectangle 2">
            <a:extLst>
              <a:ext uri="{FF2B5EF4-FFF2-40B4-BE49-F238E27FC236}">
                <a16:creationId xmlns:a16="http://schemas.microsoft.com/office/drawing/2014/main" id="{47037DE3-87ED-48E6-874E-2CA5A45E9B20}"/>
              </a:ext>
            </a:extLst>
          </p:cNvPr>
          <p:cNvSpPr/>
          <p:nvPr/>
        </p:nvSpPr>
        <p:spPr>
          <a:xfrm>
            <a:off x="671119" y="1690688"/>
            <a:ext cx="10821798" cy="4617521"/>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063C7F7-8721-47F6-8B68-714C223D8303}"/>
              </a:ext>
            </a:extLst>
          </p:cNvPr>
          <p:cNvSpPr/>
          <p:nvPr/>
        </p:nvSpPr>
        <p:spPr>
          <a:xfrm>
            <a:off x="1225485" y="1780674"/>
            <a:ext cx="2998224" cy="4396289"/>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More Likely to:</a:t>
            </a:r>
          </a:p>
          <a:p>
            <a:pPr algn="ctr"/>
            <a:endParaRPr lang="en-US" b="1" i="1" dirty="0">
              <a:solidFill>
                <a:schemeClr val="bg1"/>
              </a:solidFill>
            </a:endParaRPr>
          </a:p>
          <a:p>
            <a:pPr marL="285750" indent="-285750">
              <a:buFont typeface="Arial" panose="020B0604020202020204" pitchFamily="34" charset="0"/>
              <a:buChar char="•"/>
            </a:pPr>
            <a:r>
              <a:rPr lang="en-US" dirty="0">
                <a:solidFill>
                  <a:schemeClr val="bg1"/>
                </a:solidFill>
              </a:rPr>
              <a:t>Choose Inductions Wisely and Carefully</a:t>
            </a:r>
          </a:p>
          <a:p>
            <a:pPr marL="285750" indent="-285750">
              <a:buFont typeface="Arial" panose="020B0604020202020204" pitchFamily="34" charset="0"/>
              <a:buChar char="•"/>
            </a:pPr>
            <a:r>
              <a:rPr lang="en-US" dirty="0">
                <a:solidFill>
                  <a:schemeClr val="bg1"/>
                </a:solidFill>
              </a:rPr>
              <a:t>Lower number of failed inductions</a:t>
            </a:r>
          </a:p>
          <a:p>
            <a:pPr marL="285750" indent="-285750">
              <a:buFont typeface="Arial" panose="020B0604020202020204" pitchFamily="34" charset="0"/>
              <a:buChar char="•"/>
            </a:pPr>
            <a:r>
              <a:rPr lang="en-US" dirty="0">
                <a:solidFill>
                  <a:schemeClr val="bg1"/>
                </a:solidFill>
              </a:rPr>
              <a:t>Less Latent Phase Admission</a:t>
            </a:r>
          </a:p>
          <a:p>
            <a:pPr marL="285750" indent="-285750">
              <a:buFont typeface="Arial" panose="020B0604020202020204" pitchFamily="34" charset="0"/>
              <a:buChar char="•"/>
            </a:pPr>
            <a:r>
              <a:rPr lang="en-US" dirty="0">
                <a:solidFill>
                  <a:schemeClr val="bg1"/>
                </a:solidFill>
              </a:rPr>
              <a:t>More present during labor and pushing</a:t>
            </a:r>
          </a:p>
          <a:p>
            <a:pPr marL="285750" indent="-285750">
              <a:buFont typeface="Arial" panose="020B0604020202020204" pitchFamily="34" charset="0"/>
              <a:buChar char="•"/>
            </a:pPr>
            <a:r>
              <a:rPr lang="en-US" dirty="0">
                <a:solidFill>
                  <a:schemeClr val="bg1"/>
                </a:solidFill>
              </a:rPr>
              <a:t>Perform manual OP to OA</a:t>
            </a:r>
          </a:p>
          <a:p>
            <a:pPr marL="285750" indent="-285750">
              <a:buFont typeface="Arial" panose="020B0604020202020204" pitchFamily="34" charset="0"/>
              <a:buChar char="•"/>
            </a:pPr>
            <a:r>
              <a:rPr lang="en-US" dirty="0">
                <a:solidFill>
                  <a:schemeClr val="bg1"/>
                </a:solidFill>
              </a:rPr>
              <a:t>Aggressively ripen cervix</a:t>
            </a:r>
          </a:p>
        </p:txBody>
      </p:sp>
      <p:sp>
        <p:nvSpPr>
          <p:cNvPr id="13" name="Rectangle: Rounded Corners 12">
            <a:extLst>
              <a:ext uri="{FF2B5EF4-FFF2-40B4-BE49-F238E27FC236}">
                <a16:creationId xmlns:a16="http://schemas.microsoft.com/office/drawing/2014/main" id="{573CF35C-CA23-4508-875A-29E787957856}"/>
              </a:ext>
            </a:extLst>
          </p:cNvPr>
          <p:cNvSpPr/>
          <p:nvPr/>
        </p:nvSpPr>
        <p:spPr>
          <a:xfrm>
            <a:off x="7713154" y="1780674"/>
            <a:ext cx="3102533" cy="4370903"/>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More Likely to:</a:t>
            </a:r>
          </a:p>
          <a:p>
            <a:pPr algn="ctr"/>
            <a:endParaRPr lang="en-US" b="1" i="1" dirty="0">
              <a:solidFill>
                <a:schemeClr val="bg1"/>
              </a:solidFill>
            </a:endParaRPr>
          </a:p>
          <a:p>
            <a:pPr marL="285750" indent="-285750">
              <a:buFont typeface="Arial" panose="020B0604020202020204" pitchFamily="34" charset="0"/>
              <a:buChar char="•"/>
            </a:pPr>
            <a:r>
              <a:rPr lang="en-US" dirty="0">
                <a:solidFill>
                  <a:schemeClr val="bg1"/>
                </a:solidFill>
              </a:rPr>
              <a:t>More inductions</a:t>
            </a:r>
          </a:p>
          <a:p>
            <a:pPr marL="285750" indent="-285750">
              <a:buFont typeface="Arial" panose="020B0604020202020204" pitchFamily="34" charset="0"/>
              <a:buChar char="•"/>
            </a:pPr>
            <a:r>
              <a:rPr lang="en-US" dirty="0">
                <a:solidFill>
                  <a:schemeClr val="bg1"/>
                </a:solidFill>
              </a:rPr>
              <a:t>Higher number of failed inductions</a:t>
            </a:r>
          </a:p>
          <a:p>
            <a:pPr marL="285750" indent="-285750">
              <a:buFont typeface="Arial" panose="020B0604020202020204" pitchFamily="34" charset="0"/>
              <a:buChar char="•"/>
            </a:pPr>
            <a:r>
              <a:rPr lang="en-US" dirty="0">
                <a:solidFill>
                  <a:schemeClr val="bg1"/>
                </a:solidFill>
              </a:rPr>
              <a:t>More Latent Phase Admissions</a:t>
            </a:r>
          </a:p>
          <a:p>
            <a:pPr marL="285750" indent="-285750">
              <a:buFont typeface="Arial" panose="020B0604020202020204" pitchFamily="34" charset="0"/>
              <a:buChar char="•"/>
            </a:pPr>
            <a:r>
              <a:rPr lang="en-US" dirty="0">
                <a:solidFill>
                  <a:schemeClr val="bg1"/>
                </a:solidFill>
              </a:rPr>
              <a:t>Have more primary elective cesareans</a:t>
            </a:r>
          </a:p>
          <a:p>
            <a:pPr marL="285750" indent="-285750">
              <a:buFont typeface="Arial" panose="020B0604020202020204" pitchFamily="34" charset="0"/>
              <a:buChar char="•"/>
            </a:pPr>
            <a:r>
              <a:rPr lang="en-US" dirty="0">
                <a:solidFill>
                  <a:schemeClr val="bg1"/>
                </a:solidFill>
              </a:rPr>
              <a:t>Shorter Second Stages/higher CSR in 2</a:t>
            </a:r>
            <a:r>
              <a:rPr lang="en-US" baseline="30000" dirty="0">
                <a:solidFill>
                  <a:schemeClr val="bg1"/>
                </a:solidFill>
              </a:rPr>
              <a:t>nd</a:t>
            </a:r>
            <a:r>
              <a:rPr lang="en-US" dirty="0">
                <a:solidFill>
                  <a:schemeClr val="bg1"/>
                </a:solidFill>
              </a:rPr>
              <a:t> stage</a:t>
            </a:r>
          </a:p>
          <a:p>
            <a:pPr algn="ctr"/>
            <a:endParaRPr lang="en-US" dirty="0"/>
          </a:p>
        </p:txBody>
      </p:sp>
      <p:sp>
        <p:nvSpPr>
          <p:cNvPr id="6" name="TextBox 5">
            <a:extLst>
              <a:ext uri="{FF2B5EF4-FFF2-40B4-BE49-F238E27FC236}">
                <a16:creationId xmlns:a16="http://schemas.microsoft.com/office/drawing/2014/main" id="{6E4489E9-6CB5-4DCD-B835-98593F8CF85D}"/>
              </a:ext>
            </a:extLst>
          </p:cNvPr>
          <p:cNvSpPr txBox="1"/>
          <p:nvPr/>
        </p:nvSpPr>
        <p:spPr>
          <a:xfrm>
            <a:off x="2097951" y="5887696"/>
            <a:ext cx="1253292" cy="369332"/>
          </a:xfrm>
          <a:prstGeom prst="rect">
            <a:avLst/>
          </a:prstGeom>
          <a:noFill/>
        </p:spPr>
        <p:txBody>
          <a:bodyPr wrap="none" rtlCol="0">
            <a:spAutoFit/>
          </a:bodyPr>
          <a:lstStyle/>
          <a:p>
            <a:r>
              <a:rPr lang="en-US" dirty="0"/>
              <a:t>LOW RATES</a:t>
            </a:r>
          </a:p>
        </p:txBody>
      </p:sp>
      <p:sp>
        <p:nvSpPr>
          <p:cNvPr id="14" name="TextBox 13">
            <a:extLst>
              <a:ext uri="{FF2B5EF4-FFF2-40B4-BE49-F238E27FC236}">
                <a16:creationId xmlns:a16="http://schemas.microsoft.com/office/drawing/2014/main" id="{CCBB5813-0792-48E7-9CDA-E1BCE42A6E89}"/>
              </a:ext>
            </a:extLst>
          </p:cNvPr>
          <p:cNvSpPr txBox="1"/>
          <p:nvPr/>
        </p:nvSpPr>
        <p:spPr>
          <a:xfrm>
            <a:off x="8615556" y="5839503"/>
            <a:ext cx="1297728" cy="369332"/>
          </a:xfrm>
          <a:prstGeom prst="rect">
            <a:avLst/>
          </a:prstGeom>
          <a:noFill/>
        </p:spPr>
        <p:txBody>
          <a:bodyPr wrap="none" rtlCol="0">
            <a:spAutoFit/>
          </a:bodyPr>
          <a:lstStyle/>
          <a:p>
            <a:r>
              <a:rPr lang="en-US" dirty="0"/>
              <a:t>HIGH RATES</a:t>
            </a:r>
          </a:p>
        </p:txBody>
      </p:sp>
    </p:spTree>
    <p:custDataLst>
      <p:tags r:id="rId1"/>
    </p:custDataLst>
    <p:extLst>
      <p:ext uri="{BB962C8B-B14F-4D97-AF65-F5344CB8AC3E}">
        <p14:creationId xmlns:p14="http://schemas.microsoft.com/office/powerpoint/2010/main" val="2337422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EC269-2BBE-4389-AE1C-036EC81E5914}"/>
              </a:ext>
            </a:extLst>
          </p:cNvPr>
          <p:cNvSpPr>
            <a:spLocks noGrp="1"/>
          </p:cNvSpPr>
          <p:nvPr>
            <p:ph type="ctrTitle"/>
          </p:nvPr>
        </p:nvSpPr>
        <p:spPr/>
        <p:txBody>
          <a:bodyPr/>
          <a:lstStyle/>
          <a:p>
            <a:r>
              <a:rPr lang="en-US" dirty="0"/>
              <a:t>Lesson 3: Following Guidelines Helps: Why reinvent when others have had success</a:t>
            </a:r>
          </a:p>
        </p:txBody>
      </p:sp>
    </p:spTree>
    <p:custDataLst>
      <p:tags r:id="rId1"/>
    </p:custDataLst>
    <p:extLst>
      <p:ext uri="{BB962C8B-B14F-4D97-AF65-F5344CB8AC3E}">
        <p14:creationId xmlns:p14="http://schemas.microsoft.com/office/powerpoint/2010/main" val="152812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2895600" y="937283"/>
            <a:ext cx="5829300" cy="685800"/>
          </a:xfrm>
        </p:spPr>
        <p:txBody>
          <a:bodyPr>
            <a:normAutofit/>
          </a:bodyPr>
          <a:lstStyle/>
          <a:p>
            <a:pPr algn="ctr"/>
            <a:r>
              <a:rPr lang="en-US" sz="4000" dirty="0"/>
              <a:t>The CM</a:t>
            </a:r>
            <a:r>
              <a:rPr lang="en-US" sz="4000" dirty="0">
                <a:solidFill>
                  <a:srgbClr val="F36C27"/>
                </a:solidFill>
              </a:rPr>
              <a:t>Q</a:t>
            </a:r>
            <a:r>
              <a:rPr lang="en-US" sz="4000" dirty="0"/>
              <a:t>CC Toolkit</a:t>
            </a:r>
          </a:p>
        </p:txBody>
      </p:sp>
      <p:sp>
        <p:nvSpPr>
          <p:cNvPr id="110594" name="Rectangle 3"/>
          <p:cNvSpPr>
            <a:spLocks noChangeArrowheads="1"/>
          </p:cNvSpPr>
          <p:nvPr/>
        </p:nvSpPr>
        <p:spPr bwMode="auto">
          <a:xfrm>
            <a:off x="2168858" y="1838985"/>
            <a:ext cx="534211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Clr>
                <a:srgbClr val="FF6600"/>
              </a:buClr>
              <a:buFont typeface="Wingdings" charset="2"/>
              <a:buChar char="§"/>
              <a:defRPr/>
            </a:pPr>
            <a:r>
              <a:rPr lang="en-US" sz="2400" dirty="0">
                <a:latin typeface="Avenir Book" charset="0"/>
                <a:ea typeface="Avenir Book" charset="0"/>
                <a:cs typeface="Avenir Book" charset="0"/>
              </a:rPr>
              <a:t>Comprehensive, evidence-based “How-to Guide” to reduce primary cesarean delivery in the NTSV population</a:t>
            </a:r>
            <a:endParaRPr lang="en-US" sz="2400" dirty="0">
              <a:latin typeface="Abadi MT Condensed Light"/>
              <a:cs typeface="Abadi MT Condensed Light"/>
            </a:endParaRPr>
          </a:p>
          <a:p>
            <a:pPr marL="342900" indent="-342900">
              <a:buClr>
                <a:srgbClr val="FF6600"/>
              </a:buClr>
              <a:buFont typeface="Wingdings" charset="2"/>
              <a:buChar char="§"/>
              <a:defRPr/>
            </a:pPr>
            <a:r>
              <a:rPr lang="en-US" sz="2400" dirty="0">
                <a:latin typeface="Avenir Book" charset="0"/>
                <a:ea typeface="Avenir Book" charset="0"/>
                <a:cs typeface="Avenir Book" charset="0"/>
              </a:rPr>
              <a:t>Will be the resource foundation for the CA QI collaborative project</a:t>
            </a:r>
          </a:p>
          <a:p>
            <a:pPr marL="342900" indent="-342900">
              <a:buClr>
                <a:srgbClr val="FF6600"/>
              </a:buClr>
              <a:buFont typeface="Wingdings" charset="2"/>
              <a:buChar char="§"/>
              <a:defRPr/>
            </a:pPr>
            <a:r>
              <a:rPr lang="en-US" sz="2400" dirty="0">
                <a:latin typeface="Avenir Book" charset="0"/>
                <a:ea typeface="Avenir Book" charset="0"/>
                <a:cs typeface="Avenir Book" charset="0"/>
              </a:rPr>
              <a:t>The principles are generalizable to all women giving birth</a:t>
            </a:r>
          </a:p>
          <a:p>
            <a:pPr marL="342900" indent="-342900">
              <a:buClr>
                <a:srgbClr val="FF6600"/>
              </a:buClr>
              <a:buFont typeface="Wingdings" charset="2"/>
              <a:buChar char="§"/>
              <a:defRPr/>
            </a:pPr>
            <a:r>
              <a:rPr lang="en-US" sz="2400" dirty="0">
                <a:latin typeface="Avenir Book" charset="0"/>
                <a:ea typeface="Avenir Book" charset="0"/>
                <a:cs typeface="Avenir Book" charset="0"/>
              </a:rPr>
              <a:t>Released on the CMQCC website April 28, 2016</a:t>
            </a:r>
          </a:p>
          <a:p>
            <a:pPr marL="342900" indent="-342900">
              <a:buClr>
                <a:srgbClr val="FF6600"/>
              </a:buClr>
              <a:buFont typeface="Wingdings" charset="2"/>
              <a:buChar char="§"/>
              <a:defRPr/>
            </a:pPr>
            <a:r>
              <a:rPr lang="en-US" sz="2400" dirty="0">
                <a:latin typeface="Avenir Book" charset="0"/>
                <a:ea typeface="Avenir Book" charset="0"/>
                <a:cs typeface="Avenir Book" charset="0"/>
              </a:rPr>
              <a:t>Has a companion </a:t>
            </a:r>
            <a:r>
              <a:rPr lang="en-US" sz="2400" i="1" dirty="0">
                <a:latin typeface="Avenir Book" charset="0"/>
                <a:ea typeface="Avenir Book" charset="0"/>
                <a:cs typeface="Avenir Book" charset="0"/>
              </a:rPr>
              <a:t>Implementation Guide</a:t>
            </a:r>
          </a:p>
        </p:txBody>
      </p:sp>
      <p:pic>
        <p:nvPicPr>
          <p:cNvPr id="3" name="Picture 2"/>
          <p:cNvPicPr>
            <a:picLocks noChangeAspect="1"/>
          </p:cNvPicPr>
          <p:nvPr/>
        </p:nvPicPr>
        <p:blipFill>
          <a:blip r:embed="rId4" cstate="email">
            <a:alphaModFix amt="70000"/>
            <a:extLst>
              <a:ext uri="{28A0092B-C50C-407E-A947-70E740481C1C}">
                <a14:useLocalDpi xmlns:a14="http://schemas.microsoft.com/office/drawing/2010/main"/>
              </a:ext>
            </a:extLst>
          </a:blip>
          <a:stretch>
            <a:fillRect/>
          </a:stretch>
        </p:blipFill>
        <p:spPr>
          <a:xfrm rot="293052">
            <a:off x="8162034" y="2078725"/>
            <a:ext cx="2485980" cy="3190163"/>
          </a:xfrm>
          <a:prstGeom prst="rect">
            <a:avLst/>
          </a:prstGeom>
          <a:ln>
            <a:noFill/>
          </a:ln>
          <a:effectLst>
            <a:outerShdw blurRad="292100" dist="139700" dir="2700000" algn="tl" rotWithShape="0">
              <a:srgbClr val="333333">
                <a:alpha val="65000"/>
              </a:srgbClr>
            </a:outerShdw>
          </a:effectLst>
        </p:spPr>
      </p:pic>
      <p:sp>
        <p:nvSpPr>
          <p:cNvPr id="5" name="Slide Number Placeholder 2"/>
          <p:cNvSpPr txBox="1">
            <a:spLocks/>
          </p:cNvSpPr>
          <p:nvPr/>
        </p:nvSpPr>
        <p:spPr>
          <a:xfrm>
            <a:off x="9639300" y="6454776"/>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780212E-2FEA-1E47-8FD3-306716976148}" type="slidenum">
              <a:rPr lang="en-US" sz="1600">
                <a:solidFill>
                  <a:srgbClr val="7C7C7C"/>
                </a:solidFill>
              </a:rPr>
              <a:pPr algn="r"/>
              <a:t>13</a:t>
            </a:fld>
            <a:endParaRPr lang="en-US" sz="1600" dirty="0">
              <a:solidFill>
                <a:srgbClr val="7C7C7C"/>
              </a:solidFill>
            </a:endParaRPr>
          </a:p>
        </p:txBody>
      </p:sp>
    </p:spTree>
    <p:custDataLst>
      <p:tags r:id="rId1"/>
    </p:custDataLst>
    <p:extLst>
      <p:ext uri="{BB962C8B-B14F-4D97-AF65-F5344CB8AC3E}">
        <p14:creationId xmlns:p14="http://schemas.microsoft.com/office/powerpoint/2010/main" val="580355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41800" y="6197601"/>
            <a:ext cx="3727450" cy="8946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76617" y="1294099"/>
            <a:ext cx="5188032" cy="5393765"/>
          </a:xfrm>
          <a:prstGeom prst="rect">
            <a:avLst/>
          </a:prstGeom>
          <a:ln>
            <a:solidFill>
              <a:srgbClr val="2F5597"/>
            </a:solidFill>
          </a:ln>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5535" y="1294099"/>
            <a:ext cx="5081083" cy="5393765"/>
          </a:xfrm>
          <a:prstGeom prst="rect">
            <a:avLst/>
          </a:prstGeom>
          <a:ln>
            <a:solidFill>
              <a:srgbClr val="2F5597"/>
            </a:solidFill>
          </a:ln>
        </p:spPr>
      </p:pic>
      <p:sp>
        <p:nvSpPr>
          <p:cNvPr id="7" name="Title 1"/>
          <p:cNvSpPr>
            <a:spLocks noGrp="1"/>
          </p:cNvSpPr>
          <p:nvPr>
            <p:ph type="title"/>
          </p:nvPr>
        </p:nvSpPr>
        <p:spPr>
          <a:xfrm>
            <a:off x="2111707" y="399810"/>
            <a:ext cx="7886700" cy="994172"/>
          </a:xfrm>
        </p:spPr>
        <p:txBody>
          <a:bodyPr>
            <a:normAutofit/>
          </a:bodyPr>
          <a:lstStyle/>
          <a:p>
            <a:r>
              <a:rPr lang="en-US" sz="3200" dirty="0"/>
              <a:t>National Cesarean Reduction Bundle</a:t>
            </a:r>
          </a:p>
        </p:txBody>
      </p:sp>
      <p:sp>
        <p:nvSpPr>
          <p:cNvPr id="8" name="Rectangle 7"/>
          <p:cNvSpPr/>
          <p:nvPr/>
        </p:nvSpPr>
        <p:spPr bwMode="auto">
          <a:xfrm>
            <a:off x="6913121" y="5665481"/>
            <a:ext cx="3640912" cy="846566"/>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2400" spc="450" dirty="0">
                <a:solidFill>
                  <a:schemeClr val="tx1">
                    <a:lumMod val="75000"/>
                    <a:lumOff val="25000"/>
                  </a:schemeClr>
                </a:solidFill>
                <a:ea typeface="Avenir Book" charset="0"/>
                <a:cs typeface="Avenir Book" charset="0"/>
              </a:rPr>
              <a:t>Used as model for the CMQCC toolkit</a:t>
            </a:r>
          </a:p>
        </p:txBody>
      </p:sp>
    </p:spTree>
    <p:custDataLst>
      <p:tags r:id="rId1"/>
    </p:custDataLst>
    <p:extLst>
      <p:ext uri="{BB962C8B-B14F-4D97-AF65-F5344CB8AC3E}">
        <p14:creationId xmlns:p14="http://schemas.microsoft.com/office/powerpoint/2010/main" val="153159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DB04-7EF9-4329-B3E9-04B41FB0890E}"/>
              </a:ext>
            </a:extLst>
          </p:cNvPr>
          <p:cNvSpPr>
            <a:spLocks noGrp="1"/>
          </p:cNvSpPr>
          <p:nvPr>
            <p:ph type="title"/>
          </p:nvPr>
        </p:nvSpPr>
        <p:spPr>
          <a:xfrm>
            <a:off x="5202621" y="4665605"/>
            <a:ext cx="6638806" cy="1292433"/>
          </a:xfrm>
        </p:spPr>
        <p:txBody>
          <a:bodyPr vert="horz" lIns="91440" tIns="45720" rIns="91440" bIns="45720" rtlCol="0" anchor="ctr">
            <a:normAutofit/>
          </a:bodyPr>
          <a:lstStyle/>
          <a:p>
            <a:pPr algn="l" defTabSz="914400"/>
            <a:r>
              <a:rPr lang="en-US" sz="3000" kern="1200">
                <a:solidFill>
                  <a:schemeClr val="tx1"/>
                </a:solidFill>
                <a:latin typeface="+mj-lt"/>
                <a:ea typeface="+mj-ea"/>
                <a:cs typeface="+mj-cs"/>
              </a:rPr>
              <a:t>Which are “a walk in the park”, “rolling hills” or “climbing mountains”?</a:t>
            </a:r>
          </a:p>
        </p:txBody>
      </p:sp>
      <p:sp>
        <p:nvSpPr>
          <p:cNvPr id="3" name="Content Placeholder 2"/>
          <p:cNvSpPr>
            <a:spLocks noGrp="1"/>
          </p:cNvSpPr>
          <p:nvPr>
            <p:ph idx="1"/>
          </p:nvPr>
        </p:nvSpPr>
        <p:spPr/>
        <p:txBody>
          <a:bodyPr/>
          <a:lstStyle/>
          <a:p>
            <a:endParaRPr lang="en-US" dirty="0"/>
          </a:p>
        </p:txBody>
      </p:sp>
    </p:spTree>
    <p:custDataLst>
      <p:tags r:id="rId1"/>
    </p:custDataLst>
    <p:extLst>
      <p:ext uri="{BB962C8B-B14F-4D97-AF65-F5344CB8AC3E}">
        <p14:creationId xmlns:p14="http://schemas.microsoft.com/office/powerpoint/2010/main" val="58589732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64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51CBA5-BDCF-4F61-97C8-EE41AA94AB69}"/>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defTabSz="914400"/>
            <a:r>
              <a:rPr lang="en-US" sz="4400">
                <a:solidFill>
                  <a:srgbClr val="FFFFFF"/>
                </a:solidFill>
                <a:latin typeface="+mj-lt"/>
                <a:ea typeface="+mj-ea"/>
                <a:cs typeface="+mj-cs"/>
              </a:rPr>
              <a:t>Walk in the Park</a:t>
            </a: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8EFAB14-7D10-4CDD-8180-7D37F3737E03}"/>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marL="457200" indent="-228600" fontAlgn="ctr">
              <a:lnSpc>
                <a:spcPct val="90000"/>
              </a:lnSpc>
              <a:spcAft>
                <a:spcPts val="600"/>
              </a:spcAft>
              <a:buFont typeface="Arial" panose="020B0604020202020204" pitchFamily="34" charset="0"/>
              <a:buChar char="•"/>
            </a:pPr>
            <a:r>
              <a:rPr lang="en-US" sz="2000">
                <a:solidFill>
                  <a:srgbClr val="FFFFFF"/>
                </a:solidFill>
              </a:rPr>
              <a:t>Adopt provider education</a:t>
            </a:r>
          </a:p>
          <a:p>
            <a:pPr marL="457200" indent="-228600" fontAlgn="ctr">
              <a:lnSpc>
                <a:spcPct val="90000"/>
              </a:lnSpc>
              <a:spcAft>
                <a:spcPts val="600"/>
              </a:spcAft>
              <a:buFont typeface="Arial" panose="020B0604020202020204" pitchFamily="34" charset="0"/>
              <a:buChar char="•"/>
            </a:pPr>
            <a:r>
              <a:rPr lang="en-US" sz="2000">
                <a:solidFill>
                  <a:srgbClr val="FFFFFF"/>
                </a:solidFill>
              </a:rPr>
              <a:t>Standardized pain management</a:t>
            </a:r>
          </a:p>
          <a:p>
            <a:pPr marL="457200" indent="-228600" fontAlgn="ctr">
              <a:lnSpc>
                <a:spcPct val="90000"/>
              </a:lnSpc>
              <a:spcAft>
                <a:spcPts val="600"/>
              </a:spcAft>
              <a:buFont typeface="Arial" panose="020B0604020202020204" pitchFamily="34" charset="0"/>
              <a:buChar char="•"/>
            </a:pPr>
            <a:r>
              <a:rPr lang="en-US" sz="2000">
                <a:solidFill>
                  <a:srgbClr val="FFFFFF"/>
                </a:solidFill>
              </a:rPr>
              <a:t>Track outcomes and balancing measures (for many on electronic systems)</a:t>
            </a:r>
          </a:p>
        </p:txBody>
      </p:sp>
      <p:sp>
        <p:nvSpPr>
          <p:cNvPr id="3" name="Content Placeholder 2"/>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998232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2DF57-36C6-402A-A185-787D0CE17FCC}"/>
              </a:ext>
            </a:extLst>
          </p:cNvPr>
          <p:cNvSpPr>
            <a:spLocks noGrp="1"/>
          </p:cNvSpPr>
          <p:nvPr>
            <p:ph type="title"/>
          </p:nvPr>
        </p:nvSpPr>
        <p:spPr>
          <a:xfrm>
            <a:off x="655320" y="365125"/>
            <a:ext cx="5120114" cy="1692794"/>
          </a:xfrm>
        </p:spPr>
        <p:txBody>
          <a:bodyPr vert="horz" lIns="91440" tIns="45720" rIns="91440" bIns="45720" rtlCol="0" anchor="ctr">
            <a:normAutofit/>
          </a:bodyPr>
          <a:lstStyle/>
          <a:p>
            <a:pPr algn="l" defTabSz="914400"/>
            <a:r>
              <a:rPr lang="en-US" sz="4400">
                <a:latin typeface="+mj-lt"/>
                <a:ea typeface="+mj-ea"/>
                <a:cs typeface="+mj-cs"/>
              </a:rPr>
              <a:t>Rolling Hills</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8E095D8-04B8-4AB7-8AB0-0DD8416E3F2B}"/>
              </a:ext>
            </a:extLst>
          </p:cNvPr>
          <p:cNvSpPr txBox="1"/>
          <p:nvPr/>
        </p:nvSpPr>
        <p:spPr>
          <a:xfrm>
            <a:off x="655321" y="2575034"/>
            <a:ext cx="5120113" cy="3462228"/>
          </a:xfrm>
          <a:prstGeom prst="rect">
            <a:avLst/>
          </a:prstGeom>
        </p:spPr>
        <p:txBody>
          <a:bodyPr vert="horz" lIns="91440" tIns="45720" rIns="91440" bIns="45720" rtlCol="0">
            <a:normAutofit fontScale="92500" lnSpcReduction="10000"/>
          </a:bodyPr>
          <a:lstStyle/>
          <a:p>
            <a:pPr marL="285750" indent="-228600">
              <a:lnSpc>
                <a:spcPct val="90000"/>
              </a:lnSpc>
              <a:spcAft>
                <a:spcPts val="600"/>
              </a:spcAft>
              <a:buFont typeface="Arial" panose="020B0604020202020204" pitchFamily="34" charset="0"/>
              <a:buChar char="•"/>
            </a:pPr>
            <a:r>
              <a:rPr lang="en-US" dirty="0"/>
              <a:t>Provider and unit culture which values and promotes vaginal birth</a:t>
            </a:r>
          </a:p>
          <a:p>
            <a:pPr marL="285750" indent="-228600">
              <a:lnSpc>
                <a:spcPct val="90000"/>
              </a:lnSpc>
              <a:spcAft>
                <a:spcPts val="600"/>
              </a:spcAft>
              <a:buFont typeface="Arial" panose="020B0604020202020204" pitchFamily="34" charset="0"/>
              <a:buChar char="•"/>
            </a:pPr>
            <a:r>
              <a:rPr lang="en-US" dirty="0"/>
              <a:t>Optimizing patient and family engagement in education, informed consent and shared decision making</a:t>
            </a:r>
          </a:p>
          <a:p>
            <a:pPr marL="285750" indent="-228600">
              <a:lnSpc>
                <a:spcPct val="90000"/>
              </a:lnSpc>
              <a:spcAft>
                <a:spcPts val="600"/>
              </a:spcAft>
              <a:buFont typeface="Arial" panose="020B0604020202020204" pitchFamily="34" charset="0"/>
              <a:buChar char="•"/>
            </a:pPr>
            <a:r>
              <a:rPr lang="en-US" dirty="0"/>
              <a:t>Standardized response to FHR abnormalities</a:t>
            </a:r>
          </a:p>
          <a:p>
            <a:pPr marL="285750" indent="-228600">
              <a:lnSpc>
                <a:spcPct val="90000"/>
              </a:lnSpc>
              <a:spcAft>
                <a:spcPts val="600"/>
              </a:spcAft>
              <a:buFont typeface="Arial" panose="020B0604020202020204" pitchFamily="34" charset="0"/>
              <a:buChar char="•"/>
            </a:pPr>
            <a:r>
              <a:rPr lang="en-US" dirty="0"/>
              <a:t>Timely identifications of specific problems such as herpes, breech, etc.</a:t>
            </a:r>
          </a:p>
          <a:p>
            <a:pPr marL="285750" indent="-228600">
              <a:lnSpc>
                <a:spcPct val="90000"/>
              </a:lnSpc>
              <a:spcAft>
                <a:spcPts val="600"/>
              </a:spcAft>
              <a:buFont typeface="Arial" panose="020B0604020202020204" pitchFamily="34" charset="0"/>
              <a:buChar char="•"/>
            </a:pPr>
            <a:r>
              <a:rPr lang="en-US" dirty="0"/>
              <a:t>Available in-house maternity care</a:t>
            </a:r>
          </a:p>
          <a:p>
            <a:pPr marL="285750" indent="-228600">
              <a:lnSpc>
                <a:spcPct val="90000"/>
              </a:lnSpc>
              <a:spcAft>
                <a:spcPts val="600"/>
              </a:spcAft>
              <a:buFont typeface="Arial" panose="020B0604020202020204" pitchFamily="34" charset="0"/>
              <a:buChar char="•"/>
            </a:pPr>
            <a:r>
              <a:rPr lang="en-US" dirty="0"/>
              <a:t>Special expertise for special conditions, e.g. breech version</a:t>
            </a:r>
          </a:p>
          <a:p>
            <a:pPr marL="285750" indent="-228600">
              <a:lnSpc>
                <a:spcPct val="90000"/>
              </a:lnSpc>
              <a:spcAft>
                <a:spcPts val="600"/>
              </a:spcAft>
              <a:buFont typeface="Arial" panose="020B0604020202020204" pitchFamily="34" charset="0"/>
              <a:buChar char="•"/>
            </a:pPr>
            <a:r>
              <a:rPr lang="en-US" dirty="0"/>
              <a:t>Track and report labor and cesarean in specific detail, assess individual performance</a:t>
            </a:r>
          </a:p>
          <a:p>
            <a:pPr marL="285750"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
        <p:nvSpPr>
          <p:cNvPr id="3" name="Content Placeholder 2"/>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2327348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Oval 11">
            <a:extLst>
              <a:ext uri="{FF2B5EF4-FFF2-40B4-BE49-F238E27FC236}">
                <a16:creationId xmlns:a16="http://schemas.microsoft.com/office/drawing/2014/main"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18D9E-4AF3-4857-8608-3F5CD0C201B8}"/>
              </a:ext>
            </a:extLst>
          </p:cNvPr>
          <p:cNvSpPr>
            <a:spLocks noGrp="1"/>
          </p:cNvSpPr>
          <p:nvPr>
            <p:ph type="title"/>
          </p:nvPr>
        </p:nvSpPr>
        <p:spPr>
          <a:xfrm>
            <a:off x="804998" y="4551037"/>
            <a:ext cx="5021782" cy="1509931"/>
          </a:xfrm>
        </p:spPr>
        <p:txBody>
          <a:bodyPr vert="horz" lIns="91440" tIns="45720" rIns="91440" bIns="45720" rtlCol="0" anchor="ctr">
            <a:normAutofit/>
          </a:bodyPr>
          <a:lstStyle/>
          <a:p>
            <a:pPr algn="l" defTabSz="914400"/>
            <a:r>
              <a:rPr lang="en-US" sz="4000">
                <a:solidFill>
                  <a:srgbClr val="000000"/>
                </a:solidFill>
                <a:latin typeface="+mj-lt"/>
                <a:ea typeface="+mj-ea"/>
                <a:cs typeface="+mj-cs"/>
              </a:rPr>
              <a:t>Mountains to Climb</a:t>
            </a:r>
          </a:p>
        </p:txBody>
      </p:sp>
      <p:sp>
        <p:nvSpPr>
          <p:cNvPr id="5" name="TextBox 4">
            <a:extLst>
              <a:ext uri="{FF2B5EF4-FFF2-40B4-BE49-F238E27FC236}">
                <a16:creationId xmlns:a16="http://schemas.microsoft.com/office/drawing/2014/main" id="{C61F147D-558D-431D-8331-9C1CE8B7C4FA}"/>
              </a:ext>
            </a:extLst>
          </p:cNvPr>
          <p:cNvSpPr txBox="1"/>
          <p:nvPr/>
        </p:nvSpPr>
        <p:spPr>
          <a:xfrm>
            <a:off x="6478049" y="4926423"/>
            <a:ext cx="4926411" cy="1863991"/>
          </a:xfrm>
          <a:prstGeom prst="rect">
            <a:avLst/>
          </a:prstGeom>
        </p:spPr>
        <p:txBody>
          <a:bodyPr vert="horz" lIns="91440" tIns="45720" rIns="91440" bIns="45720" rtlCol="0" anchor="ctr">
            <a:normAutofit fontScale="85000" lnSpcReduction="10000"/>
          </a:bodyPr>
          <a:lstStyle/>
          <a:p>
            <a:pPr marL="285750" indent="-228600">
              <a:lnSpc>
                <a:spcPct val="90000"/>
              </a:lnSpc>
              <a:spcAft>
                <a:spcPts val="600"/>
              </a:spcAft>
              <a:buFont typeface="Arial" panose="020B0604020202020204" pitchFamily="34" charset="0"/>
              <a:buChar char="•"/>
            </a:pPr>
            <a:r>
              <a:rPr lang="en-US" dirty="0">
                <a:solidFill>
                  <a:srgbClr val="000000"/>
                </a:solidFill>
              </a:rPr>
              <a:t>Implement standard admission criteria, triage management for spontaneous labor</a:t>
            </a:r>
          </a:p>
          <a:p>
            <a:pPr marL="285750" indent="-228600">
              <a:lnSpc>
                <a:spcPct val="90000"/>
              </a:lnSpc>
              <a:spcAft>
                <a:spcPts val="600"/>
              </a:spcAft>
              <a:buFont typeface="Arial" panose="020B0604020202020204" pitchFamily="34" charset="0"/>
              <a:buChar char="•"/>
            </a:pPr>
            <a:r>
              <a:rPr lang="en-US" dirty="0">
                <a:solidFill>
                  <a:srgbClr val="000000"/>
                </a:solidFill>
              </a:rPr>
              <a:t>Uphold standardized induction scheduling, proper selection and preparation</a:t>
            </a:r>
          </a:p>
          <a:p>
            <a:pPr marL="285750" indent="-228600">
              <a:lnSpc>
                <a:spcPct val="90000"/>
              </a:lnSpc>
              <a:spcAft>
                <a:spcPts val="600"/>
              </a:spcAft>
              <a:buFont typeface="Arial" panose="020B0604020202020204" pitchFamily="34" charset="0"/>
              <a:buChar char="•"/>
            </a:pPr>
            <a:r>
              <a:rPr lang="en-US" dirty="0">
                <a:solidFill>
                  <a:srgbClr val="000000"/>
                </a:solidFill>
              </a:rPr>
              <a:t>Utilize evidence-based labor and induction algorithms</a:t>
            </a:r>
          </a:p>
          <a:p>
            <a:pPr marL="285750" indent="-228600">
              <a:lnSpc>
                <a:spcPct val="90000"/>
              </a:lnSpc>
              <a:spcAft>
                <a:spcPts val="600"/>
              </a:spcAft>
              <a:buFont typeface="Arial" panose="020B0604020202020204" pitchFamily="34" charset="0"/>
              <a:buChar char="•"/>
            </a:pPr>
            <a:r>
              <a:rPr lang="en-US" dirty="0">
                <a:solidFill>
                  <a:srgbClr val="000000"/>
                </a:solidFill>
              </a:rPr>
              <a:t>Adopt policies standard responses to FHR patterns</a:t>
            </a:r>
          </a:p>
          <a:p>
            <a:pPr marL="285750" indent="-228600">
              <a:lnSpc>
                <a:spcPct val="90000"/>
              </a:lnSpc>
              <a:spcAft>
                <a:spcPts val="600"/>
              </a:spcAft>
              <a:buFont typeface="Arial" panose="020B0604020202020204" pitchFamily="34" charset="0"/>
              <a:buChar char="•"/>
            </a:pPr>
            <a:r>
              <a:rPr lang="en-US" dirty="0">
                <a:solidFill>
                  <a:srgbClr val="000000"/>
                </a:solidFill>
              </a:rPr>
              <a:t>Reducing elective cesareans</a:t>
            </a:r>
          </a:p>
          <a:p>
            <a:pPr indent="-228600">
              <a:lnSpc>
                <a:spcPct val="90000"/>
              </a:lnSpc>
              <a:spcAft>
                <a:spcPts val="600"/>
              </a:spcAft>
              <a:buFont typeface="Arial" panose="020B0604020202020204" pitchFamily="34" charset="0"/>
              <a:buChar char="•"/>
            </a:pPr>
            <a:endParaRPr lang="en-US" dirty="0">
              <a:solidFill>
                <a:srgbClr val="000000"/>
              </a:solidFill>
            </a:endParaRPr>
          </a:p>
        </p:txBody>
      </p:sp>
      <p:sp>
        <p:nvSpPr>
          <p:cNvPr id="3" name="Content Placeholder 2"/>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4068648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1A6CAC-A4DA-47A8-8EFA-B04C0D26FC70}"/>
              </a:ext>
            </a:extLst>
          </p:cNvPr>
          <p:cNvSpPr>
            <a:spLocks noGrp="1"/>
          </p:cNvSpPr>
          <p:nvPr>
            <p:ph idx="1"/>
          </p:nvPr>
        </p:nvSpPr>
        <p:spPr/>
        <p:txBody>
          <a:bodyPr/>
          <a:lstStyle/>
          <a:p>
            <a:pPr>
              <a:buFont typeface="Wingdings" panose="05000000000000000000" pitchFamily="2" charset="2"/>
              <a:buChar char="q"/>
            </a:pPr>
            <a:r>
              <a:rPr lang="en-US" dirty="0"/>
              <a:t>Fallouts from weekly review discussed one-on-one with surgeon.</a:t>
            </a:r>
          </a:p>
          <a:p>
            <a:pPr>
              <a:buFont typeface="Wingdings" panose="05000000000000000000" pitchFamily="2" charset="2"/>
              <a:buChar char="q"/>
            </a:pPr>
            <a:r>
              <a:rPr lang="en-US" dirty="0"/>
              <a:t>Review weekly NTSV CSR by all senior leaders/ELT.</a:t>
            </a:r>
          </a:p>
          <a:p>
            <a:pPr>
              <a:buFont typeface="Wingdings" panose="05000000000000000000" pitchFamily="2" charset="2"/>
              <a:buChar char="q"/>
            </a:pPr>
            <a:r>
              <a:rPr lang="en-US" dirty="0"/>
              <a:t>Monthly MEC updates from Quality Council.</a:t>
            </a:r>
          </a:p>
          <a:p>
            <a:pPr>
              <a:buFont typeface="Wingdings" panose="05000000000000000000" pitchFamily="2" charset="2"/>
              <a:buChar char="q"/>
            </a:pPr>
            <a:r>
              <a:rPr lang="en-US" dirty="0"/>
              <a:t>Monthly meetings with Regional WC team to review/revise action planning.</a:t>
            </a:r>
          </a:p>
          <a:p>
            <a:pPr>
              <a:buFont typeface="Wingdings" panose="05000000000000000000" pitchFamily="2" charset="2"/>
              <a:buChar char="q"/>
            </a:pPr>
            <a:r>
              <a:rPr lang="en-US" dirty="0"/>
              <a:t>CE/CMO Hallway conversations with fallout physicians.</a:t>
            </a:r>
          </a:p>
          <a:p>
            <a:pPr>
              <a:buFont typeface="Wingdings" panose="05000000000000000000" pitchFamily="2" charset="2"/>
              <a:buChar char="q"/>
            </a:pPr>
            <a:r>
              <a:rPr lang="en-US" dirty="0"/>
              <a:t>OB Director daily walk through discussion with staff.</a:t>
            </a:r>
          </a:p>
          <a:p>
            <a:pPr>
              <a:buFont typeface="Wingdings" panose="05000000000000000000" pitchFamily="2" charset="2"/>
              <a:buChar char="q"/>
            </a:pPr>
            <a:r>
              <a:rPr lang="en-US" dirty="0"/>
              <a:t>CNO weekly walkthrough/touch base with labor and delivery staff.</a:t>
            </a:r>
          </a:p>
          <a:p>
            <a:pPr>
              <a:buFont typeface="Wingdings" panose="05000000000000000000" pitchFamily="2" charset="2"/>
              <a:buChar char="q"/>
            </a:pPr>
            <a:r>
              <a:rPr lang="en-US" dirty="0"/>
              <a:t>Making LAIP goals.</a:t>
            </a:r>
          </a:p>
          <a:p>
            <a:pPr>
              <a:buFont typeface="Wingdings" panose="05000000000000000000" pitchFamily="2" charset="2"/>
              <a:buChar char="q"/>
            </a:pPr>
            <a:r>
              <a:rPr lang="en-US" dirty="0"/>
              <a:t>Begin planning for Natural Labor Program.</a:t>
            </a:r>
          </a:p>
        </p:txBody>
      </p:sp>
      <p:sp>
        <p:nvSpPr>
          <p:cNvPr id="3" name="Title 2">
            <a:extLst>
              <a:ext uri="{FF2B5EF4-FFF2-40B4-BE49-F238E27FC236}">
                <a16:creationId xmlns:a16="http://schemas.microsoft.com/office/drawing/2014/main" id="{C2D8E647-194C-41D0-96B0-79978AABB107}"/>
              </a:ext>
            </a:extLst>
          </p:cNvPr>
          <p:cNvSpPr>
            <a:spLocks noGrp="1"/>
          </p:cNvSpPr>
          <p:nvPr>
            <p:ph type="title"/>
          </p:nvPr>
        </p:nvSpPr>
        <p:spPr/>
        <p:txBody>
          <a:bodyPr/>
          <a:lstStyle/>
          <a:p>
            <a:r>
              <a:rPr lang="en-US" dirty="0"/>
              <a:t>LESSON 4: Leadership - All Hands-on Deck</a:t>
            </a:r>
          </a:p>
        </p:txBody>
      </p:sp>
    </p:spTree>
    <p:custDataLst>
      <p:tags r:id="rId1"/>
    </p:custDataLst>
    <p:extLst>
      <p:ext uri="{BB962C8B-B14F-4D97-AF65-F5344CB8AC3E}">
        <p14:creationId xmlns:p14="http://schemas.microsoft.com/office/powerpoint/2010/main" val="4100586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6746628" y="1783959"/>
            <a:ext cx="4645250" cy="2889114"/>
          </a:xfrm>
        </p:spPr>
        <p:txBody>
          <a:bodyPr vert="horz" lIns="91440" tIns="45720" rIns="91440" bIns="45720" rtlCol="0" anchor="b">
            <a:normAutofit/>
          </a:bodyPr>
          <a:lstStyle/>
          <a:p>
            <a:pPr algn="l" defTabSz="914400"/>
            <a:r>
              <a:rPr lang="en-US" altLang="en-US" sz="6000" b="1">
                <a:latin typeface="+mj-lt"/>
                <a:ea typeface="+mj-ea"/>
                <a:cs typeface="+mj-cs"/>
              </a:rPr>
              <a:t>Disclosure</a:t>
            </a:r>
          </a:p>
        </p:txBody>
      </p:sp>
      <p:sp>
        <p:nvSpPr>
          <p:cNvPr id="22531" name="Content Placeholder 2"/>
          <p:cNvSpPr>
            <a:spLocks noGrp="1"/>
          </p:cNvSpPr>
          <p:nvPr>
            <p:ph idx="1"/>
          </p:nvPr>
        </p:nvSpPr>
        <p:spPr>
          <a:xfrm>
            <a:off x="6746627" y="4750893"/>
            <a:ext cx="4645250" cy="1147863"/>
          </a:xfrm>
        </p:spPr>
        <p:txBody>
          <a:bodyPr vert="horz" lIns="91440" tIns="45720" rIns="91440" bIns="45720" rtlCol="0" anchor="t">
            <a:normAutofit/>
          </a:bodyPr>
          <a:lstStyle/>
          <a:p>
            <a:pPr marL="0" indent="0" defTabSz="914400">
              <a:lnSpc>
                <a:spcPct val="90000"/>
              </a:lnSpc>
              <a:spcBef>
                <a:spcPts val="1000"/>
              </a:spcBef>
              <a:buNone/>
            </a:pPr>
            <a:r>
              <a:rPr lang="en-US" altLang="en-US" sz="2000" dirty="0">
                <a:latin typeface="+mn-lt"/>
                <a:ea typeface="+mn-ea"/>
                <a:cs typeface="+mn-cs"/>
              </a:rPr>
              <a:t>The presenter has no financial disclosures to report</a:t>
            </a:r>
          </a:p>
        </p:txBody>
      </p:sp>
      <p:sp>
        <p:nvSpPr>
          <p:cNvPr id="72" name="Freeform: Shape 71">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14032114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noFill/>
          <a:effectLst>
            <a:outerShdw dist="107763" dir="2700000" algn="ctr" rotWithShape="0">
              <a:schemeClr val="bg2"/>
            </a:outerShdw>
          </a:effectLst>
        </p:spPr>
        <p:txBody>
          <a:bodyPr>
            <a:normAutofit/>
          </a:bodyPr>
          <a:lstStyle/>
          <a:p>
            <a:r>
              <a:rPr lang="en-US" altLang="en-US" dirty="0"/>
              <a:t>Opinion Leaders vs. Audit/Feedback</a:t>
            </a:r>
          </a:p>
        </p:txBody>
      </p:sp>
      <p:sp>
        <p:nvSpPr>
          <p:cNvPr id="66563" name="Rectangle 3"/>
          <p:cNvSpPr>
            <a:spLocks noGrp="1" noChangeArrowheads="1"/>
          </p:cNvSpPr>
          <p:nvPr>
            <p:ph type="body" idx="1"/>
          </p:nvPr>
        </p:nvSpPr>
        <p:spPr/>
        <p:txBody>
          <a:bodyPr/>
          <a:lstStyle/>
          <a:p>
            <a:pPr>
              <a:buClr>
                <a:schemeClr val="hlink"/>
              </a:buClr>
              <a:buFont typeface="Wingdings" panose="05000000000000000000" pitchFamily="2" charset="2"/>
              <a:buChar char="§"/>
              <a:defRPr/>
            </a:pPr>
            <a:r>
              <a:rPr lang="en-US" altLang="en-US" sz="2800" dirty="0"/>
              <a:t>76 physicians in 16 community hospitals</a:t>
            </a:r>
          </a:p>
          <a:p>
            <a:pPr>
              <a:buClr>
                <a:schemeClr val="hlink"/>
              </a:buClr>
              <a:buFont typeface="Wingdings" panose="05000000000000000000" pitchFamily="2" charset="2"/>
              <a:buChar char="§"/>
              <a:defRPr/>
            </a:pPr>
            <a:r>
              <a:rPr lang="en-US" altLang="en-US" sz="2800" dirty="0"/>
              <a:t>Looked at trial of labor</a:t>
            </a:r>
          </a:p>
          <a:p>
            <a:pPr>
              <a:buClr>
                <a:schemeClr val="hlink"/>
              </a:buClr>
              <a:buFont typeface="Wingdings" panose="05000000000000000000" pitchFamily="2" charset="2"/>
              <a:buChar char="§"/>
              <a:defRPr/>
            </a:pPr>
            <a:r>
              <a:rPr lang="en-US" altLang="en-US" sz="2800" dirty="0"/>
              <a:t>After 24 months no difference between control and groups in audit and feedback group</a:t>
            </a:r>
          </a:p>
          <a:p>
            <a:pPr>
              <a:buClr>
                <a:schemeClr val="hlink"/>
              </a:buClr>
              <a:defRPr/>
            </a:pPr>
            <a:r>
              <a:rPr lang="en-US" altLang="en-US" sz="2800" dirty="0"/>
              <a:t>Opinion leader groups were 85% higher than controls and 46% higher than audit groups </a:t>
            </a:r>
          </a:p>
          <a:p>
            <a:pPr>
              <a:buClr>
                <a:schemeClr val="hlink"/>
              </a:buClr>
              <a:buFont typeface="Wingdings" panose="05000000000000000000" pitchFamily="2" charset="2"/>
              <a:buChar char="§"/>
              <a:defRPr/>
            </a:pPr>
            <a:r>
              <a:rPr lang="en-US" altLang="en-US" sz="2800" dirty="0"/>
              <a:t>No adverse outcome differences</a:t>
            </a:r>
          </a:p>
        </p:txBody>
      </p:sp>
      <p:sp>
        <p:nvSpPr>
          <p:cNvPr id="66564" name="Rectangle 4"/>
          <p:cNvSpPr>
            <a:spLocks noChangeArrowheads="1"/>
          </p:cNvSpPr>
          <p:nvPr/>
        </p:nvSpPr>
        <p:spPr bwMode="auto">
          <a:xfrm>
            <a:off x="2193926" y="6003925"/>
            <a:ext cx="3712619"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defRPr/>
            </a:pPr>
            <a:r>
              <a:rPr lang="en-US" altLang="en-US">
                <a:effectLst>
                  <a:outerShdw blurRad="38100" dist="38100" dir="2700000" algn="tl">
                    <a:srgbClr val="000000"/>
                  </a:outerShdw>
                </a:effectLst>
                <a:latin typeface="Arial" panose="020B0604020202020204" pitchFamily="34" charset="0"/>
              </a:rPr>
              <a:t>Lomas et al, JAMA 1991;265:2202</a:t>
            </a:r>
          </a:p>
        </p:txBody>
      </p:sp>
    </p:spTree>
    <p:custDataLst>
      <p:tags r:id="rId1"/>
    </p:custDataLst>
    <p:extLst>
      <p:ext uri="{BB962C8B-B14F-4D97-AF65-F5344CB8AC3E}">
        <p14:creationId xmlns:p14="http://schemas.microsoft.com/office/powerpoint/2010/main" val="252764815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41800" y="6197601"/>
            <a:ext cx="3727450" cy="8946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73021" y="2478263"/>
            <a:ext cx="2514600" cy="685800"/>
          </a:xfrm>
        </p:spPr>
        <p:txBody>
          <a:bodyPr>
            <a:noAutofit/>
          </a:bodyPr>
          <a:lstStyle/>
          <a:p>
            <a:r>
              <a:rPr lang="en-US" sz="4000" dirty="0"/>
              <a:t>Sharing in decision making</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06354" y="592178"/>
            <a:ext cx="3480547" cy="6196110"/>
          </a:xfrm>
          <a:ln>
            <a:solidFill>
              <a:srgbClr val="2F5597"/>
            </a:solidFill>
          </a:ln>
        </p:spPr>
      </p:pic>
      <p:sp>
        <p:nvSpPr>
          <p:cNvPr id="6" name="Rectangle 5"/>
          <p:cNvSpPr/>
          <p:nvPr/>
        </p:nvSpPr>
        <p:spPr bwMode="auto">
          <a:xfrm>
            <a:off x="1524000" y="1891068"/>
            <a:ext cx="971550" cy="4966932"/>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vert270"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4950" spc="450" dirty="0">
                <a:solidFill>
                  <a:schemeClr val="bg1">
                    <a:lumMod val="95000"/>
                  </a:schemeClr>
                </a:solidFill>
                <a:latin typeface="Avenir Book" charset="0"/>
                <a:ea typeface="Avenir Book" charset="0"/>
                <a:cs typeface="Avenir Book" charset="0"/>
              </a:rPr>
              <a:t>Readiness</a:t>
            </a:r>
          </a:p>
        </p:txBody>
      </p:sp>
      <p:sp>
        <p:nvSpPr>
          <p:cNvPr id="5" name="Slide Number Placeholder 2"/>
          <p:cNvSpPr txBox="1">
            <a:spLocks/>
          </p:cNvSpPr>
          <p:nvPr/>
        </p:nvSpPr>
        <p:spPr>
          <a:xfrm>
            <a:off x="9639300" y="6454776"/>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780212E-2FEA-1E47-8FD3-306716976148}" type="slidenum">
              <a:rPr lang="en-US" sz="1600">
                <a:solidFill>
                  <a:srgbClr val="7C7C7C"/>
                </a:solidFill>
              </a:rPr>
              <a:pPr algn="r"/>
              <a:t>21</a:t>
            </a:fld>
            <a:endParaRPr lang="en-US" sz="1600" dirty="0">
              <a:solidFill>
                <a:srgbClr val="7C7C7C"/>
              </a:solidFill>
            </a:endParaRPr>
          </a:p>
        </p:txBody>
      </p:sp>
    </p:spTree>
    <p:custDataLst>
      <p:tags r:id="rId1"/>
    </p:custDataLst>
    <p:extLst>
      <p:ext uri="{BB962C8B-B14F-4D97-AF65-F5344CB8AC3E}">
        <p14:creationId xmlns:p14="http://schemas.microsoft.com/office/powerpoint/2010/main" val="1936284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125" y="1205268"/>
            <a:ext cx="2400300" cy="685800"/>
          </a:xfrm>
        </p:spPr>
        <p:txBody>
          <a:bodyPr>
            <a:normAutofit fontScale="90000"/>
          </a:bodyPr>
          <a:lstStyle/>
          <a:p>
            <a:r>
              <a:rPr lang="en-US" dirty="0"/>
              <a:t>Birth Preferences Worksheet</a:t>
            </a:r>
          </a:p>
        </p:txBody>
      </p:sp>
      <p:sp>
        <p:nvSpPr>
          <p:cNvPr id="14" name="Content Placeholder 13"/>
          <p:cNvSpPr>
            <a:spLocks noGrp="1"/>
          </p:cNvSpPr>
          <p:nvPr>
            <p:ph sz="half" idx="1"/>
          </p:nvPr>
        </p:nvSpPr>
        <p:spPr>
          <a:xfrm>
            <a:off x="2705101" y="2713772"/>
            <a:ext cx="2819399" cy="3128228"/>
          </a:xfrm>
          <a:solidFill>
            <a:schemeClr val="accent5">
              <a:lumMod val="20000"/>
              <a:lumOff val="80000"/>
            </a:schemeClr>
          </a:solidFill>
        </p:spPr>
        <p:txBody>
          <a:bodyPr>
            <a:normAutofit/>
          </a:bodyPr>
          <a:lstStyle/>
          <a:p>
            <a:r>
              <a:rPr lang="en-US" sz="2400" dirty="0"/>
              <a:t>Collaborate with healthcare provider to determine birth preferences</a:t>
            </a:r>
          </a:p>
          <a:p>
            <a:r>
              <a:rPr lang="en-US" sz="2400" dirty="0"/>
              <a:t>Tailor choices to what is available at each facility</a:t>
            </a:r>
          </a:p>
        </p:txBody>
      </p:sp>
      <p:pic>
        <p:nvPicPr>
          <p:cNvPr id="13"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5715001" y="911846"/>
            <a:ext cx="4813299" cy="52169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pic>
      <p:sp>
        <p:nvSpPr>
          <p:cNvPr id="6" name="Rectangle 5"/>
          <p:cNvSpPr/>
          <p:nvPr/>
        </p:nvSpPr>
        <p:spPr bwMode="auto">
          <a:xfrm>
            <a:off x="1524000" y="1891068"/>
            <a:ext cx="971550" cy="4966932"/>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vert270"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4950" spc="450" dirty="0">
                <a:solidFill>
                  <a:schemeClr val="bg1">
                    <a:lumMod val="95000"/>
                  </a:schemeClr>
                </a:solidFill>
                <a:latin typeface="Avenir Book" charset="0"/>
                <a:ea typeface="Avenir Book" charset="0"/>
                <a:cs typeface="Avenir Book" charset="0"/>
              </a:rPr>
              <a:t>Readiness</a:t>
            </a:r>
          </a:p>
        </p:txBody>
      </p:sp>
      <p:sp>
        <p:nvSpPr>
          <p:cNvPr id="7" name="Slide Number Placeholder 2"/>
          <p:cNvSpPr txBox="1">
            <a:spLocks/>
          </p:cNvSpPr>
          <p:nvPr/>
        </p:nvSpPr>
        <p:spPr>
          <a:xfrm>
            <a:off x="9639300" y="6454776"/>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780212E-2FEA-1E47-8FD3-306716976148}" type="slidenum">
              <a:rPr lang="en-US" sz="1600">
                <a:solidFill>
                  <a:srgbClr val="7C7C7C"/>
                </a:solidFill>
              </a:rPr>
              <a:pPr algn="r"/>
              <a:t>22</a:t>
            </a:fld>
            <a:endParaRPr lang="en-US" sz="1600" dirty="0">
              <a:solidFill>
                <a:srgbClr val="7C7C7C"/>
              </a:solidFill>
            </a:endParaRPr>
          </a:p>
        </p:txBody>
      </p:sp>
    </p:spTree>
    <p:custDataLst>
      <p:tags r:id="rId1"/>
    </p:custDataLst>
    <p:extLst>
      <p:ext uri="{BB962C8B-B14F-4D97-AF65-F5344CB8AC3E}">
        <p14:creationId xmlns:p14="http://schemas.microsoft.com/office/powerpoint/2010/main" val="174102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3470" y="616911"/>
            <a:ext cx="7886700" cy="1056502"/>
          </a:xfrm>
        </p:spPr>
        <p:txBody>
          <a:bodyPr>
            <a:normAutofit fontScale="90000"/>
          </a:bodyPr>
          <a:lstStyle/>
          <a:p>
            <a:r>
              <a:rPr lang="en-US" sz="4000" dirty="0"/>
              <a:t>Key Strategies for Using Data to Reduce Cesareans</a:t>
            </a:r>
          </a:p>
        </p:txBody>
      </p:sp>
      <p:sp>
        <p:nvSpPr>
          <p:cNvPr id="3" name="Content Placeholder 2"/>
          <p:cNvSpPr>
            <a:spLocks noGrp="1"/>
          </p:cNvSpPr>
          <p:nvPr>
            <p:ph idx="1"/>
          </p:nvPr>
        </p:nvSpPr>
        <p:spPr>
          <a:xfrm>
            <a:off x="2938650" y="2162999"/>
            <a:ext cx="7072952" cy="3335173"/>
          </a:xfrm>
        </p:spPr>
        <p:txBody>
          <a:bodyPr>
            <a:noAutofit/>
          </a:bodyPr>
          <a:lstStyle/>
          <a:p>
            <a:pPr marL="223838" indent="-223838"/>
            <a:r>
              <a:rPr lang="en-US" sz="2800" dirty="0"/>
              <a:t>Make data compelling to Providers</a:t>
            </a:r>
          </a:p>
          <a:p>
            <a:pPr marL="223838" indent="-223838"/>
            <a:r>
              <a:rPr lang="en-US" sz="2800" dirty="0"/>
              <a:t>Assist organizations to understand data associated with their hospital</a:t>
            </a:r>
          </a:p>
          <a:p>
            <a:pPr marL="223838" indent="-223838"/>
            <a:r>
              <a:rPr lang="en-US" sz="2800" dirty="0"/>
              <a:t>Assist providers to understand their CS rates</a:t>
            </a:r>
          </a:p>
          <a:p>
            <a:pPr marL="223838" indent="-223838"/>
            <a:r>
              <a:rPr lang="en-US" sz="2800" dirty="0"/>
              <a:t>Engage women, employers, and the general public in the improvement process</a:t>
            </a:r>
          </a:p>
        </p:txBody>
      </p:sp>
      <p:sp>
        <p:nvSpPr>
          <p:cNvPr id="5" name="Rectangle 4"/>
          <p:cNvSpPr/>
          <p:nvPr/>
        </p:nvSpPr>
        <p:spPr bwMode="auto">
          <a:xfrm>
            <a:off x="1524000" y="2343150"/>
            <a:ext cx="971550" cy="4514850"/>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vert270"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4950" spc="450" dirty="0">
                <a:solidFill>
                  <a:schemeClr val="tx1">
                    <a:lumMod val="75000"/>
                    <a:lumOff val="25000"/>
                  </a:schemeClr>
                </a:solidFill>
                <a:latin typeface="Avenir Book" charset="0"/>
                <a:ea typeface="Avenir Book" charset="0"/>
                <a:cs typeface="Avenir Book" charset="0"/>
              </a:rPr>
              <a:t>Reporting</a:t>
            </a:r>
          </a:p>
        </p:txBody>
      </p:sp>
      <p:sp>
        <p:nvSpPr>
          <p:cNvPr id="6" name="Slide Number Placeholder 2"/>
          <p:cNvSpPr txBox="1">
            <a:spLocks/>
          </p:cNvSpPr>
          <p:nvPr/>
        </p:nvSpPr>
        <p:spPr>
          <a:xfrm>
            <a:off x="9639300" y="6454776"/>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780212E-2FEA-1E47-8FD3-306716976148}" type="slidenum">
              <a:rPr lang="en-US" sz="1600">
                <a:solidFill>
                  <a:srgbClr val="7C7C7C"/>
                </a:solidFill>
              </a:rPr>
              <a:pPr algn="r"/>
              <a:t>23</a:t>
            </a:fld>
            <a:endParaRPr lang="en-US" sz="1600" dirty="0">
              <a:solidFill>
                <a:srgbClr val="7C7C7C"/>
              </a:solidFill>
            </a:endParaRPr>
          </a:p>
        </p:txBody>
      </p:sp>
    </p:spTree>
    <p:custDataLst>
      <p:tags r:id="rId1"/>
    </p:custDataLst>
    <p:extLst>
      <p:ext uri="{BB962C8B-B14F-4D97-AF65-F5344CB8AC3E}">
        <p14:creationId xmlns:p14="http://schemas.microsoft.com/office/powerpoint/2010/main" val="469191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B78E36D-AAE7-4749-861C-C0079AF919D8}"/>
              </a:ext>
            </a:extLst>
          </p:cNvPr>
          <p:cNvPicPr>
            <a:picLocks noGrp="1" noChangeAspect="1"/>
          </p:cNvPicPr>
          <p:nvPr>
            <p:ph idx="1"/>
          </p:nvPr>
        </p:nvPicPr>
        <p:blipFill>
          <a:blip r:embed="rId3"/>
          <a:stretch>
            <a:fillRect/>
          </a:stretch>
        </p:blipFill>
        <p:spPr>
          <a:xfrm>
            <a:off x="5673629" y="1447800"/>
            <a:ext cx="6229541" cy="4800600"/>
          </a:xfrm>
          <a:prstGeom prst="rect">
            <a:avLst/>
          </a:prstGeom>
        </p:spPr>
      </p:pic>
      <p:sp>
        <p:nvSpPr>
          <p:cNvPr id="3" name="Title 2">
            <a:extLst>
              <a:ext uri="{FF2B5EF4-FFF2-40B4-BE49-F238E27FC236}">
                <a16:creationId xmlns:a16="http://schemas.microsoft.com/office/drawing/2014/main" id="{9DD488E3-9C64-4E35-8B7C-81513EDAC362}"/>
              </a:ext>
            </a:extLst>
          </p:cNvPr>
          <p:cNvSpPr>
            <a:spLocks noGrp="1"/>
          </p:cNvSpPr>
          <p:nvPr>
            <p:ph type="title"/>
          </p:nvPr>
        </p:nvSpPr>
        <p:spPr/>
        <p:txBody>
          <a:bodyPr/>
          <a:lstStyle/>
          <a:p>
            <a:r>
              <a:rPr lang="en-US" dirty="0"/>
              <a:t>5 months Pre/Post 2/1/2020</a:t>
            </a:r>
          </a:p>
        </p:txBody>
      </p:sp>
      <p:pic>
        <p:nvPicPr>
          <p:cNvPr id="5" name="Picture 4">
            <a:extLst>
              <a:ext uri="{FF2B5EF4-FFF2-40B4-BE49-F238E27FC236}">
                <a16:creationId xmlns:a16="http://schemas.microsoft.com/office/drawing/2014/main" id="{F8526CF0-FEE5-4563-9C30-B4EB8CF3999C}"/>
              </a:ext>
            </a:extLst>
          </p:cNvPr>
          <p:cNvPicPr>
            <a:picLocks noChangeAspect="1"/>
          </p:cNvPicPr>
          <p:nvPr/>
        </p:nvPicPr>
        <p:blipFill>
          <a:blip r:embed="rId4"/>
          <a:stretch>
            <a:fillRect/>
          </a:stretch>
        </p:blipFill>
        <p:spPr>
          <a:xfrm>
            <a:off x="801910" y="1795462"/>
            <a:ext cx="4577810" cy="3267075"/>
          </a:xfrm>
          <a:prstGeom prst="rect">
            <a:avLst/>
          </a:prstGeom>
        </p:spPr>
      </p:pic>
      <p:sp>
        <p:nvSpPr>
          <p:cNvPr id="2" name="Rectangle 1">
            <a:extLst>
              <a:ext uri="{FF2B5EF4-FFF2-40B4-BE49-F238E27FC236}">
                <a16:creationId xmlns:a16="http://schemas.microsoft.com/office/drawing/2014/main" id="{21AC3C7C-4BC3-4C32-B93D-E5D4D6C75D80}"/>
              </a:ext>
            </a:extLst>
          </p:cNvPr>
          <p:cNvSpPr/>
          <p:nvPr/>
        </p:nvSpPr>
        <p:spPr>
          <a:xfrm>
            <a:off x="6035040" y="5643154"/>
            <a:ext cx="1532709" cy="296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49239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10453D-7E84-4887-8874-9EB98D3A8A9D}"/>
              </a:ext>
            </a:extLst>
          </p:cNvPr>
          <p:cNvSpPr>
            <a:spLocks noGrp="1"/>
          </p:cNvSpPr>
          <p:nvPr>
            <p:ph type="title"/>
          </p:nvPr>
        </p:nvSpPr>
        <p:spPr/>
        <p:txBody>
          <a:bodyPr>
            <a:normAutofit fontScale="90000"/>
          </a:bodyPr>
          <a:lstStyle/>
          <a:p>
            <a:r>
              <a:rPr lang="en-US" dirty="0"/>
              <a:t>Weekly NTSV CSR Review</a:t>
            </a:r>
            <a:br>
              <a:rPr lang="en-US" dirty="0"/>
            </a:br>
            <a:r>
              <a:rPr lang="en-US" dirty="0"/>
              <a:t>(sent to all Ministry Leaders)</a:t>
            </a:r>
          </a:p>
        </p:txBody>
      </p:sp>
      <p:pic>
        <p:nvPicPr>
          <p:cNvPr id="1026" name="Picture 2" descr="Machine generated alternative text:&#10;SJO NT SV Executive Summary by week &#10;July 2020 &#10;Week: &#10;July 3-9 &#10;1 &#10;2 &#10;July 10-16 &#10;1 &#10;2 &#10;3 &#10;4 &#10;5 &#10;July 17-23 &#10;1 &#10;NTSV &#10;fallouts &#10;2 &#10;5 &#10;6 &#10;D: # of &#10;cases &#10;20 &#10;25 &#10;36 &#10;% for &#10;week &#10;16.7% &#10;Documented c/s &#10;reason &#10;Non-Reassuring &#10;Failed Induction &#10;Non-Reassuring &#10;Non-Reassuring &#10;Maternal Request &#10;2nd Stage Labor &#10;Dystocia &#10;2nd Stage Labor &#10;Dystocia &#10;Non-Reassuring &#10;Attending &#10;Akerman &#10;Bignami &#10;Sheen &#10;Hernandez &#10;0' Day &#10;Tran-Kim &#10;Hernandez &#10;0' Day &#10;Akerman &#10;Artoun &#10;Decision making &#10;MD/Nurse &#10;Akerman/Peck &#10;Sheen/Martin &#10;Tran-Kim/Martin &#10;Khan/Schlepp &#10;Artoun/McDaniels &#10;Newberg/May &#10;Anzaldo/Hanna &#10;Artoun/Dinunzio &#10;notes &#10;38.3 weeks decels in &#10;office; attempted ind. &#10;multiple prolonged &#10;decels &#10;40.1 weeks sent from &#10;MFT for ind. &#10;40 weeks labor (lates &#10;tem , mec &#10;39.2 weeks admitted &#10;for decels &#10;37.2ind for elevated &#10;BP's. 2+ day labor and &#10;patient requested for &#10;maternal exhaustion an &#10;8cm for 5 hrs &#10;40.5 ind. &#10;40.4 ind &#10;39 weeks admitted for &#10;Recom &#10;menda &#10;tion &#10;ACOG Criteria &#10;met &#10;Yes &#10;No &#10;Yes &#10;Yes &#10;Yes &#10;Yes &#10;Yes ">
            <a:extLst>
              <a:ext uri="{FF2B5EF4-FFF2-40B4-BE49-F238E27FC236}">
                <a16:creationId xmlns:a16="http://schemas.microsoft.com/office/drawing/2014/main" id="{0C6C3E5E-3C98-482F-BF15-655F00CAF31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8095" y="1524000"/>
            <a:ext cx="8752609"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47474E3-CBFB-455F-BABA-13EDD672DDC5}"/>
              </a:ext>
            </a:extLst>
          </p:cNvPr>
          <p:cNvSpPr/>
          <p:nvPr/>
        </p:nvSpPr>
        <p:spPr>
          <a:xfrm>
            <a:off x="5516880" y="2824480"/>
            <a:ext cx="1686560" cy="3512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88761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5"/>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3155901" y="565370"/>
            <a:ext cx="6699516" cy="6220089"/>
          </a:xfrm>
          <a:ln>
            <a:solidFill>
              <a:srgbClr val="2F5597"/>
            </a:solidFill>
          </a:ln>
        </p:spPr>
      </p:pic>
      <p:sp>
        <p:nvSpPr>
          <p:cNvPr id="4" name="Rectangle 3"/>
          <p:cNvSpPr/>
          <p:nvPr/>
        </p:nvSpPr>
        <p:spPr bwMode="auto">
          <a:xfrm>
            <a:off x="1524000" y="2171700"/>
            <a:ext cx="971550" cy="4686300"/>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vert270"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4950" spc="450" dirty="0">
                <a:solidFill>
                  <a:schemeClr val="bg1">
                    <a:lumMod val="95000"/>
                  </a:schemeClr>
                </a:solidFill>
                <a:latin typeface="Avenir Book" charset="0"/>
                <a:ea typeface="Avenir Book" charset="0"/>
                <a:cs typeface="Avenir Book" charset="0"/>
              </a:rPr>
              <a:t>Response</a:t>
            </a:r>
          </a:p>
        </p:txBody>
      </p:sp>
      <p:sp>
        <p:nvSpPr>
          <p:cNvPr id="5" name="Slide Number Placeholder 2"/>
          <p:cNvSpPr txBox="1">
            <a:spLocks/>
          </p:cNvSpPr>
          <p:nvPr/>
        </p:nvSpPr>
        <p:spPr>
          <a:xfrm>
            <a:off x="9639300" y="6454776"/>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780212E-2FEA-1E47-8FD3-306716976148}" type="slidenum">
              <a:rPr lang="en-US" sz="1600">
                <a:solidFill>
                  <a:srgbClr val="7C7C7C"/>
                </a:solidFill>
              </a:rPr>
              <a:pPr algn="r"/>
              <a:t>26</a:t>
            </a:fld>
            <a:endParaRPr lang="en-US" sz="1600" dirty="0">
              <a:solidFill>
                <a:srgbClr val="7C7C7C"/>
              </a:solidFill>
            </a:endParaRPr>
          </a:p>
        </p:txBody>
      </p:sp>
    </p:spTree>
    <p:custDataLst>
      <p:tags r:id="rId1"/>
    </p:custDataLst>
    <p:extLst>
      <p:ext uri="{BB962C8B-B14F-4D97-AF65-F5344CB8AC3E}">
        <p14:creationId xmlns:p14="http://schemas.microsoft.com/office/powerpoint/2010/main" val="373902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AB624C-3FD1-45BC-94C4-2575E9A40557}"/>
              </a:ext>
            </a:extLst>
          </p:cNvPr>
          <p:cNvSpPr>
            <a:spLocks noGrp="1"/>
          </p:cNvSpPr>
          <p:nvPr>
            <p:ph type="title"/>
          </p:nvPr>
        </p:nvSpPr>
        <p:spPr>
          <a:xfrm>
            <a:off x="1524000" y="4531634"/>
            <a:ext cx="9144000" cy="1098395"/>
          </a:xfrm>
        </p:spPr>
        <p:txBody>
          <a:bodyPr vert="horz" lIns="91440" tIns="45720" rIns="91440" bIns="45720" rtlCol="0" anchor="b">
            <a:normAutofit/>
          </a:bodyPr>
          <a:lstStyle/>
          <a:p>
            <a:pPr defTabSz="914400"/>
            <a:r>
              <a:rPr lang="en-US" sz="6000" dirty="0">
                <a:solidFill>
                  <a:srgbClr val="FFFFFF"/>
                </a:solidFill>
                <a:latin typeface="+mj-lt"/>
                <a:ea typeface="+mj-ea"/>
                <a:cs typeface="+mj-cs"/>
              </a:rPr>
              <a:t>Most Important?</a:t>
            </a:r>
          </a:p>
        </p:txBody>
      </p:sp>
      <p:sp>
        <p:nvSpPr>
          <p:cNvPr id="3" name="Content Placeholder 2">
            <a:extLst>
              <a:ext uri="{FF2B5EF4-FFF2-40B4-BE49-F238E27FC236}">
                <a16:creationId xmlns:a16="http://schemas.microsoft.com/office/drawing/2014/main" id="{33773232-0990-43A5-9074-DEFF3DCFE933}"/>
              </a:ext>
            </a:extLst>
          </p:cNvPr>
          <p:cNvSpPr>
            <a:spLocks noGrp="1"/>
          </p:cNvSpPr>
          <p:nvPr>
            <p:ph idx="1"/>
          </p:nvPr>
        </p:nvSpPr>
        <p:spPr>
          <a:xfrm>
            <a:off x="1524000" y="5420314"/>
            <a:ext cx="9144000" cy="1098395"/>
          </a:xfrm>
        </p:spPr>
        <p:txBody>
          <a:bodyPr vert="horz" lIns="91440" tIns="45720" rIns="91440" bIns="45720" rtlCol="0">
            <a:normAutofit fontScale="92500"/>
          </a:bodyPr>
          <a:lstStyle/>
          <a:p>
            <a:pPr marL="0" indent="0" algn="ctr" defTabSz="914400">
              <a:lnSpc>
                <a:spcPct val="90000"/>
              </a:lnSpc>
              <a:spcBef>
                <a:spcPts val="1000"/>
              </a:spcBef>
              <a:buNone/>
            </a:pPr>
            <a:r>
              <a:rPr lang="en-US" sz="4800" b="1" i="1" u="sng" dirty="0">
                <a:solidFill>
                  <a:srgbClr val="FFFFFF"/>
                </a:solidFill>
                <a:latin typeface="+mn-lt"/>
                <a:ea typeface="+mn-ea"/>
                <a:cs typeface="+mn-cs"/>
              </a:rPr>
              <a:t>A Culture that values vaginal delivery</a:t>
            </a:r>
          </a:p>
        </p:txBody>
      </p:sp>
    </p:spTree>
    <p:custDataLst>
      <p:tags r:id="rId1"/>
    </p:custDataLst>
    <p:extLst>
      <p:ext uri="{BB962C8B-B14F-4D97-AF65-F5344CB8AC3E}">
        <p14:creationId xmlns:p14="http://schemas.microsoft.com/office/powerpoint/2010/main" val="2314991767"/>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C98C7D-1087-41E3-BAAD-9BB25716E0F4}"/>
              </a:ext>
            </a:extLst>
          </p:cNvPr>
          <p:cNvSpPr>
            <a:spLocks noGrp="1"/>
          </p:cNvSpPr>
          <p:nvPr>
            <p:ph type="title"/>
          </p:nvPr>
        </p:nvSpPr>
        <p:spPr/>
        <p:txBody>
          <a:bodyPr/>
          <a:lstStyle/>
          <a:p>
            <a:r>
              <a:rPr lang="en-US" dirty="0"/>
              <a:t>LESSON 5: Nursing has a Critical Role</a:t>
            </a:r>
          </a:p>
        </p:txBody>
      </p:sp>
      <p:sp>
        <p:nvSpPr>
          <p:cNvPr id="4" name="Content Placeholder 3">
            <a:extLst>
              <a:ext uri="{FF2B5EF4-FFF2-40B4-BE49-F238E27FC236}">
                <a16:creationId xmlns:a16="http://schemas.microsoft.com/office/drawing/2014/main" id="{19DC4A60-ADF0-42EE-B318-6EA3E936A68A}"/>
              </a:ext>
            </a:extLst>
          </p:cNvPr>
          <p:cNvSpPr>
            <a:spLocks noGrp="1"/>
          </p:cNvSpPr>
          <p:nvPr>
            <p:ph idx="1"/>
          </p:nvPr>
        </p:nvSpPr>
        <p:spPr/>
        <p:txBody>
          <a:bodyPr/>
          <a:lstStyle/>
          <a:p>
            <a:pPr>
              <a:buFont typeface="Wingdings" panose="05000000000000000000" pitchFamily="2" charset="2"/>
              <a:buChar char="q"/>
            </a:pPr>
            <a:r>
              <a:rPr lang="en-US" dirty="0"/>
              <a:t>Refresh labor techniques training/Spinning Baby/2nd Stage</a:t>
            </a:r>
          </a:p>
          <a:p>
            <a:pPr>
              <a:buFont typeface="Wingdings" panose="05000000000000000000" pitchFamily="2" charset="2"/>
              <a:buChar char="q"/>
            </a:pPr>
            <a:r>
              <a:rPr lang="en-US" dirty="0"/>
              <a:t>Strip review at shift change</a:t>
            </a:r>
          </a:p>
          <a:p>
            <a:pPr>
              <a:buFont typeface="Wingdings" panose="05000000000000000000" pitchFamily="2" charset="2"/>
              <a:buChar char="q"/>
            </a:pPr>
            <a:r>
              <a:rPr lang="en-US" dirty="0"/>
              <a:t>Review oxytocin policies and procedures for timely advancement of oxytocin and restarting after tachysystole/decelerations.</a:t>
            </a:r>
          </a:p>
          <a:p>
            <a:pPr>
              <a:buFont typeface="Wingdings" panose="05000000000000000000" pitchFamily="2" charset="2"/>
              <a:buChar char="q"/>
            </a:pPr>
            <a:r>
              <a:rPr lang="en-US" dirty="0"/>
              <a:t>Work with medical leadership to invoke hard stop labor admissions before 4 cm without medical indications.</a:t>
            </a:r>
          </a:p>
          <a:p>
            <a:pPr>
              <a:buFont typeface="Wingdings" panose="05000000000000000000" pitchFamily="2" charset="2"/>
              <a:buChar char="q"/>
            </a:pPr>
            <a:r>
              <a:rPr lang="en-US" dirty="0"/>
              <a:t>Scripted discussions from labor evaluation area</a:t>
            </a:r>
          </a:p>
          <a:p>
            <a:endParaRPr lang="en-US" dirty="0"/>
          </a:p>
        </p:txBody>
      </p:sp>
    </p:spTree>
    <p:custDataLst>
      <p:tags r:id="rId1"/>
    </p:custDataLst>
    <p:extLst>
      <p:ext uri="{BB962C8B-B14F-4D97-AF65-F5344CB8AC3E}">
        <p14:creationId xmlns:p14="http://schemas.microsoft.com/office/powerpoint/2010/main" val="209848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616911"/>
            <a:ext cx="7886700" cy="862266"/>
          </a:xfrm>
        </p:spPr>
        <p:txBody>
          <a:bodyPr>
            <a:normAutofit/>
          </a:bodyPr>
          <a:lstStyle/>
          <a:p>
            <a:r>
              <a:rPr lang="en-US" sz="4000" dirty="0"/>
              <a:t>Peanut Ball</a:t>
            </a:r>
          </a:p>
        </p:txBody>
      </p:sp>
      <p:sp>
        <p:nvSpPr>
          <p:cNvPr id="3" name="Content Placeholder 2"/>
          <p:cNvSpPr>
            <a:spLocks noGrp="1"/>
          </p:cNvSpPr>
          <p:nvPr>
            <p:ph idx="1"/>
          </p:nvPr>
        </p:nvSpPr>
        <p:spPr>
          <a:xfrm>
            <a:off x="2705249" y="2119742"/>
            <a:ext cx="3076987" cy="2914650"/>
          </a:xfrm>
        </p:spPr>
        <p:txBody>
          <a:bodyPr>
            <a:normAutofit/>
          </a:bodyPr>
          <a:lstStyle/>
          <a:p>
            <a:r>
              <a:rPr lang="en-US" sz="2800" dirty="0"/>
              <a:t>Decrease length of labor</a:t>
            </a:r>
          </a:p>
          <a:p>
            <a:r>
              <a:rPr lang="en-US" sz="2800" dirty="0"/>
              <a:t>Decreasing CS </a:t>
            </a:r>
            <a:br>
              <a:rPr lang="en-US" sz="2800" dirty="0"/>
            </a:br>
            <a:r>
              <a:rPr lang="en-US" sz="2800" dirty="0"/>
              <a:t>rate in patients </a:t>
            </a:r>
            <a:br>
              <a:rPr lang="en-US" sz="2800" dirty="0"/>
            </a:br>
            <a:r>
              <a:rPr lang="en-US" sz="2800" dirty="0"/>
              <a:t>with epidurals</a:t>
            </a:r>
          </a:p>
        </p:txBody>
      </p:sp>
      <p:pic>
        <p:nvPicPr>
          <p:cNvPr id="4"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7412" y="1927411"/>
            <a:ext cx="4812564" cy="321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p:cNvSpPr txBox="1">
            <a:spLocks noChangeArrowheads="1"/>
          </p:cNvSpPr>
          <p:nvPr/>
        </p:nvSpPr>
        <p:spPr bwMode="auto">
          <a:xfrm>
            <a:off x="2854658" y="5560467"/>
            <a:ext cx="73800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charset="0"/>
              </a:defRPr>
            </a:lvl1pPr>
            <a:lvl2pPr marL="742950" indent="-285750">
              <a:defRPr>
                <a:solidFill>
                  <a:schemeClr val="tx1"/>
                </a:solidFill>
                <a:latin typeface="Century Gothic" charset="0"/>
              </a:defRPr>
            </a:lvl2pPr>
            <a:lvl3pPr marL="1143000" indent="-228600">
              <a:defRPr>
                <a:solidFill>
                  <a:schemeClr val="tx1"/>
                </a:solidFill>
                <a:latin typeface="Century Gothic" charset="0"/>
              </a:defRPr>
            </a:lvl3pPr>
            <a:lvl4pPr marL="1600200" indent="-228600">
              <a:defRPr>
                <a:solidFill>
                  <a:schemeClr val="tx1"/>
                </a:solidFill>
                <a:latin typeface="Century Gothic" charset="0"/>
              </a:defRPr>
            </a:lvl4pPr>
            <a:lvl5pPr marL="2057400" indent="-228600">
              <a:defRPr>
                <a:solidFill>
                  <a:schemeClr val="tx1"/>
                </a:solidFill>
                <a:latin typeface="Century Gothic" charset="0"/>
              </a:defRPr>
            </a:lvl5pPr>
            <a:lvl6pPr marL="2514600" indent="-228600" defTabSz="457200" eaLnBrk="0" fontAlgn="base" hangingPunct="0">
              <a:spcBef>
                <a:spcPct val="0"/>
              </a:spcBef>
              <a:spcAft>
                <a:spcPct val="0"/>
              </a:spcAft>
              <a:defRPr>
                <a:solidFill>
                  <a:schemeClr val="tx1"/>
                </a:solidFill>
                <a:latin typeface="Century Gothic" charset="0"/>
              </a:defRPr>
            </a:lvl6pPr>
            <a:lvl7pPr marL="2971800" indent="-228600" defTabSz="457200" eaLnBrk="0" fontAlgn="base" hangingPunct="0">
              <a:spcBef>
                <a:spcPct val="0"/>
              </a:spcBef>
              <a:spcAft>
                <a:spcPct val="0"/>
              </a:spcAft>
              <a:defRPr>
                <a:solidFill>
                  <a:schemeClr val="tx1"/>
                </a:solidFill>
                <a:latin typeface="Century Gothic" charset="0"/>
              </a:defRPr>
            </a:lvl7pPr>
            <a:lvl8pPr marL="3429000" indent="-228600" defTabSz="457200" eaLnBrk="0" fontAlgn="base" hangingPunct="0">
              <a:spcBef>
                <a:spcPct val="0"/>
              </a:spcBef>
              <a:spcAft>
                <a:spcPct val="0"/>
              </a:spcAft>
              <a:defRPr>
                <a:solidFill>
                  <a:schemeClr val="tx1"/>
                </a:solidFill>
                <a:latin typeface="Century Gothic" charset="0"/>
              </a:defRPr>
            </a:lvl8pPr>
            <a:lvl9pPr marL="3886200" indent="-228600" defTabSz="457200" eaLnBrk="0" fontAlgn="base" hangingPunct="0">
              <a:spcBef>
                <a:spcPct val="0"/>
              </a:spcBef>
              <a:spcAft>
                <a:spcPct val="0"/>
              </a:spcAft>
              <a:defRPr>
                <a:solidFill>
                  <a:schemeClr val="tx1"/>
                </a:solidFill>
                <a:latin typeface="Century Gothic" charset="0"/>
              </a:defRPr>
            </a:lvl9pPr>
          </a:lstStyle>
          <a:p>
            <a:r>
              <a:rPr lang="en-US" altLang="en-US" sz="1200" dirty="0" err="1">
                <a:latin typeface="+mn-lt"/>
              </a:rPr>
              <a:t>Tussey</a:t>
            </a:r>
            <a:r>
              <a:rPr lang="en-US" altLang="en-US" sz="1200" dirty="0">
                <a:latin typeface="+mn-lt"/>
              </a:rPr>
              <a:t>, C. M., </a:t>
            </a:r>
            <a:r>
              <a:rPr lang="en-US" altLang="en-US" sz="1200" dirty="0" err="1">
                <a:latin typeface="+mn-lt"/>
              </a:rPr>
              <a:t>Botsios</a:t>
            </a:r>
            <a:r>
              <a:rPr lang="en-US" altLang="en-US" sz="1200" dirty="0">
                <a:latin typeface="+mn-lt"/>
              </a:rPr>
              <a:t>, E., </a:t>
            </a:r>
            <a:r>
              <a:rPr lang="en-US" altLang="en-US" sz="1200" dirty="0" err="1">
                <a:latin typeface="+mn-lt"/>
              </a:rPr>
              <a:t>Gerkin</a:t>
            </a:r>
            <a:r>
              <a:rPr lang="en-US" altLang="en-US" sz="1200" dirty="0">
                <a:latin typeface="+mn-lt"/>
              </a:rPr>
              <a:t>, R. D., Kelly, L. A., </a:t>
            </a:r>
            <a:r>
              <a:rPr lang="en-US" altLang="en-US" sz="1200" dirty="0" err="1">
                <a:latin typeface="+mn-lt"/>
              </a:rPr>
              <a:t>Gamez</a:t>
            </a:r>
            <a:r>
              <a:rPr lang="en-US" altLang="en-US" sz="1200" dirty="0">
                <a:latin typeface="+mn-lt"/>
              </a:rPr>
              <a:t>, J., &amp; </a:t>
            </a:r>
            <a:r>
              <a:rPr lang="en-US" altLang="en-US" sz="1200" dirty="0" err="1">
                <a:latin typeface="+mn-lt"/>
              </a:rPr>
              <a:t>Mensik</a:t>
            </a:r>
            <a:r>
              <a:rPr lang="en-US" altLang="en-US" sz="1200" dirty="0">
                <a:latin typeface="+mn-lt"/>
              </a:rPr>
              <a:t>, J. (2015). Reducing length of labor and cesarean surgery rate using a peanut ball for women laboring with an epidural. </a:t>
            </a:r>
            <a:r>
              <a:rPr lang="en-US" altLang="en-US" sz="1200" i="1" dirty="0">
                <a:latin typeface="+mn-lt"/>
              </a:rPr>
              <a:t>The Journal of Perinatal Education</a:t>
            </a:r>
            <a:r>
              <a:rPr lang="en-US" altLang="en-US" sz="1200" dirty="0">
                <a:latin typeface="+mn-lt"/>
              </a:rPr>
              <a:t>, </a:t>
            </a:r>
            <a:r>
              <a:rPr lang="en-US" altLang="en-US" sz="1200" i="1" dirty="0">
                <a:latin typeface="+mn-lt"/>
              </a:rPr>
              <a:t>24</a:t>
            </a:r>
            <a:r>
              <a:rPr lang="en-US" altLang="en-US" sz="1200" dirty="0">
                <a:latin typeface="+mn-lt"/>
              </a:rPr>
              <a:t>(1), 16-24. http://</a:t>
            </a:r>
            <a:r>
              <a:rPr lang="en-US" altLang="en-US" sz="1200" dirty="0" err="1">
                <a:latin typeface="+mn-lt"/>
              </a:rPr>
              <a:t>dx.doi.org</a:t>
            </a:r>
            <a:r>
              <a:rPr lang="en-US" altLang="en-US" sz="1200" dirty="0">
                <a:latin typeface="+mn-lt"/>
              </a:rPr>
              <a:t>/10.1891/1058-1243.24.L16</a:t>
            </a:r>
          </a:p>
        </p:txBody>
      </p:sp>
      <p:sp>
        <p:nvSpPr>
          <p:cNvPr id="7" name="Rectangle 6"/>
          <p:cNvSpPr/>
          <p:nvPr/>
        </p:nvSpPr>
        <p:spPr bwMode="auto">
          <a:xfrm>
            <a:off x="1524000" y="2024134"/>
            <a:ext cx="971550" cy="483386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vert270"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4500" spc="450" dirty="0">
                <a:solidFill>
                  <a:schemeClr val="bg1">
                    <a:lumMod val="95000"/>
                  </a:schemeClr>
                </a:solidFill>
                <a:latin typeface="Avenir Book" charset="0"/>
                <a:ea typeface="Avenir Book" charset="0"/>
                <a:cs typeface="Avenir Book" charset="0"/>
              </a:rPr>
              <a:t>Recognition</a:t>
            </a:r>
          </a:p>
        </p:txBody>
      </p:sp>
      <p:sp>
        <p:nvSpPr>
          <p:cNvPr id="8" name="Slide Number Placeholder 2"/>
          <p:cNvSpPr txBox="1">
            <a:spLocks/>
          </p:cNvSpPr>
          <p:nvPr/>
        </p:nvSpPr>
        <p:spPr>
          <a:xfrm>
            <a:off x="9639300" y="6454776"/>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780212E-2FEA-1E47-8FD3-306716976148}" type="slidenum">
              <a:rPr lang="en-US" sz="1600">
                <a:solidFill>
                  <a:srgbClr val="7C7C7C"/>
                </a:solidFill>
              </a:rPr>
              <a:pPr algn="r"/>
              <a:t>29</a:t>
            </a:fld>
            <a:endParaRPr lang="en-US" sz="1600" dirty="0">
              <a:solidFill>
                <a:srgbClr val="7C7C7C"/>
              </a:solidFill>
            </a:endParaRPr>
          </a:p>
        </p:txBody>
      </p:sp>
    </p:spTree>
    <p:custDataLst>
      <p:tags r:id="rId1"/>
    </p:custDataLst>
    <p:extLst>
      <p:ext uri="{BB962C8B-B14F-4D97-AF65-F5344CB8AC3E}">
        <p14:creationId xmlns:p14="http://schemas.microsoft.com/office/powerpoint/2010/main" val="156979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3BB6FC6-A660-42EE-BCBB-7EC3C54437AD}"/>
              </a:ext>
            </a:extLst>
          </p:cNvPr>
          <p:cNvSpPr>
            <a:spLocks noGrp="1"/>
          </p:cNvSpPr>
          <p:nvPr>
            <p:ph type="subTitle" idx="1"/>
          </p:nvPr>
        </p:nvSpPr>
        <p:spPr/>
        <p:txBody>
          <a:bodyPr/>
          <a:lstStyle/>
          <a:p>
            <a:endParaRPr lang="en-US" dirty="0"/>
          </a:p>
        </p:txBody>
      </p:sp>
      <p:sp>
        <p:nvSpPr>
          <p:cNvPr id="4" name="Title 3">
            <a:extLst>
              <a:ext uri="{FF2B5EF4-FFF2-40B4-BE49-F238E27FC236}">
                <a16:creationId xmlns:a16="http://schemas.microsoft.com/office/drawing/2014/main" id="{0502DA3B-BB91-4B90-9CE2-F4A17A7560CD}"/>
              </a:ext>
            </a:extLst>
          </p:cNvPr>
          <p:cNvSpPr>
            <a:spLocks noGrp="1"/>
          </p:cNvSpPr>
          <p:nvPr>
            <p:ph type="ctrTitle"/>
          </p:nvPr>
        </p:nvSpPr>
        <p:spPr/>
        <p:txBody>
          <a:bodyPr/>
          <a:lstStyle/>
          <a:p>
            <a:r>
              <a:rPr lang="en-US" dirty="0"/>
              <a:t>Lesson 1: NTSV CSRs Vary by Hospital but Success is Possible</a:t>
            </a:r>
          </a:p>
        </p:txBody>
      </p:sp>
    </p:spTree>
    <p:custDataLst>
      <p:tags r:id="rId1"/>
    </p:custDataLst>
    <p:extLst>
      <p:ext uri="{BB962C8B-B14F-4D97-AF65-F5344CB8AC3E}">
        <p14:creationId xmlns:p14="http://schemas.microsoft.com/office/powerpoint/2010/main" val="2781445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F61F02-F4FE-49D7-93BB-9EF1C4B05791}"/>
              </a:ext>
            </a:extLst>
          </p:cNvPr>
          <p:cNvSpPr>
            <a:spLocks noGrp="1"/>
          </p:cNvSpPr>
          <p:nvPr>
            <p:ph idx="1"/>
          </p:nvPr>
        </p:nvSpPr>
        <p:spPr>
          <a:xfrm>
            <a:off x="609601" y="2085789"/>
            <a:ext cx="10769600" cy="3532093"/>
          </a:xfrm>
        </p:spPr>
        <p:txBody>
          <a:bodyPr/>
          <a:lstStyle/>
          <a:p>
            <a:pPr>
              <a:buFont typeface="Wingdings" panose="05000000000000000000" pitchFamily="2" charset="2"/>
              <a:buChar char="q"/>
            </a:pPr>
            <a:r>
              <a:rPr lang="en-US" dirty="0"/>
              <a:t>Signed consent by patient acknowledging the unique risks and benefits to future health and pregnancies.</a:t>
            </a:r>
          </a:p>
          <a:p>
            <a:r>
              <a:rPr lang="en-US" dirty="0"/>
              <a:t>Attendance at Free Elective Cesarean Section Class prior to case being scheduled. (Tarzana Class is available until course created at Burbank).  Registration Link</a:t>
            </a:r>
          </a:p>
          <a:p>
            <a:pPr lvl="1"/>
            <a:r>
              <a:rPr lang="en-US" u="sng" dirty="0">
                <a:hlinkClick r:id="rId3"/>
              </a:rPr>
              <a:t>https://psjhcrmwebsites.microsoftcrmportals.com/home?region=CALA&amp;ministry=%7BB2583C4A-9DA6-479C-8FA8-D2FBD5A0F849%7D</a:t>
            </a:r>
            <a:endParaRPr lang="en-US" dirty="0"/>
          </a:p>
          <a:p>
            <a:pPr>
              <a:buFont typeface="Wingdings" panose="05000000000000000000" pitchFamily="2" charset="2"/>
              <a:buChar char="q"/>
            </a:pPr>
            <a:endParaRPr lang="en-US" dirty="0"/>
          </a:p>
          <a:p>
            <a:pPr>
              <a:buFont typeface="Wingdings" panose="05000000000000000000" pitchFamily="2" charset="2"/>
              <a:buChar char="q"/>
            </a:pPr>
            <a:r>
              <a:rPr lang="en-US" dirty="0"/>
              <a:t>Mandatory second opinion by MFM prior to case being scheduled.</a:t>
            </a:r>
          </a:p>
          <a:p>
            <a:pPr>
              <a:buFont typeface="Wingdings" panose="05000000000000000000" pitchFamily="2" charset="2"/>
              <a:buChar char="q"/>
            </a:pPr>
            <a:r>
              <a:rPr lang="en-US" dirty="0"/>
              <a:t>Approval for CS Macrosomia only if meets ACOG criteria, otherwise consider elective.</a:t>
            </a:r>
          </a:p>
        </p:txBody>
      </p:sp>
      <p:sp>
        <p:nvSpPr>
          <p:cNvPr id="3" name="Title 2">
            <a:extLst>
              <a:ext uri="{FF2B5EF4-FFF2-40B4-BE49-F238E27FC236}">
                <a16:creationId xmlns:a16="http://schemas.microsoft.com/office/drawing/2014/main" id="{205F47CD-D2FD-4F84-B64B-093C5C45B71F}"/>
              </a:ext>
            </a:extLst>
          </p:cNvPr>
          <p:cNvSpPr>
            <a:spLocks noGrp="1"/>
          </p:cNvSpPr>
          <p:nvPr>
            <p:ph type="title"/>
          </p:nvPr>
        </p:nvSpPr>
        <p:spPr>
          <a:xfrm>
            <a:off x="466166" y="909170"/>
            <a:ext cx="10871200" cy="927100"/>
          </a:xfrm>
        </p:spPr>
        <p:txBody>
          <a:bodyPr>
            <a:normAutofit fontScale="90000"/>
          </a:bodyPr>
          <a:lstStyle/>
          <a:p>
            <a:r>
              <a:rPr lang="en-US" dirty="0"/>
              <a:t>LESSON 6: Elective Cesarean Reduction – Just enough to prevent success</a:t>
            </a:r>
          </a:p>
        </p:txBody>
      </p:sp>
    </p:spTree>
    <p:custDataLst>
      <p:tags r:id="rId1"/>
    </p:custDataLst>
    <p:extLst>
      <p:ext uri="{BB962C8B-B14F-4D97-AF65-F5344CB8AC3E}">
        <p14:creationId xmlns:p14="http://schemas.microsoft.com/office/powerpoint/2010/main" val="1842899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D7E0306-3A38-4F6E-B2EC-DEDC25003359}"/>
              </a:ext>
            </a:extLst>
          </p:cNvPr>
          <p:cNvPicPr>
            <a:picLocks noGrp="1" noChangeAspect="1"/>
          </p:cNvPicPr>
          <p:nvPr>
            <p:ph idx="1"/>
          </p:nvPr>
        </p:nvPicPr>
        <p:blipFill>
          <a:blip r:embed="rId3"/>
          <a:stretch>
            <a:fillRect/>
          </a:stretch>
        </p:blipFill>
        <p:spPr>
          <a:xfrm>
            <a:off x="3946207" y="3559844"/>
            <a:ext cx="6290628" cy="2976211"/>
          </a:xfrm>
          <a:prstGeom prst="rect">
            <a:avLst/>
          </a:prstGeom>
        </p:spPr>
      </p:pic>
      <p:sp>
        <p:nvSpPr>
          <p:cNvPr id="3" name="Title 2">
            <a:extLst>
              <a:ext uri="{FF2B5EF4-FFF2-40B4-BE49-F238E27FC236}">
                <a16:creationId xmlns:a16="http://schemas.microsoft.com/office/drawing/2014/main" id="{0794DEB4-BFBF-444A-9F51-B6806D3F43F0}"/>
              </a:ext>
            </a:extLst>
          </p:cNvPr>
          <p:cNvSpPr>
            <a:spLocks noGrp="1"/>
          </p:cNvSpPr>
          <p:nvPr>
            <p:ph type="title"/>
          </p:nvPr>
        </p:nvSpPr>
        <p:spPr/>
        <p:txBody>
          <a:bodyPr/>
          <a:lstStyle/>
          <a:p>
            <a:r>
              <a:rPr lang="en-US" dirty="0"/>
              <a:t>No Labor: 5 months Pre/Post 2/1/2020</a:t>
            </a:r>
          </a:p>
        </p:txBody>
      </p:sp>
      <p:pic>
        <p:nvPicPr>
          <p:cNvPr id="5" name="Picture 4">
            <a:extLst>
              <a:ext uri="{FF2B5EF4-FFF2-40B4-BE49-F238E27FC236}">
                <a16:creationId xmlns:a16="http://schemas.microsoft.com/office/drawing/2014/main" id="{8BFB2B21-62C2-4818-853C-67D0CC2F0975}"/>
              </a:ext>
            </a:extLst>
          </p:cNvPr>
          <p:cNvPicPr>
            <a:picLocks noChangeAspect="1"/>
          </p:cNvPicPr>
          <p:nvPr/>
        </p:nvPicPr>
        <p:blipFill>
          <a:blip r:embed="rId4"/>
          <a:stretch>
            <a:fillRect/>
          </a:stretch>
        </p:blipFill>
        <p:spPr>
          <a:xfrm>
            <a:off x="760412" y="1529080"/>
            <a:ext cx="3185795" cy="2800350"/>
          </a:xfrm>
          <a:prstGeom prst="rect">
            <a:avLst/>
          </a:prstGeom>
        </p:spPr>
      </p:pic>
    </p:spTree>
    <p:custDataLst>
      <p:tags r:id="rId1"/>
    </p:custDataLst>
    <p:extLst>
      <p:ext uri="{BB962C8B-B14F-4D97-AF65-F5344CB8AC3E}">
        <p14:creationId xmlns:p14="http://schemas.microsoft.com/office/powerpoint/2010/main" val="1952298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CA20289-A9D0-4866-9E9F-93193177B633}"/>
              </a:ext>
            </a:extLst>
          </p:cNvPr>
          <p:cNvPicPr>
            <a:picLocks noGrp="1" noChangeAspect="1"/>
          </p:cNvPicPr>
          <p:nvPr>
            <p:ph idx="1"/>
          </p:nvPr>
        </p:nvPicPr>
        <p:blipFill>
          <a:blip r:embed="rId3"/>
          <a:stretch>
            <a:fillRect/>
          </a:stretch>
        </p:blipFill>
        <p:spPr>
          <a:xfrm>
            <a:off x="2917092" y="1524000"/>
            <a:ext cx="6154615" cy="4800600"/>
          </a:xfrm>
          <a:prstGeom prst="rect">
            <a:avLst/>
          </a:prstGeom>
        </p:spPr>
      </p:pic>
      <p:sp>
        <p:nvSpPr>
          <p:cNvPr id="3" name="Title 2">
            <a:extLst>
              <a:ext uri="{FF2B5EF4-FFF2-40B4-BE49-F238E27FC236}">
                <a16:creationId xmlns:a16="http://schemas.microsoft.com/office/drawing/2014/main" id="{BEAC40DA-A88B-4131-8C22-9E694DBB2718}"/>
              </a:ext>
            </a:extLst>
          </p:cNvPr>
          <p:cNvSpPr>
            <a:spLocks noGrp="1"/>
          </p:cNvSpPr>
          <p:nvPr>
            <p:ph type="title"/>
          </p:nvPr>
        </p:nvSpPr>
        <p:spPr/>
        <p:txBody>
          <a:bodyPr/>
          <a:lstStyle/>
          <a:p>
            <a:r>
              <a:rPr lang="en-US" dirty="0"/>
              <a:t>Informed Consent prior to Scheduling</a:t>
            </a:r>
          </a:p>
        </p:txBody>
      </p:sp>
    </p:spTree>
    <p:custDataLst>
      <p:tags r:id="rId1"/>
    </p:custDataLst>
    <p:extLst>
      <p:ext uri="{BB962C8B-B14F-4D97-AF65-F5344CB8AC3E}">
        <p14:creationId xmlns:p14="http://schemas.microsoft.com/office/powerpoint/2010/main" val="3624704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D83F3A-AC95-4E87-90FE-A65BDA2F62D0}"/>
              </a:ext>
            </a:extLst>
          </p:cNvPr>
          <p:cNvSpPr>
            <a:spLocks noGrp="1"/>
          </p:cNvSpPr>
          <p:nvPr>
            <p:ph idx="1"/>
          </p:nvPr>
        </p:nvSpPr>
        <p:spPr>
          <a:xfrm>
            <a:off x="508001" y="2161132"/>
            <a:ext cx="10769600" cy="3909305"/>
          </a:xfrm>
        </p:spPr>
        <p:txBody>
          <a:bodyPr/>
          <a:lstStyle/>
          <a:p>
            <a:pPr>
              <a:buFont typeface="Wingdings" panose="05000000000000000000" pitchFamily="2" charset="2"/>
              <a:buChar char="q"/>
            </a:pPr>
            <a:r>
              <a:rPr lang="en-US" dirty="0"/>
              <a:t>Mandatory raining on NICHD categories/5 Tier FHR Analysis with management planning.</a:t>
            </a:r>
          </a:p>
          <a:p>
            <a:pPr>
              <a:buFont typeface="Wingdings" panose="05000000000000000000" pitchFamily="2" charset="2"/>
              <a:buChar char="q"/>
            </a:pPr>
            <a:r>
              <a:rPr lang="en-US" dirty="0"/>
              <a:t>Strip review by hospitalists and nursing on all changes of shift.</a:t>
            </a:r>
          </a:p>
          <a:p>
            <a:pPr>
              <a:buFont typeface="Wingdings" panose="05000000000000000000" pitchFamily="2" charset="2"/>
              <a:buChar char="q"/>
            </a:pPr>
            <a:r>
              <a:rPr lang="en-US" dirty="0"/>
              <a:t>All FIL cesareans have medical director review for appropriateness.</a:t>
            </a:r>
          </a:p>
          <a:p>
            <a:pPr>
              <a:buFont typeface="Wingdings" panose="05000000000000000000" pitchFamily="2" charset="2"/>
              <a:buChar char="q"/>
            </a:pPr>
            <a:r>
              <a:rPr lang="en-US" dirty="0"/>
              <a:t>Cord gases for FIL cesareans.</a:t>
            </a:r>
          </a:p>
          <a:p>
            <a:pPr>
              <a:buFont typeface="Wingdings" panose="05000000000000000000" pitchFamily="2" charset="2"/>
              <a:buChar char="q"/>
            </a:pPr>
            <a:r>
              <a:rPr lang="en-US" dirty="0"/>
              <a:t>Hard stop for labor admissions prior to 4 cm unless medical indication.</a:t>
            </a:r>
          </a:p>
          <a:p>
            <a:pPr>
              <a:buFont typeface="Wingdings" panose="05000000000000000000" pitchFamily="2" charset="2"/>
              <a:buChar char="q"/>
            </a:pPr>
            <a:r>
              <a:rPr lang="en-US" dirty="0"/>
              <a:t>Timely augmentation following appropriate policy procedure review.</a:t>
            </a:r>
          </a:p>
          <a:p>
            <a:pPr>
              <a:buFont typeface="Wingdings" panose="05000000000000000000" pitchFamily="2" charset="2"/>
              <a:buChar char="q"/>
            </a:pPr>
            <a:r>
              <a:rPr lang="en-US" dirty="0"/>
              <a:t>Avoidance of laboring down and varying pushing techniques.</a:t>
            </a:r>
          </a:p>
          <a:p>
            <a:pPr>
              <a:buFont typeface="Wingdings" panose="05000000000000000000" pitchFamily="2" charset="2"/>
              <a:buChar char="q"/>
            </a:pPr>
            <a:r>
              <a:rPr lang="en-US" dirty="0"/>
              <a:t>Operative Vaginal Delivery training.</a:t>
            </a:r>
          </a:p>
          <a:p>
            <a:pPr>
              <a:buFont typeface="Wingdings" panose="05000000000000000000" pitchFamily="2" charset="2"/>
              <a:buChar char="q"/>
            </a:pPr>
            <a:r>
              <a:rPr lang="en-US" dirty="0"/>
              <a:t>Manual Rotation of Occiput Posterior/Transverse (define hospitalist role).</a:t>
            </a:r>
          </a:p>
          <a:p>
            <a:endParaRPr lang="en-US" dirty="0"/>
          </a:p>
        </p:txBody>
      </p:sp>
      <p:sp>
        <p:nvSpPr>
          <p:cNvPr id="3" name="Title 2">
            <a:extLst>
              <a:ext uri="{FF2B5EF4-FFF2-40B4-BE49-F238E27FC236}">
                <a16:creationId xmlns:a16="http://schemas.microsoft.com/office/drawing/2014/main" id="{04888A1C-4D16-43E1-88F3-AEA150E9B54A}"/>
              </a:ext>
            </a:extLst>
          </p:cNvPr>
          <p:cNvSpPr>
            <a:spLocks noGrp="1"/>
          </p:cNvSpPr>
          <p:nvPr>
            <p:ph type="title"/>
          </p:nvPr>
        </p:nvSpPr>
        <p:spPr>
          <a:xfrm>
            <a:off x="457201" y="892360"/>
            <a:ext cx="10871200" cy="927100"/>
          </a:xfrm>
        </p:spPr>
        <p:txBody>
          <a:bodyPr>
            <a:normAutofit fontScale="90000"/>
          </a:bodyPr>
          <a:lstStyle/>
          <a:p>
            <a:r>
              <a:rPr lang="en-US" dirty="0"/>
              <a:t>LESSON 7: Rates of Fetal Intolerance to Labor/Failure to Progress/Descent Account for a Large Amount of Variability</a:t>
            </a:r>
          </a:p>
        </p:txBody>
      </p:sp>
    </p:spTree>
    <p:custDataLst>
      <p:tags r:id="rId1"/>
    </p:custDataLst>
    <p:extLst>
      <p:ext uri="{BB962C8B-B14F-4D97-AF65-F5344CB8AC3E}">
        <p14:creationId xmlns:p14="http://schemas.microsoft.com/office/powerpoint/2010/main" val="819069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653F594-6DEF-43E1-8CB2-2BB8F00FB192}"/>
              </a:ext>
            </a:extLst>
          </p:cNvPr>
          <p:cNvPicPr>
            <a:picLocks noGrp="1" noChangeAspect="1"/>
          </p:cNvPicPr>
          <p:nvPr>
            <p:ph idx="1"/>
          </p:nvPr>
        </p:nvPicPr>
        <p:blipFill>
          <a:blip r:embed="rId3"/>
          <a:stretch>
            <a:fillRect/>
          </a:stretch>
        </p:blipFill>
        <p:spPr>
          <a:xfrm>
            <a:off x="403860" y="1452562"/>
            <a:ext cx="6616700" cy="2638425"/>
          </a:xfrm>
          <a:prstGeom prst="rect">
            <a:avLst/>
          </a:prstGeom>
        </p:spPr>
      </p:pic>
      <p:sp>
        <p:nvSpPr>
          <p:cNvPr id="3" name="Title 2">
            <a:extLst>
              <a:ext uri="{FF2B5EF4-FFF2-40B4-BE49-F238E27FC236}">
                <a16:creationId xmlns:a16="http://schemas.microsoft.com/office/drawing/2014/main" id="{372BDA77-56D3-4276-B555-CE536FF5E61C}"/>
              </a:ext>
            </a:extLst>
          </p:cNvPr>
          <p:cNvSpPr>
            <a:spLocks noGrp="1"/>
          </p:cNvSpPr>
          <p:nvPr>
            <p:ph type="title"/>
          </p:nvPr>
        </p:nvSpPr>
        <p:spPr/>
        <p:txBody>
          <a:bodyPr/>
          <a:lstStyle/>
          <a:p>
            <a:r>
              <a:rPr lang="en-US" dirty="0"/>
              <a:t>Spontaneous Labor: 5 months Pre/Post 2/1/2020</a:t>
            </a:r>
          </a:p>
        </p:txBody>
      </p:sp>
      <p:pic>
        <p:nvPicPr>
          <p:cNvPr id="5" name="Picture 4">
            <a:extLst>
              <a:ext uri="{FF2B5EF4-FFF2-40B4-BE49-F238E27FC236}">
                <a16:creationId xmlns:a16="http://schemas.microsoft.com/office/drawing/2014/main" id="{80EFC233-B950-4443-A024-D322B74E2A42}"/>
              </a:ext>
            </a:extLst>
          </p:cNvPr>
          <p:cNvPicPr>
            <a:picLocks noChangeAspect="1"/>
          </p:cNvPicPr>
          <p:nvPr/>
        </p:nvPicPr>
        <p:blipFill>
          <a:blip r:embed="rId4"/>
          <a:stretch>
            <a:fillRect/>
          </a:stretch>
        </p:blipFill>
        <p:spPr>
          <a:xfrm>
            <a:off x="5297805" y="4086225"/>
            <a:ext cx="6010275" cy="2590800"/>
          </a:xfrm>
          <a:prstGeom prst="rect">
            <a:avLst/>
          </a:prstGeom>
        </p:spPr>
      </p:pic>
    </p:spTree>
    <p:custDataLst>
      <p:tags r:id="rId1"/>
    </p:custDataLst>
    <p:extLst>
      <p:ext uri="{BB962C8B-B14F-4D97-AF65-F5344CB8AC3E}">
        <p14:creationId xmlns:p14="http://schemas.microsoft.com/office/powerpoint/2010/main" val="2974105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B65CDB-5DC6-4AC6-9D9E-EC71009694E2}"/>
              </a:ext>
            </a:extLst>
          </p:cNvPr>
          <p:cNvPicPr>
            <a:picLocks noChangeAspect="1"/>
          </p:cNvPicPr>
          <p:nvPr/>
        </p:nvPicPr>
        <p:blipFill>
          <a:blip r:embed="rId3"/>
          <a:stretch>
            <a:fillRect/>
          </a:stretch>
        </p:blipFill>
        <p:spPr>
          <a:xfrm>
            <a:off x="6173154" y="2032366"/>
            <a:ext cx="5882809" cy="4143374"/>
          </a:xfrm>
          <a:prstGeom prst="rect">
            <a:avLst/>
          </a:prstGeom>
        </p:spPr>
      </p:pic>
      <p:pic>
        <p:nvPicPr>
          <p:cNvPr id="4" name="Content Placeholder 3">
            <a:extLst>
              <a:ext uri="{FF2B5EF4-FFF2-40B4-BE49-F238E27FC236}">
                <a16:creationId xmlns:a16="http://schemas.microsoft.com/office/drawing/2014/main" id="{DD806BEE-5EFA-4803-80FD-DC04BB4F1AE0}"/>
              </a:ext>
            </a:extLst>
          </p:cNvPr>
          <p:cNvPicPr>
            <a:picLocks noGrp="1" noChangeAspect="1"/>
          </p:cNvPicPr>
          <p:nvPr>
            <p:ph idx="1"/>
          </p:nvPr>
        </p:nvPicPr>
        <p:blipFill>
          <a:blip r:embed="rId4"/>
          <a:stretch>
            <a:fillRect/>
          </a:stretch>
        </p:blipFill>
        <p:spPr>
          <a:xfrm>
            <a:off x="199072" y="2055812"/>
            <a:ext cx="5819775" cy="4143375"/>
          </a:xfrm>
          <a:prstGeom prst="rect">
            <a:avLst/>
          </a:prstGeom>
        </p:spPr>
      </p:pic>
      <p:sp>
        <p:nvSpPr>
          <p:cNvPr id="3" name="Title 2">
            <a:extLst>
              <a:ext uri="{FF2B5EF4-FFF2-40B4-BE49-F238E27FC236}">
                <a16:creationId xmlns:a16="http://schemas.microsoft.com/office/drawing/2014/main" id="{D8BD2987-3257-411F-A2FB-7B739D22B40E}"/>
              </a:ext>
            </a:extLst>
          </p:cNvPr>
          <p:cNvSpPr>
            <a:spLocks noGrp="1"/>
          </p:cNvSpPr>
          <p:nvPr>
            <p:ph type="title"/>
          </p:nvPr>
        </p:nvSpPr>
        <p:spPr>
          <a:xfrm>
            <a:off x="477521" y="836600"/>
            <a:ext cx="10871200" cy="927100"/>
          </a:xfrm>
        </p:spPr>
        <p:txBody>
          <a:bodyPr/>
          <a:lstStyle/>
          <a:p>
            <a:r>
              <a:rPr lang="en-US" dirty="0"/>
              <a:t>Cervix Data: 5 months Before and After 2/1/2020</a:t>
            </a:r>
          </a:p>
        </p:txBody>
      </p:sp>
      <p:cxnSp>
        <p:nvCxnSpPr>
          <p:cNvPr id="7" name="Straight Arrow Connector 6">
            <a:extLst>
              <a:ext uri="{FF2B5EF4-FFF2-40B4-BE49-F238E27FC236}">
                <a16:creationId xmlns:a16="http://schemas.microsoft.com/office/drawing/2014/main" id="{1905FB83-D6E2-4EE9-BD52-570F2B4BF304}"/>
              </a:ext>
            </a:extLst>
          </p:cNvPr>
          <p:cNvCxnSpPr/>
          <p:nvPr/>
        </p:nvCxnSpPr>
        <p:spPr>
          <a:xfrm>
            <a:off x="3108959" y="2640037"/>
            <a:ext cx="3586481" cy="0"/>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62E1626-8634-48F3-8E37-6325113F46BE}"/>
              </a:ext>
            </a:extLst>
          </p:cNvPr>
          <p:cNvCxnSpPr>
            <a:cxnSpLocks/>
          </p:cNvCxnSpPr>
          <p:nvPr/>
        </p:nvCxnSpPr>
        <p:spPr>
          <a:xfrm>
            <a:off x="2766646" y="5219114"/>
            <a:ext cx="3928794" cy="0"/>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A75E3AB-A385-4B0E-9689-BB7888978C64}"/>
              </a:ext>
            </a:extLst>
          </p:cNvPr>
          <p:cNvSpPr txBox="1"/>
          <p:nvPr/>
        </p:nvSpPr>
        <p:spPr>
          <a:xfrm>
            <a:off x="2593879" y="1432978"/>
            <a:ext cx="6638484" cy="369332"/>
          </a:xfrm>
          <a:prstGeom prst="rect">
            <a:avLst/>
          </a:prstGeom>
          <a:noFill/>
        </p:spPr>
        <p:txBody>
          <a:bodyPr wrap="none" rtlCol="0">
            <a:spAutoFit/>
          </a:bodyPr>
          <a:lstStyle/>
          <a:p>
            <a:r>
              <a:rPr lang="en-US" dirty="0"/>
              <a:t>(Note more admissions prior to 4 cm and more CS done before 6 cm)</a:t>
            </a:r>
          </a:p>
        </p:txBody>
      </p:sp>
    </p:spTree>
    <p:custDataLst>
      <p:tags r:id="rId1"/>
    </p:custDataLst>
    <p:extLst>
      <p:ext uri="{BB962C8B-B14F-4D97-AF65-F5344CB8AC3E}">
        <p14:creationId xmlns:p14="http://schemas.microsoft.com/office/powerpoint/2010/main" val="606930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58737" y="1796144"/>
            <a:ext cx="2334984" cy="2246769"/>
          </a:xfrm>
          <a:prstGeom prst="rect">
            <a:avLst/>
          </a:prstGeom>
          <a:noFill/>
        </p:spPr>
        <p:txBody>
          <a:bodyPr wrap="square" rtlCol="0">
            <a:spAutoFit/>
          </a:bodyPr>
          <a:lstStyle/>
          <a:p>
            <a:r>
              <a:rPr lang="en-US" sz="2800">
                <a:latin typeface="Avenir Book" charset="0"/>
                <a:ea typeface="Avenir Book" charset="0"/>
                <a:cs typeface="Avenir Book" charset="0"/>
              </a:rPr>
              <a:t>Example  Algorithm: </a:t>
            </a:r>
            <a:r>
              <a:rPr lang="en-US" sz="2800" dirty="0">
                <a:latin typeface="Avenir Book" charset="0"/>
                <a:ea typeface="Avenir Book" charset="0"/>
                <a:cs typeface="Avenir Book" charset="0"/>
              </a:rPr>
              <a:t>Management of Intrapartum </a:t>
            </a:r>
            <a:r>
              <a:rPr lang="en-US" sz="2800">
                <a:latin typeface="Avenir Book" charset="0"/>
                <a:ea typeface="Avenir Book" charset="0"/>
                <a:cs typeface="Avenir Book" charset="0"/>
              </a:rPr>
              <a:t>FHR Tracings</a:t>
            </a:r>
            <a:endParaRPr lang="en-US" sz="2800" dirty="0">
              <a:latin typeface="Avenir Book" charset="0"/>
              <a:ea typeface="Avenir Book" charset="0"/>
              <a:cs typeface="Avenir Book" charset="0"/>
            </a:endParaRPr>
          </a:p>
        </p:txBody>
      </p:sp>
      <p:pic>
        <p:nvPicPr>
          <p:cNvPr id="7" name="Picture 6" descr="Screen Shot 2017-01-05 at 11.38.04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1987" y="583534"/>
            <a:ext cx="5325340" cy="6182927"/>
          </a:xfrm>
          <a:prstGeom prst="rect">
            <a:avLst/>
          </a:prstGeom>
        </p:spPr>
      </p:pic>
    </p:spTree>
    <p:custDataLst>
      <p:tags r:id="rId1"/>
    </p:custDataLst>
    <p:extLst>
      <p:ext uri="{BB962C8B-B14F-4D97-AF65-F5344CB8AC3E}">
        <p14:creationId xmlns:p14="http://schemas.microsoft.com/office/powerpoint/2010/main" val="332939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85465">
            <a:off x="5772000" y="806400"/>
            <a:ext cx="4333169" cy="5425200"/>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782986">
            <a:off x="2592902" y="1027224"/>
            <a:ext cx="3854160" cy="4957750"/>
          </a:xfrm>
          <a:prstGeom prst="rect">
            <a:avLst/>
          </a:prstGeom>
        </p:spPr>
      </p:pic>
    </p:spTree>
    <p:custDataLst>
      <p:tags r:id="rId1"/>
    </p:custDataLst>
    <p:extLst>
      <p:ext uri="{BB962C8B-B14F-4D97-AF65-F5344CB8AC3E}">
        <p14:creationId xmlns:p14="http://schemas.microsoft.com/office/powerpoint/2010/main" val="1305515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616911"/>
            <a:ext cx="7886700" cy="787561"/>
          </a:xfrm>
        </p:spPr>
        <p:txBody>
          <a:bodyPr/>
          <a:lstStyle/>
          <a:p>
            <a:r>
              <a:rPr lang="en-US" dirty="0"/>
              <a:t>Active Labor </a:t>
            </a:r>
            <a:r>
              <a:rPr lang="en-US" dirty="0" err="1"/>
              <a:t>Partogram</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18369" y="1733176"/>
            <a:ext cx="7825743" cy="4431926"/>
          </a:xfrm>
        </p:spPr>
      </p:pic>
      <p:sp>
        <p:nvSpPr>
          <p:cNvPr id="6" name="Rectangle 5"/>
          <p:cNvSpPr/>
          <p:nvPr/>
        </p:nvSpPr>
        <p:spPr bwMode="auto">
          <a:xfrm>
            <a:off x="1524000" y="2171700"/>
            <a:ext cx="971550" cy="4686300"/>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vert270"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4950" spc="450" dirty="0">
                <a:solidFill>
                  <a:schemeClr val="bg1">
                    <a:lumMod val="95000"/>
                  </a:schemeClr>
                </a:solidFill>
                <a:latin typeface="Avenir Book" charset="0"/>
                <a:ea typeface="Avenir Book" charset="0"/>
                <a:cs typeface="Avenir Book" charset="0"/>
              </a:rPr>
              <a:t>Response</a:t>
            </a:r>
          </a:p>
        </p:txBody>
      </p:sp>
      <p:sp>
        <p:nvSpPr>
          <p:cNvPr id="5" name="Slide Number Placeholder 2"/>
          <p:cNvSpPr txBox="1">
            <a:spLocks/>
          </p:cNvSpPr>
          <p:nvPr/>
        </p:nvSpPr>
        <p:spPr>
          <a:xfrm>
            <a:off x="9639300" y="6454776"/>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780212E-2FEA-1E47-8FD3-306716976148}" type="slidenum">
              <a:rPr lang="en-US" sz="1600">
                <a:solidFill>
                  <a:srgbClr val="7C7C7C"/>
                </a:solidFill>
              </a:rPr>
              <a:pPr algn="r"/>
              <a:t>38</a:t>
            </a:fld>
            <a:endParaRPr lang="en-US" sz="1600" dirty="0">
              <a:solidFill>
                <a:srgbClr val="7C7C7C"/>
              </a:solidFill>
            </a:endParaRPr>
          </a:p>
        </p:txBody>
      </p:sp>
    </p:spTree>
    <p:custDataLst>
      <p:tags r:id="rId1"/>
    </p:custDataLst>
    <p:extLst>
      <p:ext uri="{BB962C8B-B14F-4D97-AF65-F5344CB8AC3E}">
        <p14:creationId xmlns:p14="http://schemas.microsoft.com/office/powerpoint/2010/main" val="1246908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DBC779-DA1F-4A43-B5AE-0123261E251A}"/>
              </a:ext>
            </a:extLst>
          </p:cNvPr>
          <p:cNvSpPr>
            <a:spLocks noGrp="1"/>
          </p:cNvSpPr>
          <p:nvPr>
            <p:ph idx="1"/>
          </p:nvPr>
        </p:nvSpPr>
        <p:spPr>
          <a:xfrm>
            <a:off x="508001" y="2049930"/>
            <a:ext cx="10769600" cy="3753223"/>
          </a:xfrm>
        </p:spPr>
        <p:txBody>
          <a:bodyPr/>
          <a:lstStyle/>
          <a:p>
            <a:pPr>
              <a:buFont typeface="Wingdings" panose="05000000000000000000" pitchFamily="2" charset="2"/>
              <a:buChar char="q"/>
            </a:pPr>
            <a:r>
              <a:rPr lang="en-US" dirty="0"/>
              <a:t>Hard stop for oxytocin or ROM prior to achieving ripe cervix.</a:t>
            </a:r>
          </a:p>
          <a:p>
            <a:pPr>
              <a:buFont typeface="Wingdings" panose="05000000000000000000" pitchFamily="2" charset="2"/>
              <a:buChar char="q"/>
            </a:pPr>
            <a:r>
              <a:rPr lang="en-US" dirty="0"/>
              <a:t>Outpatient cervical ripening unless medically indicated.</a:t>
            </a:r>
          </a:p>
          <a:p>
            <a:pPr>
              <a:buFont typeface="Wingdings" panose="05000000000000000000" pitchFamily="2" charset="2"/>
              <a:buChar char="q"/>
            </a:pPr>
            <a:r>
              <a:rPr lang="en-US" dirty="0"/>
              <a:t>Follow standard recommendations for medical inductions.</a:t>
            </a:r>
          </a:p>
          <a:p>
            <a:pPr>
              <a:buFont typeface="Wingdings" panose="05000000000000000000" pitchFamily="2" charset="2"/>
              <a:buChar char="q"/>
            </a:pPr>
            <a:r>
              <a:rPr lang="en-US" dirty="0"/>
              <a:t>Combination cervical ripening for all inpatients.</a:t>
            </a:r>
          </a:p>
          <a:p>
            <a:pPr>
              <a:buFont typeface="Wingdings" panose="05000000000000000000" pitchFamily="2" charset="2"/>
              <a:buChar char="q"/>
            </a:pPr>
            <a:r>
              <a:rPr lang="en-US" dirty="0"/>
              <a:t>Allowing elective inductions at 39 0/7ths weeks for patients with ripe cervices and physicians who have nulliparous CSR after induction of &lt;25%.</a:t>
            </a:r>
          </a:p>
          <a:p>
            <a:pPr>
              <a:buFont typeface="Wingdings" panose="05000000000000000000" pitchFamily="2" charset="2"/>
              <a:buChar char="q"/>
            </a:pPr>
            <a:r>
              <a:rPr lang="en-US" dirty="0"/>
              <a:t>Elective induction with aggressive cervical ripening at 40 3/7</a:t>
            </a:r>
            <a:r>
              <a:rPr lang="en-US" baseline="30000" dirty="0"/>
              <a:t>th</a:t>
            </a:r>
            <a:r>
              <a:rPr lang="en-US" dirty="0"/>
              <a:t> for all other patients and physicians.</a:t>
            </a:r>
          </a:p>
          <a:p>
            <a:pPr>
              <a:buFont typeface="Wingdings" panose="05000000000000000000" pitchFamily="2" charset="2"/>
              <a:buChar char="q"/>
            </a:pPr>
            <a:r>
              <a:rPr lang="en-US" dirty="0"/>
              <a:t>Induction progress reports at all hand off huddles.</a:t>
            </a:r>
          </a:p>
        </p:txBody>
      </p:sp>
      <p:sp>
        <p:nvSpPr>
          <p:cNvPr id="3" name="Title 2">
            <a:extLst>
              <a:ext uri="{FF2B5EF4-FFF2-40B4-BE49-F238E27FC236}">
                <a16:creationId xmlns:a16="http://schemas.microsoft.com/office/drawing/2014/main" id="{AEA8C031-32EE-4C18-BC42-4CEA30CD9C2E}"/>
              </a:ext>
            </a:extLst>
          </p:cNvPr>
          <p:cNvSpPr>
            <a:spLocks noGrp="1"/>
          </p:cNvSpPr>
          <p:nvPr>
            <p:ph type="title"/>
          </p:nvPr>
        </p:nvSpPr>
        <p:spPr/>
        <p:txBody>
          <a:bodyPr/>
          <a:lstStyle/>
          <a:p>
            <a:r>
              <a:rPr lang="en-US" dirty="0"/>
              <a:t>LESSON 7: It’s How You Conduct Induction of Labor</a:t>
            </a:r>
          </a:p>
        </p:txBody>
      </p:sp>
    </p:spTree>
    <p:custDataLst>
      <p:tags r:id="rId1"/>
    </p:custDataLst>
    <p:extLst>
      <p:ext uri="{BB962C8B-B14F-4D97-AF65-F5344CB8AC3E}">
        <p14:creationId xmlns:p14="http://schemas.microsoft.com/office/powerpoint/2010/main" val="97172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E8543-A151-44F0-9B15-682D76B9CB25}"/>
              </a:ext>
            </a:extLst>
          </p:cNvPr>
          <p:cNvSpPr>
            <a:spLocks noGrp="1"/>
          </p:cNvSpPr>
          <p:nvPr>
            <p:ph type="title"/>
          </p:nvPr>
        </p:nvSpPr>
        <p:spPr/>
        <p:txBody>
          <a:bodyPr/>
          <a:lstStyle/>
          <a:p>
            <a:r>
              <a:rPr lang="en-US" dirty="0"/>
              <a:t>Lawyers versus CS per Capita</a:t>
            </a:r>
          </a:p>
        </p:txBody>
      </p:sp>
      <p:pic>
        <p:nvPicPr>
          <p:cNvPr id="1026" name="Picture 2" descr="NO. OF LAV&quot;ERS PER CAPITA BY STATE (2013) &#10;Rank &#10;D.C. &#10;New York &#10;2. &#10;Massachusetts &#10;3. &#10;Connecticut &#10;4. &#10;. Illinois &#10;6. &#10;New Jersey &#10;Minnesota &#10;7. &#10;California &#10;8. &#10;Missouri &#10;9. &#10;Louisiana &#10;10. &#10;Population &#10;Lawyers Lawyers Per 10,000 Residents &#10;646,449 &#10;166,317 &#10;6,692,824 &#10;62,496 &#10;8,899,339 &#10;163,163 &#10;6,044,171 &#10;51,928 &#10;43,008 &#10;21,150 &#10;40,993 &#10;24,091 &#10;24,423 &#10;18,528 &#10;803.28 &#10;84.63 &#10;64.26 &#10;58.81 &#10;48.51 &#10;46.06 &#10;44.45 &#10;42.57 &#10;40.41 &#10;40.06 &#10;1.1k &#10;S heres ">
            <a:extLst>
              <a:ext uri="{FF2B5EF4-FFF2-40B4-BE49-F238E27FC236}">
                <a16:creationId xmlns:a16="http://schemas.microsoft.com/office/drawing/2014/main" id="{9C30278A-C5B0-4E76-88D7-D56B963AA150}"/>
              </a:ext>
            </a:extLst>
          </p:cNvPr>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494445" y="412413"/>
            <a:ext cx="2057369" cy="15437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OF LAV&quot;ERS PER CAPITA BY STATE (2013) &#10;Rank &#10;D.C. &#10;New York &#10;2. &#10;Massachusetts &#10;3. &#10;Connecticut &#10;4. &#10;. Illinois &#10;6. &#10;New Jersey &#10;Minnesota &#10;7. &#10;California &#10;8. &#10;Missouri &#10;9. &#10;Louisiana &#10;10. &#10;Population &#10;Lawyers Lawyers Per 10,000 Residents &#10;646,449 &#10;166,317 &#10;6,692,824 &#10;62,496 &#10;8,899,339 &#10;163,163 &#10;6,044,171 &#10;51,928 &#10;43,008 &#10;21,150 &#10;40,993 &#10;24,091 &#10;24,423 &#10;18,528 &#10;803.28 &#10;84.63 &#10;64.26 &#10;58.81 &#10;48.51 &#10;46.06 &#10;44.45 &#10;42.57 &#10;40.41 &#10;40.06 &#10;1.1k &#10;S heres ">
            <a:extLst>
              <a:ext uri="{FF2B5EF4-FFF2-40B4-BE49-F238E27FC236}">
                <a16:creationId xmlns:a16="http://schemas.microsoft.com/office/drawing/2014/main" id="{AEAC29F0-BCA7-4610-8567-B320F7AC33E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17058" y="2117559"/>
            <a:ext cx="5043224" cy="32449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3E78F51-9DF9-4A9D-84C6-24871FF0145C}"/>
              </a:ext>
            </a:extLst>
          </p:cNvPr>
          <p:cNvSpPr txBox="1"/>
          <p:nvPr/>
        </p:nvSpPr>
        <p:spPr>
          <a:xfrm>
            <a:off x="2691497" y="5782786"/>
            <a:ext cx="6337569" cy="584775"/>
          </a:xfrm>
          <a:prstGeom prst="rect">
            <a:avLst/>
          </a:prstGeom>
          <a:noFill/>
        </p:spPr>
        <p:txBody>
          <a:bodyPr wrap="none" rtlCol="0">
            <a:spAutoFit/>
          </a:bodyPr>
          <a:lstStyle/>
          <a:p>
            <a:r>
              <a:rPr lang="en-US" sz="3200" dirty="0"/>
              <a:t>But you need to check your zip code!</a:t>
            </a:r>
          </a:p>
        </p:txBody>
      </p:sp>
      <p:pic>
        <p:nvPicPr>
          <p:cNvPr id="4" name="Picture 2" descr="See the source image">
            <a:extLst>
              <a:ext uri="{FF2B5EF4-FFF2-40B4-BE49-F238E27FC236}">
                <a16:creationId xmlns:a16="http://schemas.microsoft.com/office/drawing/2014/main" id="{5C5D775D-3187-49C3-A07C-C41817C64D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065509"/>
            <a:ext cx="4768311" cy="35762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009227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2209800"/>
            <a:ext cx="3179233" cy="2209800"/>
          </a:xfrm>
        </p:spPr>
        <p:txBody>
          <a:bodyPr/>
          <a:lstStyle/>
          <a:p>
            <a:r>
              <a:rPr lang="en-US" dirty="0"/>
              <a:t>The ARRIVE TRIAL</a:t>
            </a:r>
          </a:p>
        </p:txBody>
      </p:sp>
      <p:sp>
        <p:nvSpPr>
          <p:cNvPr id="3" name="Subtitle 2"/>
          <p:cNvSpPr>
            <a:spLocks noGrp="1"/>
          </p:cNvSpPr>
          <p:nvPr>
            <p:ph type="subTitle" idx="1"/>
          </p:nvPr>
        </p:nvSpPr>
        <p:spPr>
          <a:xfrm>
            <a:off x="6096000" y="4648200"/>
            <a:ext cx="3977919" cy="2604187"/>
          </a:xfrm>
        </p:spPr>
        <p:txBody>
          <a:bodyPr/>
          <a:lstStyle/>
          <a:p>
            <a:r>
              <a:rPr lang="en-US" dirty="0"/>
              <a:t>Can everyone universally adopt and get the same results?</a:t>
            </a:r>
          </a:p>
        </p:txBody>
      </p:sp>
      <p:pic>
        <p:nvPicPr>
          <p:cNvPr id="4" name="Picture 3">
            <a:extLst>
              <a:ext uri="{FF2B5EF4-FFF2-40B4-BE49-F238E27FC236}">
                <a16:creationId xmlns:a16="http://schemas.microsoft.com/office/drawing/2014/main" id="{FA06EDA2-5F35-417A-B6D0-C835475E4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9600"/>
            <a:ext cx="4723508" cy="5802235"/>
          </a:xfrm>
          <a:prstGeom prst="rect">
            <a:avLst/>
          </a:prstGeom>
        </p:spPr>
      </p:pic>
    </p:spTree>
    <p:custDataLst>
      <p:tags r:id="rId1"/>
    </p:custDataLst>
    <p:extLst>
      <p:ext uri="{BB962C8B-B14F-4D97-AF65-F5344CB8AC3E}">
        <p14:creationId xmlns:p14="http://schemas.microsoft.com/office/powerpoint/2010/main" val="2572478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353028-4511-48F2-9E93-275623370A84}"/>
              </a:ext>
            </a:extLst>
          </p:cNvPr>
          <p:cNvSpPr>
            <a:spLocks noGrp="1"/>
          </p:cNvSpPr>
          <p:nvPr>
            <p:ph type="title"/>
          </p:nvPr>
        </p:nvSpPr>
        <p:spPr/>
        <p:txBody>
          <a:bodyPr/>
          <a:lstStyle/>
          <a:p>
            <a:r>
              <a:rPr lang="en-US" dirty="0"/>
              <a:t>Non-Randomized vs. Randomized Results</a:t>
            </a:r>
          </a:p>
        </p:txBody>
      </p:sp>
      <p:graphicFrame>
        <p:nvGraphicFramePr>
          <p:cNvPr id="7" name="Content Placeholder 7">
            <a:extLst>
              <a:ext uri="{FF2B5EF4-FFF2-40B4-BE49-F238E27FC236}">
                <a16:creationId xmlns:a16="http://schemas.microsoft.com/office/drawing/2014/main" id="{B5A46DE1-D2E3-43E9-8FEF-78F37E325CAC}"/>
              </a:ext>
            </a:extLst>
          </p:cNvPr>
          <p:cNvGraphicFramePr>
            <a:graphicFrameLocks noGrp="1"/>
          </p:cNvGraphicFramePr>
          <p:nvPr>
            <p:ph idx="10"/>
          </p:nvPr>
        </p:nvGraphicFramePr>
        <p:xfrm>
          <a:off x="6324600" y="2376948"/>
          <a:ext cx="5308600"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7">
            <a:extLst>
              <a:ext uri="{FF2B5EF4-FFF2-40B4-BE49-F238E27FC236}">
                <a16:creationId xmlns:a16="http://schemas.microsoft.com/office/drawing/2014/main" id="{401C30F4-B157-488E-873D-3ABDE6E9159B}"/>
              </a:ext>
            </a:extLst>
          </p:cNvPr>
          <p:cNvGraphicFramePr>
            <a:graphicFrameLocks/>
          </p:cNvGraphicFramePr>
          <p:nvPr/>
        </p:nvGraphicFramePr>
        <p:xfrm>
          <a:off x="807064" y="2362200"/>
          <a:ext cx="4685071" cy="3886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9A562CC5-FC87-4321-9662-C986996A2EA8}"/>
              </a:ext>
            </a:extLst>
          </p:cNvPr>
          <p:cNvSpPr txBox="1"/>
          <p:nvPr/>
        </p:nvSpPr>
        <p:spPr>
          <a:xfrm>
            <a:off x="7772400" y="2895600"/>
            <a:ext cx="1071489" cy="461665"/>
          </a:xfrm>
          <a:prstGeom prst="rect">
            <a:avLst/>
          </a:prstGeom>
          <a:noFill/>
        </p:spPr>
        <p:txBody>
          <a:bodyPr wrap="square" rtlCol="0">
            <a:spAutoFit/>
          </a:bodyPr>
          <a:lstStyle/>
          <a:p>
            <a:r>
              <a:rPr lang="en-US" sz="1200" dirty="0">
                <a:solidFill>
                  <a:schemeClr val="accent1">
                    <a:lumMod val="75000"/>
                  </a:schemeClr>
                </a:solidFill>
              </a:rPr>
              <a:t>Favors Induction</a:t>
            </a:r>
          </a:p>
        </p:txBody>
      </p:sp>
    </p:spTree>
    <p:custDataLst>
      <p:tags r:id="rId1"/>
    </p:custDataLst>
    <p:extLst>
      <p:ext uri="{BB962C8B-B14F-4D97-AF65-F5344CB8AC3E}">
        <p14:creationId xmlns:p14="http://schemas.microsoft.com/office/powerpoint/2010/main" val="607387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8A2E49-7CC5-41C5-8D01-1A226B122B43}"/>
              </a:ext>
            </a:extLst>
          </p:cNvPr>
          <p:cNvSpPr>
            <a:spLocks noGrp="1"/>
          </p:cNvSpPr>
          <p:nvPr>
            <p:ph type="title"/>
          </p:nvPr>
        </p:nvSpPr>
        <p:spPr/>
        <p:txBody>
          <a:bodyPr>
            <a:normAutofit/>
          </a:bodyPr>
          <a:lstStyle/>
          <a:p>
            <a:r>
              <a:rPr lang="en-US" dirty="0"/>
              <a:t>Mixed Response: Some Increased Induction/Some Not</a:t>
            </a:r>
          </a:p>
        </p:txBody>
      </p:sp>
      <p:pic>
        <p:nvPicPr>
          <p:cNvPr id="6" name="Content Placeholder 5">
            <a:extLst>
              <a:ext uri="{FF2B5EF4-FFF2-40B4-BE49-F238E27FC236}">
                <a16:creationId xmlns:a16="http://schemas.microsoft.com/office/drawing/2014/main" id="{A473E577-0FC2-41A8-A8A2-F52AD68D417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0698" y="1600201"/>
            <a:ext cx="9390604" cy="4279900"/>
          </a:xfrm>
          <a:prstGeom prst="rect">
            <a:avLst/>
          </a:prstGeom>
        </p:spPr>
      </p:pic>
      <p:sp>
        <p:nvSpPr>
          <p:cNvPr id="2" name="TextBox 1">
            <a:extLst>
              <a:ext uri="{FF2B5EF4-FFF2-40B4-BE49-F238E27FC236}">
                <a16:creationId xmlns:a16="http://schemas.microsoft.com/office/drawing/2014/main" id="{86FC2631-F7C1-400F-B6B2-FC5C7D589E80}"/>
              </a:ext>
            </a:extLst>
          </p:cNvPr>
          <p:cNvSpPr txBox="1"/>
          <p:nvPr/>
        </p:nvSpPr>
        <p:spPr>
          <a:xfrm>
            <a:off x="6015652" y="4218203"/>
            <a:ext cx="3390672" cy="369332"/>
          </a:xfrm>
          <a:prstGeom prst="rect">
            <a:avLst/>
          </a:prstGeom>
          <a:noFill/>
        </p:spPr>
        <p:txBody>
          <a:bodyPr wrap="none" rtlCol="0">
            <a:spAutoFit/>
          </a:bodyPr>
          <a:lstStyle/>
          <a:p>
            <a:r>
              <a:rPr lang="en-US" dirty="0"/>
              <a:t>Result: Increasing CSR in most</a:t>
            </a:r>
          </a:p>
        </p:txBody>
      </p:sp>
      <p:sp>
        <p:nvSpPr>
          <p:cNvPr id="3" name="TextBox 2">
            <a:extLst>
              <a:ext uri="{FF2B5EF4-FFF2-40B4-BE49-F238E27FC236}">
                <a16:creationId xmlns:a16="http://schemas.microsoft.com/office/drawing/2014/main" id="{5AD392C6-8CE8-4D6A-B00D-13E050F305F8}"/>
              </a:ext>
            </a:extLst>
          </p:cNvPr>
          <p:cNvSpPr txBox="1"/>
          <p:nvPr/>
        </p:nvSpPr>
        <p:spPr>
          <a:xfrm>
            <a:off x="381000" y="6272770"/>
            <a:ext cx="2274983" cy="369332"/>
          </a:xfrm>
          <a:prstGeom prst="rect">
            <a:avLst/>
          </a:prstGeom>
          <a:noFill/>
        </p:spPr>
        <p:txBody>
          <a:bodyPr wrap="none" rtlCol="0">
            <a:spAutoFit/>
          </a:bodyPr>
          <a:lstStyle/>
          <a:p>
            <a:r>
              <a:rPr lang="en-US" dirty="0"/>
              <a:t>* Internal PSJH data</a:t>
            </a:r>
          </a:p>
        </p:txBody>
      </p:sp>
    </p:spTree>
    <p:custDataLst>
      <p:tags r:id="rId1"/>
    </p:custDataLst>
    <p:extLst>
      <p:ext uri="{BB962C8B-B14F-4D97-AF65-F5344CB8AC3E}">
        <p14:creationId xmlns:p14="http://schemas.microsoft.com/office/powerpoint/2010/main" val="533923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3E0656-49CD-4B2E-9998-E550F15D1465}"/>
              </a:ext>
            </a:extLst>
          </p:cNvPr>
          <p:cNvSpPr>
            <a:spLocks noGrp="1"/>
          </p:cNvSpPr>
          <p:nvPr>
            <p:ph type="title"/>
          </p:nvPr>
        </p:nvSpPr>
        <p:spPr>
          <a:xfrm>
            <a:off x="863029" y="1012004"/>
            <a:ext cx="3416159" cy="4795408"/>
          </a:xfrm>
        </p:spPr>
        <p:txBody>
          <a:bodyPr>
            <a:normAutofit/>
          </a:bodyPr>
          <a:lstStyle/>
          <a:p>
            <a:r>
              <a:rPr lang="en-US" dirty="0"/>
              <a:t>Summary of the ARRIVE trial</a:t>
            </a:r>
          </a:p>
        </p:txBody>
      </p:sp>
      <p:graphicFrame>
        <p:nvGraphicFramePr>
          <p:cNvPr id="7" name="Content Placeholder 4">
            <a:extLst>
              <a:ext uri="{FF2B5EF4-FFF2-40B4-BE49-F238E27FC236}">
                <a16:creationId xmlns:a16="http://schemas.microsoft.com/office/drawing/2014/main" id="{4997D660-0127-4F0F-B697-DDA101F04C64}"/>
              </a:ext>
            </a:extLst>
          </p:cNvPr>
          <p:cNvGraphicFramePr>
            <a:graphicFrameLocks noGrp="1"/>
          </p:cNvGraphicFramePr>
          <p:nvPr>
            <p:ph idx="1"/>
          </p:nvPr>
        </p:nvGraphicFramePr>
        <p:xfrm>
          <a:off x="5194301" y="772815"/>
          <a:ext cx="6232749" cy="5583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675472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ARRIVE trial raised several questions:</a:t>
            </a:r>
          </a:p>
        </p:txBody>
      </p:sp>
      <p:sp>
        <p:nvSpPr>
          <p:cNvPr id="3" name="Content Placeholder 2"/>
          <p:cNvSpPr>
            <a:spLocks noGrp="1"/>
          </p:cNvSpPr>
          <p:nvPr>
            <p:ph idx="1"/>
          </p:nvPr>
        </p:nvSpPr>
        <p:spPr/>
        <p:txBody>
          <a:bodyPr>
            <a:noAutofit/>
          </a:bodyPr>
          <a:lstStyle/>
          <a:p>
            <a:r>
              <a:rPr lang="en-US" sz="2400" dirty="0"/>
              <a:t>Are the results </a:t>
            </a:r>
            <a:r>
              <a:rPr lang="en-US" sz="2400" b="1" i="1" dirty="0"/>
              <a:t>generalizable</a:t>
            </a:r>
            <a:r>
              <a:rPr lang="en-US" sz="2400" dirty="0"/>
              <a:t> to local patient population and to our providers?</a:t>
            </a:r>
          </a:p>
          <a:p>
            <a:r>
              <a:rPr lang="en-US" sz="2400" dirty="0"/>
              <a:t>What were the protocols for induction and labor management, and can we duplicate them in other settings?</a:t>
            </a:r>
          </a:p>
          <a:p>
            <a:r>
              <a:rPr lang="en-US" sz="2400" dirty="0"/>
              <a:t>Given the impact on length of labor (+6 hours), could the typical US hospital achieve the same results without significantly over burdening their staffing and room constraints?</a:t>
            </a:r>
          </a:p>
          <a:p>
            <a:r>
              <a:rPr lang="en-US" sz="2400" dirty="0"/>
              <a:t>Why were certain complications so frequent (preeclampsia and chorioamnionitis)?</a:t>
            </a:r>
          </a:p>
          <a:p>
            <a:r>
              <a:rPr lang="en-US" sz="2400" dirty="0"/>
              <a:t>Is the main effect seen from letting patients go past 41 0/7, should the routine induction be adjusted?</a:t>
            </a:r>
          </a:p>
          <a:p>
            <a:endParaRPr lang="en-US" sz="2400" dirty="0"/>
          </a:p>
        </p:txBody>
      </p:sp>
    </p:spTree>
    <p:custDataLst>
      <p:tags r:id="rId1"/>
    </p:custDataLst>
    <p:extLst>
      <p:ext uri="{BB962C8B-B14F-4D97-AF65-F5344CB8AC3E}">
        <p14:creationId xmlns:p14="http://schemas.microsoft.com/office/powerpoint/2010/main" val="3092198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269" y="17820"/>
            <a:ext cx="10228687" cy="735683"/>
          </a:xfrm>
        </p:spPr>
        <p:txBody>
          <a:bodyPr>
            <a:normAutofit/>
          </a:bodyPr>
          <a:lstStyle/>
          <a:p>
            <a:r>
              <a:rPr lang="en-US" dirty="0"/>
              <a:t>NTSV: Hours in Labor and CSR</a:t>
            </a:r>
          </a:p>
        </p:txBody>
      </p:sp>
      <p:graphicFrame>
        <p:nvGraphicFramePr>
          <p:cNvPr id="8" name="Content Placeholder 7"/>
          <p:cNvGraphicFramePr>
            <a:graphicFrameLocks noGrp="1"/>
          </p:cNvGraphicFramePr>
          <p:nvPr>
            <p:ph idx="1"/>
          </p:nvPr>
        </p:nvGraphicFramePr>
        <p:xfrm>
          <a:off x="1630017" y="554015"/>
          <a:ext cx="7911007" cy="599634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5B29392-907C-4B4A-B209-DC73E84324EB}"/>
              </a:ext>
            </a:extLst>
          </p:cNvPr>
          <p:cNvSpPr txBox="1"/>
          <p:nvPr/>
        </p:nvSpPr>
        <p:spPr>
          <a:xfrm>
            <a:off x="3834289" y="4655126"/>
            <a:ext cx="1391728" cy="338554"/>
          </a:xfrm>
          <a:prstGeom prst="rect">
            <a:avLst/>
          </a:prstGeom>
          <a:noFill/>
        </p:spPr>
        <p:txBody>
          <a:bodyPr wrap="none" rtlCol="0">
            <a:spAutoFit/>
          </a:bodyPr>
          <a:lstStyle/>
          <a:p>
            <a:r>
              <a:rPr lang="en-US" sz="1600" dirty="0"/>
              <a:t>Spontaneous</a:t>
            </a:r>
          </a:p>
        </p:txBody>
      </p:sp>
      <p:sp>
        <p:nvSpPr>
          <p:cNvPr id="9" name="TextBox 8">
            <a:extLst>
              <a:ext uri="{FF2B5EF4-FFF2-40B4-BE49-F238E27FC236}">
                <a16:creationId xmlns:a16="http://schemas.microsoft.com/office/drawing/2014/main" id="{37054707-6239-4E0C-B086-AE8A16A2D2B2}"/>
              </a:ext>
            </a:extLst>
          </p:cNvPr>
          <p:cNvSpPr txBox="1"/>
          <p:nvPr/>
        </p:nvSpPr>
        <p:spPr>
          <a:xfrm>
            <a:off x="6705600" y="4191000"/>
            <a:ext cx="1826141" cy="338554"/>
          </a:xfrm>
          <a:prstGeom prst="rect">
            <a:avLst/>
          </a:prstGeom>
          <a:noFill/>
        </p:spPr>
        <p:txBody>
          <a:bodyPr wrap="none" rtlCol="0">
            <a:spAutoFit/>
          </a:bodyPr>
          <a:lstStyle/>
          <a:p>
            <a:r>
              <a:rPr lang="en-US" sz="1600" dirty="0" err="1"/>
              <a:t>Spont</a:t>
            </a:r>
            <a:r>
              <a:rPr lang="en-US" sz="1600" dirty="0"/>
              <a:t>/Augmented</a:t>
            </a:r>
          </a:p>
        </p:txBody>
      </p:sp>
      <p:sp>
        <p:nvSpPr>
          <p:cNvPr id="10" name="TextBox 9">
            <a:extLst>
              <a:ext uri="{FF2B5EF4-FFF2-40B4-BE49-F238E27FC236}">
                <a16:creationId xmlns:a16="http://schemas.microsoft.com/office/drawing/2014/main" id="{A3D7C511-83FD-4797-B173-0D27491060BB}"/>
              </a:ext>
            </a:extLst>
          </p:cNvPr>
          <p:cNvSpPr txBox="1"/>
          <p:nvPr/>
        </p:nvSpPr>
        <p:spPr>
          <a:xfrm>
            <a:off x="7152357" y="2733592"/>
            <a:ext cx="1574470" cy="338554"/>
          </a:xfrm>
          <a:prstGeom prst="rect">
            <a:avLst/>
          </a:prstGeom>
          <a:noFill/>
        </p:spPr>
        <p:txBody>
          <a:bodyPr wrap="none" rtlCol="0">
            <a:spAutoFit/>
          </a:bodyPr>
          <a:lstStyle/>
          <a:p>
            <a:r>
              <a:rPr lang="en-US" sz="1600" dirty="0"/>
              <a:t>Ind/No ripening</a:t>
            </a:r>
          </a:p>
        </p:txBody>
      </p:sp>
      <p:sp>
        <p:nvSpPr>
          <p:cNvPr id="11" name="TextBox 10">
            <a:extLst>
              <a:ext uri="{FF2B5EF4-FFF2-40B4-BE49-F238E27FC236}">
                <a16:creationId xmlns:a16="http://schemas.microsoft.com/office/drawing/2014/main" id="{6E4FD658-4C0F-4FA6-A18E-04093611D252}"/>
              </a:ext>
            </a:extLst>
          </p:cNvPr>
          <p:cNvSpPr txBox="1"/>
          <p:nvPr/>
        </p:nvSpPr>
        <p:spPr>
          <a:xfrm>
            <a:off x="6906319" y="1147495"/>
            <a:ext cx="1641795" cy="338554"/>
          </a:xfrm>
          <a:prstGeom prst="rect">
            <a:avLst/>
          </a:prstGeom>
          <a:noFill/>
        </p:spPr>
        <p:txBody>
          <a:bodyPr wrap="none" rtlCol="0">
            <a:spAutoFit/>
          </a:bodyPr>
          <a:lstStyle/>
          <a:p>
            <a:r>
              <a:rPr lang="en-US" sz="1600" dirty="0"/>
              <a:t>Ind/</a:t>
            </a:r>
            <a:r>
              <a:rPr lang="en-US" sz="1600" dirty="0" err="1"/>
              <a:t>Cx</a:t>
            </a:r>
            <a:r>
              <a:rPr lang="en-US" sz="1600" dirty="0"/>
              <a:t> Ripening</a:t>
            </a:r>
          </a:p>
        </p:txBody>
      </p:sp>
      <p:sp>
        <p:nvSpPr>
          <p:cNvPr id="12" name="TextBox 11">
            <a:extLst>
              <a:ext uri="{FF2B5EF4-FFF2-40B4-BE49-F238E27FC236}">
                <a16:creationId xmlns:a16="http://schemas.microsoft.com/office/drawing/2014/main" id="{9193540A-A6B3-43D7-946F-03E29FE1F38B}"/>
              </a:ext>
            </a:extLst>
          </p:cNvPr>
          <p:cNvSpPr txBox="1"/>
          <p:nvPr/>
        </p:nvSpPr>
        <p:spPr>
          <a:xfrm>
            <a:off x="381000" y="6350870"/>
            <a:ext cx="3057248" cy="369332"/>
          </a:xfrm>
          <a:prstGeom prst="rect">
            <a:avLst/>
          </a:prstGeom>
          <a:noFill/>
        </p:spPr>
        <p:txBody>
          <a:bodyPr wrap="none" rtlCol="0">
            <a:spAutoFit/>
          </a:bodyPr>
          <a:lstStyle/>
          <a:p>
            <a:r>
              <a:rPr lang="en-US" dirty="0"/>
              <a:t>* Source internal PSJH data</a:t>
            </a:r>
          </a:p>
        </p:txBody>
      </p:sp>
    </p:spTree>
    <p:custDataLst>
      <p:tags r:id="rId1"/>
    </p:custDataLst>
    <p:extLst>
      <p:ext uri="{BB962C8B-B14F-4D97-AF65-F5344CB8AC3E}">
        <p14:creationId xmlns:p14="http://schemas.microsoft.com/office/powerpoint/2010/main" val="705211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2638AC5-8EE3-4F1D-BE76-33044D841C4E}"/>
              </a:ext>
            </a:extLst>
          </p:cNvPr>
          <p:cNvGraphicFramePr>
            <a:graphicFrameLocks noGrp="1"/>
          </p:cNvGraphicFramePr>
          <p:nvPr>
            <p:ph idx="1"/>
          </p:nvPr>
        </p:nvGraphicFramePr>
        <p:xfrm>
          <a:off x="609600" y="1524000"/>
          <a:ext cx="10769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F93787DE-3D1C-427A-AAE7-24715846708A}"/>
              </a:ext>
            </a:extLst>
          </p:cNvPr>
          <p:cNvSpPr>
            <a:spLocks noGrp="1"/>
          </p:cNvSpPr>
          <p:nvPr>
            <p:ph type="title"/>
          </p:nvPr>
        </p:nvSpPr>
        <p:spPr/>
        <p:txBody>
          <a:bodyPr/>
          <a:lstStyle/>
          <a:p>
            <a:r>
              <a:rPr lang="en-US" dirty="0"/>
              <a:t>Admission Dilation has Greatest Impact</a:t>
            </a:r>
          </a:p>
        </p:txBody>
      </p:sp>
      <p:sp>
        <p:nvSpPr>
          <p:cNvPr id="7" name="TextBox 6">
            <a:extLst>
              <a:ext uri="{FF2B5EF4-FFF2-40B4-BE49-F238E27FC236}">
                <a16:creationId xmlns:a16="http://schemas.microsoft.com/office/drawing/2014/main" id="{6F81E5C7-F0D1-4C16-ACBA-BC035EC350C2}"/>
              </a:ext>
            </a:extLst>
          </p:cNvPr>
          <p:cNvSpPr txBox="1"/>
          <p:nvPr/>
        </p:nvSpPr>
        <p:spPr>
          <a:xfrm>
            <a:off x="381000" y="6350870"/>
            <a:ext cx="3057248" cy="369332"/>
          </a:xfrm>
          <a:prstGeom prst="rect">
            <a:avLst/>
          </a:prstGeom>
          <a:noFill/>
        </p:spPr>
        <p:txBody>
          <a:bodyPr wrap="none" rtlCol="0">
            <a:spAutoFit/>
          </a:bodyPr>
          <a:lstStyle/>
          <a:p>
            <a:r>
              <a:rPr lang="en-US" dirty="0"/>
              <a:t>* Source internal PSJH data</a:t>
            </a:r>
          </a:p>
        </p:txBody>
      </p:sp>
    </p:spTree>
    <p:custDataLst>
      <p:tags r:id="rId1"/>
    </p:custDataLst>
    <p:extLst>
      <p:ext uri="{BB962C8B-B14F-4D97-AF65-F5344CB8AC3E}">
        <p14:creationId xmlns:p14="http://schemas.microsoft.com/office/powerpoint/2010/main" val="331983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E1CD8034-A5D5-4AC3-BD62-FE6B4FBAB43E}"/>
              </a:ext>
            </a:extLst>
          </p:cNvPr>
          <p:cNvSpPr>
            <a:spLocks noGrp="1"/>
          </p:cNvSpPr>
          <p:nvPr>
            <p:ph type="title"/>
          </p:nvPr>
        </p:nvSpPr>
        <p:spPr>
          <a:xfrm>
            <a:off x="3468688" y="623888"/>
            <a:ext cx="6589712" cy="1281112"/>
          </a:xfrm>
        </p:spPr>
        <p:txBody>
          <a:bodyPr/>
          <a:lstStyle/>
          <a:p>
            <a:pPr eaLnBrk="1" hangingPunct="1"/>
            <a:r>
              <a:rPr lang="en-US" altLang="en-US"/>
              <a:t>Critiquing a Failed Induction</a:t>
            </a:r>
          </a:p>
        </p:txBody>
      </p:sp>
      <p:sp>
        <p:nvSpPr>
          <p:cNvPr id="65539" name="Content Placeholder 2">
            <a:extLst>
              <a:ext uri="{FF2B5EF4-FFF2-40B4-BE49-F238E27FC236}">
                <a16:creationId xmlns:a16="http://schemas.microsoft.com/office/drawing/2014/main" id="{127DBB84-B15B-41AF-A7D7-62D5796B7373}"/>
              </a:ext>
            </a:extLst>
          </p:cNvPr>
          <p:cNvSpPr>
            <a:spLocks noGrp="1"/>
          </p:cNvSpPr>
          <p:nvPr>
            <p:ph idx="1"/>
          </p:nvPr>
        </p:nvSpPr>
        <p:spPr>
          <a:xfrm>
            <a:off x="1600200" y="2133600"/>
            <a:ext cx="8458200" cy="3778250"/>
          </a:xfrm>
        </p:spPr>
        <p:txBody>
          <a:bodyPr/>
          <a:lstStyle/>
          <a:p>
            <a:pPr eaLnBrk="1" hangingPunct="1"/>
            <a:r>
              <a:rPr lang="en-US" altLang="en-US" sz="3200" dirty="0"/>
              <a:t>Induction in the face of unripe cervix (Bishop score &lt; 8 </a:t>
            </a:r>
            <a:r>
              <a:rPr lang="en-US" altLang="en-US" sz="3200" dirty="0" err="1"/>
              <a:t>primip</a:t>
            </a:r>
            <a:r>
              <a:rPr lang="en-US" altLang="en-US" sz="3200" dirty="0"/>
              <a:t> and &lt; 6 </a:t>
            </a:r>
            <a:r>
              <a:rPr lang="en-US" altLang="en-US" sz="3200" dirty="0" err="1"/>
              <a:t>multip</a:t>
            </a:r>
            <a:r>
              <a:rPr lang="en-US" altLang="en-US" sz="3200" dirty="0"/>
              <a:t>)</a:t>
            </a:r>
          </a:p>
          <a:p>
            <a:pPr eaLnBrk="1" hangingPunct="1"/>
            <a:r>
              <a:rPr lang="en-US" altLang="en-US" sz="3200" dirty="0"/>
              <a:t>Inadequate documentation of cervical ripening procedure and timing</a:t>
            </a:r>
          </a:p>
          <a:p>
            <a:pPr eaLnBrk="1" hangingPunct="1"/>
            <a:r>
              <a:rPr lang="en-US" altLang="en-US" sz="3200" b="1" i="1" dirty="0"/>
              <a:t>Adequate trial defined by latent phase at least 12-18 hours of oxytocin and ruptured membranes</a:t>
            </a:r>
          </a:p>
        </p:txBody>
      </p:sp>
    </p:spTree>
    <p:custDataLst>
      <p:tags r:id="rId1"/>
    </p:custDataLst>
    <p:extLst>
      <p:ext uri="{BB962C8B-B14F-4D97-AF65-F5344CB8AC3E}">
        <p14:creationId xmlns:p14="http://schemas.microsoft.com/office/powerpoint/2010/main" val="3050427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1843BEB3-ECE4-43F2-8948-CB9495533ABA}"/>
              </a:ext>
            </a:extLst>
          </p:cNvPr>
          <p:cNvSpPr>
            <a:spLocks noGrp="1"/>
          </p:cNvSpPr>
          <p:nvPr>
            <p:ph type="title"/>
          </p:nvPr>
        </p:nvSpPr>
        <p:spPr>
          <a:xfrm>
            <a:off x="2801144" y="446598"/>
            <a:ext cx="6589712" cy="1281112"/>
          </a:xfrm>
        </p:spPr>
        <p:txBody>
          <a:bodyPr/>
          <a:lstStyle/>
          <a:p>
            <a:pPr algn="ctr" eaLnBrk="1" hangingPunct="1"/>
            <a:r>
              <a:rPr lang="en-US" altLang="en-US" dirty="0"/>
              <a:t>Defining Failed Induction</a:t>
            </a:r>
          </a:p>
        </p:txBody>
      </p:sp>
      <p:sp>
        <p:nvSpPr>
          <p:cNvPr id="66563" name="Content Placeholder 2">
            <a:extLst>
              <a:ext uri="{FF2B5EF4-FFF2-40B4-BE49-F238E27FC236}">
                <a16:creationId xmlns:a16="http://schemas.microsoft.com/office/drawing/2014/main" id="{B9F23210-2E3E-4A09-BB3C-82423C1627A3}"/>
              </a:ext>
            </a:extLst>
          </p:cNvPr>
          <p:cNvSpPr>
            <a:spLocks noGrp="1"/>
          </p:cNvSpPr>
          <p:nvPr>
            <p:ph idx="1"/>
          </p:nvPr>
        </p:nvSpPr>
        <p:spPr>
          <a:xfrm>
            <a:off x="1065475" y="1378226"/>
            <a:ext cx="9553492" cy="5029200"/>
          </a:xfrm>
        </p:spPr>
        <p:txBody>
          <a:bodyPr>
            <a:normAutofit/>
          </a:bodyPr>
          <a:lstStyle/>
          <a:p>
            <a:pPr eaLnBrk="1" hangingPunct="1"/>
            <a:r>
              <a:rPr lang="en-US" altLang="en-US" sz="2600" dirty="0"/>
              <a:t>Nulliparous women remaining in the latent phase for 12 hours compared with women who had exited the latent phase had significantly increased rates of chorioamnionitis (12.1% compared with 4.1%) and endometritis (3.6% compared with 1.3%) and increased rates of neonatal intensive care unit admission (8.7% compared with 6.3%). </a:t>
            </a:r>
          </a:p>
          <a:p>
            <a:pPr eaLnBrk="1" hangingPunct="1"/>
            <a:r>
              <a:rPr lang="en-US" altLang="en-US" sz="2600" dirty="0"/>
              <a:t>Similar patterns were present for multiparous women at 15 hours.</a:t>
            </a:r>
          </a:p>
          <a:p>
            <a:pPr eaLnBrk="1" hangingPunct="1"/>
            <a:r>
              <a:rPr lang="en-US" altLang="en-US" sz="2600" b="1" i="1" dirty="0"/>
              <a:t>With ruptured membranes a latent phase (obtaining 6 cm) after initiation of oxytocin of at least 12 hours for nulliparous women and 15 hours in multiparous women is a reasonable criterion for diagnosing a failed induction</a:t>
            </a:r>
          </a:p>
        </p:txBody>
      </p:sp>
      <p:sp>
        <p:nvSpPr>
          <p:cNvPr id="66564" name="TextBox 3">
            <a:extLst>
              <a:ext uri="{FF2B5EF4-FFF2-40B4-BE49-F238E27FC236}">
                <a16:creationId xmlns:a16="http://schemas.microsoft.com/office/drawing/2014/main" id="{943D11DE-09FC-46FB-98C8-699F5879CD9D}"/>
              </a:ext>
            </a:extLst>
          </p:cNvPr>
          <p:cNvSpPr txBox="1">
            <a:spLocks noChangeArrowheads="1"/>
          </p:cNvSpPr>
          <p:nvPr/>
        </p:nvSpPr>
        <p:spPr bwMode="auto">
          <a:xfrm>
            <a:off x="251129" y="6037538"/>
            <a:ext cx="6296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dirty="0" err="1">
                <a:solidFill>
                  <a:schemeClr val="tx1"/>
                </a:solidFill>
                <a:latin typeface="+mn-lt"/>
              </a:rPr>
              <a:t>Kawakita</a:t>
            </a:r>
            <a:r>
              <a:rPr lang="en-US" altLang="en-US" dirty="0">
                <a:solidFill>
                  <a:schemeClr val="tx1"/>
                </a:solidFill>
                <a:latin typeface="+mn-lt"/>
              </a:rPr>
              <a:t> T et al. . Obstet Gynecol. 2016 Aug;128(2):373-80</a:t>
            </a:r>
            <a:r>
              <a:rPr lang="en-US" altLang="en-US" dirty="0">
                <a:solidFill>
                  <a:schemeClr val="tx1"/>
                </a:solidFill>
              </a:rPr>
              <a:t>.</a:t>
            </a:r>
          </a:p>
        </p:txBody>
      </p:sp>
    </p:spTree>
    <p:custDataLst>
      <p:tags r:id="rId1"/>
    </p:custDataLst>
    <p:extLst>
      <p:ext uri="{BB962C8B-B14F-4D97-AF65-F5344CB8AC3E}">
        <p14:creationId xmlns:p14="http://schemas.microsoft.com/office/powerpoint/2010/main" val="1065022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875503" y="517524"/>
            <a:ext cx="8431471" cy="914400"/>
          </a:xfrm>
        </p:spPr>
        <p:txBody>
          <a:bodyPr>
            <a:normAutofit/>
          </a:bodyPr>
          <a:lstStyle/>
          <a:p>
            <a:pPr algn="ctr" eaLnBrk="1" hangingPunct="1"/>
            <a:r>
              <a:rPr lang="en-US" altLang="en-US" dirty="0"/>
              <a:t>Rationale of Outpatient Cervical Ripening</a:t>
            </a:r>
          </a:p>
        </p:txBody>
      </p:sp>
      <p:sp>
        <p:nvSpPr>
          <p:cNvPr id="3" name="Content Placeholder 2"/>
          <p:cNvSpPr>
            <a:spLocks noGrp="1"/>
          </p:cNvSpPr>
          <p:nvPr>
            <p:ph idx="1"/>
          </p:nvPr>
        </p:nvSpPr>
        <p:spPr>
          <a:xfrm>
            <a:off x="2077374" y="1752600"/>
            <a:ext cx="8229600" cy="3886200"/>
          </a:xfrm>
        </p:spPr>
        <p:txBody>
          <a:bodyPr rtlCol="0">
            <a:noAutofit/>
          </a:bodyPr>
          <a:lstStyle/>
          <a:p>
            <a:pPr marL="514350" indent="-514350" fontAlgn="ctr">
              <a:spcAft>
                <a:spcPts val="0"/>
              </a:spcAft>
              <a:buClr>
                <a:schemeClr val="tx1"/>
              </a:buClr>
              <a:buSzPct val="100000"/>
              <a:buFont typeface="+mj-lt"/>
              <a:buAutoNum type="arabicPeriod"/>
              <a:defRPr/>
            </a:pPr>
            <a:r>
              <a:rPr lang="en-US" sz="2600" dirty="0"/>
              <a:t>Mechanical methods as effective with respect to achieving ripeness and cesarean delivery rates in controlled studies</a:t>
            </a:r>
          </a:p>
          <a:p>
            <a:pPr marL="514350" indent="-514350" fontAlgn="ctr">
              <a:spcAft>
                <a:spcPts val="0"/>
              </a:spcAft>
              <a:buClr>
                <a:schemeClr val="tx1"/>
              </a:buClr>
              <a:buSzPct val="100000"/>
              <a:buFont typeface="+mj-lt"/>
              <a:buAutoNum type="arabicPeriod"/>
              <a:defRPr/>
            </a:pPr>
            <a:r>
              <a:rPr lang="en-US" sz="2600" dirty="0"/>
              <a:t>Balloon ripening can be used outpatient since </a:t>
            </a:r>
            <a:r>
              <a:rPr lang="en-US" sz="2600" dirty="0" err="1"/>
              <a:t>tachysystole</a:t>
            </a:r>
            <a:r>
              <a:rPr lang="en-US" sz="2600" dirty="0"/>
              <a:t> is not associated</a:t>
            </a:r>
          </a:p>
          <a:p>
            <a:pPr marL="514350" indent="-514350" fontAlgn="ctr">
              <a:spcAft>
                <a:spcPts val="0"/>
              </a:spcAft>
              <a:buClr>
                <a:schemeClr val="tx1"/>
              </a:buClr>
              <a:buSzPct val="100000"/>
              <a:buFont typeface="+mj-lt"/>
              <a:buAutoNum type="arabicPeriod"/>
              <a:defRPr/>
            </a:pPr>
            <a:r>
              <a:rPr lang="en-US" sz="2600" dirty="0"/>
              <a:t>Better experience comes from patients having less cramping and not spending the night in the hospital</a:t>
            </a:r>
          </a:p>
          <a:p>
            <a:pPr marL="514350" indent="-514350" fontAlgn="ctr">
              <a:spcAft>
                <a:spcPts val="0"/>
              </a:spcAft>
              <a:buClr>
                <a:schemeClr val="tx1"/>
              </a:buClr>
              <a:buSzPct val="100000"/>
              <a:buFont typeface="+mj-lt"/>
              <a:buAutoNum type="arabicPeriod"/>
              <a:defRPr/>
            </a:pPr>
            <a:r>
              <a:rPr lang="en-US" sz="2600" dirty="0"/>
              <a:t>Less cost since monitoring and nursing care not used for 8-12 hours while awaiting ripening of the cervix</a:t>
            </a:r>
          </a:p>
        </p:txBody>
      </p:sp>
      <p:sp>
        <p:nvSpPr>
          <p:cNvPr id="2" name="Slide Number Placeholder 1"/>
          <p:cNvSpPr>
            <a:spLocks noGrp="1"/>
          </p:cNvSpPr>
          <p:nvPr>
            <p:ph type="sldNum" sz="quarter" idx="4294967295"/>
          </p:nvPr>
        </p:nvSpPr>
        <p:spPr>
          <a:xfrm>
            <a:off x="1676401" y="6416676"/>
            <a:ext cx="809625" cy="365125"/>
          </a:xfrm>
          <a:prstGeom prst="rect">
            <a:avLst/>
          </a:prstGeom>
        </p:spPr>
        <p:txBody>
          <a:bodyPr/>
          <a:lstStyle/>
          <a:p>
            <a:pPr>
              <a:defRPr/>
            </a:pPr>
            <a:fld id="{32A9CC3D-BF26-4852-9113-3874BBB39C24}" type="slidenum">
              <a:rPr lang="en-US" sz="1600"/>
              <a:pPr>
                <a:defRPr/>
              </a:pPr>
              <a:t>49</a:t>
            </a:fld>
            <a:endParaRPr lang="en-US" sz="1600" dirty="0"/>
          </a:p>
        </p:txBody>
      </p:sp>
    </p:spTree>
    <p:custDataLst>
      <p:tags r:id="rId1"/>
    </p:custDataLst>
    <p:extLst>
      <p:ext uri="{BB962C8B-B14F-4D97-AF65-F5344CB8AC3E}">
        <p14:creationId xmlns:p14="http://schemas.microsoft.com/office/powerpoint/2010/main" val="16994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A5865A-4020-4419-ABC9-79B52B8B47FB}"/>
              </a:ext>
            </a:extLst>
          </p:cNvPr>
          <p:cNvSpPr txBox="1"/>
          <p:nvPr/>
        </p:nvSpPr>
        <p:spPr>
          <a:xfrm>
            <a:off x="266065" y="1820490"/>
            <a:ext cx="2468881" cy="1938992"/>
          </a:xfrm>
          <a:prstGeom prst="rect">
            <a:avLst/>
          </a:prstGeom>
          <a:noFill/>
        </p:spPr>
        <p:txBody>
          <a:bodyPr wrap="square" rtlCol="0">
            <a:spAutoFit/>
          </a:bodyPr>
          <a:lstStyle/>
          <a:p>
            <a:pPr algn="ctr"/>
            <a:r>
              <a:rPr lang="en-US" sz="4000" dirty="0"/>
              <a:t>The California Journey</a:t>
            </a:r>
          </a:p>
        </p:txBody>
      </p:sp>
      <p:grpSp>
        <p:nvGrpSpPr>
          <p:cNvPr id="5" name="Group 4">
            <a:extLst>
              <a:ext uri="{FF2B5EF4-FFF2-40B4-BE49-F238E27FC236}">
                <a16:creationId xmlns:a16="http://schemas.microsoft.com/office/drawing/2014/main" id="{EB44D041-6349-46EF-917D-4D3D94A7E9B0}"/>
              </a:ext>
            </a:extLst>
          </p:cNvPr>
          <p:cNvGrpSpPr/>
          <p:nvPr/>
        </p:nvGrpSpPr>
        <p:grpSpPr>
          <a:xfrm>
            <a:off x="3373942" y="4443094"/>
            <a:ext cx="3864610" cy="2323466"/>
            <a:chOff x="3432810" y="107574"/>
            <a:chExt cx="3864610" cy="2041266"/>
          </a:xfrm>
        </p:grpSpPr>
        <p:pic>
          <p:nvPicPr>
            <p:cNvPr id="4102" name="Picture 6" descr="400/0 &#10;300/0 &#10;HP2020 Target: &lt;23.90/0 &#10;200/0 &#10;100/0 &#10;00/0 &#10;Cesarean Birth: NTSV - Nullip Term Singleton Vertex (PC-02: Current) 2016 &#10;Providence St. Joseph Health Hospitals California Hospitals &#10;*Healthy People 2020 Target ">
              <a:extLst>
                <a:ext uri="{FF2B5EF4-FFF2-40B4-BE49-F238E27FC236}">
                  <a16:creationId xmlns:a16="http://schemas.microsoft.com/office/drawing/2014/main" id="{2DAFC0A6-AA2B-4D03-B09F-0A10C1C3735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32810" y="107574"/>
              <a:ext cx="3864610" cy="20412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58F712A-6FF4-4A83-B9A1-AFE5A7109581}"/>
                </a:ext>
              </a:extLst>
            </p:cNvPr>
            <p:cNvSpPr txBox="1"/>
            <p:nvPr/>
          </p:nvSpPr>
          <p:spPr>
            <a:xfrm>
              <a:off x="5038743" y="554236"/>
              <a:ext cx="652743" cy="369332"/>
            </a:xfrm>
            <a:prstGeom prst="rect">
              <a:avLst/>
            </a:prstGeom>
            <a:noFill/>
          </p:spPr>
          <p:txBody>
            <a:bodyPr wrap="none" rtlCol="0">
              <a:spAutoFit/>
            </a:bodyPr>
            <a:lstStyle/>
            <a:p>
              <a:r>
                <a:rPr lang="en-US" dirty="0"/>
                <a:t>2016</a:t>
              </a:r>
            </a:p>
          </p:txBody>
        </p:sp>
      </p:grpSp>
      <p:grpSp>
        <p:nvGrpSpPr>
          <p:cNvPr id="6" name="Group 5">
            <a:extLst>
              <a:ext uri="{FF2B5EF4-FFF2-40B4-BE49-F238E27FC236}">
                <a16:creationId xmlns:a16="http://schemas.microsoft.com/office/drawing/2014/main" id="{9CC18187-0731-4231-A168-436DB55E579C}"/>
              </a:ext>
            </a:extLst>
          </p:cNvPr>
          <p:cNvGrpSpPr/>
          <p:nvPr/>
        </p:nvGrpSpPr>
        <p:grpSpPr>
          <a:xfrm>
            <a:off x="3432810" y="2401828"/>
            <a:ext cx="3864610" cy="2041266"/>
            <a:chOff x="3432810" y="2401828"/>
            <a:chExt cx="3864610" cy="2041266"/>
          </a:xfrm>
        </p:grpSpPr>
        <p:pic>
          <p:nvPicPr>
            <p:cNvPr id="4103" name="Picture 7" descr="400/0 &#10;300/0 &#10;HP2020 Target: &lt;23.90/0 &#10;200/0 &#10;100/0 &#10;00/0 &#10;Cesarean Birth: NTSV - Nullip Term Singleton Vertex (PC-02: Current) 2015 &#10;Providence St. Joseph Health Hospitals California Hospitals &#10;*Healthy People 2020 Target ">
              <a:extLst>
                <a:ext uri="{FF2B5EF4-FFF2-40B4-BE49-F238E27FC236}">
                  <a16:creationId xmlns:a16="http://schemas.microsoft.com/office/drawing/2014/main" id="{87414561-3C70-4DCF-BC91-A6150C04C1B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432810" y="2401828"/>
              <a:ext cx="3864610" cy="20412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5762946-C60A-41A4-9794-F029354E9014}"/>
                </a:ext>
              </a:extLst>
            </p:cNvPr>
            <p:cNvSpPr txBox="1"/>
            <p:nvPr/>
          </p:nvSpPr>
          <p:spPr>
            <a:xfrm>
              <a:off x="5009496" y="2684502"/>
              <a:ext cx="652743" cy="369332"/>
            </a:xfrm>
            <a:prstGeom prst="rect">
              <a:avLst/>
            </a:prstGeom>
            <a:noFill/>
          </p:spPr>
          <p:txBody>
            <a:bodyPr wrap="none" rtlCol="0">
              <a:spAutoFit/>
            </a:bodyPr>
            <a:lstStyle/>
            <a:p>
              <a:r>
                <a:rPr lang="en-US" dirty="0"/>
                <a:t>2015</a:t>
              </a:r>
            </a:p>
          </p:txBody>
        </p:sp>
      </p:grpSp>
      <p:grpSp>
        <p:nvGrpSpPr>
          <p:cNvPr id="7" name="Group 6">
            <a:extLst>
              <a:ext uri="{FF2B5EF4-FFF2-40B4-BE49-F238E27FC236}">
                <a16:creationId xmlns:a16="http://schemas.microsoft.com/office/drawing/2014/main" id="{F422B9BB-9ACE-4174-9DCB-8184A511A313}"/>
              </a:ext>
            </a:extLst>
          </p:cNvPr>
          <p:cNvGrpSpPr/>
          <p:nvPr/>
        </p:nvGrpSpPr>
        <p:grpSpPr>
          <a:xfrm>
            <a:off x="3373942" y="282804"/>
            <a:ext cx="3746436" cy="1866036"/>
            <a:chOff x="3432810" y="4713864"/>
            <a:chExt cx="3864610" cy="2041266"/>
          </a:xfrm>
        </p:grpSpPr>
        <p:pic>
          <p:nvPicPr>
            <p:cNvPr id="4104" name="Picture 8" descr="Machine generated alternative text:&#10;400/0 &#10;300/0 &#10;HP2020 Target: &lt;23.90/0 &#10;200/0 &#10;100/0 &#10;00/0 &#10;Cesarean Birth: &#10;NTSV - Nullip Term Singleton Vertex (PC-02: Current) 2014 &#10;Providence St. Joseph Health Hospitals California Hospitals &#10;*Healthy People 2020 Target ">
              <a:extLst>
                <a:ext uri="{FF2B5EF4-FFF2-40B4-BE49-F238E27FC236}">
                  <a16:creationId xmlns:a16="http://schemas.microsoft.com/office/drawing/2014/main" id="{3130ED0E-9B9D-4CB8-AEAD-B3BCCDB4A2D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432810" y="4713864"/>
              <a:ext cx="3864610" cy="20412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8ACE34A-49C0-492A-9B1A-F719F42E7075}"/>
                </a:ext>
              </a:extLst>
            </p:cNvPr>
            <p:cNvSpPr txBox="1"/>
            <p:nvPr/>
          </p:nvSpPr>
          <p:spPr>
            <a:xfrm>
              <a:off x="5038743" y="4956572"/>
              <a:ext cx="652743" cy="369332"/>
            </a:xfrm>
            <a:prstGeom prst="rect">
              <a:avLst/>
            </a:prstGeom>
            <a:noFill/>
          </p:spPr>
          <p:txBody>
            <a:bodyPr wrap="none" rtlCol="0">
              <a:spAutoFit/>
            </a:bodyPr>
            <a:lstStyle/>
            <a:p>
              <a:r>
                <a:rPr lang="en-US" dirty="0"/>
                <a:t>2014</a:t>
              </a:r>
            </a:p>
          </p:txBody>
        </p:sp>
      </p:grpSp>
      <p:grpSp>
        <p:nvGrpSpPr>
          <p:cNvPr id="10" name="Group 9">
            <a:extLst>
              <a:ext uri="{FF2B5EF4-FFF2-40B4-BE49-F238E27FC236}">
                <a16:creationId xmlns:a16="http://schemas.microsoft.com/office/drawing/2014/main" id="{700D3C8F-2301-4F7A-9EDC-4EB3521677F3}"/>
              </a:ext>
            </a:extLst>
          </p:cNvPr>
          <p:cNvGrpSpPr/>
          <p:nvPr/>
        </p:nvGrpSpPr>
        <p:grpSpPr>
          <a:xfrm>
            <a:off x="7297420" y="107574"/>
            <a:ext cx="3864610" cy="2041266"/>
            <a:chOff x="7297420" y="107574"/>
            <a:chExt cx="3864610" cy="2041266"/>
          </a:xfrm>
        </p:grpSpPr>
        <p:pic>
          <p:nvPicPr>
            <p:cNvPr id="4100" name="Picture 4" descr="400/0 &#10;300/0 &#10;HP2020 Target: &lt;23.90/0 &#10;200/0 &#10;100/0 &#10;00/0 &#10;Cesarean Birth: NTSV - Nullip Term Singleton Vertex (PC-02: Current) 2017 &#10;Providence St. Joseph Health Hospitals California Hospitals &#10;*Healthy People 2020 Target ">
              <a:extLst>
                <a:ext uri="{FF2B5EF4-FFF2-40B4-BE49-F238E27FC236}">
                  <a16:creationId xmlns:a16="http://schemas.microsoft.com/office/drawing/2014/main" id="{6C185722-F62F-406F-A243-B82AFCE3F4A1}"/>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297420" y="107574"/>
              <a:ext cx="3864610" cy="204126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07BB56F-B28B-4F3D-A74D-A1E45EA8A423}"/>
                </a:ext>
              </a:extLst>
            </p:cNvPr>
            <p:cNvSpPr txBox="1"/>
            <p:nvPr/>
          </p:nvSpPr>
          <p:spPr>
            <a:xfrm>
              <a:off x="8903351" y="495300"/>
              <a:ext cx="652743" cy="369332"/>
            </a:xfrm>
            <a:prstGeom prst="rect">
              <a:avLst/>
            </a:prstGeom>
            <a:noFill/>
          </p:spPr>
          <p:txBody>
            <a:bodyPr wrap="none" rtlCol="0">
              <a:spAutoFit/>
            </a:bodyPr>
            <a:lstStyle/>
            <a:p>
              <a:r>
                <a:rPr lang="en-US" dirty="0"/>
                <a:t>2017</a:t>
              </a:r>
            </a:p>
          </p:txBody>
        </p:sp>
      </p:grpSp>
      <p:grpSp>
        <p:nvGrpSpPr>
          <p:cNvPr id="9" name="Group 8">
            <a:extLst>
              <a:ext uri="{FF2B5EF4-FFF2-40B4-BE49-F238E27FC236}">
                <a16:creationId xmlns:a16="http://schemas.microsoft.com/office/drawing/2014/main" id="{2CF6D532-76B3-41E7-A6F2-5D370B027E3B}"/>
              </a:ext>
            </a:extLst>
          </p:cNvPr>
          <p:cNvGrpSpPr/>
          <p:nvPr/>
        </p:nvGrpSpPr>
        <p:grpSpPr>
          <a:xfrm>
            <a:off x="7297420" y="2401829"/>
            <a:ext cx="3864610" cy="2041266"/>
            <a:chOff x="7297420" y="2401829"/>
            <a:chExt cx="3864610" cy="2041266"/>
          </a:xfrm>
        </p:grpSpPr>
        <p:pic>
          <p:nvPicPr>
            <p:cNvPr id="4099" name="Picture 3" descr="Machine generated alternative text:&#10;400/0 &#10;300/0 &#10;HP2020 Target: &lt;23.90/0 &#10;200/0 &#10;100/0 &#10;00/0 &#10;Cesarean Birth: NTSV - Nullip Term Singleton Vertex (PC-02: Current) 2018 &#10;Providence St. Joseph Health Hospitals California Hospitals &#10;*Healthy People 2020 Target ">
              <a:extLst>
                <a:ext uri="{FF2B5EF4-FFF2-40B4-BE49-F238E27FC236}">
                  <a16:creationId xmlns:a16="http://schemas.microsoft.com/office/drawing/2014/main" id="{1C56C302-65B5-4C81-ADC4-778E79353D38}"/>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297420" y="2401829"/>
              <a:ext cx="3864610" cy="204126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0CB3513-4C83-4E78-B963-A2FD542A42DB}"/>
                </a:ext>
              </a:extLst>
            </p:cNvPr>
            <p:cNvSpPr txBox="1"/>
            <p:nvPr/>
          </p:nvSpPr>
          <p:spPr>
            <a:xfrm>
              <a:off x="8903352" y="2684502"/>
              <a:ext cx="652743" cy="369332"/>
            </a:xfrm>
            <a:prstGeom prst="rect">
              <a:avLst/>
            </a:prstGeom>
            <a:noFill/>
          </p:spPr>
          <p:txBody>
            <a:bodyPr wrap="none" rtlCol="0">
              <a:spAutoFit/>
            </a:bodyPr>
            <a:lstStyle/>
            <a:p>
              <a:r>
                <a:rPr lang="en-US" dirty="0"/>
                <a:t>2018</a:t>
              </a:r>
            </a:p>
          </p:txBody>
        </p:sp>
      </p:grpSp>
      <p:grpSp>
        <p:nvGrpSpPr>
          <p:cNvPr id="8" name="Group 7">
            <a:extLst>
              <a:ext uri="{FF2B5EF4-FFF2-40B4-BE49-F238E27FC236}">
                <a16:creationId xmlns:a16="http://schemas.microsoft.com/office/drawing/2014/main" id="{F5B75FB0-800D-4C19-84AC-0C161B8BC534}"/>
              </a:ext>
            </a:extLst>
          </p:cNvPr>
          <p:cNvGrpSpPr/>
          <p:nvPr/>
        </p:nvGrpSpPr>
        <p:grpSpPr>
          <a:xfrm>
            <a:off x="7297420" y="4725294"/>
            <a:ext cx="3864610" cy="2041266"/>
            <a:chOff x="7297420" y="4725294"/>
            <a:chExt cx="3864610" cy="2041266"/>
          </a:xfrm>
        </p:grpSpPr>
        <p:pic>
          <p:nvPicPr>
            <p:cNvPr id="4098" name="Picture 2" descr="Machine generated alternative text:&#10;400/0 &#10;300/0 &#10;HP2020 Target: &lt;23.90/0 &#10;200/0 &#10;100/0 &#10;00/0 &#10;Cesarean Birth: NTSV - Nullip Term Singleton Vertex (PC-02: Current) Jan - Jun 2019 &#10;Providence St. Joseph Health Hospitals California Hospitals &#10;*Healthy People 2020 Target ">
              <a:extLst>
                <a:ext uri="{FF2B5EF4-FFF2-40B4-BE49-F238E27FC236}">
                  <a16:creationId xmlns:a16="http://schemas.microsoft.com/office/drawing/2014/main" id="{AD248839-B336-4235-9720-1A4C3365FADE}"/>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297420" y="4725294"/>
              <a:ext cx="3864610" cy="204126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717606D-3FF4-4C2D-AFFF-10BDCB283B31}"/>
                </a:ext>
              </a:extLst>
            </p:cNvPr>
            <p:cNvSpPr txBox="1"/>
            <p:nvPr/>
          </p:nvSpPr>
          <p:spPr>
            <a:xfrm>
              <a:off x="8903353" y="4956572"/>
              <a:ext cx="652743" cy="369332"/>
            </a:xfrm>
            <a:prstGeom prst="rect">
              <a:avLst/>
            </a:prstGeom>
            <a:noFill/>
          </p:spPr>
          <p:txBody>
            <a:bodyPr wrap="none" rtlCol="0">
              <a:spAutoFit/>
            </a:bodyPr>
            <a:lstStyle/>
            <a:p>
              <a:r>
                <a:rPr lang="en-US" dirty="0"/>
                <a:t>2019</a:t>
              </a:r>
            </a:p>
          </p:txBody>
        </p:sp>
      </p:grpSp>
      <p:pic>
        <p:nvPicPr>
          <p:cNvPr id="4106" name="Picture 10" descr="Machine generated alternative text:&#10;300/0 &#10;HP2020 Target: &lt;23.90/0 &#10;200/0 &#10;100/0 &#10;00/0 &#10;Cesarean Birth: NTSV - Nullip Term Singleton Vertex (PC-02: Current) 2013 &#10;Providence St. Joseph Health Hospitals California Hospitals &#10;*Healthy People 2020 Target ">
            <a:extLst>
              <a:ext uri="{FF2B5EF4-FFF2-40B4-BE49-F238E27FC236}">
                <a16:creationId xmlns:a16="http://schemas.microsoft.com/office/drawing/2014/main" id="{9FAAD3BD-1186-4D4A-B75B-2C6665AB3EFE}"/>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7121" y="4951506"/>
            <a:ext cx="3398184" cy="180421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A7B2EF6-3BA9-4A8D-9BDC-A2045E58852D}"/>
              </a:ext>
            </a:extLst>
          </p:cNvPr>
          <p:cNvSpPr txBox="1"/>
          <p:nvPr/>
        </p:nvSpPr>
        <p:spPr>
          <a:xfrm>
            <a:off x="1352039" y="4803154"/>
            <a:ext cx="652743" cy="369332"/>
          </a:xfrm>
          <a:prstGeom prst="rect">
            <a:avLst/>
          </a:prstGeom>
          <a:noFill/>
        </p:spPr>
        <p:txBody>
          <a:bodyPr wrap="none" rtlCol="0">
            <a:spAutoFit/>
          </a:bodyPr>
          <a:lstStyle/>
          <a:p>
            <a:r>
              <a:rPr lang="en-US" dirty="0"/>
              <a:t>2013</a:t>
            </a:r>
          </a:p>
        </p:txBody>
      </p:sp>
    </p:spTree>
    <p:custDataLst>
      <p:tags r:id="rId1"/>
    </p:custDataLst>
    <p:extLst>
      <p:ext uri="{BB962C8B-B14F-4D97-AF65-F5344CB8AC3E}">
        <p14:creationId xmlns:p14="http://schemas.microsoft.com/office/powerpoint/2010/main" val="960416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6699" y="762001"/>
            <a:ext cx="6096000" cy="685800"/>
          </a:xfrm>
        </p:spPr>
        <p:txBody>
          <a:bodyPr rtlCol="0">
            <a:normAutofit/>
          </a:bodyPr>
          <a:lstStyle/>
          <a:p>
            <a:pPr algn="ctr" fontAlgn="auto">
              <a:spcAft>
                <a:spcPts val="0"/>
              </a:spcAft>
              <a:defRPr/>
            </a:pPr>
            <a:r>
              <a:rPr lang="en-US" dirty="0"/>
              <a:t>What if outpatient?</a:t>
            </a:r>
          </a:p>
        </p:txBody>
      </p:sp>
      <p:grpSp>
        <p:nvGrpSpPr>
          <p:cNvPr id="14339" name="Group 4"/>
          <p:cNvGrpSpPr>
            <a:grpSpLocks/>
          </p:cNvGrpSpPr>
          <p:nvPr/>
        </p:nvGrpSpPr>
        <p:grpSpPr bwMode="auto">
          <a:xfrm>
            <a:off x="1752600" y="1447800"/>
            <a:ext cx="8461050" cy="5257799"/>
            <a:chOff x="20595" y="1796533"/>
            <a:chExt cx="6166021" cy="3766067"/>
          </a:xfrm>
        </p:grpSpPr>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l="8720" t="15421" r="42410" b="28038"/>
            <a:stretch>
              <a:fillRect/>
            </a:stretch>
          </p:blipFill>
          <p:spPr bwMode="auto">
            <a:xfrm>
              <a:off x="20595" y="1796533"/>
              <a:ext cx="6166021" cy="3766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eeform 7"/>
            <p:cNvSpPr/>
            <p:nvPr/>
          </p:nvSpPr>
          <p:spPr>
            <a:xfrm>
              <a:off x="707463" y="2152052"/>
              <a:ext cx="2994849" cy="2202054"/>
            </a:xfrm>
            <a:custGeom>
              <a:avLst/>
              <a:gdLst>
                <a:gd name="connsiteX0" fmla="*/ 0 w 2854295"/>
                <a:gd name="connsiteY0" fmla="*/ 0 h 2033899"/>
                <a:gd name="connsiteX1" fmla="*/ 153824 w 2854295"/>
                <a:gd name="connsiteY1" fmla="*/ 17091 h 2033899"/>
                <a:gd name="connsiteX2" fmla="*/ 179461 w 2854295"/>
                <a:gd name="connsiteY2" fmla="*/ 25637 h 2033899"/>
                <a:gd name="connsiteX3" fmla="*/ 222190 w 2854295"/>
                <a:gd name="connsiteY3" fmla="*/ 68366 h 2033899"/>
                <a:gd name="connsiteX4" fmla="*/ 264919 w 2854295"/>
                <a:gd name="connsiteY4" fmla="*/ 119641 h 2033899"/>
                <a:gd name="connsiteX5" fmla="*/ 290557 w 2854295"/>
                <a:gd name="connsiteY5" fmla="*/ 128187 h 2033899"/>
                <a:gd name="connsiteX6" fmla="*/ 367469 w 2854295"/>
                <a:gd name="connsiteY6" fmla="*/ 136733 h 2033899"/>
                <a:gd name="connsiteX7" fmla="*/ 427289 w 2854295"/>
                <a:gd name="connsiteY7" fmla="*/ 205099 h 2033899"/>
                <a:gd name="connsiteX8" fmla="*/ 470018 w 2854295"/>
                <a:gd name="connsiteY8" fmla="*/ 239282 h 2033899"/>
                <a:gd name="connsiteX9" fmla="*/ 487110 w 2854295"/>
                <a:gd name="connsiteY9" fmla="*/ 264919 h 2033899"/>
                <a:gd name="connsiteX10" fmla="*/ 512747 w 2854295"/>
                <a:gd name="connsiteY10" fmla="*/ 273465 h 2033899"/>
                <a:gd name="connsiteX11" fmla="*/ 564022 w 2854295"/>
                <a:gd name="connsiteY11" fmla="*/ 299103 h 2033899"/>
                <a:gd name="connsiteX12" fmla="*/ 598205 w 2854295"/>
                <a:gd name="connsiteY12" fmla="*/ 350377 h 2033899"/>
                <a:gd name="connsiteX13" fmla="*/ 649480 w 2854295"/>
                <a:gd name="connsiteY13" fmla="*/ 401652 h 2033899"/>
                <a:gd name="connsiteX14" fmla="*/ 675117 w 2854295"/>
                <a:gd name="connsiteY14" fmla="*/ 452927 h 2033899"/>
                <a:gd name="connsiteX15" fmla="*/ 683663 w 2854295"/>
                <a:gd name="connsiteY15" fmla="*/ 478564 h 2033899"/>
                <a:gd name="connsiteX16" fmla="*/ 734938 w 2854295"/>
                <a:gd name="connsiteY16" fmla="*/ 512748 h 2033899"/>
                <a:gd name="connsiteX17" fmla="*/ 752029 w 2854295"/>
                <a:gd name="connsiteY17" fmla="*/ 538385 h 2033899"/>
                <a:gd name="connsiteX18" fmla="*/ 803304 w 2854295"/>
                <a:gd name="connsiteY18" fmla="*/ 564022 h 2033899"/>
                <a:gd name="connsiteX19" fmla="*/ 828942 w 2854295"/>
                <a:gd name="connsiteY19" fmla="*/ 615297 h 2033899"/>
                <a:gd name="connsiteX20" fmla="*/ 846033 w 2854295"/>
                <a:gd name="connsiteY20" fmla="*/ 640934 h 2033899"/>
                <a:gd name="connsiteX21" fmla="*/ 888762 w 2854295"/>
                <a:gd name="connsiteY21" fmla="*/ 709301 h 2033899"/>
                <a:gd name="connsiteX22" fmla="*/ 922945 w 2854295"/>
                <a:gd name="connsiteY22" fmla="*/ 752030 h 2033899"/>
                <a:gd name="connsiteX23" fmla="*/ 948583 w 2854295"/>
                <a:gd name="connsiteY23" fmla="*/ 803305 h 2033899"/>
                <a:gd name="connsiteX24" fmla="*/ 974220 w 2854295"/>
                <a:gd name="connsiteY24" fmla="*/ 811850 h 2033899"/>
                <a:gd name="connsiteX25" fmla="*/ 1008403 w 2854295"/>
                <a:gd name="connsiteY25" fmla="*/ 863125 h 2033899"/>
                <a:gd name="connsiteX26" fmla="*/ 1016949 w 2854295"/>
                <a:gd name="connsiteY26" fmla="*/ 974220 h 2033899"/>
                <a:gd name="connsiteX27" fmla="*/ 1076770 w 2854295"/>
                <a:gd name="connsiteY27" fmla="*/ 1042587 h 2033899"/>
                <a:gd name="connsiteX28" fmla="*/ 1102407 w 2854295"/>
                <a:gd name="connsiteY28" fmla="*/ 1051133 h 2033899"/>
                <a:gd name="connsiteX29" fmla="*/ 1128044 w 2854295"/>
                <a:gd name="connsiteY29" fmla="*/ 1102407 h 2033899"/>
                <a:gd name="connsiteX30" fmla="*/ 1153682 w 2854295"/>
                <a:gd name="connsiteY30" fmla="*/ 1119499 h 2033899"/>
                <a:gd name="connsiteX31" fmla="*/ 1204957 w 2854295"/>
                <a:gd name="connsiteY31" fmla="*/ 1239140 h 2033899"/>
                <a:gd name="connsiteX32" fmla="*/ 1222048 w 2854295"/>
                <a:gd name="connsiteY32" fmla="*/ 1264777 h 2033899"/>
                <a:gd name="connsiteX33" fmla="*/ 1273323 w 2854295"/>
                <a:gd name="connsiteY33" fmla="*/ 1298961 h 2033899"/>
                <a:gd name="connsiteX34" fmla="*/ 1333143 w 2854295"/>
                <a:gd name="connsiteY34" fmla="*/ 1367327 h 2033899"/>
                <a:gd name="connsiteX35" fmla="*/ 1375872 w 2854295"/>
                <a:gd name="connsiteY35" fmla="*/ 1410056 h 2033899"/>
                <a:gd name="connsiteX36" fmla="*/ 1418601 w 2854295"/>
                <a:gd name="connsiteY36" fmla="*/ 1444239 h 2033899"/>
                <a:gd name="connsiteX37" fmla="*/ 1435693 w 2854295"/>
                <a:gd name="connsiteY37" fmla="*/ 1469876 h 2033899"/>
                <a:gd name="connsiteX38" fmla="*/ 1461330 w 2854295"/>
                <a:gd name="connsiteY38" fmla="*/ 1478422 h 2033899"/>
                <a:gd name="connsiteX39" fmla="*/ 1486968 w 2854295"/>
                <a:gd name="connsiteY39" fmla="*/ 1495514 h 2033899"/>
                <a:gd name="connsiteX40" fmla="*/ 1538243 w 2854295"/>
                <a:gd name="connsiteY40" fmla="*/ 1572426 h 2033899"/>
                <a:gd name="connsiteX41" fmla="*/ 1555334 w 2854295"/>
                <a:gd name="connsiteY41" fmla="*/ 1598063 h 2033899"/>
                <a:gd name="connsiteX42" fmla="*/ 1580971 w 2854295"/>
                <a:gd name="connsiteY42" fmla="*/ 1615155 h 2033899"/>
                <a:gd name="connsiteX43" fmla="*/ 1589517 w 2854295"/>
                <a:gd name="connsiteY43" fmla="*/ 1640792 h 2033899"/>
                <a:gd name="connsiteX44" fmla="*/ 1657884 w 2854295"/>
                <a:gd name="connsiteY44" fmla="*/ 1700613 h 2033899"/>
                <a:gd name="connsiteX45" fmla="*/ 1734796 w 2854295"/>
                <a:gd name="connsiteY45" fmla="*/ 1734796 h 2033899"/>
                <a:gd name="connsiteX46" fmla="*/ 1786071 w 2854295"/>
                <a:gd name="connsiteY46" fmla="*/ 1751888 h 2033899"/>
                <a:gd name="connsiteX47" fmla="*/ 1880074 w 2854295"/>
                <a:gd name="connsiteY47" fmla="*/ 1768979 h 2033899"/>
                <a:gd name="connsiteX48" fmla="*/ 1931349 w 2854295"/>
                <a:gd name="connsiteY48" fmla="*/ 1786071 h 2033899"/>
                <a:gd name="connsiteX49" fmla="*/ 1956986 w 2854295"/>
                <a:gd name="connsiteY49" fmla="*/ 1794617 h 2033899"/>
                <a:gd name="connsiteX50" fmla="*/ 1982624 w 2854295"/>
                <a:gd name="connsiteY50" fmla="*/ 1811708 h 2033899"/>
                <a:gd name="connsiteX51" fmla="*/ 2033899 w 2854295"/>
                <a:gd name="connsiteY51" fmla="*/ 1828800 h 2033899"/>
                <a:gd name="connsiteX52" fmla="*/ 2059536 w 2854295"/>
                <a:gd name="connsiteY52" fmla="*/ 1837346 h 2033899"/>
                <a:gd name="connsiteX53" fmla="*/ 2136448 w 2854295"/>
                <a:gd name="connsiteY53" fmla="*/ 1862983 h 2033899"/>
                <a:gd name="connsiteX54" fmla="*/ 2187723 w 2854295"/>
                <a:gd name="connsiteY54" fmla="*/ 1880075 h 2033899"/>
                <a:gd name="connsiteX55" fmla="*/ 2264635 w 2854295"/>
                <a:gd name="connsiteY55" fmla="*/ 1914258 h 2033899"/>
                <a:gd name="connsiteX56" fmla="*/ 2384276 w 2854295"/>
                <a:gd name="connsiteY56" fmla="*/ 1931349 h 2033899"/>
                <a:gd name="connsiteX57" fmla="*/ 2435551 w 2854295"/>
                <a:gd name="connsiteY57" fmla="*/ 1948441 h 2033899"/>
                <a:gd name="connsiteX58" fmla="*/ 2478280 w 2854295"/>
                <a:gd name="connsiteY58" fmla="*/ 1956987 h 2033899"/>
                <a:gd name="connsiteX59" fmla="*/ 2529555 w 2854295"/>
                <a:gd name="connsiteY59" fmla="*/ 1965533 h 2033899"/>
                <a:gd name="connsiteX60" fmla="*/ 2606467 w 2854295"/>
                <a:gd name="connsiteY60" fmla="*/ 1999716 h 2033899"/>
                <a:gd name="connsiteX61" fmla="*/ 2760291 w 2854295"/>
                <a:gd name="connsiteY61" fmla="*/ 2016807 h 2033899"/>
                <a:gd name="connsiteX62" fmla="*/ 2785929 w 2854295"/>
                <a:gd name="connsiteY62" fmla="*/ 2025353 h 2033899"/>
                <a:gd name="connsiteX63" fmla="*/ 2854295 w 2854295"/>
                <a:gd name="connsiteY63" fmla="*/ 2033899 h 203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854295" h="2033899">
                  <a:moveTo>
                    <a:pt x="0" y="0"/>
                  </a:moveTo>
                  <a:cubicBezTo>
                    <a:pt x="39616" y="3602"/>
                    <a:pt x="110516" y="8430"/>
                    <a:pt x="153824" y="17091"/>
                  </a:cubicBezTo>
                  <a:cubicBezTo>
                    <a:pt x="162657" y="18858"/>
                    <a:pt x="170915" y="22788"/>
                    <a:pt x="179461" y="25637"/>
                  </a:cubicBezTo>
                  <a:cubicBezTo>
                    <a:pt x="225041" y="94007"/>
                    <a:pt x="165217" y="11393"/>
                    <a:pt x="222190" y="68366"/>
                  </a:cubicBezTo>
                  <a:cubicBezTo>
                    <a:pt x="253718" y="99894"/>
                    <a:pt x="222921" y="91643"/>
                    <a:pt x="264919" y="119641"/>
                  </a:cubicBezTo>
                  <a:cubicBezTo>
                    <a:pt x="272414" y="124638"/>
                    <a:pt x="281671" y="126706"/>
                    <a:pt x="290557" y="128187"/>
                  </a:cubicBezTo>
                  <a:cubicBezTo>
                    <a:pt x="316001" y="132428"/>
                    <a:pt x="341832" y="133884"/>
                    <a:pt x="367469" y="136733"/>
                  </a:cubicBezTo>
                  <a:cubicBezTo>
                    <a:pt x="407349" y="196553"/>
                    <a:pt x="384561" y="176612"/>
                    <a:pt x="427289" y="205099"/>
                  </a:cubicBezTo>
                  <a:cubicBezTo>
                    <a:pt x="476273" y="278571"/>
                    <a:pt x="411049" y="192107"/>
                    <a:pt x="470018" y="239282"/>
                  </a:cubicBezTo>
                  <a:cubicBezTo>
                    <a:pt x="478038" y="245698"/>
                    <a:pt x="479090" y="258503"/>
                    <a:pt x="487110" y="264919"/>
                  </a:cubicBezTo>
                  <a:cubicBezTo>
                    <a:pt x="494144" y="270546"/>
                    <a:pt x="504690" y="269436"/>
                    <a:pt x="512747" y="273465"/>
                  </a:cubicBezTo>
                  <a:cubicBezTo>
                    <a:pt x="579012" y="306598"/>
                    <a:pt x="499584" y="277623"/>
                    <a:pt x="564022" y="299103"/>
                  </a:cubicBezTo>
                  <a:cubicBezTo>
                    <a:pt x="575416" y="316194"/>
                    <a:pt x="583680" y="335852"/>
                    <a:pt x="598205" y="350377"/>
                  </a:cubicBezTo>
                  <a:lnTo>
                    <a:pt x="649480" y="401652"/>
                  </a:lnTo>
                  <a:cubicBezTo>
                    <a:pt x="670960" y="466092"/>
                    <a:pt x="641986" y="386665"/>
                    <a:pt x="675117" y="452927"/>
                  </a:cubicBezTo>
                  <a:cubicBezTo>
                    <a:pt x="679145" y="460984"/>
                    <a:pt x="677293" y="472194"/>
                    <a:pt x="683663" y="478564"/>
                  </a:cubicBezTo>
                  <a:cubicBezTo>
                    <a:pt x="698188" y="493089"/>
                    <a:pt x="734938" y="512748"/>
                    <a:pt x="734938" y="512748"/>
                  </a:cubicBezTo>
                  <a:cubicBezTo>
                    <a:pt x="740635" y="521294"/>
                    <a:pt x="744767" y="531123"/>
                    <a:pt x="752029" y="538385"/>
                  </a:cubicBezTo>
                  <a:cubicBezTo>
                    <a:pt x="768594" y="554950"/>
                    <a:pt x="782454" y="557072"/>
                    <a:pt x="803304" y="564022"/>
                  </a:cubicBezTo>
                  <a:cubicBezTo>
                    <a:pt x="852285" y="637494"/>
                    <a:pt x="793562" y="544538"/>
                    <a:pt x="828942" y="615297"/>
                  </a:cubicBezTo>
                  <a:cubicBezTo>
                    <a:pt x="833535" y="624483"/>
                    <a:pt x="841862" y="631549"/>
                    <a:pt x="846033" y="640934"/>
                  </a:cubicBezTo>
                  <a:cubicBezTo>
                    <a:pt x="876007" y="708376"/>
                    <a:pt x="842643" y="678554"/>
                    <a:pt x="888762" y="709301"/>
                  </a:cubicBezTo>
                  <a:cubicBezTo>
                    <a:pt x="910243" y="773740"/>
                    <a:pt x="878769" y="696809"/>
                    <a:pt x="922945" y="752030"/>
                  </a:cubicBezTo>
                  <a:cubicBezTo>
                    <a:pt x="950466" y="786432"/>
                    <a:pt x="908562" y="771288"/>
                    <a:pt x="948583" y="803305"/>
                  </a:cubicBezTo>
                  <a:cubicBezTo>
                    <a:pt x="955617" y="808932"/>
                    <a:pt x="965674" y="809002"/>
                    <a:pt x="974220" y="811850"/>
                  </a:cubicBezTo>
                  <a:cubicBezTo>
                    <a:pt x="985614" y="828942"/>
                    <a:pt x="1006827" y="842644"/>
                    <a:pt x="1008403" y="863125"/>
                  </a:cubicBezTo>
                  <a:cubicBezTo>
                    <a:pt x="1011252" y="900157"/>
                    <a:pt x="1007497" y="938302"/>
                    <a:pt x="1016949" y="974220"/>
                  </a:cubicBezTo>
                  <a:cubicBezTo>
                    <a:pt x="1024718" y="1003743"/>
                    <a:pt x="1050096" y="1029250"/>
                    <a:pt x="1076770" y="1042587"/>
                  </a:cubicBezTo>
                  <a:cubicBezTo>
                    <a:pt x="1084827" y="1046616"/>
                    <a:pt x="1093861" y="1048284"/>
                    <a:pt x="1102407" y="1051133"/>
                  </a:cubicBezTo>
                  <a:cubicBezTo>
                    <a:pt x="1109357" y="1071983"/>
                    <a:pt x="1111479" y="1085842"/>
                    <a:pt x="1128044" y="1102407"/>
                  </a:cubicBezTo>
                  <a:cubicBezTo>
                    <a:pt x="1135307" y="1109670"/>
                    <a:pt x="1145136" y="1113802"/>
                    <a:pt x="1153682" y="1119499"/>
                  </a:cubicBezTo>
                  <a:cubicBezTo>
                    <a:pt x="1175755" y="1207795"/>
                    <a:pt x="1157743" y="1168319"/>
                    <a:pt x="1204957" y="1239140"/>
                  </a:cubicBezTo>
                  <a:cubicBezTo>
                    <a:pt x="1210654" y="1247686"/>
                    <a:pt x="1213502" y="1259080"/>
                    <a:pt x="1222048" y="1264777"/>
                  </a:cubicBezTo>
                  <a:lnTo>
                    <a:pt x="1273323" y="1298961"/>
                  </a:lnTo>
                  <a:cubicBezTo>
                    <a:pt x="1313203" y="1358781"/>
                    <a:pt x="1290415" y="1338840"/>
                    <a:pt x="1333143" y="1367327"/>
                  </a:cubicBezTo>
                  <a:cubicBezTo>
                    <a:pt x="1378722" y="1435692"/>
                    <a:pt x="1318900" y="1353084"/>
                    <a:pt x="1375872" y="1410056"/>
                  </a:cubicBezTo>
                  <a:cubicBezTo>
                    <a:pt x="1414526" y="1448710"/>
                    <a:pt x="1368692" y="1427602"/>
                    <a:pt x="1418601" y="1444239"/>
                  </a:cubicBezTo>
                  <a:cubicBezTo>
                    <a:pt x="1424298" y="1452785"/>
                    <a:pt x="1427673" y="1463460"/>
                    <a:pt x="1435693" y="1469876"/>
                  </a:cubicBezTo>
                  <a:cubicBezTo>
                    <a:pt x="1442727" y="1475503"/>
                    <a:pt x="1453273" y="1474393"/>
                    <a:pt x="1461330" y="1478422"/>
                  </a:cubicBezTo>
                  <a:cubicBezTo>
                    <a:pt x="1470517" y="1483015"/>
                    <a:pt x="1478422" y="1489817"/>
                    <a:pt x="1486968" y="1495514"/>
                  </a:cubicBezTo>
                  <a:lnTo>
                    <a:pt x="1538243" y="1572426"/>
                  </a:lnTo>
                  <a:cubicBezTo>
                    <a:pt x="1543940" y="1580972"/>
                    <a:pt x="1546788" y="1592366"/>
                    <a:pt x="1555334" y="1598063"/>
                  </a:cubicBezTo>
                  <a:lnTo>
                    <a:pt x="1580971" y="1615155"/>
                  </a:lnTo>
                  <a:cubicBezTo>
                    <a:pt x="1583820" y="1623701"/>
                    <a:pt x="1585488" y="1632735"/>
                    <a:pt x="1589517" y="1640792"/>
                  </a:cubicBezTo>
                  <a:cubicBezTo>
                    <a:pt x="1607322" y="1676401"/>
                    <a:pt x="1619426" y="1674974"/>
                    <a:pt x="1657884" y="1700613"/>
                  </a:cubicBezTo>
                  <a:cubicBezTo>
                    <a:pt x="1698515" y="1727700"/>
                    <a:pt x="1673771" y="1714455"/>
                    <a:pt x="1734796" y="1734796"/>
                  </a:cubicBezTo>
                  <a:cubicBezTo>
                    <a:pt x="1734800" y="1734797"/>
                    <a:pt x="1786068" y="1751887"/>
                    <a:pt x="1786071" y="1751888"/>
                  </a:cubicBezTo>
                  <a:cubicBezTo>
                    <a:pt x="1845791" y="1763832"/>
                    <a:pt x="1814473" y="1758046"/>
                    <a:pt x="1880074" y="1768979"/>
                  </a:cubicBezTo>
                  <a:lnTo>
                    <a:pt x="1931349" y="1786071"/>
                  </a:lnTo>
                  <a:cubicBezTo>
                    <a:pt x="1939895" y="1788920"/>
                    <a:pt x="1949491" y="1789620"/>
                    <a:pt x="1956986" y="1794617"/>
                  </a:cubicBezTo>
                  <a:cubicBezTo>
                    <a:pt x="1965532" y="1800314"/>
                    <a:pt x="1973238" y="1807537"/>
                    <a:pt x="1982624" y="1811708"/>
                  </a:cubicBezTo>
                  <a:cubicBezTo>
                    <a:pt x="1999087" y="1819025"/>
                    <a:pt x="2016807" y="1823103"/>
                    <a:pt x="2033899" y="1828800"/>
                  </a:cubicBezTo>
                  <a:lnTo>
                    <a:pt x="2059536" y="1837346"/>
                  </a:lnTo>
                  <a:lnTo>
                    <a:pt x="2136448" y="1862983"/>
                  </a:lnTo>
                  <a:cubicBezTo>
                    <a:pt x="2136449" y="1862983"/>
                    <a:pt x="2187722" y="1880074"/>
                    <a:pt x="2187723" y="1880075"/>
                  </a:cubicBezTo>
                  <a:cubicBezTo>
                    <a:pt x="2218411" y="1900534"/>
                    <a:pt x="2221051" y="1905541"/>
                    <a:pt x="2264635" y="1914258"/>
                  </a:cubicBezTo>
                  <a:cubicBezTo>
                    <a:pt x="2332658" y="1927863"/>
                    <a:pt x="2292928" y="1921200"/>
                    <a:pt x="2384276" y="1931349"/>
                  </a:cubicBezTo>
                  <a:cubicBezTo>
                    <a:pt x="2401368" y="1937046"/>
                    <a:pt x="2417885" y="1944908"/>
                    <a:pt x="2435551" y="1948441"/>
                  </a:cubicBezTo>
                  <a:lnTo>
                    <a:pt x="2478280" y="1956987"/>
                  </a:lnTo>
                  <a:cubicBezTo>
                    <a:pt x="2495328" y="1960087"/>
                    <a:pt x="2512745" y="1961331"/>
                    <a:pt x="2529555" y="1965533"/>
                  </a:cubicBezTo>
                  <a:cubicBezTo>
                    <a:pt x="2657111" y="1997422"/>
                    <a:pt x="2527905" y="1966046"/>
                    <a:pt x="2606467" y="1999716"/>
                  </a:cubicBezTo>
                  <a:cubicBezTo>
                    <a:pt x="2642954" y="2015354"/>
                    <a:pt x="2753132" y="2016296"/>
                    <a:pt x="2760291" y="2016807"/>
                  </a:cubicBezTo>
                  <a:cubicBezTo>
                    <a:pt x="2768837" y="2019656"/>
                    <a:pt x="2777066" y="2023742"/>
                    <a:pt x="2785929" y="2025353"/>
                  </a:cubicBezTo>
                  <a:cubicBezTo>
                    <a:pt x="2808525" y="2029461"/>
                    <a:pt x="2854295" y="2033899"/>
                    <a:pt x="2854295" y="2033899"/>
                  </a:cubicBez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4343" name="TextBox 1"/>
            <p:cNvSpPr txBox="1">
              <a:spLocks noChangeArrowheads="1"/>
            </p:cNvSpPr>
            <p:nvPr/>
          </p:nvSpPr>
          <p:spPr bwMode="auto">
            <a:xfrm>
              <a:off x="606953" y="3471618"/>
              <a:ext cx="1597935" cy="31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b="1">
                  <a:solidFill>
                    <a:srgbClr val="FF0000"/>
                  </a:solidFill>
                </a:rPr>
                <a:t>Outpatient only=&gt;</a:t>
              </a:r>
            </a:p>
          </p:txBody>
        </p:sp>
      </p:gr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l="57001" t="47144" r="18973" b="28038"/>
          <a:stretch>
            <a:fillRect/>
          </a:stretch>
        </p:blipFill>
        <p:spPr bwMode="auto">
          <a:xfrm>
            <a:off x="8765902" y="1828800"/>
            <a:ext cx="2935236"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93569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3A29-D8E0-4DB9-A710-EFD5E3CE75F2}"/>
              </a:ext>
            </a:extLst>
          </p:cNvPr>
          <p:cNvSpPr>
            <a:spLocks noGrp="1"/>
          </p:cNvSpPr>
          <p:nvPr>
            <p:ph type="title"/>
          </p:nvPr>
        </p:nvSpPr>
        <p:spPr/>
        <p:txBody>
          <a:bodyPr/>
          <a:lstStyle/>
          <a:p>
            <a:r>
              <a:rPr lang="en-US" dirty="0"/>
              <a:t>Adverse Event Frequency Balloon Cervical Ripening</a:t>
            </a:r>
          </a:p>
        </p:txBody>
      </p:sp>
      <p:pic>
        <p:nvPicPr>
          <p:cNvPr id="5122" name="Picture 2" descr="Machine generated alternative text:&#10;Table 2. Adverse events during cervical ripening phase time frame With a transcervical balloon catheter &#10;Adverse events &#10;Pain, discomfort &#10;unintended amniotomy &#10;Vaginal bleeding &#10;Balloon displacement &#10;Non-reassurng fetal heart rate &#10;Allergic reaction &#10;Voiding problems &#10;Balloon rupture &#10;Uterine hypertonus &#10;Uterine hyperst.mulation &#10;Decreased fetal movements &#10;Malpresentaton &#10;Intrapartum infection &#10;Placental abruption &#10;Uterine tachysystole &#10;Uterine rupture &#10;Cord prolapse &#10;Fetal death &#10;Maternal death &#10;Genital laceration &#10;No. of studies reporting on &#10;adverse event (Total sample size) &#10;17 (5754)•• ••• &#10;12 (2989) &#10;18 (6566)• &#10;10 (2397) &#10;17 &#10;16 (6832) &#10;10 (3522)• &#10;12 (3222)• &#10;14 (3707) &#10;20 (4812) &#10;11 (4318)• &#10;16 (6046) &#10;15 (5023) &#10;16 (6154)• &#10;19 (4450) &#10;23 (7916) &#10;21 (6960) &#10;24 (8189) &#10;22 (6875) &#10;13 (4420) &#10;Occurrence Of AE &#10;in ripening period &#10;Reference numbers of studies that report &#10;on occurrence Of AE in ripening period &#10;18.19 &#10;9, 18, &#10;15,20 &#10;AE, adverse event' DBC, double balloon catheter &#10;•Krut et al only data for outpatient gtoup on ths adverse events &#10;••de Olveira e Oliveira et one worræn with vaginal bleeding, this woman was excluded from their analysis but included in this review. The &#10;sample size of the Intention-to-treat was mantaned &#10;•••salim et al only data for DBC group on this adverse event; one wornen with discomfort in the DSC group, this woman was excluded from &#10;ther analysis but .ncluded in this review. The sample size of the intention-to-treat was mantained. ">
            <a:extLst>
              <a:ext uri="{FF2B5EF4-FFF2-40B4-BE49-F238E27FC236}">
                <a16:creationId xmlns:a16="http://schemas.microsoft.com/office/drawing/2014/main" id="{AD6CD3A5-ECEA-441D-A6B8-00AD00FE700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755542" y="1824568"/>
            <a:ext cx="5570580" cy="3901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4">
            <a:extLst>
              <a:ext uri="{FF2B5EF4-FFF2-40B4-BE49-F238E27FC236}">
                <a16:creationId xmlns:a16="http://schemas.microsoft.com/office/drawing/2014/main" id="{BCCF56BD-0684-45C2-BE6D-5DFE671EDBD6}"/>
              </a:ext>
            </a:extLst>
          </p:cNvPr>
          <p:cNvGraphicFramePr>
            <a:graphicFrameLocks noGrp="1"/>
          </p:cNvGraphicFramePr>
          <p:nvPr>
            <p:ph sz="half" idx="2"/>
          </p:nvPr>
        </p:nvGraphicFramePr>
        <p:xfrm>
          <a:off x="6478293" y="1824568"/>
          <a:ext cx="5104108" cy="3901440"/>
        </p:xfrm>
        <a:graphic>
          <a:graphicData uri="http://schemas.openxmlformats.org/drawingml/2006/table">
            <a:tbl>
              <a:tblPr firstRow="1" bandRow="1">
                <a:tableStyleId>{5C22544A-7EE6-4342-B048-85BDC9FD1C3A}</a:tableStyleId>
              </a:tblPr>
              <a:tblGrid>
                <a:gridCol w="3731393">
                  <a:extLst>
                    <a:ext uri="{9D8B030D-6E8A-4147-A177-3AD203B41FA5}">
                      <a16:colId xmlns:a16="http://schemas.microsoft.com/office/drawing/2014/main" val="3747352855"/>
                    </a:ext>
                  </a:extLst>
                </a:gridCol>
                <a:gridCol w="1372715">
                  <a:extLst>
                    <a:ext uri="{9D8B030D-6E8A-4147-A177-3AD203B41FA5}">
                      <a16:colId xmlns:a16="http://schemas.microsoft.com/office/drawing/2014/main" val="3744226410"/>
                    </a:ext>
                  </a:extLst>
                </a:gridCol>
              </a:tblGrid>
              <a:tr h="487680">
                <a:tc>
                  <a:txBody>
                    <a:bodyPr/>
                    <a:lstStyle/>
                    <a:p>
                      <a:pPr algn="ctr"/>
                      <a:r>
                        <a:rPr lang="en-US" sz="2400" dirty="0"/>
                        <a:t>Event</a:t>
                      </a:r>
                    </a:p>
                  </a:txBody>
                  <a:tcPr marL="121920" marR="121920" marT="60960" marB="60960"/>
                </a:tc>
                <a:tc>
                  <a:txBody>
                    <a:bodyPr/>
                    <a:lstStyle/>
                    <a:p>
                      <a:endParaRPr lang="en-US" sz="2400"/>
                    </a:p>
                  </a:txBody>
                  <a:tcPr marL="121920" marR="121920" marT="60960" marB="60960"/>
                </a:tc>
                <a:extLst>
                  <a:ext uri="{0D108BD9-81ED-4DB2-BD59-A6C34878D82A}">
                    <a16:rowId xmlns:a16="http://schemas.microsoft.com/office/drawing/2014/main" val="1525593161"/>
                  </a:ext>
                </a:extLst>
              </a:tr>
              <a:tr h="487680">
                <a:tc>
                  <a:txBody>
                    <a:bodyPr/>
                    <a:lstStyle/>
                    <a:p>
                      <a:r>
                        <a:rPr lang="en-US" sz="2400" dirty="0"/>
                        <a:t>Pain</a:t>
                      </a:r>
                    </a:p>
                  </a:txBody>
                  <a:tcPr marL="121920" marR="121920" marT="60960" marB="60960"/>
                </a:tc>
                <a:tc>
                  <a:txBody>
                    <a:bodyPr/>
                    <a:lstStyle/>
                    <a:p>
                      <a:pPr algn="ctr"/>
                      <a:r>
                        <a:rPr lang="en-US" sz="2100" b="1" dirty="0"/>
                        <a:t>1:185</a:t>
                      </a:r>
                    </a:p>
                  </a:txBody>
                  <a:tcPr marL="121920" marR="121920" marT="60960" marB="60960"/>
                </a:tc>
                <a:extLst>
                  <a:ext uri="{0D108BD9-81ED-4DB2-BD59-A6C34878D82A}">
                    <a16:rowId xmlns:a16="http://schemas.microsoft.com/office/drawing/2014/main" val="2730761124"/>
                  </a:ext>
                </a:extLst>
              </a:tr>
              <a:tr h="487680">
                <a:tc>
                  <a:txBody>
                    <a:bodyPr/>
                    <a:lstStyle/>
                    <a:p>
                      <a:r>
                        <a:rPr lang="en-US" sz="2400" dirty="0"/>
                        <a:t>Bleeding</a:t>
                      </a:r>
                    </a:p>
                  </a:txBody>
                  <a:tcPr marL="121920" marR="121920" marT="60960" marB="60960"/>
                </a:tc>
                <a:tc>
                  <a:txBody>
                    <a:bodyPr/>
                    <a:lstStyle/>
                    <a:p>
                      <a:pPr algn="ctr"/>
                      <a:r>
                        <a:rPr lang="en-US" sz="2100" b="1" dirty="0"/>
                        <a:t>1:364</a:t>
                      </a:r>
                    </a:p>
                  </a:txBody>
                  <a:tcPr marL="121920" marR="121920" marT="60960" marB="60960"/>
                </a:tc>
                <a:extLst>
                  <a:ext uri="{0D108BD9-81ED-4DB2-BD59-A6C34878D82A}">
                    <a16:rowId xmlns:a16="http://schemas.microsoft.com/office/drawing/2014/main" val="925573840"/>
                  </a:ext>
                </a:extLst>
              </a:tr>
              <a:tr h="487680">
                <a:tc>
                  <a:txBody>
                    <a:bodyPr/>
                    <a:lstStyle/>
                    <a:p>
                      <a:r>
                        <a:rPr lang="en-US" sz="2400" dirty="0"/>
                        <a:t>Rupture of Membrane</a:t>
                      </a:r>
                    </a:p>
                  </a:txBody>
                  <a:tcPr marL="121920" marR="121920" marT="60960" marB="60960"/>
                </a:tc>
                <a:tc>
                  <a:txBody>
                    <a:bodyPr/>
                    <a:lstStyle/>
                    <a:p>
                      <a:pPr algn="ctr"/>
                      <a:r>
                        <a:rPr lang="en-US" sz="2100" b="1" dirty="0"/>
                        <a:t>1:157</a:t>
                      </a:r>
                    </a:p>
                  </a:txBody>
                  <a:tcPr marL="121920" marR="121920" marT="60960" marB="60960"/>
                </a:tc>
                <a:extLst>
                  <a:ext uri="{0D108BD9-81ED-4DB2-BD59-A6C34878D82A}">
                    <a16:rowId xmlns:a16="http://schemas.microsoft.com/office/drawing/2014/main" val="3112255783"/>
                  </a:ext>
                </a:extLst>
              </a:tr>
              <a:tr h="487680">
                <a:tc>
                  <a:txBody>
                    <a:bodyPr/>
                    <a:lstStyle/>
                    <a:p>
                      <a:r>
                        <a:rPr lang="en-US" sz="2400" dirty="0"/>
                        <a:t>NRFHR</a:t>
                      </a:r>
                    </a:p>
                  </a:txBody>
                  <a:tcPr marL="121920" marR="121920" marT="60960" marB="60960"/>
                </a:tc>
                <a:tc>
                  <a:txBody>
                    <a:bodyPr/>
                    <a:lstStyle/>
                    <a:p>
                      <a:pPr algn="ctr"/>
                      <a:r>
                        <a:rPr lang="en-US" sz="2100" b="1" dirty="0"/>
                        <a:t>1:365</a:t>
                      </a:r>
                    </a:p>
                  </a:txBody>
                  <a:tcPr marL="121920" marR="121920" marT="60960" marB="60960"/>
                </a:tc>
                <a:extLst>
                  <a:ext uri="{0D108BD9-81ED-4DB2-BD59-A6C34878D82A}">
                    <a16:rowId xmlns:a16="http://schemas.microsoft.com/office/drawing/2014/main" val="746991211"/>
                  </a:ext>
                </a:extLst>
              </a:tr>
              <a:tr h="487680">
                <a:tc>
                  <a:txBody>
                    <a:bodyPr/>
                    <a:lstStyle/>
                    <a:p>
                      <a:r>
                        <a:rPr lang="en-US" sz="2400" dirty="0"/>
                        <a:t>Uterine Hypertonus</a:t>
                      </a:r>
                    </a:p>
                  </a:txBody>
                  <a:tcPr marL="121920" marR="121920" marT="60960" marB="60960"/>
                </a:tc>
                <a:tc>
                  <a:txBody>
                    <a:bodyPr/>
                    <a:lstStyle/>
                    <a:p>
                      <a:pPr algn="ctr"/>
                      <a:r>
                        <a:rPr lang="en-US" sz="2100" b="1" dirty="0"/>
                        <a:t>1:3,707</a:t>
                      </a:r>
                    </a:p>
                  </a:txBody>
                  <a:tcPr marL="121920" marR="121920" marT="60960" marB="60960"/>
                </a:tc>
                <a:extLst>
                  <a:ext uri="{0D108BD9-81ED-4DB2-BD59-A6C34878D82A}">
                    <a16:rowId xmlns:a16="http://schemas.microsoft.com/office/drawing/2014/main" val="3045533765"/>
                  </a:ext>
                </a:extLst>
              </a:tr>
              <a:tr h="487680">
                <a:tc>
                  <a:txBody>
                    <a:bodyPr/>
                    <a:lstStyle/>
                    <a:p>
                      <a:r>
                        <a:rPr lang="en-US" sz="2400" dirty="0"/>
                        <a:t>Tachysystole</a:t>
                      </a:r>
                    </a:p>
                  </a:txBody>
                  <a:tcPr marL="121920" marR="121920" marT="60960" marB="60960"/>
                </a:tc>
                <a:tc>
                  <a:txBody>
                    <a:bodyPr/>
                    <a:lstStyle/>
                    <a:p>
                      <a:pPr algn="ctr"/>
                      <a:r>
                        <a:rPr lang="en-US" sz="2100" b="1" dirty="0"/>
                        <a:t>1:4,812</a:t>
                      </a:r>
                    </a:p>
                  </a:txBody>
                  <a:tcPr marL="121920" marR="121920" marT="60960" marB="60960"/>
                </a:tc>
                <a:extLst>
                  <a:ext uri="{0D108BD9-81ED-4DB2-BD59-A6C34878D82A}">
                    <a16:rowId xmlns:a16="http://schemas.microsoft.com/office/drawing/2014/main" val="2748521884"/>
                  </a:ext>
                </a:extLst>
              </a:tr>
              <a:tr h="487680">
                <a:tc>
                  <a:txBody>
                    <a:bodyPr/>
                    <a:lstStyle/>
                    <a:p>
                      <a:r>
                        <a:rPr lang="en-US" sz="2400" dirty="0"/>
                        <a:t>Fetal Death</a:t>
                      </a:r>
                    </a:p>
                  </a:txBody>
                  <a:tcPr marL="121920" marR="121920" marT="60960" marB="60960"/>
                </a:tc>
                <a:tc>
                  <a:txBody>
                    <a:bodyPr/>
                    <a:lstStyle/>
                    <a:p>
                      <a:pPr algn="ctr"/>
                      <a:r>
                        <a:rPr lang="en-US" sz="2100" b="1" dirty="0"/>
                        <a:t>0:8189</a:t>
                      </a:r>
                    </a:p>
                  </a:txBody>
                  <a:tcPr marL="121920" marR="121920" marT="60960" marB="60960"/>
                </a:tc>
                <a:extLst>
                  <a:ext uri="{0D108BD9-81ED-4DB2-BD59-A6C34878D82A}">
                    <a16:rowId xmlns:a16="http://schemas.microsoft.com/office/drawing/2014/main" val="617447921"/>
                  </a:ext>
                </a:extLst>
              </a:tr>
            </a:tbl>
          </a:graphicData>
        </a:graphic>
      </p:graphicFrame>
      <p:sp>
        <p:nvSpPr>
          <p:cNvPr id="6" name="TextBox 5">
            <a:extLst>
              <a:ext uri="{FF2B5EF4-FFF2-40B4-BE49-F238E27FC236}">
                <a16:creationId xmlns:a16="http://schemas.microsoft.com/office/drawing/2014/main" id="{AB3F7580-A2D5-412D-BEF3-39B66D178CA1}"/>
              </a:ext>
            </a:extLst>
          </p:cNvPr>
          <p:cNvSpPr txBox="1"/>
          <p:nvPr/>
        </p:nvSpPr>
        <p:spPr>
          <a:xfrm>
            <a:off x="316813" y="6194286"/>
            <a:ext cx="4826962" cy="369332"/>
          </a:xfrm>
          <a:prstGeom prst="rect">
            <a:avLst/>
          </a:prstGeom>
          <a:noFill/>
        </p:spPr>
        <p:txBody>
          <a:bodyPr wrap="none" rtlCol="0">
            <a:spAutoFit/>
          </a:bodyPr>
          <a:lstStyle/>
          <a:p>
            <a:r>
              <a:rPr lang="en-US" dirty="0" err="1"/>
              <a:t>Diederen,M</a:t>
            </a:r>
            <a:r>
              <a:rPr lang="en-US" dirty="0"/>
              <a:t>., et al BJOG 2018; 125:1086-95. </a:t>
            </a:r>
          </a:p>
        </p:txBody>
      </p:sp>
      <p:pic>
        <p:nvPicPr>
          <p:cNvPr id="7" name="Picture 6">
            <a:extLst>
              <a:ext uri="{FF2B5EF4-FFF2-40B4-BE49-F238E27FC236}">
                <a16:creationId xmlns:a16="http://schemas.microsoft.com/office/drawing/2014/main" id="{2102A5B1-7E60-43A2-AF73-0AFFB6DC6017}"/>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0758457" y="597115"/>
            <a:ext cx="1190685" cy="1004679"/>
          </a:xfrm>
          <a:prstGeom prst="rect">
            <a:avLst/>
          </a:prstGeom>
        </p:spPr>
      </p:pic>
    </p:spTree>
    <p:custDataLst>
      <p:tags r:id="rId1"/>
    </p:custDataLst>
    <p:extLst>
      <p:ext uri="{BB962C8B-B14F-4D97-AF65-F5344CB8AC3E}">
        <p14:creationId xmlns:p14="http://schemas.microsoft.com/office/powerpoint/2010/main" val="2332771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709" y="922757"/>
            <a:ext cx="10363200" cy="914400"/>
          </a:xfrm>
        </p:spPr>
        <p:txBody>
          <a:bodyPr/>
          <a:lstStyle/>
          <a:p>
            <a:pPr algn="ctr"/>
            <a:r>
              <a:rPr lang="en-US" sz="4000" dirty="0"/>
              <a:t>Keys for Induction Success</a:t>
            </a:r>
          </a:p>
        </p:txBody>
      </p:sp>
      <p:sp>
        <p:nvSpPr>
          <p:cNvPr id="3" name="Content Placeholder 2"/>
          <p:cNvSpPr>
            <a:spLocks noGrp="1"/>
          </p:cNvSpPr>
          <p:nvPr>
            <p:ph idx="1"/>
          </p:nvPr>
        </p:nvSpPr>
        <p:spPr>
          <a:xfrm>
            <a:off x="2359738" y="2049043"/>
            <a:ext cx="7319141" cy="3886200"/>
          </a:xfrm>
        </p:spPr>
        <p:txBody>
          <a:bodyPr/>
          <a:lstStyle/>
          <a:p>
            <a:pPr>
              <a:spcBef>
                <a:spcPts val="1464"/>
              </a:spcBef>
            </a:pPr>
            <a:r>
              <a:rPr lang="en-US" sz="3600" dirty="0"/>
              <a:t>Who you choose </a:t>
            </a:r>
            <a:br>
              <a:rPr lang="en-US" sz="3600" dirty="0"/>
            </a:br>
            <a:r>
              <a:rPr lang="en-US" sz="3600" dirty="0"/>
              <a:t>(parity and cervical ripeness)</a:t>
            </a:r>
          </a:p>
          <a:p>
            <a:pPr>
              <a:spcBef>
                <a:spcPts val="1464"/>
              </a:spcBef>
            </a:pPr>
            <a:r>
              <a:rPr lang="en-US" sz="3600" dirty="0"/>
              <a:t>How you perform the induction</a:t>
            </a:r>
          </a:p>
          <a:p>
            <a:pPr>
              <a:spcBef>
                <a:spcPts val="1464"/>
              </a:spcBef>
            </a:pPr>
            <a:r>
              <a:rPr lang="en-US" sz="3600" dirty="0"/>
              <a:t>How you define failed induction</a:t>
            </a:r>
          </a:p>
          <a:p>
            <a:pPr>
              <a:spcBef>
                <a:spcPts val="1464"/>
              </a:spcBef>
            </a:pPr>
            <a:r>
              <a:rPr lang="en-US" sz="3600" dirty="0"/>
              <a:t>Follow your success rates!</a:t>
            </a:r>
          </a:p>
        </p:txBody>
      </p:sp>
    </p:spTree>
    <p:custDataLst>
      <p:tags r:id="rId1"/>
    </p:custDataLst>
    <p:extLst>
      <p:ext uri="{BB962C8B-B14F-4D97-AF65-F5344CB8AC3E}">
        <p14:creationId xmlns:p14="http://schemas.microsoft.com/office/powerpoint/2010/main" val="11217259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313D6-01E4-446F-BB90-CC51E2D36F38}"/>
              </a:ext>
            </a:extLst>
          </p:cNvPr>
          <p:cNvSpPr>
            <a:spLocks noGrp="1"/>
          </p:cNvSpPr>
          <p:nvPr>
            <p:ph type="title"/>
          </p:nvPr>
        </p:nvSpPr>
        <p:spPr>
          <a:xfrm>
            <a:off x="7398634" y="636394"/>
            <a:ext cx="2752354" cy="2709275"/>
          </a:xfrm>
          <a:prstGeom prst="ellipse">
            <a:avLst/>
          </a:prstGeom>
          <a:solidFill>
            <a:srgbClr val="231815"/>
          </a:solidFill>
          <a:ln w="174625" cmpd="thinThick">
            <a:solidFill>
              <a:srgbClr val="231815"/>
            </a:solidFill>
          </a:ln>
        </p:spPr>
        <p:txBody>
          <a:bodyPr vert="horz" lIns="91440" tIns="45720" rIns="91440" bIns="45720" rtlCol="0" anchor="ctr">
            <a:normAutofit/>
          </a:bodyPr>
          <a:lstStyle/>
          <a:p>
            <a:pPr defTabSz="914400"/>
            <a:r>
              <a:rPr lang="en-US" sz="2800" dirty="0">
                <a:solidFill>
                  <a:srgbClr val="FFFFFF"/>
                </a:solidFill>
                <a:latin typeface="+mj-lt"/>
                <a:ea typeface="+mj-ea"/>
                <a:cs typeface="+mj-cs"/>
              </a:rPr>
              <a:t>Last Thoughts</a:t>
            </a:r>
          </a:p>
        </p:txBody>
      </p:sp>
      <p:sp>
        <p:nvSpPr>
          <p:cNvPr id="3" name="Content Placeholder 2"/>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3683731902"/>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9891" y="961220"/>
            <a:ext cx="7652218" cy="685800"/>
          </a:xfrm>
        </p:spPr>
        <p:txBody>
          <a:bodyPr>
            <a:noAutofit/>
          </a:bodyPr>
          <a:lstStyle/>
          <a:p>
            <a:r>
              <a:rPr lang="en-US" sz="3600" dirty="0"/>
              <a:t>Take-home Lessons from Our Experience</a:t>
            </a:r>
          </a:p>
        </p:txBody>
      </p:sp>
      <p:sp>
        <p:nvSpPr>
          <p:cNvPr id="3" name="Slide Number Placeholder 2"/>
          <p:cNvSpPr txBox="1">
            <a:spLocks/>
          </p:cNvSpPr>
          <p:nvPr/>
        </p:nvSpPr>
        <p:spPr>
          <a:xfrm>
            <a:off x="9639300" y="6454776"/>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780212E-2FEA-1E47-8FD3-306716976148}" type="slidenum">
              <a:rPr lang="en-US" sz="1600">
                <a:solidFill>
                  <a:srgbClr val="7C7C7C"/>
                </a:solidFill>
              </a:rPr>
              <a:pPr algn="r"/>
              <a:t>54</a:t>
            </a:fld>
            <a:endParaRPr lang="en-US" sz="1600" dirty="0">
              <a:solidFill>
                <a:srgbClr val="7C7C7C"/>
              </a:solidFill>
            </a:endParaRPr>
          </a:p>
        </p:txBody>
      </p:sp>
      <p:sp>
        <p:nvSpPr>
          <p:cNvPr id="4" name="Content Placeholder 4"/>
          <p:cNvSpPr>
            <a:spLocks noGrp="1"/>
          </p:cNvSpPr>
          <p:nvPr>
            <p:ph idx="1"/>
          </p:nvPr>
        </p:nvSpPr>
        <p:spPr>
          <a:xfrm>
            <a:off x="315961" y="1944303"/>
            <a:ext cx="10869215" cy="4081112"/>
          </a:xfrm>
          <a:noFill/>
        </p:spPr>
        <p:txBody>
          <a:bodyPr>
            <a:normAutofit fontScale="92500" lnSpcReduction="20000"/>
          </a:bodyPr>
          <a:lstStyle/>
          <a:p>
            <a:pPr>
              <a:lnSpc>
                <a:spcPct val="100000"/>
              </a:lnSpc>
            </a:pPr>
            <a:r>
              <a:rPr lang="en-US" sz="3200" dirty="0"/>
              <a:t> Rates vary by hospital, but success is possible</a:t>
            </a:r>
          </a:p>
          <a:p>
            <a:pPr>
              <a:lnSpc>
                <a:spcPct val="100000"/>
              </a:lnSpc>
            </a:pPr>
            <a:r>
              <a:rPr lang="en-US" sz="3200" dirty="0"/>
              <a:t> Rates vary by individuals, they </a:t>
            </a:r>
            <a:r>
              <a:rPr lang="en-US" sz="3200"/>
              <a:t>practice differently</a:t>
            </a:r>
            <a:endParaRPr lang="en-US" sz="3200" dirty="0"/>
          </a:p>
          <a:p>
            <a:pPr>
              <a:lnSpc>
                <a:spcPct val="100000"/>
              </a:lnSpc>
            </a:pPr>
            <a:r>
              <a:rPr lang="en-US" sz="3200" dirty="0"/>
              <a:t>Following guidelines help</a:t>
            </a:r>
          </a:p>
          <a:p>
            <a:pPr>
              <a:lnSpc>
                <a:spcPct val="100000"/>
              </a:lnSpc>
            </a:pPr>
            <a:r>
              <a:rPr lang="en-US" sz="3200" dirty="0"/>
              <a:t> You needs leadership at every level</a:t>
            </a:r>
          </a:p>
          <a:p>
            <a:pPr>
              <a:lnSpc>
                <a:spcPct val="100000"/>
              </a:lnSpc>
            </a:pPr>
            <a:r>
              <a:rPr lang="en-US" sz="3200" dirty="0"/>
              <a:t> RNs have a critical role</a:t>
            </a:r>
          </a:p>
          <a:p>
            <a:pPr>
              <a:lnSpc>
                <a:spcPct val="100000"/>
              </a:lnSpc>
            </a:pPr>
            <a:r>
              <a:rPr lang="en-US" sz="3200" dirty="0"/>
              <a:t> Elective CS cause small but important role</a:t>
            </a:r>
          </a:p>
          <a:p>
            <a:pPr>
              <a:lnSpc>
                <a:spcPct val="100000"/>
              </a:lnSpc>
            </a:pPr>
            <a:r>
              <a:rPr lang="en-US" sz="3200" dirty="0"/>
              <a:t>FIL/FTP make up a significant amount of variability</a:t>
            </a:r>
          </a:p>
          <a:p>
            <a:pPr>
              <a:lnSpc>
                <a:spcPct val="100000"/>
              </a:lnSpc>
            </a:pPr>
            <a:r>
              <a:rPr lang="en-US" sz="3200" dirty="0"/>
              <a:t>How you do inductions is the most important thing</a:t>
            </a:r>
          </a:p>
          <a:p>
            <a:pPr>
              <a:lnSpc>
                <a:spcPct val="100000"/>
              </a:lnSpc>
            </a:pPr>
            <a:r>
              <a:rPr lang="en-US" sz="3200" i="1" dirty="0"/>
              <a:t>Oh, one more very, very important thing</a:t>
            </a:r>
            <a:r>
              <a:rPr lang="en-US" sz="3200" dirty="0"/>
              <a:t>…</a:t>
            </a:r>
          </a:p>
          <a:p>
            <a:pPr marL="0" indent="0">
              <a:buNone/>
            </a:pPr>
            <a:endParaRPr lang="en-US" sz="2800" dirty="0"/>
          </a:p>
        </p:txBody>
      </p:sp>
    </p:spTree>
    <p:custDataLst>
      <p:tags r:id="rId1"/>
    </p:custDataLst>
    <p:extLst>
      <p:ext uri="{BB962C8B-B14F-4D97-AF65-F5344CB8AC3E}">
        <p14:creationId xmlns:p14="http://schemas.microsoft.com/office/powerpoint/2010/main" val="38048750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B20D7-A961-4ED5-A629-AFD40713DAF6}"/>
              </a:ext>
            </a:extLst>
          </p:cNvPr>
          <p:cNvSpPr>
            <a:spLocks noGrp="1"/>
          </p:cNvSpPr>
          <p:nvPr>
            <p:ph type="title"/>
          </p:nvPr>
        </p:nvSpPr>
        <p:spPr/>
        <p:txBody>
          <a:bodyPr/>
          <a:lstStyle/>
          <a:p>
            <a:r>
              <a:rPr lang="en-US" dirty="0"/>
              <a:t>Avoid the Success Bump!</a:t>
            </a:r>
          </a:p>
        </p:txBody>
      </p:sp>
      <p:sp>
        <p:nvSpPr>
          <p:cNvPr id="3" name="Content Placeholder 2">
            <a:extLst>
              <a:ext uri="{FF2B5EF4-FFF2-40B4-BE49-F238E27FC236}">
                <a16:creationId xmlns:a16="http://schemas.microsoft.com/office/drawing/2014/main" id="{D41EADE7-D22B-4195-8C55-E7F851F1C0B1}"/>
              </a:ext>
            </a:extLst>
          </p:cNvPr>
          <p:cNvSpPr>
            <a:spLocks noGrp="1"/>
          </p:cNvSpPr>
          <p:nvPr>
            <p:ph idx="1"/>
          </p:nvPr>
        </p:nvSpPr>
        <p:spPr/>
        <p:txBody>
          <a:bodyPr/>
          <a:lstStyle/>
          <a:p>
            <a:r>
              <a:rPr lang="en-US" dirty="0"/>
              <a:t>Your initial efforts by using data transparency, fun new laboring techniques, heightened awareness, etc. often lead to success over 9-12 months.  Then complacency sets in and you take your eye off the ball…</a:t>
            </a:r>
          </a:p>
          <a:p>
            <a:r>
              <a:rPr lang="en-US" dirty="0"/>
              <a:t>Long term success and changing the culture likely to take 24 months or greater.</a:t>
            </a:r>
          </a:p>
          <a:p>
            <a:r>
              <a:rPr lang="en-US" dirty="0"/>
              <a:t>Building in natural labor techniques, hard wired data feedback, etc. will be needed to cement the gains and maintain NTSV cesarean section rates under 23.9%.</a:t>
            </a:r>
          </a:p>
        </p:txBody>
      </p:sp>
    </p:spTree>
    <p:custDataLst>
      <p:tags r:id="rId1"/>
    </p:custDataLst>
    <p:extLst>
      <p:ext uri="{BB962C8B-B14F-4D97-AF65-F5344CB8AC3E}">
        <p14:creationId xmlns:p14="http://schemas.microsoft.com/office/powerpoint/2010/main" val="7188141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0" y="515469"/>
            <a:ext cx="7772400" cy="914400"/>
          </a:xfrm>
        </p:spPr>
        <p:txBody>
          <a:bodyPr/>
          <a:lstStyle/>
          <a:p>
            <a:pPr algn="ctr" eaLnBrk="1" hangingPunct="1"/>
            <a:r>
              <a:rPr lang="en-US" dirty="0">
                <a:ea typeface="ＭＳ Ｐゴシック" pitchFamily="-109" charset="-128"/>
                <a:cs typeface="ＭＳ Ｐゴシック" pitchFamily="-109" charset="-128"/>
              </a:rPr>
              <a:t>Thank You!</a:t>
            </a:r>
          </a:p>
        </p:txBody>
      </p:sp>
      <p:sp>
        <p:nvSpPr>
          <p:cNvPr id="7" name="Rectangle 6"/>
          <p:cNvSpPr/>
          <p:nvPr/>
        </p:nvSpPr>
        <p:spPr>
          <a:xfrm>
            <a:off x="3556001" y="5410200"/>
            <a:ext cx="4885765" cy="584776"/>
          </a:xfrm>
          <a:prstGeom prst="rect">
            <a:avLst/>
          </a:prstGeom>
        </p:spPr>
        <p:txBody>
          <a:bodyPr wrap="square">
            <a:spAutoFit/>
          </a:bodyPr>
          <a:lstStyle/>
          <a:p>
            <a:pPr algn="ctr">
              <a:tabLst>
                <a:tab pos="1257300" algn="l"/>
              </a:tabLst>
            </a:pPr>
            <a:r>
              <a:rPr lang="en-US" sz="3200" dirty="0"/>
              <a:t>Visit:  </a:t>
            </a:r>
            <a:r>
              <a:rPr lang="en-US" sz="3200" dirty="0" err="1"/>
              <a:t>CMQCC.org</a:t>
            </a:r>
            <a:endParaRPr lang="en-US" sz="3200" dirty="0"/>
          </a:p>
        </p:txBody>
      </p:sp>
    </p:spTree>
    <p:custDataLst>
      <p:tags r:id="rId1"/>
    </p:custDataLst>
    <p:extLst>
      <p:ext uri="{BB962C8B-B14F-4D97-AF65-F5344CB8AC3E}">
        <p14:creationId xmlns:p14="http://schemas.microsoft.com/office/powerpoint/2010/main" val="102486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a:extLst>
              <a:ext uri="{FF2B5EF4-FFF2-40B4-BE49-F238E27FC236}">
                <a16:creationId xmlns:a16="http://schemas.microsoft.com/office/drawing/2014/main" id="{0098DA56-3DA6-4C18-B168-402F165E29C4}"/>
              </a:ext>
            </a:extLst>
          </p:cNvPr>
          <p:cNvSpPr>
            <a:spLocks noChangeArrowheads="1"/>
          </p:cNvSpPr>
          <p:nvPr/>
        </p:nvSpPr>
        <p:spPr bwMode="auto">
          <a:xfrm>
            <a:off x="1603375" y="79375"/>
            <a:ext cx="8985250" cy="15875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4098" name="Picture 2">
            <a:extLst>
              <a:ext uri="{FF2B5EF4-FFF2-40B4-BE49-F238E27FC236}">
                <a16:creationId xmlns:a16="http://schemas.microsoft.com/office/drawing/2014/main" id="{1A6AC741-4AF6-4983-8CB1-C0CD3B8FFCA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46400" y="1157288"/>
            <a:ext cx="6350000" cy="4195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3">
            <a:extLst>
              <a:ext uri="{FF2B5EF4-FFF2-40B4-BE49-F238E27FC236}">
                <a16:creationId xmlns:a16="http://schemas.microsoft.com/office/drawing/2014/main" id="{9302EFCD-F615-4E3E-B7BD-269F95AE99E2}"/>
              </a:ext>
            </a:extLst>
          </p:cNvPr>
          <p:cNvSpPr txBox="1">
            <a:spLocks noChangeArrowheads="1"/>
          </p:cNvSpPr>
          <p:nvPr/>
        </p:nvSpPr>
        <p:spPr bwMode="auto">
          <a:xfrm>
            <a:off x="2476500" y="6477001"/>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9pPr>
          </a:lstStyle>
          <a:p>
            <a:r>
              <a:rPr lang="en-US" altLang="en-US" sz="900" i="1"/>
              <a:t>American Journal of Obstetrics &amp; Gynecology</a:t>
            </a:r>
            <a:r>
              <a:rPr lang="en-US" altLang="en-US" sz="900"/>
              <a:t> 2019 220, S183-S184DOI: (10.1016/j.ajog.2018.11.275) </a:t>
            </a:r>
          </a:p>
        </p:txBody>
      </p:sp>
      <p:pic>
        <p:nvPicPr>
          <p:cNvPr id="4101" name="Picture 5">
            <a:extLst>
              <a:ext uri="{FF2B5EF4-FFF2-40B4-BE49-F238E27FC236}">
                <a16:creationId xmlns:a16="http://schemas.microsoft.com/office/drawing/2014/main" id="{17FE0D67-BBE6-423B-9673-28A3EC557E8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07141" y="4662489"/>
            <a:ext cx="708025" cy="79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410E3A9A-2099-4CBD-ACAE-675859122AE2}"/>
              </a:ext>
            </a:extLst>
          </p:cNvPr>
          <p:cNvSpPr txBox="1"/>
          <p:nvPr/>
        </p:nvSpPr>
        <p:spPr>
          <a:xfrm>
            <a:off x="2402081" y="5559428"/>
            <a:ext cx="7438639" cy="738664"/>
          </a:xfrm>
          <a:prstGeom prst="rect">
            <a:avLst/>
          </a:prstGeom>
          <a:noFill/>
        </p:spPr>
        <p:txBody>
          <a:bodyPr wrap="none" rtlCol="0">
            <a:spAutoFit/>
          </a:bodyPr>
          <a:lstStyle/>
          <a:p>
            <a:pPr algn="ctr"/>
            <a:r>
              <a:rPr lang="en-US" sz="1400" dirty="0"/>
              <a:t>Main et al SMFM 2019, 46 hospitals met inclusion criteria with a mix of hospital types: </a:t>
            </a:r>
          </a:p>
          <a:p>
            <a:pPr algn="ctr"/>
            <a:r>
              <a:rPr lang="en-US" sz="1400" dirty="0"/>
              <a:t>university, community, and integrated health system; and high, medium and small delivery volume. </a:t>
            </a:r>
          </a:p>
          <a:p>
            <a:pPr algn="ctr"/>
            <a:r>
              <a:rPr lang="en-US" sz="1400" dirty="0"/>
              <a:t>They included an annual average of 115,000 births (of which 35% were NTSV).</a:t>
            </a:r>
          </a:p>
        </p:txBody>
      </p:sp>
    </p:spTree>
    <p:custDataLst>
      <p:tags r:id="rId1"/>
    </p:custData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EC269-2BBE-4389-AE1C-036EC81E5914}"/>
              </a:ext>
            </a:extLst>
          </p:cNvPr>
          <p:cNvSpPr>
            <a:spLocks noGrp="1"/>
          </p:cNvSpPr>
          <p:nvPr>
            <p:ph type="ctrTitle"/>
          </p:nvPr>
        </p:nvSpPr>
        <p:spPr/>
        <p:txBody>
          <a:bodyPr/>
          <a:lstStyle/>
          <a:p>
            <a:r>
              <a:rPr lang="en-US" dirty="0"/>
              <a:t>Lesson 2: Individual Providers have as much variation as individual hospitals</a:t>
            </a:r>
          </a:p>
        </p:txBody>
      </p:sp>
    </p:spTree>
    <p:custDataLst>
      <p:tags r:id="rId1"/>
    </p:custDataLst>
    <p:extLst>
      <p:ext uri="{BB962C8B-B14F-4D97-AF65-F5344CB8AC3E}">
        <p14:creationId xmlns:p14="http://schemas.microsoft.com/office/powerpoint/2010/main" val="177091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1309E-6756-4E7D-A6E1-3A7F669B7E0F}"/>
              </a:ext>
            </a:extLst>
          </p:cNvPr>
          <p:cNvSpPr>
            <a:spLocks noGrp="1"/>
          </p:cNvSpPr>
          <p:nvPr>
            <p:ph type="title"/>
          </p:nvPr>
        </p:nvSpPr>
        <p:spPr>
          <a:xfrm>
            <a:off x="696287" y="365125"/>
            <a:ext cx="11014744" cy="1325563"/>
          </a:xfrm>
        </p:spPr>
        <p:txBody>
          <a:bodyPr>
            <a:noAutofit/>
          </a:bodyPr>
          <a:lstStyle/>
          <a:p>
            <a:r>
              <a:rPr lang="en-US" sz="2800" b="1" dirty="0"/>
              <a:t>Lowering the cesarean section rate in a private hospital: comparison of individual physicians' rates, risk factors, and outcomes.</a:t>
            </a:r>
            <a:endParaRPr lang="en-US" sz="2800" dirty="0"/>
          </a:p>
        </p:txBody>
      </p:sp>
      <p:sp>
        <p:nvSpPr>
          <p:cNvPr id="3" name="Content Placeholder 2">
            <a:extLst>
              <a:ext uri="{FF2B5EF4-FFF2-40B4-BE49-F238E27FC236}">
                <a16:creationId xmlns:a16="http://schemas.microsoft.com/office/drawing/2014/main" id="{281327C8-69B1-4F39-967E-A141F9E22E42}"/>
              </a:ext>
            </a:extLst>
          </p:cNvPr>
          <p:cNvSpPr>
            <a:spLocks noGrp="1"/>
          </p:cNvSpPr>
          <p:nvPr>
            <p:ph idx="1"/>
          </p:nvPr>
        </p:nvSpPr>
        <p:spPr/>
        <p:txBody>
          <a:bodyPr>
            <a:normAutofit fontScale="70000" lnSpcReduction="20000"/>
          </a:bodyPr>
          <a:lstStyle/>
          <a:p>
            <a:pPr marL="0" indent="0">
              <a:buNone/>
            </a:pPr>
            <a:r>
              <a:rPr lang="en-US" b="1" dirty="0"/>
              <a:t>STUDY DESIGN:</a:t>
            </a:r>
            <a:endParaRPr lang="en-US" dirty="0"/>
          </a:p>
          <a:p>
            <a:pPr marL="0" indent="0">
              <a:buNone/>
            </a:pPr>
            <a:r>
              <a:rPr lang="en-US" dirty="0"/>
              <a:t>We retrospectively reviewed detailed computerized delivery records (n = 16,230) collected from May 16, 1988, to July 30, 1995. We excluded physicians who had &lt;100 deliveries at our institution during the study period. The physicians were divided into two groups depending on whether their individual cesarean section rates were greater than (control group) or less than 15% (target group). Various cesarean section rates, risk factors for abdominal delivery, labor management techniques, and neonatal outcome parameters were calculated for each group. The cesarean section rates of the two groups were analyzed by year to assess changes.</a:t>
            </a:r>
          </a:p>
          <a:p>
            <a:pPr marL="0" indent="0">
              <a:buNone/>
            </a:pPr>
            <a:r>
              <a:rPr lang="en-US" b="1" dirty="0"/>
              <a:t>RESULTS:</a:t>
            </a:r>
            <a:endParaRPr lang="en-US" dirty="0"/>
          </a:p>
          <a:p>
            <a:pPr marL="0" indent="0">
              <a:buNone/>
            </a:pPr>
            <a:r>
              <a:rPr lang="en-US" dirty="0"/>
              <a:t>As expected by study design, the overall cesarean section rate was markedly different between the two groups (13.8% vs 23.8%). In addition, the primary, repeat, primigravid, and multiparous cesarean section rates were all lower for the target group. The rates of cesarean section for fetal distress (1.5% vs 3.3%) and cephalopelvic disproportion (5.3% vs 8.5%) were also significantly less in the target group. The rates of breech presentation, third-trimester bleeding, and active herpes cesarean sections were not lower. The control group had more </a:t>
            </a:r>
            <a:r>
              <a:rPr lang="en-US" dirty="0" err="1"/>
              <a:t>postterm</a:t>
            </a:r>
            <a:r>
              <a:rPr lang="en-US" dirty="0"/>
              <a:t> (8.6% vs 14.7%) and &gt;4000 gm infants (12.0% vs 13.7%) but similar numbers of low birth weight, multiple gestation, and preterm infants. The target group used more epidural anesthesia, oxytocin induction, and trial vaginal births after cesarean delivery and more successful trial vaginal births after cesarean sections. Over the study period the cesarean section rate in the target group remained unchanged, whereas it steadily declined in the control group.</a:t>
            </a:r>
          </a:p>
          <a:p>
            <a:pPr marL="0" indent="0">
              <a:buNone/>
            </a:pPr>
            <a:r>
              <a:rPr lang="en-US" b="1" dirty="0"/>
              <a:t>CONCLUSIONS:</a:t>
            </a:r>
            <a:endParaRPr lang="en-US" dirty="0"/>
          </a:p>
          <a:p>
            <a:pPr marL="0" indent="0">
              <a:buNone/>
            </a:pPr>
            <a:r>
              <a:rPr lang="en-US" dirty="0"/>
              <a:t>Individual physician's lower cesarean sections are primarily obtained by labor management and attempting vaginal birth after cesarean delivery. These practice patterns did not appear to lead to any increase in perinatal morbidity or mortality.</a:t>
            </a:r>
          </a:p>
          <a:p>
            <a:pPr marL="0" indent="0">
              <a:buNone/>
            </a:pPr>
            <a:endParaRPr lang="en-US" dirty="0"/>
          </a:p>
        </p:txBody>
      </p:sp>
      <p:sp>
        <p:nvSpPr>
          <p:cNvPr id="5" name="TextBox 4">
            <a:extLst>
              <a:ext uri="{FF2B5EF4-FFF2-40B4-BE49-F238E27FC236}">
                <a16:creationId xmlns:a16="http://schemas.microsoft.com/office/drawing/2014/main" id="{4D2BA91A-7218-46C6-8677-07C78AACBC5A}"/>
              </a:ext>
            </a:extLst>
          </p:cNvPr>
          <p:cNvSpPr txBox="1"/>
          <p:nvPr/>
        </p:nvSpPr>
        <p:spPr>
          <a:xfrm>
            <a:off x="696287" y="6014522"/>
            <a:ext cx="6669518" cy="369332"/>
          </a:xfrm>
          <a:prstGeom prst="rect">
            <a:avLst/>
          </a:prstGeom>
          <a:noFill/>
        </p:spPr>
        <p:txBody>
          <a:bodyPr wrap="none" rtlCol="0">
            <a:spAutoFit/>
          </a:bodyPr>
          <a:lstStyle/>
          <a:p>
            <a:r>
              <a:rPr lang="en-US" dirty="0"/>
              <a:t>Lagrew and </a:t>
            </a:r>
            <a:r>
              <a:rPr lang="en-US" dirty="0" err="1"/>
              <a:t>Adashek</a:t>
            </a:r>
            <a:r>
              <a:rPr lang="en-US" dirty="0"/>
              <a:t>. Am J Obstet Gynecol. 1998 Jun;178(6):1207-14.</a:t>
            </a:r>
          </a:p>
        </p:txBody>
      </p:sp>
      <p:sp>
        <p:nvSpPr>
          <p:cNvPr id="4" name="TextBox 3">
            <a:extLst>
              <a:ext uri="{FF2B5EF4-FFF2-40B4-BE49-F238E27FC236}">
                <a16:creationId xmlns:a16="http://schemas.microsoft.com/office/drawing/2014/main" id="{395AD4D5-2E08-4D1A-A789-CF57BE070510}"/>
              </a:ext>
            </a:extLst>
          </p:cNvPr>
          <p:cNvSpPr txBox="1"/>
          <p:nvPr/>
        </p:nvSpPr>
        <p:spPr>
          <a:xfrm>
            <a:off x="838200" y="3917373"/>
            <a:ext cx="10230365" cy="1015663"/>
          </a:xfrm>
          <a:prstGeom prst="rect">
            <a:avLst/>
          </a:prstGeom>
          <a:solidFill>
            <a:srgbClr val="F25D3E"/>
          </a:solidFill>
        </p:spPr>
        <p:txBody>
          <a:bodyPr wrap="none" rtlCol="0">
            <a:spAutoFit/>
          </a:bodyPr>
          <a:lstStyle/>
          <a:p>
            <a:r>
              <a:rPr lang="en-US" sz="2000" dirty="0"/>
              <a:t>To the point: “Individual physician's lower cesarean sections are primarily obtained by </a:t>
            </a:r>
          </a:p>
          <a:p>
            <a:r>
              <a:rPr lang="en-US" sz="2000" dirty="0"/>
              <a:t>labor management and  attempting vaginal birth after cesarean delivery. These practice patterns</a:t>
            </a:r>
          </a:p>
          <a:p>
            <a:r>
              <a:rPr lang="en-US" sz="2000" dirty="0"/>
              <a:t> did not appear to lead  to any increase in perinatal morbidity or mortality.”</a:t>
            </a:r>
            <a:endParaRPr lang="en-US" dirty="0"/>
          </a:p>
        </p:txBody>
      </p:sp>
    </p:spTree>
    <p:custDataLst>
      <p:tags r:id="rId1"/>
    </p:custDataLst>
    <p:extLst>
      <p:ext uri="{BB962C8B-B14F-4D97-AF65-F5344CB8AC3E}">
        <p14:creationId xmlns:p14="http://schemas.microsoft.com/office/powerpoint/2010/main" val="279591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24A6D-71D7-478E-816B-D686AA5E3EE6}"/>
              </a:ext>
            </a:extLst>
          </p:cNvPr>
          <p:cNvSpPr>
            <a:spLocks noGrp="1"/>
          </p:cNvSpPr>
          <p:nvPr>
            <p:ph type="title"/>
          </p:nvPr>
        </p:nvSpPr>
        <p:spPr/>
        <p:txBody>
          <a:bodyPr/>
          <a:lstStyle/>
          <a:p>
            <a:r>
              <a:rPr lang="en-US" dirty="0"/>
              <a:t>Physicians Variation is Also Present</a:t>
            </a:r>
          </a:p>
        </p:txBody>
      </p:sp>
      <p:pic>
        <p:nvPicPr>
          <p:cNvPr id="5" name="Picture 4">
            <a:extLst>
              <a:ext uri="{FF2B5EF4-FFF2-40B4-BE49-F238E27FC236}">
                <a16:creationId xmlns:a16="http://schemas.microsoft.com/office/drawing/2014/main" id="{D4C0FE24-BDFD-4600-991B-3A5D4085BE57}"/>
              </a:ext>
            </a:extLst>
          </p:cNvPr>
          <p:cNvPicPr>
            <a:picLocks noChangeAspect="1"/>
          </p:cNvPicPr>
          <p:nvPr/>
        </p:nvPicPr>
        <p:blipFill>
          <a:blip r:embed="rId3"/>
          <a:stretch>
            <a:fillRect/>
          </a:stretch>
        </p:blipFill>
        <p:spPr>
          <a:xfrm>
            <a:off x="1171530" y="797442"/>
            <a:ext cx="1455376" cy="5666156"/>
          </a:xfrm>
          <a:prstGeom prst="rect">
            <a:avLst/>
          </a:prstGeom>
        </p:spPr>
      </p:pic>
      <p:pic>
        <p:nvPicPr>
          <p:cNvPr id="6" name="Picture 5">
            <a:extLst>
              <a:ext uri="{FF2B5EF4-FFF2-40B4-BE49-F238E27FC236}">
                <a16:creationId xmlns:a16="http://schemas.microsoft.com/office/drawing/2014/main" id="{69888D65-149E-48F5-91CF-CF790EAC1D5D}"/>
              </a:ext>
            </a:extLst>
          </p:cNvPr>
          <p:cNvPicPr>
            <a:picLocks noChangeAspect="1"/>
          </p:cNvPicPr>
          <p:nvPr/>
        </p:nvPicPr>
        <p:blipFill>
          <a:blip r:embed="rId4"/>
          <a:stretch>
            <a:fillRect/>
          </a:stretch>
        </p:blipFill>
        <p:spPr>
          <a:xfrm>
            <a:off x="3717629" y="2088521"/>
            <a:ext cx="1847850" cy="3552825"/>
          </a:xfrm>
          <a:prstGeom prst="rect">
            <a:avLst/>
          </a:prstGeom>
        </p:spPr>
      </p:pic>
      <p:pic>
        <p:nvPicPr>
          <p:cNvPr id="7" name="Picture 6">
            <a:extLst>
              <a:ext uri="{FF2B5EF4-FFF2-40B4-BE49-F238E27FC236}">
                <a16:creationId xmlns:a16="http://schemas.microsoft.com/office/drawing/2014/main" id="{0E44FBBC-7BE6-41A1-ABD4-705AFB8DB257}"/>
              </a:ext>
            </a:extLst>
          </p:cNvPr>
          <p:cNvPicPr>
            <a:picLocks noChangeAspect="1"/>
          </p:cNvPicPr>
          <p:nvPr/>
        </p:nvPicPr>
        <p:blipFill>
          <a:blip r:embed="rId5"/>
          <a:stretch>
            <a:fillRect/>
          </a:stretch>
        </p:blipFill>
        <p:spPr>
          <a:xfrm>
            <a:off x="6626523" y="1804876"/>
            <a:ext cx="1581150" cy="4276725"/>
          </a:xfrm>
          <a:prstGeom prst="rect">
            <a:avLst/>
          </a:prstGeom>
        </p:spPr>
      </p:pic>
      <p:pic>
        <p:nvPicPr>
          <p:cNvPr id="8" name="Picture 7">
            <a:extLst>
              <a:ext uri="{FF2B5EF4-FFF2-40B4-BE49-F238E27FC236}">
                <a16:creationId xmlns:a16="http://schemas.microsoft.com/office/drawing/2014/main" id="{D129AA48-DA11-42B7-9571-80BF30F9176C}"/>
              </a:ext>
            </a:extLst>
          </p:cNvPr>
          <p:cNvPicPr>
            <a:picLocks noChangeAspect="1"/>
          </p:cNvPicPr>
          <p:nvPr/>
        </p:nvPicPr>
        <p:blipFill>
          <a:blip r:embed="rId6"/>
          <a:stretch>
            <a:fillRect/>
          </a:stretch>
        </p:blipFill>
        <p:spPr>
          <a:xfrm>
            <a:off x="8948737" y="2688597"/>
            <a:ext cx="1609725" cy="2352675"/>
          </a:xfrm>
          <a:prstGeom prst="rect">
            <a:avLst/>
          </a:prstGeom>
        </p:spPr>
      </p:pic>
    </p:spTree>
    <p:custDataLst>
      <p:tags r:id="rId1"/>
    </p:custDataLst>
    <p:extLst>
      <p:ext uri="{BB962C8B-B14F-4D97-AF65-F5344CB8AC3E}">
        <p14:creationId xmlns:p14="http://schemas.microsoft.com/office/powerpoint/2010/main" val="28503484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ppVBirthRedPCesSlides4_29_16" id="{7B84CEE6-C785-4443-B318-9CC70B641669}" vid="{6F22B7CD-B587-B342-9136-6E7008C0F8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B06F7DFFEE364CB2F89A759737298E" ma:contentTypeVersion="14" ma:contentTypeDescription="Create a new document." ma:contentTypeScope="" ma:versionID="d7be76850dd8ba283b0fc87bce0c67a9">
  <xsd:schema xmlns:xsd="http://www.w3.org/2001/XMLSchema" xmlns:xs="http://www.w3.org/2001/XMLSchema" xmlns:p="http://schemas.microsoft.com/office/2006/metadata/properties" xmlns:ns3="fa0e5263-1fce-40b0-a8d7-be19d81b6ce2" xmlns:ns4="c65b73c0-095f-4e29-adc3-8b9e67f66fdd" targetNamespace="http://schemas.microsoft.com/office/2006/metadata/properties" ma:root="true" ma:fieldsID="201bc1b7aa12e49783e368c94d5a46c7" ns3:_="" ns4:_="">
    <xsd:import namespace="fa0e5263-1fce-40b0-a8d7-be19d81b6ce2"/>
    <xsd:import namespace="c65b73c0-095f-4e29-adc3-8b9e67f66fd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0e5263-1fce-40b0-a8d7-be19d81b6ce2"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Tags" ma:index="6" nillable="true" ma:displayName="Tags" ma:internalName="MediaServiceAutoTags" ma:readOnly="true">
      <xsd:simpleType>
        <xsd:restriction base="dms:Text"/>
      </xsd:simpleType>
    </xsd:element>
    <xsd:element name="MediaServiceOCR" ma:index="7" nillable="true" ma:displayName="Extracted Text" ma:internalName="MediaServiceOCR" ma:readOnly="true">
      <xsd:simpleType>
        <xsd:restriction base="dms:Note">
          <xsd:maxLength value="255"/>
        </xsd:restriction>
      </xsd:simpleType>
    </xsd:element>
    <xsd:element name="MediaServiceDateTaken" ma:index="8" nillable="true" ma:displayName="MediaServiceDateTaken" ma:hidden="true" ma:internalName="MediaServiceDateTaken" ma:readOnly="true">
      <xsd:simpleType>
        <xsd:restriction base="dms:Text"/>
      </xsd:simpleType>
    </xsd:element>
    <xsd:element name="MediaServiceLocation" ma:index="9"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5b73c0-095f-4e29-adc3-8b9e67f66fd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799A5E-AF97-463B-A05A-3BB1D1873BF3}">
  <ds:schemaRefs>
    <ds:schemaRef ds:uri="http://schemas.microsoft.com/sharepoint/v3/contenttype/forms"/>
  </ds:schemaRefs>
</ds:datastoreItem>
</file>

<file path=customXml/itemProps2.xml><?xml version="1.0" encoding="utf-8"?>
<ds:datastoreItem xmlns:ds="http://schemas.openxmlformats.org/officeDocument/2006/customXml" ds:itemID="{57B11037-2549-4516-BDC2-A889CD126298}">
  <ds:schemaRefs>
    <ds:schemaRef ds:uri="http://purl.org/dc/terms/"/>
    <ds:schemaRef ds:uri="http://purl.org/dc/elements/1.1/"/>
    <ds:schemaRef ds:uri="http://www.w3.org/XML/1998/namespace"/>
    <ds:schemaRef ds:uri="fa0e5263-1fce-40b0-a8d7-be19d81b6ce2"/>
    <ds:schemaRef ds:uri="c65b73c0-095f-4e29-adc3-8b9e67f66fdd"/>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86331894-6DDF-463C-A8DF-9DD750ED73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0e5263-1fce-40b0-a8d7-be19d81b6ce2"/>
    <ds:schemaRef ds:uri="c65b73c0-095f-4e29-adc3-8b9e67f66f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TotalTime>
  <Words>2605</Words>
  <Application>Microsoft Office PowerPoint</Application>
  <PresentationFormat>Widescreen</PresentationFormat>
  <Paragraphs>283</Paragraphs>
  <Slides>56</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56</vt:i4>
      </vt:variant>
    </vt:vector>
  </HeadingPairs>
  <TitlesOfParts>
    <vt:vector size="70" baseType="lpstr">
      <vt:lpstr>ＭＳ Ｐゴシック</vt:lpstr>
      <vt:lpstr>Abadi MT Condensed Light</vt:lpstr>
      <vt:lpstr>Arial</vt:lpstr>
      <vt:lpstr>Arial</vt:lpstr>
      <vt:lpstr>Avenir Book</vt:lpstr>
      <vt:lpstr>Baekmuk Gulim</vt:lpstr>
      <vt:lpstr>Calibri</vt:lpstr>
      <vt:lpstr>Calibri Light</vt:lpstr>
      <vt:lpstr>Century Gothic</vt:lpstr>
      <vt:lpstr>Courier New</vt:lpstr>
      <vt:lpstr>Roboto</vt:lpstr>
      <vt:lpstr>Times New Roman</vt:lpstr>
      <vt:lpstr>Wingdings</vt:lpstr>
      <vt:lpstr>Office Theme</vt:lpstr>
      <vt:lpstr>Lowering NTSV CSR: Lessons from the West Coast 2020</vt:lpstr>
      <vt:lpstr>Disclosure</vt:lpstr>
      <vt:lpstr>Lesson 1: NTSV CSRs Vary by Hospital but Success is Possible</vt:lpstr>
      <vt:lpstr>Lawyers versus CS per Capita</vt:lpstr>
      <vt:lpstr>PowerPoint Presentation</vt:lpstr>
      <vt:lpstr>PowerPoint Presentation</vt:lpstr>
      <vt:lpstr>Lesson 2: Individual Providers have as much variation as individual hospitals</vt:lpstr>
      <vt:lpstr>Lowering the cesarean section rate in a private hospital: comparison of individual physicians' rates, risk factors, and outcomes.</vt:lpstr>
      <vt:lpstr>Physicians Variation is Also Present</vt:lpstr>
      <vt:lpstr>Breaking Down Hospital Rates by Physician Rates</vt:lpstr>
      <vt:lpstr>How Do They Get Lower Rates?</vt:lpstr>
      <vt:lpstr>Lesson 3: Following Guidelines Helps: Why reinvent when others have had success</vt:lpstr>
      <vt:lpstr>The CMQCC Toolkit</vt:lpstr>
      <vt:lpstr>National Cesarean Reduction Bundle</vt:lpstr>
      <vt:lpstr>Which are “a walk in the park”, “rolling hills” or “climbing mountains”?</vt:lpstr>
      <vt:lpstr>Walk in the Park</vt:lpstr>
      <vt:lpstr>Rolling Hills</vt:lpstr>
      <vt:lpstr>Mountains to Climb</vt:lpstr>
      <vt:lpstr>LESSON 4: Leadership - All Hands-on Deck</vt:lpstr>
      <vt:lpstr>Opinion Leaders vs. Audit/Feedback</vt:lpstr>
      <vt:lpstr>Sharing in decision making</vt:lpstr>
      <vt:lpstr>Birth Preferences Worksheet</vt:lpstr>
      <vt:lpstr>Key Strategies for Using Data to Reduce Cesareans</vt:lpstr>
      <vt:lpstr>5 months Pre/Post 2/1/2020</vt:lpstr>
      <vt:lpstr>Weekly NTSV CSR Review (sent to all Ministry Leaders)</vt:lpstr>
      <vt:lpstr>PowerPoint Presentation</vt:lpstr>
      <vt:lpstr>Most Important?</vt:lpstr>
      <vt:lpstr>LESSON 5: Nursing has a Critical Role</vt:lpstr>
      <vt:lpstr>Peanut Ball</vt:lpstr>
      <vt:lpstr>LESSON 6: Elective Cesarean Reduction – Just enough to prevent success</vt:lpstr>
      <vt:lpstr>No Labor: 5 months Pre/Post 2/1/2020</vt:lpstr>
      <vt:lpstr>Informed Consent prior to Scheduling</vt:lpstr>
      <vt:lpstr>LESSON 7: Rates of Fetal Intolerance to Labor/Failure to Progress/Descent Account for a Large Amount of Variability</vt:lpstr>
      <vt:lpstr>Spontaneous Labor: 5 months Pre/Post 2/1/2020</vt:lpstr>
      <vt:lpstr>Cervix Data: 5 months Before and After 2/1/2020</vt:lpstr>
      <vt:lpstr>PowerPoint Presentation</vt:lpstr>
      <vt:lpstr>PowerPoint Presentation</vt:lpstr>
      <vt:lpstr>Active Labor Partogram</vt:lpstr>
      <vt:lpstr>LESSON 7: It’s How You Conduct Induction of Labor</vt:lpstr>
      <vt:lpstr>The ARRIVE TRIAL</vt:lpstr>
      <vt:lpstr>Non-Randomized vs. Randomized Results</vt:lpstr>
      <vt:lpstr>Mixed Response: Some Increased Induction/Some Not</vt:lpstr>
      <vt:lpstr>Summary of the ARRIVE trial</vt:lpstr>
      <vt:lpstr>The ARRIVE trial raised several questions:</vt:lpstr>
      <vt:lpstr>NTSV: Hours in Labor and CSR</vt:lpstr>
      <vt:lpstr>Admission Dilation has Greatest Impact</vt:lpstr>
      <vt:lpstr>Critiquing a Failed Induction</vt:lpstr>
      <vt:lpstr>Defining Failed Induction</vt:lpstr>
      <vt:lpstr>Rationale of Outpatient Cervical Ripening</vt:lpstr>
      <vt:lpstr>What if outpatient?</vt:lpstr>
      <vt:lpstr>Adverse Event Frequency Balloon Cervical Ripening</vt:lpstr>
      <vt:lpstr>Keys for Induction Success</vt:lpstr>
      <vt:lpstr>Last Thoughts</vt:lpstr>
      <vt:lpstr>Take-home Lessons from Our Experience</vt:lpstr>
      <vt:lpstr>Avoid the Success Bump!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Lowering NTSV CSR: Lessons from the West Coast 2020</dc:title>
  <dc:creator>David Lagrew</dc:creator>
  <cp:lastModifiedBy>Eileen Fleming Suse</cp:lastModifiedBy>
  <cp:revision>2</cp:revision>
  <dcterms:created xsi:type="dcterms:W3CDTF">2020-10-25T19:48:11Z</dcterms:created>
  <dcterms:modified xsi:type="dcterms:W3CDTF">2020-11-25T20:14:32Z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ACE703FE-CF90-4F17-9BAE-045E26B4F357</vt:lpwstr>
  </property>
  <property fmtid="{D5CDD505-2E9C-101B-9397-08002B2CF9AE}" pid="3" name="ArticulatePath">
    <vt:lpwstr>https://d.docs.live.net/6e5360662da2e8eb/AAAAA Passback/CS Talk Ill and Mich/Lessons from the West Coast 2020 v1</vt:lpwstr>
  </property>
</Properties>
</file>