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323" r:id="rId3"/>
    <p:sldId id="308" r:id="rId4"/>
    <p:sldId id="310" r:id="rId5"/>
    <p:sldId id="311" r:id="rId6"/>
    <p:sldId id="318" r:id="rId7"/>
    <p:sldId id="319" r:id="rId8"/>
    <p:sldId id="314" r:id="rId9"/>
    <p:sldId id="315" r:id="rId10"/>
    <p:sldId id="316" r:id="rId11"/>
    <p:sldId id="258" r:id="rId12"/>
    <p:sldId id="325" r:id="rId13"/>
    <p:sldId id="326" r:id="rId14"/>
    <p:sldId id="321" r:id="rId15"/>
    <p:sldId id="259" r:id="rId16"/>
    <p:sldId id="261" r:id="rId17"/>
    <p:sldId id="265" r:id="rId18"/>
    <p:sldId id="327" r:id="rId19"/>
    <p:sldId id="287" r:id="rId20"/>
    <p:sldId id="267" r:id="rId21"/>
    <p:sldId id="322" r:id="rId22"/>
    <p:sldId id="277" r:id="rId23"/>
    <p:sldId id="263" r:id="rId24"/>
    <p:sldId id="269" r:id="rId25"/>
    <p:sldId id="271" r:id="rId26"/>
    <p:sldId id="272" r:id="rId27"/>
    <p:sldId id="264" r:id="rId28"/>
    <p:sldId id="274" r:id="rId29"/>
    <p:sldId id="307" r:id="rId30"/>
    <p:sldId id="320" r:id="rId31"/>
    <p:sldId id="290" r:id="rId32"/>
    <p:sldId id="303" r:id="rId33"/>
    <p:sldId id="306" r:id="rId34"/>
    <p:sldId id="328" r:id="rId3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28"/>
    <p:restoredTop sz="94707"/>
  </p:normalViewPr>
  <p:slideViewPr>
    <p:cSldViewPr snapToGrid="0" snapToObjects="1">
      <p:cViewPr varScale="1">
        <p:scale>
          <a:sx n="99" d="100"/>
          <a:sy n="99" d="100"/>
        </p:scale>
        <p:origin x="1320" y="82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2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0E3CB-492F-AA42-93E7-03DD7D9C09E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E8650-FF72-944C-BD05-A0FCBA55C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13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A41B9C9-619C-4F42-827B-C062DCBECE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25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6992-45EB-D54F-9BCB-B7A27AFF2772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4B6-0439-7145-BF96-B13EC56D1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86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6992-45EB-D54F-9BCB-B7A27AFF2772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4B6-0439-7145-BF96-B13EC56D1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42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6992-45EB-D54F-9BCB-B7A27AFF2772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4B6-0439-7145-BF96-B13EC56D1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06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038454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6992-45EB-D54F-9BCB-B7A27AFF2772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4B6-0439-7145-BF96-B13EC56D1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25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6992-45EB-D54F-9BCB-B7A27AFF2772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4B6-0439-7145-BF96-B13EC56D1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5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6992-45EB-D54F-9BCB-B7A27AFF2772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4B6-0439-7145-BF96-B13EC56D1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53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6992-45EB-D54F-9BCB-B7A27AFF2772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4B6-0439-7145-BF96-B13EC56D1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5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6992-45EB-D54F-9BCB-B7A27AFF2772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4B6-0439-7145-BF96-B13EC56D1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79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6992-45EB-D54F-9BCB-B7A27AFF2772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4B6-0439-7145-BF96-B13EC56D1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04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6992-45EB-D54F-9BCB-B7A27AFF2772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4B6-0439-7145-BF96-B13EC56D1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39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6992-45EB-D54F-9BCB-B7A27AFF2772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4B6-0439-7145-BF96-B13EC56D1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9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86992-45EB-D54F-9BCB-B7A27AFF2772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604B6-0439-7145-BF96-B13EC56D1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1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072599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Helvetica"/>
                <a:cs typeface="Helvetica"/>
              </a:rPr>
              <a:t>The Million Dollar Cesarean</a:t>
            </a:r>
          </a:p>
        </p:txBody>
      </p:sp>
      <p:pic>
        <p:nvPicPr>
          <p:cNvPr id="11" name="Picture 10" descr="KTHS.jpg">
            <a:extLst>
              <a:ext uri="{FF2B5EF4-FFF2-40B4-BE49-F238E27FC236}">
                <a16:creationId xmlns:a16="http://schemas.microsoft.com/office/drawing/2014/main" id="{83B7E7CB-1FC1-BB40-887A-3DE6622A4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46" y="2584939"/>
            <a:ext cx="1986083" cy="2935873"/>
          </a:xfrm>
          <a:prstGeom prst="rect">
            <a:avLst/>
          </a:prstGeom>
        </p:spPr>
      </p:pic>
      <p:pic>
        <p:nvPicPr>
          <p:cNvPr id="14" name="Picture 13" descr="smtwitter-bird.png">
            <a:extLst>
              <a:ext uri="{FF2B5EF4-FFF2-40B4-BE49-F238E27FC236}">
                <a16:creationId xmlns:a16="http://schemas.microsoft.com/office/drawing/2014/main" id="{144EAB53-C7E7-584E-B20F-A628843CF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73" y="5151335"/>
            <a:ext cx="466189" cy="4661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EA65F4-91FF-D645-A1CD-5E704866A3AD}"/>
              </a:ext>
            </a:extLst>
          </p:cNvPr>
          <p:cNvSpPr txBox="1"/>
          <p:nvPr/>
        </p:nvSpPr>
        <p:spPr>
          <a:xfrm>
            <a:off x="2195829" y="4800597"/>
            <a:ext cx="19133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Helvetica" pitchFamily="2" charset="0"/>
              </a:rPr>
              <a:t>Kristen Terlizzi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220ADE-7AC0-D74B-80DD-851BFF032A73}"/>
              </a:ext>
            </a:extLst>
          </p:cNvPr>
          <p:cNvSpPr txBox="1"/>
          <p:nvPr/>
        </p:nvSpPr>
        <p:spPr>
          <a:xfrm>
            <a:off x="2524075" y="5208622"/>
            <a:ext cx="1577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@</a:t>
            </a:r>
            <a:r>
              <a:rPr lang="en-US" sz="1600" dirty="0" err="1">
                <a:latin typeface="Helvetica" pitchFamily="2" charset="0"/>
              </a:rPr>
              <a:t>kristenterlizzi</a:t>
            </a:r>
            <a:endParaRPr lang="en-US" sz="1600" dirty="0">
              <a:latin typeface="Helvetica" pitchFamily="2" charset="0"/>
            </a:endParaRPr>
          </a:p>
        </p:txBody>
      </p:sp>
      <p:pic>
        <p:nvPicPr>
          <p:cNvPr id="18" name="Picture 17" descr="cropped NAF.jpg">
            <a:extLst>
              <a:ext uri="{FF2B5EF4-FFF2-40B4-BE49-F238E27FC236}">
                <a16:creationId xmlns:a16="http://schemas.microsoft.com/office/drawing/2014/main" id="{02CF9300-9D3B-C542-B858-63514F422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28" y="4385606"/>
            <a:ext cx="2161926" cy="109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1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tusMRI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946" y="115072"/>
            <a:ext cx="5449787" cy="548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5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2" y="1580818"/>
            <a:ext cx="5293371" cy="3584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5772" y="2362793"/>
            <a:ext cx="36052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Helvetica"/>
                <a:cs typeface="Helvetica"/>
              </a:rPr>
              <a:t>Maternal death may occur despite optimal planning, transfusion management, and surgical care (ACOG)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20" y="38568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Helvetica"/>
                <a:cs typeface="Helvetica"/>
              </a:rPr>
              <a:t>Placenta </a:t>
            </a:r>
            <a:r>
              <a:rPr lang="en-US" sz="4800" dirty="0" err="1">
                <a:latin typeface="Helvetica"/>
                <a:cs typeface="Helvetica"/>
              </a:rPr>
              <a:t>Accreta</a:t>
            </a:r>
            <a:r>
              <a:rPr lang="en-US" sz="4800" dirty="0">
                <a:latin typeface="Helvetica"/>
                <a:cs typeface="Helvetica"/>
              </a:rPr>
              <a:t> Spectrum</a:t>
            </a:r>
          </a:p>
        </p:txBody>
      </p:sp>
    </p:spTree>
    <p:extLst>
      <p:ext uri="{BB962C8B-B14F-4D97-AF65-F5344CB8AC3E}">
        <p14:creationId xmlns:p14="http://schemas.microsoft.com/office/powerpoint/2010/main" val="258031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255" y="529314"/>
            <a:ext cx="8833450" cy="4597983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endParaRPr lang="en-US" sz="3000" dirty="0">
              <a:latin typeface="Helvetica"/>
              <a:cs typeface="Helvetica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sz="3000" dirty="0">
              <a:latin typeface="Helvetica"/>
              <a:cs typeface="Helvetica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sz="3000" dirty="0">
              <a:latin typeface="Helvetica"/>
              <a:cs typeface="Helvetica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sz="3000" dirty="0">
              <a:latin typeface="Helvetica"/>
              <a:cs typeface="Helvetica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37503"/>
            <a:ext cx="8229600" cy="857250"/>
          </a:xfrm>
        </p:spPr>
        <p:txBody>
          <a:bodyPr>
            <a:normAutofit/>
          </a:bodyPr>
          <a:lstStyle/>
          <a:p>
            <a:r>
              <a:rPr lang="en-US" sz="3413" dirty="0">
                <a:latin typeface="Helvetica"/>
                <a:cs typeface="Helvetica"/>
              </a:rPr>
              <a:t>United States Cesarean Rates</a:t>
            </a:r>
          </a:p>
        </p:txBody>
      </p:sp>
      <p:pic>
        <p:nvPicPr>
          <p:cNvPr id="4" name="Picture 3" descr="US_cesarean_rate_histo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682" y="1075680"/>
            <a:ext cx="6307037" cy="445827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9228" y="3304338"/>
            <a:ext cx="120645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ctr">
            <a:normAutofit fontScale="70000" lnSpcReduction="20000"/>
          </a:bodyPr>
          <a:lstStyle>
            <a:lvl1pPr marL="0" marR="0" indent="0" algn="ctr" defTabSz="82549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228600" algn="ctr" defTabSz="82549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457200" algn="ctr" defTabSz="82549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marR="0" indent="685799" algn="ctr" defTabSz="82549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marR="0" indent="914399" algn="ctr" defTabSz="82549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0" marR="0" indent="1142999" algn="ctr" defTabSz="82549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0" marR="0" indent="1371599" algn="ctr" defTabSz="82549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0" marR="0" indent="1600191" algn="ctr" defTabSz="82549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0" marR="0" indent="1828790" algn="ctr" defTabSz="82549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r>
              <a:rPr lang="en-US" sz="3413" dirty="0">
                <a:latin typeface="Helvetica"/>
                <a:cs typeface="Helvetica"/>
              </a:rPr>
              <a:t>6% </a:t>
            </a:r>
          </a:p>
          <a:p>
            <a:r>
              <a:rPr lang="en-US" sz="3413" dirty="0">
                <a:latin typeface="Helvetica"/>
                <a:cs typeface="Helvetica"/>
              </a:rPr>
              <a:t>of births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58250" y="1297841"/>
            <a:ext cx="120645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ctr">
            <a:normAutofit fontScale="70000" lnSpcReduction="20000"/>
          </a:bodyPr>
          <a:lstStyle>
            <a:lvl1pPr marL="0" marR="0" indent="0" algn="ctr" defTabSz="82549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228600" algn="ctr" defTabSz="82549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457200" algn="ctr" defTabSz="82549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marR="0" indent="685799" algn="ctr" defTabSz="82549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marR="0" indent="914399" algn="ctr" defTabSz="82549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0" marR="0" indent="1142999" algn="ctr" defTabSz="82549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0" marR="0" indent="1371599" algn="ctr" defTabSz="82549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0" marR="0" indent="1600191" algn="ctr" defTabSz="82549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0" marR="0" indent="1828790" algn="ctr" defTabSz="82549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r>
              <a:rPr lang="en-US" sz="3413" dirty="0">
                <a:latin typeface="Helvetica"/>
                <a:cs typeface="Helvetica"/>
              </a:rPr>
              <a:t>32% </a:t>
            </a:r>
          </a:p>
          <a:p>
            <a:r>
              <a:rPr lang="en-US" sz="3413" dirty="0">
                <a:latin typeface="Helvetica"/>
                <a:cs typeface="Helvetica"/>
              </a:rPr>
              <a:t>of births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59228" y="4147096"/>
            <a:ext cx="1354526" cy="14492"/>
          </a:xfrm>
          <a:prstGeom prst="straightConnector1">
            <a:avLst/>
          </a:prstGeom>
          <a:noFill/>
          <a:ln w="76200" cap="flat" cmpd="sng">
            <a:solidFill>
              <a:srgbClr val="C82506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Arrow Connector 15"/>
          <p:cNvCxnSpPr/>
          <p:nvPr/>
        </p:nvCxnSpPr>
        <p:spPr>
          <a:xfrm flipH="1">
            <a:off x="7517597" y="2130625"/>
            <a:ext cx="1292618" cy="0"/>
          </a:xfrm>
          <a:prstGeom prst="straightConnector1">
            <a:avLst/>
          </a:prstGeom>
          <a:noFill/>
          <a:ln w="76200" cap="flat" cmpd="sng">
            <a:solidFill>
              <a:srgbClr val="C82506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518123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Data Source: California Maternal Quality Care Collaborative, Toolkit to Support Vaginal Birth and Reduce Primary Cesareans"/>
          <p:cNvSpPr/>
          <p:nvPr/>
        </p:nvSpPr>
        <p:spPr>
          <a:xfrm>
            <a:off x="1326848" y="5189705"/>
            <a:ext cx="6640916" cy="188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>
              <a:defRPr sz="2600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rPr sz="975" dirty="0"/>
              <a:t>Data Source: </a:t>
            </a:r>
            <a:r>
              <a:rPr lang="en-US" sz="975" dirty="0"/>
              <a:t>SMFM &amp; ACOG Obstetric Care Consenses #7 (2018) &amp; SMFM Placenta Accreta Opinion in AJOG (2010)</a:t>
            </a:r>
            <a:endParaRPr sz="975" dirty="0"/>
          </a:p>
        </p:txBody>
      </p:sp>
      <p:pic>
        <p:nvPicPr>
          <p:cNvPr id="4" name="Picture 3" descr="Placenta+Accreta+Rates+1+in+272+Birth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5" y="336782"/>
            <a:ext cx="7466573" cy="480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8-23 at 2.41.26 PM.png">
            <a:extLst>
              <a:ext uri="{FF2B5EF4-FFF2-40B4-BE49-F238E27FC236}">
                <a16:creationId xmlns:a16="http://schemas.microsoft.com/office/drawing/2014/main" id="{C3DBA3B4-DF06-E04A-A5E4-43F620D13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01371" y="5669538"/>
            <a:ext cx="617405" cy="963755"/>
          </a:xfrm>
          <a:prstGeom prst="rect">
            <a:avLst/>
          </a:prstGeom>
        </p:spPr>
      </p:pic>
      <p:pic>
        <p:nvPicPr>
          <p:cNvPr id="7" name="Picture 6" descr="Screen Shot 2019-09-08 at 9.19.04 AM.png">
            <a:extLst>
              <a:ext uri="{FF2B5EF4-FFF2-40B4-BE49-F238E27FC236}">
                <a16:creationId xmlns:a16="http://schemas.microsoft.com/office/drawing/2014/main" id="{5E5F844D-A280-1243-9A85-5FF4B4A1A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95" y="246185"/>
            <a:ext cx="8669273" cy="4185138"/>
          </a:xfrm>
          <a:prstGeom prst="rect">
            <a:avLst/>
          </a:prstGeom>
        </p:spPr>
      </p:pic>
      <p:pic>
        <p:nvPicPr>
          <p:cNvPr id="8" name="Picture 7" descr="Screen Shot 2017-08-23 at 2.41.26 PM.png">
            <a:extLst>
              <a:ext uri="{FF2B5EF4-FFF2-40B4-BE49-F238E27FC236}">
                <a16:creationId xmlns:a16="http://schemas.microsoft.com/office/drawing/2014/main" id="{00116B05-E626-5745-94E9-ED2AC1342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20" y="4431323"/>
            <a:ext cx="740362" cy="11556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019DDC-1F09-8647-A5F6-5DF50EDDB4E8}"/>
              </a:ext>
            </a:extLst>
          </p:cNvPr>
          <p:cNvSpPr/>
          <p:nvPr/>
        </p:nvSpPr>
        <p:spPr>
          <a:xfrm>
            <a:off x="1204546" y="4822484"/>
            <a:ext cx="773493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Helvetica"/>
                <a:cs typeface="Helvetica"/>
              </a:rPr>
              <a:t>Placenta </a:t>
            </a:r>
            <a:r>
              <a:rPr lang="en-US" sz="2600" dirty="0" err="1">
                <a:latin typeface="Helvetica"/>
                <a:cs typeface="Helvetica"/>
              </a:rPr>
              <a:t>accreta</a:t>
            </a:r>
            <a:r>
              <a:rPr lang="en-US" sz="2600" dirty="0">
                <a:latin typeface="Helvetica"/>
                <a:cs typeface="Helvetica"/>
              </a:rPr>
              <a:t> now affects 1 in 272 pregnancies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161163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nfordGardenBroth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1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tepart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4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1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ing into Delive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71" y="0"/>
            <a:ext cx="381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23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omplex Delivery Planning"/>
          <p:cNvSpPr>
            <a:spLocks noGrp="1"/>
          </p:cNvSpPr>
          <p:nvPr>
            <p:ph type="title"/>
          </p:nvPr>
        </p:nvSpPr>
        <p:spPr>
          <a:xfrm>
            <a:off x="652464" y="145900"/>
            <a:ext cx="7839075" cy="1290638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rPr dirty="0">
                <a:latin typeface="Helvetica"/>
                <a:cs typeface="Helvetica"/>
              </a:rPr>
              <a:t>Complex Delivery Planning</a:t>
            </a:r>
          </a:p>
        </p:txBody>
      </p:sp>
      <p:sp>
        <p:nvSpPr>
          <p:cNvPr id="183" name="Gynecological Oncologists…"/>
          <p:cNvSpPr>
            <a:spLocks noGrp="1"/>
          </p:cNvSpPr>
          <p:nvPr>
            <p:ph type="body" idx="1"/>
          </p:nvPr>
        </p:nvSpPr>
        <p:spPr>
          <a:xfrm>
            <a:off x="652464" y="1492361"/>
            <a:ext cx="7839075" cy="4057427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Myriad Pro"/>
                <a:ea typeface="Myriad Pro"/>
                <a:cs typeface="Myriad Pro"/>
                <a:sym typeface="Myriad Pro"/>
              </a:defRPr>
            </a:pPr>
            <a:r>
              <a:rPr dirty="0">
                <a:latin typeface="Helvetica"/>
                <a:cs typeface="Helvetica"/>
              </a:rPr>
              <a:t>Gynecological Oncologists</a:t>
            </a:r>
          </a:p>
          <a:p>
            <a:pPr>
              <a:defRPr>
                <a:latin typeface="Myriad Pro"/>
                <a:ea typeface="Myriad Pro"/>
                <a:cs typeface="Myriad Pro"/>
                <a:sym typeface="Myriad Pro"/>
              </a:defRPr>
            </a:pPr>
            <a:r>
              <a:rPr dirty="0">
                <a:latin typeface="Helvetica"/>
                <a:cs typeface="Helvetica"/>
              </a:rPr>
              <a:t>Interventional Radiologists</a:t>
            </a:r>
          </a:p>
          <a:p>
            <a:pPr>
              <a:defRPr>
                <a:latin typeface="Myriad Pro"/>
                <a:ea typeface="Myriad Pro"/>
                <a:cs typeface="Myriad Pro"/>
                <a:sym typeface="Myriad Pro"/>
              </a:defRPr>
            </a:pPr>
            <a:r>
              <a:rPr dirty="0">
                <a:latin typeface="Helvetica"/>
                <a:cs typeface="Helvetica"/>
              </a:rPr>
              <a:t>Maternal-Fetal Medicine Specialists</a:t>
            </a:r>
          </a:p>
          <a:p>
            <a:pPr>
              <a:defRPr>
                <a:latin typeface="Myriad Pro"/>
                <a:ea typeface="Myriad Pro"/>
                <a:cs typeface="Myriad Pro"/>
                <a:sym typeface="Myriad Pro"/>
              </a:defRPr>
            </a:pPr>
            <a:r>
              <a:rPr dirty="0">
                <a:latin typeface="Helvetica"/>
                <a:cs typeface="Helvetica"/>
              </a:rPr>
              <a:t>Neonatologists</a:t>
            </a:r>
          </a:p>
          <a:p>
            <a:pPr>
              <a:defRPr>
                <a:latin typeface="Myriad Pro"/>
                <a:ea typeface="Myriad Pro"/>
                <a:cs typeface="Myriad Pro"/>
                <a:sym typeface="Myriad Pro"/>
              </a:defRPr>
            </a:pPr>
            <a:r>
              <a:rPr dirty="0">
                <a:latin typeface="Helvetica"/>
                <a:cs typeface="Helvetica"/>
              </a:rPr>
              <a:t>Obstetric Anesthesiologists</a:t>
            </a:r>
          </a:p>
          <a:p>
            <a:pPr>
              <a:defRPr>
                <a:latin typeface="Myriad Pro"/>
                <a:ea typeface="Myriad Pro"/>
                <a:cs typeface="Myriad Pro"/>
                <a:sym typeface="Myriad Pro"/>
              </a:defRPr>
            </a:pPr>
            <a:r>
              <a:rPr dirty="0">
                <a:latin typeface="Helvetica"/>
                <a:cs typeface="Helvetica"/>
              </a:rPr>
              <a:t>Urologists</a:t>
            </a:r>
          </a:p>
        </p:txBody>
      </p:sp>
    </p:spTree>
    <p:extLst>
      <p:ext uri="{BB962C8B-B14F-4D97-AF65-F5344CB8AC3E}">
        <p14:creationId xmlns:p14="http://schemas.microsoft.com/office/powerpoint/2010/main" val="65788910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image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r="2912"/>
          <a:stretch>
            <a:fillRect/>
          </a:stretch>
        </p:blipFill>
        <p:spPr>
          <a:xfrm>
            <a:off x="6088" y="711259"/>
            <a:ext cx="9125461" cy="4182210"/>
          </a:xfrm>
        </p:spPr>
      </p:pic>
    </p:spTree>
    <p:extLst>
      <p:ext uri="{BB962C8B-B14F-4D97-AF65-F5344CB8AC3E}">
        <p14:creationId xmlns:p14="http://schemas.microsoft.com/office/powerpoint/2010/main" val="3999805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0"/>
            <a:ext cx="856675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09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oDelivery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23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_Delivery_Credit_Terlizzi_Family.jpg">
            <a:extLst>
              <a:ext uri="{FF2B5EF4-FFF2-40B4-BE49-F238E27FC236}">
                <a16:creationId xmlns:a16="http://schemas.microsoft.com/office/drawing/2014/main" id="{5F787D01-17F3-1444-9AA5-7A9638369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15" y="331177"/>
            <a:ext cx="7578969" cy="50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51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person, bed, child&#10;&#10;Description automatically generated">
            <a:extLst>
              <a:ext uri="{FF2B5EF4-FFF2-40B4-BE49-F238E27FC236}">
                <a16:creationId xmlns:a16="http://schemas.microsoft.com/office/drawing/2014/main" id="{B70299F9-D07B-B344-8DBA-F8AEDEBC8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99647"/>
            <a:ext cx="8264768" cy="550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17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1" y="242243"/>
            <a:ext cx="3942829" cy="5257106"/>
          </a:xfrm>
          <a:prstGeom prst="rect">
            <a:avLst/>
          </a:prstGeom>
        </p:spPr>
      </p:pic>
      <p:pic>
        <p:nvPicPr>
          <p:cNvPr id="5" name="Picture 4" descr="IMG_0033 edited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88" y="242638"/>
            <a:ext cx="3950870" cy="526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1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oAnnounceReEd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7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44446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latin typeface="Helvetica"/>
                <a:cs typeface="Helvetica"/>
              </a:rPr>
              <a:t>Disseminated Intravascular Coagulation (DIC)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67" y="1161709"/>
            <a:ext cx="5368771" cy="43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7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0"/>
            <a:ext cx="856675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7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41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1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m_Horiz_Credit_Cassie_Green_Photograph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5" y="0"/>
            <a:ext cx="800043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17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obday.jpg">
            <a:extLst>
              <a:ext uri="{FF2B5EF4-FFF2-40B4-BE49-F238E27FC236}">
                <a16:creationId xmlns:a16="http://schemas.microsoft.com/office/drawing/2014/main" id="{C9AD53E4-AA2D-5C4D-B12F-76B94D1E3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408" y="101112"/>
            <a:ext cx="3675184" cy="55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47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26" y="418169"/>
            <a:ext cx="8187194" cy="481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32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0"/>
            <a:ext cx="841683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113"/>
            <a:ext cx="9144000" cy="952500"/>
          </a:xfrm>
        </p:spPr>
        <p:txBody>
          <a:bodyPr>
            <a:normAutofit fontScale="90000"/>
          </a:bodyPr>
          <a:lstStyle/>
          <a:p>
            <a:r>
              <a:rPr lang="en-US" sz="3400" dirty="0">
                <a:latin typeface="Helvetica"/>
                <a:cs typeface="Helvetica"/>
              </a:rPr>
              <a:t>What was the future cost of my primary cesarean?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59" y="1037594"/>
            <a:ext cx="8229600" cy="4497688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 dirty="0" err="1">
                <a:latin typeface="Helvetica"/>
                <a:cs typeface="Helvetica"/>
              </a:rPr>
              <a:t>Accreta</a:t>
            </a:r>
            <a:r>
              <a:rPr lang="en-US" sz="2600" b="1" dirty="0">
                <a:latin typeface="Helvetica"/>
                <a:cs typeface="Helvetica"/>
              </a:rPr>
              <a:t> Diagnosis  							$8,101.00</a:t>
            </a:r>
          </a:p>
          <a:p>
            <a:pPr marL="0" indent="0">
              <a:buNone/>
            </a:pPr>
            <a:r>
              <a:rPr lang="en-US" sz="1600" i="1" dirty="0">
                <a:latin typeface="Helvetica"/>
                <a:cs typeface="Helvetica"/>
              </a:rPr>
              <a:t>office visit, ultrasound, MRI – 6/26/14 – 6/30/14</a:t>
            </a:r>
          </a:p>
          <a:p>
            <a:r>
              <a:rPr lang="en-US" sz="2600" b="1" dirty="0">
                <a:latin typeface="Helvetica"/>
                <a:cs typeface="Helvetica"/>
              </a:rPr>
              <a:t>Mom’s Hospitalization #1  				$805,372.30</a:t>
            </a:r>
          </a:p>
          <a:p>
            <a:pPr marL="0" indent="0">
              <a:buNone/>
            </a:pPr>
            <a:r>
              <a:rPr lang="en-US" sz="1600" i="1" dirty="0">
                <a:latin typeface="Helvetica"/>
                <a:cs typeface="Helvetica"/>
              </a:rPr>
              <a:t>cesarean delivery, exploratory laparotomy, uterine artery embolization, 11 days antepartum,     3 days ICU, 34 days gynecological oncology - 7/5/14 – 8/20/14</a:t>
            </a:r>
          </a:p>
          <a:p>
            <a:r>
              <a:rPr lang="en-US" sz="2600" b="1" dirty="0">
                <a:latin typeface="Helvetica"/>
                <a:cs typeface="Helvetica"/>
              </a:rPr>
              <a:t>Infant Hospitalization 						$376,997.50</a:t>
            </a:r>
          </a:p>
          <a:p>
            <a:pPr marL="0" indent="0">
              <a:buNone/>
            </a:pPr>
            <a:r>
              <a:rPr lang="en-US" sz="1600" i="1" dirty="0">
                <a:latin typeface="Helvetica"/>
                <a:cs typeface="Helvetica"/>
              </a:rPr>
              <a:t>born electively due to mother’s condition at 33w6d; 1 day NICU, 25 days Intermediate Care Nursery - 7/16/14 – 8/10/14 </a:t>
            </a:r>
          </a:p>
          <a:p>
            <a:r>
              <a:rPr lang="en-US" sz="2600" b="1" dirty="0">
                <a:latin typeface="Helvetica"/>
                <a:cs typeface="Helvetica"/>
              </a:rPr>
              <a:t>Mom’s Hospitalization #2 					$347,881.35</a:t>
            </a:r>
          </a:p>
          <a:p>
            <a:pPr marL="0" indent="0">
              <a:buNone/>
            </a:pPr>
            <a:r>
              <a:rPr lang="en-US" sz="1600" i="1" dirty="0">
                <a:latin typeface="Helvetica"/>
                <a:cs typeface="Helvetica"/>
              </a:rPr>
              <a:t>emergent </a:t>
            </a:r>
            <a:r>
              <a:rPr lang="en-US" sz="1600" i="1" dirty="0" err="1">
                <a:latin typeface="Helvetica"/>
                <a:cs typeface="Helvetica"/>
              </a:rPr>
              <a:t>readmittance</a:t>
            </a:r>
            <a:r>
              <a:rPr lang="en-US" sz="1600" i="1" dirty="0">
                <a:latin typeface="Helvetica"/>
                <a:cs typeface="Helvetica"/>
              </a:rPr>
              <a:t> for DIC, hysterectomy with cervix, bladder resection, appendectomy, ureter re-implantation, 26 units of blood products, post op CT scan, 2 days ICU, 6 days gynecological oncology unit - 9/4/14 – 9/12/14 </a:t>
            </a:r>
          </a:p>
          <a:p>
            <a:r>
              <a:rPr lang="en-US" sz="2600" b="1" dirty="0">
                <a:latin typeface="Helvetica"/>
                <a:cs typeface="Helvetica"/>
              </a:rPr>
              <a:t>2014 Recovery 								$22,493.96</a:t>
            </a:r>
          </a:p>
          <a:p>
            <a:pPr marL="0" indent="0">
              <a:buNone/>
            </a:pPr>
            <a:r>
              <a:rPr lang="en-US" sz="1600" i="1" dirty="0">
                <a:latin typeface="Helvetica"/>
                <a:cs typeface="Helvetica"/>
              </a:rPr>
              <a:t>1 ER visit for post op bladder infection, 4 in home nursing visits, multiple urology and </a:t>
            </a:r>
            <a:r>
              <a:rPr lang="en-US" sz="1600" i="1" dirty="0" err="1">
                <a:latin typeface="Helvetica"/>
                <a:cs typeface="Helvetica"/>
              </a:rPr>
              <a:t>gyn</a:t>
            </a:r>
            <a:r>
              <a:rPr lang="en-US" sz="1600" i="1" dirty="0">
                <a:latin typeface="Helvetica"/>
                <a:cs typeface="Helvetica"/>
              </a:rPr>
              <a:t> oncology follow up visits, stent removal, 14 pharmacy claims - 9/12/14 – 12/30/14 </a:t>
            </a:r>
          </a:p>
          <a:p>
            <a:pPr marL="0" indent="0">
              <a:buNone/>
            </a:pPr>
            <a:endParaRPr lang="en-US" sz="1600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600" dirty="0">
              <a:latin typeface="Helvetica"/>
              <a:cs typeface="Helvetica"/>
            </a:endParaRPr>
          </a:p>
          <a:p>
            <a:pPr marL="0" indent="0" algn="ctr">
              <a:buNone/>
            </a:pPr>
            <a:endParaRPr lang="en-US" sz="2600" dirty="0">
              <a:latin typeface="Helvetica"/>
              <a:cs typeface="Helvetica"/>
            </a:endParaRPr>
          </a:p>
          <a:p>
            <a:pPr marL="0" indent="0" algn="ctr">
              <a:buNone/>
            </a:pPr>
            <a:endParaRPr lang="en-US" sz="2600" dirty="0">
              <a:latin typeface="Helvetica"/>
              <a:cs typeface="Helvetica"/>
            </a:endParaRPr>
          </a:p>
          <a:p>
            <a:pPr marL="0" indent="0" algn="ctr">
              <a:buNone/>
            </a:pPr>
            <a:endParaRPr lang="en-US" sz="2600" dirty="0">
              <a:latin typeface="Helvetica"/>
              <a:cs typeface="Helvetica"/>
            </a:endParaRPr>
          </a:p>
          <a:p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39925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80"/>
            <a:ext cx="8229600" cy="952500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Helvetica"/>
                <a:cs typeface="Helvetica"/>
              </a:rPr>
              <a:t>The Future Cost of my Cesarean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7653"/>
            <a:ext cx="8229600" cy="37716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dirty="0">
                <a:latin typeface="Helvetica"/>
                <a:cs typeface="Helvetica"/>
              </a:rPr>
              <a:t>In 2012, my cesarean was billed at $38,384.77</a:t>
            </a:r>
          </a:p>
          <a:p>
            <a:pPr marL="0" indent="0" algn="ctr">
              <a:buNone/>
            </a:pPr>
            <a:endParaRPr lang="en-US" sz="2600" dirty="0">
              <a:latin typeface="Helvetica"/>
              <a:cs typeface="Helvetica"/>
            </a:endParaRPr>
          </a:p>
          <a:p>
            <a:pPr marL="0" indent="0" algn="ctr">
              <a:buNone/>
            </a:pPr>
            <a:r>
              <a:rPr lang="en-US" sz="2600" dirty="0">
                <a:latin typeface="Helvetica"/>
                <a:cs typeface="Helvetica"/>
              </a:rPr>
              <a:t>In 2014, my resulting placenta </a:t>
            </a:r>
            <a:r>
              <a:rPr lang="en-US" sz="2600" dirty="0" err="1">
                <a:latin typeface="Helvetica"/>
                <a:cs typeface="Helvetica"/>
              </a:rPr>
              <a:t>accreta</a:t>
            </a:r>
            <a:r>
              <a:rPr lang="en-US" sz="2600" dirty="0">
                <a:latin typeface="Helvetica"/>
                <a:cs typeface="Helvetica"/>
              </a:rPr>
              <a:t> delivery was billed at</a:t>
            </a:r>
          </a:p>
          <a:p>
            <a:pPr marL="0" indent="0" algn="ctr">
              <a:buNone/>
            </a:pPr>
            <a:endParaRPr lang="en-US" sz="1600" dirty="0">
              <a:latin typeface="Helvetica"/>
              <a:cs typeface="Helvetica"/>
            </a:endParaRPr>
          </a:p>
          <a:p>
            <a:pPr marL="0" indent="0" algn="ctr">
              <a:buNone/>
            </a:pPr>
            <a:r>
              <a:rPr lang="en-US" sz="6000" b="1" dirty="0">
                <a:latin typeface="Helvetica"/>
                <a:cs typeface="Helvetica"/>
              </a:rPr>
              <a:t>$1,560,846.11</a:t>
            </a:r>
          </a:p>
        </p:txBody>
      </p:sp>
    </p:spTree>
    <p:extLst>
      <p:ext uri="{BB962C8B-B14F-4D97-AF65-F5344CB8AC3E}">
        <p14:creationId xmlns:p14="http://schemas.microsoft.com/office/powerpoint/2010/main" val="3793048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person, person&#10;&#10;Description automatically generated">
            <a:extLst>
              <a:ext uri="{FF2B5EF4-FFF2-40B4-BE49-F238E27FC236}">
                <a16:creationId xmlns:a16="http://schemas.microsoft.com/office/drawing/2014/main" id="{48962185-4974-4B41-A0C2-37B03BD52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70" y="885658"/>
            <a:ext cx="8853110" cy="381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67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mtwitter-bi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2" y="4905896"/>
            <a:ext cx="573772" cy="51639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5202" y="4985936"/>
            <a:ext cx="1620946" cy="35208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388" dirty="0">
                <a:solidFill>
                  <a:prstClr val="black"/>
                </a:solidFill>
                <a:latin typeface="Helvetica"/>
                <a:cs typeface="Helvetica"/>
              </a:rPr>
              <a:t>@</a:t>
            </a:r>
            <a:r>
              <a:rPr lang="en-US" sz="1688" dirty="0" err="1">
                <a:solidFill>
                  <a:prstClr val="black"/>
                </a:solidFill>
                <a:latin typeface="Helvetica"/>
                <a:cs typeface="Helvetica"/>
              </a:rPr>
              <a:t>kristenterlizzi</a:t>
            </a:r>
            <a:endParaRPr lang="en-US" sz="1688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111" y="638470"/>
            <a:ext cx="7234134" cy="1127179"/>
          </a:xfrm>
          <a:prstGeom prst="rect">
            <a:avLst/>
          </a:prstGeom>
        </p:spPr>
      </p:pic>
      <p:pic>
        <p:nvPicPr>
          <p:cNvPr id="23" name="Picture 22" descr="wsj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1" y="782573"/>
            <a:ext cx="1092427" cy="6443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341" y="3780462"/>
            <a:ext cx="1688939" cy="1050944"/>
          </a:xfrm>
          <a:prstGeom prst="rect">
            <a:avLst/>
          </a:prstGeom>
        </p:spPr>
      </p:pic>
      <p:pic>
        <p:nvPicPr>
          <p:cNvPr id="2" name="Picture 1" descr="Screen Shot 2017-07-30 at 8.26.2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5" y="2277183"/>
            <a:ext cx="1456436" cy="939457"/>
          </a:xfrm>
          <a:prstGeom prst="rect">
            <a:avLst/>
          </a:prstGeom>
        </p:spPr>
      </p:pic>
      <p:pic>
        <p:nvPicPr>
          <p:cNvPr id="6" name="Picture 5" descr="Screen Shot 2017-07-30 at 8.28.12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714" y="2113737"/>
            <a:ext cx="5050912" cy="1229005"/>
          </a:xfrm>
          <a:prstGeom prst="rect">
            <a:avLst/>
          </a:prstGeom>
        </p:spPr>
      </p:pic>
      <p:pic>
        <p:nvPicPr>
          <p:cNvPr id="8" name="Picture 7" descr="Screen Shot 2017-07-30 at 8.30.09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9" y="2113737"/>
            <a:ext cx="1773103" cy="12456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23086" y="4987116"/>
            <a:ext cx="3213690" cy="35208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688" dirty="0" err="1">
                <a:solidFill>
                  <a:prstClr val="black"/>
                </a:solidFill>
                <a:latin typeface="Helvetica"/>
                <a:cs typeface="Helvetica"/>
              </a:rPr>
              <a:t>www.preventaccreta.org</a:t>
            </a:r>
            <a:r>
              <a:rPr lang="en-US" sz="1688" dirty="0">
                <a:solidFill>
                  <a:prstClr val="black"/>
                </a:solidFill>
                <a:latin typeface="Helvetica"/>
                <a:cs typeface="Helvetica"/>
              </a:rPr>
              <a:t>/</a:t>
            </a:r>
            <a:r>
              <a:rPr lang="en-US" sz="1688" dirty="0" err="1">
                <a:solidFill>
                  <a:prstClr val="black"/>
                </a:solidFill>
                <a:latin typeface="Helvetica"/>
                <a:cs typeface="Helvetica"/>
              </a:rPr>
              <a:t>kristen</a:t>
            </a:r>
            <a:endParaRPr lang="en-US" sz="1688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Screen Shot 2018-06-10 at 2.56.42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10" y="4033431"/>
            <a:ext cx="3019085" cy="845344"/>
          </a:xfrm>
          <a:prstGeom prst="rect">
            <a:avLst/>
          </a:prstGeom>
        </p:spPr>
      </p:pic>
      <p:pic>
        <p:nvPicPr>
          <p:cNvPr id="3" name="Picture 2" descr="Screen Shot 2018-06-10 at 2.55.56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74" y="3824416"/>
            <a:ext cx="3006221" cy="390572"/>
          </a:xfrm>
          <a:prstGeom prst="rect">
            <a:avLst/>
          </a:prstGeom>
        </p:spPr>
      </p:pic>
      <p:pic>
        <p:nvPicPr>
          <p:cNvPr id="5" name="Picture 4" descr="Screen Shot 2018-05-02 at 5.53.29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286" y="3824416"/>
            <a:ext cx="1775811" cy="99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64" y="148568"/>
            <a:ext cx="8146323" cy="542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97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380634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61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691" y="1181366"/>
            <a:ext cx="8229600" cy="4269440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Helvetica"/>
                <a:cs typeface="Helvetica"/>
              </a:rPr>
              <a:t>Patients are already familiar with the term and know people who have had them</a:t>
            </a:r>
          </a:p>
          <a:p>
            <a:endParaRPr lang="en-US" sz="2600" dirty="0">
              <a:latin typeface="Helvetica"/>
              <a:cs typeface="Helvetica"/>
            </a:endParaRPr>
          </a:p>
          <a:p>
            <a:r>
              <a:rPr lang="en-US" sz="2600" dirty="0">
                <a:latin typeface="Helvetica"/>
                <a:cs typeface="Helvetica"/>
              </a:rPr>
              <a:t>A baby is involved, patients may not consider a cesarean as they would any other major surgery</a:t>
            </a:r>
          </a:p>
          <a:p>
            <a:pPr marL="0" indent="0">
              <a:buNone/>
            </a:pPr>
            <a:endParaRPr lang="en-US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1100" dirty="0">
              <a:latin typeface="Helvetica"/>
              <a:cs typeface="Helvetica"/>
            </a:endParaRPr>
          </a:p>
          <a:p>
            <a:endParaRPr lang="en-US" sz="1100" dirty="0"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Helvetica"/>
                <a:cs typeface="Helvetica"/>
              </a:rPr>
              <a:t>Cesareans are Common</a:t>
            </a:r>
          </a:p>
        </p:txBody>
      </p:sp>
    </p:spTree>
    <p:extLst>
      <p:ext uri="{BB962C8B-B14F-4D97-AF65-F5344CB8AC3E}">
        <p14:creationId xmlns:p14="http://schemas.microsoft.com/office/powerpoint/2010/main" val="2698118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PEG image-646C6ACAC2CE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75" y="0"/>
            <a:ext cx="4597457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5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0"/>
            <a:ext cx="432691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89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0"/>
            <a:ext cx="755748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88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29662</TotalTime>
  <Words>358</Words>
  <Application>Microsoft Office PowerPoint</Application>
  <PresentationFormat>On-screen Show (16:10)</PresentationFormat>
  <Paragraphs>53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Gill Sans</vt:lpstr>
      <vt:lpstr>Helvetica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Cesareans are Common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United States Cesarean Rates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Complex Delivery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was the future cost of my primary cesarean?</vt:lpstr>
      <vt:lpstr>The Future Cost of my Cesarean</vt:lpstr>
      <vt:lpstr>PowerPoint Presentation</vt:lpstr>
      <vt:lpstr>PowerPoint Presentation</vt:lpstr>
    </vt:vector>
  </TitlesOfParts>
  <Company>Apple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Terlizzi</dc:creator>
  <cp:lastModifiedBy>Eileen Fleming Suse</cp:lastModifiedBy>
  <cp:revision>411</cp:revision>
  <dcterms:created xsi:type="dcterms:W3CDTF">2016-06-09T03:53:25Z</dcterms:created>
  <dcterms:modified xsi:type="dcterms:W3CDTF">2020-11-25T20:28:23Z</dcterms:modified>
</cp:coreProperties>
</file>