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3" r:id="rId3"/>
  </p:sldMasterIdLst>
  <p:notesMasterIdLst>
    <p:notesMasterId r:id="rId21"/>
  </p:notesMasterIdLst>
  <p:sldIdLst>
    <p:sldId id="900" r:id="rId4"/>
    <p:sldId id="899" r:id="rId5"/>
    <p:sldId id="898" r:id="rId6"/>
    <p:sldId id="904" r:id="rId7"/>
    <p:sldId id="298" r:id="rId8"/>
    <p:sldId id="891" r:id="rId9"/>
    <p:sldId id="903" r:id="rId10"/>
    <p:sldId id="886" r:id="rId11"/>
    <p:sldId id="901" r:id="rId12"/>
    <p:sldId id="902" r:id="rId13"/>
    <p:sldId id="897" r:id="rId14"/>
    <p:sldId id="894" r:id="rId15"/>
    <p:sldId id="885" r:id="rId16"/>
    <p:sldId id="905" r:id="rId17"/>
    <p:sldId id="892" r:id="rId18"/>
    <p:sldId id="896" r:id="rId19"/>
    <p:sldId id="8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0B48CC40-4357-5959-C41E-8F630855A478}" name="Aleena Lida Surenian" initials="AS" userId="S::als0813@ads.northwestern.edu::e2fd0e4e-6417-49b0-ab16-0ba26a1719f0" providerId="AD"/>
  <p188:author id="{B1E8E1CE-C373-4BDB-0D3F-F84FE1DA86D4}" name="Eileen Fleming Suse" initials="ES" userId="S::efs3844@ads.northwestern.edu::725c94ef-d051-42d7-9d33-8572765d592b" providerId="AD"/>
  <p188:author id="{1BCA7BFC-F11C-3E9E-95B3-FA7A4B2C0B61}" name="Kiela Karina Moreno" initials="KM" userId="S::mpg7143@ads.northwestern.edu::1e897b35-0dd4-497a-9ab7-7a37e6c39d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1C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94424-91C3-67A4-13B7-6C008BA6131E}" v="54" dt="2024-05-20T19:35:01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F846C-DA2B-4A07-B77D-5D2A7E61C694}" type="datetimeFigureOut"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44A5-C719-439B-AE7D-CF4D06FED4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29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27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23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01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12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2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8" name="Google Shape;26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9" name="Google Shape;265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9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031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3" y="1879787"/>
            <a:ext cx="9421091" cy="1297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6" y="3429000"/>
            <a:ext cx="7758545" cy="154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3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31" y="3888442"/>
            <a:ext cx="9421091" cy="1201831"/>
          </a:xfrm>
        </p:spPr>
        <p:txBody>
          <a:bodyPr anchor="t"/>
          <a:lstStyle>
            <a:lvl1pPr algn="l">
              <a:defRPr sz="35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531" y="2564747"/>
            <a:ext cx="9421091" cy="1323694"/>
          </a:xfrm>
        </p:spPr>
        <p:txBody>
          <a:bodyPr anchor="b"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182" y="1411942"/>
            <a:ext cx="4895273" cy="3993497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4182" y="1411942"/>
            <a:ext cx="4895273" cy="3993497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354511"/>
            <a:ext cx="4897198" cy="56449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82" y="1919007"/>
            <a:ext cx="4897198" cy="3486431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334" y="1354511"/>
            <a:ext cx="4899121" cy="56449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0334" y="1919007"/>
            <a:ext cx="4899121" cy="3486431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240927"/>
            <a:ext cx="3646440" cy="1025338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394" y="240927"/>
            <a:ext cx="6196061" cy="5164511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182" y="1266265"/>
            <a:ext cx="3646440" cy="4139173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470" y="4235824"/>
            <a:ext cx="6650182" cy="500063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72470" y="540684"/>
            <a:ext cx="6650182" cy="3630706"/>
          </a:xfr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2470" y="4735887"/>
            <a:ext cx="6650182" cy="710172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5636" y="242328"/>
            <a:ext cx="2493818" cy="51631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182" y="242328"/>
            <a:ext cx="7296727" cy="51631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2" y="242328"/>
            <a:ext cx="9975273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2" y="1411942"/>
            <a:ext cx="9975273" cy="399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4182" y="5608545"/>
            <a:ext cx="2586182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909" y="5608545"/>
            <a:ext cx="3509818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273" y="5608545"/>
            <a:ext cx="2586182" cy="322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11713" y="1160824"/>
            <a:ext cx="8368575" cy="4557265"/>
          </a:xfrm>
          <a:custGeom>
            <a:avLst/>
            <a:gdLst/>
            <a:ahLst/>
            <a:cxnLst/>
            <a:rect l="l" t="t" r="r" b="b"/>
            <a:pathLst>
              <a:path w="12552862" h="3342200">
                <a:moveTo>
                  <a:pt x="0" y="0"/>
                </a:moveTo>
                <a:lnTo>
                  <a:pt x="12552862" y="0"/>
                </a:lnTo>
                <a:lnTo>
                  <a:pt x="12552862" y="3342200"/>
                </a:lnTo>
                <a:lnTo>
                  <a:pt x="0" y="334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90278" y="2500547"/>
            <a:ext cx="74977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FFFC5"/>
                </a:solidFill>
                <a:latin typeface="Poppins Bold"/>
                <a:cs typeface="Poppins Bold"/>
              </a:rPr>
              <a:t>2024 ILPQC Teams </a:t>
            </a:r>
            <a:endParaRPr lang="en-US" b="1" dirty="0">
              <a:solidFill>
                <a:srgbClr val="FFFFC5"/>
              </a:solidFill>
              <a:latin typeface="Poppins Bold"/>
              <a:ea typeface="Calibri"/>
              <a:cs typeface="Poppins Bold"/>
            </a:endParaRPr>
          </a:p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FFFC5"/>
                </a:solidFill>
                <a:latin typeface="Poppins Bold"/>
                <a:cs typeface="Poppins Bold"/>
              </a:rPr>
              <a:t>QI Awards Ceremony</a:t>
            </a:r>
            <a:endParaRPr lang="en-US" b="1" dirty="0">
              <a:solidFill>
                <a:srgbClr val="FFFFC5"/>
              </a:solidFill>
              <a:latin typeface="Poppins Bold"/>
              <a:ea typeface="Calibri"/>
              <a:cs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18475" y="0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68843" y="0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05258" y="-767075"/>
            <a:ext cx="5202634" cy="8647037"/>
          </a:xfrm>
          <a:custGeom>
            <a:avLst/>
            <a:gdLst/>
            <a:ahLst/>
            <a:cxnLst/>
            <a:rect l="l" t="t" r="r" b="b"/>
            <a:pathLst>
              <a:path w="7803951" h="12970556">
                <a:moveTo>
                  <a:pt x="0" y="0"/>
                </a:moveTo>
                <a:lnTo>
                  <a:pt x="7803951" y="0"/>
                </a:lnTo>
                <a:lnTo>
                  <a:pt x="7803951" y="12970556"/>
                </a:lnTo>
                <a:lnTo>
                  <a:pt x="0" y="1297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821514" y="-767075"/>
            <a:ext cx="5202634" cy="8647037"/>
          </a:xfrm>
          <a:custGeom>
            <a:avLst/>
            <a:gdLst/>
            <a:ahLst/>
            <a:cxnLst/>
            <a:rect l="l" t="t" r="r" b="b"/>
            <a:pathLst>
              <a:path w="7803951" h="12970556">
                <a:moveTo>
                  <a:pt x="0" y="0"/>
                </a:moveTo>
                <a:lnTo>
                  <a:pt x="7803951" y="0"/>
                </a:lnTo>
                <a:lnTo>
                  <a:pt x="7803951" y="12970556"/>
                </a:lnTo>
                <a:lnTo>
                  <a:pt x="0" y="1297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9866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28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dirty="0">
                <a:solidFill>
                  <a:srgbClr val="1C498B"/>
                </a:solidFill>
                <a:latin typeface="Aptos"/>
              </a:rPr>
              <a:t>Additional teams who have engaged a Patient Partner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8F869-7542-F3F0-7705-A23FD9847E50}"/>
              </a:ext>
            </a:extLst>
          </p:cNvPr>
          <p:cNvSpPr txBox="1"/>
          <p:nvPr/>
        </p:nvSpPr>
        <p:spPr>
          <a:xfrm>
            <a:off x="1164431" y="1969294"/>
            <a:ext cx="711993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/>
                <a:cs typeface="Calibri"/>
              </a:rPr>
              <a:t>Advocate Lutheran General Hospital</a:t>
            </a:r>
            <a:endParaRPr lang="en-US" sz="3200" b="1">
              <a:latin typeface="Calibri"/>
              <a:ea typeface="Calibri"/>
              <a:cs typeface="Calibri"/>
            </a:endParaRPr>
          </a:p>
          <a:p>
            <a:r>
              <a:rPr lang="en-US" sz="3200" b="1">
                <a:latin typeface="Calibri"/>
                <a:ea typeface="Calibri"/>
                <a:cs typeface="Calibri"/>
              </a:rPr>
              <a:t>Rush Copley Medical Center</a:t>
            </a:r>
            <a:endParaRPr lang="en-US" sz="2400" b="1"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141B6-CA70-4BB3-8969-EAF20CACD8FE}"/>
              </a:ext>
            </a:extLst>
          </p:cNvPr>
          <p:cNvSpPr txBox="1"/>
          <p:nvPr/>
        </p:nvSpPr>
        <p:spPr>
          <a:xfrm>
            <a:off x="2133602" y="1007826"/>
            <a:ext cx="7325358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Come to the stage for your team members to receive Patient Community Engagement Medals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35CA57B9-BCB1-48BD-AC0F-E13BDFE68D8E}"/>
              </a:ext>
            </a:extLst>
          </p:cNvPr>
          <p:cNvSpPr/>
          <p:nvPr/>
        </p:nvSpPr>
        <p:spPr>
          <a:xfrm>
            <a:off x="10133964" y="1141486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25CC29D-1EB1-4CFD-8122-D9412A86C117}"/>
              </a:ext>
            </a:extLst>
          </p:cNvPr>
          <p:cNvSpPr/>
          <p:nvPr/>
        </p:nvSpPr>
        <p:spPr>
          <a:xfrm>
            <a:off x="2526546" y="3848330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64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-2939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dirty="0">
                <a:solidFill>
                  <a:srgbClr val="1C498B"/>
                </a:solidFill>
                <a:latin typeface="Aptos"/>
              </a:rPr>
              <a:t>Birth Equity Data Champions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1EC70-9B1E-BC49-2EDD-ED21C7F198E2}"/>
              </a:ext>
            </a:extLst>
          </p:cNvPr>
          <p:cNvSpPr txBox="1"/>
          <p:nvPr/>
        </p:nvSpPr>
        <p:spPr>
          <a:xfrm>
            <a:off x="212148" y="634711"/>
            <a:ext cx="3886200" cy="7001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Advocate Christ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Advocate Good Samarian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Advocate Illinois Masonic Medical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Advocate Lutheran General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Advocate Sherman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Alton Memorial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St. Alexius Women and Children's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Advent Health Hinsdale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Ascension Saint Mary – Chicago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Anderson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Barnes-Jewish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Blessing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Carle BroMenn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Carle Foundation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Carle Richland Memorial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Decatur Memorial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Edward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Elmhurst Memorial Hospital</a:t>
            </a:r>
            <a:endParaRPr lang="en-US" sz="1600" dirty="0">
              <a:latin typeface="Aptos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694A1-12F3-B310-FB71-5EF4E63FC22F}"/>
              </a:ext>
            </a:extLst>
          </p:cNvPr>
          <p:cNvSpPr txBox="1"/>
          <p:nvPr/>
        </p:nvSpPr>
        <p:spPr>
          <a:xfrm>
            <a:off x="3792094" y="630218"/>
            <a:ext cx="4798982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Endeavor Health Evanston Hospital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Endeavor Health NW Community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FHN Memorial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Gibson Area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HSHS St. Francis Hospital – Litchfield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Ingalls Memorial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Katherine Shaw Bethea (KSB)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Loyola University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err="1">
                <a:latin typeface="Aptos"/>
                <a:cs typeface="Arial"/>
              </a:rPr>
              <a:t>MacNeal</a:t>
            </a:r>
            <a:r>
              <a:rPr lang="en-US" sz="1600" dirty="0">
                <a:latin typeface="Aptos"/>
                <a:cs typeface="Arial"/>
              </a:rPr>
              <a:t>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Memorial Hospital East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Memorial Hospital of Carbondale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Memorial Medical Center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 err="1">
                <a:latin typeface="Aptos"/>
                <a:cs typeface="Arial"/>
              </a:rPr>
              <a:t>Mercyhealth</a:t>
            </a:r>
            <a:r>
              <a:rPr lang="en-US" sz="1600" dirty="0">
                <a:latin typeface="Aptos"/>
                <a:cs typeface="Arial"/>
              </a:rPr>
              <a:t> Javon Bea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Morris Hospital and Health Care Centers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Mount Sinai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NM </a:t>
            </a:r>
            <a:r>
              <a:rPr lang="en-US" sz="1600" dirty="0" err="1">
                <a:latin typeface="Aptos"/>
                <a:cs typeface="Arial"/>
              </a:rPr>
              <a:t>Delnor</a:t>
            </a:r>
            <a:r>
              <a:rPr lang="en-US" sz="1600" dirty="0">
                <a:latin typeface="Aptos"/>
                <a:cs typeface="Arial"/>
              </a:rPr>
              <a:t> 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NM Kishwaukee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NM Lake Forest Hospital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1600" dirty="0">
                <a:latin typeface="Aptos"/>
                <a:cs typeface="Arial"/>
              </a:rPr>
              <a:t>Northwestern Memorial Hospital</a:t>
            </a:r>
            <a:endParaRPr lang="en-US" sz="1400" dirty="0">
              <a:latin typeface="Apto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B5897-4F12-62E2-4DB8-B39594B04ACC}"/>
              </a:ext>
            </a:extLst>
          </p:cNvPr>
          <p:cNvSpPr txBox="1"/>
          <p:nvPr/>
        </p:nvSpPr>
        <p:spPr>
          <a:xfrm>
            <a:off x="8214003" y="719395"/>
            <a:ext cx="3924300" cy="643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OSF Little Company of Mary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OSF St. Anthony Medical Center – Rockford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OSF St. Francis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OSF St. Joseph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Palos Community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Riverside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Rush University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Rush-Copley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Silver Cross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SSM Health Good Samaritan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SSM St. Mary's Hospital – St. Louis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St. Joseph Hospital – Breese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Stroger Hospital of Cook County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Swedish American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Swedish Hospital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University of Chicago Medical Center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UI Health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ptos"/>
                <a:cs typeface="Arial"/>
              </a:rPr>
              <a:t>Vista Medical Center East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>
              <a:latin typeface="Aptos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5A2FF-FC83-4C6B-9253-4B406FA4EA49}"/>
              </a:ext>
            </a:extLst>
          </p:cNvPr>
          <p:cNvSpPr txBox="1"/>
          <p:nvPr/>
        </p:nvSpPr>
        <p:spPr>
          <a:xfrm>
            <a:off x="6629978" y="28475"/>
            <a:ext cx="556202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After the award ceremony please come receive your Data Champion Award Buttons for your team members</a:t>
            </a:r>
          </a:p>
        </p:txBody>
      </p:sp>
    </p:spTree>
    <p:extLst>
      <p:ext uri="{BB962C8B-B14F-4D97-AF65-F5344CB8AC3E}">
        <p14:creationId xmlns:p14="http://schemas.microsoft.com/office/powerpoint/2010/main" val="9777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US" sz="2000">
              <a:solidFill>
                <a:srgbClr val="1F497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8578272">
            <a:off x="-592725" y="-1625261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 rot="3013506">
            <a:off x="8666130" y="-1488766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Freeform 6"/>
          <p:cNvSpPr/>
          <p:nvPr/>
        </p:nvSpPr>
        <p:spPr>
          <a:xfrm>
            <a:off x="2229490" y="2474159"/>
            <a:ext cx="3010030" cy="151967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TextBox 9"/>
          <p:cNvSpPr txBox="1"/>
          <p:nvPr/>
        </p:nvSpPr>
        <p:spPr>
          <a:xfrm>
            <a:off x="2744965" y="3115339"/>
            <a:ext cx="1928350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59"/>
              </a:lnSpc>
            </a:pPr>
            <a:r>
              <a:rPr lang="en-US" sz="2000">
                <a:solidFill>
                  <a:srgbClr val="931E09"/>
                </a:solidFill>
                <a:latin typeface="Calibri"/>
                <a:ea typeface="Calibri"/>
                <a:cs typeface="Calibri"/>
              </a:rPr>
              <a:t>All Data Submitted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6344" y="315970"/>
            <a:ext cx="9684616" cy="1312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Harlow Solid"/>
              </a:rPr>
              <a:t>PVB Award Criteria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626A209-2206-62D0-C4BB-C367EFD88A61}"/>
              </a:ext>
            </a:extLst>
          </p:cNvPr>
          <p:cNvSpPr/>
          <p:nvPr/>
        </p:nvSpPr>
        <p:spPr>
          <a:xfrm>
            <a:off x="6429149" y="2474159"/>
            <a:ext cx="3010030" cy="151967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/>
          <p:cNvSpPr txBox="1"/>
          <p:nvPr/>
        </p:nvSpPr>
        <p:spPr>
          <a:xfrm>
            <a:off x="6953676" y="3045912"/>
            <a:ext cx="1954327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59"/>
              </a:lnSpc>
            </a:pPr>
            <a:r>
              <a:rPr lang="en-US" sz="2000">
                <a:solidFill>
                  <a:srgbClr val="931E09"/>
                </a:solidFill>
                <a:latin typeface="Calibri"/>
                <a:ea typeface="Calibri"/>
                <a:cs typeface="Calibri"/>
              </a:rPr>
              <a:t>6 key Structure Measures in place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B93A389-316F-5686-06F4-074A0E1F9FBF}"/>
              </a:ext>
            </a:extLst>
          </p:cNvPr>
          <p:cNvSpPr/>
          <p:nvPr/>
        </p:nvSpPr>
        <p:spPr>
          <a:xfrm>
            <a:off x="6429149" y="4734181"/>
            <a:ext cx="3010030" cy="151967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0">
                <a:solidFill>
                  <a:srgbClr val="1F497D"/>
                </a:solidFill>
                <a:latin typeface="Calibri"/>
              </a:rPr>
              <a:t>​</a:t>
            </a:r>
            <a:endParaRPr lang="en-US" sz="800"/>
          </a:p>
        </p:txBody>
      </p:sp>
      <p:sp>
        <p:nvSpPr>
          <p:cNvPr id="13" name="TextBox 13"/>
          <p:cNvSpPr txBox="1"/>
          <p:nvPr/>
        </p:nvSpPr>
        <p:spPr>
          <a:xfrm>
            <a:off x="6953676" y="5305234"/>
            <a:ext cx="2092872" cy="378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59"/>
              </a:lnSpc>
            </a:pPr>
            <a:r>
              <a:rPr lang="en-US" sz="1800">
                <a:solidFill>
                  <a:srgbClr val="931E09"/>
                </a:solidFill>
                <a:ea typeface="+mn-lt"/>
                <a:cs typeface="+mn-lt"/>
              </a:rPr>
              <a:t>80% of providers and nurses educated 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9DB8A9C-5122-0FC4-7B4D-955407BF5F62}"/>
              </a:ext>
            </a:extLst>
          </p:cNvPr>
          <p:cNvSpPr/>
          <p:nvPr/>
        </p:nvSpPr>
        <p:spPr>
          <a:xfrm>
            <a:off x="2350717" y="4838091"/>
            <a:ext cx="3010030" cy="151967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04F7D6A-EEFD-0597-AF46-FD4262BB59CE}"/>
              </a:ext>
            </a:extLst>
          </p:cNvPr>
          <p:cNvSpPr txBox="1"/>
          <p:nvPr/>
        </p:nvSpPr>
        <p:spPr>
          <a:xfrm>
            <a:off x="2745358" y="5417801"/>
            <a:ext cx="2092872" cy="38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59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NTSV C-Section Rate </a:t>
            </a:r>
            <a:r>
              <a:rPr lang="en-US" sz="2000" u="sng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&lt;</a:t>
            </a: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23.6% </a:t>
            </a:r>
          </a:p>
        </p:txBody>
      </p:sp>
    </p:spTree>
    <p:extLst>
      <p:ext uri="{BB962C8B-B14F-4D97-AF65-F5344CB8AC3E}">
        <p14:creationId xmlns:p14="http://schemas.microsoft.com/office/powerpoint/2010/main" val="206303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64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>
                <a:solidFill>
                  <a:srgbClr val="1C498B"/>
                </a:solidFill>
                <a:latin typeface="Aptos"/>
              </a:rPr>
              <a:t>PVB QI Excellence Award Past Winners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1EC70-9B1E-BC49-2EDD-ED21C7F198E2}"/>
              </a:ext>
            </a:extLst>
          </p:cNvPr>
          <p:cNvSpPr txBox="1"/>
          <p:nvPr/>
        </p:nvSpPr>
        <p:spPr>
          <a:xfrm>
            <a:off x="209550" y="1457325"/>
            <a:ext cx="38862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Abraham Lincoln Memorial Hospital</a:t>
            </a:r>
            <a:r>
              <a:rPr lang="en-US">
                <a:latin typeface="Arial"/>
                <a:cs typeface="Arial"/>
              </a:rPr>
              <a:t>​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Advocate Christ 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Advocate Good Samaritan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Advocate Sherman 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Advocate Sherman 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Alton Memorial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Ascension Glen Oaks 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Anderson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Barnes Jewish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Carle BroMenn Medical Center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Carle Richland Memorial 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Edward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Elmhurst Memorial Hospital</a:t>
            </a:r>
            <a:r>
              <a:rPr lang="en-US">
                <a:latin typeface="Arial"/>
                <a:cs typeface="Arial"/>
              </a:rPr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694A1-12F3-B310-FB71-5EF4E63FC22F}"/>
              </a:ext>
            </a:extLst>
          </p:cNvPr>
          <p:cNvSpPr txBox="1"/>
          <p:nvPr/>
        </p:nvSpPr>
        <p:spPr>
          <a:xfrm>
            <a:off x="4095750" y="1457325"/>
            <a:ext cx="37719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Franciscan Health Olympia Fields</a:t>
            </a:r>
            <a:r>
              <a:rPr lang="en-US">
                <a:latin typeface="Arial"/>
                <a:cs typeface="Arial"/>
              </a:rPr>
              <a:t>​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Gibson Area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HSHS St. Francis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HSHS St. Joseph's Breese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Javon Bea Hospital - Riverside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Loyola University Medical Center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MacNeal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Memorial Hospital East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Memorial Hospital of Carbondale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NM Huntley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NM Kishwaukee 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NM Kishwaukee 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NM Lake Forest Hospital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B5897-4F12-62E2-4DB8-B39594B04ACC}"/>
              </a:ext>
            </a:extLst>
          </p:cNvPr>
          <p:cNvSpPr txBox="1"/>
          <p:nvPr/>
        </p:nvSpPr>
        <p:spPr>
          <a:xfrm>
            <a:off x="7867650" y="1495425"/>
            <a:ext cx="3924300" cy="48167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NM Palos Hospital</a:t>
            </a:r>
            <a:r>
              <a:rPr lang="en-US">
                <a:latin typeface="Arial"/>
                <a:cs typeface="Arial"/>
              </a:rPr>
              <a:t>​​</a:t>
            </a:r>
            <a:endParaRPr lang="en-US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Evanston 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Northwestern Memorial 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OSF Heart of Mary Medical Center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OSF Little Company of Mary Hospital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OSF St. Anthony Medical Center- Rockford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Riverside Medical Center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Rush University Medical Center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Silver Cross Hospital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SSM Health St. Mary's - St. Louis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Unity Point Methodist</a:t>
            </a:r>
            <a:r>
              <a:rPr lang="en-US">
                <a:latin typeface="Arial"/>
                <a:cs typeface="Arial"/>
              </a:rPr>
              <a:t>​​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/>
              <a:t>University of Chicago Medicine</a:t>
            </a:r>
            <a:r>
              <a:rPr lang="en-US">
                <a:latin typeface="Arial"/>
                <a:cs typeface="Arial"/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346832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>
            <a:off x="-4432486" y="-2502381"/>
            <a:ext cx="8145783" cy="7524667"/>
          </a:xfrm>
          <a:custGeom>
            <a:avLst/>
            <a:gdLst/>
            <a:ahLst/>
            <a:cxnLst/>
            <a:rect l="l" t="t" r="r" b="b"/>
            <a:pathLst>
              <a:path w="12218674" h="11287000">
                <a:moveTo>
                  <a:pt x="0" y="0"/>
                </a:moveTo>
                <a:lnTo>
                  <a:pt x="12218674" y="0"/>
                </a:lnTo>
                <a:lnTo>
                  <a:pt x="12218674" y="11287000"/>
                </a:lnTo>
                <a:lnTo>
                  <a:pt x="0" y="11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2568959" y="845605"/>
            <a:ext cx="9705591" cy="1090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333"/>
              </a:lnSpc>
              <a:spcBef>
                <a:spcPct val="0"/>
              </a:spcBef>
            </a:pPr>
            <a:r>
              <a:rPr lang="en-US" sz="6666">
                <a:solidFill>
                  <a:srgbClr val="931E09"/>
                </a:solidFill>
                <a:latin typeface="Harlow Solid"/>
              </a:rPr>
              <a:t>Award Instructions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3870166" y="2183263"/>
            <a:ext cx="7064797" cy="3988937"/>
          </a:xfrm>
          <a:custGeom>
            <a:avLst/>
            <a:gdLst/>
            <a:ahLst/>
            <a:cxnLst/>
            <a:rect l="l" t="t" r="r" b="b"/>
            <a:pathLst>
              <a:path w="10597195" h="5983406">
                <a:moveTo>
                  <a:pt x="10597194" y="0"/>
                </a:moveTo>
                <a:lnTo>
                  <a:pt x="0" y="0"/>
                </a:lnTo>
                <a:lnTo>
                  <a:pt x="0" y="5983406"/>
                </a:lnTo>
                <a:lnTo>
                  <a:pt x="10597194" y="5983406"/>
                </a:lnTo>
                <a:lnTo>
                  <a:pt x="10597194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144" b="-743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TextBox 6"/>
          <p:cNvSpPr txBox="1"/>
          <p:nvPr/>
        </p:nvSpPr>
        <p:spPr>
          <a:xfrm>
            <a:off x="5471401" y="2761893"/>
            <a:ext cx="4635992" cy="2846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EBB248"/>
                </a:solidFill>
                <a:latin typeface="Glacial Indifference Bold"/>
              </a:rPr>
              <a:t>If your hospital team is receiving a PVB QI Excellence Award, please come to the table to the left of the stage to receive your award.</a:t>
            </a:r>
          </a:p>
          <a:p>
            <a:pPr algn="ctr">
              <a:lnSpc>
                <a:spcPts val="3173"/>
              </a:lnSpc>
            </a:pPr>
            <a:endParaRPr lang="en-US" sz="2266">
              <a:solidFill>
                <a:srgbClr val="EBB248"/>
              </a:solidFill>
              <a:latin typeface="Glacial Indifference Bold"/>
            </a:endParaRP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EBB248"/>
                </a:solidFill>
                <a:latin typeface="Glacial Indifference Bold"/>
              </a:rPr>
              <a:t> Walk across the main stage to be recognized.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3089" y="5253111"/>
            <a:ext cx="3170208" cy="1505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EBB248"/>
                </a:solidFill>
                <a:latin typeface="Harlow Solid"/>
              </a:rPr>
              <a:t>Please connect with Ellie Suse if you have any questions regarding your award status.</a:t>
            </a:r>
          </a:p>
        </p:txBody>
      </p:sp>
    </p:spTree>
    <p:extLst>
      <p:ext uri="{BB962C8B-B14F-4D97-AF65-F5344CB8AC3E}">
        <p14:creationId xmlns:p14="http://schemas.microsoft.com/office/powerpoint/2010/main" val="50586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614" y="952359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>
                <a:solidFill>
                  <a:srgbClr val="1C498B"/>
                </a:solidFill>
                <a:latin typeface="Aptos"/>
              </a:rPr>
              <a:t>New PVB QI Excellence Award Hospitals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38C29-A2DF-74D3-0628-3854A81699A7}"/>
              </a:ext>
            </a:extLst>
          </p:cNvPr>
          <p:cNvSpPr txBox="1"/>
          <p:nvPr/>
        </p:nvSpPr>
        <p:spPr>
          <a:xfrm>
            <a:off x="472787" y="1650422"/>
            <a:ext cx="5237017" cy="4424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Crawford Memorial Hospital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Advocate Aurora Good Shepherd Hospital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Advocate Lutheran General Hospital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HSHS St. Elizabeth's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B5A9E-0C39-1E56-51B6-9F7B76BD1BC5}"/>
              </a:ext>
            </a:extLst>
          </p:cNvPr>
          <p:cNvSpPr txBox="1"/>
          <p:nvPr/>
        </p:nvSpPr>
        <p:spPr>
          <a:xfrm>
            <a:off x="5850081" y="1555172"/>
            <a:ext cx="4111336" cy="2947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Carle Foundation Hospital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Memorial Medical Center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400"/>
              <a:t>McDonough District Hospital</a:t>
            </a:r>
          </a:p>
        </p:txBody>
      </p:sp>
      <p:pic>
        <p:nvPicPr>
          <p:cNvPr id="9" name="Graphic 8" descr="Fireworks with solid fill">
            <a:extLst>
              <a:ext uri="{FF2B5EF4-FFF2-40B4-BE49-F238E27FC236}">
                <a16:creationId xmlns:a16="http://schemas.microsoft.com/office/drawing/2014/main" id="{C66BF026-D471-4EF7-8114-DF350FFF9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8386" y="347862"/>
            <a:ext cx="1944014" cy="1958101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613BA33-C8C2-457B-8E2E-17D6FC7602D2}"/>
              </a:ext>
            </a:extLst>
          </p:cNvPr>
          <p:cNvSpPr/>
          <p:nvPr/>
        </p:nvSpPr>
        <p:spPr>
          <a:xfrm>
            <a:off x="7675693" y="4277433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804B6CD-7B8D-4BC4-9D0E-D3475A57F976}"/>
              </a:ext>
            </a:extLst>
          </p:cNvPr>
          <p:cNvSpPr/>
          <p:nvPr/>
        </p:nvSpPr>
        <p:spPr>
          <a:xfrm>
            <a:off x="4724400" y="1422764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40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>
                <a:solidFill>
                  <a:srgbClr val="1C498B"/>
                </a:solidFill>
                <a:latin typeface="Aptos"/>
              </a:rPr>
              <a:t>PVB Data Champions 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1EC70-9B1E-BC49-2EDD-ED21C7F198E2}"/>
              </a:ext>
            </a:extLst>
          </p:cNvPr>
          <p:cNvSpPr txBox="1"/>
          <p:nvPr/>
        </p:nvSpPr>
        <p:spPr>
          <a:xfrm>
            <a:off x="-2105" y="1250821"/>
            <a:ext cx="420450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Advent Health Bolingbrook Hospital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Advent Health Hinsdale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Aurora Good Shepherd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Christ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Condell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Good Samaritan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Illinois Masonic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Lutheran General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Advocate Sherman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Alton Memorial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Ascension Mercy Medical Center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Ascension Resurrection Medical Center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Ascension  Saint Alexius Medical Center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Ascension St. Mary- Chicago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Anderson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Barnes Jewish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Carle BroMenn Medical Center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Carle Foundation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Carle Health Methodist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Carle Richland Memorial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Central DuPage Hospital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694A1-12F3-B310-FB71-5EF4E63FC22F}"/>
              </a:ext>
            </a:extLst>
          </p:cNvPr>
          <p:cNvSpPr txBox="1"/>
          <p:nvPr/>
        </p:nvSpPr>
        <p:spPr>
          <a:xfrm>
            <a:off x="4198673" y="1212240"/>
            <a:ext cx="392622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Crawford Memorial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Edward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Elmhurst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Endeavor Health Highland Park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Endeavor Health Evanston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FHN Memorial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Franciscan Health Olympia Fields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Gibson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HSHS St. Francis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HSHS St. John's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HSHS St. Joseph's Breese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Javon Bea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KSB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Loyola University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MacNeal Hospital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McDonough District Hospital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Memorial Hospital East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Memorial Hospital of Carbondale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Memorial Medical Center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Morris Hospital &amp; Healthcare Center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B5897-4F12-62E2-4DB8-B39594B04ACC}"/>
              </a:ext>
            </a:extLst>
          </p:cNvPr>
          <p:cNvSpPr txBox="1"/>
          <p:nvPr/>
        </p:nvSpPr>
        <p:spPr>
          <a:xfrm>
            <a:off x="8128080" y="1244641"/>
            <a:ext cx="3924300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NM </a:t>
            </a:r>
            <a:r>
              <a:rPr lang="en-US" sz="1600" err="1">
                <a:ea typeface="+mn-lt"/>
                <a:cs typeface="+mn-lt"/>
              </a:rPr>
              <a:t>Delnor</a:t>
            </a:r>
            <a:endParaRPr lang="en-US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NM Kishwaukee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NM Lake Forest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Northwest Community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Northwestern Memorial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OSF  Saint Anthony Medical Center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OSF Saint Francis Medical Center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OSF Little Company of Mary hospital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Palos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Riverside Medical Center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Roseland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Rush University Medical Center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Silver Cross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SSM Good Samaritan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St. Elizabeth's Hospital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Swedish American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UI Health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University of Chicago Medicine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Vista Medical Center East</a:t>
            </a:r>
            <a:endParaRPr lang="en-US" sz="1600"/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West Suburban Medical Center</a:t>
            </a:r>
            <a:endParaRPr lang="en-US" sz="160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latin typeface="Aptos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7C847-8532-4A6E-BF3C-88F1BC72DF8D}"/>
              </a:ext>
            </a:extLst>
          </p:cNvPr>
          <p:cNvSpPr txBox="1"/>
          <p:nvPr/>
        </p:nvSpPr>
        <p:spPr>
          <a:xfrm>
            <a:off x="6096000" y="238370"/>
            <a:ext cx="600991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After the award ceremony, please come receive your Data Champion Award buttons for your team members</a:t>
            </a:r>
          </a:p>
        </p:txBody>
      </p:sp>
    </p:spTree>
    <p:extLst>
      <p:ext uri="{BB962C8B-B14F-4D97-AF65-F5344CB8AC3E}">
        <p14:creationId xmlns:p14="http://schemas.microsoft.com/office/powerpoint/2010/main" val="413334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lights on it&#10;&#10;Description automatically generated">
            <a:extLst>
              <a:ext uri="{FF2B5EF4-FFF2-40B4-BE49-F238E27FC236}">
                <a16:creationId xmlns:a16="http://schemas.microsoft.com/office/drawing/2014/main" id="{FC54BA74-9144-FFF0-7DF7-64767CB7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039E4-D02D-6E33-4E90-51355F5F40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05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endParaRPr lang="en-US" sz="200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8578272">
            <a:off x="-419612" y="-1570379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Freeform 4"/>
          <p:cNvSpPr/>
          <p:nvPr/>
        </p:nvSpPr>
        <p:spPr>
          <a:xfrm rot="3013506">
            <a:off x="8818530" y="-1422091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Freeform 6"/>
          <p:cNvSpPr/>
          <p:nvPr/>
        </p:nvSpPr>
        <p:spPr>
          <a:xfrm>
            <a:off x="2181865" y="2474159"/>
            <a:ext cx="3229105" cy="165302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9" name="TextBox 9"/>
          <p:cNvSpPr txBox="1"/>
          <p:nvPr/>
        </p:nvSpPr>
        <p:spPr>
          <a:xfrm>
            <a:off x="2830690" y="3239164"/>
            <a:ext cx="1928350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59"/>
              </a:lnSpc>
            </a:pPr>
            <a:r>
              <a:rPr lang="en-US" sz="2000">
                <a:solidFill>
                  <a:srgbClr val="931E09"/>
                </a:solidFill>
                <a:latin typeface="Calibri"/>
                <a:ea typeface="Calibri"/>
                <a:cs typeface="Calibri"/>
              </a:rPr>
              <a:t>All Data Submitted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5294" y="677920"/>
            <a:ext cx="11541991" cy="1289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Harlow Solid"/>
              </a:rPr>
              <a:t>Birth Equity Award Criteria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626A209-2206-62D0-C4BB-C367EFD88A61}"/>
              </a:ext>
            </a:extLst>
          </p:cNvPr>
          <p:cNvSpPr/>
          <p:nvPr/>
        </p:nvSpPr>
        <p:spPr>
          <a:xfrm>
            <a:off x="6238649" y="2474159"/>
            <a:ext cx="3200530" cy="165302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1" name="TextBox 11"/>
          <p:cNvSpPr txBox="1"/>
          <p:nvPr/>
        </p:nvSpPr>
        <p:spPr>
          <a:xfrm>
            <a:off x="6858426" y="3007812"/>
            <a:ext cx="19543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931E09"/>
                </a:solidFill>
                <a:latin typeface="Calibri"/>
                <a:ea typeface="Calibri"/>
                <a:cs typeface="Calibri"/>
              </a:rPr>
              <a:t>7 Key Strategies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000">
                <a:solidFill>
                  <a:srgbClr val="931E09"/>
                </a:solidFill>
                <a:latin typeface="Calibri"/>
                <a:ea typeface="Calibri"/>
                <a:cs typeface="Calibri"/>
              </a:rPr>
              <a:t>In Place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B93A389-316F-5686-06F4-074A0E1F9FBF}"/>
              </a:ext>
            </a:extLst>
          </p:cNvPr>
          <p:cNvSpPr/>
          <p:nvPr/>
        </p:nvSpPr>
        <p:spPr>
          <a:xfrm>
            <a:off x="4495574" y="4734181"/>
            <a:ext cx="3210055" cy="171017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0">
                <a:solidFill>
                  <a:srgbClr val="1F497D"/>
                </a:solidFill>
                <a:latin typeface="Calibri"/>
              </a:rPr>
              <a:t>​</a:t>
            </a:r>
            <a:endParaRPr lang="en-US" sz="8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9DB8A9C-5122-0FC4-7B4D-955407BF5F62}"/>
              </a:ext>
            </a:extLst>
          </p:cNvPr>
          <p:cNvSpPr/>
          <p:nvPr/>
        </p:nvSpPr>
        <p:spPr>
          <a:xfrm>
            <a:off x="617167" y="4733316"/>
            <a:ext cx="3114805" cy="1700652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04F7D6A-EEFD-0597-AF46-FD4262BB59CE}"/>
              </a:ext>
            </a:extLst>
          </p:cNvPr>
          <p:cNvSpPr txBox="1"/>
          <p:nvPr/>
        </p:nvSpPr>
        <p:spPr>
          <a:xfrm>
            <a:off x="1126108" y="5322551"/>
            <a:ext cx="20928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Provider, Nurse &amp; Staff Education </a:t>
            </a:r>
            <a:endParaRPr lang="en-US">
              <a:solidFill>
                <a:srgbClr val="000000"/>
              </a:solidFill>
              <a:latin typeface="Aptos" panose="020B0004020202020204"/>
              <a:cs typeface="Calibri"/>
            </a:endParaRPr>
          </a:p>
          <a:p>
            <a:pPr algn="ctr"/>
            <a:r>
              <a:rPr lang="en-US" sz="2000" u="sng">
                <a:solidFill>
                  <a:srgbClr val="931E09"/>
                </a:solidFill>
                <a:latin typeface="Calibri"/>
                <a:cs typeface="Calibri"/>
              </a:rPr>
              <a:t>&gt;</a:t>
            </a:r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 70%</a:t>
            </a:r>
            <a:endParaRPr lang="en-US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A08CACB-16EF-A91E-87C7-A5F49AE84AD6}"/>
              </a:ext>
            </a:extLst>
          </p:cNvPr>
          <p:cNvSpPr txBox="1"/>
          <p:nvPr/>
        </p:nvSpPr>
        <p:spPr>
          <a:xfrm>
            <a:off x="4936107" y="5322551"/>
            <a:ext cx="23214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SDOH Screening and Linkage to Resources</a:t>
            </a:r>
            <a:endParaRPr lang="en-US"/>
          </a:p>
          <a:p>
            <a:pPr algn="ctr"/>
            <a:r>
              <a:rPr lang="en-US" sz="2000" u="sng">
                <a:solidFill>
                  <a:srgbClr val="931E09"/>
                </a:solidFill>
                <a:latin typeface="Calibri"/>
                <a:cs typeface="Calibri"/>
              </a:rPr>
              <a:t>&gt;</a:t>
            </a:r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 70%</a:t>
            </a: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3D476CD-1CE9-7F9D-979C-F9B99392CA23}"/>
              </a:ext>
            </a:extLst>
          </p:cNvPr>
          <p:cNvSpPr/>
          <p:nvPr/>
        </p:nvSpPr>
        <p:spPr>
          <a:xfrm>
            <a:off x="8467499" y="4734181"/>
            <a:ext cx="3248155" cy="1691127"/>
          </a:xfrm>
          <a:custGeom>
            <a:avLst/>
            <a:gdLst/>
            <a:ahLst/>
            <a:cxnLst/>
            <a:rect l="l" t="t" r="r" b="b"/>
            <a:pathLst>
              <a:path w="3424001" h="1682040">
                <a:moveTo>
                  <a:pt x="0" y="0"/>
                </a:moveTo>
                <a:lnTo>
                  <a:pt x="3424001" y="0"/>
                </a:lnTo>
                <a:lnTo>
                  <a:pt x="3424001" y="1682040"/>
                </a:lnTo>
                <a:lnTo>
                  <a:pt x="0" y="168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0">
                <a:solidFill>
                  <a:srgbClr val="1F497D"/>
                </a:solidFill>
                <a:latin typeface="Calibri"/>
              </a:rPr>
              <a:t>​</a:t>
            </a:r>
            <a:endParaRPr lang="en-US" sz="80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D750CDD-560A-4013-FC0C-2EE00B5D71D4}"/>
              </a:ext>
            </a:extLst>
          </p:cNvPr>
          <p:cNvSpPr txBox="1"/>
          <p:nvPr/>
        </p:nvSpPr>
        <p:spPr>
          <a:xfrm>
            <a:off x="8927082" y="5322551"/>
            <a:ext cx="23214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PREM Completion Rate </a:t>
            </a:r>
            <a:r>
              <a:rPr lang="en-US" sz="2000" u="sng">
                <a:solidFill>
                  <a:srgbClr val="931E09"/>
                </a:solidFill>
                <a:latin typeface="Calibri"/>
                <a:cs typeface="Calibri"/>
              </a:rPr>
              <a:t>&gt;</a:t>
            </a:r>
            <a:r>
              <a:rPr lang="en-US" sz="2000">
                <a:solidFill>
                  <a:srgbClr val="931E09"/>
                </a:solidFill>
                <a:latin typeface="Calibri"/>
                <a:cs typeface="Calibri"/>
              </a:rPr>
              <a:t> 10% or 15 surveys/month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64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145058" y="1350"/>
            <a:ext cx="12192000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>
                <a:solidFill>
                  <a:srgbClr val="1C498B"/>
                </a:solidFill>
                <a:latin typeface="Aptos"/>
              </a:rPr>
              <a:t>Previous Birth Equity QI Excellence Awards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3A2D-6A38-B774-8190-C0F3874051EA}"/>
              </a:ext>
            </a:extLst>
          </p:cNvPr>
          <p:cNvSpPr txBox="1"/>
          <p:nvPr/>
        </p:nvSpPr>
        <p:spPr>
          <a:xfrm>
            <a:off x="611981" y="1245394"/>
            <a:ext cx="711993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/>
                <a:cs typeface="Calibri"/>
              </a:rPr>
              <a:t>Alton Memorial Hospital</a:t>
            </a:r>
            <a:endParaRPr lang="en-US" sz="2800"/>
          </a:p>
          <a:p>
            <a:r>
              <a:rPr lang="en-US" sz="2800" b="1">
                <a:latin typeface="Calibri"/>
                <a:cs typeface="Calibri"/>
              </a:rPr>
              <a:t>CGH Medical Center</a:t>
            </a:r>
          </a:p>
          <a:p>
            <a:r>
              <a:rPr lang="en-US" sz="2800" b="1">
                <a:latin typeface="Calibri"/>
                <a:cs typeface="Calibri"/>
              </a:rPr>
              <a:t>Edward Hospital</a:t>
            </a:r>
          </a:p>
          <a:p>
            <a:r>
              <a:rPr lang="en-US" sz="2800" b="1">
                <a:latin typeface="Calibri"/>
                <a:cs typeface="Calibri"/>
              </a:rPr>
              <a:t>FHN Memorial Hospital</a:t>
            </a:r>
          </a:p>
          <a:p>
            <a:r>
              <a:rPr lang="en-US" sz="2800" b="1">
                <a:latin typeface="Calibri"/>
                <a:cs typeface="Calibri"/>
              </a:rPr>
              <a:t>MacNeal Hospital</a:t>
            </a:r>
          </a:p>
          <a:p>
            <a:r>
              <a:rPr lang="en-US" sz="2800" b="1">
                <a:latin typeface="Calibri"/>
                <a:cs typeface="Calibri"/>
              </a:rPr>
              <a:t>Memorial Hospital East</a:t>
            </a:r>
          </a:p>
          <a:p>
            <a:r>
              <a:rPr lang="en-US" sz="2800" b="1">
                <a:latin typeface="Calibri"/>
                <a:cs typeface="Calibri"/>
              </a:rPr>
              <a:t>OSF St. Anthony Medical Center - Rockford</a:t>
            </a:r>
          </a:p>
          <a:p>
            <a:r>
              <a:rPr lang="en-US" sz="2800" b="1">
                <a:latin typeface="Calibri"/>
                <a:cs typeface="Calibri"/>
              </a:rPr>
              <a:t>Riverside Medical Center</a:t>
            </a:r>
          </a:p>
          <a:p>
            <a:r>
              <a:rPr lang="en-US" sz="2800" b="1">
                <a:latin typeface="Calibri"/>
                <a:cs typeface="Calibri"/>
              </a:rPr>
              <a:t>SSM St. Mary's Hospital - St. Louis</a:t>
            </a:r>
          </a:p>
          <a:p>
            <a:r>
              <a:rPr lang="en-US" sz="2800" b="1">
                <a:latin typeface="Calibri"/>
                <a:cs typeface="Calibri"/>
              </a:rPr>
              <a:t>Swedish American Hospital</a:t>
            </a:r>
            <a:endParaRPr lang="en-US" sz="2800" b="1"/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D2A9F45E-04B0-DC26-F8E1-3697AB22D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3125" y="1123950"/>
            <a:ext cx="2705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>
            <a:off x="-4432486" y="-2502381"/>
            <a:ext cx="8145783" cy="7524667"/>
          </a:xfrm>
          <a:custGeom>
            <a:avLst/>
            <a:gdLst/>
            <a:ahLst/>
            <a:cxnLst/>
            <a:rect l="l" t="t" r="r" b="b"/>
            <a:pathLst>
              <a:path w="12218674" h="11287000">
                <a:moveTo>
                  <a:pt x="0" y="0"/>
                </a:moveTo>
                <a:lnTo>
                  <a:pt x="12218674" y="0"/>
                </a:lnTo>
                <a:lnTo>
                  <a:pt x="12218674" y="11287000"/>
                </a:lnTo>
                <a:lnTo>
                  <a:pt x="0" y="11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2568959" y="845605"/>
            <a:ext cx="9705591" cy="1090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333"/>
              </a:lnSpc>
              <a:spcBef>
                <a:spcPct val="0"/>
              </a:spcBef>
            </a:pPr>
            <a:r>
              <a:rPr lang="en-US" sz="6666">
                <a:solidFill>
                  <a:srgbClr val="931E09"/>
                </a:solidFill>
                <a:latin typeface="Harlow Solid"/>
              </a:rPr>
              <a:t>Award Instructions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3830327" y="2160769"/>
            <a:ext cx="7104635" cy="4011431"/>
          </a:xfrm>
          <a:custGeom>
            <a:avLst/>
            <a:gdLst/>
            <a:ahLst/>
            <a:cxnLst/>
            <a:rect l="l" t="t" r="r" b="b"/>
            <a:pathLst>
              <a:path w="10656953" h="6017147">
                <a:moveTo>
                  <a:pt x="10656953" y="0"/>
                </a:moveTo>
                <a:lnTo>
                  <a:pt x="0" y="0"/>
                </a:lnTo>
                <a:lnTo>
                  <a:pt x="0" y="6017147"/>
                </a:lnTo>
                <a:lnTo>
                  <a:pt x="10656953" y="6017147"/>
                </a:lnTo>
                <a:lnTo>
                  <a:pt x="10656953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144" b="-743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TextBox 6"/>
          <p:cNvSpPr txBox="1"/>
          <p:nvPr/>
        </p:nvSpPr>
        <p:spPr>
          <a:xfrm>
            <a:off x="5535020" y="2750646"/>
            <a:ext cx="4699610" cy="2846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EBB248"/>
                </a:solidFill>
                <a:latin typeface="Glacial Indifference Bold"/>
              </a:rPr>
              <a:t>If your hospital team is receiving a new Birth  Equity QI Excellence Award, please come to the table to the left of the stage to receive your award.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EBB248"/>
              </a:solidFill>
              <a:latin typeface="Glacial Indifference Bold"/>
            </a:endParaRPr>
          </a:p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 dirty="0">
                <a:solidFill>
                  <a:srgbClr val="EBB248"/>
                </a:solidFill>
                <a:latin typeface="Glacial Indifference Bold"/>
              </a:rPr>
              <a:t> Walk across the main stage to be recognized.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1185" y="4598148"/>
            <a:ext cx="3823350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BB248"/>
                </a:solidFill>
                <a:latin typeface="Harlow Solid"/>
              </a:rPr>
              <a:t>Please connect with Aleena Surenian if you have any questions regarding your award status.</a:t>
            </a:r>
          </a:p>
        </p:txBody>
      </p:sp>
    </p:spTree>
    <p:extLst>
      <p:ext uri="{BB962C8B-B14F-4D97-AF65-F5344CB8AC3E}">
        <p14:creationId xmlns:p14="http://schemas.microsoft.com/office/powerpoint/2010/main" val="277589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64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97433" y="1350"/>
            <a:ext cx="121920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>
                <a:solidFill>
                  <a:srgbClr val="1C498B"/>
                </a:solidFill>
                <a:latin typeface="Aptos"/>
              </a:rPr>
              <a:t>New Birth Equity QI Excellence Award Hospitals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3A2D-6A38-B774-8190-C0F3874051EA}"/>
              </a:ext>
            </a:extLst>
          </p:cNvPr>
          <p:cNvSpPr txBox="1"/>
          <p:nvPr/>
        </p:nvSpPr>
        <p:spPr>
          <a:xfrm>
            <a:off x="611981" y="940594"/>
            <a:ext cx="711993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Advocate Illinois Masonic Medical Center</a:t>
            </a:r>
          </a:p>
          <a:p>
            <a:r>
              <a:rPr lang="en-US" sz="2400" b="1" dirty="0"/>
              <a:t>Advocate Sherman Hospital</a:t>
            </a:r>
          </a:p>
          <a:p>
            <a:r>
              <a:rPr lang="en-US" sz="2400" b="1" dirty="0"/>
              <a:t>Barnes-Jewish Hospital</a:t>
            </a:r>
          </a:p>
          <a:p>
            <a:r>
              <a:rPr lang="en-US" sz="2400" b="1" dirty="0"/>
              <a:t>Carle Richland Memorial Hospital</a:t>
            </a:r>
          </a:p>
          <a:p>
            <a:r>
              <a:rPr lang="en-US" sz="2400" b="1" dirty="0"/>
              <a:t>Endeavor Health Elmhurst Hospital</a:t>
            </a:r>
          </a:p>
          <a:p>
            <a:r>
              <a:rPr lang="en-US" sz="2400" b="1" dirty="0"/>
              <a:t>Endeavor Health Evanston Hospital</a:t>
            </a:r>
          </a:p>
          <a:p>
            <a:r>
              <a:rPr lang="en-US" sz="2400" b="1" dirty="0" err="1"/>
              <a:t>Mercyhealth</a:t>
            </a:r>
            <a:r>
              <a:rPr lang="en-US" sz="2400" b="1" dirty="0"/>
              <a:t> Javon Bea Hospital</a:t>
            </a:r>
          </a:p>
          <a:p>
            <a:r>
              <a:rPr lang="en-US" sz="2400" b="1" dirty="0"/>
              <a:t>NM Kishwaukee Hospital</a:t>
            </a:r>
          </a:p>
          <a:p>
            <a:r>
              <a:rPr lang="en-US" sz="2400" b="1" dirty="0"/>
              <a:t>Northwestern Memorial Hospital</a:t>
            </a:r>
          </a:p>
          <a:p>
            <a:r>
              <a:rPr lang="en-US" sz="2400" b="1" dirty="0"/>
              <a:t>OSF St. Francis Medical Center</a:t>
            </a:r>
          </a:p>
          <a:p>
            <a:r>
              <a:rPr lang="en-US" sz="2400" b="1" dirty="0"/>
              <a:t>Silver Cross Hospital</a:t>
            </a:r>
          </a:p>
          <a:p>
            <a:r>
              <a:rPr lang="en-US" sz="2400" b="1" dirty="0"/>
              <a:t>Springfield Memorial Hospital</a:t>
            </a:r>
          </a:p>
          <a:p>
            <a:r>
              <a:rPr lang="en-US" sz="2400" b="1" dirty="0"/>
              <a:t>University of Chicago Medical Center</a:t>
            </a:r>
          </a:p>
          <a:p>
            <a:r>
              <a:rPr lang="en-US" sz="2400" b="1" dirty="0"/>
              <a:t>UI Health</a:t>
            </a:r>
          </a:p>
        </p:txBody>
      </p:sp>
      <p:pic>
        <p:nvPicPr>
          <p:cNvPr id="7" name="Graphic 6" descr="Fireworks with solid fill">
            <a:extLst>
              <a:ext uri="{FF2B5EF4-FFF2-40B4-BE49-F238E27FC236}">
                <a16:creationId xmlns:a16="http://schemas.microsoft.com/office/drawing/2014/main" id="{0BF62F8F-3B10-3ACA-92E3-DA06C08BD3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714500"/>
            <a:ext cx="2628900" cy="264795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7A7FB8B7-8188-4BB0-B293-492D5F38BC82}"/>
              </a:ext>
            </a:extLst>
          </p:cNvPr>
          <p:cNvSpPr/>
          <p:nvPr/>
        </p:nvSpPr>
        <p:spPr>
          <a:xfrm>
            <a:off x="9409164" y="1223196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9262011-77D9-4976-8A23-2CB7830734B2}"/>
              </a:ext>
            </a:extLst>
          </p:cNvPr>
          <p:cNvSpPr/>
          <p:nvPr/>
        </p:nvSpPr>
        <p:spPr>
          <a:xfrm>
            <a:off x="5377716" y="4134792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 rot="18578272">
            <a:off x="-60260" y="-1224881"/>
            <a:ext cx="3648456" cy="5486400"/>
          </a:xfrm>
          <a:custGeom>
            <a:avLst/>
            <a:gdLst/>
            <a:ahLst/>
            <a:cxnLst/>
            <a:rect l="l" t="t" r="r" b="b"/>
            <a:pathLst>
              <a:path w="5472684" h="8229600">
                <a:moveTo>
                  <a:pt x="0" y="0"/>
                </a:moveTo>
                <a:lnTo>
                  <a:pt x="5472684" y="0"/>
                </a:lnTo>
                <a:lnTo>
                  <a:pt x="54726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2310" y="372144"/>
            <a:ext cx="1218969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latin typeface="Harlow Solid"/>
              </a:rPr>
              <a:t>Patient &amp; Community Engagement Award Criteria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4791169" y="2408591"/>
            <a:ext cx="6429543" cy="3630259"/>
          </a:xfrm>
          <a:custGeom>
            <a:avLst/>
            <a:gdLst/>
            <a:ahLst/>
            <a:cxnLst/>
            <a:rect l="l" t="t" r="r" b="b"/>
            <a:pathLst>
              <a:path w="9644315" h="5445389">
                <a:moveTo>
                  <a:pt x="9644315" y="0"/>
                </a:moveTo>
                <a:lnTo>
                  <a:pt x="0" y="0"/>
                </a:lnTo>
                <a:lnTo>
                  <a:pt x="0" y="5445389"/>
                </a:lnTo>
                <a:lnTo>
                  <a:pt x="9644315" y="5445389"/>
                </a:lnTo>
                <a:lnTo>
                  <a:pt x="9644315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144" b="-743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1DE3E-06B7-41EF-CC75-D246FB88AC4B}"/>
              </a:ext>
            </a:extLst>
          </p:cNvPr>
          <p:cNvSpPr txBox="1"/>
          <p:nvPr/>
        </p:nvSpPr>
        <p:spPr>
          <a:xfrm>
            <a:off x="6396037" y="2945605"/>
            <a:ext cx="444103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Held a Respectful Care Breakfast</a:t>
            </a:r>
          </a:p>
          <a:p>
            <a:pPr marL="514350" indent="-514350">
              <a:buAutoNum type="arabicPeriod"/>
            </a:pPr>
            <a:r>
              <a:rPr lang="en-US" sz="3200">
                <a:solidFill>
                  <a:schemeClr val="bg1"/>
                </a:solidFill>
              </a:rPr>
              <a:t>Engaged a Patient Partner on hospital QI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64A89-30D7-6E04-AEC8-D848541B34A1}"/>
              </a:ext>
            </a:extLst>
          </p:cNvPr>
          <p:cNvSpPr txBox="1"/>
          <p:nvPr/>
        </p:nvSpPr>
        <p:spPr>
          <a:xfrm>
            <a:off x="109632" y="5591418"/>
            <a:ext cx="46815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awards given to hospital teams who notified ILPQC of completion of award criteria</a:t>
            </a:r>
          </a:p>
        </p:txBody>
      </p:sp>
    </p:spTree>
    <p:extLst>
      <p:ext uri="{BB962C8B-B14F-4D97-AF65-F5344CB8AC3E}">
        <p14:creationId xmlns:p14="http://schemas.microsoft.com/office/powerpoint/2010/main" val="380283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3" name="Freeform 3"/>
          <p:cNvSpPr/>
          <p:nvPr/>
        </p:nvSpPr>
        <p:spPr>
          <a:xfrm>
            <a:off x="-4432486" y="-2502381"/>
            <a:ext cx="8145783" cy="7524667"/>
          </a:xfrm>
          <a:custGeom>
            <a:avLst/>
            <a:gdLst/>
            <a:ahLst/>
            <a:cxnLst/>
            <a:rect l="l" t="t" r="r" b="b"/>
            <a:pathLst>
              <a:path w="12218674" h="11287000">
                <a:moveTo>
                  <a:pt x="0" y="0"/>
                </a:moveTo>
                <a:lnTo>
                  <a:pt x="12218674" y="0"/>
                </a:lnTo>
                <a:lnTo>
                  <a:pt x="12218674" y="11287000"/>
                </a:lnTo>
                <a:lnTo>
                  <a:pt x="0" y="11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TextBox 4"/>
          <p:cNvSpPr txBox="1"/>
          <p:nvPr/>
        </p:nvSpPr>
        <p:spPr>
          <a:xfrm>
            <a:off x="2568959" y="845605"/>
            <a:ext cx="9705591" cy="1090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9333"/>
              </a:lnSpc>
              <a:spcBef>
                <a:spcPct val="0"/>
              </a:spcBef>
            </a:pPr>
            <a:r>
              <a:rPr lang="en-US" sz="6666">
                <a:solidFill>
                  <a:srgbClr val="931E09"/>
                </a:solidFill>
                <a:latin typeface="Harlow Solid"/>
              </a:rPr>
              <a:t>Award Instructions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3806099" y="2143921"/>
            <a:ext cx="7077683" cy="4028279"/>
          </a:xfrm>
          <a:custGeom>
            <a:avLst/>
            <a:gdLst/>
            <a:ahLst/>
            <a:cxnLst/>
            <a:rect l="l" t="t" r="r" b="b"/>
            <a:pathLst>
              <a:path w="10616525" h="6042418">
                <a:moveTo>
                  <a:pt x="10616525" y="0"/>
                </a:moveTo>
                <a:lnTo>
                  <a:pt x="0" y="0"/>
                </a:lnTo>
                <a:lnTo>
                  <a:pt x="0" y="6042418"/>
                </a:lnTo>
                <a:lnTo>
                  <a:pt x="10616525" y="6042418"/>
                </a:lnTo>
                <a:lnTo>
                  <a:pt x="10616525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02" t="-4144" b="-743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TextBox 6"/>
          <p:cNvSpPr txBox="1"/>
          <p:nvPr/>
        </p:nvSpPr>
        <p:spPr>
          <a:xfrm>
            <a:off x="5638800" y="2592151"/>
            <a:ext cx="4549556" cy="315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BB248"/>
                </a:solidFill>
                <a:latin typeface="Glacial Indifference Bold"/>
              </a:rPr>
              <a:t>If your hospital team is receiving a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BB248"/>
                </a:solidFill>
                <a:latin typeface="Glacial Indifference Bold"/>
              </a:rPr>
              <a:t> Birth Equity Patient Community Engagement Award, please come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BB248"/>
                </a:solidFill>
                <a:latin typeface="Glacial Indifference Bold"/>
              </a:rPr>
              <a:t>to the table to the left of the stage to receive your award.</a:t>
            </a:r>
          </a:p>
          <a:p>
            <a:pPr algn="ctr">
              <a:lnSpc>
                <a:spcPts val="3079"/>
              </a:lnSpc>
            </a:pPr>
            <a:endParaRPr lang="en-US" sz="2199" dirty="0">
              <a:solidFill>
                <a:srgbClr val="EBB248"/>
              </a:solidFill>
              <a:latin typeface="Glacial Indifference Bold"/>
            </a:endParaR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EBB248"/>
                </a:solidFill>
                <a:latin typeface="Glacial Indifference Bold"/>
              </a:rPr>
              <a:t> Walk across the main stage to be recognized.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851" y="4889200"/>
            <a:ext cx="3678208" cy="1455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6">
                <a:solidFill>
                  <a:srgbClr val="EBB248"/>
                </a:solidFill>
                <a:latin typeface="Harlow Solid"/>
              </a:rPr>
              <a:t>Please connect with Aleena Surenian if you have any questions regarding your award status.</a:t>
            </a:r>
          </a:p>
        </p:txBody>
      </p:sp>
    </p:spTree>
    <p:extLst>
      <p:ext uri="{BB962C8B-B14F-4D97-AF65-F5344CB8AC3E}">
        <p14:creationId xmlns:p14="http://schemas.microsoft.com/office/powerpoint/2010/main" val="25428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161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dirty="0">
                <a:solidFill>
                  <a:srgbClr val="1C498B"/>
                </a:solidFill>
                <a:latin typeface="Aptos"/>
              </a:rPr>
              <a:t>Birth Equity Patient &amp; Community Engagement Award Hospitals </a:t>
            </a:r>
            <a:r>
              <a:rPr lang="en-US" sz="2800" b="1" dirty="0">
                <a:solidFill>
                  <a:srgbClr val="1C498B"/>
                </a:solidFill>
                <a:latin typeface="Aptos"/>
              </a:rPr>
              <a:t>(Patient Partner + Respectful Care Breakfast)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Illinois Perinatal Quality Collaborative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8F869-7542-F3F0-7705-A23FD9847E50}"/>
              </a:ext>
            </a:extLst>
          </p:cNvPr>
          <p:cNvSpPr txBox="1"/>
          <p:nvPr/>
        </p:nvSpPr>
        <p:spPr>
          <a:xfrm>
            <a:off x="1002506" y="1102519"/>
            <a:ext cx="711993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Advocate Sherman Hospital</a:t>
            </a:r>
          </a:p>
          <a:p>
            <a:r>
              <a:rPr lang="en-US" sz="2400" b="1" dirty="0">
                <a:latin typeface="Calibri"/>
                <a:cs typeface="Calibri"/>
              </a:rPr>
              <a:t>Anderson Hospital</a:t>
            </a:r>
          </a:p>
          <a:p>
            <a:r>
              <a:rPr lang="en-US" sz="2400" b="1" dirty="0">
                <a:latin typeface="Calibri"/>
                <a:cs typeface="Calibri"/>
              </a:rPr>
              <a:t>Carle Foundation Hospital</a:t>
            </a:r>
          </a:p>
          <a:p>
            <a:r>
              <a:rPr lang="en-US" sz="2400" b="1" dirty="0">
                <a:latin typeface="Calibri"/>
                <a:cs typeface="Calibri"/>
              </a:rPr>
              <a:t>Elmhurst Memorial Hospital</a:t>
            </a:r>
          </a:p>
          <a:p>
            <a:r>
              <a:rPr lang="en-US" sz="2400" b="1" dirty="0">
                <a:latin typeface="Calibri"/>
                <a:cs typeface="Calibri"/>
              </a:rPr>
              <a:t>Endeavor Health Evanston Hospital</a:t>
            </a:r>
          </a:p>
          <a:p>
            <a:r>
              <a:rPr lang="en-US" sz="2400" b="1" dirty="0">
                <a:latin typeface="Calibri"/>
                <a:cs typeface="Calibri"/>
              </a:rPr>
              <a:t>FHN Memorial Hospital</a:t>
            </a:r>
          </a:p>
          <a:p>
            <a:r>
              <a:rPr lang="en-US" sz="2400" b="1" dirty="0">
                <a:latin typeface="Calibri"/>
                <a:cs typeface="Calibri"/>
              </a:rPr>
              <a:t>HSHS St. Francis Hospital – Litchfield</a:t>
            </a:r>
          </a:p>
          <a:p>
            <a:r>
              <a:rPr lang="en-US" sz="2400" b="1" dirty="0" err="1">
                <a:latin typeface="Calibri"/>
                <a:cs typeface="Calibri"/>
              </a:rPr>
              <a:t>MacNeal</a:t>
            </a:r>
            <a:r>
              <a:rPr lang="en-US" sz="2400" b="1" dirty="0">
                <a:latin typeface="Calibri"/>
                <a:cs typeface="Calibri"/>
              </a:rPr>
              <a:t> Hospital</a:t>
            </a:r>
          </a:p>
          <a:p>
            <a:r>
              <a:rPr lang="en-US" sz="2400" b="1" dirty="0">
                <a:latin typeface="Calibri"/>
                <a:cs typeface="Calibri"/>
              </a:rPr>
              <a:t>McDonough Hospital</a:t>
            </a:r>
          </a:p>
          <a:p>
            <a:r>
              <a:rPr lang="en-US" sz="2400" b="1" dirty="0">
                <a:latin typeface="Calibri"/>
                <a:cs typeface="Calibri"/>
              </a:rPr>
              <a:t>Memorial Hospital of Carbondale</a:t>
            </a:r>
          </a:p>
          <a:p>
            <a:r>
              <a:rPr lang="en-US" sz="2400" b="1" dirty="0">
                <a:latin typeface="Calibri"/>
                <a:cs typeface="Calibri"/>
              </a:rPr>
              <a:t>NM Palos Hospital</a:t>
            </a:r>
          </a:p>
          <a:p>
            <a:r>
              <a:rPr lang="en-US" sz="2400" b="1" dirty="0">
                <a:latin typeface="Calibri"/>
                <a:cs typeface="Calibri"/>
              </a:rPr>
              <a:t>Northwestern Memorial Hospital</a:t>
            </a:r>
          </a:p>
          <a:p>
            <a:r>
              <a:rPr lang="en-US" sz="2400" b="1" dirty="0">
                <a:latin typeface="Calibri"/>
                <a:cs typeface="Calibri"/>
              </a:rPr>
              <a:t>OSF St. Francis Hospital</a:t>
            </a:r>
          </a:p>
          <a:p>
            <a:r>
              <a:rPr lang="en-US" sz="2400" b="1" dirty="0">
                <a:latin typeface="Calibri"/>
                <a:cs typeface="Calibri"/>
              </a:rPr>
              <a:t>UI Health</a:t>
            </a:r>
          </a:p>
        </p:txBody>
      </p:sp>
      <p:pic>
        <p:nvPicPr>
          <p:cNvPr id="5" name="Graphic 4" descr="Group outline">
            <a:extLst>
              <a:ext uri="{FF2B5EF4-FFF2-40B4-BE49-F238E27FC236}">
                <a16:creationId xmlns:a16="http://schemas.microsoft.com/office/drawing/2014/main" id="{4AFF9D05-105D-3D56-0C92-38FDC890E4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4099" y="3665164"/>
            <a:ext cx="2533650" cy="2600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0DFF5-CDB2-47D7-8B11-DAC1E8841E94}"/>
              </a:ext>
            </a:extLst>
          </p:cNvPr>
          <p:cNvSpPr txBox="1"/>
          <p:nvPr/>
        </p:nvSpPr>
        <p:spPr>
          <a:xfrm>
            <a:off x="6205616" y="1861034"/>
            <a:ext cx="5648960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Come to the table and stage to receive: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Patient Community Engagement Award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Patient Community Engagement Medals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A6A2493-3B37-4291-821F-267C7CE8F554}"/>
              </a:ext>
            </a:extLst>
          </p:cNvPr>
          <p:cNvSpPr/>
          <p:nvPr/>
        </p:nvSpPr>
        <p:spPr>
          <a:xfrm>
            <a:off x="11043920" y="1016000"/>
            <a:ext cx="447040" cy="382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67AC44A-114D-45DC-8873-0E114E074086}"/>
              </a:ext>
            </a:extLst>
          </p:cNvPr>
          <p:cNvSpPr/>
          <p:nvPr/>
        </p:nvSpPr>
        <p:spPr>
          <a:xfrm>
            <a:off x="5933440" y="4106230"/>
            <a:ext cx="447040" cy="3236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75BF146-43A9-4F88-BF2C-DC18E594983D}"/>
              </a:ext>
            </a:extLst>
          </p:cNvPr>
          <p:cNvSpPr/>
          <p:nvPr/>
        </p:nvSpPr>
        <p:spPr>
          <a:xfrm>
            <a:off x="10737493" y="5371359"/>
            <a:ext cx="447040" cy="382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899C-C947-5123-59B4-A22B320A6DC6}"/>
              </a:ext>
            </a:extLst>
          </p:cNvPr>
          <p:cNvSpPr txBox="1"/>
          <p:nvPr/>
        </p:nvSpPr>
        <p:spPr>
          <a:xfrm>
            <a:off x="7087339" y="-7398"/>
            <a:ext cx="5104660" cy="250794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7" descr="A yellow and red film strip&#10;&#10;Description automatically generated">
            <a:extLst>
              <a:ext uri="{FF2B5EF4-FFF2-40B4-BE49-F238E27FC236}">
                <a16:creationId xmlns:a16="http://schemas.microsoft.com/office/drawing/2014/main" id="{7B9119BC-81AE-E3B9-2BB7-59DCDD2BB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279" y="301632"/>
            <a:ext cx="12192000" cy="6054718"/>
          </a:xfrm>
          <a:prstGeom prst="rect">
            <a:avLst/>
          </a:prstGeom>
          <a:ln>
            <a:noFill/>
          </a:ln>
        </p:spPr>
      </p:pic>
      <p:sp>
        <p:nvSpPr>
          <p:cNvPr id="2661" name="Google Shape;2661;p33"/>
          <p:cNvSpPr txBox="1">
            <a:spLocks noGrp="1"/>
          </p:cNvSpPr>
          <p:nvPr>
            <p:ph type="title"/>
          </p:nvPr>
        </p:nvSpPr>
        <p:spPr>
          <a:xfrm>
            <a:off x="211733" y="135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dirty="0">
                <a:solidFill>
                  <a:srgbClr val="1C498B"/>
                </a:solidFill>
                <a:latin typeface="Aptos"/>
              </a:rPr>
              <a:t>Additional teams who completed a Respectful Care Breakfast</a:t>
            </a:r>
          </a:p>
        </p:txBody>
      </p:sp>
      <p:sp>
        <p:nvSpPr>
          <p:cNvPr id="2662" name="Google Shape;2662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663" name="Google Shape;2663;p3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8F869-7542-F3F0-7705-A23FD9847E50}"/>
              </a:ext>
            </a:extLst>
          </p:cNvPr>
          <p:cNvSpPr txBox="1"/>
          <p:nvPr/>
        </p:nvSpPr>
        <p:spPr>
          <a:xfrm>
            <a:off x="408517" y="1440944"/>
            <a:ext cx="614838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Barnes-Jewish Hospital</a:t>
            </a:r>
            <a:endParaRPr lang="en-US" sz="2800" b="1" dirty="0">
              <a:latin typeface="Calibri"/>
              <a:ea typeface="Calibri"/>
              <a:cs typeface="Calibri"/>
            </a:endParaRP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CGH Medical Center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Edward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Loyola University Medical Center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Memorial Hospital East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NM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Delnor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NM Lake Forest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OSF St. Anthony Medical Center – Rockford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Roseland Hospital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DBB90-62E2-478D-01F7-E19E7D56F251}"/>
              </a:ext>
            </a:extLst>
          </p:cNvPr>
          <p:cNvSpPr txBox="1"/>
          <p:nvPr/>
        </p:nvSpPr>
        <p:spPr>
          <a:xfrm>
            <a:off x="5698133" y="1587699"/>
            <a:ext cx="6453187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alibri"/>
                <a:ea typeface="Calibri"/>
                <a:cs typeface="Calibri"/>
              </a:rPr>
              <a:t>Rush University Medical Center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Saint Alexius Women and Children's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Springfield Memorial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SSM Saint Mary's Hospital – St. Louis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Stroger Hospital of Cook County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Swedish American Hospital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University of Chicago Medical Center</a:t>
            </a: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Vista Medical Center</a:t>
            </a:r>
          </a:p>
          <a:p>
            <a:endParaRPr lang="en-US" sz="2400" b="1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DB0F4-23A2-429B-BC57-09C71011E676}"/>
              </a:ext>
            </a:extLst>
          </p:cNvPr>
          <p:cNvSpPr txBox="1"/>
          <p:nvPr/>
        </p:nvSpPr>
        <p:spPr>
          <a:xfrm>
            <a:off x="4034010" y="685582"/>
            <a:ext cx="7680958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Come to the stage for your team members to receive  Patient Community Engagement Medals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768AD06-9F32-494D-BCBA-E193CC8726BD}"/>
              </a:ext>
            </a:extLst>
          </p:cNvPr>
          <p:cNvSpPr/>
          <p:nvPr/>
        </p:nvSpPr>
        <p:spPr>
          <a:xfrm>
            <a:off x="9993630" y="5874365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3D72545-2792-4235-BEDB-59FC5F139487}"/>
              </a:ext>
            </a:extLst>
          </p:cNvPr>
          <p:cNvSpPr/>
          <p:nvPr/>
        </p:nvSpPr>
        <p:spPr>
          <a:xfrm>
            <a:off x="1774706" y="5913269"/>
            <a:ext cx="461010" cy="4553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1344</Words>
  <Application>Microsoft Office PowerPoint</Application>
  <PresentationFormat>Widescreen</PresentationFormat>
  <Paragraphs>302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Arial,Sans-Serif</vt:lpstr>
      <vt:lpstr>Calibri</vt:lpstr>
      <vt:lpstr>Glacial Indifference Bold</vt:lpstr>
      <vt:lpstr>Harlow Solid</vt:lpstr>
      <vt:lpstr>Poppins Bold</vt:lpstr>
      <vt:lpstr>office theme</vt:lpstr>
      <vt:lpstr>Office Theme</vt:lpstr>
      <vt:lpstr>Office Theme</vt:lpstr>
      <vt:lpstr>PowerPoint Presentation</vt:lpstr>
      <vt:lpstr>PowerPoint Presentation</vt:lpstr>
      <vt:lpstr>Previous Birth Equity QI Excellence Awards</vt:lpstr>
      <vt:lpstr>PowerPoint Presentation</vt:lpstr>
      <vt:lpstr>New Birth Equity QI Excellence Award Hospitals</vt:lpstr>
      <vt:lpstr>PowerPoint Presentation</vt:lpstr>
      <vt:lpstr>PowerPoint Presentation</vt:lpstr>
      <vt:lpstr>Birth Equity Patient &amp; Community Engagement Award Hospitals (Patient Partner + Respectful Care Breakfast)</vt:lpstr>
      <vt:lpstr>Additional teams who completed a Respectful Care Breakfast</vt:lpstr>
      <vt:lpstr>Additional teams who have engaged a Patient Partner</vt:lpstr>
      <vt:lpstr>Birth Equity Data Champions</vt:lpstr>
      <vt:lpstr>PowerPoint Presentation</vt:lpstr>
      <vt:lpstr>PVB QI Excellence Award Past Winners</vt:lpstr>
      <vt:lpstr>PowerPoint Presentation</vt:lpstr>
      <vt:lpstr>New PVB QI Excellence Award Hospitals</vt:lpstr>
      <vt:lpstr>PVB Data Champions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34</cp:revision>
  <dcterms:created xsi:type="dcterms:W3CDTF">2024-05-06T14:54:53Z</dcterms:created>
  <dcterms:modified xsi:type="dcterms:W3CDTF">2024-05-21T04:12:10Z</dcterms:modified>
</cp:coreProperties>
</file>