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48_E20D09F5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2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321" r:id="rId3"/>
    <p:sldId id="348" r:id="rId4"/>
    <p:sldId id="324" r:id="rId5"/>
    <p:sldId id="325" r:id="rId6"/>
    <p:sldId id="326" r:id="rId7"/>
    <p:sldId id="327" r:id="rId8"/>
    <p:sldId id="328" r:id="rId9"/>
    <p:sldId id="329" r:id="rId10"/>
    <p:sldId id="353" r:id="rId11"/>
    <p:sldId id="330" r:id="rId12"/>
    <p:sldId id="346" r:id="rId13"/>
    <p:sldId id="345" r:id="rId14"/>
    <p:sldId id="351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FCF8223C-610E-2BBA-F33B-0E1F55F6BB33}" name="Patricia Ann Lee King" initials="PK" userId="S::pal094@ads.northwestern.edu::dbab7ec2-5444-4d21-afe7-a39974533ddc" providerId="AD"/>
  <p188:author id="{C5E8FD3E-DBE1-911B-42BB-476104B578AF}" name="Daniel L Weiss" initials="DW" userId="S::dlw2885@ads.northwestern.edu::9eb720c2-52d8-4896-8792-48826e9f92f5" providerId="AD"/>
  <p188:author id="{0B48CC40-4357-5959-C41E-8F630855A478}" name="Aleena Lida Surenian" initials="AS" userId="S::als0813@ads.northwestern.edu::e2fd0e4e-6417-49b0-ab16-0ba26a1719f0" providerId="AD"/>
  <p188:author id="{866AA8C0-A40A-4549-B1BD-CB0F1B5845F6}" name="Ann Elizabeth Bryant Borders" initials="AB" userId="S::abr127@ads.northwestern.edu::965fb3da-aa86-42ca-92b3-900a66c4bd55" providerId="AD"/>
  <p188:author id="{B1E8E1CE-C373-4BDB-0D3F-F84FE1DA86D4}" name="Eileen Fleming Suse" initials="ES" userId="S::efs3844@ads.northwestern.edu::725c94ef-d051-42d7-9d33-8572765d59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Hilgert" initials="TH" lastIdx="4" clrIdx="0">
    <p:extLst>
      <p:ext uri="{19B8F6BF-5375-455C-9EA6-DF929625EA0E}">
        <p15:presenceInfo xmlns:p15="http://schemas.microsoft.com/office/powerpoint/2012/main" userId="S::thilgert@burness.com::e63f7431-5354-4fa3-8815-b97c1ede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7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2FB80-86EA-F593-A492-7B0CFA503D4B}" v="81" dt="2023-05-13T00:18:18.734"/>
    <p1510:client id="{098DC97C-3984-B377-91B6-30648310514A}" v="35" dt="2022-05-20T18:15:09.667"/>
    <p1510:client id="{1300E3E7-F595-860B-CF10-CA573E08CF0F}" v="55" dt="2023-05-19T15:11:39.310"/>
    <p1510:client id="{17226119-CDD8-4911-A1BB-3821D6D1F7F5}" v="1437" dt="2021-05-23T03:40:14.273"/>
    <p1510:client id="{17989C3A-A70E-CFB8-79A8-A4640F936D45}" v="155" dt="2023-05-17T14:49:05.529"/>
    <p1510:client id="{1912F33D-F651-77B7-3BF4-906E2559997C}" v="1" dt="2022-05-23T16:11:06.103"/>
    <p1510:client id="{1ED0260C-0427-72E7-E83E-30C5135A8A94}" v="19" dt="2023-05-12T14:03:59.290"/>
    <p1510:client id="{205A5B4A-E674-44BE-AB79-5EC9D3E420FA}" v="6" dt="2022-05-23T23:12:02.934"/>
    <p1510:client id="{25F69BD8-67B8-FF2D-6382-5DDBE90CD725}" v="4" dt="2023-05-23T14:51:27.926"/>
    <p1510:client id="{26697F05-D7F1-EA13-5900-9F122F969731}" v="1" dt="2023-05-19T19:54:04.332"/>
    <p1510:client id="{29E43BB5-4114-2BC4-DE1C-8F6BC56D5D28}" v="34" dt="2023-05-17T19:27:11.994"/>
    <p1510:client id="{30417F9E-2335-CD61-F409-CE5C6F6144D4}" v="1" dt="2022-05-23T20:07:12.635"/>
    <p1510:client id="{361595E1-D65A-C973-BEEB-27553E3B88BF}" v="12" dt="2023-05-19T19:56:57.125"/>
    <p1510:client id="{36243C20-93C3-885F-4354-9E2442943C2F}" v="19" dt="2022-05-24T22:59:45.496"/>
    <p1510:client id="{3717947E-D751-E9A5-D7DC-40381F9E5DE6}" v="164" dt="2023-05-19T14:42:21.841"/>
    <p1510:client id="{3CE1C27F-3880-C023-2679-E51583D1F21E}" v="475" dt="2023-05-17T15:18:00.365"/>
    <p1510:client id="{3D783EF5-8137-012E-A236-D46E4CFB566A}" v="6" dt="2022-05-23T23:05:00.995"/>
    <p1510:client id="{40103985-9BC8-A7F1-2825-1CED2D56D37F}" v="3" dt="2022-05-23T18:54:06.609"/>
    <p1510:client id="{44F51415-F1F6-519E-6202-8B2149284958}" v="99" dt="2023-05-19T19:58:22.078"/>
    <p1510:client id="{47CDC718-1EAB-1118-3F72-99B8A23EEBDB}" v="3" dt="2023-05-15T02:10:30.959"/>
    <p1510:client id="{4DF496E6-7539-65D2-3C94-A5D3715B48CE}" v="2" dt="2023-06-12T17:55:18.700"/>
    <p1510:client id="{56C53468-719C-F3BF-927D-C63D009D4B5B}" v="5" dt="2022-05-23T16:10:02.824"/>
    <p1510:client id="{591F9AEB-833B-4838-B06E-A85E55E3EE33}" v="401" dt="2021-05-23T13:33:01.012"/>
    <p1510:client id="{59BA1CBC-A895-C557-F5C8-054C0C840636}" v="3" dt="2022-05-23T21:09:57.127"/>
    <p1510:client id="{5A4872D1-9937-DE51-4EC4-AF13AB55BF34}" v="214" dt="2022-05-20T14:47:54.194"/>
    <p1510:client id="{651B48ED-826C-4EB6-DF7A-EC18249B15FD}" v="118" dt="2023-05-22T16:52:31.675"/>
    <p1510:client id="{676D6720-81EC-1253-D01B-E050074EE8C8}" v="26" dt="2022-05-23T21:56:07.177"/>
    <p1510:client id="{70568913-5D0D-613B-ED6A-C4CE6A773BB8}" v="2" dt="2023-05-17T15:39:43.815"/>
    <p1510:client id="{711A7277-D891-1BA2-3E9A-B61887FF694A}" v="321" dt="2023-05-22T17:27:37.468"/>
    <p1510:client id="{74F8BB33-AADB-7E3A-EBA1-66950C49601D}" v="14" dt="2022-05-23T23:20:34.066"/>
    <p1510:client id="{7731F6D8-7E98-CE9C-9B60-51088F6B8E77}" v="29" dt="2022-05-23T20:23:27.014"/>
    <p1510:client id="{801B3877-5DBF-EBBB-1A10-8EB2F33DFD6E}" v="67" dt="2022-05-23T15:29:10.200"/>
    <p1510:client id="{836FACFF-5C1E-4FCF-451D-05C341450AB7}" v="232" dt="2022-05-23T22:21:53.382"/>
    <p1510:client id="{89EC0FBC-ABD3-2EF5-6ADA-E56F07317CF0}" v="4" dt="2022-05-20T22:35:56.479"/>
    <p1510:client id="{8E098495-6E2A-744F-A327-6248C9F05003}" v="1" dt="2023-05-12T14:11:24.162"/>
    <p1510:client id="{92B815D1-79AA-724A-B7B0-93E6E4403EC4}" v="1" dt="2022-05-20T21:09:55.096"/>
    <p1510:client id="{9908FE45-0B7D-5B24-29DE-46754AC61C4D}" v="249" dt="2022-05-20T02:10:42.041"/>
    <p1510:client id="{9A785172-0D06-2A91-F69D-84C261680E77}" v="2" dt="2023-05-12T14:58:49.202"/>
    <p1510:client id="{A7B89849-38FC-B26B-FC62-39928F078698}" v="254" dt="2022-05-23T21:47:56.747"/>
    <p1510:client id="{A8C055E2-503E-4A89-B3B2-CD867C58526E}" v="25" dt="2021-05-25T20:38:57.806"/>
    <p1510:client id="{A90CA387-870A-F31B-17DE-6B42D9C3C01C}" v="41" dt="2023-05-17T14:37:10.049"/>
    <p1510:client id="{A9510726-A190-607F-35CD-349C5DD89A8C}" v="33" dt="2022-05-20T18:16:57.658"/>
    <p1510:client id="{B5C4A922-F15E-E268-3CE1-C07429B1B453}" v="27" dt="2022-05-23T16:29:45.609"/>
    <p1510:client id="{BD8D0E6E-7BCF-55B5-9C52-36E65AFD3EFA}" v="1005" dt="2023-05-17T15:07:53.671"/>
    <p1510:client id="{C23AD5EE-BFB9-E928-2442-E8114090E904}" v="217" dt="2022-05-21T03:56:29.224"/>
    <p1510:client id="{C3F5A4D1-15B2-C91F-99A2-4A0050FFE447}" v="1" dt="2023-05-19T14:02:00.367"/>
    <p1510:client id="{C46C049F-26C3-280B-7F5A-2E37B0D43240}" v="46" dt="2022-05-23T16:22:38.446"/>
    <p1510:client id="{CE7A5E79-E79E-8513-78BD-2B6B1DFC7DC8}" v="171" dt="2023-05-18T16:37:43.888"/>
    <p1510:client id="{CE7BE243-7969-D3A4-B9AF-5A8C055B424E}" v="93" dt="2022-05-23T23:06:37.801"/>
    <p1510:client id="{D1818B06-2B9D-81F3-C5C7-08AB9835892C}" v="1" dt="2023-05-10T13:50:44.179"/>
    <p1510:client id="{DE2DE271-5464-4CBC-EEBB-399014CA5279}" v="15" dt="2023-05-17T15:35:32.753"/>
    <p1510:client id="{DFD1556C-0772-4C08-AD53-09B087C9C8B0}" v="42" dt="2021-05-25T20:54:08.652"/>
    <p1510:client id="{DFD92DFB-6D1B-6DD3-5411-191D9262E512}" v="17" dt="2022-05-23T22:42:57.261"/>
    <p1510:client id="{E22611B4-B223-FF13-FAB2-70DDE5D98A8C}" v="30" dt="2022-05-22T17:40:46.478"/>
    <p1510:client id="{F070C2AF-DDD2-3F21-C963-8DC06786757A}" v="1" dt="2022-05-22T21:47:07.595"/>
    <p1510:client id="{F7FE8E87-4CC1-E824-56B0-7B0629B2E942}" v="2" dt="2023-05-18T16:21:51.419"/>
    <p1510:client id="{FDD16E39-E009-0EB1-47C2-504C531AC475}" v="126" dt="2023-05-12T14:16:43.025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Rivera" userId="S::arg3669@ads.northwestern.edu::fc8b707a-b7e9-4f2a-8d71-2d76819b7881" providerId="AD" clId="Web-{4DF496E6-7539-65D2-3C94-A5D3715B48CE}"/>
    <pc:docChg chg="delSld">
      <pc:chgData name="Alana Rivera" userId="S::arg3669@ads.northwestern.edu::fc8b707a-b7e9-4f2a-8d71-2d76819b7881" providerId="AD" clId="Web-{4DF496E6-7539-65D2-3C94-A5D3715B48CE}" dt="2023-06-12T17:55:18.700" v="1"/>
      <pc:docMkLst>
        <pc:docMk/>
      </pc:docMkLst>
      <pc:sldChg chg="del">
        <pc:chgData name="Alana Rivera" userId="S::arg3669@ads.northwestern.edu::fc8b707a-b7e9-4f2a-8d71-2d76819b7881" providerId="AD" clId="Web-{4DF496E6-7539-65D2-3C94-A5D3715B48CE}" dt="2023-06-12T17:55:18.700" v="1"/>
        <pc:sldMkLst>
          <pc:docMk/>
          <pc:sldMk cId="3128967140" sldId="349"/>
        </pc:sldMkLst>
      </pc:sldChg>
      <pc:sldChg chg="del">
        <pc:chgData name="Alana Rivera" userId="S::arg3669@ads.northwestern.edu::fc8b707a-b7e9-4f2a-8d71-2d76819b7881" providerId="AD" clId="Web-{4DF496E6-7539-65D2-3C94-A5D3715B48CE}" dt="2023-06-12T17:55:03.340" v="0"/>
        <pc:sldMkLst>
          <pc:docMk/>
          <pc:sldMk cId="666543800" sldId="352"/>
        </pc:sldMkLst>
      </pc:sldChg>
    </pc:docChg>
  </pc:docChgLst>
</pc:chgInfo>
</file>

<file path=ppt/comments/modernComment_148_E20D09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D59CAF-B148-43EE-8BC5-830C0B356575}" authorId="{866AA8C0-A40A-4549-B1BD-CB0F1B5845F6}" status="resolved" created="2022-05-21T03:34:56.915" complete="100000">
    <pc:sldMkLst xmlns:pc="http://schemas.microsoft.com/office/powerpoint/2013/main/command">
      <pc:docMk/>
      <pc:sldMk cId="3792505333" sldId="328"/>
    </pc:sldMkLst>
    <p188:txBody>
      <a:bodyPr/>
      <a:lstStyle/>
      <a:p>
        <a:r>
          <a:rPr lang="en-US"/>
          <a:t>Can someone make sure that 4 columns have the same formatting the space between is not the same across the 4 columns</a:t>
        </a:r>
      </a:p>
    </p188:txBody>
  </p188:cm>
  <p188:cm id="{27B55016-6778-4610-89D2-23F66669F69B}" authorId="{E5FBE01E-7B92-B9C0-0995-5C3FE74E91A1}" status="resolved" created="2023-05-19T14:02:00.367" complete="100000">
    <pc:sldMkLst xmlns:pc="http://schemas.microsoft.com/office/powerpoint/2013/main/command">
      <pc:docMk/>
      <pc:sldMk cId="3792505333" sldId="328"/>
    </pc:sldMkLst>
    <p188:replyLst>
      <p188:reply id="{8F6CFCC4-67A2-4869-8E3D-4F5B5F7AEB81}" authorId="{C5E8FD3E-DBE1-911B-42BB-476104B578AF}" created="2023-05-19T14:41:34.371">
        <p188:txBody>
          <a:bodyPr/>
          <a:lstStyle/>
          <a:p>
            <a:r>
              <a:rPr lang="en-US"/>
              <a:t>how's this?</a:t>
            </a:r>
          </a:p>
        </p188:txBody>
      </p188:reply>
    </p188:replyLst>
    <p188:txBody>
      <a:bodyPr/>
      <a:lstStyle/>
      <a:p>
        <a:r>
          <a:rPr lang="en-US"/>
          <a:t>[@Daniel L Weiss] HELP! please update names to reflect 2023 breakout facilitators and discussants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ED1AC-FE62-4698-85DC-0AA79CC1F1EB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BFF05AC-4F48-4D96-971F-2EE34CC62417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Helping all PVB Teams Get Across the Finish Line</a:t>
          </a:r>
          <a:endParaRPr lang="en-US"/>
        </a:p>
      </dgm:t>
    </dgm:pt>
    <dgm:pt modelId="{A2094767-1667-4B77-838A-CCE7122D37D3}" type="parTrans" cxnId="{56ED8E74-05AD-4570-9FC2-B2E6F376FEDC}">
      <dgm:prSet/>
      <dgm:spPr/>
      <dgm:t>
        <a:bodyPr/>
        <a:lstStyle/>
        <a:p>
          <a:endParaRPr lang="en-US"/>
        </a:p>
      </dgm:t>
    </dgm:pt>
    <dgm:pt modelId="{9BC40C58-B1A0-4B0E-A67C-09AC089AB7D0}" type="sibTrans" cxnId="{56ED8E74-05AD-4570-9FC2-B2E6F376FEDC}">
      <dgm:prSet/>
      <dgm:spPr/>
      <dgm:t>
        <a:bodyPr/>
        <a:lstStyle/>
        <a:p>
          <a:endParaRPr lang="en-US"/>
        </a:p>
      </dgm:t>
    </dgm:pt>
    <dgm:pt modelId="{737DA656-F0EB-4142-B021-CA092EABF2F2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PVB monthly Webinars 4th Monday of the month</a:t>
          </a:r>
          <a:endParaRPr lang="en-US"/>
        </a:p>
      </dgm:t>
    </dgm:pt>
    <dgm:pt modelId="{F2A15BC6-0EC3-424C-94FB-531CFC54DB9C}" type="parTrans" cxnId="{3E376E3E-6A35-4379-B6F6-9C28ADCB4A9A}">
      <dgm:prSet/>
      <dgm:spPr/>
      <dgm:t>
        <a:bodyPr/>
        <a:lstStyle/>
        <a:p>
          <a:endParaRPr lang="en-US"/>
        </a:p>
      </dgm:t>
    </dgm:pt>
    <dgm:pt modelId="{3E2A649A-F48E-4E84-8253-ED6DD1F20865}" type="sibTrans" cxnId="{3E376E3E-6A35-4379-B6F6-9C28ADCB4A9A}">
      <dgm:prSet/>
      <dgm:spPr/>
      <dgm:t>
        <a:bodyPr/>
        <a:lstStyle/>
        <a:p>
          <a:endParaRPr lang="en-US"/>
        </a:p>
      </dgm:t>
    </dgm:pt>
    <dgm:pt modelId="{CCC8034C-BC80-4FFB-8647-C9D07D7FC09D}">
      <dgm:prSet phldrT="[Text]" phldr="0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1-1 QI Support Calls with Ellie and Alana</a:t>
          </a:r>
          <a:endParaRPr lang="en-US"/>
        </a:p>
      </dgm:t>
    </dgm:pt>
    <dgm:pt modelId="{56CF5057-25FB-4166-9463-C9F8A8DCD452}" type="parTrans" cxnId="{FA942C2F-E977-4773-8112-06BBD3B4DACC}">
      <dgm:prSet/>
      <dgm:spPr/>
      <dgm:t>
        <a:bodyPr/>
        <a:lstStyle/>
        <a:p>
          <a:endParaRPr lang="en-US"/>
        </a:p>
      </dgm:t>
    </dgm:pt>
    <dgm:pt modelId="{28451C11-0D14-430E-A4DA-9513AEF92258}" type="sibTrans" cxnId="{FA942C2F-E977-4773-8112-06BBD3B4DACC}">
      <dgm:prSet/>
      <dgm:spPr/>
      <dgm:t>
        <a:bodyPr/>
        <a:lstStyle/>
        <a:p>
          <a:endParaRPr lang="en-US"/>
        </a:p>
      </dgm:t>
    </dgm:pt>
    <dgm:pt modelId="{2B4C4606-3246-4175-8467-F99C44822ACF}">
      <dgm:prSet phldrT="[Text]"/>
      <dgm:spPr/>
      <dgm:t>
        <a:bodyPr/>
        <a:lstStyle/>
        <a:p>
          <a:pPr rtl="0"/>
          <a:r>
            <a:rPr lang="en-US">
              <a:latin typeface="Calibri" panose="020F0502020204030204"/>
            </a:rPr>
            <a:t>Fallout reviews of all CS not meeting critiera</a:t>
          </a:r>
          <a:endParaRPr lang="en-US"/>
        </a:p>
      </dgm:t>
    </dgm:pt>
    <dgm:pt modelId="{9FF1725E-DFB7-4E8F-A78E-21382E5A117B}" type="parTrans" cxnId="{85E7A5E1-A90D-439F-95CD-4A00C6D1C3C4}">
      <dgm:prSet/>
      <dgm:spPr/>
      <dgm:t>
        <a:bodyPr/>
        <a:lstStyle/>
        <a:p>
          <a:endParaRPr lang="en-US"/>
        </a:p>
      </dgm:t>
    </dgm:pt>
    <dgm:pt modelId="{22EF74A7-5C83-435B-98F5-6818E91AACBB}" type="sibTrans" cxnId="{85E7A5E1-A90D-439F-95CD-4A00C6D1C3C4}">
      <dgm:prSet/>
      <dgm:spPr/>
      <dgm:t>
        <a:bodyPr/>
        <a:lstStyle/>
        <a:p>
          <a:endParaRPr lang="en-US"/>
        </a:p>
      </dgm:t>
    </dgm:pt>
    <dgm:pt modelId="{9697B52A-A54E-4FC3-B6D1-2FA40BC7ED24}" type="pres">
      <dgm:prSet presAssocID="{C10ED1AC-FE62-4698-85DC-0AA79CC1F1EB}" presName="composite" presStyleCnt="0">
        <dgm:presLayoutVars>
          <dgm:chMax val="1"/>
          <dgm:dir/>
          <dgm:resizeHandles val="exact"/>
        </dgm:presLayoutVars>
      </dgm:prSet>
      <dgm:spPr/>
    </dgm:pt>
    <dgm:pt modelId="{50CAB1CB-AF97-4FEC-9279-337575EC13B2}" type="pres">
      <dgm:prSet presAssocID="{2BFF05AC-4F48-4D96-971F-2EE34CC62417}" presName="roof" presStyleLbl="dkBgShp" presStyleIdx="0" presStyleCnt="2"/>
      <dgm:spPr/>
    </dgm:pt>
    <dgm:pt modelId="{F1289F5B-DFD1-4DEC-A421-F66A71D1EEE1}" type="pres">
      <dgm:prSet presAssocID="{2BFF05AC-4F48-4D96-971F-2EE34CC62417}" presName="pillars" presStyleCnt="0"/>
      <dgm:spPr/>
    </dgm:pt>
    <dgm:pt modelId="{5859749B-DA91-454F-8B2E-B3171E136B34}" type="pres">
      <dgm:prSet presAssocID="{2BFF05AC-4F48-4D96-971F-2EE34CC62417}" presName="pillar1" presStyleLbl="node1" presStyleIdx="0" presStyleCnt="3">
        <dgm:presLayoutVars>
          <dgm:bulletEnabled val="1"/>
        </dgm:presLayoutVars>
      </dgm:prSet>
      <dgm:spPr/>
    </dgm:pt>
    <dgm:pt modelId="{3358CF5B-8467-4732-9452-491C5203DBF2}" type="pres">
      <dgm:prSet presAssocID="{CCC8034C-BC80-4FFB-8647-C9D07D7FC09D}" presName="pillarX" presStyleLbl="node1" presStyleIdx="1" presStyleCnt="3">
        <dgm:presLayoutVars>
          <dgm:bulletEnabled val="1"/>
        </dgm:presLayoutVars>
      </dgm:prSet>
      <dgm:spPr/>
    </dgm:pt>
    <dgm:pt modelId="{06DF2731-0F31-43D6-9994-77BD28B77A9F}" type="pres">
      <dgm:prSet presAssocID="{2B4C4606-3246-4175-8467-F99C44822ACF}" presName="pillarX" presStyleLbl="node1" presStyleIdx="2" presStyleCnt="3">
        <dgm:presLayoutVars>
          <dgm:bulletEnabled val="1"/>
        </dgm:presLayoutVars>
      </dgm:prSet>
      <dgm:spPr/>
    </dgm:pt>
    <dgm:pt modelId="{D7E3D7D9-772D-4E9B-A3FC-2517013D7F89}" type="pres">
      <dgm:prSet presAssocID="{2BFF05AC-4F48-4D96-971F-2EE34CC62417}" presName="base" presStyleLbl="dkBgShp" presStyleIdx="1" presStyleCnt="2"/>
      <dgm:spPr/>
    </dgm:pt>
  </dgm:ptLst>
  <dgm:cxnLst>
    <dgm:cxn modelId="{B6418106-66B1-40FF-8320-D2F482FFB9AC}" type="presOf" srcId="{2B4C4606-3246-4175-8467-F99C44822ACF}" destId="{06DF2731-0F31-43D6-9994-77BD28B77A9F}" srcOrd="0" destOrd="0" presId="urn:microsoft.com/office/officeart/2005/8/layout/hList3"/>
    <dgm:cxn modelId="{FA942C2F-E977-4773-8112-06BBD3B4DACC}" srcId="{2BFF05AC-4F48-4D96-971F-2EE34CC62417}" destId="{CCC8034C-BC80-4FFB-8647-C9D07D7FC09D}" srcOrd="1" destOrd="0" parTransId="{56CF5057-25FB-4166-9463-C9F8A8DCD452}" sibTransId="{28451C11-0D14-430E-A4DA-9513AEF92258}"/>
    <dgm:cxn modelId="{3E376E3E-6A35-4379-B6F6-9C28ADCB4A9A}" srcId="{2BFF05AC-4F48-4D96-971F-2EE34CC62417}" destId="{737DA656-F0EB-4142-B021-CA092EABF2F2}" srcOrd="0" destOrd="0" parTransId="{F2A15BC6-0EC3-424C-94FB-531CFC54DB9C}" sibTransId="{3E2A649A-F48E-4E84-8253-ED6DD1F20865}"/>
    <dgm:cxn modelId="{E637263F-6CA3-4ADD-A761-44F6947FD811}" type="presOf" srcId="{C10ED1AC-FE62-4698-85DC-0AA79CC1F1EB}" destId="{9697B52A-A54E-4FC3-B6D1-2FA40BC7ED24}" srcOrd="0" destOrd="0" presId="urn:microsoft.com/office/officeart/2005/8/layout/hList3"/>
    <dgm:cxn modelId="{017DE34C-6165-4CA9-B4E8-1B1CE5332CB5}" type="presOf" srcId="{737DA656-F0EB-4142-B021-CA092EABF2F2}" destId="{5859749B-DA91-454F-8B2E-B3171E136B34}" srcOrd="0" destOrd="0" presId="urn:microsoft.com/office/officeart/2005/8/layout/hList3"/>
    <dgm:cxn modelId="{56ED8E74-05AD-4570-9FC2-B2E6F376FEDC}" srcId="{C10ED1AC-FE62-4698-85DC-0AA79CC1F1EB}" destId="{2BFF05AC-4F48-4D96-971F-2EE34CC62417}" srcOrd="0" destOrd="0" parTransId="{A2094767-1667-4B77-838A-CCE7122D37D3}" sibTransId="{9BC40C58-B1A0-4B0E-A67C-09AC089AB7D0}"/>
    <dgm:cxn modelId="{F8365B57-DBE3-4BF3-8CEF-4425C8658C5A}" type="presOf" srcId="{2BFF05AC-4F48-4D96-971F-2EE34CC62417}" destId="{50CAB1CB-AF97-4FEC-9279-337575EC13B2}" srcOrd="0" destOrd="0" presId="urn:microsoft.com/office/officeart/2005/8/layout/hList3"/>
    <dgm:cxn modelId="{409181C3-8284-4D97-ADDE-179CDFE419B5}" type="presOf" srcId="{CCC8034C-BC80-4FFB-8647-C9D07D7FC09D}" destId="{3358CF5B-8467-4732-9452-491C5203DBF2}" srcOrd="0" destOrd="0" presId="urn:microsoft.com/office/officeart/2005/8/layout/hList3"/>
    <dgm:cxn modelId="{85E7A5E1-A90D-439F-95CD-4A00C6D1C3C4}" srcId="{2BFF05AC-4F48-4D96-971F-2EE34CC62417}" destId="{2B4C4606-3246-4175-8467-F99C44822ACF}" srcOrd="2" destOrd="0" parTransId="{9FF1725E-DFB7-4E8F-A78E-21382E5A117B}" sibTransId="{22EF74A7-5C83-435B-98F5-6818E91AACBB}"/>
    <dgm:cxn modelId="{EC64C2A1-11AB-44B8-A2B1-D7BAF77DA00D}" type="presParOf" srcId="{9697B52A-A54E-4FC3-B6D1-2FA40BC7ED24}" destId="{50CAB1CB-AF97-4FEC-9279-337575EC13B2}" srcOrd="0" destOrd="0" presId="urn:microsoft.com/office/officeart/2005/8/layout/hList3"/>
    <dgm:cxn modelId="{26348F59-A5C4-444B-A864-4629D065ECDB}" type="presParOf" srcId="{9697B52A-A54E-4FC3-B6D1-2FA40BC7ED24}" destId="{F1289F5B-DFD1-4DEC-A421-F66A71D1EEE1}" srcOrd="1" destOrd="0" presId="urn:microsoft.com/office/officeart/2005/8/layout/hList3"/>
    <dgm:cxn modelId="{B5EC5274-7175-4F74-A86C-AFB7E8B56E4C}" type="presParOf" srcId="{F1289F5B-DFD1-4DEC-A421-F66A71D1EEE1}" destId="{5859749B-DA91-454F-8B2E-B3171E136B34}" srcOrd="0" destOrd="0" presId="urn:microsoft.com/office/officeart/2005/8/layout/hList3"/>
    <dgm:cxn modelId="{3D93E2B8-674F-489A-BF0F-15E645BE6A30}" type="presParOf" srcId="{F1289F5B-DFD1-4DEC-A421-F66A71D1EEE1}" destId="{3358CF5B-8467-4732-9452-491C5203DBF2}" srcOrd="1" destOrd="0" presId="urn:microsoft.com/office/officeart/2005/8/layout/hList3"/>
    <dgm:cxn modelId="{E94D2D2F-81FF-4FA6-BC0F-9526218F76F5}" type="presParOf" srcId="{F1289F5B-DFD1-4DEC-A421-F66A71D1EEE1}" destId="{06DF2731-0F31-43D6-9994-77BD28B77A9F}" srcOrd="2" destOrd="0" presId="urn:microsoft.com/office/officeart/2005/8/layout/hList3"/>
    <dgm:cxn modelId="{8BC68884-3F60-40DF-96DF-2E9A4038ACF7}" type="presParOf" srcId="{9697B52A-A54E-4FC3-B6D1-2FA40BC7ED24}" destId="{D7E3D7D9-772D-4E9B-A3FC-2517013D7F8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AB1CB-AF97-4FEC-9279-337575EC13B2}">
      <dsp:nvSpPr>
        <dsp:cNvPr id="0" name=""/>
        <dsp:cNvSpPr/>
      </dsp:nvSpPr>
      <dsp:spPr>
        <a:xfrm>
          <a:off x="0" y="0"/>
          <a:ext cx="5987979" cy="11763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" panose="020F0502020204030204"/>
            </a:rPr>
            <a:t>Helping all PVB Teams Get Across the Finish Line</a:t>
          </a:r>
          <a:endParaRPr lang="en-US" sz="3300" kern="1200"/>
        </a:p>
      </dsp:txBody>
      <dsp:txXfrm>
        <a:off x="0" y="0"/>
        <a:ext cx="5987979" cy="1176375"/>
      </dsp:txXfrm>
    </dsp:sp>
    <dsp:sp modelId="{5859749B-DA91-454F-8B2E-B3171E136B34}">
      <dsp:nvSpPr>
        <dsp:cNvPr id="0" name=""/>
        <dsp:cNvSpPr/>
      </dsp:nvSpPr>
      <dsp:spPr>
        <a:xfrm>
          <a:off x="2923" y="1176375"/>
          <a:ext cx="1994043" cy="2470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/>
            </a:rPr>
            <a:t>PVB monthly Webinars 4th Monday of the month</a:t>
          </a:r>
          <a:endParaRPr lang="en-US" sz="2700" kern="1200"/>
        </a:p>
      </dsp:txBody>
      <dsp:txXfrm>
        <a:off x="2923" y="1176375"/>
        <a:ext cx="1994043" cy="2470388"/>
      </dsp:txXfrm>
    </dsp:sp>
    <dsp:sp modelId="{3358CF5B-8467-4732-9452-491C5203DBF2}">
      <dsp:nvSpPr>
        <dsp:cNvPr id="0" name=""/>
        <dsp:cNvSpPr/>
      </dsp:nvSpPr>
      <dsp:spPr>
        <a:xfrm>
          <a:off x="1996967" y="1176375"/>
          <a:ext cx="1994043" cy="2470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/>
            </a:rPr>
            <a:t>1-1 QI Support Calls with Ellie and Alana</a:t>
          </a:r>
          <a:endParaRPr lang="en-US" sz="2700" kern="1200"/>
        </a:p>
      </dsp:txBody>
      <dsp:txXfrm>
        <a:off x="1996967" y="1176375"/>
        <a:ext cx="1994043" cy="2470388"/>
      </dsp:txXfrm>
    </dsp:sp>
    <dsp:sp modelId="{06DF2731-0F31-43D6-9994-77BD28B77A9F}">
      <dsp:nvSpPr>
        <dsp:cNvPr id="0" name=""/>
        <dsp:cNvSpPr/>
      </dsp:nvSpPr>
      <dsp:spPr>
        <a:xfrm>
          <a:off x="3991011" y="1176375"/>
          <a:ext cx="1994043" cy="24703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 panose="020F0502020204030204"/>
            </a:rPr>
            <a:t>Fallout reviews of all CS not meeting critiera</a:t>
          </a:r>
          <a:endParaRPr lang="en-US" sz="2700" kern="1200"/>
        </a:p>
      </dsp:txBody>
      <dsp:txXfrm>
        <a:off x="3991011" y="1176375"/>
        <a:ext cx="1994043" cy="2470388"/>
      </dsp:txXfrm>
    </dsp:sp>
    <dsp:sp modelId="{D7E3D7D9-772D-4E9B-A3FC-2517013D7F89}">
      <dsp:nvSpPr>
        <dsp:cNvPr id="0" name=""/>
        <dsp:cNvSpPr/>
      </dsp:nvSpPr>
      <dsp:spPr>
        <a:xfrm>
          <a:off x="0" y="3646763"/>
          <a:ext cx="5987979" cy="27448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5EB0-394B-4040-909D-CBCE92883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0F956-3A8E-CC47-B739-F48626765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0006-C7CB-994B-9840-DB8B0FB0FDA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2C0C-9B68-ED49-B130-53B686FC9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AEBF-66C8-A04C-8C36-861C9BF3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6DCA-5699-494D-8304-C9EEDBAC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0AC6-58D7-9F45-ACAD-80282F20E93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2D14-F0AA-2844-871F-19DB90E8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1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Team, let's us this slide for sponsors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0A913-E179-4808-9BA2-F031F447DFE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6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Bring back in slide with 2023 priorities?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2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b="1"/>
              <a:t>Work with your team to sign up for DOPP to get FREE NARCAN at your hospital</a:t>
            </a:r>
            <a:endParaRPr lang="en-US"/>
          </a:p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b="1"/>
              <a:t>Develop a protocol with your team to ensure pts with OUD are connected to MAR-NOW</a:t>
            </a:r>
            <a:endParaRPr lang="en-US"/>
          </a:p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b="1"/>
              <a:t>Work with your team to review your sustainability plan and make any updates on protocol changes since 2022</a:t>
            </a:r>
            <a:endParaRPr lang="en-US"/>
          </a:p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b="1"/>
              <a:t>Take notes from the MNO-OB Breakout Session and Storyboard review to bring strategies back to your team to implement!</a:t>
            </a:r>
            <a:endParaRPr lang="en-US"/>
          </a:p>
          <a:p>
            <a:pPr marL="171450" indent="-1714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b="1">
              <a:cs typeface="Calibri"/>
            </a:endParaRPr>
          </a:p>
          <a:p>
            <a:pPr>
              <a:spcBef>
                <a:spcPts val="1000"/>
              </a:spcBef>
              <a:spcAft>
                <a:spcPts val="1000"/>
              </a:spcAft>
              <a:buFont typeface="Wingdings,Sans-Serif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4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2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89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67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4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55da36a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255da36a7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2255da36a7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2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6/12/2023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6/12/2023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1868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9012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31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637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7370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779831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02939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90987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481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8286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60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7191203" y="2"/>
            <a:ext cx="5000223" cy="1425925"/>
            <a:chOff x="7191203" y="1"/>
            <a:chExt cx="5000223" cy="1425925"/>
          </a:xfrm>
        </p:grpSpPr>
        <p:pic>
          <p:nvPicPr>
            <p:cNvPr id="52" name="Google Shape;52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6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" name="Google Shape;53;p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4" name="Google Shape;54;p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9" name="Google Shape;59;p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0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699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5203" r:id="rId2"/>
    <p:sldLayoutId id="2147484598" r:id="rId3"/>
    <p:sldLayoutId id="2147485204" r:id="rId4"/>
    <p:sldLayoutId id="2147485205" r:id="rId5"/>
    <p:sldLayoutId id="2147485206" r:id="rId6"/>
    <p:sldLayoutId id="2147484601" r:id="rId7"/>
    <p:sldLayoutId id="2147484602" r:id="rId8"/>
    <p:sldLayoutId id="2147484603" r:id="rId9"/>
    <p:sldLayoutId id="2147484604" r:id="rId10"/>
    <p:sldLayoutId id="2147485207" r:id="rId11"/>
    <p:sldLayoutId id="2147485074" r:id="rId12"/>
    <p:sldLayoutId id="2147485075" r:id="rId13"/>
    <p:sldLayoutId id="2147485076" r:id="rId14"/>
    <p:sldLayoutId id="2147485077" r:id="rId15"/>
    <p:sldLayoutId id="2147485078" r:id="rId16"/>
    <p:sldLayoutId id="2147485079" r:id="rId17"/>
    <p:sldLayoutId id="2147485080" r:id="rId18"/>
    <p:sldLayoutId id="2147485081" r:id="rId19"/>
    <p:sldLayoutId id="2147485082" r:id="rId20"/>
    <p:sldLayoutId id="2147485083" r:id="rId21"/>
    <p:sldLayoutId id="2147485210" r:id="rId22"/>
    <p:sldLayoutId id="2147484846" r:id="rId23"/>
    <p:sldLayoutId id="2147485191" r:id="rId24"/>
    <p:sldLayoutId id="2147484835" r:id="rId25"/>
    <p:sldLayoutId id="2147485192" r:id="rId26"/>
    <p:sldLayoutId id="2147484626" r:id="rId27"/>
    <p:sldLayoutId id="2147484836" r:id="rId28"/>
    <p:sldLayoutId id="2147484837" r:id="rId29"/>
    <p:sldLayoutId id="2147485193" r:id="rId30"/>
    <p:sldLayoutId id="2147485194" r:id="rId31"/>
    <p:sldLayoutId id="2147483792" r:id="rId32"/>
    <p:sldLayoutId id="2147483793" r:id="rId33"/>
    <p:sldLayoutId id="2147483794" r:id="rId34"/>
    <p:sldLayoutId id="2147483795" r:id="rId35"/>
    <p:sldLayoutId id="2147484842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5208" r:id="rId43"/>
    <p:sldLayoutId id="2147484351" r:id="rId44"/>
    <p:sldLayoutId id="2147484350" r:id="rId45"/>
    <p:sldLayoutId id="2147484352" r:id="rId46"/>
    <p:sldLayoutId id="2147484829" r:id="rId47"/>
    <p:sldLayoutId id="2147484830" r:id="rId48"/>
    <p:sldLayoutId id="2147484831" r:id="rId49"/>
    <p:sldLayoutId id="2147485209" r:id="rId50"/>
    <p:sldLayoutId id="2147483771" r:id="rId51"/>
    <p:sldLayoutId id="2147484832" r:id="rId52"/>
    <p:sldLayoutId id="2147485195" r:id="rId53"/>
    <p:sldLayoutId id="2147485196" r:id="rId54"/>
    <p:sldLayoutId id="2147484839" r:id="rId55"/>
    <p:sldLayoutId id="2147484353" r:id="rId56"/>
    <p:sldLayoutId id="2147484627" r:id="rId57"/>
    <p:sldLayoutId id="2147484354" r:id="rId58"/>
    <p:sldLayoutId id="2147484838" r:id="rId59"/>
    <p:sldLayoutId id="2147485073" r:id="rId60"/>
    <p:sldLayoutId id="2147484355" r:id="rId61"/>
    <p:sldLayoutId id="2147485059" r:id="rId62"/>
    <p:sldLayoutId id="2147483868" r:id="rId63"/>
    <p:sldLayoutId id="2147485183" r:id="rId64"/>
    <p:sldLayoutId id="2147485184" r:id="rId65"/>
    <p:sldLayoutId id="2147485185" r:id="rId66"/>
    <p:sldLayoutId id="2147485186" r:id="rId67"/>
    <p:sldLayoutId id="2147485187" r:id="rId68"/>
    <p:sldLayoutId id="2147485188" r:id="rId69"/>
    <p:sldLayoutId id="2147485189" r:id="rId70"/>
    <p:sldLayoutId id="2147485190" r:id="rId71"/>
    <p:sldLayoutId id="2147483676" r:id="rId72"/>
    <p:sldLayoutId id="2147484815" r:id="rId73"/>
    <p:sldLayoutId id="2147484816" r:id="rId74"/>
    <p:sldLayoutId id="2147484817" r:id="rId75"/>
    <p:sldLayoutId id="2147483813" r:id="rId76"/>
    <p:sldLayoutId id="2147484386" r:id="rId77"/>
    <p:sldLayoutId id="2147485211" r:id="rId78"/>
    <p:sldLayoutId id="2147485212" r:id="rId79"/>
    <p:sldLayoutId id="2147485213" r:id="rId80"/>
    <p:sldLayoutId id="2147484329" r:id="rId81"/>
    <p:sldLayoutId id="2147484330" r:id="rId82"/>
    <p:sldLayoutId id="2147484331" r:id="rId83"/>
    <p:sldLayoutId id="2147484332" r:id="rId84"/>
    <p:sldLayoutId id="2147483814" r:id="rId85"/>
    <p:sldLayoutId id="2147483815" r:id="rId86"/>
    <p:sldLayoutId id="2147485131" r:id="rId87"/>
    <p:sldLayoutId id="2147484477" r:id="rId88"/>
    <p:sldLayoutId id="2147484478" r:id="rId89"/>
    <p:sldLayoutId id="2147484260" r:id="rId90"/>
    <p:sldLayoutId id="2147484856" r:id="rId91"/>
    <p:sldLayoutId id="2147484480" r:id="rId92"/>
    <p:sldLayoutId id="2147484267" r:id="rId93"/>
    <p:sldLayoutId id="2147484481" r:id="rId94"/>
    <p:sldLayoutId id="2147484482" r:id="rId95"/>
    <p:sldLayoutId id="2147484483" r:id="rId96"/>
    <p:sldLayoutId id="2147484484" r:id="rId97"/>
    <p:sldLayoutId id="2147485050" r:id="rId98"/>
    <p:sldLayoutId id="2147485051" r:id="rId99"/>
    <p:sldLayoutId id="2147485052" r:id="rId100"/>
    <p:sldLayoutId id="2147484857" r:id="rId101"/>
    <p:sldLayoutId id="2147485053" r:id="rId102"/>
    <p:sldLayoutId id="2147485054" r:id="rId103"/>
    <p:sldLayoutId id="2147485055" r:id="rId104"/>
    <p:sldLayoutId id="2147485056" r:id="rId105"/>
    <p:sldLayoutId id="2147485057" r:id="rId106"/>
    <p:sldLayoutId id="2147485058" r:id="rId107"/>
    <p:sldLayoutId id="2147483877" r:id="rId108"/>
    <p:sldLayoutId id="2147483878" r:id="rId109"/>
    <p:sldLayoutId id="2147484652" r:id="rId110"/>
    <p:sldLayoutId id="2147484607" r:id="rId111"/>
    <p:sldLayoutId id="2147484608" r:id="rId112"/>
    <p:sldLayoutId id="2147484605" r:id="rId113"/>
    <p:sldLayoutId id="2147484833" r:id="rId114"/>
    <p:sldLayoutId id="2147484834" r:id="rId115"/>
    <p:sldLayoutId id="2147484349" r:id="rId116"/>
    <p:sldLayoutId id="2147485084" r:id="rId117"/>
    <p:sldLayoutId id="2147485161" r:id="rId118"/>
    <p:sldLayoutId id="2147485179" r:id="rId119"/>
    <p:sldLayoutId id="2147484851" r:id="rId120"/>
    <p:sldLayoutId id="2147483675" r:id="rId121"/>
    <p:sldLayoutId id="2147484222" r:id="rId122"/>
    <p:sldLayoutId id="2147484854" r:id="rId123"/>
    <p:sldLayoutId id="2147484356" r:id="rId124"/>
    <p:sldLayoutId id="2147484357" r:id="rId125"/>
    <p:sldLayoutId id="2147484358" r:id="rId126"/>
    <p:sldLayoutId id="2147484634" r:id="rId127"/>
    <p:sldLayoutId id="2147484635" r:id="rId128"/>
    <p:sldLayoutId id="2147484238" r:id="rId129"/>
    <p:sldLayoutId id="2147484200" r:id="rId130"/>
    <p:sldLayoutId id="2147484840" r:id="rId131"/>
    <p:sldLayoutId id="2147484202" r:id="rId132"/>
    <p:sldLayoutId id="2147484203" r:id="rId133"/>
    <p:sldLayoutId id="2147484204" r:id="rId134"/>
    <p:sldLayoutId id="2147484205" r:id="rId135"/>
    <p:sldLayoutId id="2147484206" r:id="rId136"/>
    <p:sldLayoutId id="2147484237" r:id="rId137"/>
    <p:sldLayoutId id="2147484208" r:id="rId138"/>
    <p:sldLayoutId id="2147484378" r:id="rId139"/>
    <p:sldLayoutId id="2147484843" r:id="rId140"/>
    <p:sldLayoutId id="2147485093" r:id="rId141"/>
    <p:sldLayoutId id="2147485215" r:id="rId142"/>
    <p:sldLayoutId id="2147485072" r:id="rId143"/>
    <p:sldLayoutId id="2147484845" r:id="rId144"/>
    <p:sldLayoutId id="2147484231" r:id="rId145"/>
    <p:sldLayoutId id="2147484268" r:id="rId146"/>
    <p:sldLayoutId id="2147484235" r:id="rId147"/>
    <p:sldLayoutId id="2147484847" r:id="rId148"/>
    <p:sldLayoutId id="2147484245" r:id="rId149"/>
    <p:sldLayoutId id="2147484262" r:id="rId150"/>
    <p:sldLayoutId id="2147485045" r:id="rId151"/>
    <p:sldLayoutId id="2147485046" r:id="rId152"/>
    <p:sldLayoutId id="2147485172" r:id="rId153"/>
    <p:sldLayoutId id="2147484233" r:id="rId154"/>
    <p:sldLayoutId id="2147484821" r:id="rId155"/>
    <p:sldLayoutId id="2147485047" r:id="rId156"/>
    <p:sldLayoutId id="2147483723" r:id="rId157"/>
    <p:sldLayoutId id="2147484848" r:id="rId158"/>
    <p:sldLayoutId id="2147485048" r:id="rId159"/>
    <p:sldLayoutId id="2147485049" r:id="rId160"/>
    <p:sldLayoutId id="2147484400" r:id="rId161"/>
    <p:sldLayoutId id="2147484401" r:id="rId162"/>
    <p:sldLayoutId id="2147484402" r:id="rId163"/>
    <p:sldLayoutId id="2147484822" r:id="rId164"/>
    <p:sldLayoutId id="2147484849" r:id="rId165"/>
    <p:sldLayoutId id="2147483703" r:id="rId166"/>
    <p:sldLayoutId id="2147483704" r:id="rId167"/>
    <p:sldLayoutId id="2147483705" r:id="rId168"/>
    <p:sldLayoutId id="2147483772" r:id="rId169"/>
    <p:sldLayoutId id="2147483664" r:id="rId170"/>
    <p:sldLayoutId id="2147483707" r:id="rId171"/>
    <p:sldLayoutId id="2147483708" r:id="rId172"/>
    <p:sldLayoutId id="2147483709" r:id="rId173"/>
    <p:sldLayoutId id="2147483710" r:id="rId174"/>
    <p:sldLayoutId id="2147483711" r:id="rId175"/>
    <p:sldLayoutId id="2147483712" r:id="rId176"/>
    <p:sldLayoutId id="2147485214" r:id="rId177"/>
    <p:sldLayoutId id="2147483713" r:id="rId178"/>
    <p:sldLayoutId id="2147484335" r:id="rId179"/>
    <p:sldLayoutId id="2147484336" r:id="rId180"/>
    <p:sldLayoutId id="2147484337" r:id="rId181"/>
    <p:sldLayoutId id="2147484852" r:id="rId182"/>
    <p:sldLayoutId id="2147484853" r:id="rId183"/>
    <p:sldLayoutId id="2147484339" r:id="rId184"/>
    <p:sldLayoutId id="2147484340" r:id="rId185"/>
    <p:sldLayoutId id="2147484341" r:id="rId186"/>
    <p:sldLayoutId id="2147484342" r:id="rId187"/>
    <p:sldLayoutId id="2147484343" r:id="rId188"/>
    <p:sldLayoutId id="2147484344" r:id="rId18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11" Type="http://schemas.openxmlformats.org/officeDocument/2006/relationships/image" Target="../media/image64.gif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E20D09F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ILPQC: Wrap-up &amp;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Next steps for 2023</a:t>
            </a:r>
            <a:r>
              <a:rPr lang="en-US" b="0">
                <a:ea typeface="+mj-lt"/>
                <a:cs typeface="+mj-lt"/>
              </a:rPr>
              <a:t> 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197" y="3393051"/>
            <a:ext cx="5194433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2023 OB Face to Face Meeting</a:t>
            </a:r>
          </a:p>
        </p:txBody>
      </p:sp>
      <p:pic>
        <p:nvPicPr>
          <p:cNvPr id="25" name="Picture Placeholder 24" descr="Woman kissing newborn baby's cheek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7118684" y="1512352"/>
            <a:ext cx="5073316" cy="3386726"/>
          </a:xfrm>
        </p:spPr>
      </p:pic>
    </p:spTree>
    <p:extLst>
      <p:ext uri="{BB962C8B-B14F-4D97-AF65-F5344CB8AC3E}">
        <p14:creationId xmlns:p14="http://schemas.microsoft.com/office/powerpoint/2010/main" val="16915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81" y="172509"/>
            <a:ext cx="10972800" cy="1325563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Upcoming ILPQC Events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graphicFrame>
        <p:nvGraphicFramePr>
          <p:cNvPr id="458" name="Table 458">
            <a:extLst>
              <a:ext uri="{FF2B5EF4-FFF2-40B4-BE49-F238E27FC236}">
                <a16:creationId xmlns:a16="http://schemas.microsoft.com/office/drawing/2014/main" id="{6B8DD92D-FC61-B8CD-3116-E6D4BC770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38558"/>
              </p:ext>
            </p:extLst>
          </p:nvPr>
        </p:nvGraphicFramePr>
        <p:xfrm>
          <a:off x="272814" y="1693333"/>
          <a:ext cx="9706583" cy="46656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0450">
                  <a:extLst>
                    <a:ext uri="{9D8B030D-6E8A-4147-A177-3AD203B41FA5}">
                      <a16:colId xmlns:a16="http://schemas.microsoft.com/office/drawing/2014/main" val="2337264793"/>
                    </a:ext>
                  </a:extLst>
                </a:gridCol>
                <a:gridCol w="4176133">
                  <a:extLst>
                    <a:ext uri="{9D8B030D-6E8A-4147-A177-3AD203B41FA5}">
                      <a16:colId xmlns:a16="http://schemas.microsoft.com/office/drawing/2014/main" val="1898119252"/>
                    </a:ext>
                  </a:extLst>
                </a:gridCol>
              </a:tblGrid>
              <a:tr h="733777"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Event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Day/Time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244632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noProof="0">
                          <a:solidFill>
                            <a:schemeClr val="accent1"/>
                          </a:solidFill>
                          <a:latin typeface="Calibri"/>
                        </a:rPr>
                        <a:t>BE</a:t>
                      </a: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400" b="1" i="0" u="none" strike="noStrike" kern="1200" noProof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Webinar: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Key Takeaways from F2F Breakouts and Next Steps for Getting to Green on Key Strategies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June 5th at 12pm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1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*moved earlier to honor Juneteenth*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92727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noProof="0">
                          <a:solidFill>
                            <a:schemeClr val="accent1"/>
                          </a:solidFill>
                          <a:latin typeface="Calibri"/>
                        </a:rPr>
                        <a:t>PVB </a:t>
                      </a:r>
                      <a:r>
                        <a:rPr lang="en-US" sz="2400" b="1" i="0" u="none" strike="noStrike" kern="1200" noProof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Webinar: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 Improving Failed Inductions Meeting ACOG/SMFM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June 26th at 12:30pm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51646"/>
                  </a:ext>
                </a:extLst>
              </a:tr>
              <a:tr h="94911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BE QI Summer Series</a:t>
                      </a: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: 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Respectful Care Breakfasts</a:t>
                      </a:r>
                      <a:endParaRPr lang="en-US" dirty="0"/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Patient Partner on Your QI Team</a:t>
                      </a:r>
                      <a:endParaRPr lang="en-US" dirty="0"/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Linking Patients to Community Resources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 b="0" i="0" u="none" strike="noStrike" noProof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Thursday, June 22nd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Thursday, July 20th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Thursday, August 24th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77404"/>
                  </a:ext>
                </a:extLst>
              </a:tr>
            </a:tbl>
          </a:graphicData>
        </a:graphic>
      </p:graphicFrame>
      <p:pic>
        <p:nvPicPr>
          <p:cNvPr id="479" name="Graphic 479" descr="Daily calendar with solid fill">
            <a:extLst>
              <a:ext uri="{FF2B5EF4-FFF2-40B4-BE49-F238E27FC236}">
                <a16:creationId xmlns:a16="http://schemas.microsoft.com/office/drawing/2014/main" id="{843CD5E3-5569-66AE-9C08-081E41E8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3959" y="2578687"/>
            <a:ext cx="2707630" cy="26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F602C-612E-FC36-6716-7F94A1BC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7" y="374565"/>
            <a:ext cx="4960945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ea typeface="Lato Medium"/>
                <a:cs typeface="Lato Medium"/>
              </a:rPr>
              <a:t>Join Us Tomorrow at 9am for the ILPQC Neonatal </a:t>
            </a:r>
            <a:br>
              <a:rPr lang="en-US" sz="2800">
                <a:ea typeface="Lato Medium"/>
                <a:cs typeface="Lato Medium"/>
              </a:rPr>
            </a:br>
            <a:r>
              <a:rPr lang="en-US" sz="2800">
                <a:ea typeface="Lato Medium"/>
                <a:cs typeface="Lato Medium"/>
              </a:rPr>
              <a:t>Face-to-Face Meeting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99966-3EAD-A9BB-0624-42EC9D68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08" y="1739361"/>
            <a:ext cx="641432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accent1"/>
                </a:solidFill>
                <a:ea typeface="Lato"/>
                <a:cs typeface="Calibri"/>
              </a:rPr>
              <a:t>We have amazing speakers and a packed agenda including...</a:t>
            </a:r>
            <a:endParaRPr lang="en-US" sz="2000" b="1">
              <a:solidFill>
                <a:schemeClr val="accent1"/>
              </a:solidFill>
              <a:ea typeface="Lato"/>
              <a:cs typeface="+mn-lt"/>
            </a:endParaRP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r>
              <a:rPr lang="en-US" b="1" dirty="0">
                <a:solidFill>
                  <a:schemeClr val="accent1"/>
                </a:solidFill>
                <a:ea typeface="Lato"/>
                <a:cs typeface="Calibri"/>
              </a:rPr>
              <a:t>Celebration of a Successful BASIC Initiative  </a:t>
            </a: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r>
              <a:rPr lang="en-US" b="1" dirty="0">
                <a:solidFill>
                  <a:schemeClr val="accent1"/>
                </a:solidFill>
                <a:ea typeface="Lato"/>
                <a:cs typeface="Calibri"/>
              </a:rPr>
              <a:t>Health Equity for Infants: Start Where You Are</a:t>
            </a: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r>
              <a:rPr lang="en-US" b="1" dirty="0">
                <a:solidFill>
                  <a:schemeClr val="accent1"/>
                </a:solidFill>
                <a:ea typeface="Lato"/>
                <a:cs typeface="Calibri"/>
              </a:rPr>
              <a:t>Data Driven Approaches to SUID Prevention: from Surveillance to Safe Sleep</a:t>
            </a: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r>
              <a:rPr lang="en-US" b="1" dirty="0">
                <a:solidFill>
                  <a:schemeClr val="accent1"/>
                </a:solidFill>
                <a:ea typeface="Lato"/>
                <a:cs typeface="Calibri"/>
              </a:rPr>
              <a:t>Setting the Stage for the Equity and Safe Sleep in Infants (ESSI) Initiative </a:t>
            </a: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r>
              <a:rPr lang="en-US" b="1" dirty="0">
                <a:solidFill>
                  <a:schemeClr val="accent1"/>
                </a:solidFill>
                <a:ea typeface="Lato"/>
                <a:cs typeface="Calibri"/>
              </a:rPr>
              <a:t>Breakout Sessions:</a:t>
            </a:r>
          </a:p>
          <a:p>
            <a:pPr lvl="2">
              <a:lnSpc>
                <a:spcPct val="90000"/>
              </a:lnSpc>
              <a:spcAft>
                <a:spcPts val="500"/>
              </a:spcAft>
            </a:pPr>
            <a:r>
              <a:rPr lang="en-US" sz="2000" b="1" dirty="0">
                <a:solidFill>
                  <a:schemeClr val="accent1"/>
                </a:solidFill>
                <a:ea typeface="Lato"/>
                <a:cs typeface="Calibri"/>
              </a:rPr>
              <a:t>Building Sleep Safety for Infants in Illinois </a:t>
            </a:r>
          </a:p>
          <a:p>
            <a:pPr lvl="2">
              <a:lnSpc>
                <a:spcPct val="90000"/>
              </a:lnSpc>
              <a:spcAft>
                <a:spcPts val="500"/>
              </a:spcAft>
            </a:pPr>
            <a:r>
              <a:rPr lang="en-US" sz="2000" b="1" dirty="0">
                <a:solidFill>
                  <a:schemeClr val="accent1"/>
                </a:solidFill>
                <a:ea typeface="Lato"/>
                <a:cs typeface="Calibri"/>
              </a:rPr>
              <a:t>Newborn Equity in a Quality Improvement Framework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accent1"/>
                </a:solidFill>
                <a:ea typeface="Lato"/>
                <a:cs typeface="Lato"/>
              </a:rPr>
              <a:t>We hope to see you there!</a:t>
            </a:r>
          </a:p>
          <a:p>
            <a:pPr lvl="1">
              <a:lnSpc>
                <a:spcPct val="90000"/>
              </a:lnSpc>
              <a:spcAft>
                <a:spcPts val="500"/>
              </a:spcAft>
              <a:buClr>
                <a:srgbClr val="1C498B"/>
              </a:buClr>
            </a:pPr>
            <a:endParaRPr lang="en-US" sz="1100" b="1">
              <a:ea typeface="Lato"/>
              <a:cs typeface="Calibri" panose="020F0502020204030204"/>
            </a:endParaRPr>
          </a:p>
        </p:txBody>
      </p:sp>
      <p:pic>
        <p:nvPicPr>
          <p:cNvPr id="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DB6322-8EF3-E143-502C-ED3F0BE58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1" t="-4651" r="22330" b="4795"/>
          <a:stretch/>
        </p:blipFill>
        <p:spPr>
          <a:xfrm>
            <a:off x="6859768" y="3154859"/>
            <a:ext cx="5382791" cy="3697882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F69933-8AF4-852B-6F77-240ED2622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6" r="8137" b="-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377C63D-E6FC-9AB4-9937-7176D9513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0" r="12737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AB1B-0C97-1A89-766B-26EDCC74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33417" y="6356350"/>
            <a:ext cx="403057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CBCFD-AEDA-6834-4681-6B298675B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374" y="6356349"/>
            <a:ext cx="916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4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 descr="Text&#10;&#10;Description automatically generated">
            <a:extLst>
              <a:ext uri="{FF2B5EF4-FFF2-40B4-BE49-F238E27FC236}">
                <a16:creationId xmlns:a16="http://schemas.microsoft.com/office/drawing/2014/main" id="{5D159BD1-A333-28C7-6B15-1A5B474B3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65" t="15217" r="-2165" b="15652"/>
          <a:stretch/>
        </p:blipFill>
        <p:spPr>
          <a:xfrm>
            <a:off x="898766" y="10"/>
            <a:ext cx="10394576" cy="6870372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D33E6-2E76-4258-AB9E-5F0BBED2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D0E0-F1C1-4D33-9F27-0709204D9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90810" y="6356350"/>
            <a:ext cx="10629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04537-23BF-21CC-C67C-621776B6EE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354D6-E765-6068-4572-8AAC509F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9911C8-FB04-AB1E-9DF3-1719F4A8E412}"/>
              </a:ext>
            </a:extLst>
          </p:cNvPr>
          <p:cNvSpPr txBox="1">
            <a:spLocks/>
          </p:cNvSpPr>
          <p:nvPr/>
        </p:nvSpPr>
        <p:spPr>
          <a:xfrm>
            <a:off x="3048000" y="193881"/>
            <a:ext cx="5306742" cy="593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/>
            <a:r>
              <a:rPr lang="en-US">
                <a:solidFill>
                  <a:schemeClr val="tx2">
                    <a:lumMod val="50000"/>
                  </a:schemeClr>
                </a:solidFill>
                <a:ea typeface="Lato Medium"/>
                <a:cs typeface="Lato Medium"/>
              </a:rPr>
              <a:t>Thanks to our Funders</a:t>
            </a:r>
          </a:p>
        </p:txBody>
      </p:sp>
      <p:pic>
        <p:nvPicPr>
          <p:cNvPr id="11" name="Picture 8" descr="IDPH | Protecting health, improving lives.">
            <a:extLst>
              <a:ext uri="{FF2B5EF4-FFF2-40B4-BE49-F238E27FC236}">
                <a16:creationId xmlns:a16="http://schemas.microsoft.com/office/drawing/2014/main" id="{79E5BE18-815B-2128-14F6-55F28E4E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421" y="1065887"/>
            <a:ext cx="2558009" cy="6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US CDC logo.svg - Wikimedia Commons">
            <a:extLst>
              <a:ext uri="{FF2B5EF4-FFF2-40B4-BE49-F238E27FC236}">
                <a16:creationId xmlns:a16="http://schemas.microsoft.com/office/drawing/2014/main" id="{2089DC53-0BA7-A340-049B-28714F3A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582" y="908330"/>
            <a:ext cx="1398959" cy="10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ogo&#10;&#10;Description automatically generated">
            <a:extLst>
              <a:ext uri="{FF2B5EF4-FFF2-40B4-BE49-F238E27FC236}">
                <a16:creationId xmlns:a16="http://schemas.microsoft.com/office/drawing/2014/main" id="{DADE1F50-90C5-48DA-A421-40E43ECF4B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15" y="838118"/>
            <a:ext cx="1161691" cy="1151682"/>
          </a:xfrm>
          <a:prstGeom prst="rect">
            <a:avLst/>
          </a:prstGeom>
        </p:spPr>
      </p:pic>
      <p:pic>
        <p:nvPicPr>
          <p:cNvPr id="19" name="Picture 6" descr="https://cpcqc.org/wp-content/uploads/2021/03/aim.png">
            <a:extLst>
              <a:ext uri="{FF2B5EF4-FFF2-40B4-BE49-F238E27FC236}">
                <a16:creationId xmlns:a16="http://schemas.microsoft.com/office/drawing/2014/main" id="{E0BEE24B-C711-AF67-8719-D780030A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684" y="1018321"/>
            <a:ext cx="1684846" cy="9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D083F7A-AFCE-F54E-02B9-D4B8C1C92D81}"/>
              </a:ext>
            </a:extLst>
          </p:cNvPr>
          <p:cNvSpPr txBox="1">
            <a:spLocks/>
          </p:cNvSpPr>
          <p:nvPr/>
        </p:nvSpPr>
        <p:spPr>
          <a:xfrm>
            <a:off x="3008923" y="2079341"/>
            <a:ext cx="5306742" cy="593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  <a:ea typeface="Lato Medium"/>
                <a:cs typeface="Lato Medium"/>
              </a:rPr>
              <a:t>CME Provider: 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3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20C2A0-D821-113D-2E8F-F2901D136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517" y="4838846"/>
            <a:ext cx="1997974" cy="461295"/>
          </a:xfrm>
          <a:prstGeom prst="rect">
            <a:avLst/>
          </a:prstGeom>
        </p:spPr>
      </p:pic>
      <p:pic>
        <p:nvPicPr>
          <p:cNvPr id="26" name="Picture 26" descr="Shape&#10;&#10;Description automatically generated">
            <a:extLst>
              <a:ext uri="{FF2B5EF4-FFF2-40B4-BE49-F238E27FC236}">
                <a16:creationId xmlns:a16="http://schemas.microsoft.com/office/drawing/2014/main" id="{96D5ACFE-CE81-CDDB-1B02-7080CC2813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117" y="5475300"/>
            <a:ext cx="2098063" cy="629257"/>
          </a:xfrm>
          <a:prstGeom prst="rect">
            <a:avLst/>
          </a:prstGeom>
        </p:spPr>
      </p:pic>
      <p:pic>
        <p:nvPicPr>
          <p:cNvPr id="28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8BA1E6-1D6A-7763-4368-7FD49A2FB6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304" y="2675644"/>
            <a:ext cx="2146800" cy="985575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C324D09-08DE-21B5-8F28-FE8F4773F51B}"/>
              </a:ext>
            </a:extLst>
          </p:cNvPr>
          <p:cNvSpPr txBox="1">
            <a:spLocks/>
          </p:cNvSpPr>
          <p:nvPr/>
        </p:nvSpPr>
        <p:spPr>
          <a:xfrm>
            <a:off x="3048000" y="3531454"/>
            <a:ext cx="5306742" cy="593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/>
            <a:r>
              <a:rPr lang="en-US">
                <a:solidFill>
                  <a:schemeClr val="tx2">
                    <a:lumMod val="50000"/>
                  </a:schemeClr>
                </a:solidFill>
                <a:ea typeface="Lato Medium"/>
                <a:cs typeface="Lato Medium"/>
              </a:rPr>
              <a:t>Supporters: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" name="Picture 3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61A08D-1115-431E-2B46-E666DC6F4B7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79" y="4839534"/>
            <a:ext cx="1949464" cy="609109"/>
          </a:xfrm>
          <a:prstGeom prst="rect">
            <a:avLst/>
          </a:prstGeom>
        </p:spPr>
      </p:pic>
      <p:pic>
        <p:nvPicPr>
          <p:cNvPr id="33" name="Picture 2" descr="Laboratory of Neurogenomics and Novel Therapies Web Site – Research and  Patient Care at Northwestern">
            <a:extLst>
              <a:ext uri="{FF2B5EF4-FFF2-40B4-BE49-F238E27FC236}">
                <a16:creationId xmlns:a16="http://schemas.microsoft.com/office/drawing/2014/main" id="{8822425D-6509-8E77-A66A-276D5D34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9576" y="4812977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0CD0FDDE-DB87-D374-3714-F8397751BF1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663" y="4839998"/>
            <a:ext cx="1364749" cy="593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A47E77-6815-0449-DB09-7302D615E6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844" y="4923984"/>
            <a:ext cx="2140342" cy="428068"/>
          </a:xfrm>
          <a:prstGeom prst="rect">
            <a:avLst/>
          </a:prstGeom>
        </p:spPr>
      </p:pic>
      <p:pic>
        <p:nvPicPr>
          <p:cNvPr id="38" name="Picture 3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50CA5DC-22F1-D5B7-FDC4-9802303D2C0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84" y="4044970"/>
            <a:ext cx="1664899" cy="598041"/>
          </a:xfrm>
          <a:prstGeom prst="rect">
            <a:avLst/>
          </a:prstGeom>
        </p:spPr>
      </p:pic>
      <p:pic>
        <p:nvPicPr>
          <p:cNvPr id="39" name="Picture 39" descr="Text&#10;&#10;Description automatically generated">
            <a:extLst>
              <a:ext uri="{FF2B5EF4-FFF2-40B4-BE49-F238E27FC236}">
                <a16:creationId xmlns:a16="http://schemas.microsoft.com/office/drawing/2014/main" id="{7C577206-38B5-60CD-FDA3-3A06519F750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43" y="3922201"/>
            <a:ext cx="2743200" cy="733720"/>
          </a:xfrm>
          <a:prstGeom prst="rect">
            <a:avLst/>
          </a:prstGeom>
        </p:spPr>
      </p:pic>
      <p:pic>
        <p:nvPicPr>
          <p:cNvPr id="40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06A5BC-3C62-323D-5694-C030537B56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513" y="4004943"/>
            <a:ext cx="2743200" cy="773944"/>
          </a:xfrm>
          <a:prstGeom prst="rect">
            <a:avLst/>
          </a:prstGeom>
        </p:spPr>
      </p:pic>
      <p:pic>
        <p:nvPicPr>
          <p:cNvPr id="41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A1107B0C-0CBB-BEB9-1B05-6527881AAF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69" y="4042826"/>
            <a:ext cx="1905000" cy="476250"/>
          </a:xfrm>
          <a:prstGeom prst="rect">
            <a:avLst/>
          </a:prstGeom>
        </p:spPr>
      </p:pic>
      <p:pic>
        <p:nvPicPr>
          <p:cNvPr id="42" name="Picture 42">
            <a:extLst>
              <a:ext uri="{FF2B5EF4-FFF2-40B4-BE49-F238E27FC236}">
                <a16:creationId xmlns:a16="http://schemas.microsoft.com/office/drawing/2014/main" id="{424A60D3-9C09-2BC2-C30C-B160790D2B2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9" y="5567481"/>
            <a:ext cx="2401277" cy="661260"/>
          </a:xfrm>
          <a:prstGeom prst="rect">
            <a:avLst/>
          </a:prstGeom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9D3A7F2A-2208-12DB-86D9-EC2D5EA5661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605" y="5480746"/>
            <a:ext cx="2137508" cy="785525"/>
          </a:xfrm>
          <a:prstGeom prst="rect">
            <a:avLst/>
          </a:prstGeom>
        </p:spPr>
      </p:pic>
      <p:pic>
        <p:nvPicPr>
          <p:cNvPr id="45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782F805C-EB35-7022-84B0-AD214D82CF4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457" y="5519059"/>
            <a:ext cx="2098431" cy="786263"/>
          </a:xfrm>
          <a:prstGeom prst="rect">
            <a:avLst/>
          </a:prstGeom>
        </p:spPr>
      </p:pic>
      <p:pic>
        <p:nvPicPr>
          <p:cNvPr id="46" name="Picture 46" descr="Logo&#10;&#10;Description automatically generated">
            <a:extLst>
              <a:ext uri="{FF2B5EF4-FFF2-40B4-BE49-F238E27FC236}">
                <a16:creationId xmlns:a16="http://schemas.microsoft.com/office/drawing/2014/main" id="{5C76C4E5-EF6E-7DCF-7A3D-7C6B7D09960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356" y="5541092"/>
            <a:ext cx="1432414" cy="6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7412-12BF-6710-41B7-C77122EF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300" y="288925"/>
            <a:ext cx="9740900" cy="13509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PVB 2023 Focus</a:t>
            </a:r>
            <a:endParaRPr lang="en-US"/>
          </a:p>
        </p:txBody>
      </p:sp>
      <p:graphicFrame>
        <p:nvGraphicFramePr>
          <p:cNvPr id="12" name="Diagram 12">
            <a:extLst>
              <a:ext uri="{FF2B5EF4-FFF2-40B4-BE49-F238E27FC236}">
                <a16:creationId xmlns:a16="http://schemas.microsoft.com/office/drawing/2014/main" id="{6F2CEDE3-13E5-3918-49C0-41D689571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148067"/>
              </p:ext>
            </p:extLst>
          </p:nvPr>
        </p:nvGraphicFramePr>
        <p:xfrm>
          <a:off x="5513655" y="2293526"/>
          <a:ext cx="5987979" cy="392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740F0-8A00-CFBA-7F88-8E6557DD06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24000" y="65341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A0593-1603-E50E-CC52-9D5C70CC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5200" y="64325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7BD6008-E73D-A1AF-FD8B-F10CFD54C765}"/>
              </a:ext>
            </a:extLst>
          </p:cNvPr>
          <p:cNvSpPr/>
          <p:nvPr/>
        </p:nvSpPr>
        <p:spPr>
          <a:xfrm>
            <a:off x="214896" y="2610514"/>
            <a:ext cx="1177884" cy="872793"/>
          </a:xfrm>
          <a:prstGeom prst="hexagon">
            <a:avLst/>
          </a:prstGeom>
          <a:solidFill>
            <a:srgbClr val="FF66C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23.6%</a:t>
            </a:r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E5F6092-6C41-1690-395C-2504183CCDB8}"/>
              </a:ext>
            </a:extLst>
          </p:cNvPr>
          <p:cNvSpPr/>
          <p:nvPr/>
        </p:nvSpPr>
        <p:spPr>
          <a:xfrm>
            <a:off x="211964" y="3859834"/>
            <a:ext cx="1177884" cy="872792"/>
          </a:xfrm>
          <a:prstGeom prst="hexagon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70%</a:t>
            </a:r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E084343-6373-6399-094A-DB2794060CD9}"/>
              </a:ext>
            </a:extLst>
          </p:cNvPr>
          <p:cNvSpPr/>
          <p:nvPr/>
        </p:nvSpPr>
        <p:spPr>
          <a:xfrm>
            <a:off x="227265" y="5190145"/>
            <a:ext cx="1169322" cy="872792"/>
          </a:xfrm>
          <a:prstGeom prst="hexagon">
            <a:avLst/>
          </a:prstGeom>
          <a:solidFill>
            <a:srgbClr val="FFDE5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23.6%</a:t>
            </a:r>
            <a:endParaRPr 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5AE2B98-C451-C8FF-2747-409B0E225E91}"/>
              </a:ext>
            </a:extLst>
          </p:cNvPr>
          <p:cNvSpPr txBox="1"/>
          <p:nvPr/>
        </p:nvSpPr>
        <p:spPr>
          <a:xfrm>
            <a:off x="1522800" y="2495003"/>
            <a:ext cx="3626503" cy="11165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All PVB teams to bring their NTSV C-Section Rates below 23.6% and sustain</a:t>
            </a:r>
            <a:endParaRPr lang="en-US" sz="2200"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E9DAFAE-7B7D-A03D-7257-51D6620A770C}"/>
              </a:ext>
            </a:extLst>
          </p:cNvPr>
          <p:cNvSpPr txBox="1"/>
          <p:nvPr/>
        </p:nvSpPr>
        <p:spPr>
          <a:xfrm>
            <a:off x="1523152" y="3796555"/>
            <a:ext cx="376349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Increasing the % of NTSV C-Sections Meeting ACOG/ SMFM Criteria to </a:t>
            </a:r>
            <a:r>
              <a:rPr lang="en-US" sz="2200" u="sng"/>
              <a:t>&gt;</a:t>
            </a:r>
            <a:r>
              <a:rPr lang="en-US" sz="2200"/>
              <a:t>70%</a:t>
            </a:r>
            <a:endParaRPr lang="en-US" sz="2200">
              <a:cs typeface="Calibri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63A1282-F9D8-29DB-FB5B-68486EB83B7B}"/>
              </a:ext>
            </a:extLst>
          </p:cNvPr>
          <p:cNvSpPr txBox="1"/>
          <p:nvPr/>
        </p:nvSpPr>
        <p:spPr>
          <a:xfrm>
            <a:off x="1521088" y="5191839"/>
            <a:ext cx="344313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Identifying and addressing disparities in NTSV C-Section rates</a:t>
            </a:r>
            <a:endParaRPr lang="en-US" sz="2200">
              <a:ea typeface="Calibri"/>
              <a:cs typeface="Calibri"/>
            </a:endParaRPr>
          </a:p>
        </p:txBody>
      </p:sp>
      <p:pic>
        <p:nvPicPr>
          <p:cNvPr id="985" name="Picture 6" descr="Shape&#10;&#10;Description automatically generated">
            <a:extLst>
              <a:ext uri="{FF2B5EF4-FFF2-40B4-BE49-F238E27FC236}">
                <a16:creationId xmlns:a16="http://schemas.microsoft.com/office/drawing/2014/main" id="{962AFD0A-8864-D9C4-581C-C2EA0D199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2" y="9525"/>
            <a:ext cx="1794517" cy="17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1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85" y="491963"/>
            <a:ext cx="10972800" cy="1325563"/>
          </a:xfrm>
          <a:noFill/>
        </p:spPr>
        <p:txBody>
          <a:bodyPr>
            <a:normAutofit/>
          </a:bodyPr>
          <a:lstStyle/>
          <a:p>
            <a:r>
              <a:rPr lang="en-US">
                <a:solidFill>
                  <a:srgbClr val="1C498B"/>
                </a:solidFill>
              </a:rPr>
              <a:t>Thinking ahead… What is next for BE teams? 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25625"/>
            <a:ext cx="643501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5668F"/>
              </a:buClr>
            </a:pPr>
            <a:r>
              <a:rPr lang="en-US" dirty="0">
                <a:solidFill>
                  <a:srgbClr val="444C55"/>
                </a:solidFill>
                <a:ea typeface="+mn-ea"/>
                <a:cs typeface="+mn-cs"/>
              </a:rPr>
              <a:t>Find the right path for your team on your Birth Equity journey</a:t>
            </a:r>
            <a:endParaRPr lang="en-US" dirty="0">
              <a:solidFill>
                <a:srgbClr val="444C55"/>
              </a:solidFill>
              <a:ea typeface="+mn-ea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5668F"/>
              </a:buClr>
            </a:pPr>
            <a:r>
              <a:rPr lang="en-US" dirty="0">
                <a:solidFill>
                  <a:srgbClr val="444C55"/>
                </a:solidFill>
                <a:ea typeface="+mn-ea"/>
                <a:cs typeface="+mn-cs"/>
              </a:rPr>
              <a:t>Create a 30/60/90 plan that works for you</a:t>
            </a:r>
            <a:endParaRPr lang="en-US" dirty="0">
              <a:solidFill>
                <a:srgbClr val="444C55"/>
              </a:solidFill>
              <a:ea typeface="+mn-ea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5668F"/>
              </a:buClr>
            </a:pPr>
            <a:r>
              <a:rPr lang="en-US" dirty="0">
                <a:solidFill>
                  <a:srgbClr val="444C55"/>
                </a:solidFill>
                <a:ea typeface="+mn-ea"/>
                <a:cs typeface="Calibri"/>
              </a:rPr>
              <a:t>Implement all key strategies by December 2023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5668F"/>
              </a:buClr>
            </a:pPr>
            <a:r>
              <a:rPr lang="en-US" dirty="0">
                <a:solidFill>
                  <a:srgbClr val="444C55"/>
                </a:solidFill>
                <a:ea typeface="+mn-ea"/>
                <a:cs typeface="+mn-cs"/>
              </a:rPr>
              <a:t>Remainder of 2023 we will focus on: </a:t>
            </a:r>
            <a:endParaRPr lang="en-US" dirty="0">
              <a:solidFill>
                <a:srgbClr val="444C55"/>
              </a:solidFill>
              <a:ea typeface="+mn-ea"/>
              <a:cs typeface="Calibri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498B"/>
              </a:buClr>
            </a:pPr>
            <a:r>
              <a:rPr lang="en-US" sz="2400" dirty="0">
                <a:solidFill>
                  <a:srgbClr val="444C55"/>
                </a:solidFill>
                <a:ea typeface="+mn-ea"/>
                <a:cs typeface="+mn-cs"/>
              </a:rPr>
              <a:t>SDOH screening/linkage to resources </a:t>
            </a:r>
            <a:endParaRPr lang="en-US" sz="2400" dirty="0">
              <a:solidFill>
                <a:srgbClr val="444C55"/>
              </a:solidFill>
              <a:ea typeface="+mn-ea"/>
              <a:cs typeface="Calibri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498B"/>
              </a:buClr>
            </a:pPr>
            <a:r>
              <a:rPr lang="en-US" sz="2400" dirty="0">
                <a:solidFill>
                  <a:srgbClr val="444C55"/>
                </a:solidFill>
                <a:ea typeface="+mn-ea"/>
                <a:cs typeface="+mn-cs"/>
              </a:rPr>
              <a:t>Actionable Respectful Care Practices</a:t>
            </a:r>
            <a:endParaRPr lang="en-US" sz="2400" dirty="0">
              <a:solidFill>
                <a:srgbClr val="444C55"/>
              </a:solidFill>
              <a:ea typeface="+mn-ea"/>
              <a:cs typeface="Calibri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498B"/>
              </a:buClr>
            </a:pPr>
            <a:r>
              <a:rPr lang="en-US" sz="2400" dirty="0">
                <a:solidFill>
                  <a:srgbClr val="444C55"/>
                </a:solidFill>
                <a:ea typeface="+mn-ea"/>
                <a:cs typeface="+mn-cs"/>
              </a:rPr>
              <a:t>Increase % PREM Survey Completion </a:t>
            </a:r>
            <a:endParaRPr lang="en-US" sz="2400" dirty="0">
              <a:solidFill>
                <a:srgbClr val="444C55"/>
              </a:solidFill>
              <a:ea typeface="+mn-ea"/>
              <a:cs typeface="Calibri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498B"/>
              </a:buClr>
            </a:pPr>
            <a:r>
              <a:rPr lang="en-US" sz="2400" dirty="0">
                <a:solidFill>
                  <a:srgbClr val="444C55"/>
                </a:solidFill>
                <a:ea typeface="+mn-ea"/>
                <a:cs typeface="Calibri"/>
              </a:rPr>
              <a:t>Patient/Community Engagement, including a patient partner on your QI team</a:t>
            </a:r>
            <a:endParaRPr lang="en-US" sz="2400" dirty="0">
              <a:solidFill>
                <a:srgbClr val="444C55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0"/>
          <a:stretch/>
        </p:blipFill>
        <p:spPr>
          <a:xfrm>
            <a:off x="7044612" y="1637439"/>
            <a:ext cx="5049446" cy="400565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E34C12-72DC-ABBE-8391-708AE62C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7217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rge skydiving group mid-air">
            <a:extLst>
              <a:ext uri="{FF2B5EF4-FFF2-40B4-BE49-F238E27FC236}">
                <a16:creationId xmlns:a16="http://schemas.microsoft.com/office/drawing/2014/main" id="{13D9284E-4A61-44AC-12B7-9B098F344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4" r="269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83" y="338849"/>
            <a:ext cx="4584189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ea typeface="Lato Medium"/>
                <a:cs typeface="Lato Medium"/>
              </a:rPr>
              <a:t>What’s Next for MNO: Sustainability 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E2752B-B64F-29AD-3A05-3A27576C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09" y="2149132"/>
            <a:ext cx="5328302" cy="35458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Lato"/>
                <a:cs typeface="Lato"/>
              </a:rPr>
              <a:t>Sign up for DOPP to get FREE NARCAN  KITS at your hospital</a:t>
            </a:r>
          </a:p>
          <a:p>
            <a:r>
              <a:rPr lang="en-US" dirty="0">
                <a:ea typeface="Lato"/>
                <a:cs typeface="Lato"/>
              </a:rPr>
              <a:t>Develop a protocol to ensure patients with OUD are connected to MAR-NOW</a:t>
            </a:r>
          </a:p>
          <a:p>
            <a:r>
              <a:rPr lang="en-US" dirty="0">
                <a:ea typeface="Lato"/>
                <a:cs typeface="Lato"/>
              </a:rPr>
              <a:t>Review your sustainability plan and make updates</a:t>
            </a:r>
          </a:p>
          <a:p>
            <a:r>
              <a:rPr lang="en-US" dirty="0">
                <a:ea typeface="Lato"/>
                <a:cs typeface="Lato"/>
              </a:rPr>
              <a:t>Implement ideas from MNO-OB Breakout Session and Storyboard review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4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8" y="277196"/>
            <a:ext cx="10972800" cy="1325563"/>
          </a:xfrm>
        </p:spPr>
        <p:txBody>
          <a:bodyPr/>
          <a:lstStyle/>
          <a:p>
            <a:r>
              <a:rPr lang="en-US"/>
              <a:t>What Can I Do Tomorrow?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C26C6A-BD0A-4268-928E-97EF4C9C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1602759"/>
            <a:ext cx="72390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>
                <a:ea typeface="Lato"/>
                <a:cs typeface="Lato"/>
              </a:rPr>
              <a:t>Take a minute to reflect on today's general sessions, team panel, storyboards, and breakout sessions.</a:t>
            </a:r>
            <a:endParaRPr lang="en-US"/>
          </a:p>
          <a:p>
            <a:r>
              <a:rPr lang="en-US" sz="3600">
                <a:ea typeface="Lato"/>
                <a:cs typeface="Lato"/>
              </a:rPr>
              <a:t>Write down one thing that you are going to do to work towards BE, PVB, and </a:t>
            </a:r>
            <a:r>
              <a:rPr lang="en-US" sz="3600">
                <a:ea typeface="Lato"/>
                <a:cs typeface="Calibri"/>
              </a:rPr>
              <a:t>MNO-OB Sustainability </a:t>
            </a:r>
            <a:r>
              <a:rPr lang="en-US" sz="3600">
                <a:ea typeface="Lato"/>
                <a:cs typeface="Lato"/>
              </a:rPr>
              <a:t>improvement tomorrow/next week.</a:t>
            </a:r>
            <a:endParaRPr lang="en-US">
              <a:ea typeface="Lato"/>
              <a:cs typeface="Lato"/>
            </a:endParaRPr>
          </a:p>
        </p:txBody>
      </p:sp>
      <p:pic>
        <p:nvPicPr>
          <p:cNvPr id="3" name="Picture 2" descr="Person writing on note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376" y="2306228"/>
            <a:ext cx="4317023" cy="2340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301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0FCA86-5DD1-4FD3-8821-ACB04536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145" y="1560360"/>
            <a:ext cx="6476428" cy="456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solidFill>
                  <a:schemeClr val="accent1"/>
                </a:solidFill>
                <a:ea typeface="+mn-lt"/>
                <a:cs typeface="+mn-lt"/>
              </a:rPr>
              <a:t>Dr. Veronica Gillispie-Bell</a:t>
            </a:r>
          </a:p>
          <a:p>
            <a:r>
              <a:rPr lang="en-US" sz="2800" b="1">
                <a:solidFill>
                  <a:schemeClr val="accent1"/>
                </a:solidFill>
                <a:ea typeface="Lato"/>
                <a:cs typeface="Calibri"/>
              </a:rPr>
              <a:t>Laura Smith</a:t>
            </a:r>
          </a:p>
          <a:p>
            <a:r>
              <a:rPr lang="en-US" sz="2800" b="1">
                <a:solidFill>
                  <a:schemeClr val="accent1"/>
                </a:solidFill>
                <a:ea typeface="Lato"/>
                <a:cs typeface="Calibri"/>
              </a:rPr>
              <a:t>Elena Jenkins</a:t>
            </a:r>
          </a:p>
          <a:p>
            <a:r>
              <a:rPr lang="en-US" sz="2800" b="1">
                <a:solidFill>
                  <a:schemeClr val="accent1"/>
                </a:solidFill>
                <a:ea typeface="Lato"/>
                <a:cs typeface="Calibri"/>
              </a:rPr>
              <a:t>Dr. Abbe Kordik</a:t>
            </a:r>
          </a:p>
          <a:p>
            <a:r>
              <a:rPr lang="en-US" sz="2800" b="1">
                <a:solidFill>
                  <a:schemeClr val="accent1"/>
                </a:solidFill>
                <a:ea typeface="Lato"/>
                <a:cs typeface="Calibri"/>
              </a:rPr>
              <a:t>Anna Marzano</a:t>
            </a:r>
          </a:p>
          <a:p>
            <a:pPr marL="0" indent="0">
              <a:buNone/>
            </a:pPr>
            <a:endParaRPr lang="en-US">
              <a:ea typeface="Lato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>
              <a:ea typeface="Lato"/>
              <a:cs typeface="Lato"/>
            </a:endParaRPr>
          </a:p>
          <a:p>
            <a:pPr>
              <a:spcBef>
                <a:spcPts val="0"/>
              </a:spcBef>
            </a:pPr>
            <a:endParaRPr lang="en-US" sz="2000">
              <a:ea typeface="Lato"/>
              <a:cs typeface="Lato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E0FCA86-5DD1-4FD3-8821-ACB045366551}"/>
              </a:ext>
            </a:extLst>
          </p:cNvPr>
          <p:cNvSpPr txBox="1">
            <a:spLocks/>
          </p:cNvSpPr>
          <p:nvPr/>
        </p:nvSpPr>
        <p:spPr>
          <a:xfrm>
            <a:off x="7329301" y="1555572"/>
            <a:ext cx="553278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F5668F"/>
              </a:buClr>
              <a:defRPr/>
            </a:pPr>
            <a:r>
              <a:rPr lang="en-US" sz="2800" b="1">
                <a:solidFill>
                  <a:schemeClr val="accent1"/>
                </a:solidFill>
                <a:ea typeface="Calibri"/>
                <a:cs typeface="Calibri"/>
              </a:rPr>
              <a:t>Danielle Wittig 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F5668F"/>
              </a:buClr>
              <a:defRPr/>
            </a:pPr>
            <a:r>
              <a:rPr lang="en-US" sz="2800" b="1">
                <a:solidFill>
                  <a:schemeClr val="accent1"/>
                </a:solidFill>
                <a:ea typeface="Calibri"/>
                <a:cs typeface="Calibri"/>
              </a:rPr>
              <a:t>Keri Schubert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F5668F"/>
              </a:buClr>
              <a:defRPr/>
            </a:pPr>
            <a:r>
              <a:rPr lang="en-US" sz="2800" b="1">
                <a:solidFill>
                  <a:schemeClr val="accent1"/>
                </a:solidFill>
                <a:ea typeface="Calibri"/>
                <a:cs typeface="Calibri"/>
              </a:rPr>
              <a:t>Dr. Ebony Carter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F5668F"/>
              </a:buClr>
              <a:defRPr/>
            </a:pPr>
            <a:r>
              <a:rPr lang="en-US" sz="2800" b="1">
                <a:solidFill>
                  <a:schemeClr val="accent1"/>
                </a:solidFill>
                <a:ea typeface="Calibri"/>
                <a:cs typeface="Calibri"/>
              </a:rPr>
              <a:t>Cheron Philips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F5668F"/>
              </a:buClr>
              <a:defRPr/>
            </a:pPr>
            <a:r>
              <a:rPr lang="en-US" sz="2800" b="1">
                <a:solidFill>
                  <a:schemeClr val="accent1"/>
                </a:solidFill>
                <a:ea typeface="Calibri"/>
                <a:cs typeface="Calibri"/>
              </a:rPr>
              <a:t>Richelle Smith</a:t>
            </a:r>
            <a:endParaRPr lang="en-US" sz="2800">
              <a:solidFill>
                <a:schemeClr val="accent1"/>
              </a:solidFill>
            </a:endParaRPr>
          </a:p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29" y="4549391"/>
            <a:ext cx="1796772" cy="1630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16753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Up Ribbon 2"/>
          <p:cNvSpPr/>
          <p:nvPr/>
        </p:nvSpPr>
        <p:spPr>
          <a:xfrm>
            <a:off x="99752" y="64985"/>
            <a:ext cx="11992496" cy="1256658"/>
          </a:xfrm>
          <a:prstGeom prst="ribbon2">
            <a:avLst>
              <a:gd name="adj1" fmla="val 16667"/>
              <a:gd name="adj2" fmla="val 74569"/>
            </a:avLst>
          </a:prstGeom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810" y="112427"/>
            <a:ext cx="8475680" cy="922161"/>
          </a:xfrm>
          <a:noFill/>
        </p:spPr>
        <p:txBody>
          <a:bodyPr/>
          <a:lstStyle/>
          <a:p>
            <a:r>
              <a:rPr lang="en-US" sz="4000"/>
              <a:t>Thank You to our Speakers &amp; Panelists!</a:t>
            </a:r>
          </a:p>
        </p:txBody>
      </p:sp>
    </p:spTree>
    <p:extLst>
      <p:ext uri="{BB962C8B-B14F-4D97-AF65-F5344CB8AC3E}">
        <p14:creationId xmlns:p14="http://schemas.microsoft.com/office/powerpoint/2010/main" val="240196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8FC049C-448F-1195-3E03-F30745A2C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" y="5691"/>
            <a:ext cx="12180497" cy="1526846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EFE8CD3-9F1B-4AF3-84EC-C8F2EEB58732}"/>
              </a:ext>
            </a:extLst>
          </p:cNvPr>
          <p:cNvSpPr txBox="1">
            <a:spLocks/>
          </p:cNvSpPr>
          <p:nvPr/>
        </p:nvSpPr>
        <p:spPr>
          <a:xfrm>
            <a:off x="3049486" y="1543204"/>
            <a:ext cx="3573615" cy="4775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F5668F"/>
              </a:buClr>
            </a:pPr>
            <a:endParaRPr lang="en-US" sz="6200">
              <a:solidFill>
                <a:srgbClr val="000000"/>
              </a:solidFill>
              <a:ea typeface="Lato"/>
              <a:cs typeface="Calibri" panose="020F0502020204030204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Lato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5668F"/>
              </a:buClr>
              <a:defRPr/>
            </a:pPr>
            <a:endParaRPr lang="en-US">
              <a:solidFill>
                <a:srgbClr val="444C55"/>
              </a:solidFill>
              <a:latin typeface="Calibri" panose="020F0502020204030204"/>
              <a:ea typeface="Lato"/>
              <a:cs typeface="Calibri" panose="020F0502020204030204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35A41F7-FDF1-8AB0-8E18-3BD77CC61557}"/>
              </a:ext>
            </a:extLst>
          </p:cNvPr>
          <p:cNvSpPr txBox="1">
            <a:spLocks/>
          </p:cNvSpPr>
          <p:nvPr/>
        </p:nvSpPr>
        <p:spPr>
          <a:xfrm>
            <a:off x="8285029" y="1839928"/>
            <a:ext cx="286346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>
              <a:solidFill>
                <a:schemeClr val="accent1"/>
              </a:solidFill>
              <a:latin typeface="Calibri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solidFill>
                <a:srgbClr val="444C5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Lato"/>
              <a:ea typeface="Lato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554A1-3B8C-8525-23EA-B41AB056B344}"/>
              </a:ext>
            </a:extLst>
          </p:cNvPr>
          <p:cNvSpPr txBox="1"/>
          <p:nvPr/>
        </p:nvSpPr>
        <p:spPr>
          <a:xfrm>
            <a:off x="152433" y="1795106"/>
            <a:ext cx="269991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Abbe Kordik​</a:t>
            </a:r>
          </a:p>
          <a:p>
            <a:pPr rtl="0"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Andrew Fisher​</a:t>
            </a:r>
          </a:p>
          <a:p>
            <a:pPr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Barrett Robinson​</a:t>
            </a:r>
          </a:p>
          <a:p>
            <a:pPr rtl="0"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Cheron Phillips​</a:t>
            </a:r>
          </a:p>
          <a:p>
            <a:pPr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Courtney Pemberton ​</a:t>
            </a:r>
          </a:p>
          <a:p>
            <a:pPr rtl="0">
              <a:buChar char="•"/>
            </a:pPr>
            <a:r>
              <a:rPr lang="en-US" sz="2400" b="1" dirty="0" err="1">
                <a:solidFill>
                  <a:schemeClr val="accent1"/>
                </a:solidFill>
                <a:latin typeface="Calibri"/>
                <a:cs typeface="Times New Roman"/>
              </a:rPr>
              <a:t>Daniell</a:t>
            </a: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 Ashford​</a:t>
            </a:r>
          </a:p>
          <a:p>
            <a:pPr rtl="0"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Danielle Wittig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27FDE4-126A-5154-E0A2-266481A7956C}"/>
              </a:ext>
            </a:extLst>
          </p:cNvPr>
          <p:cNvSpPr txBox="1"/>
          <p:nvPr/>
        </p:nvSpPr>
        <p:spPr>
          <a:xfrm>
            <a:off x="2603864" y="1836294"/>
            <a:ext cx="36962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Deb Miller</a:t>
            </a:r>
          </a:p>
          <a:p>
            <a:pPr indent="-342900">
              <a:buFontTx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Dina </a:t>
            </a:r>
            <a:r>
              <a:rPr lang="en-US" sz="2400" b="1" err="1">
                <a:solidFill>
                  <a:schemeClr val="accent1"/>
                </a:solidFill>
                <a:latin typeface="Calibri"/>
                <a:cs typeface="Times New Roman"/>
              </a:rPr>
              <a:t>Kapogiannis</a:t>
            </a:r>
            <a:endParaRPr lang="en-US" sz="2400" b="1">
              <a:solidFill>
                <a:schemeClr val="accent1"/>
              </a:solidFill>
              <a:latin typeface="Calibri"/>
              <a:cs typeface="Times New Roman"/>
            </a:endParaRPr>
          </a:p>
          <a:p>
            <a:pPr indent="-342900"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Ebony Carter</a:t>
            </a:r>
          </a:p>
          <a:p>
            <a:pPr indent="-342900"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Elena Jenkins</a:t>
            </a:r>
          </a:p>
          <a:p>
            <a:pPr indent="-342900"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Emily White </a:t>
            </a:r>
            <a:r>
              <a:rPr lang="en-US" sz="2400" b="1" err="1">
                <a:solidFill>
                  <a:schemeClr val="accent1"/>
                </a:solidFill>
                <a:latin typeface="Calibri"/>
                <a:cs typeface="Times New Roman"/>
              </a:rPr>
              <a:t>VanGompel</a:t>
            </a:r>
            <a:endParaRPr lang="en-US" sz="2400" b="1">
              <a:solidFill>
                <a:schemeClr val="accent1"/>
              </a:solidFill>
              <a:latin typeface="Calibri"/>
              <a:cs typeface="Times New Roman"/>
            </a:endParaRPr>
          </a:p>
          <a:p>
            <a:pPr indent="-342900"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John Holden</a:t>
            </a:r>
          </a:p>
          <a:p>
            <a:pPr indent="-342900"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Julie </a:t>
            </a:r>
            <a:r>
              <a:rPr lang="en-US" sz="2400" b="1" err="1">
                <a:solidFill>
                  <a:schemeClr val="accent1"/>
                </a:solidFill>
                <a:latin typeface="Calibri"/>
                <a:cs typeface="Times New Roman"/>
              </a:rPr>
              <a:t>Dervishoski</a:t>
            </a: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A5ED9-00E4-481B-9599-DDD600A4451B}"/>
              </a:ext>
            </a:extLst>
          </p:cNvPr>
          <p:cNvSpPr txBox="1"/>
          <p:nvPr/>
        </p:nvSpPr>
        <p:spPr>
          <a:xfrm>
            <a:off x="6189122" y="1898752"/>
            <a:ext cx="297304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Kai Tao </a:t>
            </a:r>
          </a:p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Keri Schubert</a:t>
            </a:r>
          </a:p>
          <a:p>
            <a:pPr indent="-342900">
              <a:buFont typeface="Arial"/>
              <a:buChar char="•"/>
            </a:pPr>
            <a:r>
              <a:rPr lang="en-US" sz="2400" b="1" err="1">
                <a:solidFill>
                  <a:schemeClr val="accent1"/>
                </a:solidFill>
                <a:latin typeface="Calibri"/>
                <a:cs typeface="Times New Roman"/>
              </a:rPr>
              <a:t>LaShanda</a:t>
            </a: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 Jackson</a:t>
            </a:r>
          </a:p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Laura Smith </a:t>
            </a:r>
          </a:p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Linda Anderson</a:t>
            </a:r>
          </a:p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Mary Jarvis</a:t>
            </a:r>
          </a:p>
          <a:p>
            <a:pPr indent="-342900">
              <a:buFont typeface="Arial"/>
              <a:buChar char="•"/>
            </a:pPr>
            <a:r>
              <a:rPr lang="en-US" sz="2400" b="1">
                <a:solidFill>
                  <a:schemeClr val="accent1"/>
                </a:solidFill>
                <a:latin typeface="Calibri"/>
                <a:cs typeface="Times New Roman"/>
              </a:rPr>
              <a:t>Molly Cardwell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3DC4F-D53B-00B3-90E0-34695D18D098}"/>
              </a:ext>
            </a:extLst>
          </p:cNvPr>
          <p:cNvSpPr txBox="1"/>
          <p:nvPr/>
        </p:nvSpPr>
        <p:spPr>
          <a:xfrm>
            <a:off x="8986451" y="1898753"/>
            <a:ext cx="342797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Nicole </a:t>
            </a:r>
            <a:r>
              <a:rPr lang="en-US" sz="2400" b="1" dirty="0" err="1">
                <a:solidFill>
                  <a:schemeClr val="accent1"/>
                </a:solidFill>
                <a:latin typeface="Calibri"/>
                <a:cs typeface="Times New Roman"/>
              </a:rPr>
              <a:t>Gastala</a:t>
            </a:r>
            <a:endParaRPr lang="en-US" sz="2400" b="1" dirty="0">
              <a:solidFill>
                <a:schemeClr val="accent1"/>
              </a:solidFill>
              <a:latin typeface="Calibri"/>
              <a:cs typeface="Times New Roman"/>
            </a:endParaRP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Richelle Smith</a:t>
            </a: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Sandee Hayes</a:t>
            </a: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Sara Polonsky</a:t>
            </a: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Sherry Jones </a:t>
            </a:r>
          </a:p>
          <a:p>
            <a:pPr indent="-342900">
              <a:buFont typeface="Arial"/>
              <a:buChar char="•"/>
            </a:pPr>
            <a:r>
              <a:rPr lang="en-US" sz="2400" b="1" dirty="0" err="1">
                <a:solidFill>
                  <a:schemeClr val="accent1"/>
                </a:solidFill>
                <a:latin typeface="Calibri"/>
                <a:cs typeface="Times New Roman"/>
              </a:rPr>
              <a:t>Sogi</a:t>
            </a: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 Skariah</a:t>
            </a: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Tamara Smith</a:t>
            </a:r>
          </a:p>
          <a:p>
            <a:pPr indent="-34290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alibri"/>
                <a:cs typeface="Times New Roman"/>
              </a:rPr>
              <a:t>Veronica Gillispie-Bell</a:t>
            </a:r>
          </a:p>
        </p:txBody>
      </p:sp>
      <p:sp>
        <p:nvSpPr>
          <p:cNvPr id="7" name="Up Ribbon 2">
            <a:extLst>
              <a:ext uri="{FF2B5EF4-FFF2-40B4-BE49-F238E27FC236}">
                <a16:creationId xmlns:a16="http://schemas.microsoft.com/office/drawing/2014/main" id="{F6C4A6A9-8D23-5576-B850-5CEBBC60909F}"/>
              </a:ext>
            </a:extLst>
          </p:cNvPr>
          <p:cNvSpPr/>
          <p:nvPr/>
        </p:nvSpPr>
        <p:spPr>
          <a:xfrm>
            <a:off x="-889" y="-6901"/>
            <a:ext cx="12193779" cy="1601714"/>
          </a:xfrm>
          <a:prstGeom prst="ribbon2">
            <a:avLst>
              <a:gd name="adj1" fmla="val 16667"/>
              <a:gd name="adj2" fmla="val 74569"/>
            </a:avLst>
          </a:prstGeom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18522-7F63-A692-0615-A3C6E791BC73}"/>
              </a:ext>
            </a:extLst>
          </p:cNvPr>
          <p:cNvSpPr txBox="1"/>
          <p:nvPr/>
        </p:nvSpPr>
        <p:spPr>
          <a:xfrm>
            <a:off x="843326" y="366872"/>
            <a:ext cx="10535821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700" b="1">
                <a:solidFill>
                  <a:srgbClr val="1C498B"/>
                </a:solidFill>
                <a:cs typeface="Calibri"/>
              </a:rPr>
              <a:t>Thank You Breakout Facilitators &amp; Discussants!</a:t>
            </a:r>
            <a:endParaRPr lang="en-US" sz="3700">
              <a:solidFill>
                <a:srgbClr val="1C498B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3" name="Picture 2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42856985-632B-3791-1CCF-67EB2279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946" y="4628219"/>
            <a:ext cx="1796772" cy="1630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76875-4540-3161-928F-F998E3FC8DC2}"/>
              </a:ext>
            </a:extLst>
          </p:cNvPr>
          <p:cNvSpPr txBox="1"/>
          <p:nvPr/>
        </p:nvSpPr>
        <p:spPr>
          <a:xfrm>
            <a:off x="328448" y="4992414"/>
            <a:ext cx="5859516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Facilitators and Discussants:</a:t>
            </a:r>
            <a:r>
              <a:rPr lang="en-US" sz="2400" dirty="0">
                <a:ea typeface="Calibri"/>
                <a:cs typeface="Calibri"/>
              </a:rPr>
              <a:t> Join us in the front of the ballroom after the meeting ends for a quick debrief on the 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7925053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409D79-401C-9769-B0E3-5C7A61C71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301" y="1587594"/>
            <a:ext cx="661100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Ana Flores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Andrea Cross </a:t>
            </a:r>
            <a:endParaRPr lang="en-US" b="1">
              <a:solidFill>
                <a:schemeClr val="accent1"/>
              </a:solidFill>
              <a:ea typeface="Calibri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Autumn Mels</a:t>
            </a:r>
            <a:endParaRPr lang="en-US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err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Daniell</a:t>
            </a: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 Ashford</a:t>
            </a:r>
            <a:endParaRPr lang="en-US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Deborah Miller 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Donna Lemmenes 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Joanne Sorce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Joseph Hageman</a:t>
            </a:r>
            <a:endParaRPr lang="en-US" b="1">
              <a:solidFill>
                <a:schemeClr val="accent1"/>
              </a:solidFill>
              <a:ea typeface="Calibri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Keri Benbrook </a:t>
            </a:r>
            <a:endParaRPr lang="en-US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ea typeface="Lato"/>
              <a:cs typeface="Calibri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C56B240-0199-A150-BA37-C98E84D61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0452" y="1658299"/>
            <a:ext cx="508043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solidFill>
                  <a:schemeClr val="accent1"/>
                </a:solidFill>
                <a:ea typeface="Lato"/>
                <a:cs typeface="Calibri"/>
              </a:rPr>
              <a:t>Kshama Shah</a:t>
            </a:r>
            <a:endParaRPr lang="en-US" b="1">
              <a:solidFill>
                <a:schemeClr val="accent1"/>
              </a:solidFill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  <a:ea typeface="Lato"/>
                <a:cs typeface="Calibri"/>
              </a:rPr>
              <a:t>Laura Peters</a:t>
            </a:r>
          </a:p>
          <a:p>
            <a:r>
              <a:rPr lang="en-US" b="1">
                <a:solidFill>
                  <a:schemeClr val="accent1"/>
                </a:solidFill>
                <a:ea typeface="Lato"/>
                <a:cs typeface="Calibri"/>
              </a:rPr>
              <a:t>Mary Jarvis</a:t>
            </a:r>
            <a:endParaRPr lang="en-US" b="1">
              <a:solidFill>
                <a:schemeClr val="accent1"/>
              </a:solidFill>
              <a:cs typeface="Calibri"/>
            </a:endParaRPr>
          </a:p>
          <a:p>
            <a:r>
              <a:rPr lang="en-US" b="1">
                <a:solidFill>
                  <a:schemeClr val="accent1"/>
                </a:solidFill>
                <a:ea typeface="Lato"/>
                <a:cs typeface="Calibri"/>
              </a:rPr>
              <a:t>Myra Sabini</a:t>
            </a:r>
          </a:p>
          <a:p>
            <a:r>
              <a:rPr lang="en-US" b="1">
                <a:solidFill>
                  <a:schemeClr val="accent1"/>
                </a:solidFill>
                <a:ea typeface="Lato"/>
                <a:cs typeface="Lato"/>
              </a:rPr>
              <a:t>Nenette Cacal</a:t>
            </a:r>
            <a:endParaRPr lang="en-US" b="1">
              <a:solidFill>
                <a:schemeClr val="accent1"/>
              </a:solidFill>
            </a:endParaRPr>
          </a:p>
          <a:p>
            <a:r>
              <a:rPr lang="en-US" b="1">
                <a:solidFill>
                  <a:schemeClr val="accent1"/>
                </a:solidFill>
                <a:ea typeface="Lato"/>
                <a:cs typeface="Lato"/>
              </a:rPr>
              <a:t>Sherry Jones</a:t>
            </a:r>
          </a:p>
          <a:p>
            <a:r>
              <a:rPr lang="en-US" b="1" err="1">
                <a:solidFill>
                  <a:schemeClr val="accent1"/>
                </a:solidFill>
                <a:ea typeface="Lato"/>
                <a:cs typeface="Calibri"/>
              </a:rPr>
              <a:t>Sogi</a:t>
            </a:r>
            <a:r>
              <a:rPr lang="en-US" b="1">
                <a:solidFill>
                  <a:schemeClr val="accent1"/>
                </a:solidFill>
                <a:ea typeface="Lato"/>
                <a:cs typeface="Calibri"/>
              </a:rPr>
              <a:t> Skariah</a:t>
            </a:r>
          </a:p>
          <a:p>
            <a:endParaRPr lang="en-US">
              <a:ea typeface="Lato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32" y="21489"/>
            <a:ext cx="12192000" cy="1682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Up Ribbon 7"/>
          <p:cNvSpPr/>
          <p:nvPr/>
        </p:nvSpPr>
        <p:spPr>
          <a:xfrm>
            <a:off x="0" y="175"/>
            <a:ext cx="12192000" cy="1256658"/>
          </a:xfrm>
          <a:prstGeom prst="ribbon2">
            <a:avLst>
              <a:gd name="adj1" fmla="val 16667"/>
              <a:gd name="adj2" fmla="val 74569"/>
            </a:avLst>
          </a:prstGeom>
          <a:ln w="381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90" y="-104925"/>
            <a:ext cx="8161283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000"/>
              <a:t>Thank You Planning Committee!!!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220" y="3705442"/>
            <a:ext cx="2929882" cy="26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6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Clr>
                <a:srgbClr val="AEB3B7"/>
              </a:buClr>
              <a:buSzPts val="900"/>
            </a:pPr>
            <a:fld id="{00000000-1234-1234-1234-123412341234}" type="slidenum">
              <a:rPr lang="en"/>
              <a:pPr>
                <a:buClr>
                  <a:srgbClr val="AEB3B7"/>
                </a:buClr>
                <a:buSzPts val="900"/>
              </a:pPr>
              <a:t>9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l">
              <a:buClr>
                <a:srgbClr val="919497"/>
              </a:buClr>
              <a:buSzPts val="900"/>
            </a:pPr>
            <a:r>
              <a:rPr lang="en"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74" name="Google Shape;74;p1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"/>
            <a:ext cx="6018675" cy="628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675" y="0"/>
            <a:ext cx="6173327" cy="628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2553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Widescreen</PresentationFormat>
  <Paragraphs>179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3_Office Theme</vt:lpstr>
      <vt:lpstr>Simple Light</vt:lpstr>
      <vt:lpstr>ILPQC: Wrap-up &amp;  Next steps for 2023 </vt:lpstr>
      <vt:lpstr>PVB 2023 Focus</vt:lpstr>
      <vt:lpstr>Thinking ahead… What is next for BE teams? </vt:lpstr>
      <vt:lpstr>What’s Next for MNO: Sustainability </vt:lpstr>
      <vt:lpstr>What Can I Do Tomorrow?</vt:lpstr>
      <vt:lpstr>Thank You to our Speakers &amp; Panelists!</vt:lpstr>
      <vt:lpstr>PowerPoint Presentation</vt:lpstr>
      <vt:lpstr>Thank You Planning Committee!!!</vt:lpstr>
      <vt:lpstr>PowerPoint Presentation</vt:lpstr>
      <vt:lpstr>Upcoming ILPQC Events </vt:lpstr>
      <vt:lpstr>Join Us Tomorrow at 9am for the ILPQC Neonatal  Face-to-Face Meeting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Hilgert</dc:creator>
  <cp:lastModifiedBy>Patricia Ann Lee King</cp:lastModifiedBy>
  <cp:revision>60</cp:revision>
  <dcterms:created xsi:type="dcterms:W3CDTF">2021-03-16T18:30:39Z</dcterms:created>
  <dcterms:modified xsi:type="dcterms:W3CDTF">2023-06-12T17:55:19Z</dcterms:modified>
</cp:coreProperties>
</file>