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7014" r:id="rId3"/>
    <p:sldMasterId id="2147486094" r:id="rId4"/>
  </p:sldMasterIdLst>
  <p:notesMasterIdLst>
    <p:notesMasterId r:id="rId33"/>
  </p:notesMasterIdLst>
  <p:sldIdLst>
    <p:sldId id="343" r:id="rId5"/>
    <p:sldId id="257" r:id="rId6"/>
    <p:sldId id="270" r:id="rId7"/>
    <p:sldId id="336" r:id="rId8"/>
    <p:sldId id="326" r:id="rId9"/>
    <p:sldId id="325" r:id="rId10"/>
    <p:sldId id="327" r:id="rId11"/>
    <p:sldId id="328" r:id="rId12"/>
    <p:sldId id="335" r:id="rId13"/>
    <p:sldId id="324" r:id="rId14"/>
    <p:sldId id="323" r:id="rId15"/>
    <p:sldId id="329" r:id="rId16"/>
    <p:sldId id="337" r:id="rId17"/>
    <p:sldId id="334" r:id="rId18"/>
    <p:sldId id="322" r:id="rId19"/>
    <p:sldId id="321" r:id="rId20"/>
    <p:sldId id="330" r:id="rId21"/>
    <p:sldId id="338" r:id="rId22"/>
    <p:sldId id="292" r:id="rId23"/>
    <p:sldId id="333" r:id="rId24"/>
    <p:sldId id="332" r:id="rId25"/>
    <p:sldId id="339" r:id="rId26"/>
    <p:sldId id="331" r:id="rId27"/>
    <p:sldId id="313" r:id="rId28"/>
    <p:sldId id="341" r:id="rId29"/>
    <p:sldId id="308" r:id="rId30"/>
    <p:sldId id="342" r:id="rId31"/>
    <p:sldId id="3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E01E-7B92-B9C0-0995-5C3FE74E91A1}" name="Alana Rivera" initials="AR" userId="S::arg3669@ads.northwestern.edu::fc8b707a-b7e9-4f2a-8d71-2d76819b7881" providerId="AD"/>
  <p188:author id="{FCF8223C-610E-2BBA-F33B-0E1F55F6BB33}" name="Patricia Ann Lee King" initials="PK" userId="S::pal094@ads.northwestern.edu::dbab7ec2-5444-4d21-afe7-a39974533ddc" providerId="AD"/>
  <p188:author id="{0B48CC40-4357-5959-C41E-8F630855A478}" name="Aleena Lida Surenian" initials="AS" userId="S::als0813@ads.northwestern.edu::e2fd0e4e-6417-49b0-ab16-0ba26a1719f0" providerId="AD"/>
  <p188:author id="{866AA8C0-A40A-4549-B1BD-CB0F1B5845F6}" name="Ann Elizabeth Bryant Borders" initials="AB" userId="S::abr127@ads.northwestern.edu::965fb3da-aa86-42ca-92b3-900a66c4bd55" providerId="AD"/>
  <p188:author id="{B1E8E1CE-C373-4BDB-0D3F-F84FE1DA86D4}" name="Eileen Fleming Suse" initials="ES" userId="S::efs3844@ads.northwestern.edu::725c94ef-d051-42d7-9d33-8572765d59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FB78F-26D5-46AA-520F-ACBA3AA232EB}" v="64" dt="2023-10-27T13:12:24.938"/>
    <p1510:client id="{0AE45B1B-790D-D3F9-641A-3EFF2028671A}" v="289" dt="2023-11-01T14:58:10.839"/>
    <p1510:client id="{11A45E54-3352-9ADA-AD54-F22B8B86D6F6}" v="64" dt="2023-10-30T14:43:42.213"/>
    <p1510:client id="{11CB2D2D-1FBA-1318-B6CA-2CC10D579B71}" v="2" dt="2022-10-26T17:42:15.497"/>
    <p1510:client id="{1EA70DF6-08D1-B86E-348A-5D1F8E25F00E}" v="10" dt="2023-11-03T18:05:11.042"/>
    <p1510:client id="{1F21A73B-8546-4544-7EF1-476F225B17CC}" v="1" dt="2023-10-26T15:04:36.797"/>
    <p1510:client id="{2324B17A-AB7F-CBD9-4D57-00E462412F66}" v="72" dt="2023-10-26T17:55:19.182"/>
    <p1510:client id="{4A07AEEA-3AD2-C2DD-EA00-857B6DA43505}" v="5" dt="2023-10-10T20:13:14.817"/>
    <p1510:client id="{4EED6142-2433-68F3-E342-FF99870A3ABD}" v="2" dt="2023-10-27T14:06:52.561"/>
    <p1510:client id="{55A34555-ACF0-08ED-2906-5113647F3E65}" v="41" dt="2023-10-27T22:43:50.302"/>
    <p1510:client id="{6BCB0568-599C-CD52-7061-64F7249A3131}" v="8" dt="2023-10-19T20:43:29.764"/>
    <p1510:client id="{753FDFCE-BA5B-A803-1E01-FB039A72F089}" v="832" dt="2023-10-05T19:02:15.345"/>
    <p1510:client id="{AD1395DF-3A01-1D66-EBE5-CD7A4551BD4B}" v="59" dt="2023-10-28T04:34:57.836"/>
    <p1510:client id="{B39735ED-D530-E351-A0C0-4839FE5C0187}" v="21" dt="2023-11-10T15:57:09.653"/>
    <p1510:client id="{B6A69D40-5530-DFC1-B055-E989B51BD4AE}" v="1" dt="2023-10-06T18:02:02.103"/>
    <p1510:client id="{B9DF3F17-E430-C5D9-CA2E-B1A33B22B4D2}" v="4" dt="2023-10-30T01:58:58.956"/>
    <p1510:client id="{BF1E38C8-3F3A-13AC-ABC5-05F57B12DE7C}" v="473" dt="2023-10-28T23:14:24.121"/>
    <p1510:client id="{D5CBD4A5-6EC5-A66D-3647-01D3FE249CF8}" v="2" dt="2023-10-09T20:15:23.927"/>
    <p1510:client id="{D955A364-AC41-FC45-07BA-0C40FC278865}" v="17" dt="2023-10-24T19:23:00.180"/>
    <p1510:client id="{DBF6C221-2543-91AB-43F1-1C3A53ABA03E}" v="2834" dt="2023-10-11T21:14:14.329"/>
    <p1510:client id="{DDC25B50-CE9C-639A-2DFE-E46162396877}" v="139" dt="2023-10-27T16:51:44.674"/>
    <p1510:client id="{F6291C55-3F51-B2A4-1323-B0AF4C9EEEDD}" v="352" dt="2023-10-05T20:11:01.207"/>
    <p1510:client id="{FB73BB19-6398-201F-CBE8-7915D7EA4727}" v="268" dt="2023-10-27T15:48:25.721"/>
    <p1510:client id="{FC42B8E4-E192-259A-C2E4-C4F41D7D9A89}" v="3" dt="2023-10-31T04:03:35.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Ann Lee King" userId="S::pal094@ads.northwestern.edu::dbab7ec2-5444-4d21-afe7-a39974533ddc" providerId="AD" clId="Web-{0AE45B1B-790D-D3F9-641A-3EFF2028671A}"/>
    <pc:docChg chg="modSld">
      <pc:chgData name="Patricia Ann Lee King" userId="S::pal094@ads.northwestern.edu::dbab7ec2-5444-4d21-afe7-a39974533ddc" providerId="AD" clId="Web-{0AE45B1B-790D-D3F9-641A-3EFF2028671A}" dt="2023-11-01T14:58:10.823" v="158" actId="1076"/>
      <pc:docMkLst>
        <pc:docMk/>
      </pc:docMkLst>
      <pc:sldChg chg="modSp">
        <pc:chgData name="Patricia Ann Lee King" userId="S::pal094@ads.northwestern.edu::dbab7ec2-5444-4d21-afe7-a39974533ddc" providerId="AD" clId="Web-{0AE45B1B-790D-D3F9-641A-3EFF2028671A}" dt="2023-11-01T14:53:42.534" v="156" actId="1076"/>
        <pc:sldMkLst>
          <pc:docMk/>
          <pc:sldMk cId="3361256286" sldId="332"/>
        </pc:sldMkLst>
        <pc:spChg chg="mod">
          <ac:chgData name="Patricia Ann Lee King" userId="S::pal094@ads.northwestern.edu::dbab7ec2-5444-4d21-afe7-a39974533ddc" providerId="AD" clId="Web-{0AE45B1B-790D-D3F9-641A-3EFF2028671A}" dt="2023-11-01T14:53:42.534" v="156" actId="1076"/>
          <ac:spMkLst>
            <pc:docMk/>
            <pc:sldMk cId="3361256286" sldId="332"/>
            <ac:spMk id="11" creationId="{C1216A58-D0F9-C509-E3C6-E8C5EC8270AC}"/>
          </ac:spMkLst>
        </pc:spChg>
      </pc:sldChg>
      <pc:sldChg chg="modSp">
        <pc:chgData name="Patricia Ann Lee King" userId="S::pal094@ads.northwestern.edu::dbab7ec2-5444-4d21-afe7-a39974533ddc" providerId="AD" clId="Web-{0AE45B1B-790D-D3F9-641A-3EFF2028671A}" dt="2023-11-01T14:58:10.823" v="158" actId="1076"/>
        <pc:sldMkLst>
          <pc:docMk/>
          <pc:sldMk cId="1497379168" sldId="339"/>
        </pc:sldMkLst>
        <pc:spChg chg="mod">
          <ac:chgData name="Patricia Ann Lee King" userId="S::pal094@ads.northwestern.edu::dbab7ec2-5444-4d21-afe7-a39974533ddc" providerId="AD" clId="Web-{0AE45B1B-790D-D3F9-641A-3EFF2028671A}" dt="2023-11-01T14:58:10.823" v="158" actId="1076"/>
          <ac:spMkLst>
            <pc:docMk/>
            <pc:sldMk cId="1497379168" sldId="339"/>
            <ac:spMk id="9" creationId="{00000000-0000-0000-0000-000000000000}"/>
          </ac:spMkLst>
        </pc:spChg>
        <pc:spChg chg="mod">
          <ac:chgData name="Patricia Ann Lee King" userId="S::pal094@ads.northwestern.edu::dbab7ec2-5444-4d21-afe7-a39974533ddc" providerId="AD" clId="Web-{0AE45B1B-790D-D3F9-641A-3EFF2028671A}" dt="2023-11-01T14:58:06.464" v="157" actId="1076"/>
          <ac:spMkLst>
            <pc:docMk/>
            <pc:sldMk cId="1497379168" sldId="339"/>
            <ac:spMk id="11" creationId="{93B1313C-1AD0-671D-829C-B2144466775C}"/>
          </ac:spMkLst>
        </pc:spChg>
        <pc:spChg chg="mod">
          <ac:chgData name="Patricia Ann Lee King" userId="S::pal094@ads.northwestern.edu::dbab7ec2-5444-4d21-afe7-a39974533ddc" providerId="AD" clId="Web-{0AE45B1B-790D-D3F9-641A-3EFF2028671A}" dt="2023-11-01T14:52:16.719" v="132" actId="20577"/>
          <ac:spMkLst>
            <pc:docMk/>
            <pc:sldMk cId="1497379168" sldId="339"/>
            <ac:spMk id="12" creationId="{98348DF3-C450-E3FE-0A34-3E59D8D9E5B2}"/>
          </ac:spMkLst>
        </pc:spChg>
      </pc:sldChg>
    </pc:docChg>
  </pc:docChgLst>
  <pc:docChgLst>
    <pc:chgData name="Aleena Lida Surenian" userId="S::als0813@ads.northwestern.edu::e2fd0e4e-6417-49b0-ab16-0ba26a1719f0" providerId="AD" clId="Web-{B39735ED-D530-E351-A0C0-4839FE5C0187}"/>
    <pc:docChg chg="addSld delSld modSld">
      <pc:chgData name="Aleena Lida Surenian" userId="S::als0813@ads.northwestern.edu::e2fd0e4e-6417-49b0-ab16-0ba26a1719f0" providerId="AD" clId="Web-{B39735ED-D530-E351-A0C0-4839FE5C0187}" dt="2023-11-10T15:57:09.653" v="16" actId="1076"/>
      <pc:docMkLst>
        <pc:docMk/>
      </pc:docMkLst>
      <pc:sldChg chg="delSp modSp">
        <pc:chgData name="Aleena Lida Surenian" userId="S::als0813@ads.northwestern.edu::e2fd0e4e-6417-49b0-ab16-0ba26a1719f0" providerId="AD" clId="Web-{B39735ED-D530-E351-A0C0-4839FE5C0187}" dt="2023-11-10T15:56:07.230" v="3"/>
        <pc:sldMkLst>
          <pc:docMk/>
          <pc:sldMk cId="2805118385" sldId="257"/>
        </pc:sldMkLst>
        <pc:spChg chg="mod">
          <ac:chgData name="Aleena Lida Surenian" userId="S::als0813@ads.northwestern.edu::e2fd0e4e-6417-49b0-ab16-0ba26a1719f0" providerId="AD" clId="Web-{B39735ED-D530-E351-A0C0-4839FE5C0187}" dt="2023-11-10T15:56:07.105" v="2" actId="20577"/>
          <ac:spMkLst>
            <pc:docMk/>
            <pc:sldMk cId="2805118385" sldId="257"/>
            <ac:spMk id="5" creationId="{98FA5BDC-4831-F144-9FEB-2AF0D2106713}"/>
          </ac:spMkLst>
        </pc:spChg>
        <pc:picChg chg="del">
          <ac:chgData name="Aleena Lida Surenian" userId="S::als0813@ads.northwestern.edu::e2fd0e4e-6417-49b0-ab16-0ba26a1719f0" providerId="AD" clId="Web-{B39735ED-D530-E351-A0C0-4839FE5C0187}" dt="2023-11-10T15:56:07.230" v="3"/>
          <ac:picMkLst>
            <pc:docMk/>
            <pc:sldMk cId="2805118385" sldId="257"/>
            <ac:picMk id="9" creationId="{370A9FDA-56C6-617C-51F1-AE01DA051F10}"/>
          </ac:picMkLst>
        </pc:picChg>
      </pc:sldChg>
      <pc:sldChg chg="modSp del">
        <pc:chgData name="Aleena Lida Surenian" userId="S::als0813@ads.northwestern.edu::e2fd0e4e-6417-49b0-ab16-0ba26a1719f0" providerId="AD" clId="Web-{B39735ED-D530-E351-A0C0-4839FE5C0187}" dt="2023-11-10T15:57:08.528" v="15"/>
        <pc:sldMkLst>
          <pc:docMk/>
          <pc:sldMk cId="3165050787" sldId="269"/>
        </pc:sldMkLst>
        <pc:spChg chg="mod">
          <ac:chgData name="Aleena Lida Surenian" userId="S::als0813@ads.northwestern.edu::e2fd0e4e-6417-49b0-ab16-0ba26a1719f0" providerId="AD" clId="Web-{B39735ED-D530-E351-A0C0-4839FE5C0187}" dt="2023-11-10T15:55:50.276" v="0" actId="20577"/>
          <ac:spMkLst>
            <pc:docMk/>
            <pc:sldMk cId="3165050787" sldId="269"/>
            <ac:spMk id="2" creationId="{B0FF9F46-075A-7D44-87A7-6A4A9F14E6A6}"/>
          </ac:spMkLst>
        </pc:spChg>
      </pc:sldChg>
      <pc:sldChg chg="delSp modSp">
        <pc:chgData name="Aleena Lida Surenian" userId="S::als0813@ads.northwestern.edu::e2fd0e4e-6417-49b0-ab16-0ba26a1719f0" providerId="AD" clId="Web-{B39735ED-D530-E351-A0C0-4839FE5C0187}" dt="2023-11-10T15:56:17.246" v="5"/>
        <pc:sldMkLst>
          <pc:docMk/>
          <pc:sldMk cId="1538864328" sldId="309"/>
        </pc:sldMkLst>
        <pc:spChg chg="mod">
          <ac:chgData name="Aleena Lida Surenian" userId="S::als0813@ads.northwestern.edu::e2fd0e4e-6417-49b0-ab16-0ba26a1719f0" providerId="AD" clId="Web-{B39735ED-D530-E351-A0C0-4839FE5C0187}" dt="2023-11-10T15:56:16.886" v="4" actId="20577"/>
          <ac:spMkLst>
            <pc:docMk/>
            <pc:sldMk cId="1538864328" sldId="309"/>
            <ac:spMk id="3" creationId="{52D5C76A-352B-0B37-5770-B04D16E63850}"/>
          </ac:spMkLst>
        </pc:spChg>
        <pc:picChg chg="del">
          <ac:chgData name="Aleena Lida Surenian" userId="S::als0813@ads.northwestern.edu::e2fd0e4e-6417-49b0-ab16-0ba26a1719f0" providerId="AD" clId="Web-{B39735ED-D530-E351-A0C0-4839FE5C0187}" dt="2023-11-10T15:56:17.246" v="5"/>
          <ac:picMkLst>
            <pc:docMk/>
            <pc:sldMk cId="1538864328" sldId="309"/>
            <ac:picMk id="12" creationId="{D6F4EB03-693D-B094-96D9-10C54CE6DD0B}"/>
          </ac:picMkLst>
        </pc:picChg>
      </pc:sldChg>
      <pc:sldChg chg="modSp new">
        <pc:chgData name="Aleena Lida Surenian" userId="S::als0813@ads.northwestern.edu::e2fd0e4e-6417-49b0-ab16-0ba26a1719f0" providerId="AD" clId="Web-{B39735ED-D530-E351-A0C0-4839FE5C0187}" dt="2023-11-10T15:57:09.653" v="16" actId="1076"/>
        <pc:sldMkLst>
          <pc:docMk/>
          <pc:sldMk cId="812431337" sldId="343"/>
        </pc:sldMkLst>
        <pc:spChg chg="mod">
          <ac:chgData name="Aleena Lida Surenian" userId="S::als0813@ads.northwestern.edu::e2fd0e4e-6417-49b0-ab16-0ba26a1719f0" providerId="AD" clId="Web-{B39735ED-D530-E351-A0C0-4839FE5C0187}" dt="2023-11-10T15:57:09.653" v="16" actId="1076"/>
          <ac:spMkLst>
            <pc:docMk/>
            <pc:sldMk cId="812431337" sldId="343"/>
            <ac:spMk id="2" creationId="{398AEC42-85F4-68BE-BFF2-278A3775AC9E}"/>
          </ac:spMkLst>
        </pc:spChg>
        <pc:spChg chg="mod">
          <ac:chgData name="Aleena Lida Surenian" userId="S::als0813@ads.northwestern.edu::e2fd0e4e-6417-49b0-ab16-0ba26a1719f0" providerId="AD" clId="Web-{B39735ED-D530-E351-A0C0-4839FE5C0187}" dt="2023-11-10T15:57:04.231" v="14" actId="1076"/>
          <ac:spMkLst>
            <pc:docMk/>
            <pc:sldMk cId="812431337" sldId="343"/>
            <ac:spMk id="3" creationId="{BB7AAB81-88EB-8F0F-A992-AD95D5A0BCEF}"/>
          </ac:spMkLst>
        </pc:spChg>
      </pc:sldChg>
    </pc:docChg>
  </pc:docChgLst>
  <pc:docChgLst>
    <pc:chgData name="Eileen Fleming Suse" userId="S::efs3844@ads.northwestern.edu::725c94ef-d051-42d7-9d33-8572765d592b" providerId="AD" clId="Web-{1EA70DF6-08D1-B86E-348A-5D1F8E25F00E}"/>
    <pc:docChg chg="modSld">
      <pc:chgData name="Eileen Fleming Suse" userId="S::efs3844@ads.northwestern.edu::725c94ef-d051-42d7-9d33-8572765d592b" providerId="AD" clId="Web-{1EA70DF6-08D1-B86E-348A-5D1F8E25F00E}" dt="2023-11-03T18:05:10.980" v="3" actId="20577"/>
      <pc:docMkLst>
        <pc:docMk/>
      </pc:docMkLst>
      <pc:sldChg chg="delSp modSp">
        <pc:chgData name="Eileen Fleming Suse" userId="S::efs3844@ads.northwestern.edu::725c94ef-d051-42d7-9d33-8572765d592b" providerId="AD" clId="Web-{1EA70DF6-08D1-B86E-348A-5D1F8E25F00E}" dt="2023-11-03T18:05:10.980" v="3" actId="20577"/>
        <pc:sldMkLst>
          <pc:docMk/>
          <pc:sldMk cId="1497379168" sldId="339"/>
        </pc:sldMkLst>
        <pc:spChg chg="mod">
          <ac:chgData name="Eileen Fleming Suse" userId="S::efs3844@ads.northwestern.edu::725c94ef-d051-42d7-9d33-8572765d592b" providerId="AD" clId="Web-{1EA70DF6-08D1-B86E-348A-5D1F8E25F00E}" dt="2023-11-03T18:05:10.980" v="3" actId="20577"/>
          <ac:spMkLst>
            <pc:docMk/>
            <pc:sldMk cId="1497379168" sldId="339"/>
            <ac:spMk id="9" creationId="{00000000-0000-0000-0000-000000000000}"/>
          </ac:spMkLst>
        </pc:spChg>
        <pc:spChg chg="del">
          <ac:chgData name="Eileen Fleming Suse" userId="S::efs3844@ads.northwestern.edu::725c94ef-d051-42d7-9d33-8572765d592b" providerId="AD" clId="Web-{1EA70DF6-08D1-B86E-348A-5D1F8E25F00E}" dt="2023-11-03T18:04:57.667" v="0"/>
          <ac:spMkLst>
            <pc:docMk/>
            <pc:sldMk cId="1497379168" sldId="339"/>
            <ac:spMk id="12" creationId="{98348DF3-C450-E3FE-0A34-3E59D8D9E5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47560-86FA-43DA-AE26-C5B2B89A05E4}" type="datetimeFigureOut">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6F27C-A976-4DAD-98E9-A6F6337123FA}" type="slidenum">
              <a:t>‹#›</a:t>
            </a:fld>
            <a:endParaRPr lang="en-US"/>
          </a:p>
        </p:txBody>
      </p:sp>
    </p:spTree>
    <p:extLst>
      <p:ext uri="{BB962C8B-B14F-4D97-AF65-F5344CB8AC3E}">
        <p14:creationId xmlns:p14="http://schemas.microsoft.com/office/powerpoint/2010/main" val="54465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 want a list of who to see for which award, maybe in internal agenda so can be edited?</a:t>
            </a:r>
          </a:p>
        </p:txBody>
      </p:sp>
      <p:sp>
        <p:nvSpPr>
          <p:cNvPr id="4" name="Slide Number Placeholder 3"/>
          <p:cNvSpPr>
            <a:spLocks noGrp="1"/>
          </p:cNvSpPr>
          <p:nvPr>
            <p:ph type="sldNum" sz="quarter" idx="5"/>
          </p:nvPr>
        </p:nvSpPr>
        <p:spPr/>
        <p:txBody>
          <a:bodyPr/>
          <a:lstStyle/>
          <a:p>
            <a:fld id="{54A6F27C-A976-4DAD-98E9-A6F6337123FA}" type="slidenum">
              <a:rPr lang="en-US"/>
              <a:t>3</a:t>
            </a:fld>
            <a:endParaRPr lang="en-US"/>
          </a:p>
        </p:txBody>
      </p:sp>
    </p:spTree>
    <p:extLst>
      <p:ext uri="{BB962C8B-B14F-4D97-AF65-F5344CB8AC3E}">
        <p14:creationId xmlns:p14="http://schemas.microsoft.com/office/powerpoint/2010/main" val="21764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 could we add a brief summary slide of # of abstracts submitted  for each category?</a:t>
            </a:r>
          </a:p>
          <a:p>
            <a:endParaRPr lang="en-US">
              <a:cs typeface="Calibri"/>
            </a:endParaRPr>
          </a:p>
          <a:p>
            <a:r>
              <a:rPr lang="en-US">
                <a:cs typeface="Calibri"/>
              </a:rPr>
              <a:t>Thanks, </a:t>
            </a:r>
            <a:r>
              <a:rPr lang="en-US" err="1">
                <a:cs typeface="Calibri"/>
              </a:rPr>
              <a:t>patti</a:t>
            </a:r>
            <a:r>
              <a:rPr lang="en-US">
                <a:cs typeface="Calibri"/>
              </a:rPr>
              <a:t> </a:t>
            </a:r>
          </a:p>
        </p:txBody>
      </p:sp>
      <p:sp>
        <p:nvSpPr>
          <p:cNvPr id="4" name="Slide Number Placeholder 3"/>
          <p:cNvSpPr>
            <a:spLocks noGrp="1"/>
          </p:cNvSpPr>
          <p:nvPr>
            <p:ph type="sldNum" sz="quarter" idx="5"/>
          </p:nvPr>
        </p:nvSpPr>
        <p:spPr/>
        <p:txBody>
          <a:bodyPr/>
          <a:lstStyle/>
          <a:p>
            <a:fld id="{54A6F27C-A976-4DAD-98E9-A6F6337123FA}" type="slidenum">
              <a:rPr lang="en-US"/>
              <a:t>4</a:t>
            </a:fld>
            <a:endParaRPr lang="en-US"/>
          </a:p>
        </p:txBody>
      </p:sp>
    </p:spTree>
    <p:extLst>
      <p:ext uri="{BB962C8B-B14F-4D97-AF65-F5344CB8AC3E}">
        <p14:creationId xmlns:p14="http://schemas.microsoft.com/office/powerpoint/2010/main" val="27541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 could we add a brief summary slide of # of abstracts submitted  for each category?</a:t>
            </a:r>
          </a:p>
          <a:p>
            <a:endParaRPr lang="en-US">
              <a:cs typeface="Calibri"/>
            </a:endParaRPr>
          </a:p>
          <a:p>
            <a:r>
              <a:rPr lang="en-US">
                <a:cs typeface="Calibri"/>
              </a:rPr>
              <a:t>Thanks, </a:t>
            </a:r>
            <a:r>
              <a:rPr lang="en-US" err="1">
                <a:cs typeface="Calibri"/>
              </a:rPr>
              <a:t>patti</a:t>
            </a:r>
            <a:r>
              <a:rPr lang="en-US">
                <a:cs typeface="Calibri"/>
              </a:rPr>
              <a:t> </a:t>
            </a:r>
          </a:p>
        </p:txBody>
      </p:sp>
      <p:sp>
        <p:nvSpPr>
          <p:cNvPr id="4" name="Slide Number Placeholder 3"/>
          <p:cNvSpPr>
            <a:spLocks noGrp="1"/>
          </p:cNvSpPr>
          <p:nvPr>
            <p:ph type="sldNum" sz="quarter" idx="5"/>
          </p:nvPr>
        </p:nvSpPr>
        <p:spPr/>
        <p:txBody>
          <a:bodyPr/>
          <a:lstStyle/>
          <a:p>
            <a:fld id="{54A6F27C-A976-4DAD-98E9-A6F6337123FA}" type="slidenum">
              <a:rPr lang="en-US"/>
              <a:t>9</a:t>
            </a:fld>
            <a:endParaRPr lang="en-US"/>
          </a:p>
        </p:txBody>
      </p:sp>
    </p:spTree>
    <p:extLst>
      <p:ext uri="{BB962C8B-B14F-4D97-AF65-F5344CB8AC3E}">
        <p14:creationId xmlns:p14="http://schemas.microsoft.com/office/powerpoint/2010/main" val="176831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 could we add a brief summary slide of # of abstracts submitted  for each category?</a:t>
            </a:r>
          </a:p>
          <a:p>
            <a:endParaRPr lang="en-US">
              <a:cs typeface="Calibri"/>
            </a:endParaRPr>
          </a:p>
          <a:p>
            <a:r>
              <a:rPr lang="en-US">
                <a:cs typeface="Calibri"/>
              </a:rPr>
              <a:t>Thanks, </a:t>
            </a:r>
            <a:r>
              <a:rPr lang="en-US" err="1">
                <a:cs typeface="Calibri"/>
              </a:rPr>
              <a:t>patti</a:t>
            </a:r>
            <a:r>
              <a:rPr lang="en-US">
                <a:cs typeface="Calibri"/>
              </a:rPr>
              <a:t> </a:t>
            </a:r>
          </a:p>
        </p:txBody>
      </p:sp>
      <p:sp>
        <p:nvSpPr>
          <p:cNvPr id="4" name="Slide Number Placeholder 3"/>
          <p:cNvSpPr>
            <a:spLocks noGrp="1"/>
          </p:cNvSpPr>
          <p:nvPr>
            <p:ph type="sldNum" sz="quarter" idx="5"/>
          </p:nvPr>
        </p:nvSpPr>
        <p:spPr/>
        <p:txBody>
          <a:bodyPr/>
          <a:lstStyle/>
          <a:p>
            <a:fld id="{54A6F27C-A976-4DAD-98E9-A6F6337123FA}" type="slidenum">
              <a:rPr lang="en-US"/>
              <a:t>14</a:t>
            </a:fld>
            <a:endParaRPr lang="en-US"/>
          </a:p>
        </p:txBody>
      </p:sp>
    </p:spTree>
    <p:extLst>
      <p:ext uri="{BB962C8B-B14F-4D97-AF65-F5344CB8AC3E}">
        <p14:creationId xmlns:p14="http://schemas.microsoft.com/office/powerpoint/2010/main" val="45356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 could we add a brief summary slide of # of abstracts submitted  for each category?</a:t>
            </a:r>
          </a:p>
          <a:p>
            <a:endParaRPr lang="en-US">
              <a:cs typeface="Calibri"/>
            </a:endParaRPr>
          </a:p>
          <a:p>
            <a:r>
              <a:rPr lang="en-US">
                <a:cs typeface="Calibri"/>
              </a:rPr>
              <a:t>Thanks, </a:t>
            </a:r>
            <a:r>
              <a:rPr lang="en-US" err="1">
                <a:cs typeface="Calibri"/>
              </a:rPr>
              <a:t>patti</a:t>
            </a:r>
            <a:r>
              <a:rPr lang="en-US">
                <a:cs typeface="Calibri"/>
              </a:rPr>
              <a:t> </a:t>
            </a:r>
          </a:p>
        </p:txBody>
      </p:sp>
      <p:sp>
        <p:nvSpPr>
          <p:cNvPr id="4" name="Slide Number Placeholder 3"/>
          <p:cNvSpPr>
            <a:spLocks noGrp="1"/>
          </p:cNvSpPr>
          <p:nvPr>
            <p:ph type="sldNum" sz="quarter" idx="5"/>
          </p:nvPr>
        </p:nvSpPr>
        <p:spPr/>
        <p:txBody>
          <a:bodyPr/>
          <a:lstStyle/>
          <a:p>
            <a:fld id="{54A6F27C-A976-4DAD-98E9-A6F6337123FA}" type="slidenum">
              <a:rPr lang="en-US"/>
              <a:t>19</a:t>
            </a:fld>
            <a:endParaRPr lang="en-US"/>
          </a:p>
        </p:txBody>
      </p:sp>
    </p:spTree>
    <p:extLst>
      <p:ext uri="{BB962C8B-B14F-4D97-AF65-F5344CB8AC3E}">
        <p14:creationId xmlns:p14="http://schemas.microsoft.com/office/powerpoint/2010/main" val="160576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4A6F27C-A976-4DAD-98E9-A6F6337123FA}" type="slidenum">
              <a:rPr lang="en-US"/>
              <a:t>21</a:t>
            </a:fld>
            <a:endParaRPr lang="en-US"/>
          </a:p>
        </p:txBody>
      </p:sp>
    </p:spTree>
    <p:extLst>
      <p:ext uri="{BB962C8B-B14F-4D97-AF65-F5344CB8AC3E}">
        <p14:creationId xmlns:p14="http://schemas.microsoft.com/office/powerpoint/2010/main" val="308767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 Perceptions Regarding Remote Patient Monitoring for Postpartum Hypertension – A. Everett, MPH (U of C) -</a:t>
            </a:r>
            <a:r>
              <a:rPr lang="en-US" err="1"/>
              <a:t>implementaiton</a:t>
            </a:r>
            <a:r>
              <a:rPr lang="en-US"/>
              <a:t> plan excellence</a:t>
            </a:r>
          </a:p>
          <a:p>
            <a:r>
              <a:rPr lang="en-US"/>
              <a:t>Six-Week Blood Pressure Trends in Postpartum Patients Utilizing Remote Patient Monitoring Program – S. </a:t>
            </a:r>
            <a:r>
              <a:rPr lang="en-US" err="1"/>
              <a:t>Andelija</a:t>
            </a:r>
            <a:r>
              <a:rPr lang="en-US"/>
              <a:t>, DO (U of C) data excellence</a:t>
            </a:r>
            <a:endParaRPr lang="en-US">
              <a:ea typeface="Calibri"/>
              <a:cs typeface="Calibri"/>
            </a:endParaRPr>
          </a:p>
          <a:p>
            <a:r>
              <a:rPr lang="en-US"/>
              <a:t>Postpartum Readmission After Implementation of a Remote Patient Monitoring Program for Hypertension – C. Duncan, RN (U of C)</a:t>
            </a:r>
            <a:endParaRPr lang="en-US">
              <a:ea typeface="Calibri"/>
              <a:cs typeface="Calibri"/>
            </a:endParaRPr>
          </a:p>
          <a:p>
            <a:r>
              <a:rPr lang="en-US"/>
              <a:t>Increasing Social Determinants of Health Screening – A. Marzano, RN (U of C) - Data excellence</a:t>
            </a:r>
            <a:endParaRPr lang="en-US">
              <a:ea typeface="Calibri"/>
              <a:cs typeface="Calibri"/>
            </a:endParaRPr>
          </a:p>
          <a:p>
            <a:r>
              <a:rPr lang="en-US"/>
              <a:t>Screening for Social Determinants of Health on Admission to Labor and Delivery – J. Ungaretti, MD (Stroger)</a:t>
            </a:r>
            <a:endParaRPr lang="en-US">
              <a:ea typeface="Calibri"/>
              <a:cs typeface="Calibri"/>
            </a:endParaRPr>
          </a:p>
          <a:p>
            <a:endParaRPr lang="en-US">
              <a:ea typeface="Calibri"/>
              <a:cs typeface="Calibri"/>
            </a:endParaRPr>
          </a:p>
          <a:p>
            <a:r>
              <a:rPr lang="en-US"/>
              <a:t>PROJECT LIGHT: Learning and Implementing Guidelines for Hyperbilirubinemia Treatment (LIGHT) -K. Harre BSN, RNC-EFM (Memorial Hospital East)  implementation plan excellence</a:t>
            </a:r>
            <a:endParaRPr lang="en-US">
              <a:ea typeface="Calibri"/>
              <a:cs typeface="Calibri"/>
            </a:endParaRPr>
          </a:p>
          <a:p>
            <a:r>
              <a:rPr lang="en-US"/>
              <a:t>Serious Harm Reduction of Respiratory Support-related Pressure Injuries using Innovative Technology -  L. Goodyear, RN-WCC (St Louis Childrens)</a:t>
            </a:r>
            <a:endParaRPr lang="en-US">
              <a:ea typeface="Calibri"/>
              <a:cs typeface="Calibri"/>
            </a:endParaRPr>
          </a:p>
          <a:p>
            <a:r>
              <a:rPr lang="en-US"/>
              <a:t>Antibiotic Stewardship QI: Thirty-Six is the New Forty-Eight and don't forget the Sepsis Calculator - W. Hussain, MD (U of C)</a:t>
            </a:r>
            <a:endParaRPr lang="en-US">
              <a:ea typeface="Calibri"/>
              <a:cs typeface="Calibri"/>
            </a:endParaRPr>
          </a:p>
          <a:p>
            <a:endParaRPr lang="en-US">
              <a:ea typeface="Calibri"/>
              <a:cs typeface="Calibri"/>
            </a:endParaRPr>
          </a:p>
          <a:p>
            <a:r>
              <a:rPr lang="en-US"/>
              <a:t>Quality Improvement Initiative to Improve Newborn Safe Sleep Practices in a Pediatric Resident Continuity Clinic – K </a:t>
            </a:r>
            <a:r>
              <a:rPr lang="en-US" err="1"/>
              <a:t>Selmec</a:t>
            </a:r>
            <a:r>
              <a:rPr lang="en-US"/>
              <a:t>, MD (UI Health)</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4A6F27C-A976-4DAD-98E9-A6F6337123FA}" type="slidenum">
              <a:rPr lang="en-US"/>
              <a:t>22</a:t>
            </a:fld>
            <a:endParaRPr lang="en-US"/>
          </a:p>
        </p:txBody>
      </p:sp>
    </p:spTree>
    <p:extLst>
      <p:ext uri="{BB962C8B-B14F-4D97-AF65-F5344CB8AC3E}">
        <p14:creationId xmlns:p14="http://schemas.microsoft.com/office/powerpoint/2010/main" val="137436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81913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1621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37466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244175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422442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993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142169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375797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420283"/>
            <a:ext cx="9211733" cy="980017"/>
          </a:xfrm>
        </p:spPr>
        <p:txBody>
          <a:bodyPr/>
          <a:lstStyle/>
          <a:p>
            <a:r>
              <a:rPr lang="en-US"/>
              <a:t>Click to edit Master title style</a:t>
            </a:r>
          </a:p>
        </p:txBody>
      </p:sp>
      <p:sp>
        <p:nvSpPr>
          <p:cNvPr id="3" name="Subtitle 2"/>
          <p:cNvSpPr>
            <a:spLocks noGrp="1"/>
          </p:cNvSpPr>
          <p:nvPr>
            <p:ph type="subTitle" idx="1"/>
          </p:nvPr>
        </p:nvSpPr>
        <p:spPr>
          <a:xfrm>
            <a:off x="1625600" y="2590800"/>
            <a:ext cx="7586133"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5" y="2937934"/>
            <a:ext cx="9211733"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856075" y="1937809"/>
            <a:ext cx="9211733"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867"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8978"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867" y="1023409"/>
            <a:ext cx="478837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541867" y="1449917"/>
            <a:ext cx="478837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215" y="1023409"/>
            <a:ext cx="4790252"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5505215" y="1449917"/>
            <a:ext cx="4790252"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7" y="182033"/>
            <a:ext cx="3565408"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4237096" y="182034"/>
            <a:ext cx="6058370"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7" y="956734"/>
            <a:ext cx="3565408"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193" y="3200400"/>
            <a:ext cx="65024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2124193" y="408517"/>
            <a:ext cx="65024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2124193" y="3578225"/>
            <a:ext cx="65024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91582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7067" y="183092"/>
            <a:ext cx="24384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183092"/>
            <a:ext cx="7134578"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9899" y="2028977"/>
            <a:ext cx="10538847" cy="1400024"/>
          </a:xfrm>
        </p:spPr>
        <p:txBody>
          <a:bodyPr/>
          <a:lstStyle/>
          <a:p>
            <a:r>
              <a:rPr lang="en-US"/>
              <a:t>Click to edit Master title style</a:t>
            </a:r>
          </a:p>
        </p:txBody>
      </p:sp>
      <p:sp>
        <p:nvSpPr>
          <p:cNvPr id="3" name="Subtitle 2"/>
          <p:cNvSpPr>
            <a:spLocks noGrp="1"/>
          </p:cNvSpPr>
          <p:nvPr>
            <p:ph type="subTitle" idx="1"/>
          </p:nvPr>
        </p:nvSpPr>
        <p:spPr>
          <a:xfrm>
            <a:off x="1859797" y="3701143"/>
            <a:ext cx="8679051" cy="1669143"/>
          </a:xfrm>
        </p:spPr>
        <p:txBody>
          <a:bodyPr/>
          <a:lstStyle>
            <a:lvl1pPr marL="0" indent="0" algn="ctr">
              <a:buNone/>
              <a:defRPr>
                <a:solidFill>
                  <a:schemeClr val="tx1">
                    <a:tint val="75000"/>
                  </a:schemeClr>
                </a:solidFill>
              </a:defRPr>
            </a:lvl1pPr>
            <a:lvl2pPr marL="435437" indent="0" algn="ctr">
              <a:buNone/>
              <a:defRPr>
                <a:solidFill>
                  <a:schemeClr val="tx1">
                    <a:tint val="75000"/>
                  </a:schemeClr>
                </a:solidFill>
              </a:defRPr>
            </a:lvl2pPr>
            <a:lvl3pPr marL="870875" indent="0" algn="ctr">
              <a:buNone/>
              <a:defRPr>
                <a:solidFill>
                  <a:schemeClr val="tx1">
                    <a:tint val="75000"/>
                  </a:schemeClr>
                </a:solidFill>
              </a:defRPr>
            </a:lvl3pPr>
            <a:lvl4pPr marL="1306312" indent="0" algn="ctr">
              <a:buNone/>
              <a:defRPr>
                <a:solidFill>
                  <a:schemeClr val="tx1">
                    <a:tint val="75000"/>
                  </a:schemeClr>
                </a:solidFill>
              </a:defRPr>
            </a:lvl4pPr>
            <a:lvl5pPr marL="1741749" indent="0" algn="ctr">
              <a:buNone/>
              <a:defRPr>
                <a:solidFill>
                  <a:schemeClr val="tx1">
                    <a:tint val="75000"/>
                  </a:schemeClr>
                </a:solidFill>
              </a:defRPr>
            </a:lvl5pPr>
            <a:lvl6pPr marL="2177186" indent="0" algn="ctr">
              <a:buNone/>
              <a:defRPr>
                <a:solidFill>
                  <a:schemeClr val="tx1">
                    <a:tint val="75000"/>
                  </a:schemeClr>
                </a:solidFill>
              </a:defRPr>
            </a:lvl6pPr>
            <a:lvl7pPr marL="2612624" indent="0" algn="ctr">
              <a:buNone/>
              <a:defRPr>
                <a:solidFill>
                  <a:schemeClr val="tx1">
                    <a:tint val="75000"/>
                  </a:schemeClr>
                </a:solidFill>
              </a:defRPr>
            </a:lvl7pPr>
            <a:lvl8pPr marL="3048061" indent="0" algn="ctr">
              <a:buNone/>
              <a:defRPr>
                <a:solidFill>
                  <a:schemeClr val="tx1">
                    <a:tint val="75000"/>
                  </a:schemeClr>
                </a:solidFill>
              </a:defRPr>
            </a:lvl8pPr>
            <a:lvl9pPr marL="34834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08" y="4197048"/>
            <a:ext cx="10538847" cy="1297214"/>
          </a:xfrm>
        </p:spPr>
        <p:txBody>
          <a:bodyPr anchor="t"/>
          <a:lstStyle>
            <a:lvl1pPr algn="l">
              <a:defRPr sz="3810" b="1" cap="all"/>
            </a:lvl1pPr>
          </a:lstStyle>
          <a:p>
            <a:r>
              <a:rPr lang="en-US"/>
              <a:t>Click to edit Master title style</a:t>
            </a:r>
          </a:p>
        </p:txBody>
      </p:sp>
      <p:sp>
        <p:nvSpPr>
          <p:cNvPr id="3" name="Text Placeholder 2"/>
          <p:cNvSpPr>
            <a:spLocks noGrp="1"/>
          </p:cNvSpPr>
          <p:nvPr>
            <p:ph type="body" idx="1"/>
          </p:nvPr>
        </p:nvSpPr>
        <p:spPr>
          <a:xfrm>
            <a:off x="979408" y="2768298"/>
            <a:ext cx="10538847" cy="1428750"/>
          </a:xfrm>
        </p:spPr>
        <p:txBody>
          <a:bodyPr anchor="b"/>
          <a:lstStyle>
            <a:lvl1pPr marL="0" indent="0">
              <a:buNone/>
              <a:defRPr sz="1905">
                <a:solidFill>
                  <a:schemeClr val="tx1">
                    <a:tint val="7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9932" y="1524000"/>
            <a:ext cx="5476068" cy="4310441"/>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644" y="1524000"/>
            <a:ext cx="5476068" cy="4310441"/>
          </a:xfrm>
        </p:spPr>
        <p:txBody>
          <a:bodyPr/>
          <a:lstStyle>
            <a:lvl1pPr>
              <a:defRPr sz="2667"/>
            </a:lvl1pPr>
            <a:lvl2pPr>
              <a:defRPr sz="2286"/>
            </a:lvl2pPr>
            <a:lvl3pPr>
              <a:defRPr sz="1905"/>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9932" y="1462012"/>
            <a:ext cx="5478221" cy="609297"/>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4" name="Content Placeholder 3"/>
          <p:cNvSpPr>
            <a:spLocks noGrp="1"/>
          </p:cNvSpPr>
          <p:nvPr>
            <p:ph sz="half" idx="2"/>
          </p:nvPr>
        </p:nvSpPr>
        <p:spPr>
          <a:xfrm>
            <a:off x="619932" y="2071310"/>
            <a:ext cx="5478221" cy="3763131"/>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340" y="1462012"/>
            <a:ext cx="5480373" cy="609297"/>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6" name="Content Placeholder 5"/>
          <p:cNvSpPr>
            <a:spLocks noGrp="1"/>
          </p:cNvSpPr>
          <p:nvPr>
            <p:ph sz="quarter" idx="4"/>
          </p:nvPr>
        </p:nvSpPr>
        <p:spPr>
          <a:xfrm>
            <a:off x="6298340" y="2071310"/>
            <a:ext cx="5480373" cy="3763131"/>
          </a:xfrm>
        </p:spPr>
        <p:txBody>
          <a:bodyPr/>
          <a:lstStyle>
            <a:lvl1pPr>
              <a:defRPr sz="2286"/>
            </a:lvl1pPr>
            <a:lvl2pPr>
              <a:defRPr sz="1905"/>
            </a:lvl2pPr>
            <a:lvl3pPr>
              <a:defRPr sz="1714"/>
            </a:lvl3pPr>
            <a:lvl4pPr>
              <a:defRPr sz="1524"/>
            </a:lvl4pPr>
            <a:lvl5pPr>
              <a:defRPr sz="1524"/>
            </a:lvl5pPr>
            <a:lvl6pPr>
              <a:defRPr sz="1524"/>
            </a:lvl6pPr>
            <a:lvl7pPr>
              <a:defRPr sz="1524"/>
            </a:lvl7pPr>
            <a:lvl8pPr>
              <a:defRPr sz="1524"/>
            </a:lvl8pPr>
            <a:lvl9pPr>
              <a:defRPr sz="15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933" y="260048"/>
            <a:ext cx="4079068" cy="1106714"/>
          </a:xfrm>
        </p:spPr>
        <p:txBody>
          <a:bodyPr anchor="b"/>
          <a:lstStyle>
            <a:lvl1pPr algn="l">
              <a:defRPr sz="1905" b="1"/>
            </a:lvl1pPr>
          </a:lstStyle>
          <a:p>
            <a:r>
              <a:rPr lang="en-US"/>
              <a:t>Click to edit Master title style</a:t>
            </a:r>
          </a:p>
        </p:txBody>
      </p:sp>
      <p:sp>
        <p:nvSpPr>
          <p:cNvPr id="3" name="Content Placeholder 2"/>
          <p:cNvSpPr>
            <a:spLocks noGrp="1"/>
          </p:cNvSpPr>
          <p:nvPr>
            <p:ph idx="1"/>
          </p:nvPr>
        </p:nvSpPr>
        <p:spPr>
          <a:xfrm>
            <a:off x="4847526" y="260048"/>
            <a:ext cx="6931186" cy="5574393"/>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933" y="1366762"/>
            <a:ext cx="4079068" cy="4467679"/>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328234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221" y="4572000"/>
            <a:ext cx="7439186" cy="539750"/>
          </a:xfrm>
        </p:spPr>
        <p:txBody>
          <a:bodyPr anchor="b"/>
          <a:lstStyle>
            <a:lvl1pPr algn="l">
              <a:defRPr sz="1905" b="1"/>
            </a:lvl1pPr>
          </a:lstStyle>
          <a:p>
            <a:r>
              <a:rPr lang="en-US"/>
              <a:t>Click to edit Master title style</a:t>
            </a:r>
          </a:p>
        </p:txBody>
      </p:sp>
      <p:sp>
        <p:nvSpPr>
          <p:cNvPr id="3" name="Picture Placeholder 2"/>
          <p:cNvSpPr>
            <a:spLocks noGrp="1"/>
          </p:cNvSpPr>
          <p:nvPr>
            <p:ph type="pic" idx="1"/>
          </p:nvPr>
        </p:nvSpPr>
        <p:spPr>
          <a:xfrm>
            <a:off x="2430221" y="583595"/>
            <a:ext cx="7439186" cy="3918857"/>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endParaRPr lang="en-US"/>
          </a:p>
        </p:txBody>
      </p:sp>
      <p:sp>
        <p:nvSpPr>
          <p:cNvPr id="4" name="Text Placeholder 3"/>
          <p:cNvSpPr>
            <a:spLocks noGrp="1"/>
          </p:cNvSpPr>
          <p:nvPr>
            <p:ph type="body" sz="half" idx="2"/>
          </p:nvPr>
        </p:nvSpPr>
        <p:spPr>
          <a:xfrm>
            <a:off x="2430221" y="5111751"/>
            <a:ext cx="7439186" cy="766535"/>
          </a:xfrm>
        </p:spPr>
        <p:txBody>
          <a:bodyPr/>
          <a:lstStyle>
            <a:lvl1pPr marL="0" indent="0">
              <a:buNone/>
              <a:defRPr sz="133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017" y="261560"/>
            <a:ext cx="2789695" cy="55728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9932" y="261560"/>
            <a:ext cx="8162441" cy="5572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82214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186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9156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780732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7" r:id="rId5"/>
    <p:sldLayoutId id="2147483708" r:id="rId6"/>
    <p:sldLayoutId id="2147483709" r:id="rId7"/>
    <p:sldLayoutId id="2147483710" r:id="rId8"/>
    <p:sldLayoutId id="2147483711" r:id="rId9"/>
    <p:sldLayoutId id="2147483712" r:id="rId10"/>
    <p:sldLayoutId id="2147483713" r:id="rId11"/>
    <p:sldLayoutId id="2147483675" r:id="rId12"/>
    <p:sldLayoutId id="2147483676" r:id="rId13"/>
    <p:sldLayoutId id="2147483677" r:id="rId14"/>
    <p:sldLayoutId id="2147483678" r:id="rId15"/>
    <p:sldLayoutId id="2147483679" r:id="rId16"/>
    <p:sldLayoutId id="2147483680" r:id="rId17"/>
    <p:sldLayoutId id="2147483681" r:id="rId18"/>
    <p:sldLayoutId id="2147483661" r:id="rId19"/>
    <p:sldLayoutId id="2147483662" r:id="rId20"/>
    <p:sldLayoutId id="2147483663" r:id="rId21"/>
    <p:sldLayoutId id="2147483664" r:id="rId22"/>
    <p:sldLayoutId id="2147483665" r:id="rId23"/>
    <p:sldLayoutId id="2147483666" r:id="rId24"/>
    <p:sldLayoutId id="2147483667" r:id="rId25"/>
    <p:sldLayoutId id="2147483668" r:id="rId26"/>
    <p:sldLayoutId id="2147483669" r:id="rId27"/>
    <p:sldLayoutId id="2147483670" r:id="rId28"/>
    <p:sldLayoutId id="2147483671" r:id="rId29"/>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183092"/>
            <a:ext cx="9753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1867" y="1066800"/>
            <a:ext cx="97536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1867" y="4237567"/>
            <a:ext cx="2528711"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3702756" y="4237567"/>
            <a:ext cx="3431822"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66756" y="4237567"/>
            <a:ext cx="2528711"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7015" r:id="rId1"/>
    <p:sldLayoutId id="2147487016" r:id="rId2"/>
    <p:sldLayoutId id="2147487017" r:id="rId3"/>
    <p:sldLayoutId id="2147487018" r:id="rId4"/>
    <p:sldLayoutId id="2147487019" r:id="rId5"/>
    <p:sldLayoutId id="2147487020" r:id="rId6"/>
    <p:sldLayoutId id="2147487021" r:id="rId7"/>
    <p:sldLayoutId id="2147487022" r:id="rId8"/>
    <p:sldLayoutId id="2147487023" r:id="rId9"/>
    <p:sldLayoutId id="2147487024" r:id="rId10"/>
    <p:sldLayoutId id="214748702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932" y="261560"/>
            <a:ext cx="11158780" cy="10885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9932" y="1524000"/>
            <a:ext cx="11158780" cy="43104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9932" y="6053667"/>
            <a:ext cx="2893017" cy="347738"/>
          </a:xfrm>
          <a:prstGeom prst="rect">
            <a:avLst/>
          </a:prstGeom>
        </p:spPr>
        <p:txBody>
          <a:bodyPr vert="horz" lIns="91440" tIns="45720" rIns="91440" bIns="45720" rtlCol="0" anchor="ctr"/>
          <a:lstStyle>
            <a:lvl1pPr algn="l">
              <a:defRPr sz="1143">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4236204" y="6053667"/>
            <a:ext cx="3926237" cy="347738"/>
          </a:xfrm>
          <a:prstGeom prst="rect">
            <a:avLst/>
          </a:prstGeom>
        </p:spPr>
        <p:txBody>
          <a:bodyPr vert="horz" lIns="91440" tIns="45720" rIns="91440" bIns="45720" rtlCol="0" anchor="ctr"/>
          <a:lstStyle>
            <a:lvl1pPr algn="ctr">
              <a:defRPr sz="11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85695" y="6053667"/>
            <a:ext cx="2893017" cy="347738"/>
          </a:xfrm>
          <a:prstGeom prst="rect">
            <a:avLst/>
          </a:prstGeom>
        </p:spPr>
        <p:txBody>
          <a:bodyPr vert="horz" lIns="91440" tIns="45720" rIns="91440" bIns="45720" rtlCol="0" anchor="ctr"/>
          <a:lstStyle>
            <a:lvl1pPr algn="r">
              <a:defRPr sz="1143">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 id="2147486100" r:id="rId6"/>
    <p:sldLayoutId id="2147486101" r:id="rId7"/>
    <p:sldLayoutId id="2147486102" r:id="rId8"/>
    <p:sldLayoutId id="2147486103" r:id="rId9"/>
    <p:sldLayoutId id="2147486104" r:id="rId10"/>
    <p:sldLayoutId id="2147486105" r:id="rId11"/>
  </p:sldLayoutIdLst>
  <p:txStyles>
    <p:titleStyle>
      <a:lvl1pPr algn="ctr" defTabSz="870875" rtl="0" eaLnBrk="1" latinLnBrk="0" hangingPunct="1">
        <a:spcBef>
          <a:spcPct val="0"/>
        </a:spcBef>
        <a:buNone/>
        <a:defRPr sz="4191" kern="1200">
          <a:solidFill>
            <a:schemeClr val="tx1"/>
          </a:solidFill>
          <a:latin typeface="+mj-lt"/>
          <a:ea typeface="+mj-ea"/>
          <a:cs typeface="+mj-cs"/>
        </a:defRPr>
      </a:lvl1pPr>
    </p:titleStyle>
    <p:bodyStyle>
      <a:lvl1pPr marL="326578" indent="-326578" algn="l" defTabSz="870875" rtl="0" eaLnBrk="1" latinLnBrk="0" hangingPunct="1">
        <a:spcBef>
          <a:spcPct val="20000"/>
        </a:spcBef>
        <a:buFont typeface="Arial" pitchFamily="34" charset="0"/>
        <a:buChar char="•"/>
        <a:defRPr sz="3048" kern="1200">
          <a:solidFill>
            <a:schemeClr val="tx1"/>
          </a:solidFill>
          <a:latin typeface="+mn-lt"/>
          <a:ea typeface="+mn-ea"/>
          <a:cs typeface="+mn-cs"/>
        </a:defRPr>
      </a:lvl1pPr>
      <a:lvl2pPr marL="707586" indent="-272148" algn="l" defTabSz="870875" rtl="0" eaLnBrk="1" latinLnBrk="0" hangingPunct="1">
        <a:spcBef>
          <a:spcPct val="20000"/>
        </a:spcBef>
        <a:buFont typeface="Arial" pitchFamily="34" charset="0"/>
        <a:buChar char="–"/>
        <a:defRPr sz="2667" kern="1200">
          <a:solidFill>
            <a:schemeClr val="tx1"/>
          </a:solidFill>
          <a:latin typeface="+mn-lt"/>
          <a:ea typeface="+mn-ea"/>
          <a:cs typeface="+mn-cs"/>
        </a:defRPr>
      </a:lvl2pPr>
      <a:lvl3pPr marL="1088593" indent="-217719" algn="l" defTabSz="870875" rtl="0" eaLnBrk="1" latinLnBrk="0" hangingPunct="1">
        <a:spcBef>
          <a:spcPct val="20000"/>
        </a:spcBef>
        <a:buFont typeface="Arial" pitchFamily="34" charset="0"/>
        <a:buChar char="•"/>
        <a:defRPr sz="2286" kern="1200">
          <a:solidFill>
            <a:schemeClr val="tx1"/>
          </a:solidFill>
          <a:latin typeface="+mn-lt"/>
          <a:ea typeface="+mn-ea"/>
          <a:cs typeface="+mn-cs"/>
        </a:defRPr>
      </a:lvl3pPr>
      <a:lvl4pPr marL="1524030"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4pPr>
      <a:lvl5pPr marL="1959468"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5pPr>
      <a:lvl6pPr marL="2394905"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6pPr>
      <a:lvl7pPr marL="2830342"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7pPr>
      <a:lvl8pPr marL="3265780"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8pPr>
      <a:lvl9pPr marL="3701217" indent="-217719" algn="l" defTabSz="870875" rtl="0" eaLnBrk="1" latinLnBrk="0" hangingPunct="1">
        <a:spcBef>
          <a:spcPct val="20000"/>
        </a:spcBef>
        <a:buFont typeface="Arial" pitchFamily="34" charset="0"/>
        <a:buChar char="•"/>
        <a:defRPr sz="1905" kern="1200">
          <a:solidFill>
            <a:schemeClr val="tx1"/>
          </a:solidFill>
          <a:latin typeface="+mn-lt"/>
          <a:ea typeface="+mn-ea"/>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36.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36.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6.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8.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36.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EC42-85F4-68BE-BFF2-278A3775AC9E}"/>
              </a:ext>
            </a:extLst>
          </p:cNvPr>
          <p:cNvSpPr>
            <a:spLocks noGrp="1"/>
          </p:cNvSpPr>
          <p:nvPr>
            <p:ph type="ctrTitle"/>
          </p:nvPr>
        </p:nvSpPr>
        <p:spPr>
          <a:xfrm>
            <a:off x="1025122" y="-429933"/>
            <a:ext cx="5697640" cy="4284867"/>
          </a:xfrm>
        </p:spPr>
        <p:txBody>
          <a:bodyPr/>
          <a:lstStyle/>
          <a:p>
            <a:r>
              <a:rPr lang="en-US" dirty="0">
                <a:ea typeface="+mj-lt"/>
                <a:cs typeface="+mj-lt"/>
              </a:rPr>
              <a:t>Team Recognition, </a:t>
            </a:r>
            <a:br>
              <a:rPr lang="en-US" dirty="0">
                <a:ea typeface="+mj-lt"/>
                <a:cs typeface="+mj-lt"/>
              </a:rPr>
            </a:br>
            <a:r>
              <a:rPr lang="en-US" dirty="0">
                <a:ea typeface="+mj-lt"/>
                <a:cs typeface="+mj-lt"/>
              </a:rPr>
              <a:t>Networking Lunch, Poster Session, and Initiative Tables</a:t>
            </a:r>
            <a:endParaRPr lang="en-US" b="0" dirty="0">
              <a:ea typeface="+mj-lt"/>
              <a:cs typeface="+mj-lt"/>
            </a:endParaRPr>
          </a:p>
        </p:txBody>
      </p:sp>
      <p:sp>
        <p:nvSpPr>
          <p:cNvPr id="3" name="Subtitle 2">
            <a:extLst>
              <a:ext uri="{FF2B5EF4-FFF2-40B4-BE49-F238E27FC236}">
                <a16:creationId xmlns:a16="http://schemas.microsoft.com/office/drawing/2014/main" id="{BB7AAB81-88EB-8F0F-A992-AD95D5A0BCEF}"/>
              </a:ext>
            </a:extLst>
          </p:cNvPr>
          <p:cNvSpPr>
            <a:spLocks noGrp="1"/>
          </p:cNvSpPr>
          <p:nvPr>
            <p:ph type="subTitle" idx="1"/>
          </p:nvPr>
        </p:nvSpPr>
        <p:spPr>
          <a:xfrm>
            <a:off x="1025121" y="3910636"/>
            <a:ext cx="5194433" cy="986569"/>
          </a:xfrm>
        </p:spPr>
        <p:txBody>
          <a:bodyPr vert="horz" lIns="91440" tIns="45720" rIns="91440" bIns="45720" rtlCol="0" anchor="t">
            <a:noAutofit/>
          </a:bodyPr>
          <a:lstStyle/>
          <a:p>
            <a:r>
              <a:rPr lang="en-US" dirty="0">
                <a:ea typeface="+mn-lt"/>
                <a:cs typeface="+mn-lt"/>
              </a:rPr>
              <a:t>ILPQC 11th Annual Conference</a:t>
            </a:r>
          </a:p>
          <a:p>
            <a:r>
              <a:rPr lang="en-US" dirty="0">
                <a:ea typeface="+mn-lt"/>
                <a:cs typeface="+mn-lt"/>
              </a:rPr>
              <a:t>November 2nd, 2023</a:t>
            </a:r>
            <a:endParaRPr lang="en-US" dirty="0"/>
          </a:p>
        </p:txBody>
      </p:sp>
      <p:sp>
        <p:nvSpPr>
          <p:cNvPr id="4" name="Picture Placeholder 3">
            <a:extLst>
              <a:ext uri="{FF2B5EF4-FFF2-40B4-BE49-F238E27FC236}">
                <a16:creationId xmlns:a16="http://schemas.microsoft.com/office/drawing/2014/main" id="{F54F23B1-4D81-B3BB-092F-568C3E8FD3E6}"/>
              </a:ext>
            </a:extLst>
          </p:cNvPr>
          <p:cNvSpPr>
            <a:spLocks noGrp="1"/>
          </p:cNvSpPr>
          <p:nvPr>
            <p:ph type="pic" sz="quarter" idx="11"/>
          </p:nvPr>
        </p:nvSpPr>
        <p:spPr/>
      </p:sp>
    </p:spTree>
    <p:extLst>
      <p:ext uri="{BB962C8B-B14F-4D97-AF65-F5344CB8AC3E}">
        <p14:creationId xmlns:p14="http://schemas.microsoft.com/office/powerpoint/2010/main" val="8124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1134" y="955812"/>
            <a:ext cx="9049732" cy="4946377"/>
            <a:chOff x="0" y="0"/>
            <a:chExt cx="3575203" cy="1954124"/>
          </a:xfrm>
        </p:grpSpPr>
        <p:sp>
          <p:nvSpPr>
            <p:cNvPr id="3" name="Freeform 3"/>
            <p:cNvSpPr/>
            <p:nvPr/>
          </p:nvSpPr>
          <p:spPr>
            <a:xfrm>
              <a:off x="0" y="0"/>
              <a:ext cx="3575203" cy="1954124"/>
            </a:xfrm>
            <a:custGeom>
              <a:avLst/>
              <a:gdLst/>
              <a:ahLst/>
              <a:cxnLst/>
              <a:rect l="l" t="t" r="r" b="b"/>
              <a:pathLst>
                <a:path w="3575203" h="1954124">
                  <a:moveTo>
                    <a:pt x="29087" y="0"/>
                  </a:moveTo>
                  <a:lnTo>
                    <a:pt x="3546116" y="0"/>
                  </a:lnTo>
                  <a:cubicBezTo>
                    <a:pt x="3553830" y="0"/>
                    <a:pt x="3561229" y="3064"/>
                    <a:pt x="3566683" y="8519"/>
                  </a:cubicBezTo>
                  <a:cubicBezTo>
                    <a:pt x="3572138" y="13974"/>
                    <a:pt x="3575203" y="21372"/>
                    <a:pt x="3575203" y="29087"/>
                  </a:cubicBezTo>
                  <a:lnTo>
                    <a:pt x="3575203" y="1925038"/>
                  </a:lnTo>
                  <a:cubicBezTo>
                    <a:pt x="3575203" y="1941102"/>
                    <a:pt x="3562180" y="1954124"/>
                    <a:pt x="3546116" y="1954124"/>
                  </a:cubicBezTo>
                  <a:lnTo>
                    <a:pt x="29087" y="1954124"/>
                  </a:lnTo>
                  <a:cubicBezTo>
                    <a:pt x="13022" y="1954124"/>
                    <a:pt x="0" y="1941102"/>
                    <a:pt x="0" y="1925038"/>
                  </a:cubicBezTo>
                  <a:lnTo>
                    <a:pt x="0" y="29087"/>
                  </a:lnTo>
                  <a:cubicBezTo>
                    <a:pt x="0" y="13022"/>
                    <a:pt x="13022" y="0"/>
                    <a:pt x="29087" y="0"/>
                  </a:cubicBezTo>
                  <a:close/>
                </a:path>
              </a:pathLst>
            </a:custGeom>
            <a:solidFill>
              <a:srgbClr val="FFE3A2">
                <a:alpha val="30980"/>
              </a:srgbClr>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5" name="TextBox 5"/>
          <p:cNvSpPr txBox="1"/>
          <p:nvPr/>
        </p:nvSpPr>
        <p:spPr>
          <a:xfrm>
            <a:off x="1444134" y="1310854"/>
            <a:ext cx="9285627" cy="1207382"/>
          </a:xfrm>
          <a:prstGeom prst="rect">
            <a:avLst/>
          </a:prstGeom>
        </p:spPr>
        <p:txBody>
          <a:bodyPr lIns="0" tIns="0" rIns="0" bIns="0" rtlCol="0" anchor="t">
            <a:spAutoFit/>
          </a:bodyPr>
          <a:lstStyle/>
          <a:p>
            <a:pPr algn="ctr">
              <a:lnSpc>
                <a:spcPts val="4666"/>
              </a:lnSpc>
            </a:pPr>
            <a:r>
              <a:rPr lang="en-US" sz="4666" spc="233">
                <a:solidFill>
                  <a:srgbClr val="004AAD"/>
                </a:solidFill>
                <a:latin typeface="Hammersmith One"/>
              </a:rPr>
              <a:t>BIRTH EQUITY</a:t>
            </a:r>
          </a:p>
          <a:p>
            <a:pPr algn="ctr">
              <a:lnSpc>
                <a:spcPts val="4467"/>
              </a:lnSpc>
            </a:pPr>
            <a:r>
              <a:rPr lang="en-US" sz="4467" spc="223">
                <a:solidFill>
                  <a:srgbClr val="004AAD"/>
                </a:solidFill>
                <a:latin typeface="Hammersmith One"/>
              </a:rPr>
              <a:t>QUALITY IMPROVEMENT AWARDS</a:t>
            </a:r>
          </a:p>
        </p:txBody>
      </p:sp>
      <p:sp>
        <p:nvSpPr>
          <p:cNvPr id="6" name="Freeform 6"/>
          <p:cNvSpPr/>
          <p:nvPr/>
        </p:nvSpPr>
        <p:spPr>
          <a:xfrm>
            <a:off x="5226060" y="94071"/>
            <a:ext cx="1715856" cy="861741"/>
          </a:xfrm>
          <a:custGeom>
            <a:avLst/>
            <a:gdLst/>
            <a:ahLst/>
            <a:cxnLst/>
            <a:rect l="l" t="t" r="r" b="b"/>
            <a:pathLst>
              <a:path w="2573784" h="1292611">
                <a:moveTo>
                  <a:pt x="0" y="0"/>
                </a:moveTo>
                <a:lnTo>
                  <a:pt x="2573783" y="0"/>
                </a:lnTo>
                <a:lnTo>
                  <a:pt x="2573783" y="1292611"/>
                </a:lnTo>
                <a:lnTo>
                  <a:pt x="0" y="1292611"/>
                </a:lnTo>
                <a:lnTo>
                  <a:pt x="0" y="0"/>
                </a:lnTo>
                <a:close/>
              </a:path>
            </a:pathLst>
          </a:custGeom>
          <a:blipFill>
            <a:blip r:embed="rId2"/>
            <a:stretch>
              <a:fillRect/>
            </a:stretch>
          </a:blipFill>
        </p:spPr>
      </p:sp>
      <p:sp>
        <p:nvSpPr>
          <p:cNvPr id="7" name="Freeform 7"/>
          <p:cNvSpPr/>
          <p:nvPr/>
        </p:nvSpPr>
        <p:spPr>
          <a:xfrm rot="20970386">
            <a:off x="-151947" y="216792"/>
            <a:ext cx="5480877" cy="1305445"/>
          </a:xfrm>
          <a:custGeom>
            <a:avLst/>
            <a:gdLst/>
            <a:ahLst/>
            <a:cxnLst/>
            <a:rect l="l" t="t" r="r" b="b"/>
            <a:pathLst>
              <a:path w="8221315" h="1958168">
                <a:moveTo>
                  <a:pt x="0" y="0"/>
                </a:moveTo>
                <a:lnTo>
                  <a:pt x="8221315" y="0"/>
                </a:lnTo>
                <a:lnTo>
                  <a:pt x="8221315" y="1958167"/>
                </a:lnTo>
                <a:lnTo>
                  <a:pt x="0" y="1958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713378" flipH="1">
            <a:off x="6738206" y="216792"/>
            <a:ext cx="5480877" cy="1305445"/>
          </a:xfrm>
          <a:custGeom>
            <a:avLst/>
            <a:gdLst/>
            <a:ahLst/>
            <a:cxnLst/>
            <a:rect l="l" t="t" r="r" b="b"/>
            <a:pathLst>
              <a:path w="8221315" h="1958168">
                <a:moveTo>
                  <a:pt x="8221315" y="0"/>
                </a:moveTo>
                <a:lnTo>
                  <a:pt x="0" y="0"/>
                </a:lnTo>
                <a:lnTo>
                  <a:pt x="0" y="1958167"/>
                </a:lnTo>
                <a:lnTo>
                  <a:pt x="8221315" y="1958167"/>
                </a:lnTo>
                <a:lnTo>
                  <a:pt x="822131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778006" y="2072839"/>
            <a:ext cx="1051138" cy="888689"/>
          </a:xfrm>
          <a:custGeom>
            <a:avLst/>
            <a:gdLst/>
            <a:ahLst/>
            <a:cxnLst/>
            <a:rect l="l" t="t" r="r" b="b"/>
            <a:pathLst>
              <a:path w="1576707" h="1333034">
                <a:moveTo>
                  <a:pt x="0" y="0"/>
                </a:moveTo>
                <a:lnTo>
                  <a:pt x="1576707" y="0"/>
                </a:lnTo>
                <a:lnTo>
                  <a:pt x="1576707" y="1333035"/>
                </a:lnTo>
                <a:lnTo>
                  <a:pt x="0" y="1333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18149423">
            <a:off x="7503050" y="5555494"/>
            <a:ext cx="1139262" cy="963194"/>
          </a:xfrm>
          <a:custGeom>
            <a:avLst/>
            <a:gdLst/>
            <a:ahLst/>
            <a:cxnLst/>
            <a:rect l="l" t="t" r="r" b="b"/>
            <a:pathLst>
              <a:path w="1708893" h="1444791">
                <a:moveTo>
                  <a:pt x="0" y="0"/>
                </a:moveTo>
                <a:lnTo>
                  <a:pt x="1708893" y="0"/>
                </a:lnTo>
                <a:lnTo>
                  <a:pt x="1708893" y="1444791"/>
                </a:lnTo>
                <a:lnTo>
                  <a:pt x="0" y="14447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13622187">
            <a:off x="80120" y="2254531"/>
            <a:ext cx="1296407" cy="1096053"/>
          </a:xfrm>
          <a:custGeom>
            <a:avLst/>
            <a:gdLst/>
            <a:ahLst/>
            <a:cxnLst/>
            <a:rect l="l" t="t" r="r" b="b"/>
            <a:pathLst>
              <a:path w="1944611" h="1644080">
                <a:moveTo>
                  <a:pt x="0" y="0"/>
                </a:moveTo>
                <a:lnTo>
                  <a:pt x="1944611" y="0"/>
                </a:lnTo>
                <a:lnTo>
                  <a:pt x="1944611" y="1644080"/>
                </a:lnTo>
                <a:lnTo>
                  <a:pt x="0" y="1644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49370">
            <a:off x="2919875" y="5643770"/>
            <a:ext cx="863108" cy="729719"/>
          </a:xfrm>
          <a:custGeom>
            <a:avLst/>
            <a:gdLst/>
            <a:ahLst/>
            <a:cxnLst/>
            <a:rect l="l" t="t" r="r" b="b"/>
            <a:pathLst>
              <a:path w="1294662" h="1094578">
                <a:moveTo>
                  <a:pt x="0" y="0"/>
                </a:moveTo>
                <a:lnTo>
                  <a:pt x="1294662" y="0"/>
                </a:lnTo>
                <a:lnTo>
                  <a:pt x="1294662" y="1094578"/>
                </a:lnTo>
                <a:lnTo>
                  <a:pt x="0" y="1094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7672419">
            <a:off x="212649"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17672419">
            <a:off x="10095548"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rot="1207093">
            <a:off x="5367594" y="5581678"/>
            <a:ext cx="1153393" cy="1027569"/>
          </a:xfrm>
          <a:custGeom>
            <a:avLst/>
            <a:gdLst/>
            <a:ahLst/>
            <a:cxnLst/>
            <a:rect l="l" t="t" r="r" b="b"/>
            <a:pathLst>
              <a:path w="1730090" h="1541353">
                <a:moveTo>
                  <a:pt x="0" y="0"/>
                </a:moveTo>
                <a:lnTo>
                  <a:pt x="1730089" y="0"/>
                </a:lnTo>
                <a:lnTo>
                  <a:pt x="1730089" y="1541353"/>
                </a:lnTo>
                <a:lnTo>
                  <a:pt x="0" y="15413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6">
            <a:extLst>
              <a:ext uri="{FF2B5EF4-FFF2-40B4-BE49-F238E27FC236}">
                <a16:creationId xmlns:a16="http://schemas.microsoft.com/office/drawing/2014/main" id="{AF5DAE25-C72F-2DE7-7651-0AA0F5802197}"/>
              </a:ext>
            </a:extLst>
          </p:cNvPr>
          <p:cNvSpPr txBox="1"/>
          <p:nvPr/>
        </p:nvSpPr>
        <p:spPr>
          <a:xfrm>
            <a:off x="1645579" y="2517791"/>
            <a:ext cx="618031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QI Excellence Award: </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000">
                <a:solidFill>
                  <a:schemeClr val="tx2"/>
                </a:solidFill>
                <a:ea typeface="Calibri"/>
                <a:cs typeface="Arial"/>
              </a:rPr>
              <a:t>All data submitted</a:t>
            </a:r>
          </a:p>
          <a:p>
            <a:pPr marL="342900" indent="-342900">
              <a:buFont typeface="Wingdings"/>
              <a:buChar char="ü"/>
            </a:pPr>
            <a:r>
              <a:rPr lang="en-US" sz="2000">
                <a:solidFill>
                  <a:schemeClr val="tx2"/>
                </a:solidFill>
                <a:ea typeface="Calibri"/>
                <a:cs typeface="Arial"/>
              </a:rPr>
              <a:t>7/7 key structure measures in place</a:t>
            </a:r>
          </a:p>
          <a:p>
            <a:pPr marL="342900" indent="-342900">
              <a:buFont typeface="Wingdings"/>
              <a:buChar char="ü"/>
            </a:pPr>
            <a:r>
              <a:rPr lang="en-US" sz="2000">
                <a:solidFill>
                  <a:schemeClr val="tx2"/>
                </a:solidFill>
                <a:ea typeface="Calibri"/>
                <a:cs typeface="Arial"/>
              </a:rPr>
              <a:t>Achieve all goals for the following process and outcome measures:</a:t>
            </a:r>
          </a:p>
          <a:p>
            <a:pPr marL="800100" lvl="1" indent="-342900">
              <a:buFont typeface="Wingdings"/>
              <a:buChar char="ü"/>
            </a:pPr>
            <a:r>
              <a:rPr lang="en-US" sz="2000">
                <a:solidFill>
                  <a:schemeClr val="tx2"/>
                </a:solidFill>
                <a:ea typeface="Calibri"/>
                <a:cs typeface="Arial"/>
              </a:rPr>
              <a:t>Provider, nurse, and staff education </a:t>
            </a:r>
            <a:r>
              <a:rPr lang="en-US" sz="2000" u="sng">
                <a:solidFill>
                  <a:schemeClr val="tx2"/>
                </a:solidFill>
                <a:ea typeface="Calibri"/>
                <a:cs typeface="Arial"/>
              </a:rPr>
              <a:t>&gt;</a:t>
            </a:r>
            <a:r>
              <a:rPr lang="en-US" sz="2000">
                <a:solidFill>
                  <a:schemeClr val="tx2"/>
                </a:solidFill>
                <a:ea typeface="Calibri"/>
                <a:cs typeface="Arial"/>
              </a:rPr>
              <a:t> 70% </a:t>
            </a:r>
          </a:p>
          <a:p>
            <a:pPr marL="800100" lvl="1" indent="-342900">
              <a:buFont typeface="Wingdings"/>
              <a:buChar char="ü"/>
            </a:pPr>
            <a:r>
              <a:rPr lang="en-US" sz="2000" err="1">
                <a:solidFill>
                  <a:schemeClr val="tx2"/>
                </a:solidFill>
                <a:ea typeface="Calibri"/>
                <a:cs typeface="Arial"/>
              </a:rPr>
              <a:t>SDoH</a:t>
            </a:r>
            <a:r>
              <a:rPr lang="en-US" sz="2000">
                <a:solidFill>
                  <a:schemeClr val="tx2"/>
                </a:solidFill>
                <a:ea typeface="Calibri"/>
                <a:cs typeface="Arial"/>
              </a:rPr>
              <a:t> delivery admission screening </a:t>
            </a:r>
            <a:r>
              <a:rPr lang="en-US" sz="2000" u="sng">
                <a:solidFill>
                  <a:schemeClr val="tx2"/>
                </a:solidFill>
                <a:ea typeface="Calibri"/>
                <a:cs typeface="Arial"/>
              </a:rPr>
              <a:t>&gt;</a:t>
            </a:r>
            <a:r>
              <a:rPr lang="en-US" sz="2000">
                <a:solidFill>
                  <a:schemeClr val="tx2"/>
                </a:solidFill>
                <a:ea typeface="Calibri"/>
                <a:cs typeface="Arial"/>
              </a:rPr>
              <a:t> 70%</a:t>
            </a:r>
          </a:p>
          <a:p>
            <a:pPr marL="800100" lvl="1" indent="-342900">
              <a:buFont typeface="Wingdings"/>
              <a:buChar char="ü"/>
            </a:pPr>
            <a:r>
              <a:rPr lang="en-US" sz="2000" err="1">
                <a:solidFill>
                  <a:schemeClr val="tx2"/>
                </a:solidFill>
                <a:ea typeface="Calibri"/>
                <a:cs typeface="Arial"/>
              </a:rPr>
              <a:t>SDoH</a:t>
            </a:r>
            <a:r>
              <a:rPr lang="en-US" sz="2000">
                <a:solidFill>
                  <a:schemeClr val="tx2"/>
                </a:solidFill>
                <a:ea typeface="Calibri"/>
                <a:cs typeface="Arial"/>
              </a:rPr>
              <a:t> screen positive linkage to resources </a:t>
            </a:r>
            <a:r>
              <a:rPr lang="en-US" sz="2000" u="sng">
                <a:solidFill>
                  <a:schemeClr val="tx2"/>
                </a:solidFill>
                <a:ea typeface="Calibri"/>
                <a:cs typeface="Arial"/>
              </a:rPr>
              <a:t>&gt;</a:t>
            </a:r>
            <a:r>
              <a:rPr lang="en-US" sz="2000">
                <a:solidFill>
                  <a:schemeClr val="tx2"/>
                </a:solidFill>
                <a:ea typeface="Calibri"/>
                <a:cs typeface="Arial"/>
              </a:rPr>
              <a:t> 70%</a:t>
            </a:r>
          </a:p>
          <a:p>
            <a:pPr marL="800100" lvl="1" indent="-342900">
              <a:buFont typeface="Wingdings"/>
              <a:buChar char="ü"/>
            </a:pPr>
            <a:r>
              <a:rPr lang="en-US" sz="2000">
                <a:solidFill>
                  <a:schemeClr val="tx2"/>
                </a:solidFill>
                <a:ea typeface="Calibri"/>
                <a:cs typeface="Arial"/>
              </a:rPr>
              <a:t>PREM completion rate </a:t>
            </a:r>
            <a:r>
              <a:rPr lang="en-US" sz="2000" u="sng">
                <a:solidFill>
                  <a:schemeClr val="tx2"/>
                </a:solidFill>
                <a:ea typeface="Calibri"/>
                <a:cs typeface="Calibri"/>
              </a:rPr>
              <a:t>&gt;</a:t>
            </a:r>
            <a:r>
              <a:rPr lang="en-US" sz="2000">
                <a:solidFill>
                  <a:schemeClr val="tx2"/>
                </a:solidFill>
                <a:ea typeface="Calibri"/>
                <a:cs typeface="Arial"/>
              </a:rPr>
              <a:t> 10%</a:t>
            </a:r>
          </a:p>
          <a:p>
            <a:pPr marL="342900" indent="-342900">
              <a:buFont typeface="Wingdings"/>
              <a:buChar char="ü"/>
            </a:pPr>
            <a:endParaRPr lang="en-US" sz="2000">
              <a:solidFill>
                <a:schemeClr val="tx2"/>
              </a:solidFill>
              <a:ea typeface="Calibri"/>
              <a:cs typeface="Arial"/>
            </a:endParaRPr>
          </a:p>
        </p:txBody>
      </p:sp>
      <p:sp>
        <p:nvSpPr>
          <p:cNvPr id="19" name="TextBox 18">
            <a:extLst>
              <a:ext uri="{FF2B5EF4-FFF2-40B4-BE49-F238E27FC236}">
                <a16:creationId xmlns:a16="http://schemas.microsoft.com/office/drawing/2014/main" id="{4698AB5A-B78A-92B9-DB1A-ADF82E487A16}"/>
              </a:ext>
            </a:extLst>
          </p:cNvPr>
          <p:cNvSpPr txBox="1"/>
          <p:nvPr/>
        </p:nvSpPr>
        <p:spPr>
          <a:xfrm>
            <a:off x="7405160" y="2514765"/>
            <a:ext cx="32154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Data Champion Award:</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400">
                <a:solidFill>
                  <a:schemeClr val="tx2"/>
                </a:solidFill>
                <a:cs typeface="Arial"/>
              </a:rPr>
              <a:t>Complete data submitted</a:t>
            </a:r>
            <a:r>
              <a:rPr lang="en-US" sz="2400">
                <a:solidFill>
                  <a:srgbClr val="444C55"/>
                </a:solidFill>
                <a:cs typeface="Arial"/>
              </a:rPr>
              <a:t> ​​</a:t>
            </a:r>
            <a:endParaRPr lang="en-US" sz="2400">
              <a:solidFill>
                <a:srgbClr val="444C55"/>
              </a:solidFill>
              <a:ea typeface="Calibri"/>
              <a:cs typeface="Arial"/>
            </a:endParaRPr>
          </a:p>
        </p:txBody>
      </p:sp>
    </p:spTree>
    <p:extLst>
      <p:ext uri="{BB962C8B-B14F-4D97-AF65-F5344CB8AC3E}">
        <p14:creationId xmlns:p14="http://schemas.microsoft.com/office/powerpoint/2010/main" val="252518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5130" y="1286814"/>
            <a:ext cx="10003163" cy="4947530"/>
            <a:chOff x="0" y="0"/>
            <a:chExt cx="3951867" cy="2192017"/>
          </a:xfrm>
        </p:grpSpPr>
        <p:sp>
          <p:nvSpPr>
            <p:cNvPr id="5" name="Freeform 5"/>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FE3A2">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9274" y="2820549"/>
            <a:ext cx="1715856" cy="861741"/>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AFB13683-DF45-16BA-DA0B-450218AA02BF}"/>
              </a:ext>
            </a:extLst>
          </p:cNvPr>
          <p:cNvSpPr txBox="1"/>
          <p:nvPr/>
        </p:nvSpPr>
        <p:spPr>
          <a:xfrm>
            <a:off x="1914571" y="77317"/>
            <a:ext cx="10262274" cy="1206741"/>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BIRTH EQUITY</a:t>
            </a:r>
          </a:p>
          <a:p>
            <a:pPr algn="ctr">
              <a:lnSpc>
                <a:spcPts val="4467"/>
              </a:lnSpc>
            </a:pPr>
            <a:r>
              <a:rPr lang="en-US" sz="4450" spc="223">
                <a:solidFill>
                  <a:srgbClr val="004AAD"/>
                </a:solidFill>
                <a:latin typeface="Hammersmith One"/>
              </a:rPr>
              <a:t>2023 QI Excellence Award Winners</a:t>
            </a:r>
          </a:p>
        </p:txBody>
      </p:sp>
      <p:sp>
        <p:nvSpPr>
          <p:cNvPr id="9" name="TextBox 8">
            <a:extLst>
              <a:ext uri="{FF2B5EF4-FFF2-40B4-BE49-F238E27FC236}">
                <a16:creationId xmlns:a16="http://schemas.microsoft.com/office/drawing/2014/main" id="{92CA34D3-6A36-876B-2FC1-C1B996B10B66}"/>
              </a:ext>
            </a:extLst>
          </p:cNvPr>
          <p:cNvSpPr txBox="1"/>
          <p:nvPr/>
        </p:nvSpPr>
        <p:spPr>
          <a:xfrm>
            <a:off x="2824619" y="1373687"/>
            <a:ext cx="752396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Alton Memorial Hospital</a:t>
            </a:r>
            <a:endParaRPr lang="en-US" sz="2800">
              <a:ea typeface="Calibri"/>
              <a:cs typeface="Calibri"/>
            </a:endParaRPr>
          </a:p>
          <a:p>
            <a:pPr algn="ctr"/>
            <a:r>
              <a:rPr lang="en-US" sz="2800"/>
              <a:t>CGH Medical Center</a:t>
            </a:r>
            <a:endParaRPr lang="en-US" sz="2800">
              <a:ea typeface="Calibri"/>
              <a:cs typeface="Calibri"/>
            </a:endParaRPr>
          </a:p>
          <a:p>
            <a:pPr algn="ctr"/>
            <a:r>
              <a:rPr lang="en-US" sz="2800"/>
              <a:t>Edward Hospital</a:t>
            </a:r>
            <a:endParaRPr lang="en-US" sz="2800">
              <a:ea typeface="Calibri"/>
              <a:cs typeface="Calibri"/>
            </a:endParaRPr>
          </a:p>
          <a:p>
            <a:pPr algn="ctr"/>
            <a:r>
              <a:rPr lang="en-US" sz="2800"/>
              <a:t>FHN Memorial Hospital</a:t>
            </a:r>
            <a:endParaRPr lang="en-US" sz="2800">
              <a:ea typeface="Calibri"/>
              <a:cs typeface="Calibri"/>
            </a:endParaRPr>
          </a:p>
          <a:p>
            <a:pPr algn="ctr"/>
            <a:r>
              <a:rPr lang="en-US" sz="2800" err="1"/>
              <a:t>MacNeal</a:t>
            </a:r>
            <a:r>
              <a:rPr lang="en-US" sz="2800"/>
              <a:t> Hospital</a:t>
            </a:r>
            <a:endParaRPr lang="en-US" sz="2800">
              <a:ea typeface="Calibri"/>
              <a:cs typeface="Calibri"/>
            </a:endParaRPr>
          </a:p>
          <a:p>
            <a:pPr algn="ctr"/>
            <a:r>
              <a:rPr lang="en-US" sz="2800"/>
              <a:t>Memorial Hospital East</a:t>
            </a:r>
            <a:endParaRPr lang="en-US" sz="2800">
              <a:ea typeface="Calibri"/>
              <a:cs typeface="Calibri"/>
            </a:endParaRPr>
          </a:p>
          <a:p>
            <a:pPr algn="ctr"/>
            <a:r>
              <a:rPr lang="en-US" sz="2800"/>
              <a:t>OSF St. Anthony Medical Center - Rockford</a:t>
            </a:r>
            <a:endParaRPr lang="en-US" sz="2800">
              <a:ea typeface="Calibri"/>
              <a:cs typeface="Calibri"/>
            </a:endParaRPr>
          </a:p>
          <a:p>
            <a:pPr algn="ctr"/>
            <a:r>
              <a:rPr lang="en-US" sz="2800"/>
              <a:t>Riverside Medical Center</a:t>
            </a:r>
            <a:endParaRPr lang="en-US" sz="2800">
              <a:ea typeface="Calibri"/>
              <a:cs typeface="Calibri"/>
            </a:endParaRPr>
          </a:p>
          <a:p>
            <a:pPr algn="ctr"/>
            <a:r>
              <a:rPr lang="en-US" sz="2800"/>
              <a:t>SSM St. Mary's Hospital - St. Louis</a:t>
            </a:r>
            <a:endParaRPr lang="en-US" sz="2800">
              <a:ea typeface="Calibri"/>
              <a:cs typeface="Calibri"/>
            </a:endParaRPr>
          </a:p>
          <a:p>
            <a:pPr algn="ctr"/>
            <a:r>
              <a:rPr lang="en-US" sz="2800"/>
              <a:t>Swedish American Hospital</a:t>
            </a:r>
            <a:endParaRPr lang="en-US" sz="2800">
              <a:ea typeface="Calibri"/>
              <a:cs typeface="Calibri"/>
            </a:endParaRPr>
          </a:p>
        </p:txBody>
      </p:sp>
    </p:spTree>
    <p:extLst>
      <p:ext uri="{BB962C8B-B14F-4D97-AF65-F5344CB8AC3E}">
        <p14:creationId xmlns:p14="http://schemas.microsoft.com/office/powerpoint/2010/main" val="29827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5130" y="1286814"/>
            <a:ext cx="10003163" cy="4947530"/>
            <a:chOff x="0" y="0"/>
            <a:chExt cx="3951867" cy="2192017"/>
          </a:xfrm>
        </p:grpSpPr>
        <p:sp>
          <p:nvSpPr>
            <p:cNvPr id="5" name="Freeform 5"/>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FE3A2">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9274" y="2820549"/>
            <a:ext cx="1715856" cy="861741"/>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AFB13683-DF45-16BA-DA0B-450218AA02BF}"/>
              </a:ext>
            </a:extLst>
          </p:cNvPr>
          <p:cNvSpPr txBox="1"/>
          <p:nvPr/>
        </p:nvSpPr>
        <p:spPr>
          <a:xfrm>
            <a:off x="1308879" y="87086"/>
            <a:ext cx="10262274" cy="1783822"/>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BIRTH EQUITY</a:t>
            </a:r>
          </a:p>
          <a:p>
            <a:pPr algn="ctr">
              <a:lnSpc>
                <a:spcPts val="4467"/>
              </a:lnSpc>
            </a:pPr>
            <a:r>
              <a:rPr lang="en-US" sz="4450" spc="223">
                <a:solidFill>
                  <a:srgbClr val="004AAD"/>
                </a:solidFill>
                <a:latin typeface="Hammersmith One"/>
              </a:rPr>
              <a:t>Teams Near QI Excellence</a:t>
            </a:r>
          </a:p>
          <a:p>
            <a:pPr algn="ctr">
              <a:lnSpc>
                <a:spcPts val="4467"/>
              </a:lnSpc>
            </a:pPr>
            <a:endParaRPr lang="en-US" sz="4450" spc="223">
              <a:solidFill>
                <a:srgbClr val="004AAD"/>
              </a:solidFill>
              <a:latin typeface="Hammersmith One"/>
            </a:endParaRPr>
          </a:p>
        </p:txBody>
      </p:sp>
      <p:sp>
        <p:nvSpPr>
          <p:cNvPr id="13" name="TextBox 12">
            <a:extLst>
              <a:ext uri="{FF2B5EF4-FFF2-40B4-BE49-F238E27FC236}">
                <a16:creationId xmlns:a16="http://schemas.microsoft.com/office/drawing/2014/main" id="{CA1E615A-4513-F9AB-4A56-E3784F7F49D4}"/>
              </a:ext>
            </a:extLst>
          </p:cNvPr>
          <p:cNvSpPr txBox="1"/>
          <p:nvPr/>
        </p:nvSpPr>
        <p:spPr>
          <a:xfrm>
            <a:off x="2853927" y="1481148"/>
            <a:ext cx="752396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Advocate Lutheran General Hospital</a:t>
            </a:r>
            <a:endParaRPr lang="en-US" sz="2800">
              <a:cs typeface="Calibri"/>
            </a:endParaRPr>
          </a:p>
          <a:p>
            <a:pPr algn="ctr"/>
            <a:r>
              <a:rPr lang="en-US" sz="2800">
                <a:cs typeface="Calibri"/>
              </a:rPr>
              <a:t>HSHS St. Francis Hospital – Litchfield</a:t>
            </a:r>
          </a:p>
          <a:p>
            <a:pPr algn="ctr"/>
            <a:r>
              <a:rPr lang="en-US" sz="2800">
                <a:cs typeface="Calibri"/>
              </a:rPr>
              <a:t>Loyola University Medical Center</a:t>
            </a:r>
          </a:p>
          <a:p>
            <a:pPr algn="ctr"/>
            <a:r>
              <a:rPr lang="en-US" sz="2800">
                <a:cs typeface="Calibri"/>
              </a:rPr>
              <a:t>Memorial Hospital of Carbondale</a:t>
            </a:r>
          </a:p>
          <a:p>
            <a:pPr algn="ctr"/>
            <a:r>
              <a:rPr lang="en-US" sz="2800" err="1">
                <a:cs typeface="Calibri"/>
              </a:rPr>
              <a:t>Mercyhealth</a:t>
            </a:r>
            <a:r>
              <a:rPr lang="en-US" sz="2800">
                <a:cs typeface="Calibri"/>
              </a:rPr>
              <a:t> Javon Bea Hospital</a:t>
            </a:r>
          </a:p>
          <a:p>
            <a:pPr algn="ctr"/>
            <a:r>
              <a:rPr lang="en-US" sz="2800">
                <a:cs typeface="Calibri"/>
              </a:rPr>
              <a:t>Northwest Community Hospital</a:t>
            </a:r>
          </a:p>
          <a:p>
            <a:pPr algn="ctr"/>
            <a:r>
              <a:rPr lang="en-US" sz="2800">
                <a:cs typeface="Calibri"/>
              </a:rPr>
              <a:t>Northwestern Memorial Hospital</a:t>
            </a:r>
          </a:p>
        </p:txBody>
      </p:sp>
      <p:sp>
        <p:nvSpPr>
          <p:cNvPr id="14" name="Cloud 13">
            <a:extLst>
              <a:ext uri="{FF2B5EF4-FFF2-40B4-BE49-F238E27FC236}">
                <a16:creationId xmlns:a16="http://schemas.microsoft.com/office/drawing/2014/main" id="{C91CCA6F-EB3D-8D7A-B85F-A48F51375217}"/>
              </a:ext>
            </a:extLst>
          </p:cNvPr>
          <p:cNvSpPr/>
          <p:nvPr/>
        </p:nvSpPr>
        <p:spPr>
          <a:xfrm>
            <a:off x="7942383" y="4376614"/>
            <a:ext cx="3897923" cy="2256692"/>
          </a:xfrm>
          <a:prstGeom prst="cloud">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cs typeface="Calibri"/>
              </a:rPr>
              <a:t>Fulfill 1 more award criteria to receive QI excellence award!</a:t>
            </a:r>
          </a:p>
        </p:txBody>
      </p:sp>
    </p:spTree>
    <p:extLst>
      <p:ext uri="{BB962C8B-B14F-4D97-AF65-F5344CB8AC3E}">
        <p14:creationId xmlns:p14="http://schemas.microsoft.com/office/powerpoint/2010/main" val="340992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82285" y="1071892"/>
            <a:ext cx="11917931" cy="5308990"/>
            <a:chOff x="-415253" y="-66495"/>
            <a:chExt cx="4367120" cy="2258512"/>
          </a:xfrm>
        </p:grpSpPr>
        <p:sp>
          <p:nvSpPr>
            <p:cNvPr id="5" name="Freeform 5"/>
            <p:cNvSpPr/>
            <p:nvPr/>
          </p:nvSpPr>
          <p:spPr>
            <a:xfrm>
              <a:off x="-415253" y="-66495"/>
              <a:ext cx="4367120" cy="2258512"/>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FE3A2">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8" name="Freeform 8"/>
          <p:cNvSpPr/>
          <p:nvPr/>
        </p:nvSpPr>
        <p:spPr>
          <a:xfrm>
            <a:off x="1739121" y="192624"/>
            <a:ext cx="1520471" cy="715204"/>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2"/>
            <a:stretch>
              <a:fillRect/>
            </a:stretch>
          </a:blipFill>
        </p:spPr>
      </p:sp>
      <p:sp>
        <p:nvSpPr>
          <p:cNvPr id="10" name="TextBox 5">
            <a:extLst>
              <a:ext uri="{FF2B5EF4-FFF2-40B4-BE49-F238E27FC236}">
                <a16:creationId xmlns:a16="http://schemas.microsoft.com/office/drawing/2014/main" id="{AFB13683-DF45-16BA-DA0B-450218AA02BF}"/>
              </a:ext>
            </a:extLst>
          </p:cNvPr>
          <p:cNvSpPr txBox="1"/>
          <p:nvPr/>
        </p:nvSpPr>
        <p:spPr>
          <a:xfrm>
            <a:off x="3702341" y="8933"/>
            <a:ext cx="4801274" cy="1226279"/>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BIRTH EQUITY</a:t>
            </a:r>
          </a:p>
          <a:p>
            <a:pPr algn="ctr">
              <a:lnSpc>
                <a:spcPts val="4467"/>
              </a:lnSpc>
            </a:pPr>
            <a:r>
              <a:rPr lang="en-US" sz="4450" spc="223">
                <a:solidFill>
                  <a:srgbClr val="004AAD"/>
                </a:solidFill>
                <a:latin typeface="Hammersmith One"/>
              </a:rPr>
              <a:t>Data Champions</a:t>
            </a:r>
          </a:p>
        </p:txBody>
      </p:sp>
      <p:pic>
        <p:nvPicPr>
          <p:cNvPr id="11" name="Graphic 10" descr="Clapping hands outline">
            <a:extLst>
              <a:ext uri="{FF2B5EF4-FFF2-40B4-BE49-F238E27FC236}">
                <a16:creationId xmlns:a16="http://schemas.microsoft.com/office/drawing/2014/main" id="{A6D32D2C-9A33-AFD2-92C4-A431603C8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736" y="92904"/>
            <a:ext cx="914400" cy="914400"/>
          </a:xfrm>
          <a:prstGeom prst="rect">
            <a:avLst/>
          </a:prstGeom>
        </p:spPr>
      </p:pic>
      <p:pic>
        <p:nvPicPr>
          <p:cNvPr id="13" name="Graphic 12" descr="Clapping hands outline">
            <a:extLst>
              <a:ext uri="{FF2B5EF4-FFF2-40B4-BE49-F238E27FC236}">
                <a16:creationId xmlns:a16="http://schemas.microsoft.com/office/drawing/2014/main" id="{E8B4400A-F136-EC9B-3B30-D670ADC3FB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5144" y="47580"/>
            <a:ext cx="914400" cy="914400"/>
          </a:xfrm>
          <a:prstGeom prst="rect">
            <a:avLst/>
          </a:prstGeom>
        </p:spPr>
      </p:pic>
      <p:pic>
        <p:nvPicPr>
          <p:cNvPr id="17" name="Graphic 16" descr="Clapping hands outline">
            <a:extLst>
              <a:ext uri="{FF2B5EF4-FFF2-40B4-BE49-F238E27FC236}">
                <a16:creationId xmlns:a16="http://schemas.microsoft.com/office/drawing/2014/main" id="{5F12ABE0-6DCF-D823-4138-A9EB337C11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2696" y="38279"/>
            <a:ext cx="914400" cy="914400"/>
          </a:xfrm>
          <a:prstGeom prst="rect">
            <a:avLst/>
          </a:prstGeom>
        </p:spPr>
      </p:pic>
      <p:sp>
        <p:nvSpPr>
          <p:cNvPr id="3" name="TextBox 2">
            <a:extLst>
              <a:ext uri="{FF2B5EF4-FFF2-40B4-BE49-F238E27FC236}">
                <a16:creationId xmlns:a16="http://schemas.microsoft.com/office/drawing/2014/main" id="{EF8D13D4-A809-BDAF-ED80-CF90ED5DA531}"/>
              </a:ext>
            </a:extLst>
          </p:cNvPr>
          <p:cNvSpPr txBox="1"/>
          <p:nvPr/>
        </p:nvSpPr>
        <p:spPr>
          <a:xfrm>
            <a:off x="353002" y="1139225"/>
            <a:ext cx="429035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Advocate Aurora Sherman Hospital</a:t>
            </a:r>
          </a:p>
          <a:p>
            <a:pPr algn="ctr"/>
            <a:r>
              <a:rPr lang="en-US" sz="1600">
                <a:cs typeface="Calibri"/>
              </a:rPr>
              <a:t>Advocate Christ Medical Center</a:t>
            </a:r>
          </a:p>
          <a:p>
            <a:pPr algn="ctr"/>
            <a:r>
              <a:rPr lang="en-US" sz="1600">
                <a:cs typeface="Calibri"/>
              </a:rPr>
              <a:t>Advocate Condell Medical Center</a:t>
            </a:r>
          </a:p>
          <a:p>
            <a:pPr algn="ctr"/>
            <a:r>
              <a:rPr lang="en-US" sz="1600">
                <a:cs typeface="Calibri"/>
              </a:rPr>
              <a:t>Advocate Good Samaritan Hospital</a:t>
            </a:r>
          </a:p>
          <a:p>
            <a:pPr algn="ctr"/>
            <a:r>
              <a:rPr lang="en-US" sz="1600">
                <a:cs typeface="Calibri"/>
              </a:rPr>
              <a:t>Advocate Good Shepherd Hospital</a:t>
            </a:r>
          </a:p>
          <a:p>
            <a:pPr algn="ctr"/>
            <a:r>
              <a:rPr lang="en-US" sz="1600">
                <a:cs typeface="Calibri"/>
              </a:rPr>
              <a:t>Advocate Illinois Masonic Medical Center</a:t>
            </a:r>
          </a:p>
          <a:p>
            <a:pPr algn="ctr"/>
            <a:r>
              <a:rPr lang="en-US" sz="1600">
                <a:cs typeface="Calibri"/>
              </a:rPr>
              <a:t>Advocate Lutheran General Hospital</a:t>
            </a:r>
          </a:p>
          <a:p>
            <a:pPr algn="ctr"/>
            <a:r>
              <a:rPr lang="en-US" sz="1600">
                <a:cs typeface="Calibri"/>
              </a:rPr>
              <a:t>Advocate Trinity Hospital</a:t>
            </a:r>
          </a:p>
          <a:p>
            <a:pPr algn="ctr"/>
            <a:r>
              <a:rPr lang="en-US" sz="1600">
                <a:cs typeface="Calibri"/>
              </a:rPr>
              <a:t>Alton Memorial Hospital</a:t>
            </a:r>
          </a:p>
          <a:p>
            <a:pPr algn="ctr"/>
            <a:r>
              <a:rPr lang="en-US" sz="1600">
                <a:cs typeface="Calibri"/>
              </a:rPr>
              <a:t>Ascension St Alexius</a:t>
            </a:r>
          </a:p>
          <a:p>
            <a:pPr algn="ctr"/>
            <a:r>
              <a:rPr lang="en-US" sz="1600">
                <a:cs typeface="Calibri"/>
              </a:rPr>
              <a:t>UChicago Medicine </a:t>
            </a:r>
            <a:r>
              <a:rPr lang="en-US" sz="1600" err="1">
                <a:cs typeface="Calibri"/>
              </a:rPr>
              <a:t>AdventHealth</a:t>
            </a:r>
            <a:r>
              <a:rPr lang="en-US" sz="1600">
                <a:cs typeface="Calibri"/>
              </a:rPr>
              <a:t> Bolingbrook</a:t>
            </a:r>
          </a:p>
          <a:p>
            <a:pPr algn="ctr"/>
            <a:r>
              <a:rPr lang="en-US" sz="1600">
                <a:solidFill>
                  <a:srgbClr val="202124"/>
                </a:solidFill>
              </a:rPr>
              <a:t>UChicago Medicine </a:t>
            </a:r>
            <a:r>
              <a:rPr lang="en-US" sz="1600" err="1">
                <a:solidFill>
                  <a:srgbClr val="202124"/>
                </a:solidFill>
              </a:rPr>
              <a:t>AdventHealth</a:t>
            </a:r>
            <a:r>
              <a:rPr lang="en-US" sz="1600">
                <a:solidFill>
                  <a:srgbClr val="202124"/>
                </a:solidFill>
              </a:rPr>
              <a:t> Hinsdale</a:t>
            </a:r>
            <a:endParaRPr lang="en-US" sz="1600">
              <a:cs typeface="Calibri"/>
            </a:endParaRPr>
          </a:p>
          <a:p>
            <a:pPr algn="ctr"/>
            <a:r>
              <a:rPr lang="en-US" sz="1600">
                <a:cs typeface="Calibri"/>
              </a:rPr>
              <a:t>Ascension St Mary – Chicago</a:t>
            </a:r>
          </a:p>
          <a:p>
            <a:pPr algn="ctr"/>
            <a:r>
              <a:rPr lang="en-US" sz="1600">
                <a:cs typeface="Calibri"/>
              </a:rPr>
              <a:t>Ascension Resurrection</a:t>
            </a:r>
          </a:p>
          <a:p>
            <a:pPr algn="ctr"/>
            <a:r>
              <a:rPr lang="en-US" sz="1600">
                <a:cs typeface="Calibri"/>
              </a:rPr>
              <a:t>Anderson Hospital</a:t>
            </a:r>
          </a:p>
          <a:p>
            <a:pPr algn="ctr"/>
            <a:r>
              <a:rPr lang="en-US" sz="1600">
                <a:cs typeface="Calibri"/>
              </a:rPr>
              <a:t>Barnes-Jewish Hospital</a:t>
            </a:r>
          </a:p>
          <a:p>
            <a:pPr algn="ctr"/>
            <a:r>
              <a:rPr lang="en-US" sz="1600">
                <a:cs typeface="Calibri"/>
              </a:rPr>
              <a:t>Blessing Hospital</a:t>
            </a:r>
          </a:p>
          <a:p>
            <a:pPr algn="ctr"/>
            <a:r>
              <a:rPr lang="en-US" sz="1600">
                <a:cs typeface="Calibri"/>
              </a:rPr>
              <a:t>Carle BroMenn Medical Center</a:t>
            </a:r>
          </a:p>
          <a:p>
            <a:pPr algn="ctr"/>
            <a:r>
              <a:rPr lang="en-US" sz="1600">
                <a:cs typeface="Calibri"/>
              </a:rPr>
              <a:t>Carle Foundation Hospital</a:t>
            </a:r>
          </a:p>
          <a:p>
            <a:pPr algn="ctr"/>
            <a:r>
              <a:rPr lang="en-US" sz="1600">
                <a:cs typeface="Calibri"/>
              </a:rPr>
              <a:t>Carle Health Methodist Hospital</a:t>
            </a:r>
          </a:p>
          <a:p>
            <a:pPr algn="ctr"/>
            <a:r>
              <a:rPr lang="en-US" sz="1600">
                <a:cs typeface="Calibri"/>
              </a:rPr>
              <a:t>CGH Medical Center</a:t>
            </a:r>
          </a:p>
          <a:p>
            <a:endParaRPr lang="en-US" sz="1600">
              <a:cs typeface="Calibri"/>
            </a:endParaRPr>
          </a:p>
        </p:txBody>
      </p:sp>
      <p:sp>
        <p:nvSpPr>
          <p:cNvPr id="7" name="TextBox 6">
            <a:extLst>
              <a:ext uri="{FF2B5EF4-FFF2-40B4-BE49-F238E27FC236}">
                <a16:creationId xmlns:a16="http://schemas.microsoft.com/office/drawing/2014/main" id="{A23C4623-2444-3930-1CF6-203263986CD3}"/>
              </a:ext>
            </a:extLst>
          </p:cNvPr>
          <p:cNvSpPr txBox="1"/>
          <p:nvPr/>
        </p:nvSpPr>
        <p:spPr>
          <a:xfrm>
            <a:off x="4221620" y="1207609"/>
            <a:ext cx="449550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Decatur Memorial Hospital</a:t>
            </a:r>
            <a:endParaRPr lang="en-US">
              <a:cs typeface="Calibri"/>
            </a:endParaRPr>
          </a:p>
          <a:p>
            <a:pPr algn="ctr"/>
            <a:r>
              <a:rPr lang="en-US" sz="1600">
                <a:cs typeface="Calibri"/>
              </a:rPr>
              <a:t>Edward Hospital</a:t>
            </a:r>
          </a:p>
          <a:p>
            <a:pPr algn="ctr"/>
            <a:r>
              <a:rPr lang="en-US" sz="1600">
                <a:cs typeface="Calibri"/>
              </a:rPr>
              <a:t>Elmhurst Memorial Hospital</a:t>
            </a:r>
          </a:p>
          <a:p>
            <a:pPr algn="ctr"/>
            <a:r>
              <a:rPr lang="en-US" sz="1600">
                <a:cs typeface="Calibri"/>
              </a:rPr>
              <a:t>FHN Memorial Hospital</a:t>
            </a:r>
          </a:p>
          <a:p>
            <a:pPr algn="ctr"/>
            <a:r>
              <a:rPr lang="en-US" sz="1600">
                <a:cs typeface="Calibri"/>
              </a:rPr>
              <a:t>Gibson Area Hospital</a:t>
            </a:r>
            <a:endParaRPr lang="en-US">
              <a:cs typeface="Calibri"/>
            </a:endParaRPr>
          </a:p>
          <a:p>
            <a:pPr algn="ctr"/>
            <a:r>
              <a:rPr lang="en-US" sz="1600">
                <a:cs typeface="Calibri"/>
              </a:rPr>
              <a:t>HSHS St. Elizabeth's Hospital</a:t>
            </a:r>
          </a:p>
          <a:p>
            <a:pPr algn="ctr"/>
            <a:r>
              <a:rPr lang="en-US" sz="1600">
                <a:cs typeface="Calibri"/>
              </a:rPr>
              <a:t>HSHS St. Francis Hospital – Litchfield</a:t>
            </a:r>
            <a:endParaRPr lang="en-US">
              <a:cs typeface="Calibri"/>
            </a:endParaRPr>
          </a:p>
          <a:p>
            <a:pPr algn="ctr"/>
            <a:r>
              <a:rPr lang="en-US" sz="1600">
                <a:cs typeface="Calibri"/>
              </a:rPr>
              <a:t>Katherine Shaw Bea (KSB) Hospital</a:t>
            </a:r>
            <a:endParaRPr lang="en-US">
              <a:cs typeface="Calibri"/>
            </a:endParaRPr>
          </a:p>
          <a:p>
            <a:pPr algn="ctr"/>
            <a:r>
              <a:rPr lang="en-US" sz="1600">
                <a:cs typeface="Calibri"/>
              </a:rPr>
              <a:t>Loyola University Medical Center</a:t>
            </a:r>
          </a:p>
          <a:p>
            <a:pPr algn="ctr"/>
            <a:r>
              <a:rPr lang="en-US" sz="1600">
                <a:cs typeface="Calibri"/>
              </a:rPr>
              <a:t>MacNeal Hospital</a:t>
            </a:r>
          </a:p>
          <a:p>
            <a:pPr algn="ctr"/>
            <a:r>
              <a:rPr lang="en-US" sz="1600">
                <a:cs typeface="Calibri"/>
              </a:rPr>
              <a:t>Memorial Hospital East</a:t>
            </a:r>
          </a:p>
          <a:p>
            <a:pPr algn="ctr"/>
            <a:r>
              <a:rPr lang="en-US" sz="1600">
                <a:cs typeface="Calibri"/>
              </a:rPr>
              <a:t>Memorial Hospital of Carbondale</a:t>
            </a:r>
          </a:p>
          <a:p>
            <a:pPr algn="ctr"/>
            <a:r>
              <a:rPr lang="en-US" sz="1600">
                <a:cs typeface="Calibri"/>
              </a:rPr>
              <a:t>Memorial Medical Center</a:t>
            </a:r>
          </a:p>
          <a:p>
            <a:pPr algn="ctr"/>
            <a:r>
              <a:rPr lang="en-US" sz="1600" err="1">
                <a:cs typeface="Calibri"/>
              </a:rPr>
              <a:t>Mercyhealth</a:t>
            </a:r>
            <a:r>
              <a:rPr lang="en-US" sz="1600">
                <a:cs typeface="Calibri"/>
              </a:rPr>
              <a:t> Javon Bea Hospital</a:t>
            </a:r>
          </a:p>
          <a:p>
            <a:pPr algn="ctr"/>
            <a:r>
              <a:rPr lang="en-US" sz="1600">
                <a:cs typeface="Calibri"/>
              </a:rPr>
              <a:t>Morris Hospital and Healthcare Centers</a:t>
            </a:r>
          </a:p>
          <a:p>
            <a:pPr algn="ctr"/>
            <a:r>
              <a:rPr lang="en-US" sz="1600">
                <a:cs typeface="Calibri"/>
              </a:rPr>
              <a:t>NM </a:t>
            </a:r>
            <a:r>
              <a:rPr lang="en-US" sz="1600" err="1">
                <a:cs typeface="Calibri"/>
              </a:rPr>
              <a:t>Delnor</a:t>
            </a:r>
            <a:r>
              <a:rPr lang="en-US" sz="1600">
                <a:cs typeface="Calibri"/>
              </a:rPr>
              <a:t> Hospital</a:t>
            </a:r>
          </a:p>
          <a:p>
            <a:pPr algn="ctr"/>
            <a:r>
              <a:rPr lang="en-US" sz="1600">
                <a:cs typeface="Calibri"/>
              </a:rPr>
              <a:t>NM Kishwaukee Hospital</a:t>
            </a:r>
          </a:p>
          <a:p>
            <a:pPr algn="ctr"/>
            <a:r>
              <a:rPr lang="en-US" sz="1600">
                <a:cs typeface="Calibri"/>
              </a:rPr>
              <a:t>NM Lake Forest Hospital</a:t>
            </a:r>
          </a:p>
          <a:p>
            <a:pPr algn="ctr"/>
            <a:r>
              <a:rPr lang="en-US" sz="1600">
                <a:cs typeface="Calibri"/>
              </a:rPr>
              <a:t>Northwest Community Hospital</a:t>
            </a:r>
          </a:p>
          <a:p>
            <a:pPr algn="ctr"/>
            <a:r>
              <a:rPr lang="en-US" sz="1600">
                <a:cs typeface="Calibri"/>
              </a:rPr>
              <a:t>Northwestern Memorial Hospital</a:t>
            </a:r>
          </a:p>
          <a:p>
            <a:pPr algn="ctr"/>
            <a:r>
              <a:rPr lang="en-US" sz="1600">
                <a:cs typeface="Calibri"/>
              </a:rPr>
              <a:t>OSF Little Company of Mary Hospital</a:t>
            </a:r>
          </a:p>
          <a:p>
            <a:endParaRPr lang="en-US" sz="1600">
              <a:cs typeface="Calibri"/>
            </a:endParaRPr>
          </a:p>
        </p:txBody>
      </p:sp>
      <p:sp>
        <p:nvSpPr>
          <p:cNvPr id="9" name="TextBox 8">
            <a:extLst>
              <a:ext uri="{FF2B5EF4-FFF2-40B4-BE49-F238E27FC236}">
                <a16:creationId xmlns:a16="http://schemas.microsoft.com/office/drawing/2014/main" id="{5C206772-B887-1A54-E36A-40EC9148B328}"/>
              </a:ext>
            </a:extLst>
          </p:cNvPr>
          <p:cNvSpPr txBox="1"/>
          <p:nvPr/>
        </p:nvSpPr>
        <p:spPr>
          <a:xfrm>
            <a:off x="8002680" y="1250556"/>
            <a:ext cx="449550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OSF St. Anthony Medical Center – Rockford</a:t>
            </a:r>
            <a:endParaRPr lang="en-US"/>
          </a:p>
          <a:p>
            <a:pPr algn="ctr"/>
            <a:r>
              <a:rPr lang="en-US" sz="1600">
                <a:cs typeface="Calibri"/>
              </a:rPr>
              <a:t>OSF St. Francis Medical Center</a:t>
            </a:r>
          </a:p>
          <a:p>
            <a:pPr algn="ctr"/>
            <a:r>
              <a:rPr lang="en-US" sz="1600">
                <a:cs typeface="Calibri"/>
              </a:rPr>
              <a:t>OSF St. Joseph Medical Center</a:t>
            </a:r>
          </a:p>
          <a:p>
            <a:pPr algn="ctr"/>
            <a:r>
              <a:rPr lang="en-US" sz="1600">
                <a:cs typeface="Calibri"/>
              </a:rPr>
              <a:t>Palos Community Hospital</a:t>
            </a:r>
          </a:p>
          <a:p>
            <a:pPr algn="ctr"/>
            <a:r>
              <a:rPr lang="en-US" sz="1600">
                <a:cs typeface="Calibri"/>
              </a:rPr>
              <a:t>Riverside Medical Center</a:t>
            </a:r>
          </a:p>
          <a:p>
            <a:pPr algn="ctr"/>
            <a:r>
              <a:rPr lang="en-US" sz="1600">
                <a:cs typeface="Calibri"/>
              </a:rPr>
              <a:t>Roseland Community Hospital</a:t>
            </a:r>
            <a:endParaRPr lang="en-US">
              <a:cs typeface="Calibri"/>
            </a:endParaRPr>
          </a:p>
          <a:p>
            <a:pPr algn="ctr"/>
            <a:r>
              <a:rPr lang="en-US" sz="1600">
                <a:cs typeface="Calibri"/>
              </a:rPr>
              <a:t>Rush University Medical Center</a:t>
            </a:r>
          </a:p>
          <a:p>
            <a:pPr algn="ctr"/>
            <a:r>
              <a:rPr lang="en-US" sz="1600">
                <a:cs typeface="Calibri"/>
              </a:rPr>
              <a:t>Rush-Copley Medical Center</a:t>
            </a:r>
          </a:p>
          <a:p>
            <a:pPr algn="ctr"/>
            <a:r>
              <a:rPr lang="en-US" sz="1600">
                <a:cs typeface="Calibri"/>
              </a:rPr>
              <a:t>Silver Cross Hospital</a:t>
            </a:r>
          </a:p>
          <a:p>
            <a:pPr algn="ctr"/>
            <a:r>
              <a:rPr lang="en-US" sz="1600">
                <a:cs typeface="Calibri"/>
              </a:rPr>
              <a:t>SSM Health Good Samaritan Hospital</a:t>
            </a:r>
          </a:p>
          <a:p>
            <a:pPr algn="ctr"/>
            <a:r>
              <a:rPr lang="en-US" sz="1600">
                <a:cs typeface="Calibri"/>
              </a:rPr>
              <a:t>SSM St. Mary's Hospital – St. Louis</a:t>
            </a:r>
          </a:p>
          <a:p>
            <a:pPr algn="ctr"/>
            <a:r>
              <a:rPr lang="en-US" sz="1600">
                <a:cs typeface="Calibri"/>
              </a:rPr>
              <a:t>Swedish American Hospital</a:t>
            </a:r>
          </a:p>
          <a:p>
            <a:pPr algn="ctr"/>
            <a:r>
              <a:rPr lang="en-US" sz="1600">
                <a:cs typeface="Calibri"/>
              </a:rPr>
              <a:t>Swedish Hospital</a:t>
            </a:r>
          </a:p>
          <a:p>
            <a:pPr algn="ctr"/>
            <a:r>
              <a:rPr lang="en-US" sz="1600">
                <a:cs typeface="Calibri"/>
              </a:rPr>
              <a:t>University of Chicago Medical Center</a:t>
            </a:r>
          </a:p>
          <a:p>
            <a:pPr algn="ctr"/>
            <a:r>
              <a:rPr lang="en-US" sz="1600">
                <a:cs typeface="Calibri"/>
              </a:rPr>
              <a:t>UI Health</a:t>
            </a:r>
          </a:p>
          <a:p>
            <a:pPr algn="ctr"/>
            <a:r>
              <a:rPr lang="en-US" sz="1600">
                <a:cs typeface="Calibri"/>
              </a:rPr>
              <a:t>Vista Medical Center East</a:t>
            </a:r>
          </a:p>
        </p:txBody>
      </p:sp>
    </p:spTree>
    <p:extLst>
      <p:ext uri="{BB962C8B-B14F-4D97-AF65-F5344CB8AC3E}">
        <p14:creationId xmlns:p14="http://schemas.microsoft.com/office/powerpoint/2010/main" val="93429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45F-0B09-7D2B-E4DA-29E6129C96A0}"/>
              </a:ext>
            </a:extLst>
          </p:cNvPr>
          <p:cNvSpPr>
            <a:spLocks noGrp="1"/>
          </p:cNvSpPr>
          <p:nvPr>
            <p:ph type="title"/>
          </p:nvPr>
        </p:nvSpPr>
        <p:spPr>
          <a:noFill/>
        </p:spPr>
        <p:txBody>
          <a:bodyPr/>
          <a:lstStyle/>
          <a:p>
            <a:r>
              <a:rPr lang="en-US">
                <a:ea typeface="Lato Medium"/>
                <a:cs typeface="Lato Medium"/>
              </a:rPr>
              <a:t>BASIC Quality Improvement Awards</a:t>
            </a:r>
            <a:endParaRPr lang="en-US"/>
          </a:p>
        </p:txBody>
      </p:sp>
      <p:sp>
        <p:nvSpPr>
          <p:cNvPr id="3" name="Subtitle 2">
            <a:extLst>
              <a:ext uri="{FF2B5EF4-FFF2-40B4-BE49-F238E27FC236}">
                <a16:creationId xmlns:a16="http://schemas.microsoft.com/office/drawing/2014/main" id="{04F94447-0FC3-CA4D-6BF8-BF17079F5A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685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1134" y="955812"/>
            <a:ext cx="9049732" cy="4946377"/>
            <a:chOff x="0" y="0"/>
            <a:chExt cx="3575203" cy="1954124"/>
          </a:xfrm>
        </p:grpSpPr>
        <p:sp>
          <p:nvSpPr>
            <p:cNvPr id="3" name="Freeform 3"/>
            <p:cNvSpPr/>
            <p:nvPr/>
          </p:nvSpPr>
          <p:spPr>
            <a:xfrm>
              <a:off x="0" y="0"/>
              <a:ext cx="3575203" cy="1954124"/>
            </a:xfrm>
            <a:custGeom>
              <a:avLst/>
              <a:gdLst/>
              <a:ahLst/>
              <a:cxnLst/>
              <a:rect l="l" t="t" r="r" b="b"/>
              <a:pathLst>
                <a:path w="3575203" h="1954124">
                  <a:moveTo>
                    <a:pt x="29087" y="0"/>
                  </a:moveTo>
                  <a:lnTo>
                    <a:pt x="3546116" y="0"/>
                  </a:lnTo>
                  <a:cubicBezTo>
                    <a:pt x="3553830" y="0"/>
                    <a:pt x="3561229" y="3064"/>
                    <a:pt x="3566683" y="8519"/>
                  </a:cubicBezTo>
                  <a:cubicBezTo>
                    <a:pt x="3572138" y="13974"/>
                    <a:pt x="3575203" y="21372"/>
                    <a:pt x="3575203" y="29087"/>
                  </a:cubicBezTo>
                  <a:lnTo>
                    <a:pt x="3575203" y="1925038"/>
                  </a:lnTo>
                  <a:cubicBezTo>
                    <a:pt x="3575203" y="1941102"/>
                    <a:pt x="3562180" y="1954124"/>
                    <a:pt x="3546116" y="1954124"/>
                  </a:cubicBezTo>
                  <a:lnTo>
                    <a:pt x="29087" y="1954124"/>
                  </a:lnTo>
                  <a:cubicBezTo>
                    <a:pt x="13022" y="1954124"/>
                    <a:pt x="0" y="1941102"/>
                    <a:pt x="0" y="1925038"/>
                  </a:cubicBezTo>
                  <a:lnTo>
                    <a:pt x="0" y="29087"/>
                  </a:lnTo>
                  <a:cubicBezTo>
                    <a:pt x="0" y="13022"/>
                    <a:pt x="13022" y="0"/>
                    <a:pt x="29087" y="0"/>
                  </a:cubicBezTo>
                  <a:close/>
                </a:path>
              </a:pathLst>
            </a:custGeom>
            <a:solidFill>
              <a:srgbClr val="38B6FF">
                <a:alpha val="30980"/>
              </a:srgbClr>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5" name="TextBox 5"/>
          <p:cNvSpPr txBox="1"/>
          <p:nvPr/>
        </p:nvSpPr>
        <p:spPr>
          <a:xfrm>
            <a:off x="1571134" y="1829112"/>
            <a:ext cx="9285627" cy="1615827"/>
          </a:xfrm>
          <a:prstGeom prst="rect">
            <a:avLst/>
          </a:prstGeom>
        </p:spPr>
        <p:txBody>
          <a:bodyPr lIns="0" tIns="0" rIns="0" bIns="0" rtlCol="0" anchor="t">
            <a:spAutoFit/>
          </a:bodyPr>
          <a:lstStyle/>
          <a:p>
            <a:pPr algn="ctr">
              <a:lnSpc>
                <a:spcPts val="4200"/>
              </a:lnSpc>
            </a:pPr>
            <a:r>
              <a:rPr lang="en-US" sz="4200" spc="210">
                <a:solidFill>
                  <a:srgbClr val="004AAD"/>
                </a:solidFill>
                <a:latin typeface="Hammersmith One"/>
              </a:rPr>
              <a:t>BABIES ANTIBIOTIC STEWARDSHIP IMPROVEMENT COLLABORATIVE </a:t>
            </a:r>
          </a:p>
          <a:p>
            <a:pPr algn="ctr">
              <a:lnSpc>
                <a:spcPts val="4000"/>
              </a:lnSpc>
            </a:pPr>
            <a:r>
              <a:rPr lang="en-US" sz="4000" spc="200">
                <a:solidFill>
                  <a:srgbClr val="004AAD"/>
                </a:solidFill>
                <a:latin typeface="Hammersmith One"/>
              </a:rPr>
              <a:t>QUALITY IMPROVEMENT AWARDS</a:t>
            </a:r>
          </a:p>
        </p:txBody>
      </p:sp>
      <p:sp>
        <p:nvSpPr>
          <p:cNvPr id="6" name="Freeform 6"/>
          <p:cNvSpPr/>
          <p:nvPr/>
        </p:nvSpPr>
        <p:spPr>
          <a:xfrm>
            <a:off x="5226060" y="94071"/>
            <a:ext cx="1715856" cy="861741"/>
          </a:xfrm>
          <a:custGeom>
            <a:avLst/>
            <a:gdLst/>
            <a:ahLst/>
            <a:cxnLst/>
            <a:rect l="l" t="t" r="r" b="b"/>
            <a:pathLst>
              <a:path w="2573784" h="1292611">
                <a:moveTo>
                  <a:pt x="0" y="0"/>
                </a:moveTo>
                <a:lnTo>
                  <a:pt x="2573783" y="0"/>
                </a:lnTo>
                <a:lnTo>
                  <a:pt x="2573783" y="1292611"/>
                </a:lnTo>
                <a:lnTo>
                  <a:pt x="0" y="1292611"/>
                </a:lnTo>
                <a:lnTo>
                  <a:pt x="0" y="0"/>
                </a:lnTo>
                <a:close/>
              </a:path>
            </a:pathLst>
          </a:custGeom>
          <a:blipFill>
            <a:blip r:embed="rId2"/>
            <a:stretch>
              <a:fillRect/>
            </a:stretch>
          </a:blipFill>
        </p:spPr>
      </p:sp>
      <p:sp>
        <p:nvSpPr>
          <p:cNvPr id="7" name="Freeform 7"/>
          <p:cNvSpPr/>
          <p:nvPr/>
        </p:nvSpPr>
        <p:spPr>
          <a:xfrm rot="20970386">
            <a:off x="-151947" y="216792"/>
            <a:ext cx="5480877" cy="1305445"/>
          </a:xfrm>
          <a:custGeom>
            <a:avLst/>
            <a:gdLst/>
            <a:ahLst/>
            <a:cxnLst/>
            <a:rect l="l" t="t" r="r" b="b"/>
            <a:pathLst>
              <a:path w="8221315" h="1958168">
                <a:moveTo>
                  <a:pt x="0" y="0"/>
                </a:moveTo>
                <a:lnTo>
                  <a:pt x="8221315" y="0"/>
                </a:lnTo>
                <a:lnTo>
                  <a:pt x="8221315" y="1958167"/>
                </a:lnTo>
                <a:lnTo>
                  <a:pt x="0" y="1958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713378" flipH="1">
            <a:off x="6738206" y="216792"/>
            <a:ext cx="5480877" cy="1305445"/>
          </a:xfrm>
          <a:custGeom>
            <a:avLst/>
            <a:gdLst/>
            <a:ahLst/>
            <a:cxnLst/>
            <a:rect l="l" t="t" r="r" b="b"/>
            <a:pathLst>
              <a:path w="8221315" h="1958168">
                <a:moveTo>
                  <a:pt x="8221315" y="0"/>
                </a:moveTo>
                <a:lnTo>
                  <a:pt x="0" y="0"/>
                </a:lnTo>
                <a:lnTo>
                  <a:pt x="0" y="1958167"/>
                </a:lnTo>
                <a:lnTo>
                  <a:pt x="8221315" y="1958167"/>
                </a:lnTo>
                <a:lnTo>
                  <a:pt x="822131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778006" y="2072839"/>
            <a:ext cx="1051138" cy="888689"/>
          </a:xfrm>
          <a:custGeom>
            <a:avLst/>
            <a:gdLst/>
            <a:ahLst/>
            <a:cxnLst/>
            <a:rect l="l" t="t" r="r" b="b"/>
            <a:pathLst>
              <a:path w="1576707" h="1333034">
                <a:moveTo>
                  <a:pt x="0" y="0"/>
                </a:moveTo>
                <a:lnTo>
                  <a:pt x="1576707" y="0"/>
                </a:lnTo>
                <a:lnTo>
                  <a:pt x="1576707" y="1333035"/>
                </a:lnTo>
                <a:lnTo>
                  <a:pt x="0" y="1333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18149423">
            <a:off x="7503050" y="5555494"/>
            <a:ext cx="1139262" cy="963194"/>
          </a:xfrm>
          <a:custGeom>
            <a:avLst/>
            <a:gdLst/>
            <a:ahLst/>
            <a:cxnLst/>
            <a:rect l="l" t="t" r="r" b="b"/>
            <a:pathLst>
              <a:path w="1708893" h="1444791">
                <a:moveTo>
                  <a:pt x="0" y="0"/>
                </a:moveTo>
                <a:lnTo>
                  <a:pt x="1708893" y="0"/>
                </a:lnTo>
                <a:lnTo>
                  <a:pt x="1708893" y="1444791"/>
                </a:lnTo>
                <a:lnTo>
                  <a:pt x="0" y="14447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13622187">
            <a:off x="80120" y="2254531"/>
            <a:ext cx="1296407" cy="1096053"/>
          </a:xfrm>
          <a:custGeom>
            <a:avLst/>
            <a:gdLst/>
            <a:ahLst/>
            <a:cxnLst/>
            <a:rect l="l" t="t" r="r" b="b"/>
            <a:pathLst>
              <a:path w="1944611" h="1644080">
                <a:moveTo>
                  <a:pt x="0" y="0"/>
                </a:moveTo>
                <a:lnTo>
                  <a:pt x="1944611" y="0"/>
                </a:lnTo>
                <a:lnTo>
                  <a:pt x="1944611" y="1644080"/>
                </a:lnTo>
                <a:lnTo>
                  <a:pt x="0" y="1644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49370">
            <a:off x="2919875" y="5643770"/>
            <a:ext cx="863108" cy="729719"/>
          </a:xfrm>
          <a:custGeom>
            <a:avLst/>
            <a:gdLst/>
            <a:ahLst/>
            <a:cxnLst/>
            <a:rect l="l" t="t" r="r" b="b"/>
            <a:pathLst>
              <a:path w="1294662" h="1094578">
                <a:moveTo>
                  <a:pt x="0" y="0"/>
                </a:moveTo>
                <a:lnTo>
                  <a:pt x="1294662" y="0"/>
                </a:lnTo>
                <a:lnTo>
                  <a:pt x="1294662" y="1094578"/>
                </a:lnTo>
                <a:lnTo>
                  <a:pt x="0" y="1094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7672419">
            <a:off x="212649"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17672419">
            <a:off x="10095548"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rot="1207093">
            <a:off x="5367594" y="5581678"/>
            <a:ext cx="1153393" cy="1027569"/>
          </a:xfrm>
          <a:custGeom>
            <a:avLst/>
            <a:gdLst/>
            <a:ahLst/>
            <a:cxnLst/>
            <a:rect l="l" t="t" r="r" b="b"/>
            <a:pathLst>
              <a:path w="1730090" h="1541353">
                <a:moveTo>
                  <a:pt x="0" y="0"/>
                </a:moveTo>
                <a:lnTo>
                  <a:pt x="1730089" y="0"/>
                </a:lnTo>
                <a:lnTo>
                  <a:pt x="1730089" y="1541353"/>
                </a:lnTo>
                <a:lnTo>
                  <a:pt x="0" y="15413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6">
            <a:extLst>
              <a:ext uri="{FF2B5EF4-FFF2-40B4-BE49-F238E27FC236}">
                <a16:creationId xmlns:a16="http://schemas.microsoft.com/office/drawing/2014/main" id="{40595C32-109B-9DD0-3573-EAA7C0F9246F}"/>
              </a:ext>
            </a:extLst>
          </p:cNvPr>
          <p:cNvSpPr txBox="1"/>
          <p:nvPr/>
        </p:nvSpPr>
        <p:spPr>
          <a:xfrm>
            <a:off x="6946006" y="3694090"/>
            <a:ext cx="32154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Data Champion Award:</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400">
                <a:solidFill>
                  <a:schemeClr val="tx2"/>
                </a:solidFill>
                <a:cs typeface="Arial"/>
              </a:rPr>
              <a:t>Complete data submitted</a:t>
            </a:r>
            <a:r>
              <a:rPr lang="en-US" sz="2400">
                <a:solidFill>
                  <a:srgbClr val="444C55"/>
                </a:solidFill>
                <a:cs typeface="Arial"/>
              </a:rPr>
              <a:t> ​​</a:t>
            </a:r>
            <a:endParaRPr lang="en-US" sz="2400">
              <a:solidFill>
                <a:srgbClr val="444C55"/>
              </a:solidFill>
              <a:ea typeface="Calibri"/>
              <a:cs typeface="Arial"/>
            </a:endParaRPr>
          </a:p>
        </p:txBody>
      </p:sp>
      <p:sp>
        <p:nvSpPr>
          <p:cNvPr id="20" name="TextBox 19">
            <a:extLst>
              <a:ext uri="{FF2B5EF4-FFF2-40B4-BE49-F238E27FC236}">
                <a16:creationId xmlns:a16="http://schemas.microsoft.com/office/drawing/2014/main" id="{2B30D5DA-B312-1846-0664-75F7E4BB8994}"/>
              </a:ext>
            </a:extLst>
          </p:cNvPr>
          <p:cNvSpPr txBox="1"/>
          <p:nvPr/>
        </p:nvSpPr>
        <p:spPr>
          <a:xfrm>
            <a:off x="2084231" y="3651159"/>
            <a:ext cx="479308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QI Excellence Award: </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000">
                <a:solidFill>
                  <a:schemeClr val="tx2"/>
                </a:solidFill>
                <a:cs typeface="Arial"/>
              </a:rPr>
              <a:t>All data submitted</a:t>
            </a:r>
            <a:endParaRPr lang="en-US" sz="2000">
              <a:solidFill>
                <a:schemeClr val="tx2"/>
              </a:solidFill>
              <a:ea typeface="Calibri"/>
              <a:cs typeface="Arial"/>
            </a:endParaRPr>
          </a:p>
          <a:p>
            <a:pPr marL="342900" indent="-342900">
              <a:buFont typeface="Wingdings"/>
              <a:buChar char="ü"/>
            </a:pPr>
            <a:r>
              <a:rPr lang="en-US" sz="2000">
                <a:solidFill>
                  <a:schemeClr val="tx2"/>
                </a:solidFill>
                <a:cs typeface="Arial"/>
              </a:rPr>
              <a:t>6 key structure measures in place​</a:t>
            </a:r>
            <a:endParaRPr lang="en-US" sz="2000">
              <a:solidFill>
                <a:schemeClr val="tx2"/>
              </a:solidFill>
              <a:ea typeface="Calibri"/>
              <a:cs typeface="Arial"/>
            </a:endParaRPr>
          </a:p>
          <a:p>
            <a:pPr marL="342900" indent="-342900">
              <a:buFont typeface="Wingdings"/>
              <a:buChar char="ü"/>
            </a:pPr>
            <a:endParaRPr lang="en-US" sz="2000">
              <a:solidFill>
                <a:schemeClr val="tx2"/>
              </a:solidFill>
              <a:ea typeface="Calibri"/>
              <a:cs typeface="Arial"/>
            </a:endParaRPr>
          </a:p>
        </p:txBody>
      </p:sp>
    </p:spTree>
    <p:extLst>
      <p:ext uri="{BB962C8B-B14F-4D97-AF65-F5344CB8AC3E}">
        <p14:creationId xmlns:p14="http://schemas.microsoft.com/office/powerpoint/2010/main" val="115673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5130" y="1222419"/>
            <a:ext cx="10003163" cy="5011925"/>
            <a:chOff x="0" y="0"/>
            <a:chExt cx="3951867" cy="2192017"/>
          </a:xfrm>
        </p:grpSpPr>
        <p:sp>
          <p:nvSpPr>
            <p:cNvPr id="5" name="Freeform 5"/>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38B6FF">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9CD701BB-4B1D-3A02-50C6-C2EDADF8806B}"/>
              </a:ext>
            </a:extLst>
          </p:cNvPr>
          <p:cNvSpPr txBox="1"/>
          <p:nvPr/>
        </p:nvSpPr>
        <p:spPr>
          <a:xfrm>
            <a:off x="1088177" y="2190"/>
            <a:ext cx="11593090" cy="1206741"/>
          </a:xfrm>
          <a:prstGeom prst="rect">
            <a:avLst/>
          </a:prstGeom>
        </p:spPr>
        <p:txBody>
          <a:bodyPr wrap="square" lIns="0" tIns="0" rIns="0" bIns="0" rtlCol="0" anchor="t">
            <a:spAutoFit/>
          </a:bodyPr>
          <a:lstStyle/>
          <a:p>
            <a:pPr algn="ctr">
              <a:lnSpc>
                <a:spcPts val="4666"/>
              </a:lnSpc>
            </a:pPr>
            <a:r>
              <a:rPr lang="en-US" sz="4000" spc="233">
                <a:solidFill>
                  <a:srgbClr val="004AAD"/>
                </a:solidFill>
                <a:latin typeface="Hammersmith One"/>
              </a:rPr>
              <a:t>BASIC</a:t>
            </a:r>
          </a:p>
          <a:p>
            <a:pPr algn="ctr">
              <a:lnSpc>
                <a:spcPts val="4467"/>
              </a:lnSpc>
            </a:pPr>
            <a:r>
              <a:rPr lang="en-US" sz="4000" spc="223">
                <a:solidFill>
                  <a:srgbClr val="004AAD"/>
                </a:solidFill>
                <a:latin typeface="Hammersmith One"/>
              </a:rPr>
              <a:t>Fall 2023 QI Excellence Award Winners</a:t>
            </a:r>
          </a:p>
        </p:txBody>
      </p:sp>
      <p:sp>
        <p:nvSpPr>
          <p:cNvPr id="12" name="TextBox 11">
            <a:extLst>
              <a:ext uri="{FF2B5EF4-FFF2-40B4-BE49-F238E27FC236}">
                <a16:creationId xmlns:a16="http://schemas.microsoft.com/office/drawing/2014/main" id="{1EC23905-9622-AE9B-E7B6-79859DCD517C}"/>
              </a:ext>
            </a:extLst>
          </p:cNvPr>
          <p:cNvSpPr txBox="1"/>
          <p:nvPr/>
        </p:nvSpPr>
        <p:spPr>
          <a:xfrm>
            <a:off x="3523989" y="1801660"/>
            <a:ext cx="6166980" cy="3257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800"/>
              <a:t>Ascension Saint Mary- Chicago</a:t>
            </a:r>
            <a:endParaRPr lang="en-US"/>
          </a:p>
          <a:p>
            <a:pPr algn="ctr">
              <a:lnSpc>
                <a:spcPct val="150000"/>
              </a:lnSpc>
            </a:pPr>
            <a:r>
              <a:rPr lang="en-US" sz="2800"/>
              <a:t>Carle BroMenn Medical Center</a:t>
            </a:r>
            <a:endParaRPr lang="en-US" sz="2800">
              <a:ea typeface="Calibri"/>
              <a:cs typeface="Calibri"/>
            </a:endParaRPr>
          </a:p>
          <a:p>
            <a:pPr algn="ctr">
              <a:lnSpc>
                <a:spcPct val="150000"/>
              </a:lnSpc>
            </a:pPr>
            <a:r>
              <a:rPr lang="en-US" sz="2800"/>
              <a:t>Memorial Hospital of Carbondale</a:t>
            </a:r>
            <a:endParaRPr lang="en-US" sz="2800">
              <a:ea typeface="Calibri"/>
              <a:cs typeface="Calibri"/>
            </a:endParaRPr>
          </a:p>
          <a:p>
            <a:pPr algn="ctr">
              <a:lnSpc>
                <a:spcPct val="150000"/>
              </a:lnSpc>
            </a:pPr>
            <a:r>
              <a:rPr lang="en-US" sz="2800"/>
              <a:t>NM Huntley Hospital</a:t>
            </a:r>
            <a:endParaRPr lang="en-US" sz="2800">
              <a:ea typeface="Calibri"/>
              <a:cs typeface="Calibri"/>
            </a:endParaRPr>
          </a:p>
          <a:p>
            <a:pPr algn="ctr">
              <a:lnSpc>
                <a:spcPct val="150000"/>
              </a:lnSpc>
            </a:pPr>
            <a:r>
              <a:rPr lang="en-US" sz="2800"/>
              <a:t>West Suburban Medical Center</a:t>
            </a:r>
            <a:endParaRPr lang="en-US" sz="2800">
              <a:ea typeface="Calibri"/>
              <a:cs typeface="Calibri"/>
            </a:endParaRPr>
          </a:p>
        </p:txBody>
      </p:sp>
    </p:spTree>
    <p:extLst>
      <p:ext uri="{BB962C8B-B14F-4D97-AF65-F5344CB8AC3E}">
        <p14:creationId xmlns:p14="http://schemas.microsoft.com/office/powerpoint/2010/main" val="299844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5130" y="1222419"/>
            <a:ext cx="10003163" cy="5011925"/>
            <a:chOff x="0" y="0"/>
            <a:chExt cx="3951867" cy="2192017"/>
          </a:xfrm>
        </p:grpSpPr>
        <p:sp>
          <p:nvSpPr>
            <p:cNvPr id="5" name="Freeform 5"/>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38B6FF">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9CD701BB-4B1D-3A02-50C6-C2EDADF8806B}"/>
              </a:ext>
            </a:extLst>
          </p:cNvPr>
          <p:cNvSpPr txBox="1"/>
          <p:nvPr/>
        </p:nvSpPr>
        <p:spPr>
          <a:xfrm>
            <a:off x="1914571" y="77317"/>
            <a:ext cx="10262274" cy="1206741"/>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BASIC</a:t>
            </a:r>
          </a:p>
          <a:p>
            <a:pPr algn="ctr">
              <a:lnSpc>
                <a:spcPts val="4467"/>
              </a:lnSpc>
            </a:pPr>
            <a:r>
              <a:rPr lang="en-US" sz="4450" spc="223">
                <a:solidFill>
                  <a:srgbClr val="004AAD"/>
                </a:solidFill>
                <a:latin typeface="Hammersmith One"/>
              </a:rPr>
              <a:t>Past QI Excellence Award Winners</a:t>
            </a:r>
          </a:p>
        </p:txBody>
      </p:sp>
      <p:sp>
        <p:nvSpPr>
          <p:cNvPr id="9" name="TextBox 8">
            <a:extLst>
              <a:ext uri="{FF2B5EF4-FFF2-40B4-BE49-F238E27FC236}">
                <a16:creationId xmlns:a16="http://schemas.microsoft.com/office/drawing/2014/main" id="{FC05DBCF-45E9-69AE-88E3-09C8F86A9A2E}"/>
              </a:ext>
            </a:extLst>
          </p:cNvPr>
          <p:cNvSpPr txBox="1"/>
          <p:nvPr/>
        </p:nvSpPr>
        <p:spPr>
          <a:xfrm>
            <a:off x="2125250" y="1373688"/>
            <a:ext cx="486218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chemeClr val="dk1"/>
                </a:solidFill>
                <a:ea typeface="Calibri"/>
                <a:cs typeface="Calibri"/>
              </a:rPr>
              <a:t>AdventHealth</a:t>
            </a:r>
            <a:r>
              <a:rPr lang="en-US">
                <a:solidFill>
                  <a:schemeClr val="dk1"/>
                </a:solidFill>
                <a:ea typeface="Calibri"/>
                <a:cs typeface="Calibri"/>
              </a:rPr>
              <a:t> Bolingbrook </a:t>
            </a:r>
          </a:p>
          <a:p>
            <a:pPr algn="ctr"/>
            <a:r>
              <a:rPr lang="en-US" err="1">
                <a:solidFill>
                  <a:schemeClr val="dk1"/>
                </a:solidFill>
                <a:ea typeface="Calibri"/>
                <a:cs typeface="Calibri"/>
              </a:rPr>
              <a:t>AdventHealth</a:t>
            </a:r>
            <a:r>
              <a:rPr lang="en-US">
                <a:solidFill>
                  <a:schemeClr val="dk1"/>
                </a:solidFill>
                <a:ea typeface="Calibri"/>
                <a:cs typeface="Calibri"/>
              </a:rPr>
              <a:t> Hinsdale</a:t>
            </a:r>
          </a:p>
          <a:p>
            <a:pPr algn="ctr"/>
            <a:r>
              <a:rPr lang="en-US">
                <a:solidFill>
                  <a:schemeClr val="dk1"/>
                </a:solidFill>
                <a:ea typeface="Calibri"/>
                <a:cs typeface="Calibri"/>
              </a:rPr>
              <a:t>Advocate Aurora Sherman Hospital</a:t>
            </a:r>
            <a:endParaRPr lang="en-US">
              <a:solidFill>
                <a:schemeClr val="dk1"/>
              </a:solidFill>
            </a:endParaRPr>
          </a:p>
          <a:p>
            <a:pPr algn="ctr"/>
            <a:r>
              <a:rPr lang="en-US">
                <a:solidFill>
                  <a:schemeClr val="dk1"/>
                </a:solidFill>
                <a:ea typeface="Calibri"/>
                <a:cs typeface="Calibri"/>
              </a:rPr>
              <a:t>Advocate Children's Hospital- Oak Lawn</a:t>
            </a:r>
          </a:p>
          <a:p>
            <a:pPr algn="ctr"/>
            <a:r>
              <a:rPr lang="en-US">
                <a:solidFill>
                  <a:schemeClr val="dk1"/>
                </a:solidFill>
                <a:ea typeface="Calibri"/>
                <a:cs typeface="Calibri"/>
              </a:rPr>
              <a:t>Advocate Condell Medical Center</a:t>
            </a:r>
          </a:p>
          <a:p>
            <a:pPr algn="ctr"/>
            <a:r>
              <a:rPr lang="en-US">
                <a:solidFill>
                  <a:schemeClr val="dk1"/>
                </a:solidFill>
                <a:ea typeface="Calibri"/>
                <a:cs typeface="Calibri"/>
              </a:rPr>
              <a:t>Advocate Good Samaritan Hospital</a:t>
            </a:r>
          </a:p>
          <a:p>
            <a:pPr algn="ctr"/>
            <a:r>
              <a:rPr lang="en-US">
                <a:solidFill>
                  <a:schemeClr val="dk1"/>
                </a:solidFill>
                <a:ea typeface="Calibri"/>
                <a:cs typeface="Calibri"/>
              </a:rPr>
              <a:t>Advocate Illinois Masonic Medical Center</a:t>
            </a:r>
          </a:p>
          <a:p>
            <a:pPr algn="ctr"/>
            <a:r>
              <a:rPr lang="en-US">
                <a:solidFill>
                  <a:schemeClr val="dk1"/>
                </a:solidFill>
                <a:ea typeface="Calibri"/>
                <a:cs typeface="Calibri"/>
              </a:rPr>
              <a:t>Advocate Lutheran General &amp; Advocate Children's Hospital- Park Ridge</a:t>
            </a:r>
          </a:p>
          <a:p>
            <a:pPr algn="ctr"/>
            <a:r>
              <a:rPr lang="en-US">
                <a:solidFill>
                  <a:schemeClr val="dk1"/>
                </a:solidFill>
                <a:ea typeface="Calibri"/>
                <a:cs typeface="Calibri"/>
              </a:rPr>
              <a:t>Ascension St. Alexius Medical Center</a:t>
            </a:r>
          </a:p>
          <a:p>
            <a:pPr algn="ctr"/>
            <a:r>
              <a:rPr lang="en-US">
                <a:solidFill>
                  <a:schemeClr val="dk1"/>
                </a:solidFill>
                <a:ea typeface="Calibri"/>
                <a:cs typeface="Calibri"/>
              </a:rPr>
              <a:t>Ascension Alexian Brothers</a:t>
            </a:r>
          </a:p>
          <a:p>
            <a:pPr algn="ctr"/>
            <a:r>
              <a:rPr lang="en-US">
                <a:solidFill>
                  <a:schemeClr val="dk1"/>
                </a:solidFill>
                <a:ea typeface="Calibri"/>
                <a:cs typeface="Calibri"/>
              </a:rPr>
              <a:t>Ascension Resurrection</a:t>
            </a:r>
          </a:p>
          <a:p>
            <a:pPr algn="ctr"/>
            <a:r>
              <a:rPr lang="en-US">
                <a:solidFill>
                  <a:schemeClr val="dk1"/>
                </a:solidFill>
                <a:ea typeface="Calibri"/>
                <a:cs typeface="Calibri"/>
              </a:rPr>
              <a:t>Blessing Hospital</a:t>
            </a:r>
          </a:p>
          <a:p>
            <a:pPr algn="ctr"/>
            <a:r>
              <a:rPr lang="en-US">
                <a:solidFill>
                  <a:schemeClr val="dk1"/>
                </a:solidFill>
                <a:ea typeface="Calibri"/>
                <a:cs typeface="Calibri"/>
              </a:rPr>
              <a:t>Edward Hospital</a:t>
            </a:r>
          </a:p>
          <a:p>
            <a:pPr algn="ctr"/>
            <a:r>
              <a:rPr lang="en-US">
                <a:solidFill>
                  <a:schemeClr val="dk1"/>
                </a:solidFill>
                <a:ea typeface="Calibri"/>
                <a:cs typeface="Calibri"/>
              </a:rPr>
              <a:t>Elmhurst Memorial Hospital</a:t>
            </a:r>
          </a:p>
          <a:p>
            <a:pPr algn="ctr"/>
            <a:r>
              <a:rPr lang="en-US">
                <a:solidFill>
                  <a:schemeClr val="dk1"/>
                </a:solidFill>
                <a:ea typeface="Calibri"/>
                <a:cs typeface="Calibri"/>
              </a:rPr>
              <a:t>FHN Memorial Hospital</a:t>
            </a:r>
          </a:p>
          <a:p>
            <a:pPr algn="ctr"/>
            <a:r>
              <a:rPr lang="en-US">
                <a:solidFill>
                  <a:schemeClr val="dk1"/>
                </a:solidFill>
                <a:ea typeface="Calibri"/>
                <a:cs typeface="Calibri"/>
              </a:rPr>
              <a:t>HSHS St. John's Hospital</a:t>
            </a:r>
          </a:p>
          <a:p>
            <a:pPr marL="228600" indent="-228600">
              <a:buFont typeface="Arial,Sans-Serif"/>
              <a:buChar char="•"/>
            </a:pPr>
            <a:endParaRPr lang="en-US" sz="1400">
              <a:solidFill>
                <a:schemeClr val="dk1"/>
              </a:solidFill>
              <a:ea typeface="Calibri"/>
              <a:cs typeface="Calibri"/>
            </a:endParaRPr>
          </a:p>
        </p:txBody>
      </p:sp>
      <p:sp>
        <p:nvSpPr>
          <p:cNvPr id="11" name="TextBox 10">
            <a:extLst>
              <a:ext uri="{FF2B5EF4-FFF2-40B4-BE49-F238E27FC236}">
                <a16:creationId xmlns:a16="http://schemas.microsoft.com/office/drawing/2014/main" id="{105FCE7D-7DCE-1318-1C21-73744932A680}"/>
              </a:ext>
            </a:extLst>
          </p:cNvPr>
          <p:cNvSpPr txBox="1"/>
          <p:nvPr/>
        </p:nvSpPr>
        <p:spPr>
          <a:xfrm>
            <a:off x="6885140" y="1467633"/>
            <a:ext cx="515446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HSHS St. Joseph's Hospital Breese​</a:t>
            </a:r>
            <a:endParaRPr lang="en-US">
              <a:ea typeface="Calibri"/>
              <a:cs typeface="Arial"/>
            </a:endParaRPr>
          </a:p>
          <a:p>
            <a:pPr algn="ctr"/>
            <a:r>
              <a:rPr lang="en-US">
                <a:cs typeface="Arial"/>
              </a:rPr>
              <a:t>Loyola University Medical Center​</a:t>
            </a:r>
            <a:endParaRPr lang="en-US">
              <a:ea typeface="Calibri"/>
              <a:cs typeface="Arial"/>
            </a:endParaRPr>
          </a:p>
          <a:p>
            <a:pPr algn="ctr"/>
            <a:r>
              <a:rPr lang="en-US">
                <a:cs typeface="Arial"/>
              </a:rPr>
              <a:t>MacNeal Hospital​</a:t>
            </a:r>
            <a:endParaRPr lang="en-US">
              <a:ea typeface="Calibri"/>
              <a:cs typeface="Arial"/>
            </a:endParaRPr>
          </a:p>
          <a:p>
            <a:pPr algn="ctr"/>
            <a:r>
              <a:rPr lang="en-US">
                <a:cs typeface="Arial"/>
              </a:rPr>
              <a:t>Memorial Hospital East​</a:t>
            </a:r>
            <a:endParaRPr lang="en-US">
              <a:ea typeface="Calibri"/>
              <a:cs typeface="Arial"/>
            </a:endParaRPr>
          </a:p>
          <a:p>
            <a:pPr algn="ctr"/>
            <a:r>
              <a:rPr lang="en-US">
                <a:cs typeface="Arial"/>
              </a:rPr>
              <a:t>NM </a:t>
            </a:r>
            <a:r>
              <a:rPr lang="en-US" err="1">
                <a:cs typeface="Arial"/>
              </a:rPr>
              <a:t>Delnor</a:t>
            </a:r>
            <a:r>
              <a:rPr lang="en-US">
                <a:cs typeface="Arial"/>
              </a:rPr>
              <a:t> ​</a:t>
            </a:r>
            <a:endParaRPr lang="en-US">
              <a:ea typeface="Calibri"/>
              <a:cs typeface="Arial"/>
            </a:endParaRPr>
          </a:p>
          <a:p>
            <a:pPr algn="ctr"/>
            <a:r>
              <a:rPr lang="en-US">
                <a:cs typeface="Arial"/>
              </a:rPr>
              <a:t>NM Lake Forest Hospital​</a:t>
            </a:r>
            <a:endParaRPr lang="en-US">
              <a:ea typeface="Calibri"/>
              <a:cs typeface="Arial"/>
            </a:endParaRPr>
          </a:p>
          <a:p>
            <a:pPr algn="ctr"/>
            <a:r>
              <a:rPr lang="en-US">
                <a:cs typeface="Arial"/>
              </a:rPr>
              <a:t>NorthShore University HealthSystem Evanston​</a:t>
            </a:r>
            <a:endParaRPr lang="en-US">
              <a:ea typeface="Calibri"/>
              <a:cs typeface="Arial"/>
            </a:endParaRPr>
          </a:p>
          <a:p>
            <a:pPr algn="ctr"/>
            <a:r>
              <a:rPr lang="en-US">
                <a:cs typeface="Arial"/>
              </a:rPr>
              <a:t>Northwest Community Healthcare​</a:t>
            </a:r>
            <a:endParaRPr lang="en-US">
              <a:ea typeface="Calibri"/>
              <a:cs typeface="Arial"/>
            </a:endParaRPr>
          </a:p>
          <a:p>
            <a:pPr algn="ctr"/>
            <a:r>
              <a:rPr lang="en-US">
                <a:cs typeface="Arial"/>
              </a:rPr>
              <a:t>Northwestern Memorial Hospital​</a:t>
            </a:r>
            <a:endParaRPr lang="en-US">
              <a:ea typeface="Calibri"/>
              <a:cs typeface="Arial"/>
            </a:endParaRPr>
          </a:p>
          <a:p>
            <a:pPr algn="ctr"/>
            <a:r>
              <a:rPr lang="en-US">
                <a:cs typeface="Arial"/>
              </a:rPr>
              <a:t>OSF Little Company Mary Medical Center​</a:t>
            </a:r>
            <a:endParaRPr lang="en-US">
              <a:ea typeface="Calibri"/>
              <a:cs typeface="Arial"/>
            </a:endParaRPr>
          </a:p>
          <a:p>
            <a:pPr algn="ctr"/>
            <a:r>
              <a:rPr lang="en-US">
                <a:cs typeface="Arial"/>
              </a:rPr>
              <a:t>OSF St. Anthony Medical Center​</a:t>
            </a:r>
            <a:endParaRPr lang="en-US">
              <a:ea typeface="Calibri"/>
              <a:cs typeface="Arial"/>
            </a:endParaRPr>
          </a:p>
          <a:p>
            <a:pPr algn="ctr"/>
            <a:r>
              <a:rPr lang="en-US">
                <a:cs typeface="Arial"/>
              </a:rPr>
              <a:t>OSF St. Francis Medical Center​</a:t>
            </a:r>
            <a:endParaRPr lang="en-US">
              <a:ea typeface="Calibri"/>
              <a:cs typeface="Arial"/>
            </a:endParaRPr>
          </a:p>
          <a:p>
            <a:pPr algn="ctr"/>
            <a:r>
              <a:rPr lang="en-US">
                <a:cs typeface="Arial"/>
              </a:rPr>
              <a:t>Palos Hospital​</a:t>
            </a:r>
            <a:endParaRPr lang="en-US">
              <a:ea typeface="Calibri"/>
              <a:cs typeface="Arial"/>
            </a:endParaRPr>
          </a:p>
          <a:p>
            <a:pPr algn="ctr"/>
            <a:r>
              <a:rPr lang="en-US">
                <a:cs typeface="Arial"/>
              </a:rPr>
              <a:t>Riverside Medical Center​</a:t>
            </a:r>
            <a:endParaRPr lang="en-US">
              <a:ea typeface="Calibri"/>
              <a:cs typeface="Arial"/>
            </a:endParaRPr>
          </a:p>
          <a:p>
            <a:pPr algn="ctr"/>
            <a:r>
              <a:rPr lang="en-US">
                <a:cs typeface="Arial"/>
              </a:rPr>
              <a:t>Rush University Medical Center​</a:t>
            </a:r>
            <a:endParaRPr lang="en-US">
              <a:ea typeface="Calibri"/>
              <a:cs typeface="Arial"/>
            </a:endParaRPr>
          </a:p>
          <a:p>
            <a:pPr algn="ctr"/>
            <a:r>
              <a:rPr lang="en-US">
                <a:cs typeface="Arial"/>
              </a:rPr>
              <a:t>Silver Cross Hospital</a:t>
            </a:r>
            <a:endParaRPr lang="en-US">
              <a:ea typeface="Calibri"/>
              <a:cs typeface="Arial"/>
            </a:endParaRPr>
          </a:p>
        </p:txBody>
      </p:sp>
    </p:spTree>
    <p:extLst>
      <p:ext uri="{BB962C8B-B14F-4D97-AF65-F5344CB8AC3E}">
        <p14:creationId xmlns:p14="http://schemas.microsoft.com/office/powerpoint/2010/main" val="356664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130" y="1222419"/>
            <a:ext cx="10003163" cy="5011925"/>
            <a:chOff x="0" y="0"/>
            <a:chExt cx="3951867" cy="2192017"/>
          </a:xfrm>
        </p:grpSpPr>
        <p:sp>
          <p:nvSpPr>
            <p:cNvPr id="5" name="Freeform 5"/>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38B6FF">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8" name="Freeform 8"/>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2"/>
            <a:stretch>
              <a:fillRect/>
            </a:stretch>
          </a:blipFill>
        </p:spPr>
      </p:sp>
      <p:sp>
        <p:nvSpPr>
          <p:cNvPr id="10" name="TextBox 5">
            <a:extLst>
              <a:ext uri="{FF2B5EF4-FFF2-40B4-BE49-F238E27FC236}">
                <a16:creationId xmlns:a16="http://schemas.microsoft.com/office/drawing/2014/main" id="{9CD701BB-4B1D-3A02-50C6-C2EDADF8806B}"/>
              </a:ext>
            </a:extLst>
          </p:cNvPr>
          <p:cNvSpPr txBox="1"/>
          <p:nvPr/>
        </p:nvSpPr>
        <p:spPr>
          <a:xfrm>
            <a:off x="1914571" y="77317"/>
            <a:ext cx="10262274" cy="1206741"/>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BASIC</a:t>
            </a:r>
          </a:p>
          <a:p>
            <a:pPr algn="ctr">
              <a:lnSpc>
                <a:spcPts val="4467"/>
              </a:lnSpc>
            </a:pPr>
            <a:r>
              <a:rPr lang="en-US" sz="4450" spc="223">
                <a:solidFill>
                  <a:srgbClr val="004AAD"/>
                </a:solidFill>
                <a:latin typeface="Hammersmith One"/>
              </a:rPr>
              <a:t>Data Champions</a:t>
            </a:r>
            <a:endParaRPr lang="en-US"/>
          </a:p>
        </p:txBody>
      </p:sp>
      <p:pic>
        <p:nvPicPr>
          <p:cNvPr id="11" name="Graphic 10" descr="Clapping hands outline">
            <a:extLst>
              <a:ext uri="{FF2B5EF4-FFF2-40B4-BE49-F238E27FC236}">
                <a16:creationId xmlns:a16="http://schemas.microsoft.com/office/drawing/2014/main" id="{4E1DE235-E592-F7B2-324A-2473A0EFE6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659" y="610673"/>
            <a:ext cx="914400" cy="914400"/>
          </a:xfrm>
          <a:prstGeom prst="rect">
            <a:avLst/>
          </a:prstGeom>
        </p:spPr>
      </p:pic>
      <p:pic>
        <p:nvPicPr>
          <p:cNvPr id="13" name="Graphic 12" descr="Clapping hands outline">
            <a:extLst>
              <a:ext uri="{FF2B5EF4-FFF2-40B4-BE49-F238E27FC236}">
                <a16:creationId xmlns:a16="http://schemas.microsoft.com/office/drawing/2014/main" id="{46BAC93E-B814-5410-15C7-1A75DEC15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538" y="1750453"/>
            <a:ext cx="914400" cy="914400"/>
          </a:xfrm>
          <a:prstGeom prst="rect">
            <a:avLst/>
          </a:prstGeom>
        </p:spPr>
      </p:pic>
      <p:pic>
        <p:nvPicPr>
          <p:cNvPr id="14" name="Graphic 13" descr="Clapping hands outline">
            <a:extLst>
              <a:ext uri="{FF2B5EF4-FFF2-40B4-BE49-F238E27FC236}">
                <a16:creationId xmlns:a16="http://schemas.microsoft.com/office/drawing/2014/main" id="{C287BC81-B18B-3635-0074-02ECD95A75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806" y="5206284"/>
            <a:ext cx="914400" cy="914400"/>
          </a:xfrm>
          <a:prstGeom prst="rect">
            <a:avLst/>
          </a:prstGeom>
        </p:spPr>
      </p:pic>
      <p:pic>
        <p:nvPicPr>
          <p:cNvPr id="15" name="Graphic 14" descr="Clapping hands outline">
            <a:extLst>
              <a:ext uri="{FF2B5EF4-FFF2-40B4-BE49-F238E27FC236}">
                <a16:creationId xmlns:a16="http://schemas.microsoft.com/office/drawing/2014/main" id="{56E1AA9B-D7DA-9301-A63B-D88B094D3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538" y="3939861"/>
            <a:ext cx="914400" cy="914400"/>
          </a:xfrm>
          <a:prstGeom prst="rect">
            <a:avLst/>
          </a:prstGeom>
        </p:spPr>
      </p:pic>
      <p:sp>
        <p:nvSpPr>
          <p:cNvPr id="3" name="TextBox 2">
            <a:extLst>
              <a:ext uri="{FF2B5EF4-FFF2-40B4-BE49-F238E27FC236}">
                <a16:creationId xmlns:a16="http://schemas.microsoft.com/office/drawing/2014/main" id="{A415767E-2C5C-83F0-B4BD-24A4BBDD83C1}"/>
              </a:ext>
            </a:extLst>
          </p:cNvPr>
          <p:cNvSpPr txBox="1"/>
          <p:nvPr/>
        </p:nvSpPr>
        <p:spPr>
          <a:xfrm>
            <a:off x="1918755" y="1588074"/>
            <a:ext cx="331958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Advocate Aurora Sherman Hospital</a:t>
            </a:r>
            <a:endParaRPr lang="en-US">
              <a:ea typeface="+mn-lt"/>
              <a:cs typeface="+mn-lt"/>
            </a:endParaRPr>
          </a:p>
          <a:p>
            <a:pPr algn="ctr"/>
            <a:r>
              <a:rPr lang="en-US" sz="1600">
                <a:ea typeface="+mn-lt"/>
                <a:cs typeface="+mn-lt"/>
              </a:rPr>
              <a:t>Advocate Children's Hospital- Oak Lawn</a:t>
            </a:r>
            <a:endParaRPr lang="en-US"/>
          </a:p>
          <a:p>
            <a:pPr algn="ctr"/>
            <a:r>
              <a:rPr lang="en-US" sz="1600">
                <a:ea typeface="+mn-lt"/>
                <a:cs typeface="+mn-lt"/>
              </a:rPr>
              <a:t>Advocate Condell Medical Center</a:t>
            </a:r>
            <a:endParaRPr lang="en-US">
              <a:ea typeface="+mn-lt"/>
              <a:cs typeface="+mn-lt"/>
            </a:endParaRPr>
          </a:p>
          <a:p>
            <a:pPr algn="ctr"/>
            <a:r>
              <a:rPr lang="en-US" sz="1600">
                <a:ea typeface="+mn-lt"/>
                <a:cs typeface="+mn-lt"/>
              </a:rPr>
              <a:t>Advocate Illinois Masonic Medical Center</a:t>
            </a:r>
            <a:endParaRPr lang="en-US">
              <a:ea typeface="+mn-lt"/>
              <a:cs typeface="+mn-lt"/>
            </a:endParaRPr>
          </a:p>
          <a:p>
            <a:pPr algn="ctr"/>
            <a:r>
              <a:rPr lang="en-US" sz="1600">
                <a:ea typeface="+mn-lt"/>
                <a:cs typeface="+mn-lt"/>
              </a:rPr>
              <a:t>Advocate Lutheran General Hospital</a:t>
            </a:r>
            <a:endParaRPr lang="en-US">
              <a:ea typeface="+mn-lt"/>
              <a:cs typeface="+mn-lt"/>
            </a:endParaRPr>
          </a:p>
          <a:p>
            <a:pPr algn="ctr"/>
            <a:r>
              <a:rPr lang="en-US" sz="1600">
                <a:ea typeface="+mn-lt"/>
                <a:cs typeface="+mn-lt"/>
              </a:rPr>
              <a:t>Alton Memorial Hospital</a:t>
            </a:r>
            <a:endParaRPr lang="en-US">
              <a:ea typeface="+mn-lt"/>
              <a:cs typeface="+mn-lt"/>
            </a:endParaRPr>
          </a:p>
          <a:p>
            <a:pPr algn="ctr"/>
            <a:r>
              <a:rPr lang="en-US" sz="1600">
                <a:ea typeface="+mn-lt"/>
                <a:cs typeface="+mn-lt"/>
              </a:rPr>
              <a:t>Advent Health Bolingbrook Hospital</a:t>
            </a:r>
            <a:endParaRPr lang="en-US"/>
          </a:p>
          <a:p>
            <a:pPr algn="ctr"/>
            <a:r>
              <a:rPr lang="en-US" sz="1600">
                <a:ea typeface="+mn-lt"/>
                <a:cs typeface="+mn-lt"/>
              </a:rPr>
              <a:t>Advent Health Adventist Medical Center Hinsdale</a:t>
            </a:r>
            <a:endParaRPr lang="en-US">
              <a:ea typeface="+mn-lt"/>
              <a:cs typeface="+mn-lt"/>
            </a:endParaRPr>
          </a:p>
          <a:p>
            <a:pPr algn="ctr"/>
            <a:r>
              <a:rPr lang="en-US" sz="1600">
                <a:ea typeface="+mn-lt"/>
                <a:cs typeface="+mn-lt"/>
              </a:rPr>
              <a:t>Ascension Resurrection Medical Center</a:t>
            </a:r>
            <a:endParaRPr lang="en-US"/>
          </a:p>
          <a:p>
            <a:pPr algn="ctr"/>
            <a:r>
              <a:rPr lang="en-US" sz="1600">
                <a:ea typeface="+mn-lt"/>
                <a:cs typeface="+mn-lt"/>
              </a:rPr>
              <a:t>Ascension Saint Joseph Hospital</a:t>
            </a:r>
            <a:endParaRPr lang="en-US">
              <a:ea typeface="+mn-lt"/>
              <a:cs typeface="+mn-lt"/>
            </a:endParaRPr>
          </a:p>
          <a:p>
            <a:pPr algn="ctr"/>
            <a:r>
              <a:rPr lang="en-US" sz="1600">
                <a:ea typeface="+mn-lt"/>
                <a:cs typeface="+mn-lt"/>
              </a:rPr>
              <a:t>Ascension St. Mary and Elizabeth Medical Center</a:t>
            </a:r>
            <a:endParaRPr lang="en-US"/>
          </a:p>
          <a:p>
            <a:pPr algn="ctr"/>
            <a:r>
              <a:rPr lang="en-US" sz="1600">
                <a:ea typeface="+mn-lt"/>
                <a:cs typeface="+mn-lt"/>
              </a:rPr>
              <a:t>Ascension St. Alexius Medical Center</a:t>
            </a:r>
            <a:endParaRPr lang="en-US">
              <a:ea typeface="+mn-lt"/>
              <a:cs typeface="+mn-lt"/>
            </a:endParaRPr>
          </a:p>
          <a:p>
            <a:pPr algn="ctr"/>
            <a:r>
              <a:rPr lang="en-US" sz="1600">
                <a:ea typeface="+mn-lt"/>
                <a:cs typeface="+mn-lt"/>
              </a:rPr>
              <a:t>Ascension  St. </a:t>
            </a:r>
            <a:r>
              <a:rPr lang="en-US" sz="1600" err="1">
                <a:ea typeface="+mn-lt"/>
                <a:cs typeface="+mn-lt"/>
              </a:rPr>
              <a:t>Marys</a:t>
            </a:r>
            <a:r>
              <a:rPr lang="en-US" sz="1600">
                <a:ea typeface="+mn-lt"/>
                <a:cs typeface="+mn-lt"/>
              </a:rPr>
              <a:t> Hospital</a:t>
            </a:r>
            <a:endParaRPr lang="en-US">
              <a:ea typeface="Calibri"/>
              <a:cs typeface="Calibri"/>
            </a:endParaRPr>
          </a:p>
        </p:txBody>
      </p:sp>
      <p:sp>
        <p:nvSpPr>
          <p:cNvPr id="9" name="TextBox 8">
            <a:extLst>
              <a:ext uri="{FF2B5EF4-FFF2-40B4-BE49-F238E27FC236}">
                <a16:creationId xmlns:a16="http://schemas.microsoft.com/office/drawing/2014/main" id="{409A16CD-5A38-ECC2-C44F-60508D9C30A4}"/>
              </a:ext>
            </a:extLst>
          </p:cNvPr>
          <p:cNvSpPr txBox="1"/>
          <p:nvPr/>
        </p:nvSpPr>
        <p:spPr>
          <a:xfrm>
            <a:off x="8380097" y="1515006"/>
            <a:ext cx="322564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NorthShore University HealthSystem Evanston</a:t>
            </a:r>
            <a:endParaRPr lang="en-US"/>
          </a:p>
          <a:p>
            <a:pPr algn="ctr"/>
            <a:r>
              <a:rPr lang="en-US" sz="1600">
                <a:ea typeface="+mn-lt"/>
                <a:cs typeface="+mn-lt"/>
              </a:rPr>
              <a:t>Northwest Community Healthcare</a:t>
            </a:r>
            <a:endParaRPr lang="en-US"/>
          </a:p>
          <a:p>
            <a:pPr algn="ctr"/>
            <a:r>
              <a:rPr lang="en-US" sz="1600">
                <a:ea typeface="+mn-lt"/>
                <a:cs typeface="+mn-lt"/>
              </a:rPr>
              <a:t>Northwestern Lake Forest Hospital</a:t>
            </a:r>
            <a:endParaRPr lang="en-US">
              <a:ea typeface="+mn-lt"/>
              <a:cs typeface="+mn-lt"/>
            </a:endParaRPr>
          </a:p>
          <a:p>
            <a:pPr algn="ctr"/>
            <a:r>
              <a:rPr lang="en-US" sz="1600">
                <a:ea typeface="+mn-lt"/>
                <a:cs typeface="+mn-lt"/>
              </a:rPr>
              <a:t>Northwestern Medicine Central DuPage Hospital</a:t>
            </a:r>
            <a:endParaRPr lang="en-US">
              <a:ea typeface="+mn-lt"/>
              <a:cs typeface="+mn-lt"/>
            </a:endParaRPr>
          </a:p>
          <a:p>
            <a:pPr algn="ctr"/>
            <a:r>
              <a:rPr lang="en-US" sz="1600">
                <a:ea typeface="+mn-lt"/>
                <a:cs typeface="+mn-lt"/>
              </a:rPr>
              <a:t>Northwestern Memorial Hospital</a:t>
            </a:r>
            <a:endParaRPr lang="en-US">
              <a:ea typeface="+mn-lt"/>
              <a:cs typeface="+mn-lt"/>
            </a:endParaRPr>
          </a:p>
          <a:p>
            <a:pPr algn="ctr"/>
            <a:r>
              <a:rPr lang="en-US" sz="1600">
                <a:ea typeface="+mn-lt"/>
                <a:cs typeface="+mn-lt"/>
              </a:rPr>
              <a:t>OSF Little Company Mary Medical Center</a:t>
            </a:r>
            <a:endParaRPr lang="en-US"/>
          </a:p>
          <a:p>
            <a:pPr algn="ctr"/>
            <a:r>
              <a:rPr lang="en-US" sz="1600">
                <a:ea typeface="+mn-lt"/>
                <a:cs typeface="+mn-lt"/>
              </a:rPr>
              <a:t>OSF St. Anthony Medical Center</a:t>
            </a:r>
            <a:endParaRPr lang="en-US">
              <a:ea typeface="+mn-lt"/>
              <a:cs typeface="+mn-lt"/>
            </a:endParaRPr>
          </a:p>
          <a:p>
            <a:pPr algn="ctr"/>
            <a:r>
              <a:rPr lang="en-US" sz="1600">
                <a:ea typeface="+mn-lt"/>
                <a:cs typeface="+mn-lt"/>
              </a:rPr>
              <a:t>Palos Hospital</a:t>
            </a:r>
            <a:endParaRPr lang="en-US">
              <a:ea typeface="+mn-lt"/>
              <a:cs typeface="+mn-lt"/>
            </a:endParaRPr>
          </a:p>
          <a:p>
            <a:pPr algn="ctr"/>
            <a:r>
              <a:rPr lang="en-US" sz="1600">
                <a:ea typeface="+mn-lt"/>
                <a:cs typeface="+mn-lt"/>
              </a:rPr>
              <a:t>Riverside Medical Center</a:t>
            </a:r>
            <a:endParaRPr lang="en-US"/>
          </a:p>
          <a:p>
            <a:pPr algn="ctr"/>
            <a:r>
              <a:rPr lang="en-US" sz="1600">
                <a:ea typeface="+mn-lt"/>
                <a:cs typeface="+mn-lt"/>
              </a:rPr>
              <a:t>Rush Copley Medical Center</a:t>
            </a:r>
            <a:endParaRPr lang="en-US"/>
          </a:p>
          <a:p>
            <a:pPr algn="ctr"/>
            <a:r>
              <a:rPr lang="en-US" sz="1600">
                <a:ea typeface="+mn-lt"/>
                <a:cs typeface="+mn-lt"/>
              </a:rPr>
              <a:t>Rush University Medical Center</a:t>
            </a:r>
            <a:endParaRPr lang="en-US"/>
          </a:p>
          <a:p>
            <a:pPr algn="ctr"/>
            <a:r>
              <a:rPr lang="en-US" sz="1600">
                <a:ea typeface="+mn-lt"/>
                <a:cs typeface="+mn-lt"/>
              </a:rPr>
              <a:t>Silver Cross</a:t>
            </a:r>
            <a:endParaRPr lang="en-US"/>
          </a:p>
          <a:p>
            <a:pPr algn="ctr"/>
            <a:r>
              <a:rPr lang="en-US" sz="1600">
                <a:ea typeface="+mn-lt"/>
                <a:cs typeface="+mn-lt"/>
              </a:rPr>
              <a:t>SSM Health Good Samaritan Hospital</a:t>
            </a:r>
            <a:endParaRPr lang="en-US">
              <a:ea typeface="+mn-lt"/>
              <a:cs typeface="+mn-lt"/>
            </a:endParaRPr>
          </a:p>
          <a:p>
            <a:pPr algn="ctr"/>
            <a:r>
              <a:rPr lang="en-US" sz="1600">
                <a:ea typeface="+mn-lt"/>
                <a:cs typeface="+mn-lt"/>
              </a:rPr>
              <a:t>West Suburban Medical Center</a:t>
            </a:r>
            <a:endParaRPr lang="en-US">
              <a:ea typeface="+mn-lt"/>
              <a:cs typeface="+mn-lt"/>
            </a:endParaRPr>
          </a:p>
          <a:p>
            <a:pPr algn="ctr"/>
            <a:endParaRPr lang="en-US" sz="1600">
              <a:ea typeface="Calibri"/>
              <a:cs typeface="Calibri"/>
            </a:endParaRPr>
          </a:p>
          <a:p>
            <a:endParaRPr lang="en-US" sz="1600">
              <a:cs typeface="Calibri"/>
            </a:endParaRPr>
          </a:p>
        </p:txBody>
      </p:sp>
      <p:sp>
        <p:nvSpPr>
          <p:cNvPr id="12" name="TextBox 11">
            <a:extLst>
              <a:ext uri="{FF2B5EF4-FFF2-40B4-BE49-F238E27FC236}">
                <a16:creationId xmlns:a16="http://schemas.microsoft.com/office/drawing/2014/main" id="{A1A1CCDA-BAB5-0825-CF1E-4196849C6726}"/>
              </a:ext>
            </a:extLst>
          </p:cNvPr>
          <p:cNvSpPr txBox="1"/>
          <p:nvPr/>
        </p:nvSpPr>
        <p:spPr>
          <a:xfrm>
            <a:off x="5256757" y="1592892"/>
            <a:ext cx="301459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Anderson Hospital</a:t>
            </a:r>
            <a:endParaRPr lang="en-US"/>
          </a:p>
          <a:p>
            <a:pPr algn="ctr"/>
            <a:r>
              <a:rPr lang="en-US" sz="1600">
                <a:cs typeface="Calibri"/>
              </a:rPr>
              <a:t>Blessing Hospital</a:t>
            </a:r>
            <a:endParaRPr lang="en-US">
              <a:cs typeface="Calibri"/>
            </a:endParaRPr>
          </a:p>
          <a:p>
            <a:pPr algn="ctr"/>
            <a:r>
              <a:rPr lang="en-US" sz="1600">
                <a:cs typeface="Segoe UI"/>
              </a:rPr>
              <a:t>Carle BroMenn Medical Center​</a:t>
            </a:r>
            <a:endParaRPr lang="en-US">
              <a:ea typeface="Calibri"/>
              <a:cs typeface="Calibri"/>
            </a:endParaRPr>
          </a:p>
          <a:p>
            <a:pPr algn="ctr"/>
            <a:r>
              <a:rPr lang="en-US" sz="1600">
                <a:cs typeface="Segoe UI"/>
              </a:rPr>
              <a:t>Edward Hospital​</a:t>
            </a:r>
            <a:endParaRPr lang="en-US" sz="1600">
              <a:ea typeface="Calibri"/>
              <a:cs typeface="Segoe UI"/>
            </a:endParaRPr>
          </a:p>
          <a:p>
            <a:pPr algn="ctr"/>
            <a:r>
              <a:rPr lang="en-US" sz="1600">
                <a:cs typeface="Segoe UI"/>
              </a:rPr>
              <a:t>Elmhurst Memorial Hospital​</a:t>
            </a:r>
            <a:endParaRPr lang="en-US" sz="1600">
              <a:ea typeface="Calibri"/>
              <a:cs typeface="Segoe UI"/>
            </a:endParaRPr>
          </a:p>
          <a:p>
            <a:pPr algn="ctr"/>
            <a:r>
              <a:rPr lang="en-US" sz="1600">
                <a:cs typeface="Segoe UI"/>
              </a:rPr>
              <a:t>FHN Memorial Hospital​</a:t>
            </a:r>
            <a:endParaRPr lang="en-US" sz="1600">
              <a:ea typeface="Calibri"/>
              <a:cs typeface="Segoe UI"/>
            </a:endParaRPr>
          </a:p>
          <a:p>
            <a:pPr algn="ctr"/>
            <a:r>
              <a:rPr lang="en-US" sz="1600">
                <a:cs typeface="Segoe UI"/>
              </a:rPr>
              <a:t>Franciscan Health Olympia Fields​</a:t>
            </a:r>
            <a:endParaRPr lang="en-US" sz="1600">
              <a:ea typeface="Calibri"/>
              <a:cs typeface="Segoe UI"/>
            </a:endParaRPr>
          </a:p>
          <a:p>
            <a:pPr algn="ctr"/>
            <a:r>
              <a:rPr lang="en-US" sz="1600">
                <a:ea typeface="Calibri"/>
                <a:cs typeface="Calibri"/>
              </a:rPr>
              <a:t>HSHS St. John's Hospital</a:t>
            </a:r>
          </a:p>
          <a:p>
            <a:pPr algn="ctr"/>
            <a:r>
              <a:rPr lang="en-US" sz="1600">
                <a:ea typeface="Calibri"/>
                <a:cs typeface="Calibri"/>
              </a:rPr>
              <a:t>HSHS St. Joseph's Hospital Breese</a:t>
            </a:r>
          </a:p>
          <a:p>
            <a:pPr algn="ctr"/>
            <a:r>
              <a:rPr lang="en-US" sz="1600">
                <a:ea typeface="Calibri"/>
                <a:cs typeface="Calibri"/>
              </a:rPr>
              <a:t>KSB Hospital</a:t>
            </a:r>
          </a:p>
          <a:p>
            <a:pPr algn="ctr"/>
            <a:r>
              <a:rPr lang="en-US" sz="1600">
                <a:ea typeface="Calibri"/>
                <a:cs typeface="Calibri"/>
              </a:rPr>
              <a:t>Loyola University Medical Center</a:t>
            </a:r>
          </a:p>
          <a:p>
            <a:pPr algn="ctr"/>
            <a:r>
              <a:rPr lang="en-US" sz="1600">
                <a:ea typeface="Calibri"/>
                <a:cs typeface="Calibri"/>
              </a:rPr>
              <a:t>MacNeal Hospital</a:t>
            </a:r>
          </a:p>
          <a:p>
            <a:pPr algn="ctr"/>
            <a:r>
              <a:rPr lang="en-US" sz="1600">
                <a:ea typeface="Calibri"/>
                <a:cs typeface="Calibri"/>
              </a:rPr>
              <a:t>Memorial Hospital East</a:t>
            </a:r>
          </a:p>
          <a:p>
            <a:pPr algn="ctr"/>
            <a:r>
              <a:rPr lang="en-US" sz="1600">
                <a:ea typeface="Calibri"/>
                <a:cs typeface="Calibri"/>
              </a:rPr>
              <a:t>Memorial Hospital of Carbondale</a:t>
            </a:r>
          </a:p>
          <a:p>
            <a:pPr algn="ctr"/>
            <a:r>
              <a:rPr lang="en-US" sz="1600">
                <a:ea typeface="Calibri"/>
                <a:cs typeface="Calibri"/>
              </a:rPr>
              <a:t>Morris Hospital</a:t>
            </a:r>
          </a:p>
          <a:p>
            <a:pPr algn="ctr"/>
            <a:r>
              <a:rPr lang="en-US" sz="1600">
                <a:ea typeface="Calibri"/>
                <a:cs typeface="Calibri"/>
              </a:rPr>
              <a:t>NM </a:t>
            </a:r>
            <a:r>
              <a:rPr lang="en-US" sz="1600" err="1">
                <a:ea typeface="Calibri"/>
                <a:cs typeface="Calibri"/>
              </a:rPr>
              <a:t>Delnor</a:t>
            </a:r>
            <a:r>
              <a:rPr lang="en-US" sz="1600">
                <a:ea typeface="Calibri"/>
                <a:cs typeface="Calibri"/>
              </a:rPr>
              <a:t> Hospital</a:t>
            </a:r>
          </a:p>
          <a:p>
            <a:pPr algn="ctr"/>
            <a:r>
              <a:rPr lang="en-US" sz="1600">
                <a:ea typeface="Calibri"/>
                <a:cs typeface="Calibri"/>
              </a:rPr>
              <a:t>NM Huntley Hospital</a:t>
            </a:r>
            <a:endParaRPr lang="en-US"/>
          </a:p>
          <a:p>
            <a:pPr algn="ctr"/>
            <a:r>
              <a:rPr lang="en-US" sz="1600">
                <a:cs typeface="Segoe UI"/>
              </a:rPr>
              <a:t>​</a:t>
            </a:r>
            <a:endParaRPr lang="en-US" sz="1600">
              <a:ea typeface="Calibri"/>
              <a:cs typeface="Segoe UI"/>
            </a:endParaRPr>
          </a:p>
        </p:txBody>
      </p:sp>
    </p:spTree>
    <p:extLst>
      <p:ext uri="{BB962C8B-B14F-4D97-AF65-F5344CB8AC3E}">
        <p14:creationId xmlns:p14="http://schemas.microsoft.com/office/powerpoint/2010/main" val="59142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45F-0B09-7D2B-E4DA-29E6129C96A0}"/>
              </a:ext>
            </a:extLst>
          </p:cNvPr>
          <p:cNvSpPr>
            <a:spLocks noGrp="1"/>
          </p:cNvSpPr>
          <p:nvPr>
            <p:ph type="title"/>
          </p:nvPr>
        </p:nvSpPr>
        <p:spPr>
          <a:noFill/>
        </p:spPr>
        <p:txBody>
          <a:bodyPr/>
          <a:lstStyle/>
          <a:p>
            <a:r>
              <a:rPr lang="en-US">
                <a:ea typeface="Lato Medium"/>
                <a:cs typeface="Lato Medium"/>
              </a:rPr>
              <a:t>Abstract Awards of Excellence</a:t>
            </a:r>
            <a:endParaRPr lang="en-US"/>
          </a:p>
        </p:txBody>
      </p:sp>
      <p:sp>
        <p:nvSpPr>
          <p:cNvPr id="3" name="Subtitle 2">
            <a:extLst>
              <a:ext uri="{FF2B5EF4-FFF2-40B4-BE49-F238E27FC236}">
                <a16:creationId xmlns:a16="http://schemas.microsoft.com/office/drawing/2014/main" id="{04F94447-0FC3-CA4D-6BF8-BF17079F5A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492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640080" y="325369"/>
            <a:ext cx="4368602" cy="1956841"/>
          </a:xfrm>
        </p:spPr>
        <p:txBody>
          <a:bodyPr anchor="b">
            <a:normAutofit/>
          </a:bodyPr>
          <a:lstStyle/>
          <a:p>
            <a:r>
              <a:rPr lang="en-US" sz="5400">
                <a:ea typeface="Lato Medium"/>
                <a:cs typeface="Lato Medium"/>
              </a:rPr>
              <a:t>Awards and Recognitions</a:t>
            </a:r>
            <a:endParaRPr lang="en-US" sz="54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8FA5BDC-4831-F144-9FEB-2AF0D2106713}"/>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b="1" dirty="0">
                <a:ea typeface="Lato"/>
                <a:cs typeface="Lato"/>
              </a:rPr>
              <a:t>11:45am – 12:00pm</a:t>
            </a:r>
            <a:endParaRPr lang="en-US" sz="2200" b="1"/>
          </a:p>
          <a:p>
            <a:r>
              <a:rPr lang="en-US" sz="2200" dirty="0">
                <a:ea typeface="Lato"/>
                <a:cs typeface="Lato"/>
              </a:rPr>
              <a:t>Quality Improvement Awards for BE, PVB, and BASIC</a:t>
            </a:r>
            <a:endParaRPr lang="en-US" sz="2200"/>
          </a:p>
          <a:p>
            <a:r>
              <a:rPr lang="en-US" sz="2200" dirty="0">
                <a:ea typeface="Lato"/>
                <a:cs typeface="Lato"/>
              </a:rPr>
              <a:t>Data Champion Recognition for BE, PVB, and BASIC</a:t>
            </a:r>
          </a:p>
          <a:p>
            <a:r>
              <a:rPr lang="en-US" sz="2200" dirty="0">
                <a:ea typeface="Lato"/>
                <a:cs typeface="Lato"/>
              </a:rPr>
              <a:t>Abstracts Awards of Excellence</a:t>
            </a: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Illinois Perinatal Quality Collaborative</a:t>
            </a:r>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a:xfrm>
            <a:off x="10439400" y="6356350"/>
            <a:ext cx="914400" cy="365125"/>
          </a:xfrm>
        </p:spPr>
        <p:txBody>
          <a:bodyPr>
            <a:normAutofit/>
          </a:bodyPr>
          <a:lstStyle/>
          <a:p>
            <a:pPr>
              <a:spcAft>
                <a:spcPts val="600"/>
              </a:spcAft>
            </a:pPr>
            <a:fld id="{97033E4B-E3EB-3D46-B2D8-3159663620FA}" type="slidenum">
              <a:rPr lang="en-US">
                <a:solidFill>
                  <a:srgbClr val="FFFFFF"/>
                </a:solidFill>
              </a:rPr>
              <a:pPr>
                <a:spcAft>
                  <a:spcPts val="600"/>
                </a:spcAft>
              </a:pPr>
              <a:t>2</a:t>
            </a:fld>
            <a:endParaRPr lang="en-US">
              <a:solidFill>
                <a:srgbClr val="FFFFFF"/>
              </a:solidFill>
            </a:endParaRPr>
          </a:p>
        </p:txBody>
      </p:sp>
      <p:sp>
        <p:nvSpPr>
          <p:cNvPr id="3" name="Double Wave 2">
            <a:extLst>
              <a:ext uri="{FF2B5EF4-FFF2-40B4-BE49-F238E27FC236}">
                <a16:creationId xmlns:a16="http://schemas.microsoft.com/office/drawing/2014/main" id="{C632298A-2C0F-36FF-420C-D07D4C7DFBDE}"/>
              </a:ext>
            </a:extLst>
          </p:cNvPr>
          <p:cNvSpPr/>
          <p:nvPr/>
        </p:nvSpPr>
        <p:spPr>
          <a:xfrm>
            <a:off x="5642537" y="5781422"/>
            <a:ext cx="6556074" cy="1078301"/>
          </a:xfrm>
          <a:prstGeom prst="doubleWav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bg1"/>
                </a:solidFill>
                <a:ea typeface="Calibri"/>
                <a:cs typeface="Calibri"/>
              </a:rPr>
              <a:t>Stay tuned for Patient Engagement Awards this Afternoon</a:t>
            </a:r>
            <a:r>
              <a:rPr lang="en-US" b="1">
                <a:solidFill>
                  <a:schemeClr val="bg2">
                    <a:lumMod val="10000"/>
                  </a:schemeClr>
                </a:solidFill>
                <a:ea typeface="Calibri"/>
                <a:cs typeface="Calibri"/>
              </a:rPr>
              <a:t> </a:t>
            </a:r>
            <a:endParaRPr lang="en-US"/>
          </a:p>
        </p:txBody>
      </p:sp>
      <p:pic>
        <p:nvPicPr>
          <p:cNvPr id="8" name="Graphic 7" descr="Dance outline">
            <a:extLst>
              <a:ext uri="{FF2B5EF4-FFF2-40B4-BE49-F238E27FC236}">
                <a16:creationId xmlns:a16="http://schemas.microsoft.com/office/drawing/2014/main" id="{0B9B682E-BC7F-2214-A3EC-86E75E133B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8460" y="5904781"/>
            <a:ext cx="914400" cy="914400"/>
          </a:xfrm>
          <a:prstGeom prst="rect">
            <a:avLst/>
          </a:prstGeom>
        </p:spPr>
      </p:pic>
    </p:spTree>
    <p:extLst>
      <p:ext uri="{BB962C8B-B14F-4D97-AF65-F5344CB8AC3E}">
        <p14:creationId xmlns:p14="http://schemas.microsoft.com/office/powerpoint/2010/main" val="280511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494" y="538677"/>
            <a:ext cx="11111013" cy="5780647"/>
            <a:chOff x="0" y="0"/>
            <a:chExt cx="4389536" cy="2283712"/>
          </a:xfrm>
        </p:grpSpPr>
        <p:sp>
          <p:nvSpPr>
            <p:cNvPr id="3" name="Freeform 3"/>
            <p:cNvSpPr/>
            <p:nvPr/>
          </p:nvSpPr>
          <p:spPr>
            <a:xfrm>
              <a:off x="0" y="0"/>
              <a:ext cx="4389536" cy="2283712"/>
            </a:xfrm>
            <a:custGeom>
              <a:avLst/>
              <a:gdLst/>
              <a:ahLst/>
              <a:cxnLst/>
              <a:rect l="l" t="t" r="r" b="b"/>
              <a:pathLst>
                <a:path w="4389536" h="2283712">
                  <a:moveTo>
                    <a:pt x="23690" y="0"/>
                  </a:moveTo>
                  <a:lnTo>
                    <a:pt x="4365846" y="0"/>
                  </a:lnTo>
                  <a:cubicBezTo>
                    <a:pt x="4378929" y="0"/>
                    <a:pt x="4389536" y="10607"/>
                    <a:pt x="4389536" y="23690"/>
                  </a:cubicBezTo>
                  <a:lnTo>
                    <a:pt x="4389536" y="2260022"/>
                  </a:lnTo>
                  <a:cubicBezTo>
                    <a:pt x="4389536" y="2273106"/>
                    <a:pt x="4378929" y="2283712"/>
                    <a:pt x="4365846" y="2283712"/>
                  </a:cubicBezTo>
                  <a:lnTo>
                    <a:pt x="23690" y="2283712"/>
                  </a:lnTo>
                  <a:cubicBezTo>
                    <a:pt x="10607" y="2283712"/>
                    <a:pt x="0" y="2273106"/>
                    <a:pt x="0" y="2260022"/>
                  </a:cubicBezTo>
                  <a:lnTo>
                    <a:pt x="0" y="23690"/>
                  </a:lnTo>
                  <a:cubicBezTo>
                    <a:pt x="0" y="10607"/>
                    <a:pt x="10607" y="0"/>
                    <a:pt x="23690" y="0"/>
                  </a:cubicBezTo>
                  <a:close/>
                </a:path>
              </a:pathLst>
            </a:custGeom>
            <a:solidFill>
              <a:srgbClr val="004AAD">
                <a:alpha val="20784"/>
              </a:srgbClr>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grpSp>
        <p:nvGrpSpPr>
          <p:cNvPr id="5" name="Group 5"/>
          <p:cNvGrpSpPr/>
          <p:nvPr/>
        </p:nvGrpSpPr>
        <p:grpSpPr>
          <a:xfrm>
            <a:off x="8026132" y="3049937"/>
            <a:ext cx="2909897" cy="2930015"/>
            <a:chOff x="0" y="0"/>
            <a:chExt cx="1149589" cy="1157537"/>
          </a:xfrm>
        </p:grpSpPr>
        <p:sp>
          <p:nvSpPr>
            <p:cNvPr id="6" name="Freeform 6"/>
            <p:cNvSpPr/>
            <p:nvPr/>
          </p:nvSpPr>
          <p:spPr>
            <a:xfrm>
              <a:off x="0" y="0"/>
              <a:ext cx="1149589" cy="1157537"/>
            </a:xfrm>
            <a:custGeom>
              <a:avLst/>
              <a:gdLst/>
              <a:ahLst/>
              <a:cxnLst/>
              <a:rect l="l" t="t" r="r" b="b"/>
              <a:pathLst>
                <a:path w="1149589" h="1157537">
                  <a:moveTo>
                    <a:pt x="90459" y="0"/>
                  </a:moveTo>
                  <a:lnTo>
                    <a:pt x="1059130" y="0"/>
                  </a:lnTo>
                  <a:cubicBezTo>
                    <a:pt x="1083121" y="0"/>
                    <a:pt x="1106130" y="9530"/>
                    <a:pt x="1123094" y="26495"/>
                  </a:cubicBezTo>
                  <a:cubicBezTo>
                    <a:pt x="1140058" y="43459"/>
                    <a:pt x="1149589" y="66468"/>
                    <a:pt x="1149589" y="90459"/>
                  </a:cubicBezTo>
                  <a:lnTo>
                    <a:pt x="1149589" y="1067078"/>
                  </a:lnTo>
                  <a:cubicBezTo>
                    <a:pt x="1149589" y="1117037"/>
                    <a:pt x="1109089" y="1157537"/>
                    <a:pt x="1059130" y="1157537"/>
                  </a:cubicBezTo>
                  <a:lnTo>
                    <a:pt x="90459" y="1157537"/>
                  </a:lnTo>
                  <a:cubicBezTo>
                    <a:pt x="66468" y="1157537"/>
                    <a:pt x="43459" y="1148006"/>
                    <a:pt x="26495" y="1131042"/>
                  </a:cubicBezTo>
                  <a:cubicBezTo>
                    <a:pt x="9530" y="1114078"/>
                    <a:pt x="0" y="1091069"/>
                    <a:pt x="0" y="1067078"/>
                  </a:cubicBezTo>
                  <a:lnTo>
                    <a:pt x="0" y="90459"/>
                  </a:lnTo>
                  <a:cubicBezTo>
                    <a:pt x="0" y="66468"/>
                    <a:pt x="9530" y="43459"/>
                    <a:pt x="26495" y="26495"/>
                  </a:cubicBezTo>
                  <a:cubicBezTo>
                    <a:pt x="43459" y="9530"/>
                    <a:pt x="66468" y="0"/>
                    <a:pt x="90459" y="0"/>
                  </a:cubicBezTo>
                  <a:close/>
                </a:path>
              </a:pathLst>
            </a:custGeom>
            <a:solidFill>
              <a:srgbClr val="FCE29E"/>
            </a:solidFill>
          </p:spPr>
        </p:sp>
        <p:sp>
          <p:nvSpPr>
            <p:cNvPr id="7" name="TextBox 7"/>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grpSp>
        <p:nvGrpSpPr>
          <p:cNvPr id="8" name="Group 8"/>
          <p:cNvGrpSpPr/>
          <p:nvPr/>
        </p:nvGrpSpPr>
        <p:grpSpPr>
          <a:xfrm>
            <a:off x="4548748" y="3049937"/>
            <a:ext cx="2909897" cy="2930015"/>
            <a:chOff x="0" y="0"/>
            <a:chExt cx="1149589" cy="1157537"/>
          </a:xfrm>
        </p:grpSpPr>
        <p:sp>
          <p:nvSpPr>
            <p:cNvPr id="9" name="Freeform 9"/>
            <p:cNvSpPr/>
            <p:nvPr/>
          </p:nvSpPr>
          <p:spPr>
            <a:xfrm>
              <a:off x="0" y="0"/>
              <a:ext cx="1149589" cy="1157537"/>
            </a:xfrm>
            <a:custGeom>
              <a:avLst/>
              <a:gdLst/>
              <a:ahLst/>
              <a:cxnLst/>
              <a:rect l="l" t="t" r="r" b="b"/>
              <a:pathLst>
                <a:path w="1149589" h="1157537">
                  <a:moveTo>
                    <a:pt x="90459" y="0"/>
                  </a:moveTo>
                  <a:lnTo>
                    <a:pt x="1059130" y="0"/>
                  </a:lnTo>
                  <a:cubicBezTo>
                    <a:pt x="1083121" y="0"/>
                    <a:pt x="1106130" y="9530"/>
                    <a:pt x="1123094" y="26495"/>
                  </a:cubicBezTo>
                  <a:cubicBezTo>
                    <a:pt x="1140058" y="43459"/>
                    <a:pt x="1149589" y="66468"/>
                    <a:pt x="1149589" y="90459"/>
                  </a:cubicBezTo>
                  <a:lnTo>
                    <a:pt x="1149589" y="1067078"/>
                  </a:lnTo>
                  <a:cubicBezTo>
                    <a:pt x="1149589" y="1117037"/>
                    <a:pt x="1109089" y="1157537"/>
                    <a:pt x="1059130" y="1157537"/>
                  </a:cubicBezTo>
                  <a:lnTo>
                    <a:pt x="90459" y="1157537"/>
                  </a:lnTo>
                  <a:cubicBezTo>
                    <a:pt x="66468" y="1157537"/>
                    <a:pt x="43459" y="1148006"/>
                    <a:pt x="26495" y="1131042"/>
                  </a:cubicBezTo>
                  <a:cubicBezTo>
                    <a:pt x="9530" y="1114078"/>
                    <a:pt x="0" y="1091069"/>
                    <a:pt x="0" y="1067078"/>
                  </a:cubicBezTo>
                  <a:lnTo>
                    <a:pt x="0" y="90459"/>
                  </a:lnTo>
                  <a:cubicBezTo>
                    <a:pt x="0" y="66468"/>
                    <a:pt x="9530" y="43459"/>
                    <a:pt x="26495" y="26495"/>
                  </a:cubicBezTo>
                  <a:cubicBezTo>
                    <a:pt x="43459" y="9530"/>
                    <a:pt x="66468" y="0"/>
                    <a:pt x="90459" y="0"/>
                  </a:cubicBezTo>
                  <a:close/>
                </a:path>
              </a:pathLst>
            </a:custGeom>
            <a:solidFill>
              <a:srgbClr val="FCE29E"/>
            </a:solidFill>
          </p:spPr>
        </p:sp>
        <p:sp>
          <p:nvSpPr>
            <p:cNvPr id="10" name="TextBox 10"/>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grpSp>
        <p:nvGrpSpPr>
          <p:cNvPr id="11" name="Group 11"/>
          <p:cNvGrpSpPr/>
          <p:nvPr/>
        </p:nvGrpSpPr>
        <p:grpSpPr>
          <a:xfrm>
            <a:off x="1048302" y="3049937"/>
            <a:ext cx="2909897" cy="2930015"/>
            <a:chOff x="0" y="0"/>
            <a:chExt cx="1149589" cy="1157537"/>
          </a:xfrm>
        </p:grpSpPr>
        <p:sp>
          <p:nvSpPr>
            <p:cNvPr id="12" name="Freeform 12"/>
            <p:cNvSpPr/>
            <p:nvPr/>
          </p:nvSpPr>
          <p:spPr>
            <a:xfrm>
              <a:off x="0" y="0"/>
              <a:ext cx="1149589" cy="1157537"/>
            </a:xfrm>
            <a:custGeom>
              <a:avLst/>
              <a:gdLst/>
              <a:ahLst/>
              <a:cxnLst/>
              <a:rect l="l" t="t" r="r" b="b"/>
              <a:pathLst>
                <a:path w="1149589" h="1157537">
                  <a:moveTo>
                    <a:pt x="90459" y="0"/>
                  </a:moveTo>
                  <a:lnTo>
                    <a:pt x="1059130" y="0"/>
                  </a:lnTo>
                  <a:cubicBezTo>
                    <a:pt x="1083121" y="0"/>
                    <a:pt x="1106130" y="9530"/>
                    <a:pt x="1123094" y="26495"/>
                  </a:cubicBezTo>
                  <a:cubicBezTo>
                    <a:pt x="1140058" y="43459"/>
                    <a:pt x="1149589" y="66468"/>
                    <a:pt x="1149589" y="90459"/>
                  </a:cubicBezTo>
                  <a:lnTo>
                    <a:pt x="1149589" y="1067078"/>
                  </a:lnTo>
                  <a:cubicBezTo>
                    <a:pt x="1149589" y="1117037"/>
                    <a:pt x="1109089" y="1157537"/>
                    <a:pt x="1059130" y="1157537"/>
                  </a:cubicBezTo>
                  <a:lnTo>
                    <a:pt x="90459" y="1157537"/>
                  </a:lnTo>
                  <a:cubicBezTo>
                    <a:pt x="66468" y="1157537"/>
                    <a:pt x="43459" y="1148006"/>
                    <a:pt x="26495" y="1131042"/>
                  </a:cubicBezTo>
                  <a:cubicBezTo>
                    <a:pt x="9530" y="1114078"/>
                    <a:pt x="0" y="1091069"/>
                    <a:pt x="0" y="1067078"/>
                  </a:cubicBezTo>
                  <a:lnTo>
                    <a:pt x="0" y="90459"/>
                  </a:lnTo>
                  <a:cubicBezTo>
                    <a:pt x="0" y="66468"/>
                    <a:pt x="9530" y="43459"/>
                    <a:pt x="26495" y="26495"/>
                  </a:cubicBezTo>
                  <a:cubicBezTo>
                    <a:pt x="43459" y="9530"/>
                    <a:pt x="66468" y="0"/>
                    <a:pt x="90459" y="0"/>
                  </a:cubicBezTo>
                  <a:close/>
                </a:path>
              </a:pathLst>
            </a:custGeom>
            <a:solidFill>
              <a:srgbClr val="FCE29E"/>
            </a:solidFill>
          </p:spPr>
        </p:sp>
        <p:sp>
          <p:nvSpPr>
            <p:cNvPr id="13" name="TextBox 13"/>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14" name="Freeform 14"/>
          <p:cNvSpPr/>
          <p:nvPr/>
        </p:nvSpPr>
        <p:spPr>
          <a:xfrm>
            <a:off x="1743629" y="2809383"/>
            <a:ext cx="1438873" cy="376723"/>
          </a:xfrm>
          <a:custGeom>
            <a:avLst/>
            <a:gdLst/>
            <a:ahLst/>
            <a:cxnLst/>
            <a:rect l="l" t="t" r="r" b="b"/>
            <a:pathLst>
              <a:path w="2158310" h="565085">
                <a:moveTo>
                  <a:pt x="0" y="0"/>
                </a:moveTo>
                <a:lnTo>
                  <a:pt x="2158309" y="0"/>
                </a:lnTo>
                <a:lnTo>
                  <a:pt x="2158309" y="565085"/>
                </a:lnTo>
                <a:lnTo>
                  <a:pt x="0" y="5650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5285828" y="2861575"/>
            <a:ext cx="1438873" cy="376723"/>
          </a:xfrm>
          <a:custGeom>
            <a:avLst/>
            <a:gdLst/>
            <a:ahLst/>
            <a:cxnLst/>
            <a:rect l="l" t="t" r="r" b="b"/>
            <a:pathLst>
              <a:path w="2158310" h="565085">
                <a:moveTo>
                  <a:pt x="0" y="0"/>
                </a:moveTo>
                <a:lnTo>
                  <a:pt x="2158310" y="0"/>
                </a:lnTo>
                <a:lnTo>
                  <a:pt x="2158310" y="565085"/>
                </a:lnTo>
                <a:lnTo>
                  <a:pt x="0" y="565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8786275" y="2861575"/>
            <a:ext cx="1438873" cy="376723"/>
          </a:xfrm>
          <a:custGeom>
            <a:avLst/>
            <a:gdLst/>
            <a:ahLst/>
            <a:cxnLst/>
            <a:rect l="l" t="t" r="r" b="b"/>
            <a:pathLst>
              <a:path w="2158310" h="565085">
                <a:moveTo>
                  <a:pt x="0" y="0"/>
                </a:moveTo>
                <a:lnTo>
                  <a:pt x="2158310" y="0"/>
                </a:lnTo>
                <a:lnTo>
                  <a:pt x="2158310" y="565085"/>
                </a:lnTo>
                <a:lnTo>
                  <a:pt x="0" y="5650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287349" y="3515163"/>
            <a:ext cx="2434939" cy="439992"/>
          </a:xfrm>
          <a:prstGeom prst="rect">
            <a:avLst/>
          </a:prstGeom>
        </p:spPr>
        <p:txBody>
          <a:bodyPr lIns="0" tIns="0" rIns="0" bIns="0" rtlCol="0" anchor="t">
            <a:spAutoFit/>
          </a:bodyPr>
          <a:lstStyle/>
          <a:p>
            <a:pPr algn="ctr">
              <a:lnSpc>
                <a:spcPts val="3592"/>
              </a:lnSpc>
              <a:spcBef>
                <a:spcPct val="0"/>
              </a:spcBef>
            </a:pPr>
            <a:r>
              <a:rPr lang="en-US" sz="2565">
                <a:solidFill>
                  <a:srgbClr val="41566B"/>
                </a:solidFill>
                <a:latin typeface="Varela Round"/>
              </a:rPr>
              <a:t>Obstetric</a:t>
            </a:r>
          </a:p>
        </p:txBody>
      </p:sp>
      <p:sp>
        <p:nvSpPr>
          <p:cNvPr id="18" name="TextBox 18"/>
          <p:cNvSpPr txBox="1"/>
          <p:nvPr/>
        </p:nvSpPr>
        <p:spPr>
          <a:xfrm>
            <a:off x="4935470" y="3515113"/>
            <a:ext cx="2139589" cy="439992"/>
          </a:xfrm>
          <a:prstGeom prst="rect">
            <a:avLst/>
          </a:prstGeom>
        </p:spPr>
        <p:txBody>
          <a:bodyPr lIns="0" tIns="0" rIns="0" bIns="0" rtlCol="0" anchor="t">
            <a:spAutoFit/>
          </a:bodyPr>
          <a:lstStyle/>
          <a:p>
            <a:pPr algn="ctr">
              <a:lnSpc>
                <a:spcPts val="3592"/>
              </a:lnSpc>
              <a:spcBef>
                <a:spcPct val="0"/>
              </a:spcBef>
            </a:pPr>
            <a:r>
              <a:rPr lang="en-US" sz="2565">
                <a:solidFill>
                  <a:srgbClr val="41566B"/>
                </a:solidFill>
                <a:latin typeface="Varela Round"/>
              </a:rPr>
              <a:t>Neonatal </a:t>
            </a:r>
          </a:p>
        </p:txBody>
      </p:sp>
      <p:sp>
        <p:nvSpPr>
          <p:cNvPr id="19" name="TextBox 19"/>
          <p:cNvSpPr txBox="1"/>
          <p:nvPr/>
        </p:nvSpPr>
        <p:spPr>
          <a:xfrm>
            <a:off x="8026132" y="3524250"/>
            <a:ext cx="2846520" cy="834331"/>
          </a:xfrm>
          <a:prstGeom prst="rect">
            <a:avLst/>
          </a:prstGeom>
        </p:spPr>
        <p:txBody>
          <a:bodyPr lIns="0" tIns="0" rIns="0" bIns="0" rtlCol="0" anchor="t">
            <a:spAutoFit/>
          </a:bodyPr>
          <a:lstStyle/>
          <a:p>
            <a:pPr algn="ctr">
              <a:lnSpc>
                <a:spcPts val="2129"/>
              </a:lnSpc>
            </a:pPr>
            <a:r>
              <a:rPr lang="en-US" sz="2565">
                <a:solidFill>
                  <a:srgbClr val="41566B"/>
                </a:solidFill>
                <a:latin typeface="Varela Round"/>
              </a:rPr>
              <a:t>Patient, Family and Community Engagement </a:t>
            </a:r>
          </a:p>
        </p:txBody>
      </p:sp>
      <p:sp>
        <p:nvSpPr>
          <p:cNvPr id="20" name="TextBox 20"/>
          <p:cNvSpPr txBox="1"/>
          <p:nvPr/>
        </p:nvSpPr>
        <p:spPr>
          <a:xfrm>
            <a:off x="685800" y="1197451"/>
            <a:ext cx="10741943" cy="1389483"/>
          </a:xfrm>
          <a:prstGeom prst="rect">
            <a:avLst/>
          </a:prstGeom>
        </p:spPr>
        <p:txBody>
          <a:bodyPr lIns="0" tIns="0" rIns="0" bIns="0" rtlCol="0" anchor="t">
            <a:spAutoFit/>
          </a:bodyPr>
          <a:lstStyle/>
          <a:p>
            <a:pPr algn="ctr">
              <a:lnSpc>
                <a:spcPts val="4666"/>
              </a:lnSpc>
            </a:pPr>
            <a:r>
              <a:rPr lang="en-US" sz="4666" spc="233">
                <a:solidFill>
                  <a:srgbClr val="004AAD"/>
                </a:solidFill>
                <a:latin typeface="Hammersmith One"/>
              </a:rPr>
              <a:t>ABSTRACT AWARDS OF EXCELLENCE</a:t>
            </a:r>
          </a:p>
          <a:p>
            <a:pPr algn="ctr">
              <a:lnSpc>
                <a:spcPts val="3067"/>
              </a:lnSpc>
            </a:pPr>
            <a:endParaRPr lang="en-US" sz="4666" spc="233">
              <a:solidFill>
                <a:srgbClr val="004AAD"/>
              </a:solidFill>
              <a:latin typeface="Hammersmith One"/>
            </a:endParaRPr>
          </a:p>
          <a:p>
            <a:pPr algn="ctr">
              <a:lnSpc>
                <a:spcPts val="2867"/>
              </a:lnSpc>
            </a:pPr>
            <a:r>
              <a:rPr lang="en-US" sz="2867" spc="143">
                <a:solidFill>
                  <a:srgbClr val="004AAD"/>
                </a:solidFill>
                <a:latin typeface="Hammersmith One"/>
              </a:rPr>
              <a:t>Thank you to the 30 Hospitals who submitted abstracts</a:t>
            </a:r>
          </a:p>
        </p:txBody>
      </p:sp>
      <p:sp>
        <p:nvSpPr>
          <p:cNvPr id="21" name="TextBox 21"/>
          <p:cNvSpPr txBox="1"/>
          <p:nvPr/>
        </p:nvSpPr>
        <p:spPr>
          <a:xfrm>
            <a:off x="767118" y="4616544"/>
            <a:ext cx="3475401" cy="1086836"/>
          </a:xfrm>
          <a:prstGeom prst="rect">
            <a:avLst/>
          </a:prstGeom>
        </p:spPr>
        <p:txBody>
          <a:bodyPr lIns="0" tIns="0" rIns="0" bIns="0" rtlCol="0" anchor="t">
            <a:spAutoFit/>
          </a:bodyPr>
          <a:lstStyle/>
          <a:p>
            <a:pPr algn="ctr">
              <a:lnSpc>
                <a:spcPts val="5000"/>
              </a:lnSpc>
            </a:pPr>
            <a:r>
              <a:rPr lang="en-US" sz="5000" spc="249">
                <a:solidFill>
                  <a:srgbClr val="004AAD"/>
                </a:solidFill>
                <a:latin typeface="Hammersmith One"/>
              </a:rPr>
              <a:t>35</a:t>
            </a:r>
          </a:p>
          <a:p>
            <a:pPr algn="ctr">
              <a:lnSpc>
                <a:spcPts val="3334"/>
              </a:lnSpc>
            </a:pPr>
            <a:r>
              <a:rPr lang="en-US" sz="3334" spc="167">
                <a:solidFill>
                  <a:srgbClr val="004AAD"/>
                </a:solidFill>
                <a:latin typeface="Hammersmith One"/>
              </a:rPr>
              <a:t>Abstracts </a:t>
            </a:r>
          </a:p>
        </p:txBody>
      </p:sp>
      <p:sp>
        <p:nvSpPr>
          <p:cNvPr id="22" name="TextBox 22"/>
          <p:cNvSpPr txBox="1"/>
          <p:nvPr/>
        </p:nvSpPr>
        <p:spPr>
          <a:xfrm>
            <a:off x="4396625" y="4610194"/>
            <a:ext cx="3475401" cy="1086836"/>
          </a:xfrm>
          <a:prstGeom prst="rect">
            <a:avLst/>
          </a:prstGeom>
        </p:spPr>
        <p:txBody>
          <a:bodyPr lIns="0" tIns="0" rIns="0" bIns="0" rtlCol="0" anchor="t">
            <a:spAutoFit/>
          </a:bodyPr>
          <a:lstStyle/>
          <a:p>
            <a:pPr algn="ctr">
              <a:lnSpc>
                <a:spcPts val="5000"/>
              </a:lnSpc>
            </a:pPr>
            <a:r>
              <a:rPr lang="en-US" sz="5000" spc="250">
                <a:solidFill>
                  <a:srgbClr val="004AAD"/>
                </a:solidFill>
                <a:latin typeface="Hammersmith One"/>
              </a:rPr>
              <a:t>13</a:t>
            </a:r>
          </a:p>
          <a:p>
            <a:pPr algn="ctr">
              <a:lnSpc>
                <a:spcPts val="3334"/>
              </a:lnSpc>
            </a:pPr>
            <a:r>
              <a:rPr lang="en-US" sz="3334" spc="167">
                <a:solidFill>
                  <a:srgbClr val="004AAD"/>
                </a:solidFill>
                <a:latin typeface="Hammersmith One"/>
              </a:rPr>
              <a:t>Abstracts </a:t>
            </a:r>
          </a:p>
        </p:txBody>
      </p:sp>
      <p:sp>
        <p:nvSpPr>
          <p:cNvPr id="23" name="TextBox 23"/>
          <p:cNvSpPr txBox="1"/>
          <p:nvPr/>
        </p:nvSpPr>
        <p:spPr>
          <a:xfrm>
            <a:off x="7872026" y="4610194"/>
            <a:ext cx="3475401" cy="1086836"/>
          </a:xfrm>
          <a:prstGeom prst="rect">
            <a:avLst/>
          </a:prstGeom>
        </p:spPr>
        <p:txBody>
          <a:bodyPr lIns="0" tIns="0" rIns="0" bIns="0" rtlCol="0" anchor="t">
            <a:spAutoFit/>
          </a:bodyPr>
          <a:lstStyle/>
          <a:p>
            <a:pPr algn="ctr">
              <a:lnSpc>
                <a:spcPts val="5000"/>
              </a:lnSpc>
            </a:pPr>
            <a:r>
              <a:rPr lang="en-US" sz="5000" spc="250">
                <a:solidFill>
                  <a:srgbClr val="004AAD"/>
                </a:solidFill>
                <a:latin typeface="Hammersmith One"/>
              </a:rPr>
              <a:t>3</a:t>
            </a:r>
          </a:p>
          <a:p>
            <a:pPr algn="ctr">
              <a:lnSpc>
                <a:spcPts val="3334"/>
              </a:lnSpc>
            </a:pPr>
            <a:r>
              <a:rPr lang="en-US" sz="3334" spc="167">
                <a:solidFill>
                  <a:srgbClr val="004AAD"/>
                </a:solidFill>
                <a:latin typeface="Hammersmith One"/>
              </a:rPr>
              <a:t>Abstracts </a:t>
            </a:r>
          </a:p>
        </p:txBody>
      </p:sp>
    </p:spTree>
    <p:extLst>
      <p:ext uri="{BB962C8B-B14F-4D97-AF65-F5344CB8AC3E}">
        <p14:creationId xmlns:p14="http://schemas.microsoft.com/office/powerpoint/2010/main" val="361193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755130" y="260853"/>
            <a:ext cx="10333599" cy="6312792"/>
            <a:chOff x="0" y="0"/>
            <a:chExt cx="4082409" cy="2493943"/>
          </a:xfrm>
        </p:grpSpPr>
        <p:sp>
          <p:nvSpPr>
            <p:cNvPr id="5" name="Freeform 5"/>
            <p:cNvSpPr/>
            <p:nvPr/>
          </p:nvSpPr>
          <p:spPr>
            <a:xfrm>
              <a:off x="0" y="0"/>
              <a:ext cx="4082409" cy="2493943"/>
            </a:xfrm>
            <a:custGeom>
              <a:avLst/>
              <a:gdLst/>
              <a:ahLst/>
              <a:cxnLst/>
              <a:rect l="l" t="t" r="r" b="b"/>
              <a:pathLst>
                <a:path w="4082409" h="2493943">
                  <a:moveTo>
                    <a:pt x="25473" y="0"/>
                  </a:moveTo>
                  <a:lnTo>
                    <a:pt x="4056936" y="0"/>
                  </a:lnTo>
                  <a:cubicBezTo>
                    <a:pt x="4071005" y="0"/>
                    <a:pt x="4082409" y="11405"/>
                    <a:pt x="4082409" y="25473"/>
                  </a:cubicBezTo>
                  <a:lnTo>
                    <a:pt x="4082409" y="2468470"/>
                  </a:lnTo>
                  <a:cubicBezTo>
                    <a:pt x="4082409" y="2482538"/>
                    <a:pt x="4071005" y="2493943"/>
                    <a:pt x="4056936" y="2493943"/>
                  </a:cubicBezTo>
                  <a:lnTo>
                    <a:pt x="25473" y="2493943"/>
                  </a:lnTo>
                  <a:cubicBezTo>
                    <a:pt x="11405" y="2493943"/>
                    <a:pt x="0" y="2482538"/>
                    <a:pt x="0" y="2468470"/>
                  </a:cubicBezTo>
                  <a:lnTo>
                    <a:pt x="0" y="25473"/>
                  </a:lnTo>
                  <a:cubicBezTo>
                    <a:pt x="0" y="11405"/>
                    <a:pt x="11405" y="0"/>
                    <a:pt x="25473" y="0"/>
                  </a:cubicBezTo>
                  <a:close/>
                </a:path>
              </a:pathLst>
            </a:custGeom>
            <a:solidFill>
              <a:srgbClr val="004AAD">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7"/>
            <a:stretch>
              <a:fillRect/>
            </a:stretch>
          </a:blipFill>
        </p:spPr>
      </p:sp>
      <p:sp>
        <p:nvSpPr>
          <p:cNvPr id="10" name="TextBox 10"/>
          <p:cNvSpPr txBox="1"/>
          <p:nvPr/>
        </p:nvSpPr>
        <p:spPr>
          <a:xfrm>
            <a:off x="1570275" y="487595"/>
            <a:ext cx="10372873" cy="526426"/>
          </a:xfrm>
          <a:prstGeom prst="rect">
            <a:avLst/>
          </a:prstGeom>
        </p:spPr>
        <p:txBody>
          <a:bodyPr lIns="0" tIns="0" rIns="0" bIns="0" rtlCol="0" anchor="t">
            <a:spAutoFit/>
          </a:bodyPr>
          <a:lstStyle/>
          <a:p>
            <a:pPr algn="ctr">
              <a:lnSpc>
                <a:spcPts val="3934"/>
              </a:lnSpc>
            </a:pPr>
            <a:r>
              <a:rPr lang="en-US" sz="3934" spc="-82">
                <a:solidFill>
                  <a:srgbClr val="004AAD"/>
                </a:solidFill>
                <a:latin typeface="Hammersmith One"/>
              </a:rPr>
              <a:t>OB Abstracts of Excellence</a:t>
            </a:r>
          </a:p>
        </p:txBody>
      </p:sp>
      <p:sp>
        <p:nvSpPr>
          <p:cNvPr id="11" name="TextBox 10">
            <a:extLst>
              <a:ext uri="{FF2B5EF4-FFF2-40B4-BE49-F238E27FC236}">
                <a16:creationId xmlns:a16="http://schemas.microsoft.com/office/drawing/2014/main" id="{C1216A58-D0F9-C509-E3C6-E8C5EC8270AC}"/>
              </a:ext>
            </a:extLst>
          </p:cNvPr>
          <p:cNvSpPr txBox="1"/>
          <p:nvPr/>
        </p:nvSpPr>
        <p:spPr>
          <a:xfrm>
            <a:off x="2134503" y="919612"/>
            <a:ext cx="9807398"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300" b="1">
                <a:solidFill>
                  <a:schemeClr val="tx2"/>
                </a:solidFill>
                <a:ea typeface="Calibri"/>
                <a:cs typeface="Calibri"/>
              </a:rPr>
              <a:t>Postpartum Readmission After Implementation of a Remote Patient Monitoring Program for Hypertension – Colleen Duncan and team (U of C Medical Center)</a:t>
            </a:r>
            <a:endParaRPr lang="en-US">
              <a:solidFill>
                <a:schemeClr val="tx2"/>
              </a:solidFill>
            </a:endParaRP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Patient Perceptions Regarding Remote Patient Monitoring for Postpartum Hypertension – Arin Everett and team (U of C Medical Center) </a:t>
            </a:r>
            <a:endParaRPr lang="en-US">
              <a:solidFill>
                <a:schemeClr val="tx2"/>
              </a:solidFill>
              <a:cs typeface="Calibri"/>
            </a:endParaRP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Six-Week Blood Pressure Trends in Postpartum Patients Utilizing Remote Patient Monitoring Program – Sanela </a:t>
            </a:r>
            <a:r>
              <a:rPr lang="en-US" sz="2300" b="1" err="1">
                <a:solidFill>
                  <a:schemeClr val="tx2"/>
                </a:solidFill>
                <a:ea typeface="Calibri"/>
                <a:cs typeface="Calibri"/>
              </a:rPr>
              <a:t>Andelija</a:t>
            </a:r>
            <a:r>
              <a:rPr lang="en-US" sz="2300" b="1">
                <a:solidFill>
                  <a:schemeClr val="tx2"/>
                </a:solidFill>
                <a:ea typeface="Calibri"/>
                <a:cs typeface="Calibri"/>
              </a:rPr>
              <a:t> and team (U of C Medical Center)</a:t>
            </a: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Increasing Social Determinants of Health Screening – Anna Marzano and team (U of C Medical Center)</a:t>
            </a: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Screening for Social Determinants of Health on Admission to Labor and Delivery – Joy Ungaretti and team (Stroger)</a:t>
            </a:r>
          </a:p>
        </p:txBody>
      </p:sp>
    </p:spTree>
    <p:extLst>
      <p:ext uri="{BB962C8B-B14F-4D97-AF65-F5344CB8AC3E}">
        <p14:creationId xmlns:p14="http://schemas.microsoft.com/office/powerpoint/2010/main" val="3361256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755130" y="260853"/>
            <a:ext cx="10333599" cy="6312792"/>
            <a:chOff x="0" y="0"/>
            <a:chExt cx="4082409" cy="2493943"/>
          </a:xfrm>
        </p:grpSpPr>
        <p:sp>
          <p:nvSpPr>
            <p:cNvPr id="5" name="Freeform 5"/>
            <p:cNvSpPr/>
            <p:nvPr/>
          </p:nvSpPr>
          <p:spPr>
            <a:xfrm>
              <a:off x="0" y="0"/>
              <a:ext cx="4082409" cy="2493943"/>
            </a:xfrm>
            <a:custGeom>
              <a:avLst/>
              <a:gdLst/>
              <a:ahLst/>
              <a:cxnLst/>
              <a:rect l="l" t="t" r="r" b="b"/>
              <a:pathLst>
                <a:path w="4082409" h="2493943">
                  <a:moveTo>
                    <a:pt x="25473" y="0"/>
                  </a:moveTo>
                  <a:lnTo>
                    <a:pt x="4056936" y="0"/>
                  </a:lnTo>
                  <a:cubicBezTo>
                    <a:pt x="4071005" y="0"/>
                    <a:pt x="4082409" y="11405"/>
                    <a:pt x="4082409" y="25473"/>
                  </a:cubicBezTo>
                  <a:lnTo>
                    <a:pt x="4082409" y="2468470"/>
                  </a:lnTo>
                  <a:cubicBezTo>
                    <a:pt x="4082409" y="2482538"/>
                    <a:pt x="4071005" y="2493943"/>
                    <a:pt x="4056936" y="2493943"/>
                  </a:cubicBezTo>
                  <a:lnTo>
                    <a:pt x="25473" y="2493943"/>
                  </a:lnTo>
                  <a:cubicBezTo>
                    <a:pt x="11405" y="2493943"/>
                    <a:pt x="0" y="2482538"/>
                    <a:pt x="0" y="2468470"/>
                  </a:cubicBezTo>
                  <a:lnTo>
                    <a:pt x="0" y="25473"/>
                  </a:lnTo>
                  <a:cubicBezTo>
                    <a:pt x="0" y="11405"/>
                    <a:pt x="11405" y="0"/>
                    <a:pt x="25473" y="0"/>
                  </a:cubicBezTo>
                  <a:close/>
                </a:path>
              </a:pathLst>
            </a:custGeom>
            <a:solidFill>
              <a:srgbClr val="004AAD">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7"/>
            <a:stretch>
              <a:fillRect/>
            </a:stretch>
          </a:blipFill>
        </p:spPr>
      </p:sp>
      <p:sp>
        <p:nvSpPr>
          <p:cNvPr id="8" name="TextBox 8"/>
          <p:cNvSpPr txBox="1"/>
          <p:nvPr/>
        </p:nvSpPr>
        <p:spPr>
          <a:xfrm>
            <a:off x="1760087" y="524668"/>
            <a:ext cx="10372873" cy="526426"/>
          </a:xfrm>
          <a:prstGeom prst="rect">
            <a:avLst/>
          </a:prstGeom>
        </p:spPr>
        <p:txBody>
          <a:bodyPr lIns="0" tIns="0" rIns="0" bIns="0" rtlCol="0" anchor="t">
            <a:spAutoFit/>
          </a:bodyPr>
          <a:lstStyle/>
          <a:p>
            <a:pPr algn="ctr">
              <a:lnSpc>
                <a:spcPts val="3934"/>
              </a:lnSpc>
            </a:pPr>
            <a:r>
              <a:rPr lang="en-US" sz="3934" spc="-82">
                <a:solidFill>
                  <a:srgbClr val="004AAD"/>
                </a:solidFill>
                <a:latin typeface="Hammersmith One"/>
              </a:rPr>
              <a:t>Neonatal Abstracts of Excellence</a:t>
            </a:r>
          </a:p>
        </p:txBody>
      </p:sp>
      <p:sp>
        <p:nvSpPr>
          <p:cNvPr id="9" name="TextBox 9"/>
          <p:cNvSpPr txBox="1"/>
          <p:nvPr/>
        </p:nvSpPr>
        <p:spPr>
          <a:xfrm>
            <a:off x="1815068" y="4947181"/>
            <a:ext cx="10372873" cy="445635"/>
          </a:xfrm>
          <a:prstGeom prst="rect">
            <a:avLst/>
          </a:prstGeom>
        </p:spPr>
        <p:txBody>
          <a:bodyPr wrap="square" lIns="0" tIns="0" rIns="0" bIns="0" rtlCol="0" anchor="t">
            <a:spAutoFit/>
          </a:bodyPr>
          <a:lstStyle/>
          <a:p>
            <a:pPr algn="ctr">
              <a:lnSpc>
                <a:spcPts val="3334"/>
              </a:lnSpc>
            </a:pPr>
            <a:endParaRPr lang="en-US" sz="3300" spc="-70" dirty="0">
              <a:solidFill>
                <a:srgbClr val="004AAD"/>
              </a:solidFill>
              <a:latin typeface="Hammersmith One"/>
            </a:endParaRPr>
          </a:p>
        </p:txBody>
      </p:sp>
      <p:sp>
        <p:nvSpPr>
          <p:cNvPr id="11" name="TextBox 10">
            <a:extLst>
              <a:ext uri="{FF2B5EF4-FFF2-40B4-BE49-F238E27FC236}">
                <a16:creationId xmlns:a16="http://schemas.microsoft.com/office/drawing/2014/main" id="{93B1313C-1AD0-671D-829C-B2144466775C}"/>
              </a:ext>
            </a:extLst>
          </p:cNvPr>
          <p:cNvSpPr txBox="1"/>
          <p:nvPr/>
        </p:nvSpPr>
        <p:spPr>
          <a:xfrm>
            <a:off x="2220039" y="964056"/>
            <a:ext cx="9519624"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300" b="1">
                <a:solidFill>
                  <a:schemeClr val="tx2"/>
                </a:solidFill>
                <a:ea typeface="Calibri"/>
                <a:cs typeface="Calibri"/>
              </a:rPr>
              <a:t>PROJECT LIGHT: Learning and Implementing Guidelines for Hyperbilirubinemia Treatment - Kelly Harre and team (Memorial Hospital East)  </a:t>
            </a:r>
            <a:endParaRPr lang="en-US">
              <a:solidFill>
                <a:schemeClr val="tx2"/>
              </a:solidFill>
            </a:endParaRP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Serious Harm Reduction of Respiratory Support-related Pressure Injuries using Innovative Technology -  Lydia Goodyear and team (St. Louis Children's Hospital)​</a:t>
            </a: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Antibiotic Stewardship QI: Thirty-Six is the New Forty-Eight and don't forget the Sepsis Calculator - Walid Hussain and team (U of C Medical Center)​</a:t>
            </a:r>
          </a:p>
        </p:txBody>
      </p:sp>
    </p:spTree>
    <p:extLst>
      <p:ext uri="{BB962C8B-B14F-4D97-AF65-F5344CB8AC3E}">
        <p14:creationId xmlns:p14="http://schemas.microsoft.com/office/powerpoint/2010/main" val="149737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55130" y="260853"/>
            <a:ext cx="10333599" cy="6312792"/>
            <a:chOff x="0" y="0"/>
            <a:chExt cx="4082409" cy="2493943"/>
          </a:xfrm>
        </p:grpSpPr>
        <p:sp>
          <p:nvSpPr>
            <p:cNvPr id="5" name="Freeform 5"/>
            <p:cNvSpPr/>
            <p:nvPr/>
          </p:nvSpPr>
          <p:spPr>
            <a:xfrm>
              <a:off x="0" y="0"/>
              <a:ext cx="4082409" cy="2493943"/>
            </a:xfrm>
            <a:custGeom>
              <a:avLst/>
              <a:gdLst/>
              <a:ahLst/>
              <a:cxnLst/>
              <a:rect l="l" t="t" r="r" b="b"/>
              <a:pathLst>
                <a:path w="4082409" h="2493943">
                  <a:moveTo>
                    <a:pt x="25473" y="0"/>
                  </a:moveTo>
                  <a:lnTo>
                    <a:pt x="4056936" y="0"/>
                  </a:lnTo>
                  <a:cubicBezTo>
                    <a:pt x="4071005" y="0"/>
                    <a:pt x="4082409" y="11405"/>
                    <a:pt x="4082409" y="25473"/>
                  </a:cubicBezTo>
                  <a:lnTo>
                    <a:pt x="4082409" y="2468470"/>
                  </a:lnTo>
                  <a:cubicBezTo>
                    <a:pt x="4082409" y="2482538"/>
                    <a:pt x="4071005" y="2493943"/>
                    <a:pt x="4056936" y="2493943"/>
                  </a:cubicBezTo>
                  <a:lnTo>
                    <a:pt x="25473" y="2493943"/>
                  </a:lnTo>
                  <a:cubicBezTo>
                    <a:pt x="11405" y="2493943"/>
                    <a:pt x="0" y="2482538"/>
                    <a:pt x="0" y="2468470"/>
                  </a:cubicBezTo>
                  <a:lnTo>
                    <a:pt x="0" y="25473"/>
                  </a:lnTo>
                  <a:cubicBezTo>
                    <a:pt x="0" y="11405"/>
                    <a:pt x="11405" y="0"/>
                    <a:pt x="25473" y="0"/>
                  </a:cubicBezTo>
                  <a:close/>
                </a:path>
              </a:pathLst>
            </a:custGeom>
            <a:solidFill>
              <a:srgbClr val="004AAD">
                <a:alpha val="30980"/>
              </a:srgbClr>
            </a:solidFill>
          </p:spPr>
        </p:sp>
        <p:sp>
          <p:nvSpPr>
            <p:cNvPr id="6" name="TextBox 6"/>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7" name="Freeform 7"/>
          <p:cNvSpPr/>
          <p:nvPr/>
        </p:nvSpPr>
        <p:spPr>
          <a:xfrm>
            <a:off x="0" y="2998130"/>
            <a:ext cx="1715856" cy="861741"/>
          </a:xfrm>
          <a:custGeom>
            <a:avLst/>
            <a:gdLst/>
            <a:ahLst/>
            <a:cxnLst/>
            <a:rect l="l" t="t" r="r" b="b"/>
            <a:pathLst>
              <a:path w="2573784" h="1292611">
                <a:moveTo>
                  <a:pt x="0" y="0"/>
                </a:moveTo>
                <a:lnTo>
                  <a:pt x="2573784" y="0"/>
                </a:lnTo>
                <a:lnTo>
                  <a:pt x="2573784" y="1292612"/>
                </a:lnTo>
                <a:lnTo>
                  <a:pt x="0" y="1292612"/>
                </a:lnTo>
                <a:lnTo>
                  <a:pt x="0" y="0"/>
                </a:lnTo>
                <a:close/>
              </a:path>
            </a:pathLst>
          </a:custGeom>
          <a:blipFill>
            <a:blip r:embed="rId6"/>
            <a:stretch>
              <a:fillRect/>
            </a:stretch>
          </a:blipFill>
        </p:spPr>
      </p:sp>
      <p:sp>
        <p:nvSpPr>
          <p:cNvPr id="8" name="TextBox 8"/>
          <p:cNvSpPr txBox="1"/>
          <p:nvPr/>
        </p:nvSpPr>
        <p:spPr>
          <a:xfrm>
            <a:off x="1715856" y="3638467"/>
            <a:ext cx="10372873" cy="526426"/>
          </a:xfrm>
          <a:prstGeom prst="rect">
            <a:avLst/>
          </a:prstGeom>
        </p:spPr>
        <p:txBody>
          <a:bodyPr lIns="0" tIns="0" rIns="0" bIns="0" rtlCol="0" anchor="t">
            <a:spAutoFit/>
          </a:bodyPr>
          <a:lstStyle/>
          <a:p>
            <a:pPr algn="ctr">
              <a:lnSpc>
                <a:spcPts val="3934"/>
              </a:lnSpc>
            </a:pPr>
            <a:r>
              <a:rPr lang="en-US" sz="3900" spc="-82">
                <a:solidFill>
                  <a:srgbClr val="004AAD"/>
                </a:solidFill>
                <a:latin typeface="Hammersmith One"/>
              </a:rPr>
              <a:t>Best use of Data</a:t>
            </a:r>
          </a:p>
        </p:txBody>
      </p:sp>
      <p:sp>
        <p:nvSpPr>
          <p:cNvPr id="9" name="TextBox 9"/>
          <p:cNvSpPr txBox="1"/>
          <p:nvPr/>
        </p:nvSpPr>
        <p:spPr>
          <a:xfrm>
            <a:off x="1570275" y="487595"/>
            <a:ext cx="10372873" cy="526426"/>
          </a:xfrm>
          <a:prstGeom prst="rect">
            <a:avLst/>
          </a:prstGeom>
        </p:spPr>
        <p:txBody>
          <a:bodyPr lIns="0" tIns="0" rIns="0" bIns="0" rtlCol="0" anchor="t">
            <a:spAutoFit/>
          </a:bodyPr>
          <a:lstStyle/>
          <a:p>
            <a:pPr algn="ctr">
              <a:lnSpc>
                <a:spcPts val="3934"/>
              </a:lnSpc>
            </a:pPr>
            <a:r>
              <a:rPr lang="en-US" sz="3934" spc="-82">
                <a:solidFill>
                  <a:srgbClr val="004AAD"/>
                </a:solidFill>
                <a:latin typeface="Hammersmith One"/>
              </a:rPr>
              <a:t>Best Implementation</a:t>
            </a:r>
          </a:p>
        </p:txBody>
      </p:sp>
      <p:sp>
        <p:nvSpPr>
          <p:cNvPr id="10" name="TextBox 9">
            <a:extLst>
              <a:ext uri="{FF2B5EF4-FFF2-40B4-BE49-F238E27FC236}">
                <a16:creationId xmlns:a16="http://schemas.microsoft.com/office/drawing/2014/main" id="{E83B719F-3AEE-5AF3-FAA3-657DEADE9A74}"/>
              </a:ext>
            </a:extLst>
          </p:cNvPr>
          <p:cNvSpPr txBox="1"/>
          <p:nvPr/>
        </p:nvSpPr>
        <p:spPr>
          <a:xfrm>
            <a:off x="2003609" y="4361248"/>
            <a:ext cx="994427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300" b="1">
                <a:solidFill>
                  <a:schemeClr val="tx2"/>
                </a:solidFill>
              </a:rPr>
              <a:t>Increasing Social Determinants of Health Screening – A. Marzano, RN, et. al (U of C)</a:t>
            </a:r>
          </a:p>
          <a:p>
            <a:pPr marL="342900" indent="-342900">
              <a:buFont typeface="Arial"/>
              <a:buChar char="•"/>
            </a:pPr>
            <a:endParaRPr lang="en-US" sz="2300" b="1">
              <a:solidFill>
                <a:schemeClr val="tx2"/>
              </a:solidFill>
            </a:endParaRPr>
          </a:p>
          <a:p>
            <a:pPr marL="342900" indent="-342900">
              <a:buFont typeface="Arial"/>
              <a:buChar char="•"/>
            </a:pPr>
            <a:r>
              <a:rPr lang="en-US" sz="2300" b="1">
                <a:solidFill>
                  <a:schemeClr val="tx2"/>
                </a:solidFill>
              </a:rPr>
              <a:t>Six-Week Blood Pressure Trends Postpartum Patients Utilizing Remote Patient Monitoring Program – S. </a:t>
            </a:r>
            <a:r>
              <a:rPr lang="en-US" sz="2300" b="1" err="1">
                <a:solidFill>
                  <a:schemeClr val="tx2"/>
                </a:solidFill>
              </a:rPr>
              <a:t>Andelija</a:t>
            </a:r>
            <a:r>
              <a:rPr lang="en-US" sz="2300" b="1">
                <a:solidFill>
                  <a:schemeClr val="tx2"/>
                </a:solidFill>
              </a:rPr>
              <a:t>, DO et. al (U of C) </a:t>
            </a:r>
            <a:endParaRPr lang="en-US" sz="2300" b="1">
              <a:solidFill>
                <a:schemeClr val="tx2"/>
              </a:solidFill>
              <a:cs typeface="Calibri"/>
            </a:endParaRPr>
          </a:p>
        </p:txBody>
      </p:sp>
      <p:sp>
        <p:nvSpPr>
          <p:cNvPr id="11" name="TextBox 10">
            <a:extLst>
              <a:ext uri="{FF2B5EF4-FFF2-40B4-BE49-F238E27FC236}">
                <a16:creationId xmlns:a16="http://schemas.microsoft.com/office/drawing/2014/main" id="{F62E30DE-F2FD-E378-9DA9-D45F1BD19F77}"/>
              </a:ext>
            </a:extLst>
          </p:cNvPr>
          <p:cNvSpPr txBox="1"/>
          <p:nvPr/>
        </p:nvSpPr>
        <p:spPr>
          <a:xfrm>
            <a:off x="2217751" y="1005595"/>
            <a:ext cx="986989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300" b="1">
                <a:solidFill>
                  <a:schemeClr val="tx2"/>
                </a:solidFill>
              </a:rPr>
              <a:t>Patient Perceptions Regarding Remote Patient Monitoring for Postpartum Hypertension – A. Everett, MPH et. al (U of C)</a:t>
            </a:r>
            <a:endParaRPr lang="en-US" sz="2300" b="1">
              <a:solidFill>
                <a:schemeClr val="tx2"/>
              </a:solidFill>
              <a:ea typeface="Calibri"/>
              <a:cs typeface="Calibri"/>
            </a:endParaRPr>
          </a:p>
          <a:p>
            <a:pPr marL="342900" indent="-342900">
              <a:buFont typeface="Arial"/>
              <a:buChar char="•"/>
            </a:pPr>
            <a:endParaRPr lang="en-US" sz="2300" b="1">
              <a:solidFill>
                <a:schemeClr val="tx2"/>
              </a:solidFill>
              <a:ea typeface="Calibri"/>
              <a:cs typeface="Calibri"/>
            </a:endParaRPr>
          </a:p>
          <a:p>
            <a:pPr marL="342900" indent="-342900">
              <a:buFont typeface="Arial"/>
              <a:buChar char="•"/>
            </a:pPr>
            <a:r>
              <a:rPr lang="en-US" sz="2300" b="1">
                <a:solidFill>
                  <a:schemeClr val="tx2"/>
                </a:solidFill>
                <a:ea typeface="Calibri"/>
                <a:cs typeface="Calibri"/>
              </a:rPr>
              <a:t>PROJECT LIGHT: Learning and Implementing Guidelines for Hyperbilirubinemia Treatment (LIGHT) -K. Harre BSN, RNC-EFM, et. al (Memorial Hospital East)  </a:t>
            </a:r>
          </a:p>
        </p:txBody>
      </p:sp>
    </p:spTree>
    <p:extLst>
      <p:ext uri="{BB962C8B-B14F-4D97-AF65-F5344CB8AC3E}">
        <p14:creationId xmlns:p14="http://schemas.microsoft.com/office/powerpoint/2010/main" val="265132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45F-0B09-7D2B-E4DA-29E6129C96A0}"/>
              </a:ext>
            </a:extLst>
          </p:cNvPr>
          <p:cNvSpPr>
            <a:spLocks noGrp="1"/>
          </p:cNvSpPr>
          <p:nvPr>
            <p:ph type="title"/>
          </p:nvPr>
        </p:nvSpPr>
        <p:spPr/>
        <p:txBody>
          <a:bodyPr/>
          <a:lstStyle/>
          <a:p>
            <a:r>
              <a:rPr lang="en-US">
                <a:ea typeface="Lato Medium"/>
                <a:cs typeface="Lato Medium"/>
              </a:rPr>
              <a:t>Networking Lunch and Poster Session</a:t>
            </a:r>
            <a:endParaRPr lang="en-US"/>
          </a:p>
        </p:txBody>
      </p:sp>
      <p:sp>
        <p:nvSpPr>
          <p:cNvPr id="3" name="Subtitle 2">
            <a:extLst>
              <a:ext uri="{FF2B5EF4-FFF2-40B4-BE49-F238E27FC236}">
                <a16:creationId xmlns:a16="http://schemas.microsoft.com/office/drawing/2014/main" id="{04F94447-0FC3-CA4D-6BF8-BF17079F5A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569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3A5E"/>
        </a:solidFill>
        <a:effectLst/>
      </p:bgPr>
    </p:bg>
    <p:spTree>
      <p:nvGrpSpPr>
        <p:cNvPr id="1" name=""/>
        <p:cNvGrpSpPr/>
        <p:nvPr/>
      </p:nvGrpSpPr>
      <p:grpSpPr>
        <a:xfrm>
          <a:off x="0" y="0"/>
          <a:ext cx="0" cy="0"/>
          <a:chOff x="0" y="0"/>
          <a:chExt cx="0" cy="0"/>
        </a:xfrm>
      </p:grpSpPr>
      <p:pic>
        <p:nvPicPr>
          <p:cNvPr id="27" name="Picture 61" descr="A group of people in a room&#10;&#10;Description automatically generated">
            <a:extLst>
              <a:ext uri="{FF2B5EF4-FFF2-40B4-BE49-F238E27FC236}">
                <a16:creationId xmlns:a16="http://schemas.microsoft.com/office/drawing/2014/main" id="{5AFA93E0-B4AC-10C2-0129-028B4DB989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43" t="5591" r="842" b="-9234"/>
          <a:stretch/>
        </p:blipFill>
        <p:spPr>
          <a:xfrm>
            <a:off x="378387" y="4358053"/>
            <a:ext cx="4002929" cy="2779374"/>
          </a:xfrm>
          <a:prstGeom prst="rect">
            <a:avLst/>
          </a:prstGeom>
        </p:spPr>
      </p:pic>
      <p:sp>
        <p:nvSpPr>
          <p:cNvPr id="19" name="Freeform 19"/>
          <p:cNvSpPr/>
          <p:nvPr/>
        </p:nvSpPr>
        <p:spPr>
          <a:xfrm>
            <a:off x="6791971" y="5022210"/>
            <a:ext cx="2749167" cy="1832777"/>
          </a:xfrm>
          <a:custGeom>
            <a:avLst/>
            <a:gdLst/>
            <a:ahLst/>
            <a:cxnLst/>
            <a:rect l="l" t="t" r="r" b="b"/>
            <a:pathLst>
              <a:path w="2886625" h="1924416">
                <a:moveTo>
                  <a:pt x="0" y="0"/>
                </a:moveTo>
                <a:lnTo>
                  <a:pt x="2886625" y="0"/>
                </a:lnTo>
                <a:lnTo>
                  <a:pt x="2886625" y="1924417"/>
                </a:lnTo>
                <a:lnTo>
                  <a:pt x="0" y="1924417"/>
                </a:lnTo>
                <a:lnTo>
                  <a:pt x="0" y="0"/>
                </a:lnTo>
                <a:close/>
              </a:path>
            </a:pathLst>
          </a:custGeom>
          <a:blipFill>
            <a:blip r:embed="rId3"/>
            <a:stretch>
              <a:fillRect/>
            </a:stretch>
          </a:blipFill>
        </p:spPr>
      </p:sp>
      <p:grpSp>
        <p:nvGrpSpPr>
          <p:cNvPr id="5" name="Group 5"/>
          <p:cNvGrpSpPr/>
          <p:nvPr/>
        </p:nvGrpSpPr>
        <p:grpSpPr>
          <a:xfrm>
            <a:off x="1137377" y="1764547"/>
            <a:ext cx="2846763" cy="3271330"/>
            <a:chOff x="0" y="0"/>
            <a:chExt cx="3985469" cy="4579861"/>
          </a:xfrm>
        </p:grpSpPr>
        <p:pic>
          <p:nvPicPr>
            <p:cNvPr id="6" name="Picture 6"/>
            <p:cNvPicPr>
              <a:picLocks noChangeAspect="1"/>
            </p:cNvPicPr>
            <p:nvPr/>
          </p:nvPicPr>
          <p:blipFill>
            <a:blip r:embed="rId4"/>
            <a:srcRect l="9843" r="32142"/>
            <a:stretch>
              <a:fillRect/>
            </a:stretch>
          </p:blipFill>
          <p:spPr>
            <a:xfrm>
              <a:off x="0" y="0"/>
              <a:ext cx="3985469" cy="4579861"/>
            </a:xfrm>
            <a:prstGeom prst="rect">
              <a:avLst/>
            </a:prstGeom>
          </p:spPr>
        </p:pic>
      </p:grpSp>
      <p:grpSp>
        <p:nvGrpSpPr>
          <p:cNvPr id="13" name="Group 13"/>
          <p:cNvGrpSpPr/>
          <p:nvPr/>
        </p:nvGrpSpPr>
        <p:grpSpPr>
          <a:xfrm>
            <a:off x="8632672" y="147420"/>
            <a:ext cx="2772245" cy="3631016"/>
            <a:chOff x="0" y="0"/>
            <a:chExt cx="3881143" cy="5083423"/>
          </a:xfrm>
        </p:grpSpPr>
        <p:pic>
          <p:nvPicPr>
            <p:cNvPr id="14" name="Picture 14"/>
            <p:cNvPicPr>
              <a:picLocks noChangeAspect="1"/>
            </p:cNvPicPr>
            <p:nvPr/>
          </p:nvPicPr>
          <p:blipFill>
            <a:blip r:embed="rId5"/>
            <a:srcRect l="15024" r="34076"/>
            <a:stretch>
              <a:fillRect/>
            </a:stretch>
          </p:blipFill>
          <p:spPr>
            <a:xfrm>
              <a:off x="0" y="0"/>
              <a:ext cx="3881143" cy="5083423"/>
            </a:xfrm>
            <a:prstGeom prst="rect">
              <a:avLst/>
            </a:prstGeom>
          </p:spPr>
        </p:pic>
      </p:grpSp>
      <p:grpSp>
        <p:nvGrpSpPr>
          <p:cNvPr id="15" name="Group 15"/>
          <p:cNvGrpSpPr/>
          <p:nvPr/>
        </p:nvGrpSpPr>
        <p:grpSpPr>
          <a:xfrm>
            <a:off x="9396094" y="3425112"/>
            <a:ext cx="2708118" cy="2418106"/>
            <a:chOff x="-623976" y="-201283"/>
            <a:chExt cx="3791364" cy="3385348"/>
          </a:xfrm>
        </p:grpSpPr>
        <p:pic>
          <p:nvPicPr>
            <p:cNvPr id="16" name="Picture 16"/>
            <p:cNvPicPr>
              <a:picLocks noChangeAspect="1"/>
            </p:cNvPicPr>
            <p:nvPr/>
          </p:nvPicPr>
          <p:blipFill>
            <a:blip r:embed="rId6"/>
            <a:srcRect l="30165" t="3111" b="3111"/>
            <a:stretch>
              <a:fillRect/>
            </a:stretch>
          </p:blipFill>
          <p:spPr>
            <a:xfrm>
              <a:off x="-623976" y="-201283"/>
              <a:ext cx="3791364" cy="3385348"/>
            </a:xfrm>
            <a:prstGeom prst="rect">
              <a:avLst/>
            </a:prstGeom>
          </p:spPr>
        </p:pic>
      </p:grpSp>
      <p:sp>
        <p:nvSpPr>
          <p:cNvPr id="17" name="Freeform 17"/>
          <p:cNvSpPr/>
          <p:nvPr/>
        </p:nvSpPr>
        <p:spPr>
          <a:xfrm rot="20661546" flipH="1">
            <a:off x="5190270" y="3262794"/>
            <a:ext cx="1714650" cy="333577"/>
          </a:xfrm>
          <a:custGeom>
            <a:avLst/>
            <a:gdLst/>
            <a:ahLst/>
            <a:cxnLst/>
            <a:rect l="l" t="t" r="r" b="b"/>
            <a:pathLst>
              <a:path w="1800383" h="350256">
                <a:moveTo>
                  <a:pt x="1800383" y="0"/>
                </a:moveTo>
                <a:lnTo>
                  <a:pt x="0" y="0"/>
                </a:lnTo>
                <a:lnTo>
                  <a:pt x="0" y="350257"/>
                </a:lnTo>
                <a:lnTo>
                  <a:pt x="1800383" y="350257"/>
                </a:lnTo>
                <a:lnTo>
                  <a:pt x="1800383"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20550291">
            <a:off x="10820865" y="5073143"/>
            <a:ext cx="1435985" cy="2163442"/>
          </a:xfrm>
          <a:custGeom>
            <a:avLst/>
            <a:gdLst/>
            <a:ahLst/>
            <a:cxnLst/>
            <a:rect l="l" t="t" r="r" b="b"/>
            <a:pathLst>
              <a:path w="1507784" h="2271614">
                <a:moveTo>
                  <a:pt x="0" y="0"/>
                </a:moveTo>
                <a:lnTo>
                  <a:pt x="1507783" y="0"/>
                </a:lnTo>
                <a:lnTo>
                  <a:pt x="1507783" y="2271614"/>
                </a:lnTo>
                <a:lnTo>
                  <a:pt x="0" y="2271614"/>
                </a:lnTo>
                <a:lnTo>
                  <a:pt x="0" y="0"/>
                </a:lnTo>
                <a:close/>
              </a:path>
            </a:pathLst>
          </a:custGeom>
          <a:blipFill>
            <a:blip r:embed="rId9"/>
            <a:stretch>
              <a:fillRect/>
            </a:stretch>
          </a:blipFill>
        </p:spPr>
      </p:sp>
      <p:grpSp>
        <p:nvGrpSpPr>
          <p:cNvPr id="21" name="Group 21"/>
          <p:cNvGrpSpPr/>
          <p:nvPr/>
        </p:nvGrpSpPr>
        <p:grpSpPr>
          <a:xfrm>
            <a:off x="2203213" y="-3224"/>
            <a:ext cx="2774694" cy="1973790"/>
            <a:chOff x="0" y="0"/>
            <a:chExt cx="3663161" cy="2400997"/>
          </a:xfrm>
        </p:grpSpPr>
        <p:pic>
          <p:nvPicPr>
            <p:cNvPr id="22" name="Picture 22"/>
            <p:cNvPicPr>
              <a:picLocks noChangeAspect="1"/>
            </p:cNvPicPr>
            <p:nvPr/>
          </p:nvPicPr>
          <p:blipFill>
            <a:blip r:embed="rId10"/>
            <a:srcRect l="105" r="105" b="1890"/>
            <a:stretch>
              <a:fillRect/>
            </a:stretch>
          </p:blipFill>
          <p:spPr>
            <a:xfrm>
              <a:off x="0" y="0"/>
              <a:ext cx="3663161" cy="2400997"/>
            </a:xfrm>
            <a:prstGeom prst="rect">
              <a:avLst/>
            </a:prstGeom>
          </p:spPr>
        </p:pic>
      </p:grpSp>
      <p:sp>
        <p:nvSpPr>
          <p:cNvPr id="23" name="TextBox 23"/>
          <p:cNvSpPr txBox="1"/>
          <p:nvPr/>
        </p:nvSpPr>
        <p:spPr>
          <a:xfrm rot="21516227">
            <a:off x="4704912" y="1596398"/>
            <a:ext cx="2776949" cy="1801327"/>
          </a:xfrm>
          <a:prstGeom prst="rect">
            <a:avLst/>
          </a:prstGeom>
        </p:spPr>
        <p:txBody>
          <a:bodyPr lIns="0" tIns="0" rIns="0" bIns="0" rtlCol="0" anchor="t">
            <a:spAutoFit/>
          </a:bodyPr>
          <a:lstStyle/>
          <a:p>
            <a:pPr algn="ctr">
              <a:lnSpc>
                <a:spcPts val="4601"/>
              </a:lnSpc>
              <a:spcBef>
                <a:spcPct val="0"/>
              </a:spcBef>
            </a:pPr>
            <a:r>
              <a:rPr lang="en-US" sz="5289">
                <a:solidFill>
                  <a:srgbClr val="FFFFFF"/>
                </a:solidFill>
                <a:latin typeface="Beauty Salon Script"/>
              </a:rPr>
              <a:t>ILPQC Poster Session</a:t>
            </a:r>
          </a:p>
        </p:txBody>
      </p:sp>
      <p:sp>
        <p:nvSpPr>
          <p:cNvPr id="24" name="TextBox 24"/>
          <p:cNvSpPr txBox="1"/>
          <p:nvPr/>
        </p:nvSpPr>
        <p:spPr>
          <a:xfrm>
            <a:off x="2060674" y="3823612"/>
            <a:ext cx="8540255" cy="685059"/>
          </a:xfrm>
          <a:prstGeom prst="rect">
            <a:avLst/>
          </a:prstGeom>
        </p:spPr>
        <p:txBody>
          <a:bodyPr lIns="0" tIns="0" rIns="0" bIns="0" rtlCol="0" anchor="t">
            <a:spAutoFit/>
          </a:bodyPr>
          <a:lstStyle/>
          <a:p>
            <a:pPr algn="ctr">
              <a:lnSpc>
                <a:spcPts val="2612"/>
              </a:lnSpc>
              <a:spcBef>
                <a:spcPct val="0"/>
              </a:spcBef>
            </a:pPr>
            <a:r>
              <a:rPr lang="en-US" sz="3000">
                <a:solidFill>
                  <a:srgbClr val="FFFFFF"/>
                </a:solidFill>
                <a:latin typeface="Beauty Salon Script"/>
              </a:rPr>
              <a:t> Collaborative Learning </a:t>
            </a:r>
          </a:p>
          <a:p>
            <a:pPr algn="ctr">
              <a:lnSpc>
                <a:spcPts val="2612"/>
              </a:lnSpc>
              <a:spcBef>
                <a:spcPct val="0"/>
              </a:spcBef>
            </a:pPr>
            <a:r>
              <a:rPr lang="en-US" sz="3000">
                <a:solidFill>
                  <a:srgbClr val="FFFFFF"/>
                </a:solidFill>
                <a:latin typeface="Beauty Salon Script"/>
              </a:rPr>
              <a:t>Opportunity</a:t>
            </a:r>
          </a:p>
        </p:txBody>
      </p:sp>
      <p:sp>
        <p:nvSpPr>
          <p:cNvPr id="25" name="TextBox 25"/>
          <p:cNvSpPr txBox="1"/>
          <p:nvPr/>
        </p:nvSpPr>
        <p:spPr>
          <a:xfrm>
            <a:off x="2065013" y="4687108"/>
            <a:ext cx="8540255" cy="351763"/>
          </a:xfrm>
          <a:prstGeom prst="rect">
            <a:avLst/>
          </a:prstGeom>
        </p:spPr>
        <p:txBody>
          <a:bodyPr lIns="0" tIns="0" rIns="0" bIns="0" rtlCol="0" anchor="t">
            <a:spAutoFit/>
          </a:bodyPr>
          <a:lstStyle/>
          <a:p>
            <a:pPr algn="ctr">
              <a:lnSpc>
                <a:spcPts val="2612"/>
              </a:lnSpc>
              <a:spcBef>
                <a:spcPct val="0"/>
              </a:spcBef>
            </a:pPr>
            <a:r>
              <a:rPr lang="en-US" sz="3003">
                <a:solidFill>
                  <a:srgbClr val="FFFFFF"/>
                </a:solidFill>
                <a:latin typeface="Beauty Salon Script"/>
              </a:rPr>
              <a:t>12:00-1:15pm </a:t>
            </a:r>
          </a:p>
        </p:txBody>
      </p:sp>
      <p:sp>
        <p:nvSpPr>
          <p:cNvPr id="20" name="Freeform 20"/>
          <p:cNvSpPr/>
          <p:nvPr/>
        </p:nvSpPr>
        <p:spPr>
          <a:xfrm rot="2038209">
            <a:off x="-251983" y="-578904"/>
            <a:ext cx="2378332" cy="3583175"/>
          </a:xfrm>
          <a:custGeom>
            <a:avLst/>
            <a:gdLst/>
            <a:ahLst/>
            <a:cxnLst/>
            <a:rect l="l" t="t" r="r" b="b"/>
            <a:pathLst>
              <a:path w="2497249" h="3762334">
                <a:moveTo>
                  <a:pt x="0" y="0"/>
                </a:moveTo>
                <a:lnTo>
                  <a:pt x="2497249" y="0"/>
                </a:lnTo>
                <a:lnTo>
                  <a:pt x="2497249" y="3762334"/>
                </a:lnTo>
                <a:lnTo>
                  <a:pt x="0" y="3762334"/>
                </a:lnTo>
                <a:lnTo>
                  <a:pt x="0" y="0"/>
                </a:lnTo>
                <a:close/>
              </a:path>
            </a:pathLst>
          </a:custGeom>
          <a:blipFill>
            <a:blip r:embed="rId9"/>
            <a:stretch>
              <a:fillRect/>
            </a:stretch>
          </a:blipFill>
        </p:spPr>
      </p:sp>
    </p:spTree>
    <p:extLst>
      <p:ext uri="{BB962C8B-B14F-4D97-AF65-F5344CB8AC3E}">
        <p14:creationId xmlns:p14="http://schemas.microsoft.com/office/powerpoint/2010/main" val="25472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523D-29A1-7855-A56C-45AF9401B32F}"/>
              </a:ext>
            </a:extLst>
          </p:cNvPr>
          <p:cNvSpPr>
            <a:spLocks noGrp="1"/>
          </p:cNvSpPr>
          <p:nvPr>
            <p:ph type="title"/>
          </p:nvPr>
        </p:nvSpPr>
        <p:spPr/>
        <p:txBody>
          <a:bodyPr/>
          <a:lstStyle/>
          <a:p>
            <a:r>
              <a:rPr lang="en-US">
                <a:ea typeface="Lato Medium"/>
                <a:cs typeface="Lato Medium"/>
              </a:rPr>
              <a:t>Networking Lunch &amp; Poster Session</a:t>
            </a:r>
            <a:endParaRPr lang="en-US"/>
          </a:p>
        </p:txBody>
      </p:sp>
      <p:sp>
        <p:nvSpPr>
          <p:cNvPr id="3" name="Content Placeholder 2">
            <a:extLst>
              <a:ext uri="{FF2B5EF4-FFF2-40B4-BE49-F238E27FC236}">
                <a16:creationId xmlns:a16="http://schemas.microsoft.com/office/drawing/2014/main" id="{DDD3BCB5-0A11-8386-4148-C79346F4F285}"/>
              </a:ext>
            </a:extLst>
          </p:cNvPr>
          <p:cNvSpPr>
            <a:spLocks noGrp="1"/>
          </p:cNvSpPr>
          <p:nvPr>
            <p:ph idx="1"/>
          </p:nvPr>
        </p:nvSpPr>
        <p:spPr>
          <a:xfrm>
            <a:off x="609600" y="1599406"/>
            <a:ext cx="10841832" cy="4351338"/>
          </a:xfrm>
        </p:spPr>
        <p:txBody>
          <a:bodyPr vert="horz" lIns="91440" tIns="45720" rIns="91440" bIns="45720" rtlCol="0" anchor="t">
            <a:noAutofit/>
          </a:bodyPr>
          <a:lstStyle/>
          <a:p>
            <a:pPr marL="0" indent="0">
              <a:buNone/>
            </a:pPr>
            <a:r>
              <a:rPr lang="en-US" sz="3200" b="1">
                <a:ea typeface="Lato"/>
                <a:cs typeface="Lato"/>
              </a:rPr>
              <a:t>12:00pm – 12:30pm</a:t>
            </a:r>
            <a:endParaRPr lang="en-US" sz="3200" b="1"/>
          </a:p>
          <a:p>
            <a:r>
              <a:rPr lang="en-US" sz="3200">
                <a:ea typeface="Lato"/>
                <a:cs typeface="Lato"/>
              </a:rPr>
              <a:t>Pick up your lunch box and drink outside the Grand Ballroom</a:t>
            </a:r>
          </a:p>
          <a:p>
            <a:pPr marL="0" indent="0">
              <a:buNone/>
            </a:pPr>
            <a:r>
              <a:rPr lang="en-US" sz="3200" b="1">
                <a:ea typeface="Lato"/>
                <a:cs typeface="Lato"/>
              </a:rPr>
              <a:t>12:30pm – 1:15pm</a:t>
            </a:r>
            <a:endParaRPr lang="en-US" sz="3200">
              <a:ea typeface="Lato"/>
              <a:cs typeface="Lato"/>
            </a:endParaRPr>
          </a:p>
          <a:p>
            <a:r>
              <a:rPr lang="en-US" sz="3200">
                <a:ea typeface="Lato"/>
                <a:cs typeface="Lato"/>
              </a:rPr>
              <a:t>Presenters at their posters from 12:30 – 1:15pm</a:t>
            </a:r>
          </a:p>
          <a:p>
            <a:r>
              <a:rPr lang="en-US" sz="3200">
                <a:ea typeface="Lato"/>
                <a:cs typeface="Lato"/>
              </a:rPr>
              <a:t>Posters with blue ribbons received Awards of Excellence</a:t>
            </a:r>
          </a:p>
        </p:txBody>
      </p:sp>
      <p:sp>
        <p:nvSpPr>
          <p:cNvPr id="4" name="Slide Number Placeholder 3">
            <a:extLst>
              <a:ext uri="{FF2B5EF4-FFF2-40B4-BE49-F238E27FC236}">
                <a16:creationId xmlns:a16="http://schemas.microsoft.com/office/drawing/2014/main" id="{876A137D-F9FD-B003-8AFC-5D4DE40B63EF}"/>
              </a:ext>
            </a:extLst>
          </p:cNvPr>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a:extLst>
              <a:ext uri="{FF2B5EF4-FFF2-40B4-BE49-F238E27FC236}">
                <a16:creationId xmlns:a16="http://schemas.microsoft.com/office/drawing/2014/main" id="{77569983-BEFC-D30C-29BC-DCF22009BAE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8900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46889"/>
        </a:solidFill>
        <a:effectLst/>
      </p:bgPr>
    </p:bg>
    <p:spTree>
      <p:nvGrpSpPr>
        <p:cNvPr id="1" name=""/>
        <p:cNvGrpSpPr/>
        <p:nvPr/>
      </p:nvGrpSpPr>
      <p:grpSpPr>
        <a:xfrm>
          <a:off x="0" y="0"/>
          <a:ext cx="0" cy="0"/>
          <a:chOff x="0" y="0"/>
          <a:chExt cx="0" cy="0"/>
        </a:xfrm>
      </p:grpSpPr>
      <p:sp>
        <p:nvSpPr>
          <p:cNvPr id="46" name="Freeform 4">
            <a:extLst>
              <a:ext uri="{FF2B5EF4-FFF2-40B4-BE49-F238E27FC236}">
                <a16:creationId xmlns:a16="http://schemas.microsoft.com/office/drawing/2014/main" id="{5D60D58A-D5CC-20B4-9652-A99E59BAB21C}"/>
              </a:ext>
            </a:extLst>
          </p:cNvPr>
          <p:cNvSpPr/>
          <p:nvPr/>
        </p:nvSpPr>
        <p:spPr>
          <a:xfrm rot="360000">
            <a:off x="8485231" y="1998131"/>
            <a:ext cx="3294140" cy="2849008"/>
          </a:xfrm>
          <a:custGeom>
            <a:avLst/>
            <a:gdLst/>
            <a:ahLst/>
            <a:cxnLst/>
            <a:rect l="l" t="t" r="r" b="b"/>
            <a:pathLst>
              <a:path w="3391326" h="3848313">
                <a:moveTo>
                  <a:pt x="0" y="0"/>
                </a:moveTo>
                <a:lnTo>
                  <a:pt x="3391326" y="0"/>
                </a:lnTo>
                <a:lnTo>
                  <a:pt x="3391326" y="3848313"/>
                </a:lnTo>
                <a:lnTo>
                  <a:pt x="0" y="3848313"/>
                </a:lnTo>
                <a:lnTo>
                  <a:pt x="0" y="0"/>
                </a:lnTo>
                <a:close/>
              </a:path>
            </a:pathLst>
          </a:custGeom>
          <a:blipFill>
            <a:blip r:embed="rId2"/>
            <a:stretch>
              <a:fillRect/>
            </a:stretch>
          </a:blipFill>
        </p:spPr>
      </p:sp>
      <p:pic>
        <p:nvPicPr>
          <p:cNvPr id="50" name="Picture 49" descr="A group of women standing around a table with papers and a yellow mug&#10;&#10;Description automatically generated">
            <a:extLst>
              <a:ext uri="{FF2B5EF4-FFF2-40B4-BE49-F238E27FC236}">
                <a16:creationId xmlns:a16="http://schemas.microsoft.com/office/drawing/2014/main" id="{815815D1-9787-E078-77D8-476022258C3A}"/>
              </a:ext>
            </a:extLst>
          </p:cNvPr>
          <p:cNvPicPr>
            <a:picLocks noChangeAspect="1"/>
          </p:cNvPicPr>
          <p:nvPr/>
        </p:nvPicPr>
        <p:blipFill>
          <a:blip r:embed="rId3"/>
          <a:stretch>
            <a:fillRect/>
          </a:stretch>
        </p:blipFill>
        <p:spPr>
          <a:xfrm rot="360000">
            <a:off x="9069358" y="2190700"/>
            <a:ext cx="2528431" cy="1913303"/>
          </a:xfrm>
          <a:prstGeom prst="rect">
            <a:avLst/>
          </a:prstGeom>
        </p:spPr>
      </p:pic>
      <p:grpSp>
        <p:nvGrpSpPr>
          <p:cNvPr id="2" name="Group 2"/>
          <p:cNvGrpSpPr/>
          <p:nvPr/>
        </p:nvGrpSpPr>
        <p:grpSpPr>
          <a:xfrm>
            <a:off x="3731860" y="1821932"/>
            <a:ext cx="1523439" cy="1336173"/>
            <a:chOff x="0" y="0"/>
            <a:chExt cx="5695373" cy="4995283"/>
          </a:xfrm>
        </p:grpSpPr>
        <p:sp>
          <p:nvSpPr>
            <p:cNvPr id="3" name="Freeform 3"/>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4F7FF"/>
            </a:solidFill>
          </p:spPr>
        </p:sp>
        <p:sp>
          <p:nvSpPr>
            <p:cNvPr id="4" name="Freeform 4"/>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5" name="Group 5"/>
          <p:cNvGrpSpPr/>
          <p:nvPr/>
        </p:nvGrpSpPr>
        <p:grpSpPr>
          <a:xfrm>
            <a:off x="3731860" y="3225224"/>
            <a:ext cx="1523439" cy="1336173"/>
            <a:chOff x="0" y="0"/>
            <a:chExt cx="5695373" cy="4995283"/>
          </a:xfrm>
        </p:grpSpPr>
        <p:sp>
          <p:nvSpPr>
            <p:cNvPr id="6" name="Freeform 6"/>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FD4C4"/>
            </a:solidFill>
          </p:spPr>
        </p:sp>
        <p:sp>
          <p:nvSpPr>
            <p:cNvPr id="7" name="Freeform 7"/>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8" name="Group 8"/>
          <p:cNvGrpSpPr/>
          <p:nvPr/>
        </p:nvGrpSpPr>
        <p:grpSpPr>
          <a:xfrm>
            <a:off x="3731860" y="4628516"/>
            <a:ext cx="1523439" cy="1336173"/>
            <a:chOff x="0" y="0"/>
            <a:chExt cx="5695373" cy="4995283"/>
          </a:xfrm>
        </p:grpSpPr>
        <p:sp>
          <p:nvSpPr>
            <p:cNvPr id="9" name="Freeform 9"/>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4F7FF"/>
            </a:solidFill>
          </p:spPr>
        </p:sp>
        <p:sp>
          <p:nvSpPr>
            <p:cNvPr id="10" name="Freeform 10"/>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11" name="Group 11"/>
          <p:cNvGrpSpPr/>
          <p:nvPr/>
        </p:nvGrpSpPr>
        <p:grpSpPr>
          <a:xfrm>
            <a:off x="5334281" y="1821932"/>
            <a:ext cx="1523439" cy="1336173"/>
            <a:chOff x="0" y="0"/>
            <a:chExt cx="5695373" cy="4995283"/>
          </a:xfrm>
        </p:grpSpPr>
        <p:sp>
          <p:nvSpPr>
            <p:cNvPr id="12" name="Freeform 12"/>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FD4C4"/>
            </a:solidFill>
          </p:spPr>
        </p:sp>
        <p:sp>
          <p:nvSpPr>
            <p:cNvPr id="13" name="Freeform 13"/>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14" name="Group 14"/>
          <p:cNvGrpSpPr/>
          <p:nvPr/>
        </p:nvGrpSpPr>
        <p:grpSpPr>
          <a:xfrm>
            <a:off x="5334281" y="3225224"/>
            <a:ext cx="1523439" cy="1336173"/>
            <a:chOff x="0" y="0"/>
            <a:chExt cx="5695373" cy="4995283"/>
          </a:xfrm>
        </p:grpSpPr>
        <p:sp>
          <p:nvSpPr>
            <p:cNvPr id="15" name="Freeform 15"/>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4F7FF"/>
            </a:solidFill>
          </p:spPr>
        </p:sp>
        <p:sp>
          <p:nvSpPr>
            <p:cNvPr id="16" name="Freeform 16"/>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17" name="Group 17"/>
          <p:cNvGrpSpPr/>
          <p:nvPr/>
        </p:nvGrpSpPr>
        <p:grpSpPr>
          <a:xfrm>
            <a:off x="5334281" y="4628516"/>
            <a:ext cx="1523439" cy="1336173"/>
            <a:chOff x="0" y="0"/>
            <a:chExt cx="5695373" cy="4995283"/>
          </a:xfrm>
        </p:grpSpPr>
        <p:sp>
          <p:nvSpPr>
            <p:cNvPr id="18" name="Freeform 18"/>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FD4C4"/>
            </a:solidFill>
          </p:spPr>
        </p:sp>
        <p:sp>
          <p:nvSpPr>
            <p:cNvPr id="19" name="Freeform 19"/>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20" name="Group 20"/>
          <p:cNvGrpSpPr/>
          <p:nvPr/>
        </p:nvGrpSpPr>
        <p:grpSpPr>
          <a:xfrm>
            <a:off x="6936701" y="1821932"/>
            <a:ext cx="1523439" cy="1336173"/>
            <a:chOff x="0" y="0"/>
            <a:chExt cx="5695373" cy="4995283"/>
          </a:xfrm>
        </p:grpSpPr>
        <p:sp>
          <p:nvSpPr>
            <p:cNvPr id="21" name="Freeform 21"/>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4F7FF"/>
            </a:solidFill>
          </p:spPr>
        </p:sp>
        <p:sp>
          <p:nvSpPr>
            <p:cNvPr id="22" name="Freeform 22"/>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23" name="Group 23"/>
          <p:cNvGrpSpPr/>
          <p:nvPr/>
        </p:nvGrpSpPr>
        <p:grpSpPr>
          <a:xfrm>
            <a:off x="6936701" y="3225224"/>
            <a:ext cx="1523439" cy="1336173"/>
            <a:chOff x="0" y="0"/>
            <a:chExt cx="5695373" cy="4995283"/>
          </a:xfrm>
        </p:grpSpPr>
        <p:sp>
          <p:nvSpPr>
            <p:cNvPr id="24" name="Freeform 24"/>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FD4C4"/>
            </a:solidFill>
          </p:spPr>
        </p:sp>
        <p:sp>
          <p:nvSpPr>
            <p:cNvPr id="25" name="Freeform 25"/>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grpSp>
        <p:nvGrpSpPr>
          <p:cNvPr id="26" name="Group 26"/>
          <p:cNvGrpSpPr/>
          <p:nvPr/>
        </p:nvGrpSpPr>
        <p:grpSpPr>
          <a:xfrm>
            <a:off x="6936701" y="4628516"/>
            <a:ext cx="1523439" cy="1336173"/>
            <a:chOff x="0" y="0"/>
            <a:chExt cx="5695373" cy="4995283"/>
          </a:xfrm>
        </p:grpSpPr>
        <p:sp>
          <p:nvSpPr>
            <p:cNvPr id="27" name="Freeform 27"/>
            <p:cNvSpPr/>
            <p:nvPr/>
          </p:nvSpPr>
          <p:spPr>
            <a:xfrm>
              <a:off x="31750" y="31750"/>
              <a:ext cx="5631873" cy="4931783"/>
            </a:xfrm>
            <a:custGeom>
              <a:avLst/>
              <a:gdLst/>
              <a:ahLst/>
              <a:cxnLst/>
              <a:rect l="l" t="t" r="r" b="b"/>
              <a:pathLst>
                <a:path w="5631873" h="4931783">
                  <a:moveTo>
                    <a:pt x="5539163" y="4931783"/>
                  </a:moveTo>
                  <a:lnTo>
                    <a:pt x="92710" y="4931783"/>
                  </a:lnTo>
                  <a:cubicBezTo>
                    <a:pt x="41910" y="4931783"/>
                    <a:pt x="0" y="4889873"/>
                    <a:pt x="0" y="4839073"/>
                  </a:cubicBezTo>
                  <a:lnTo>
                    <a:pt x="0" y="92710"/>
                  </a:lnTo>
                  <a:cubicBezTo>
                    <a:pt x="0" y="41910"/>
                    <a:pt x="41910" y="0"/>
                    <a:pt x="92710" y="0"/>
                  </a:cubicBezTo>
                  <a:lnTo>
                    <a:pt x="5537893" y="0"/>
                  </a:lnTo>
                  <a:cubicBezTo>
                    <a:pt x="5588693" y="0"/>
                    <a:pt x="5630604" y="41910"/>
                    <a:pt x="5630604" y="92710"/>
                  </a:cubicBezTo>
                  <a:lnTo>
                    <a:pt x="5630604" y="4837803"/>
                  </a:lnTo>
                  <a:cubicBezTo>
                    <a:pt x="5631873" y="4889873"/>
                    <a:pt x="5589963" y="4931783"/>
                    <a:pt x="5539163" y="4931783"/>
                  </a:cubicBezTo>
                  <a:close/>
                </a:path>
              </a:pathLst>
            </a:custGeom>
            <a:solidFill>
              <a:srgbClr val="F4F7FF"/>
            </a:solidFill>
          </p:spPr>
        </p:sp>
        <p:sp>
          <p:nvSpPr>
            <p:cNvPr id="28" name="Freeform 28"/>
            <p:cNvSpPr/>
            <p:nvPr/>
          </p:nvSpPr>
          <p:spPr>
            <a:xfrm>
              <a:off x="0" y="0"/>
              <a:ext cx="5695374" cy="4995283"/>
            </a:xfrm>
            <a:custGeom>
              <a:avLst/>
              <a:gdLst/>
              <a:ahLst/>
              <a:cxnLst/>
              <a:rect l="l" t="t" r="r" b="b"/>
              <a:pathLst>
                <a:path w="5695374" h="4995283">
                  <a:moveTo>
                    <a:pt x="5570913" y="59690"/>
                  </a:moveTo>
                  <a:cubicBezTo>
                    <a:pt x="5606473" y="59690"/>
                    <a:pt x="5635684" y="88900"/>
                    <a:pt x="5635684" y="124460"/>
                  </a:cubicBezTo>
                  <a:lnTo>
                    <a:pt x="5635684" y="4870823"/>
                  </a:lnTo>
                  <a:cubicBezTo>
                    <a:pt x="5635684" y="4906383"/>
                    <a:pt x="5606473" y="4935593"/>
                    <a:pt x="5570913" y="4935593"/>
                  </a:cubicBezTo>
                  <a:lnTo>
                    <a:pt x="124460" y="4935593"/>
                  </a:lnTo>
                  <a:cubicBezTo>
                    <a:pt x="88900" y="4935593"/>
                    <a:pt x="59690" y="4906383"/>
                    <a:pt x="59690" y="4870823"/>
                  </a:cubicBezTo>
                  <a:lnTo>
                    <a:pt x="59690" y="124460"/>
                  </a:lnTo>
                  <a:cubicBezTo>
                    <a:pt x="59690" y="88900"/>
                    <a:pt x="88900" y="59690"/>
                    <a:pt x="124460" y="59690"/>
                  </a:cubicBezTo>
                  <a:lnTo>
                    <a:pt x="5570913" y="59690"/>
                  </a:lnTo>
                  <a:moveTo>
                    <a:pt x="5570913" y="0"/>
                  </a:moveTo>
                  <a:lnTo>
                    <a:pt x="124460" y="0"/>
                  </a:lnTo>
                  <a:cubicBezTo>
                    <a:pt x="55880" y="0"/>
                    <a:pt x="0" y="55880"/>
                    <a:pt x="0" y="124460"/>
                  </a:cubicBezTo>
                  <a:lnTo>
                    <a:pt x="0" y="4870823"/>
                  </a:lnTo>
                  <a:cubicBezTo>
                    <a:pt x="0" y="4939403"/>
                    <a:pt x="55880" y="4995283"/>
                    <a:pt x="124460" y="4995283"/>
                  </a:cubicBezTo>
                  <a:lnTo>
                    <a:pt x="5570913" y="4995283"/>
                  </a:lnTo>
                  <a:cubicBezTo>
                    <a:pt x="5639493" y="4995283"/>
                    <a:pt x="5695374" y="4939403"/>
                    <a:pt x="5695374" y="4870823"/>
                  </a:cubicBezTo>
                  <a:lnTo>
                    <a:pt x="5695374" y="124460"/>
                  </a:lnTo>
                  <a:cubicBezTo>
                    <a:pt x="5695374" y="55880"/>
                    <a:pt x="5639493" y="0"/>
                    <a:pt x="5570913" y="0"/>
                  </a:cubicBezTo>
                  <a:close/>
                </a:path>
              </a:pathLst>
            </a:custGeom>
            <a:solidFill>
              <a:srgbClr val="2B3842"/>
            </a:solidFill>
          </p:spPr>
        </p:sp>
      </p:grpSp>
      <p:sp>
        <p:nvSpPr>
          <p:cNvPr id="29" name="TextBox 29"/>
          <p:cNvSpPr txBox="1"/>
          <p:nvPr/>
        </p:nvSpPr>
        <p:spPr>
          <a:xfrm>
            <a:off x="3947551" y="468894"/>
            <a:ext cx="4296899" cy="853439"/>
          </a:xfrm>
          <a:prstGeom prst="rect">
            <a:avLst/>
          </a:prstGeom>
        </p:spPr>
        <p:txBody>
          <a:bodyPr lIns="0" tIns="0" rIns="0" bIns="0" rtlCol="0" anchor="t">
            <a:spAutoFit/>
          </a:bodyPr>
          <a:lstStyle/>
          <a:p>
            <a:pPr algn="ctr">
              <a:lnSpc>
                <a:spcPts val="3333"/>
              </a:lnSpc>
            </a:pPr>
            <a:r>
              <a:rPr lang="en-US" sz="3300" b="1" spc="136">
                <a:solidFill>
                  <a:srgbClr val="FFFFFF"/>
                </a:solidFill>
                <a:latin typeface="The Seasons"/>
              </a:rPr>
              <a:t>ILPQC PARTNER TABLES</a:t>
            </a:r>
          </a:p>
        </p:txBody>
      </p:sp>
      <p:sp>
        <p:nvSpPr>
          <p:cNvPr id="30" name="TextBox 30"/>
          <p:cNvSpPr txBox="1"/>
          <p:nvPr/>
        </p:nvSpPr>
        <p:spPr>
          <a:xfrm>
            <a:off x="2922604" y="6100879"/>
            <a:ext cx="6349355" cy="577081"/>
          </a:xfrm>
          <a:prstGeom prst="rect">
            <a:avLst/>
          </a:prstGeom>
        </p:spPr>
        <p:txBody>
          <a:bodyPr wrap="square" lIns="0" tIns="0" rIns="0" bIns="0" rtlCol="0" anchor="t">
            <a:spAutoFit/>
          </a:bodyPr>
          <a:lstStyle/>
          <a:p>
            <a:pPr algn="ctr">
              <a:lnSpc>
                <a:spcPts val="1548"/>
              </a:lnSpc>
            </a:pPr>
            <a:endParaRPr lang="en-US" sz="2000">
              <a:solidFill>
                <a:srgbClr val="FFFFFF"/>
              </a:solidFill>
              <a:latin typeface="Kollektif"/>
            </a:endParaRPr>
          </a:p>
          <a:p>
            <a:pPr algn="ctr">
              <a:lnSpc>
                <a:spcPts val="1548"/>
              </a:lnSpc>
            </a:pPr>
            <a:r>
              <a:rPr lang="en-US" sz="2000" b="1">
                <a:solidFill>
                  <a:srgbClr val="FFFFFF"/>
                </a:solidFill>
                <a:latin typeface="Kollektif"/>
              </a:rPr>
              <a:t> Connect, Find Resources and Build Community </a:t>
            </a:r>
          </a:p>
          <a:p>
            <a:pPr algn="ctr">
              <a:lnSpc>
                <a:spcPts val="1548"/>
              </a:lnSpc>
            </a:pPr>
            <a:endParaRPr lang="en-US" sz="1269">
              <a:solidFill>
                <a:srgbClr val="FFFFFF"/>
              </a:solidFill>
              <a:latin typeface="Kollektif"/>
            </a:endParaRPr>
          </a:p>
        </p:txBody>
      </p:sp>
      <p:sp>
        <p:nvSpPr>
          <p:cNvPr id="31" name="TextBox 31"/>
          <p:cNvSpPr txBox="1"/>
          <p:nvPr/>
        </p:nvSpPr>
        <p:spPr>
          <a:xfrm>
            <a:off x="3731860" y="1480819"/>
            <a:ext cx="4647841" cy="240835"/>
          </a:xfrm>
          <a:prstGeom prst="rect">
            <a:avLst/>
          </a:prstGeom>
        </p:spPr>
        <p:txBody>
          <a:bodyPr lIns="0" tIns="0" rIns="0" bIns="0" rtlCol="0" anchor="t">
            <a:spAutoFit/>
          </a:bodyPr>
          <a:lstStyle/>
          <a:p>
            <a:pPr algn="ctr">
              <a:lnSpc>
                <a:spcPts val="1751"/>
              </a:lnSpc>
            </a:pPr>
            <a:r>
              <a:rPr lang="en-US" sz="2000" spc="251">
                <a:solidFill>
                  <a:srgbClr val="FFFFFF"/>
                </a:solidFill>
                <a:latin typeface="Kollektif"/>
              </a:rPr>
              <a:t> Visit and E.N.G.A.G.E.</a:t>
            </a:r>
          </a:p>
        </p:txBody>
      </p:sp>
      <p:sp>
        <p:nvSpPr>
          <p:cNvPr id="32" name="TextBox 32"/>
          <p:cNvSpPr txBox="1"/>
          <p:nvPr/>
        </p:nvSpPr>
        <p:spPr>
          <a:xfrm>
            <a:off x="3850980" y="1942041"/>
            <a:ext cx="1285199" cy="1143839"/>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The Star Legacy Foundation </a:t>
            </a:r>
            <a:r>
              <a:rPr lang="en-US" sz="1200" b="1" spc="98">
                <a:solidFill>
                  <a:srgbClr val="444659"/>
                </a:solidFill>
                <a:latin typeface="Kollektif"/>
              </a:rPr>
              <a:t>(Stillbirth Awareness)</a:t>
            </a:r>
          </a:p>
        </p:txBody>
      </p:sp>
      <p:sp>
        <p:nvSpPr>
          <p:cNvPr id="33" name="TextBox 33"/>
          <p:cNvSpPr txBox="1"/>
          <p:nvPr/>
        </p:nvSpPr>
        <p:spPr>
          <a:xfrm>
            <a:off x="3735962" y="3560275"/>
            <a:ext cx="1529613" cy="682174"/>
          </a:xfrm>
          <a:prstGeom prst="rect">
            <a:avLst/>
          </a:prstGeom>
        </p:spPr>
        <p:txBody>
          <a:bodyPr wrap="square" lIns="0" tIns="0" rIns="0" bIns="0" rtlCol="0" anchor="t">
            <a:spAutoFit/>
          </a:bodyPr>
          <a:lstStyle/>
          <a:p>
            <a:pPr algn="ctr">
              <a:lnSpc>
                <a:spcPts val="1823"/>
              </a:lnSpc>
            </a:pPr>
            <a:r>
              <a:rPr lang="en-US" sz="1400" b="1" spc="98">
                <a:solidFill>
                  <a:srgbClr val="444659"/>
                </a:solidFill>
                <a:latin typeface="Kollektif"/>
              </a:rPr>
              <a:t>DHS:</a:t>
            </a:r>
            <a:endParaRPr lang="en-US">
              <a:ea typeface="Calibri"/>
              <a:cs typeface="Calibri"/>
            </a:endParaRPr>
          </a:p>
          <a:p>
            <a:pPr algn="ctr">
              <a:lnSpc>
                <a:spcPts val="1823"/>
              </a:lnSpc>
            </a:pPr>
            <a:r>
              <a:rPr lang="en-US" sz="1400" b="1" spc="98">
                <a:solidFill>
                  <a:srgbClr val="444659"/>
                </a:solidFill>
                <a:latin typeface="Kollektif"/>
              </a:rPr>
              <a:t>MAR NOW </a:t>
            </a:r>
            <a:endParaRPr lang="en-US">
              <a:solidFill>
                <a:srgbClr val="000000"/>
              </a:solidFill>
              <a:latin typeface="Calibri"/>
              <a:ea typeface="Calibri"/>
              <a:cs typeface="Calibri"/>
            </a:endParaRPr>
          </a:p>
          <a:p>
            <a:pPr algn="ctr">
              <a:lnSpc>
                <a:spcPts val="1823"/>
              </a:lnSpc>
            </a:pPr>
            <a:r>
              <a:rPr lang="en-US" sz="1200" b="1" spc="98">
                <a:solidFill>
                  <a:srgbClr val="444659"/>
                </a:solidFill>
                <a:latin typeface="Kollektif"/>
              </a:rPr>
              <a:t>(OUD Resources)</a:t>
            </a:r>
            <a:endParaRPr lang="en-US">
              <a:ea typeface="Calibri"/>
              <a:cs typeface="Calibri"/>
            </a:endParaRPr>
          </a:p>
        </p:txBody>
      </p:sp>
      <p:sp>
        <p:nvSpPr>
          <p:cNvPr id="34" name="TextBox 34"/>
          <p:cNvSpPr txBox="1"/>
          <p:nvPr/>
        </p:nvSpPr>
        <p:spPr>
          <a:xfrm>
            <a:off x="3731860" y="4929590"/>
            <a:ext cx="1523439" cy="723211"/>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I PROMOTE-IL</a:t>
            </a:r>
          </a:p>
          <a:p>
            <a:pPr algn="ctr">
              <a:lnSpc>
                <a:spcPts val="1303"/>
              </a:lnSpc>
            </a:pPr>
            <a:r>
              <a:rPr lang="en-US" sz="1000" b="1" spc="70">
                <a:solidFill>
                  <a:srgbClr val="444659"/>
                </a:solidFill>
                <a:latin typeface="Kollektif"/>
              </a:rPr>
              <a:t>Innovations to </a:t>
            </a:r>
            <a:r>
              <a:rPr lang="en-US" sz="1000" b="1" spc="70" err="1">
                <a:solidFill>
                  <a:srgbClr val="444659"/>
                </a:solidFill>
                <a:latin typeface="Kollektif"/>
              </a:rPr>
              <a:t>ImPROve</a:t>
            </a:r>
            <a:r>
              <a:rPr lang="en-US" sz="1000" b="1" spc="70">
                <a:solidFill>
                  <a:srgbClr val="444659"/>
                </a:solidFill>
                <a:latin typeface="Kollektif"/>
              </a:rPr>
              <a:t> Maternal </a:t>
            </a:r>
            <a:r>
              <a:rPr lang="en-US" sz="1000" b="1" spc="70" err="1">
                <a:solidFill>
                  <a:srgbClr val="444659"/>
                </a:solidFill>
                <a:latin typeface="Kollektif"/>
              </a:rPr>
              <a:t>OuTcomEs</a:t>
            </a:r>
            <a:r>
              <a:rPr lang="en-US" sz="1000" b="1" spc="70">
                <a:solidFill>
                  <a:srgbClr val="444659"/>
                </a:solidFill>
                <a:latin typeface="Kollektif"/>
              </a:rPr>
              <a:t> in Illinois</a:t>
            </a:r>
          </a:p>
        </p:txBody>
      </p:sp>
      <p:sp>
        <p:nvSpPr>
          <p:cNvPr id="35" name="TextBox 35"/>
          <p:cNvSpPr txBox="1"/>
          <p:nvPr/>
        </p:nvSpPr>
        <p:spPr>
          <a:xfrm>
            <a:off x="5405247" y="2143324"/>
            <a:ext cx="1381507" cy="682238"/>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DHS: Illinois Safe Sleep Support</a:t>
            </a:r>
          </a:p>
        </p:txBody>
      </p:sp>
      <p:sp>
        <p:nvSpPr>
          <p:cNvPr id="36" name="TextBox 36"/>
          <p:cNvSpPr txBox="1"/>
          <p:nvPr/>
        </p:nvSpPr>
        <p:spPr>
          <a:xfrm>
            <a:off x="5453401" y="3660917"/>
            <a:ext cx="1285199" cy="451406"/>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ILPQC Resources</a:t>
            </a:r>
          </a:p>
        </p:txBody>
      </p:sp>
      <p:sp>
        <p:nvSpPr>
          <p:cNvPr id="37" name="TextBox 37"/>
          <p:cNvSpPr txBox="1"/>
          <p:nvPr/>
        </p:nvSpPr>
        <p:spPr>
          <a:xfrm>
            <a:off x="5453401" y="4891681"/>
            <a:ext cx="1285199" cy="451342"/>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Home Visiting Connections </a:t>
            </a:r>
          </a:p>
        </p:txBody>
      </p:sp>
      <p:sp>
        <p:nvSpPr>
          <p:cNvPr id="38" name="TextBox 38"/>
          <p:cNvSpPr txBox="1"/>
          <p:nvPr/>
        </p:nvSpPr>
        <p:spPr>
          <a:xfrm>
            <a:off x="7017141" y="1914724"/>
            <a:ext cx="1362560" cy="1143903"/>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IDPH: Illinois Maternal Morbidity and Mortality Report</a:t>
            </a:r>
          </a:p>
        </p:txBody>
      </p:sp>
      <p:sp>
        <p:nvSpPr>
          <p:cNvPr id="39" name="TextBox 39"/>
          <p:cNvSpPr txBox="1"/>
          <p:nvPr/>
        </p:nvSpPr>
        <p:spPr>
          <a:xfrm>
            <a:off x="7054570" y="3432317"/>
            <a:ext cx="1325131" cy="913070"/>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Postpartum Support International-IL Chapter</a:t>
            </a:r>
          </a:p>
        </p:txBody>
      </p:sp>
      <p:sp>
        <p:nvSpPr>
          <p:cNvPr id="40" name="TextBox 40"/>
          <p:cNvSpPr txBox="1"/>
          <p:nvPr/>
        </p:nvSpPr>
        <p:spPr>
          <a:xfrm>
            <a:off x="7017141" y="5178510"/>
            <a:ext cx="1362560" cy="220573"/>
          </a:xfrm>
          <a:prstGeom prst="rect">
            <a:avLst/>
          </a:prstGeom>
        </p:spPr>
        <p:txBody>
          <a:bodyPr lIns="0" tIns="0" rIns="0" bIns="0" rtlCol="0" anchor="t">
            <a:spAutoFit/>
          </a:bodyPr>
          <a:lstStyle/>
          <a:p>
            <a:pPr algn="ctr">
              <a:lnSpc>
                <a:spcPts val="1823"/>
              </a:lnSpc>
            </a:pPr>
            <a:r>
              <a:rPr lang="en-US" sz="1400" b="1" spc="98">
                <a:solidFill>
                  <a:srgbClr val="444659"/>
                </a:solidFill>
                <a:latin typeface="Kollektif"/>
              </a:rPr>
              <a:t>Doula Bean</a:t>
            </a:r>
          </a:p>
        </p:txBody>
      </p:sp>
      <p:sp>
        <p:nvSpPr>
          <p:cNvPr id="41" name="Freeform 41"/>
          <p:cNvSpPr/>
          <p:nvPr/>
        </p:nvSpPr>
        <p:spPr>
          <a:xfrm>
            <a:off x="8379701" y="-651796"/>
            <a:ext cx="1606205" cy="1571161"/>
          </a:xfrm>
          <a:custGeom>
            <a:avLst/>
            <a:gdLst/>
            <a:ahLst/>
            <a:cxnLst/>
            <a:rect l="l" t="t" r="r" b="b"/>
            <a:pathLst>
              <a:path w="2409308" h="2356741">
                <a:moveTo>
                  <a:pt x="0" y="0"/>
                </a:moveTo>
                <a:lnTo>
                  <a:pt x="2409308" y="0"/>
                </a:lnTo>
                <a:lnTo>
                  <a:pt x="2409308" y="2356741"/>
                </a:lnTo>
                <a:lnTo>
                  <a:pt x="0" y="2356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a:off x="3038338" y="994809"/>
            <a:ext cx="759679" cy="743104"/>
          </a:xfrm>
          <a:custGeom>
            <a:avLst/>
            <a:gdLst/>
            <a:ahLst/>
            <a:cxnLst/>
            <a:rect l="l" t="t" r="r" b="b"/>
            <a:pathLst>
              <a:path w="1139519" h="1114656">
                <a:moveTo>
                  <a:pt x="0" y="0"/>
                </a:moveTo>
                <a:lnTo>
                  <a:pt x="1139519" y="0"/>
                </a:lnTo>
                <a:lnTo>
                  <a:pt x="1139519" y="1114656"/>
                </a:lnTo>
                <a:lnTo>
                  <a:pt x="0" y="1114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3" name="Freeform 43"/>
          <p:cNvSpPr/>
          <p:nvPr/>
        </p:nvSpPr>
        <p:spPr>
          <a:xfrm>
            <a:off x="751473" y="5680678"/>
            <a:ext cx="2045959" cy="2001320"/>
          </a:xfrm>
          <a:custGeom>
            <a:avLst/>
            <a:gdLst/>
            <a:ahLst/>
            <a:cxnLst/>
            <a:rect l="l" t="t" r="r" b="b"/>
            <a:pathLst>
              <a:path w="3068938" h="3001980">
                <a:moveTo>
                  <a:pt x="0" y="0"/>
                </a:moveTo>
                <a:lnTo>
                  <a:pt x="3068938" y="0"/>
                </a:lnTo>
                <a:lnTo>
                  <a:pt x="3068938" y="3001980"/>
                </a:lnTo>
                <a:lnTo>
                  <a:pt x="0" y="3001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46">
            <a:extLst>
              <a:ext uri="{FF2B5EF4-FFF2-40B4-BE49-F238E27FC236}">
                <a16:creationId xmlns:a16="http://schemas.microsoft.com/office/drawing/2014/main" id="{A2543CB4-179D-DE06-8A8B-F254FEF8B120}"/>
              </a:ext>
            </a:extLst>
          </p:cNvPr>
          <p:cNvSpPr txBox="1"/>
          <p:nvPr/>
        </p:nvSpPr>
        <p:spPr>
          <a:xfrm>
            <a:off x="154980" y="3516584"/>
            <a:ext cx="3511710"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rPr>
              <a:t>Open during Lunch/Poster Session</a:t>
            </a:r>
          </a:p>
        </p:txBody>
      </p:sp>
      <p:sp>
        <p:nvSpPr>
          <p:cNvPr id="49" name="TextBox 48">
            <a:extLst>
              <a:ext uri="{FF2B5EF4-FFF2-40B4-BE49-F238E27FC236}">
                <a16:creationId xmlns:a16="http://schemas.microsoft.com/office/drawing/2014/main" id="{6E026853-9904-12B4-E0B9-9E87A4A7930E}"/>
              </a:ext>
            </a:extLst>
          </p:cNvPr>
          <p:cNvSpPr txBox="1"/>
          <p:nvPr/>
        </p:nvSpPr>
        <p:spPr>
          <a:xfrm>
            <a:off x="191432" y="4050581"/>
            <a:ext cx="3468577"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rPr>
              <a:t>Located at the Back of the Room</a:t>
            </a:r>
          </a:p>
        </p:txBody>
      </p:sp>
      <p:sp>
        <p:nvSpPr>
          <p:cNvPr id="45" name="Freeform 4">
            <a:extLst>
              <a:ext uri="{FF2B5EF4-FFF2-40B4-BE49-F238E27FC236}">
                <a16:creationId xmlns:a16="http://schemas.microsoft.com/office/drawing/2014/main" id="{8FAE4D6D-1ABA-03C6-5DA8-7AC357B62197}"/>
              </a:ext>
            </a:extLst>
          </p:cNvPr>
          <p:cNvSpPr/>
          <p:nvPr/>
        </p:nvSpPr>
        <p:spPr>
          <a:xfrm rot="20880000">
            <a:off x="104597" y="621967"/>
            <a:ext cx="3000685" cy="2523678"/>
          </a:xfrm>
          <a:custGeom>
            <a:avLst/>
            <a:gdLst/>
            <a:ahLst/>
            <a:cxnLst/>
            <a:rect l="l" t="t" r="r" b="b"/>
            <a:pathLst>
              <a:path w="3391326" h="3848313">
                <a:moveTo>
                  <a:pt x="0" y="0"/>
                </a:moveTo>
                <a:lnTo>
                  <a:pt x="3391326" y="0"/>
                </a:lnTo>
                <a:lnTo>
                  <a:pt x="3391326" y="3848313"/>
                </a:lnTo>
                <a:lnTo>
                  <a:pt x="0" y="3848313"/>
                </a:lnTo>
                <a:lnTo>
                  <a:pt x="0" y="0"/>
                </a:lnTo>
                <a:close/>
              </a:path>
            </a:pathLst>
          </a:custGeom>
          <a:blipFill>
            <a:blip r:embed="rId2"/>
            <a:stretch>
              <a:fillRect/>
            </a:stretch>
          </a:blipFill>
        </p:spPr>
      </p:sp>
      <p:pic>
        <p:nvPicPr>
          <p:cNvPr id="51" name="Picture 50" descr="A group of people standing around a table with a baby doll&#10;&#10;Description automatically generated">
            <a:extLst>
              <a:ext uri="{FF2B5EF4-FFF2-40B4-BE49-F238E27FC236}">
                <a16:creationId xmlns:a16="http://schemas.microsoft.com/office/drawing/2014/main" id="{D5411E69-3718-D4C0-E4A8-54FB78D1E886}"/>
              </a:ext>
            </a:extLst>
          </p:cNvPr>
          <p:cNvPicPr>
            <a:picLocks noChangeAspect="1"/>
          </p:cNvPicPr>
          <p:nvPr/>
        </p:nvPicPr>
        <p:blipFill>
          <a:blip r:embed="rId6"/>
          <a:stretch>
            <a:fillRect/>
          </a:stretch>
        </p:blipFill>
        <p:spPr>
          <a:xfrm rot="20880000">
            <a:off x="570225" y="763769"/>
            <a:ext cx="2277328" cy="1766186"/>
          </a:xfrm>
          <a:prstGeom prst="rect">
            <a:avLst/>
          </a:prstGeom>
        </p:spPr>
      </p:pic>
    </p:spTree>
    <p:extLst>
      <p:ext uri="{BB962C8B-B14F-4D97-AF65-F5344CB8AC3E}">
        <p14:creationId xmlns:p14="http://schemas.microsoft.com/office/powerpoint/2010/main" val="3995122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DC09-1C44-DDE9-7C49-B5A8D7A10A55}"/>
              </a:ext>
            </a:extLst>
          </p:cNvPr>
          <p:cNvSpPr>
            <a:spLocks noGrp="1"/>
          </p:cNvSpPr>
          <p:nvPr>
            <p:ph type="title"/>
          </p:nvPr>
        </p:nvSpPr>
        <p:spPr/>
        <p:txBody>
          <a:bodyPr/>
          <a:lstStyle/>
          <a:p>
            <a:r>
              <a:rPr lang="en-US">
                <a:ea typeface="Lato Medium"/>
                <a:cs typeface="Lato Medium"/>
              </a:rPr>
              <a:t>Speakers &amp; ILPQC Committees Photos</a:t>
            </a:r>
            <a:endParaRPr lang="en-US"/>
          </a:p>
        </p:txBody>
      </p:sp>
      <p:sp>
        <p:nvSpPr>
          <p:cNvPr id="3" name="Content Placeholder 2">
            <a:extLst>
              <a:ext uri="{FF2B5EF4-FFF2-40B4-BE49-F238E27FC236}">
                <a16:creationId xmlns:a16="http://schemas.microsoft.com/office/drawing/2014/main" id="{52D5C76A-352B-0B37-5770-B04D16E63850}"/>
              </a:ext>
            </a:extLst>
          </p:cNvPr>
          <p:cNvSpPr>
            <a:spLocks noGrp="1"/>
          </p:cNvSpPr>
          <p:nvPr>
            <p:ph idx="1"/>
          </p:nvPr>
        </p:nvSpPr>
        <p:spPr>
          <a:xfrm>
            <a:off x="609600" y="1289844"/>
            <a:ext cx="10370022" cy="4351338"/>
          </a:xfrm>
        </p:spPr>
        <p:txBody>
          <a:bodyPr vert="horz" lIns="91440" tIns="45720" rIns="91440" bIns="45720" rtlCol="0" anchor="t">
            <a:noAutofit/>
          </a:bodyPr>
          <a:lstStyle/>
          <a:p>
            <a:pPr marL="0" indent="0" algn="ctr">
              <a:buNone/>
            </a:pPr>
            <a:r>
              <a:rPr lang="en-US" sz="2800" dirty="0">
                <a:highlight>
                  <a:srgbClr val="FFFF00"/>
                </a:highlight>
                <a:ea typeface="+mn-lt"/>
                <a:cs typeface="+mn-lt"/>
              </a:rPr>
              <a:t>All Speakers and ILPQC Committees: Please meet outside the Grand Ballroom for a group photograph at 12:00pm by the windows</a:t>
            </a:r>
            <a:endParaRPr lang="en-US" sz="2800" dirty="0">
              <a:highlight>
                <a:srgbClr val="FFFF00"/>
              </a:highlight>
            </a:endParaRPr>
          </a:p>
          <a:p>
            <a:pPr lvl="1"/>
            <a:r>
              <a:rPr lang="en-US" sz="2400" dirty="0">
                <a:ea typeface="+mn-lt"/>
                <a:cs typeface="+mn-lt"/>
              </a:rPr>
              <a:t>Speakers</a:t>
            </a:r>
            <a:endParaRPr lang="en-US" sz="2400" dirty="0"/>
          </a:p>
          <a:p>
            <a:pPr lvl="1"/>
            <a:r>
              <a:rPr lang="en-US" sz="2400" dirty="0">
                <a:ea typeface="+mn-lt"/>
                <a:cs typeface="+mn-lt"/>
              </a:rPr>
              <a:t>Leadership Committee</a:t>
            </a:r>
            <a:endParaRPr lang="en-US" sz="2400" dirty="0"/>
          </a:p>
          <a:p>
            <a:pPr lvl="1"/>
            <a:r>
              <a:rPr lang="en-US" sz="2400" dirty="0">
                <a:ea typeface="+mn-lt"/>
                <a:cs typeface="+mn-lt"/>
              </a:rPr>
              <a:t>Perinatal Network Administrators and Educators</a:t>
            </a:r>
          </a:p>
          <a:p>
            <a:pPr lvl="1"/>
            <a:r>
              <a:rPr lang="en-US" sz="2400" dirty="0">
                <a:ea typeface="+mn-lt"/>
                <a:cs typeface="+mn-lt"/>
              </a:rPr>
              <a:t>OB Advisory Workgroup</a:t>
            </a:r>
          </a:p>
          <a:p>
            <a:pPr lvl="1"/>
            <a:r>
              <a:rPr lang="en-US" sz="2400" dirty="0">
                <a:ea typeface="+mn-lt"/>
                <a:cs typeface="+mn-lt"/>
              </a:rPr>
              <a:t>Neonatal Advisory Workgroup</a:t>
            </a:r>
          </a:p>
          <a:p>
            <a:pPr lvl="1"/>
            <a:r>
              <a:rPr lang="en-US" sz="2400" dirty="0">
                <a:ea typeface="+mn-lt"/>
                <a:cs typeface="+mn-lt"/>
              </a:rPr>
              <a:t>OB and Neonatal Community Advisory Boards </a:t>
            </a:r>
            <a:endParaRPr lang="en-US" dirty="0"/>
          </a:p>
          <a:p>
            <a:pPr lvl="1"/>
            <a:endParaRPr lang="en-US"/>
          </a:p>
        </p:txBody>
      </p:sp>
      <p:sp>
        <p:nvSpPr>
          <p:cNvPr id="4" name="Slide Number Placeholder 3">
            <a:extLst>
              <a:ext uri="{FF2B5EF4-FFF2-40B4-BE49-F238E27FC236}">
                <a16:creationId xmlns:a16="http://schemas.microsoft.com/office/drawing/2014/main" id="{1D63A9B3-EA94-F128-BE26-09673F7A7034}"/>
              </a:ext>
            </a:extLst>
          </p:cNvPr>
          <p:cNvSpPr>
            <a:spLocks noGrp="1"/>
          </p:cNvSpPr>
          <p:nvPr>
            <p:ph type="sldNum" sz="quarter" idx="10"/>
          </p:nvPr>
        </p:nvSpPr>
        <p:spPr/>
        <p:txBody>
          <a:bodyPr/>
          <a:lstStyle/>
          <a:p>
            <a:fld id="{97033E4B-E3EB-3D46-B2D8-3159663620FA}" type="slidenum">
              <a:rPr lang="en-US" dirty="0" smtClean="0"/>
              <a:pPr/>
              <a:t>28</a:t>
            </a:fld>
            <a:endParaRPr lang="en-US"/>
          </a:p>
        </p:txBody>
      </p:sp>
      <p:sp>
        <p:nvSpPr>
          <p:cNvPr id="5" name="Footer Placeholder 4">
            <a:extLst>
              <a:ext uri="{FF2B5EF4-FFF2-40B4-BE49-F238E27FC236}">
                <a16:creationId xmlns:a16="http://schemas.microsoft.com/office/drawing/2014/main" id="{7ABDA16E-CB22-19A0-B2EA-AA0677F54CDB}"/>
              </a:ext>
            </a:extLst>
          </p:cNvPr>
          <p:cNvSpPr>
            <a:spLocks noGrp="1"/>
          </p:cNvSpPr>
          <p:nvPr>
            <p:ph type="ftr" sz="quarter" idx="11"/>
          </p:nvPr>
        </p:nvSpPr>
        <p:spPr/>
        <p:txBody>
          <a:bodyPr/>
          <a:lstStyle/>
          <a:p>
            <a:pPr algn="l"/>
            <a:r>
              <a:rPr lang="en-US"/>
              <a:t>Illinois Perinatal Quality Collaborative</a:t>
            </a:r>
          </a:p>
        </p:txBody>
      </p:sp>
      <p:sp>
        <p:nvSpPr>
          <p:cNvPr id="8" name="Content Placeholder 2">
            <a:extLst>
              <a:ext uri="{FF2B5EF4-FFF2-40B4-BE49-F238E27FC236}">
                <a16:creationId xmlns:a16="http://schemas.microsoft.com/office/drawing/2014/main" id="{95A0C513-FEA6-0BF1-5C69-44FA70283114}"/>
              </a:ext>
            </a:extLst>
          </p:cNvPr>
          <p:cNvSpPr txBox="1">
            <a:spLocks/>
          </p:cNvSpPr>
          <p:nvPr/>
        </p:nvSpPr>
        <p:spPr>
          <a:xfrm>
            <a:off x="6936980" y="2307364"/>
            <a:ext cx="5626895"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a:ea typeface="+mn-lt"/>
                <a:cs typeface="+mn-lt"/>
              </a:rPr>
              <a:t>Planning Committee</a:t>
            </a:r>
            <a:endParaRPr lang="en-US" sz="2400"/>
          </a:p>
          <a:p>
            <a:pPr lvl="1"/>
            <a:r>
              <a:rPr lang="en-US" sz="2400">
                <a:ea typeface="+mn-lt"/>
                <a:cs typeface="+mn-lt"/>
              </a:rPr>
              <a:t>State Quality Council </a:t>
            </a:r>
            <a:endParaRPr lang="en-US" sz="2400"/>
          </a:p>
          <a:p>
            <a:pPr lvl="1"/>
            <a:r>
              <a:rPr lang="en-US" sz="2400">
                <a:ea typeface="Calibri"/>
                <a:cs typeface="Calibri"/>
              </a:rPr>
              <a:t>ILPQC Central </a:t>
            </a:r>
          </a:p>
          <a:p>
            <a:pPr marL="457200" lvl="1" indent="0">
              <a:buNone/>
            </a:pPr>
            <a:endParaRPr lang="en-US" sz="2400">
              <a:ea typeface="Calibri"/>
              <a:cs typeface="Calibri"/>
            </a:endParaRPr>
          </a:p>
          <a:p>
            <a:endParaRPr lang="en-US"/>
          </a:p>
        </p:txBody>
      </p:sp>
    </p:spTree>
    <p:extLst>
      <p:ext uri="{BB962C8B-B14F-4D97-AF65-F5344CB8AC3E}">
        <p14:creationId xmlns:p14="http://schemas.microsoft.com/office/powerpoint/2010/main" val="153886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noFill/>
        </p:spPr>
        <p:txBody>
          <a:bodyPr/>
          <a:lstStyle/>
          <a:p>
            <a:r>
              <a:rPr lang="en-US">
                <a:ea typeface="Lato Medium"/>
                <a:cs typeface="Lato Medium"/>
              </a:rPr>
              <a:t>Award Instructions</a:t>
            </a:r>
            <a:endParaRPr lang="en-US"/>
          </a:p>
        </p:txBody>
      </p:sp>
      <p:sp>
        <p:nvSpPr>
          <p:cNvPr id="5" name="Content Placeholder 4">
            <a:extLst>
              <a:ext uri="{FF2B5EF4-FFF2-40B4-BE49-F238E27FC236}">
                <a16:creationId xmlns:a16="http://schemas.microsoft.com/office/drawing/2014/main" id="{98FA5BDC-4831-F144-9FEB-2AF0D2106713}"/>
              </a:ext>
            </a:extLst>
          </p:cNvPr>
          <p:cNvSpPr>
            <a:spLocks noGrp="1"/>
          </p:cNvSpPr>
          <p:nvPr>
            <p:ph idx="1"/>
          </p:nvPr>
        </p:nvSpPr>
        <p:spPr>
          <a:xfrm>
            <a:off x="494778" y="1684192"/>
            <a:ext cx="9304178" cy="4330462"/>
          </a:xfrm>
        </p:spPr>
        <p:txBody>
          <a:bodyPr vert="horz" lIns="91440" tIns="45720" rIns="91440" bIns="45720" rtlCol="0" anchor="t">
            <a:noAutofit/>
          </a:bodyPr>
          <a:lstStyle/>
          <a:p>
            <a:r>
              <a:rPr lang="en-US">
                <a:ea typeface="Lato"/>
                <a:cs typeface="Lato"/>
              </a:rPr>
              <a:t>If your hospital QI team is receiving a </a:t>
            </a:r>
            <a:r>
              <a:rPr lang="en-US" b="1" u="sng">
                <a:ea typeface="Lato"/>
                <a:cs typeface="Lato"/>
              </a:rPr>
              <a:t>QI Excellence Award (Plaque) for PVB, BE or BASIC,</a:t>
            </a:r>
            <a:r>
              <a:rPr lang="en-US">
                <a:ea typeface="Lato"/>
                <a:cs typeface="Lato"/>
              </a:rPr>
              <a:t> when your hospital name is read, please come to the table to the right of the stage to receive your QI Excellence Award Plaque and then walk across the main stage to be recognized.</a:t>
            </a:r>
            <a:endParaRPr lang="en-US"/>
          </a:p>
          <a:p>
            <a:r>
              <a:rPr lang="en-US">
                <a:ea typeface="Lato"/>
                <a:cs typeface="Lato"/>
              </a:rPr>
              <a:t>If your hospital is receiving Data Champion awards for PVB, BE, or BASIC, please come to the table to the left of the stage to receive your award.</a:t>
            </a:r>
          </a:p>
          <a:p>
            <a:r>
              <a:rPr lang="en-US">
                <a:ea typeface="Lato"/>
                <a:cs typeface="Lato"/>
              </a:rPr>
              <a:t>Please connect with Aleena or Ellie if you have any questions regarding your award status.</a:t>
            </a:r>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fld id="{97033E4B-E3EB-3D46-B2D8-3159663620FA}" type="slidenum">
              <a:rPr lang="en-US" smtClean="0"/>
              <a:pPr/>
              <a:t>3</a:t>
            </a:fld>
            <a:endParaRPr lang="en-US"/>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algn="l"/>
            <a:r>
              <a:rPr lang="en-US"/>
              <a:t>Illinois Perinatal Quality Collaborative</a:t>
            </a:r>
          </a:p>
        </p:txBody>
      </p:sp>
      <p:pic>
        <p:nvPicPr>
          <p:cNvPr id="3" name="Graphic 7" descr="Trophy with solid fill">
            <a:extLst>
              <a:ext uri="{FF2B5EF4-FFF2-40B4-BE49-F238E27FC236}">
                <a16:creationId xmlns:a16="http://schemas.microsoft.com/office/drawing/2014/main" id="{F1E1997E-AC38-8A8A-121B-9093C3A36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150" y="1854975"/>
            <a:ext cx="1853094" cy="1864138"/>
          </a:xfrm>
          <a:prstGeom prst="rect">
            <a:avLst/>
          </a:prstGeom>
        </p:spPr>
      </p:pic>
    </p:spTree>
    <p:extLst>
      <p:ext uri="{BB962C8B-B14F-4D97-AF65-F5344CB8AC3E}">
        <p14:creationId xmlns:p14="http://schemas.microsoft.com/office/powerpoint/2010/main" val="267435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45F-0B09-7D2B-E4DA-29E6129C96A0}"/>
              </a:ext>
            </a:extLst>
          </p:cNvPr>
          <p:cNvSpPr>
            <a:spLocks noGrp="1"/>
          </p:cNvSpPr>
          <p:nvPr>
            <p:ph type="title"/>
          </p:nvPr>
        </p:nvSpPr>
        <p:spPr>
          <a:noFill/>
        </p:spPr>
        <p:txBody>
          <a:bodyPr/>
          <a:lstStyle/>
          <a:p>
            <a:r>
              <a:rPr lang="en-US">
                <a:ea typeface="Lato Medium"/>
                <a:cs typeface="Lato Medium"/>
              </a:rPr>
              <a:t>PVB Quality Improvement Awards</a:t>
            </a:r>
            <a:endParaRPr lang="en-US"/>
          </a:p>
        </p:txBody>
      </p:sp>
      <p:sp>
        <p:nvSpPr>
          <p:cNvPr id="3" name="Subtitle 2">
            <a:extLst>
              <a:ext uri="{FF2B5EF4-FFF2-40B4-BE49-F238E27FC236}">
                <a16:creationId xmlns:a16="http://schemas.microsoft.com/office/drawing/2014/main" id="{04F94447-0FC3-CA4D-6BF8-BF17079F5A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782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1134" y="955812"/>
            <a:ext cx="9049732" cy="4946377"/>
            <a:chOff x="0" y="0"/>
            <a:chExt cx="3575203" cy="1954124"/>
          </a:xfrm>
        </p:grpSpPr>
        <p:sp>
          <p:nvSpPr>
            <p:cNvPr id="3" name="Freeform 3"/>
            <p:cNvSpPr/>
            <p:nvPr/>
          </p:nvSpPr>
          <p:spPr>
            <a:xfrm>
              <a:off x="0" y="0"/>
              <a:ext cx="3575203" cy="1954124"/>
            </a:xfrm>
            <a:custGeom>
              <a:avLst/>
              <a:gdLst/>
              <a:ahLst/>
              <a:cxnLst/>
              <a:rect l="l" t="t" r="r" b="b"/>
              <a:pathLst>
                <a:path w="3575203" h="1954124">
                  <a:moveTo>
                    <a:pt x="29087" y="0"/>
                  </a:moveTo>
                  <a:lnTo>
                    <a:pt x="3546116" y="0"/>
                  </a:lnTo>
                  <a:cubicBezTo>
                    <a:pt x="3553830" y="0"/>
                    <a:pt x="3561229" y="3064"/>
                    <a:pt x="3566683" y="8519"/>
                  </a:cubicBezTo>
                  <a:cubicBezTo>
                    <a:pt x="3572138" y="13974"/>
                    <a:pt x="3575203" y="21372"/>
                    <a:pt x="3575203" y="29087"/>
                  </a:cubicBezTo>
                  <a:lnTo>
                    <a:pt x="3575203" y="1925038"/>
                  </a:lnTo>
                  <a:cubicBezTo>
                    <a:pt x="3575203" y="1941102"/>
                    <a:pt x="3562180" y="1954124"/>
                    <a:pt x="3546116" y="1954124"/>
                  </a:cubicBezTo>
                  <a:lnTo>
                    <a:pt x="29087" y="1954124"/>
                  </a:lnTo>
                  <a:cubicBezTo>
                    <a:pt x="13022" y="1954124"/>
                    <a:pt x="0" y="1941102"/>
                    <a:pt x="0" y="1925038"/>
                  </a:cubicBezTo>
                  <a:lnTo>
                    <a:pt x="0" y="29087"/>
                  </a:lnTo>
                  <a:cubicBezTo>
                    <a:pt x="0" y="13022"/>
                    <a:pt x="13022" y="0"/>
                    <a:pt x="29087" y="0"/>
                  </a:cubicBezTo>
                  <a:close/>
                </a:path>
              </a:pathLst>
            </a:custGeom>
            <a:solidFill>
              <a:srgbClr val="F5A7BB">
                <a:alpha val="30980"/>
              </a:srgbClr>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5" name="TextBox 5"/>
          <p:cNvSpPr txBox="1"/>
          <p:nvPr/>
        </p:nvSpPr>
        <p:spPr>
          <a:xfrm>
            <a:off x="1571134" y="1848161"/>
            <a:ext cx="9285627" cy="1141338"/>
          </a:xfrm>
          <a:prstGeom prst="rect">
            <a:avLst/>
          </a:prstGeom>
        </p:spPr>
        <p:txBody>
          <a:bodyPr lIns="0" tIns="0" rIns="0" bIns="0" rtlCol="0" anchor="t">
            <a:spAutoFit/>
          </a:bodyPr>
          <a:lstStyle/>
          <a:p>
            <a:pPr algn="ctr">
              <a:lnSpc>
                <a:spcPts val="4666"/>
              </a:lnSpc>
            </a:pPr>
            <a:r>
              <a:rPr lang="en-US" sz="4666" spc="233">
                <a:solidFill>
                  <a:srgbClr val="004AAD"/>
                </a:solidFill>
                <a:latin typeface="Hammersmith One"/>
              </a:rPr>
              <a:t>PROMOTING VAGINAL BIRTH</a:t>
            </a:r>
          </a:p>
          <a:p>
            <a:pPr algn="ctr">
              <a:lnSpc>
                <a:spcPts val="4000"/>
              </a:lnSpc>
            </a:pPr>
            <a:r>
              <a:rPr lang="en-US" sz="4000" spc="200">
                <a:solidFill>
                  <a:srgbClr val="004AAD"/>
                </a:solidFill>
                <a:latin typeface="Hammersmith One"/>
              </a:rPr>
              <a:t>QUALITY IMPROVEMENT AWARDS</a:t>
            </a:r>
          </a:p>
        </p:txBody>
      </p:sp>
      <p:sp>
        <p:nvSpPr>
          <p:cNvPr id="6" name="Freeform 6"/>
          <p:cNvSpPr/>
          <p:nvPr/>
        </p:nvSpPr>
        <p:spPr>
          <a:xfrm>
            <a:off x="5226060" y="94071"/>
            <a:ext cx="1715856" cy="861741"/>
          </a:xfrm>
          <a:custGeom>
            <a:avLst/>
            <a:gdLst/>
            <a:ahLst/>
            <a:cxnLst/>
            <a:rect l="l" t="t" r="r" b="b"/>
            <a:pathLst>
              <a:path w="2573784" h="1292611">
                <a:moveTo>
                  <a:pt x="0" y="0"/>
                </a:moveTo>
                <a:lnTo>
                  <a:pt x="2573783" y="0"/>
                </a:lnTo>
                <a:lnTo>
                  <a:pt x="2573783" y="1292611"/>
                </a:lnTo>
                <a:lnTo>
                  <a:pt x="0" y="1292611"/>
                </a:lnTo>
                <a:lnTo>
                  <a:pt x="0" y="0"/>
                </a:lnTo>
                <a:close/>
              </a:path>
            </a:pathLst>
          </a:custGeom>
          <a:blipFill>
            <a:blip r:embed="rId2"/>
            <a:stretch>
              <a:fillRect/>
            </a:stretch>
          </a:blipFill>
        </p:spPr>
      </p:sp>
      <p:sp>
        <p:nvSpPr>
          <p:cNvPr id="7" name="Freeform 7"/>
          <p:cNvSpPr/>
          <p:nvPr/>
        </p:nvSpPr>
        <p:spPr>
          <a:xfrm rot="20970386">
            <a:off x="-151947" y="216792"/>
            <a:ext cx="5480877" cy="1305445"/>
          </a:xfrm>
          <a:custGeom>
            <a:avLst/>
            <a:gdLst/>
            <a:ahLst/>
            <a:cxnLst/>
            <a:rect l="l" t="t" r="r" b="b"/>
            <a:pathLst>
              <a:path w="8221315" h="1958168">
                <a:moveTo>
                  <a:pt x="0" y="0"/>
                </a:moveTo>
                <a:lnTo>
                  <a:pt x="8221315" y="0"/>
                </a:lnTo>
                <a:lnTo>
                  <a:pt x="8221315" y="1958167"/>
                </a:lnTo>
                <a:lnTo>
                  <a:pt x="0" y="1958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713378" flipH="1">
            <a:off x="6738206" y="216792"/>
            <a:ext cx="5480877" cy="1305445"/>
          </a:xfrm>
          <a:custGeom>
            <a:avLst/>
            <a:gdLst/>
            <a:ahLst/>
            <a:cxnLst/>
            <a:rect l="l" t="t" r="r" b="b"/>
            <a:pathLst>
              <a:path w="8221315" h="1958168">
                <a:moveTo>
                  <a:pt x="8221315" y="0"/>
                </a:moveTo>
                <a:lnTo>
                  <a:pt x="0" y="0"/>
                </a:lnTo>
                <a:lnTo>
                  <a:pt x="0" y="1958167"/>
                </a:lnTo>
                <a:lnTo>
                  <a:pt x="8221315" y="1958167"/>
                </a:lnTo>
                <a:lnTo>
                  <a:pt x="822131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0778006" y="2072839"/>
            <a:ext cx="1051138" cy="888689"/>
          </a:xfrm>
          <a:custGeom>
            <a:avLst/>
            <a:gdLst/>
            <a:ahLst/>
            <a:cxnLst/>
            <a:rect l="l" t="t" r="r" b="b"/>
            <a:pathLst>
              <a:path w="1576707" h="1333034">
                <a:moveTo>
                  <a:pt x="0" y="0"/>
                </a:moveTo>
                <a:lnTo>
                  <a:pt x="1576707" y="0"/>
                </a:lnTo>
                <a:lnTo>
                  <a:pt x="1576707" y="1333035"/>
                </a:lnTo>
                <a:lnTo>
                  <a:pt x="0" y="1333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18149423">
            <a:off x="7503050" y="5555494"/>
            <a:ext cx="1139262" cy="963194"/>
          </a:xfrm>
          <a:custGeom>
            <a:avLst/>
            <a:gdLst/>
            <a:ahLst/>
            <a:cxnLst/>
            <a:rect l="l" t="t" r="r" b="b"/>
            <a:pathLst>
              <a:path w="1708893" h="1444791">
                <a:moveTo>
                  <a:pt x="0" y="0"/>
                </a:moveTo>
                <a:lnTo>
                  <a:pt x="1708893" y="0"/>
                </a:lnTo>
                <a:lnTo>
                  <a:pt x="1708893" y="1444791"/>
                </a:lnTo>
                <a:lnTo>
                  <a:pt x="0" y="14447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13622187">
            <a:off x="80120" y="2254531"/>
            <a:ext cx="1296407" cy="1096053"/>
          </a:xfrm>
          <a:custGeom>
            <a:avLst/>
            <a:gdLst/>
            <a:ahLst/>
            <a:cxnLst/>
            <a:rect l="l" t="t" r="r" b="b"/>
            <a:pathLst>
              <a:path w="1944611" h="1644080">
                <a:moveTo>
                  <a:pt x="0" y="0"/>
                </a:moveTo>
                <a:lnTo>
                  <a:pt x="1944611" y="0"/>
                </a:lnTo>
                <a:lnTo>
                  <a:pt x="1944611" y="1644080"/>
                </a:lnTo>
                <a:lnTo>
                  <a:pt x="0" y="1644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49370">
            <a:off x="2919875" y="5643770"/>
            <a:ext cx="863108" cy="729719"/>
          </a:xfrm>
          <a:custGeom>
            <a:avLst/>
            <a:gdLst/>
            <a:ahLst/>
            <a:cxnLst/>
            <a:rect l="l" t="t" r="r" b="b"/>
            <a:pathLst>
              <a:path w="1294662" h="1094578">
                <a:moveTo>
                  <a:pt x="0" y="0"/>
                </a:moveTo>
                <a:lnTo>
                  <a:pt x="1294662" y="0"/>
                </a:lnTo>
                <a:lnTo>
                  <a:pt x="1294662" y="1094578"/>
                </a:lnTo>
                <a:lnTo>
                  <a:pt x="0" y="1094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7672419">
            <a:off x="212649"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17672419">
            <a:off x="10095548" y="3568811"/>
            <a:ext cx="1883803" cy="1678297"/>
          </a:xfrm>
          <a:custGeom>
            <a:avLst/>
            <a:gdLst/>
            <a:ahLst/>
            <a:cxnLst/>
            <a:rect l="l" t="t" r="r" b="b"/>
            <a:pathLst>
              <a:path w="2825704" h="2517445">
                <a:moveTo>
                  <a:pt x="0" y="0"/>
                </a:moveTo>
                <a:lnTo>
                  <a:pt x="2825704" y="0"/>
                </a:lnTo>
                <a:lnTo>
                  <a:pt x="2825704" y="2517446"/>
                </a:lnTo>
                <a:lnTo>
                  <a:pt x="0" y="2517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rot="1207093">
            <a:off x="5367594" y="5581678"/>
            <a:ext cx="1153393" cy="1027569"/>
          </a:xfrm>
          <a:custGeom>
            <a:avLst/>
            <a:gdLst/>
            <a:ahLst/>
            <a:cxnLst/>
            <a:rect l="l" t="t" r="r" b="b"/>
            <a:pathLst>
              <a:path w="1730090" h="1541353">
                <a:moveTo>
                  <a:pt x="0" y="0"/>
                </a:moveTo>
                <a:lnTo>
                  <a:pt x="1730089" y="0"/>
                </a:lnTo>
                <a:lnTo>
                  <a:pt x="1730089" y="1541353"/>
                </a:lnTo>
                <a:lnTo>
                  <a:pt x="0" y="15413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5">
            <a:extLst>
              <a:ext uri="{FF2B5EF4-FFF2-40B4-BE49-F238E27FC236}">
                <a16:creationId xmlns:a16="http://schemas.microsoft.com/office/drawing/2014/main" id="{CC9D8E11-5E6E-F4F8-1C6F-0F1EB2730E36}"/>
              </a:ext>
            </a:extLst>
          </p:cNvPr>
          <p:cNvSpPr txBox="1"/>
          <p:nvPr/>
        </p:nvSpPr>
        <p:spPr>
          <a:xfrm>
            <a:off x="2094963" y="2996483"/>
            <a:ext cx="4793087"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QI Excellence Award: </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000">
                <a:solidFill>
                  <a:schemeClr val="tx2"/>
                </a:solidFill>
                <a:cs typeface="Calibri"/>
              </a:rPr>
              <a:t>All data submitted</a:t>
            </a:r>
            <a:endParaRPr lang="en-US" sz="2000">
              <a:solidFill>
                <a:schemeClr val="tx2"/>
              </a:solidFill>
              <a:cs typeface="Arial"/>
            </a:endParaRPr>
          </a:p>
          <a:p>
            <a:pPr marL="342900" indent="-342900">
              <a:buFont typeface="Wingdings"/>
              <a:buChar char="ü"/>
            </a:pPr>
            <a:r>
              <a:rPr lang="en-US" sz="2000">
                <a:solidFill>
                  <a:schemeClr val="tx2"/>
                </a:solidFill>
                <a:cs typeface="Arial"/>
              </a:rPr>
              <a:t>6 key structure measures in place​</a:t>
            </a:r>
            <a:endParaRPr lang="en-US" sz="2000">
              <a:solidFill>
                <a:schemeClr val="tx2"/>
              </a:solidFill>
              <a:ea typeface="Calibri"/>
              <a:cs typeface="Arial"/>
            </a:endParaRPr>
          </a:p>
          <a:p>
            <a:pPr marL="342900" indent="-342900">
              <a:buFont typeface="Wingdings"/>
              <a:buChar char="ü"/>
            </a:pPr>
            <a:r>
              <a:rPr lang="en-US" sz="2000">
                <a:solidFill>
                  <a:schemeClr val="tx2"/>
                </a:solidFill>
                <a:cs typeface="Arial"/>
              </a:rPr>
              <a:t>NTSV C-Section Rate </a:t>
            </a:r>
            <a:r>
              <a:rPr lang="en-US" sz="2000" u="sng">
                <a:solidFill>
                  <a:schemeClr val="tx2"/>
                </a:solidFill>
                <a:cs typeface="Arial"/>
              </a:rPr>
              <a:t>&lt;</a:t>
            </a:r>
            <a:r>
              <a:rPr lang="en-US" sz="2000">
                <a:solidFill>
                  <a:schemeClr val="tx2"/>
                </a:solidFill>
                <a:cs typeface="Arial"/>
              </a:rPr>
              <a:t>23.6%​</a:t>
            </a:r>
            <a:endParaRPr lang="en-US" sz="2000">
              <a:solidFill>
                <a:schemeClr val="tx2"/>
              </a:solidFill>
              <a:ea typeface="Calibri"/>
              <a:cs typeface="Arial"/>
            </a:endParaRPr>
          </a:p>
          <a:p>
            <a:pPr marL="342900" indent="-342900">
              <a:buFont typeface="Wingdings"/>
              <a:buChar char="ü"/>
            </a:pPr>
            <a:r>
              <a:rPr lang="en-US" sz="2000" u="sng">
                <a:solidFill>
                  <a:schemeClr val="tx2"/>
                </a:solidFill>
                <a:cs typeface="Arial"/>
              </a:rPr>
              <a:t>&gt;</a:t>
            </a:r>
            <a:r>
              <a:rPr lang="en-US" sz="2000">
                <a:solidFill>
                  <a:schemeClr val="tx2"/>
                </a:solidFill>
                <a:cs typeface="Arial"/>
              </a:rPr>
              <a:t>70% of NTSV C-Sections Meeting ACOG/SMFM Criteria​</a:t>
            </a:r>
            <a:endParaRPr lang="en-US" sz="2000">
              <a:solidFill>
                <a:schemeClr val="tx2"/>
              </a:solidFill>
              <a:ea typeface="Calibri"/>
              <a:cs typeface="Arial"/>
            </a:endParaRPr>
          </a:p>
          <a:p>
            <a:pPr marL="342900" indent="-342900">
              <a:buFont typeface="Wingdings"/>
              <a:buChar char="ü"/>
            </a:pPr>
            <a:r>
              <a:rPr lang="en-US" sz="2000" u="sng">
                <a:solidFill>
                  <a:schemeClr val="tx2"/>
                </a:solidFill>
                <a:cs typeface="Arial"/>
              </a:rPr>
              <a:t>&gt; </a:t>
            </a:r>
            <a:r>
              <a:rPr lang="en-US" sz="2000">
                <a:solidFill>
                  <a:schemeClr val="tx2"/>
                </a:solidFill>
                <a:cs typeface="Arial"/>
              </a:rPr>
              <a:t>80% of providers and nurses education on ACOG/SMSM Criteria​</a:t>
            </a:r>
            <a:endParaRPr lang="en-US" sz="2000">
              <a:solidFill>
                <a:schemeClr val="tx2"/>
              </a:solidFill>
              <a:ea typeface="Calibri"/>
              <a:cs typeface="Arial"/>
            </a:endParaRPr>
          </a:p>
        </p:txBody>
      </p:sp>
      <p:sp>
        <p:nvSpPr>
          <p:cNvPr id="17" name="TextBox 16">
            <a:extLst>
              <a:ext uri="{FF2B5EF4-FFF2-40B4-BE49-F238E27FC236}">
                <a16:creationId xmlns:a16="http://schemas.microsoft.com/office/drawing/2014/main" id="{E04D17A2-40A7-F1C6-FAC8-BACB4B2D26C3}"/>
              </a:ext>
            </a:extLst>
          </p:cNvPr>
          <p:cNvSpPr txBox="1"/>
          <p:nvPr/>
        </p:nvSpPr>
        <p:spPr>
          <a:xfrm>
            <a:off x="6946006" y="3071611"/>
            <a:ext cx="32154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cs typeface="Arial"/>
              </a:rPr>
              <a:t>Data Champion Award:</a:t>
            </a:r>
            <a:r>
              <a:rPr lang="en-US" sz="2400">
                <a:solidFill>
                  <a:schemeClr val="tx2"/>
                </a:solidFill>
                <a:cs typeface="Arial"/>
              </a:rPr>
              <a:t>​​</a:t>
            </a:r>
            <a:endParaRPr lang="en-US" sz="2400">
              <a:solidFill>
                <a:schemeClr val="tx2"/>
              </a:solidFill>
              <a:ea typeface="Calibri"/>
              <a:cs typeface="Arial"/>
            </a:endParaRPr>
          </a:p>
          <a:p>
            <a:pPr marL="342900" indent="-342900">
              <a:buFont typeface="Wingdings"/>
              <a:buChar char="ü"/>
            </a:pPr>
            <a:r>
              <a:rPr lang="en-US" sz="2400">
                <a:solidFill>
                  <a:schemeClr val="tx2"/>
                </a:solidFill>
                <a:cs typeface="Arial"/>
              </a:rPr>
              <a:t>Complete data submitted</a:t>
            </a:r>
            <a:r>
              <a:rPr lang="en-US" sz="2400">
                <a:solidFill>
                  <a:srgbClr val="444C55"/>
                </a:solidFill>
                <a:cs typeface="Arial"/>
              </a:rPr>
              <a:t> ​​</a:t>
            </a:r>
            <a:endParaRPr lang="en-US" sz="2400">
              <a:solidFill>
                <a:srgbClr val="444C55"/>
              </a:solidFill>
              <a:ea typeface="Calibri"/>
              <a:cs typeface="Arial"/>
            </a:endParaRPr>
          </a:p>
        </p:txBody>
      </p:sp>
    </p:spTree>
    <p:extLst>
      <p:ext uri="{BB962C8B-B14F-4D97-AF65-F5344CB8AC3E}">
        <p14:creationId xmlns:p14="http://schemas.microsoft.com/office/powerpoint/2010/main" val="38133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49563" y="910109"/>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755130" y="1276081"/>
            <a:ext cx="10003163" cy="4958263"/>
            <a:chOff x="0" y="0"/>
            <a:chExt cx="3951867" cy="2192017"/>
          </a:xfrm>
        </p:grpSpPr>
        <p:sp>
          <p:nvSpPr>
            <p:cNvPr id="6" name="Freeform 6"/>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5A7BB">
                <a:alpha val="30980"/>
              </a:srgbClr>
            </a:solidFill>
          </p:spPr>
        </p:sp>
        <p:sp>
          <p:nvSpPr>
            <p:cNvPr id="7" name="TextBox 7"/>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8" name="Freeform 8"/>
          <p:cNvSpPr/>
          <p:nvPr/>
        </p:nvSpPr>
        <p:spPr>
          <a:xfrm>
            <a:off x="39274" y="3029202"/>
            <a:ext cx="1715856" cy="861741"/>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D5E1D784-7FF5-B115-853A-C0C8D43DB13C}"/>
              </a:ext>
            </a:extLst>
          </p:cNvPr>
          <p:cNvSpPr txBox="1"/>
          <p:nvPr/>
        </p:nvSpPr>
        <p:spPr>
          <a:xfrm>
            <a:off x="1545413" y="201293"/>
            <a:ext cx="10415489" cy="1141338"/>
          </a:xfrm>
          <a:prstGeom prst="rect">
            <a:avLst/>
          </a:prstGeom>
        </p:spPr>
        <p:txBody>
          <a:bodyPr wrap="square" lIns="0" tIns="0" rIns="0" bIns="0" rtlCol="0" anchor="t">
            <a:spAutoFit/>
          </a:bodyPr>
          <a:lstStyle/>
          <a:p>
            <a:pPr algn="ctr">
              <a:lnSpc>
                <a:spcPts val="4666"/>
              </a:lnSpc>
            </a:pPr>
            <a:r>
              <a:rPr lang="en-US" sz="4650" spc="233">
                <a:solidFill>
                  <a:srgbClr val="004AAD"/>
                </a:solidFill>
                <a:latin typeface="Hammersmith One"/>
              </a:rPr>
              <a:t>PROMOTING VAGINAL BIRTH</a:t>
            </a:r>
          </a:p>
          <a:p>
            <a:pPr algn="ctr">
              <a:lnSpc>
                <a:spcPts val="4000"/>
              </a:lnSpc>
            </a:pPr>
            <a:r>
              <a:rPr lang="en-US" sz="4000" spc="200">
                <a:solidFill>
                  <a:srgbClr val="004AAD"/>
                </a:solidFill>
                <a:latin typeface="Hammersmith One"/>
              </a:rPr>
              <a:t>Fall 2023 QI Excellence Award Winners</a:t>
            </a:r>
          </a:p>
        </p:txBody>
      </p:sp>
      <p:sp>
        <p:nvSpPr>
          <p:cNvPr id="14" name="TextBox 13">
            <a:extLst>
              <a:ext uri="{FF2B5EF4-FFF2-40B4-BE49-F238E27FC236}">
                <a16:creationId xmlns:a16="http://schemas.microsoft.com/office/drawing/2014/main" id="{DCE46D13-1203-AF8C-62F4-05F332C755C6}"/>
              </a:ext>
            </a:extLst>
          </p:cNvPr>
          <p:cNvSpPr txBox="1"/>
          <p:nvPr/>
        </p:nvSpPr>
        <p:spPr>
          <a:xfrm>
            <a:off x="2260948" y="1665961"/>
            <a:ext cx="4768239" cy="3913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a:t>Advocate Good Samaritan</a:t>
            </a:r>
            <a:endParaRPr lang="en-US" sz="2400">
              <a:ea typeface="Calibri"/>
              <a:cs typeface="Calibri"/>
            </a:endParaRPr>
          </a:p>
          <a:p>
            <a:pPr algn="ctr">
              <a:lnSpc>
                <a:spcPct val="150000"/>
              </a:lnSpc>
            </a:pPr>
            <a:r>
              <a:rPr lang="en-US" sz="2400"/>
              <a:t>Anderson Hospital</a:t>
            </a:r>
            <a:endParaRPr lang="en-US" sz="2400">
              <a:ea typeface="Calibri"/>
              <a:cs typeface="Calibri"/>
            </a:endParaRPr>
          </a:p>
          <a:p>
            <a:pPr algn="ctr">
              <a:lnSpc>
                <a:spcPct val="150000"/>
              </a:lnSpc>
            </a:pPr>
            <a:r>
              <a:rPr lang="en-US" sz="2400"/>
              <a:t>Barnes Jewish Hospital</a:t>
            </a:r>
            <a:endParaRPr lang="en-US" sz="2400">
              <a:ea typeface="Calibri"/>
              <a:cs typeface="Calibri"/>
            </a:endParaRPr>
          </a:p>
          <a:p>
            <a:pPr algn="ctr">
              <a:lnSpc>
                <a:spcPct val="150000"/>
              </a:lnSpc>
            </a:pPr>
            <a:r>
              <a:rPr lang="en-US" sz="2400"/>
              <a:t>Loyola University Medical Center</a:t>
            </a:r>
            <a:endParaRPr lang="en-US" sz="2400">
              <a:ea typeface="Calibri"/>
              <a:cs typeface="Calibri"/>
            </a:endParaRPr>
          </a:p>
          <a:p>
            <a:pPr algn="ctr">
              <a:lnSpc>
                <a:spcPct val="150000"/>
              </a:lnSpc>
            </a:pPr>
            <a:r>
              <a:rPr lang="en-US" sz="2400"/>
              <a:t>MacNeal Hospital</a:t>
            </a:r>
            <a:endParaRPr lang="en-US" sz="2400">
              <a:ea typeface="Calibri"/>
              <a:cs typeface="Calibri"/>
            </a:endParaRPr>
          </a:p>
          <a:p>
            <a:pPr algn="ctr">
              <a:lnSpc>
                <a:spcPct val="150000"/>
              </a:lnSpc>
            </a:pPr>
            <a:r>
              <a:rPr lang="en-US" sz="2400"/>
              <a:t>Memorial Hospital East</a:t>
            </a:r>
            <a:endParaRPr lang="en-US" sz="2400">
              <a:ea typeface="Calibri"/>
              <a:cs typeface="Calibri"/>
            </a:endParaRPr>
          </a:p>
          <a:p>
            <a:pPr algn="ctr">
              <a:lnSpc>
                <a:spcPct val="150000"/>
              </a:lnSpc>
            </a:pPr>
            <a:r>
              <a:rPr lang="en-US" sz="2400"/>
              <a:t>NM Huntley Hospital</a:t>
            </a:r>
            <a:endParaRPr lang="en-US" sz="2400">
              <a:ea typeface="Calibri"/>
              <a:cs typeface="Calibri"/>
            </a:endParaRPr>
          </a:p>
        </p:txBody>
      </p:sp>
      <p:sp>
        <p:nvSpPr>
          <p:cNvPr id="15" name="TextBox 14">
            <a:extLst>
              <a:ext uri="{FF2B5EF4-FFF2-40B4-BE49-F238E27FC236}">
                <a16:creationId xmlns:a16="http://schemas.microsoft.com/office/drawing/2014/main" id="{DBAA9257-FEB0-6CB6-9159-B72F0B81182D}"/>
              </a:ext>
            </a:extLst>
          </p:cNvPr>
          <p:cNvSpPr txBox="1"/>
          <p:nvPr/>
        </p:nvSpPr>
        <p:spPr>
          <a:xfrm>
            <a:off x="6989523" y="1655524"/>
            <a:ext cx="5206652" cy="3913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a:cs typeface="Segoe UI"/>
              </a:rPr>
              <a:t>NM Kishwaukee Hospital​</a:t>
            </a:r>
            <a:endParaRPr lang="en-US" sz="2400">
              <a:ea typeface="Calibri"/>
              <a:cs typeface="Calibri"/>
            </a:endParaRPr>
          </a:p>
          <a:p>
            <a:pPr algn="ctr">
              <a:lnSpc>
                <a:spcPct val="150000"/>
              </a:lnSpc>
            </a:pPr>
            <a:r>
              <a:rPr lang="en-US" sz="2400">
                <a:cs typeface="Segoe UI"/>
              </a:rPr>
              <a:t>NM Palos Hospital​</a:t>
            </a:r>
            <a:endParaRPr lang="en-US" sz="2400">
              <a:ea typeface="Calibri"/>
              <a:cs typeface="Segoe UI"/>
            </a:endParaRPr>
          </a:p>
          <a:p>
            <a:pPr algn="ctr">
              <a:lnSpc>
                <a:spcPct val="150000"/>
              </a:lnSpc>
            </a:pPr>
            <a:r>
              <a:rPr lang="en-US" sz="2400">
                <a:cs typeface="Segoe UI"/>
              </a:rPr>
              <a:t>Silver Cross Hospital​</a:t>
            </a:r>
            <a:endParaRPr lang="en-US" sz="2400">
              <a:ea typeface="Calibri"/>
              <a:cs typeface="Segoe UI"/>
            </a:endParaRPr>
          </a:p>
          <a:p>
            <a:pPr algn="ctr">
              <a:lnSpc>
                <a:spcPct val="150000"/>
              </a:lnSpc>
            </a:pPr>
            <a:r>
              <a:rPr lang="en-US" sz="2400">
                <a:cs typeface="Segoe UI"/>
              </a:rPr>
              <a:t>SSM Health St. Mary's - St. Louis​</a:t>
            </a:r>
            <a:endParaRPr lang="en-US" sz="2400">
              <a:ea typeface="Calibri"/>
              <a:cs typeface="Segoe UI"/>
            </a:endParaRPr>
          </a:p>
          <a:p>
            <a:pPr algn="ctr">
              <a:lnSpc>
                <a:spcPct val="150000"/>
              </a:lnSpc>
            </a:pPr>
            <a:r>
              <a:rPr lang="en-US" sz="2400">
                <a:cs typeface="Segoe UI"/>
              </a:rPr>
              <a:t>Unity Point Methodist​</a:t>
            </a:r>
            <a:endParaRPr lang="en-US" sz="2400">
              <a:ea typeface="Calibri"/>
              <a:cs typeface="Segoe UI"/>
            </a:endParaRPr>
          </a:p>
          <a:p>
            <a:pPr algn="ctr">
              <a:lnSpc>
                <a:spcPct val="150000"/>
              </a:lnSpc>
            </a:pPr>
            <a:r>
              <a:rPr lang="en-US" sz="2400">
                <a:cs typeface="Segoe UI"/>
              </a:rPr>
              <a:t>University of Chicago Medicine​</a:t>
            </a:r>
            <a:endParaRPr lang="en-US" sz="2400">
              <a:ea typeface="Calibri"/>
              <a:cs typeface="Segoe UI"/>
            </a:endParaRPr>
          </a:p>
          <a:p>
            <a:pPr algn="ctr">
              <a:lnSpc>
                <a:spcPct val="150000"/>
              </a:lnSpc>
            </a:pPr>
            <a:r>
              <a:rPr lang="en-US" sz="2400">
                <a:cs typeface="Segoe UI"/>
              </a:rPr>
              <a:t>Gibson Area Hospital</a:t>
            </a:r>
            <a:endParaRPr lang="en-US">
              <a:ea typeface="Calibri"/>
              <a:cs typeface="Segoe UI"/>
            </a:endParaRPr>
          </a:p>
        </p:txBody>
      </p:sp>
    </p:spTree>
    <p:extLst>
      <p:ext uri="{BB962C8B-B14F-4D97-AF65-F5344CB8AC3E}">
        <p14:creationId xmlns:p14="http://schemas.microsoft.com/office/powerpoint/2010/main" val="284017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09680">
            <a:off x="607809" y="878794"/>
            <a:ext cx="1443287" cy="1285837"/>
          </a:xfrm>
          <a:custGeom>
            <a:avLst/>
            <a:gdLst/>
            <a:ahLst/>
            <a:cxnLst/>
            <a:rect l="l" t="t" r="r" b="b"/>
            <a:pathLst>
              <a:path w="2164930" h="1928756">
                <a:moveTo>
                  <a:pt x="0" y="0"/>
                </a:moveTo>
                <a:lnTo>
                  <a:pt x="2164930" y="0"/>
                </a:lnTo>
                <a:lnTo>
                  <a:pt x="2164930" y="1928756"/>
                </a:lnTo>
                <a:lnTo>
                  <a:pt x="0" y="192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207093">
            <a:off x="5862532" y="5723420"/>
            <a:ext cx="1153393" cy="1027569"/>
          </a:xfrm>
          <a:custGeom>
            <a:avLst/>
            <a:gdLst/>
            <a:ahLst/>
            <a:cxnLst/>
            <a:rect l="l" t="t" r="r" b="b"/>
            <a:pathLst>
              <a:path w="1730090" h="1541353">
                <a:moveTo>
                  <a:pt x="0" y="0"/>
                </a:moveTo>
                <a:lnTo>
                  <a:pt x="1730090" y="0"/>
                </a:lnTo>
                <a:lnTo>
                  <a:pt x="1730090" y="1541353"/>
                </a:lnTo>
                <a:lnTo>
                  <a:pt x="0" y="1541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7672419">
            <a:off x="387551" y="4873506"/>
            <a:ext cx="1883803" cy="1678297"/>
          </a:xfrm>
          <a:custGeom>
            <a:avLst/>
            <a:gdLst/>
            <a:ahLst/>
            <a:cxnLst/>
            <a:rect l="l" t="t" r="r" b="b"/>
            <a:pathLst>
              <a:path w="2825704" h="2517445">
                <a:moveTo>
                  <a:pt x="0" y="0"/>
                </a:moveTo>
                <a:lnTo>
                  <a:pt x="2825704" y="0"/>
                </a:lnTo>
                <a:lnTo>
                  <a:pt x="2825704" y="2517445"/>
                </a:lnTo>
                <a:lnTo>
                  <a:pt x="0" y="2517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755130" y="1276081"/>
            <a:ext cx="10003163" cy="4958263"/>
            <a:chOff x="0" y="0"/>
            <a:chExt cx="3951867" cy="2192017"/>
          </a:xfrm>
        </p:grpSpPr>
        <p:sp>
          <p:nvSpPr>
            <p:cNvPr id="6" name="Freeform 6"/>
            <p:cNvSpPr/>
            <p:nvPr/>
          </p:nvSpPr>
          <p:spPr>
            <a:xfrm>
              <a:off x="0" y="0"/>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5A7BB">
                <a:alpha val="30980"/>
              </a:srgbClr>
            </a:solidFill>
          </p:spPr>
        </p:sp>
        <p:sp>
          <p:nvSpPr>
            <p:cNvPr id="7" name="TextBox 7"/>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sp>
        <p:nvSpPr>
          <p:cNvPr id="8" name="Freeform 8"/>
          <p:cNvSpPr/>
          <p:nvPr/>
        </p:nvSpPr>
        <p:spPr>
          <a:xfrm>
            <a:off x="39274" y="3029202"/>
            <a:ext cx="1715856" cy="861741"/>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8"/>
            <a:stretch>
              <a:fillRect/>
            </a:stretch>
          </a:blipFill>
        </p:spPr>
      </p:sp>
      <p:sp>
        <p:nvSpPr>
          <p:cNvPr id="10" name="TextBox 5">
            <a:extLst>
              <a:ext uri="{FF2B5EF4-FFF2-40B4-BE49-F238E27FC236}">
                <a16:creationId xmlns:a16="http://schemas.microsoft.com/office/drawing/2014/main" id="{D5E1D784-7FF5-B115-853A-C0C8D43DB13C}"/>
              </a:ext>
            </a:extLst>
          </p:cNvPr>
          <p:cNvSpPr txBox="1"/>
          <p:nvPr/>
        </p:nvSpPr>
        <p:spPr>
          <a:xfrm>
            <a:off x="1978965" y="227569"/>
            <a:ext cx="9285627" cy="1141338"/>
          </a:xfrm>
          <a:prstGeom prst="rect">
            <a:avLst/>
          </a:prstGeom>
        </p:spPr>
        <p:txBody>
          <a:bodyPr lIns="0" tIns="0" rIns="0" bIns="0" rtlCol="0" anchor="t">
            <a:spAutoFit/>
          </a:bodyPr>
          <a:lstStyle/>
          <a:p>
            <a:pPr algn="ctr">
              <a:lnSpc>
                <a:spcPts val="4666"/>
              </a:lnSpc>
            </a:pPr>
            <a:r>
              <a:rPr lang="en-US" sz="4650" spc="233">
                <a:solidFill>
                  <a:srgbClr val="004AAD"/>
                </a:solidFill>
                <a:latin typeface="Hammersmith One"/>
              </a:rPr>
              <a:t>PROMOTING VAGINAL BIRTH</a:t>
            </a:r>
          </a:p>
          <a:p>
            <a:pPr algn="ctr">
              <a:lnSpc>
                <a:spcPts val="4000"/>
              </a:lnSpc>
            </a:pPr>
            <a:r>
              <a:rPr lang="en-US" sz="4000" spc="200">
                <a:solidFill>
                  <a:srgbClr val="004AAD"/>
                </a:solidFill>
                <a:latin typeface="Hammersmith One"/>
              </a:rPr>
              <a:t>Past QI Excellence Award Winners</a:t>
            </a:r>
          </a:p>
        </p:txBody>
      </p:sp>
      <p:sp>
        <p:nvSpPr>
          <p:cNvPr id="11" name="TextBox 10">
            <a:extLst>
              <a:ext uri="{FF2B5EF4-FFF2-40B4-BE49-F238E27FC236}">
                <a16:creationId xmlns:a16="http://schemas.microsoft.com/office/drawing/2014/main" id="{2B8957AA-DEBC-E557-E877-DC4270414EF1}"/>
              </a:ext>
            </a:extLst>
          </p:cNvPr>
          <p:cNvSpPr txBox="1"/>
          <p:nvPr/>
        </p:nvSpPr>
        <p:spPr>
          <a:xfrm>
            <a:off x="2260948" y="1321496"/>
            <a:ext cx="4903937" cy="4907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444C55"/>
                </a:solidFill>
              </a:rPr>
              <a:t>Abraham Lincoln Memorial Hospital</a:t>
            </a:r>
            <a:endParaRPr lang="en-US" sz="2200">
              <a:ea typeface="Calibri"/>
              <a:cs typeface="Calibri"/>
            </a:endParaRPr>
          </a:p>
          <a:p>
            <a:pPr algn="ctr"/>
            <a:r>
              <a:rPr lang="en-US" sz="2200">
                <a:solidFill>
                  <a:srgbClr val="444C55"/>
                </a:solidFill>
              </a:rPr>
              <a:t>Advocate Sherman Hospital</a:t>
            </a:r>
            <a:endParaRPr lang="en-US" sz="2200">
              <a:solidFill>
                <a:srgbClr val="444C55"/>
              </a:solidFill>
              <a:ea typeface="Calibri"/>
              <a:cs typeface="Calibri"/>
            </a:endParaRPr>
          </a:p>
          <a:p>
            <a:pPr algn="ctr"/>
            <a:r>
              <a:rPr lang="en-US" sz="2200">
                <a:solidFill>
                  <a:srgbClr val="444C55"/>
                </a:solidFill>
              </a:rPr>
              <a:t>Edward Hospital</a:t>
            </a:r>
            <a:endParaRPr lang="en-US" sz="2200">
              <a:solidFill>
                <a:srgbClr val="444C55"/>
              </a:solidFill>
              <a:ea typeface="Calibri"/>
              <a:cs typeface="Calibri"/>
            </a:endParaRPr>
          </a:p>
          <a:p>
            <a:pPr algn="ctr"/>
            <a:r>
              <a:rPr lang="en-US" sz="2200">
                <a:solidFill>
                  <a:srgbClr val="444C55"/>
                </a:solidFill>
              </a:rPr>
              <a:t>Elmhurst Memorial Hospital</a:t>
            </a:r>
            <a:endParaRPr lang="en-US" sz="2200">
              <a:solidFill>
                <a:srgbClr val="444C55"/>
              </a:solidFill>
              <a:ea typeface="Calibri"/>
              <a:cs typeface="Calibri"/>
            </a:endParaRPr>
          </a:p>
          <a:p>
            <a:pPr algn="ctr"/>
            <a:r>
              <a:rPr lang="en-US" sz="2200">
                <a:solidFill>
                  <a:srgbClr val="444C55"/>
                </a:solidFill>
              </a:rPr>
              <a:t>Javon Bea Hospital - Riverside</a:t>
            </a:r>
            <a:endParaRPr lang="en-US" sz="2200">
              <a:solidFill>
                <a:srgbClr val="444C55"/>
              </a:solidFill>
              <a:ea typeface="Calibri"/>
              <a:cs typeface="Calibri"/>
            </a:endParaRPr>
          </a:p>
          <a:p>
            <a:pPr algn="ctr"/>
            <a:r>
              <a:rPr lang="en-US" sz="2200">
                <a:solidFill>
                  <a:srgbClr val="444C55"/>
                </a:solidFill>
                <a:ea typeface="Calibri"/>
                <a:cs typeface="Calibri"/>
              </a:rPr>
              <a:t>NM Kishwaukee Hospital</a:t>
            </a:r>
          </a:p>
          <a:p>
            <a:pPr algn="ctr"/>
            <a:r>
              <a:rPr lang="en-US" sz="2200">
                <a:solidFill>
                  <a:srgbClr val="444C55"/>
                </a:solidFill>
                <a:ea typeface="Calibri"/>
                <a:cs typeface="Calibri"/>
              </a:rPr>
              <a:t>NorthShore University HealthSystem - Evanston Hospital</a:t>
            </a:r>
          </a:p>
          <a:p>
            <a:pPr algn="ctr"/>
            <a:r>
              <a:rPr lang="en-US" sz="2200">
                <a:solidFill>
                  <a:srgbClr val="444C55"/>
                </a:solidFill>
                <a:ea typeface="Calibri"/>
                <a:cs typeface="Calibri"/>
              </a:rPr>
              <a:t>Northwestern Memorial Hospital</a:t>
            </a:r>
          </a:p>
          <a:p>
            <a:pPr algn="ctr"/>
            <a:r>
              <a:rPr lang="en-US" sz="2200">
                <a:solidFill>
                  <a:srgbClr val="444C55"/>
                </a:solidFill>
                <a:ea typeface="Calibri"/>
                <a:cs typeface="Calibri"/>
              </a:rPr>
              <a:t>OSF Little Company of Mary Hospital</a:t>
            </a:r>
          </a:p>
          <a:p>
            <a:pPr algn="ctr"/>
            <a:r>
              <a:rPr lang="en-US" sz="2200">
                <a:solidFill>
                  <a:srgbClr val="444C55"/>
                </a:solidFill>
                <a:ea typeface="Calibri"/>
                <a:cs typeface="Calibri"/>
              </a:rPr>
              <a:t>OSF St. Anthony Medical Center- Rockford</a:t>
            </a:r>
          </a:p>
          <a:p>
            <a:pPr algn="ctr"/>
            <a:r>
              <a:rPr lang="en-US" sz="2200">
                <a:solidFill>
                  <a:srgbClr val="444C55"/>
                </a:solidFill>
                <a:ea typeface="Calibri"/>
                <a:cs typeface="Calibri"/>
              </a:rPr>
              <a:t>Riverside Medical Center</a:t>
            </a:r>
          </a:p>
          <a:p>
            <a:pPr algn="ctr">
              <a:lnSpc>
                <a:spcPct val="150000"/>
              </a:lnSpc>
            </a:pPr>
            <a:endParaRPr lang="en-US" sz="2000">
              <a:ea typeface="Calibri"/>
              <a:cs typeface="Calibri"/>
            </a:endParaRPr>
          </a:p>
        </p:txBody>
      </p:sp>
      <p:sp>
        <p:nvSpPr>
          <p:cNvPr id="12" name="TextBox 11">
            <a:extLst>
              <a:ext uri="{FF2B5EF4-FFF2-40B4-BE49-F238E27FC236}">
                <a16:creationId xmlns:a16="http://schemas.microsoft.com/office/drawing/2014/main" id="{32CA3158-D43A-48E6-3922-A1CECFA385D7}"/>
              </a:ext>
            </a:extLst>
          </p:cNvPr>
          <p:cNvSpPr txBox="1"/>
          <p:nvPr/>
        </p:nvSpPr>
        <p:spPr>
          <a:xfrm>
            <a:off x="6916455" y="1467633"/>
            <a:ext cx="509182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444C55"/>
                </a:solidFill>
                <a:cs typeface="Arial"/>
              </a:rPr>
              <a:t>Advocate Christ Hospital​</a:t>
            </a:r>
            <a:endParaRPr lang="en-US" sz="2200">
              <a:ea typeface="Calibri"/>
              <a:cs typeface="Calibri"/>
            </a:endParaRPr>
          </a:p>
          <a:p>
            <a:pPr algn="ctr"/>
            <a:r>
              <a:rPr lang="en-US" sz="2200">
                <a:solidFill>
                  <a:srgbClr val="444C55"/>
                </a:solidFill>
                <a:cs typeface="Arial"/>
              </a:rPr>
              <a:t>Advocate Sherman Hospital​</a:t>
            </a:r>
            <a:endParaRPr lang="en-US" sz="2200">
              <a:solidFill>
                <a:srgbClr val="444C55"/>
              </a:solidFill>
              <a:ea typeface="Calibri"/>
              <a:cs typeface="Arial"/>
            </a:endParaRPr>
          </a:p>
          <a:p>
            <a:pPr algn="ctr"/>
            <a:r>
              <a:rPr lang="en-US" sz="2200">
                <a:solidFill>
                  <a:srgbClr val="444C55"/>
                </a:solidFill>
                <a:cs typeface="Arial"/>
              </a:rPr>
              <a:t>Alton Memorial​</a:t>
            </a:r>
            <a:endParaRPr lang="en-US" sz="2200">
              <a:solidFill>
                <a:srgbClr val="444C55"/>
              </a:solidFill>
              <a:ea typeface="Calibri"/>
              <a:cs typeface="Arial"/>
            </a:endParaRPr>
          </a:p>
          <a:p>
            <a:pPr algn="ctr"/>
            <a:r>
              <a:rPr lang="en-US" sz="2200">
                <a:solidFill>
                  <a:srgbClr val="444C55"/>
                </a:solidFill>
                <a:cs typeface="Arial"/>
              </a:rPr>
              <a:t>Amita Health Glen Oaks Hospital​</a:t>
            </a:r>
            <a:endParaRPr lang="en-US" sz="2200">
              <a:solidFill>
                <a:srgbClr val="444C55"/>
              </a:solidFill>
              <a:ea typeface="Calibri"/>
              <a:cs typeface="Arial"/>
            </a:endParaRPr>
          </a:p>
          <a:p>
            <a:pPr algn="ctr"/>
            <a:r>
              <a:rPr lang="en-US" sz="2200">
                <a:solidFill>
                  <a:srgbClr val="444C55"/>
                </a:solidFill>
                <a:cs typeface="Arial"/>
              </a:rPr>
              <a:t>Carle BroMenn Medical Center​</a:t>
            </a:r>
            <a:endParaRPr lang="en-US" sz="2200">
              <a:solidFill>
                <a:srgbClr val="444C55"/>
              </a:solidFill>
              <a:ea typeface="Calibri"/>
              <a:cs typeface="Arial"/>
            </a:endParaRPr>
          </a:p>
          <a:p>
            <a:pPr algn="ctr"/>
            <a:r>
              <a:rPr lang="en-US" sz="2200">
                <a:solidFill>
                  <a:srgbClr val="444C55"/>
                </a:solidFill>
                <a:cs typeface="Arial"/>
              </a:rPr>
              <a:t>Carle Richland Memorial Hospital​</a:t>
            </a:r>
            <a:endParaRPr lang="en-US" sz="2200">
              <a:solidFill>
                <a:srgbClr val="444C55"/>
              </a:solidFill>
              <a:ea typeface="Calibri"/>
              <a:cs typeface="Arial"/>
            </a:endParaRPr>
          </a:p>
          <a:p>
            <a:pPr algn="ctr"/>
            <a:r>
              <a:rPr lang="en-US" sz="2200">
                <a:solidFill>
                  <a:srgbClr val="444C55"/>
                </a:solidFill>
                <a:cs typeface="Arial"/>
              </a:rPr>
              <a:t>Franciscan Health Olympia Fields</a:t>
            </a:r>
            <a:endParaRPr lang="en-US" sz="2200">
              <a:solidFill>
                <a:srgbClr val="444C55"/>
              </a:solidFill>
              <a:ea typeface="Calibri"/>
              <a:cs typeface="Arial"/>
            </a:endParaRPr>
          </a:p>
          <a:p>
            <a:pPr algn="ctr"/>
            <a:r>
              <a:rPr lang="en-US" sz="2200">
                <a:solidFill>
                  <a:srgbClr val="444C55"/>
                </a:solidFill>
                <a:ea typeface="Calibri"/>
                <a:cs typeface="Calibri"/>
              </a:rPr>
              <a:t>HSHS St. Francis Hospital</a:t>
            </a:r>
          </a:p>
          <a:p>
            <a:pPr algn="ctr"/>
            <a:r>
              <a:rPr lang="en-US" sz="2200">
                <a:solidFill>
                  <a:srgbClr val="444C55"/>
                </a:solidFill>
                <a:ea typeface="Calibri"/>
                <a:cs typeface="Calibri"/>
              </a:rPr>
              <a:t>HSHS St. Joseph's Breese</a:t>
            </a:r>
          </a:p>
          <a:p>
            <a:pPr algn="ctr"/>
            <a:r>
              <a:rPr lang="en-US" sz="2200">
                <a:solidFill>
                  <a:srgbClr val="444C55"/>
                </a:solidFill>
                <a:ea typeface="Calibri"/>
                <a:cs typeface="Calibri"/>
              </a:rPr>
              <a:t>Memorial Hospital of Carbondale</a:t>
            </a:r>
          </a:p>
          <a:p>
            <a:pPr algn="ctr"/>
            <a:r>
              <a:rPr lang="en-US" sz="2200">
                <a:solidFill>
                  <a:srgbClr val="444C55"/>
                </a:solidFill>
                <a:ea typeface="Calibri"/>
                <a:cs typeface="Calibri"/>
              </a:rPr>
              <a:t>OSF Heart of Mary Medical Center</a:t>
            </a:r>
          </a:p>
          <a:p>
            <a:pPr algn="ctr"/>
            <a:r>
              <a:rPr lang="en-US" sz="2200">
                <a:solidFill>
                  <a:srgbClr val="444C55"/>
                </a:solidFill>
                <a:ea typeface="Calibri"/>
                <a:cs typeface="Calibri"/>
              </a:rPr>
              <a:t>Rush University Medical Center</a:t>
            </a:r>
          </a:p>
          <a:p>
            <a:pPr algn="ctr"/>
            <a:r>
              <a:rPr lang="en-US" sz="2200">
                <a:solidFill>
                  <a:srgbClr val="444C55"/>
                </a:solidFill>
                <a:ea typeface="Calibri"/>
                <a:cs typeface="Calibri"/>
              </a:rPr>
              <a:t>NM Lake Forest Hospital</a:t>
            </a:r>
          </a:p>
          <a:p>
            <a:pPr marL="342900" indent="-342900">
              <a:buFont typeface="Arial"/>
              <a:buChar char="•"/>
            </a:pPr>
            <a:endParaRPr lang="en-US" sz="2400">
              <a:solidFill>
                <a:srgbClr val="444C55"/>
              </a:solidFill>
              <a:ea typeface="Calibri"/>
              <a:cs typeface="Arial"/>
            </a:endParaRPr>
          </a:p>
        </p:txBody>
      </p:sp>
    </p:spTree>
    <p:extLst>
      <p:ext uri="{BB962C8B-B14F-4D97-AF65-F5344CB8AC3E}">
        <p14:creationId xmlns:p14="http://schemas.microsoft.com/office/powerpoint/2010/main" val="226488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9274" y="3029202"/>
            <a:ext cx="1715856" cy="861741"/>
          </a:xfrm>
          <a:custGeom>
            <a:avLst/>
            <a:gdLst/>
            <a:ahLst/>
            <a:cxnLst/>
            <a:rect l="l" t="t" r="r" b="b"/>
            <a:pathLst>
              <a:path w="2573784" h="1292611">
                <a:moveTo>
                  <a:pt x="0" y="0"/>
                </a:moveTo>
                <a:lnTo>
                  <a:pt x="2573783" y="0"/>
                </a:lnTo>
                <a:lnTo>
                  <a:pt x="2573783" y="1292612"/>
                </a:lnTo>
                <a:lnTo>
                  <a:pt x="0" y="1292612"/>
                </a:lnTo>
                <a:lnTo>
                  <a:pt x="0" y="0"/>
                </a:lnTo>
                <a:close/>
              </a:path>
            </a:pathLst>
          </a:custGeom>
          <a:blipFill>
            <a:blip r:embed="rId2"/>
            <a:stretch>
              <a:fillRect/>
            </a:stretch>
          </a:blipFill>
        </p:spPr>
      </p:sp>
      <p:sp>
        <p:nvSpPr>
          <p:cNvPr id="10" name="TextBox 5">
            <a:extLst>
              <a:ext uri="{FF2B5EF4-FFF2-40B4-BE49-F238E27FC236}">
                <a16:creationId xmlns:a16="http://schemas.microsoft.com/office/drawing/2014/main" id="{D5E1D784-7FF5-B115-853A-C0C8D43DB13C}"/>
              </a:ext>
            </a:extLst>
          </p:cNvPr>
          <p:cNvSpPr txBox="1"/>
          <p:nvPr/>
        </p:nvSpPr>
        <p:spPr>
          <a:xfrm>
            <a:off x="1978965" y="227569"/>
            <a:ext cx="9285627" cy="1141338"/>
          </a:xfrm>
          <a:prstGeom prst="rect">
            <a:avLst/>
          </a:prstGeom>
        </p:spPr>
        <p:txBody>
          <a:bodyPr lIns="0" tIns="0" rIns="0" bIns="0" rtlCol="0" anchor="t">
            <a:spAutoFit/>
          </a:bodyPr>
          <a:lstStyle/>
          <a:p>
            <a:pPr algn="ctr">
              <a:lnSpc>
                <a:spcPts val="4666"/>
              </a:lnSpc>
            </a:pPr>
            <a:r>
              <a:rPr lang="en-US" sz="4650" spc="233">
                <a:solidFill>
                  <a:srgbClr val="004AAD"/>
                </a:solidFill>
                <a:latin typeface="Hammersmith One"/>
              </a:rPr>
              <a:t>PROMOTING VAGINAL BIRTH</a:t>
            </a:r>
          </a:p>
          <a:p>
            <a:pPr algn="ctr">
              <a:lnSpc>
                <a:spcPts val="4000"/>
              </a:lnSpc>
            </a:pPr>
            <a:r>
              <a:rPr lang="en-US" sz="4000" spc="200">
                <a:solidFill>
                  <a:srgbClr val="004AAD"/>
                </a:solidFill>
                <a:latin typeface="Hammersmith One"/>
              </a:rPr>
              <a:t>Data Champions</a:t>
            </a:r>
          </a:p>
        </p:txBody>
      </p:sp>
      <p:pic>
        <p:nvPicPr>
          <p:cNvPr id="9" name="Graphic 8" descr="Clapping hands outline">
            <a:extLst>
              <a:ext uri="{FF2B5EF4-FFF2-40B4-BE49-F238E27FC236}">
                <a16:creationId xmlns:a16="http://schemas.microsoft.com/office/drawing/2014/main" id="{01DE9F48-DD18-670E-716B-EA9200AFB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603" y="1158025"/>
            <a:ext cx="914400" cy="914400"/>
          </a:xfrm>
          <a:prstGeom prst="rect">
            <a:avLst/>
          </a:prstGeom>
        </p:spPr>
      </p:pic>
      <p:grpSp>
        <p:nvGrpSpPr>
          <p:cNvPr id="14" name="Group 5">
            <a:extLst>
              <a:ext uri="{FF2B5EF4-FFF2-40B4-BE49-F238E27FC236}">
                <a16:creationId xmlns:a16="http://schemas.microsoft.com/office/drawing/2014/main" id="{FC1D7069-4B9B-439C-A856-FDFD7A508ADA}"/>
              </a:ext>
            </a:extLst>
          </p:cNvPr>
          <p:cNvGrpSpPr/>
          <p:nvPr/>
        </p:nvGrpSpPr>
        <p:grpSpPr>
          <a:xfrm>
            <a:off x="-2285984" y="1090436"/>
            <a:ext cx="14347577" cy="5685085"/>
            <a:chOff x="0" y="-47625"/>
            <a:chExt cx="5486732" cy="2291834"/>
          </a:xfrm>
        </p:grpSpPr>
        <p:sp>
          <p:nvSpPr>
            <p:cNvPr id="12" name="Freeform 6">
              <a:extLst>
                <a:ext uri="{FF2B5EF4-FFF2-40B4-BE49-F238E27FC236}">
                  <a16:creationId xmlns:a16="http://schemas.microsoft.com/office/drawing/2014/main" id="{652EC0FF-787F-6A3A-B094-E3A0D38554B9}"/>
                </a:ext>
              </a:extLst>
            </p:cNvPr>
            <p:cNvSpPr/>
            <p:nvPr/>
          </p:nvSpPr>
          <p:spPr>
            <a:xfrm>
              <a:off x="1534865" y="52192"/>
              <a:ext cx="3951867" cy="2192017"/>
            </a:xfrm>
            <a:custGeom>
              <a:avLst/>
              <a:gdLst/>
              <a:ahLst/>
              <a:cxnLst/>
              <a:rect l="l" t="t" r="r" b="b"/>
              <a:pathLst>
                <a:path w="3951867" h="2192017">
                  <a:moveTo>
                    <a:pt x="26314" y="0"/>
                  </a:moveTo>
                  <a:lnTo>
                    <a:pt x="3925553" y="0"/>
                  </a:lnTo>
                  <a:cubicBezTo>
                    <a:pt x="3940085" y="0"/>
                    <a:pt x="3951867" y="11781"/>
                    <a:pt x="3951867" y="26314"/>
                  </a:cubicBezTo>
                  <a:lnTo>
                    <a:pt x="3951867" y="2165703"/>
                  </a:lnTo>
                  <a:cubicBezTo>
                    <a:pt x="3951867" y="2180236"/>
                    <a:pt x="3940085" y="2192017"/>
                    <a:pt x="3925553" y="2192017"/>
                  </a:cubicBezTo>
                  <a:lnTo>
                    <a:pt x="26314" y="2192017"/>
                  </a:lnTo>
                  <a:cubicBezTo>
                    <a:pt x="11781" y="2192017"/>
                    <a:pt x="0" y="2180236"/>
                    <a:pt x="0" y="2165703"/>
                  </a:cubicBezTo>
                  <a:lnTo>
                    <a:pt x="0" y="26314"/>
                  </a:lnTo>
                  <a:cubicBezTo>
                    <a:pt x="0" y="11781"/>
                    <a:pt x="11781" y="0"/>
                    <a:pt x="26314" y="0"/>
                  </a:cubicBezTo>
                  <a:close/>
                </a:path>
              </a:pathLst>
            </a:custGeom>
            <a:solidFill>
              <a:srgbClr val="F5A7BB">
                <a:alpha val="30980"/>
              </a:srgbClr>
            </a:solidFill>
          </p:spPr>
        </p:sp>
        <p:sp>
          <p:nvSpPr>
            <p:cNvPr id="13" name="TextBox 7">
              <a:extLst>
                <a:ext uri="{FF2B5EF4-FFF2-40B4-BE49-F238E27FC236}">
                  <a16:creationId xmlns:a16="http://schemas.microsoft.com/office/drawing/2014/main" id="{D8A56DB2-0D5A-1014-5CAD-4F20273F8782}"/>
                </a:ext>
              </a:extLst>
            </p:cNvPr>
            <p:cNvSpPr txBox="1"/>
            <p:nvPr/>
          </p:nvSpPr>
          <p:spPr>
            <a:xfrm>
              <a:off x="0" y="-47625"/>
              <a:ext cx="812800" cy="860425"/>
            </a:xfrm>
            <a:prstGeom prst="rect">
              <a:avLst/>
            </a:prstGeom>
          </p:spPr>
          <p:txBody>
            <a:bodyPr lIns="33867" tIns="33867" rIns="33867" bIns="33867" rtlCol="0" anchor="ctr"/>
            <a:lstStyle/>
            <a:p>
              <a:pPr algn="ctr">
                <a:lnSpc>
                  <a:spcPts val="1773"/>
                </a:lnSpc>
              </a:pPr>
              <a:endParaRPr sz="800"/>
            </a:p>
          </p:txBody>
        </p:sp>
      </p:grpSp>
      <p:pic>
        <p:nvPicPr>
          <p:cNvPr id="15" name="Graphic 14" descr="Clapping hands outline">
            <a:extLst>
              <a:ext uri="{FF2B5EF4-FFF2-40B4-BE49-F238E27FC236}">
                <a16:creationId xmlns:a16="http://schemas.microsoft.com/office/drawing/2014/main" id="{A9544D4F-7B33-603D-2147-D9D71A304C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983" y="5107546"/>
            <a:ext cx="914400" cy="914400"/>
          </a:xfrm>
          <a:prstGeom prst="rect">
            <a:avLst/>
          </a:prstGeom>
        </p:spPr>
      </p:pic>
      <p:pic>
        <p:nvPicPr>
          <p:cNvPr id="16" name="Graphic 15" descr="Clapping hands outline">
            <a:extLst>
              <a:ext uri="{FF2B5EF4-FFF2-40B4-BE49-F238E27FC236}">
                <a16:creationId xmlns:a16="http://schemas.microsoft.com/office/drawing/2014/main" id="{D3FF36D3-4760-3D17-A918-8C734823D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265" y="2070278"/>
            <a:ext cx="914400" cy="914400"/>
          </a:xfrm>
          <a:prstGeom prst="rect">
            <a:avLst/>
          </a:prstGeom>
        </p:spPr>
      </p:pic>
      <p:pic>
        <p:nvPicPr>
          <p:cNvPr id="17" name="Graphic 16" descr="Clapping hands outline">
            <a:extLst>
              <a:ext uri="{FF2B5EF4-FFF2-40B4-BE49-F238E27FC236}">
                <a16:creationId xmlns:a16="http://schemas.microsoft.com/office/drawing/2014/main" id="{68A2ADA0-E86C-484C-4981-E963ACBC6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589" y="4045039"/>
            <a:ext cx="914400" cy="914400"/>
          </a:xfrm>
          <a:prstGeom prst="rect">
            <a:avLst/>
          </a:prstGeom>
        </p:spPr>
      </p:pic>
      <p:sp>
        <p:nvSpPr>
          <p:cNvPr id="5" name="TextBox 4">
            <a:extLst>
              <a:ext uri="{FF2B5EF4-FFF2-40B4-BE49-F238E27FC236}">
                <a16:creationId xmlns:a16="http://schemas.microsoft.com/office/drawing/2014/main" id="{32C48F7D-A460-C327-BD94-7D6D77855BE3}"/>
              </a:ext>
            </a:extLst>
          </p:cNvPr>
          <p:cNvSpPr txBox="1"/>
          <p:nvPr/>
        </p:nvSpPr>
        <p:spPr>
          <a:xfrm>
            <a:off x="1707715" y="1394564"/>
            <a:ext cx="347388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444C55"/>
                </a:solidFill>
                <a:ea typeface="+mn-lt"/>
                <a:cs typeface="+mn-lt"/>
              </a:rPr>
              <a:t>Adventist Hinsdale Hospital</a:t>
            </a:r>
            <a:endParaRPr lang="en-US" sz="1600">
              <a:ea typeface="Calibri"/>
              <a:cs typeface="Calibri"/>
            </a:endParaRPr>
          </a:p>
          <a:p>
            <a:pPr algn="ctr"/>
            <a:r>
              <a:rPr lang="en-US" sz="1600">
                <a:solidFill>
                  <a:srgbClr val="444C55"/>
                </a:solidFill>
                <a:ea typeface="+mn-lt"/>
                <a:cs typeface="+mn-lt"/>
              </a:rPr>
              <a:t>Advocate Aurora Good Shepherd Hospital</a:t>
            </a:r>
            <a:endParaRPr lang="en-US" sz="1600">
              <a:ea typeface="Calibri"/>
              <a:cs typeface="Calibri"/>
            </a:endParaRPr>
          </a:p>
          <a:p>
            <a:pPr algn="ctr"/>
            <a:r>
              <a:rPr lang="en-US" sz="1600">
                <a:solidFill>
                  <a:srgbClr val="444C55"/>
                </a:solidFill>
                <a:ea typeface="+mn-lt"/>
                <a:cs typeface="+mn-lt"/>
              </a:rPr>
              <a:t>Advocate Christ Hospital</a:t>
            </a:r>
            <a:endParaRPr lang="en-US" sz="1600">
              <a:ea typeface="Calibri"/>
              <a:cs typeface="Calibri"/>
            </a:endParaRPr>
          </a:p>
          <a:p>
            <a:pPr algn="ctr"/>
            <a:r>
              <a:rPr lang="en-US" sz="1600">
                <a:solidFill>
                  <a:srgbClr val="444C55"/>
                </a:solidFill>
                <a:ea typeface="+mn-lt"/>
                <a:cs typeface="+mn-lt"/>
              </a:rPr>
              <a:t>Advocate Condell</a:t>
            </a:r>
            <a:endParaRPr lang="en-US" sz="1600">
              <a:ea typeface="Calibri"/>
              <a:cs typeface="Calibri"/>
            </a:endParaRPr>
          </a:p>
          <a:p>
            <a:pPr algn="ctr"/>
            <a:r>
              <a:rPr lang="en-US" sz="1600">
                <a:solidFill>
                  <a:srgbClr val="444C55"/>
                </a:solidFill>
                <a:ea typeface="+mn-lt"/>
                <a:cs typeface="+mn-lt"/>
              </a:rPr>
              <a:t>Advocate Good Samaritan</a:t>
            </a:r>
            <a:endParaRPr lang="en-US" sz="1600">
              <a:ea typeface="Calibri"/>
              <a:cs typeface="Calibri"/>
            </a:endParaRPr>
          </a:p>
          <a:p>
            <a:pPr algn="ctr"/>
            <a:r>
              <a:rPr lang="en-US" sz="1600">
                <a:solidFill>
                  <a:srgbClr val="444C55"/>
                </a:solidFill>
                <a:ea typeface="+mn-lt"/>
                <a:cs typeface="+mn-lt"/>
              </a:rPr>
              <a:t>Advocate Illinois Masonic Hospital</a:t>
            </a:r>
            <a:endParaRPr lang="en-US" sz="1600">
              <a:ea typeface="Calibri"/>
              <a:cs typeface="Calibri"/>
            </a:endParaRPr>
          </a:p>
          <a:p>
            <a:pPr algn="ctr"/>
            <a:r>
              <a:rPr lang="en-US" sz="1600">
                <a:solidFill>
                  <a:srgbClr val="444C55"/>
                </a:solidFill>
                <a:ea typeface="+mn-lt"/>
                <a:cs typeface="+mn-lt"/>
              </a:rPr>
              <a:t>Advocate Lutheran General Hospital</a:t>
            </a:r>
            <a:endParaRPr lang="en-US" sz="1600">
              <a:ea typeface="+mn-lt"/>
              <a:cs typeface="+mn-lt"/>
            </a:endParaRPr>
          </a:p>
          <a:p>
            <a:pPr algn="ctr"/>
            <a:r>
              <a:rPr lang="en-US" sz="1600">
                <a:solidFill>
                  <a:srgbClr val="444C55"/>
                </a:solidFill>
                <a:ea typeface="+mn-lt"/>
                <a:cs typeface="+mn-lt"/>
              </a:rPr>
              <a:t>Advocate Sherman Hospital</a:t>
            </a:r>
            <a:endParaRPr lang="en-US" sz="1600">
              <a:ea typeface="Calibri"/>
              <a:cs typeface="Calibri"/>
            </a:endParaRPr>
          </a:p>
          <a:p>
            <a:pPr algn="ctr"/>
            <a:r>
              <a:rPr lang="en-US" sz="1600">
                <a:solidFill>
                  <a:srgbClr val="444C55"/>
                </a:solidFill>
                <a:ea typeface="+mn-lt"/>
                <a:cs typeface="+mn-lt"/>
              </a:rPr>
              <a:t>Alton Memorial</a:t>
            </a:r>
            <a:endParaRPr lang="en-US" sz="1600">
              <a:ea typeface="Calibri"/>
              <a:cs typeface="Calibri"/>
            </a:endParaRPr>
          </a:p>
          <a:p>
            <a:pPr algn="ctr"/>
            <a:r>
              <a:rPr lang="en-US" sz="1600">
                <a:solidFill>
                  <a:srgbClr val="444C55"/>
                </a:solidFill>
                <a:ea typeface="+mn-lt"/>
                <a:cs typeface="+mn-lt"/>
              </a:rPr>
              <a:t>Advent Health Bolingbrook</a:t>
            </a:r>
            <a:endParaRPr lang="en-US" sz="1600">
              <a:ea typeface="Calibri"/>
              <a:cs typeface="Calibri"/>
            </a:endParaRPr>
          </a:p>
          <a:p>
            <a:pPr algn="ctr"/>
            <a:r>
              <a:rPr lang="en-US" sz="1600">
                <a:solidFill>
                  <a:srgbClr val="444C55"/>
                </a:solidFill>
                <a:ea typeface="+mn-lt"/>
                <a:cs typeface="+mn-lt"/>
              </a:rPr>
              <a:t>Ascension Mercy Medical Center</a:t>
            </a:r>
            <a:endParaRPr lang="en-US" sz="1600">
              <a:ea typeface="Calibri"/>
              <a:cs typeface="Calibri"/>
            </a:endParaRPr>
          </a:p>
          <a:p>
            <a:pPr algn="ctr"/>
            <a:r>
              <a:rPr lang="en-US" sz="1600">
                <a:solidFill>
                  <a:srgbClr val="444C55"/>
                </a:solidFill>
                <a:ea typeface="+mn-lt"/>
                <a:cs typeface="+mn-lt"/>
              </a:rPr>
              <a:t>Ascension Resurrection Medical Center</a:t>
            </a:r>
            <a:endParaRPr lang="en-US" sz="1600">
              <a:ea typeface="Calibri"/>
              <a:cs typeface="Calibri"/>
            </a:endParaRPr>
          </a:p>
          <a:p>
            <a:pPr algn="ctr"/>
            <a:r>
              <a:rPr lang="en-US" sz="1600">
                <a:solidFill>
                  <a:srgbClr val="444C55"/>
                </a:solidFill>
                <a:ea typeface="+mn-lt"/>
                <a:cs typeface="+mn-lt"/>
              </a:rPr>
              <a:t>Ascension Saint Alexius Medical Center</a:t>
            </a:r>
            <a:endParaRPr lang="en-US" sz="1600">
              <a:ea typeface="Calibri"/>
              <a:cs typeface="Calibri"/>
            </a:endParaRPr>
          </a:p>
          <a:p>
            <a:pPr algn="ctr"/>
            <a:r>
              <a:rPr lang="en-US" sz="1600">
                <a:solidFill>
                  <a:srgbClr val="444C55"/>
                </a:solidFill>
                <a:ea typeface="+mn-lt"/>
                <a:cs typeface="+mn-lt"/>
              </a:rPr>
              <a:t>Ascension St. Mary &amp; Elizabeth Hospital</a:t>
            </a:r>
            <a:endParaRPr lang="en-US" sz="1600">
              <a:ea typeface="+mn-lt"/>
              <a:cs typeface="+mn-lt"/>
            </a:endParaRPr>
          </a:p>
          <a:p>
            <a:pPr algn="ctr"/>
            <a:r>
              <a:rPr lang="en-US" sz="1600">
                <a:solidFill>
                  <a:srgbClr val="444C55"/>
                </a:solidFill>
                <a:ea typeface="+mn-lt"/>
                <a:cs typeface="+mn-lt"/>
              </a:rPr>
              <a:t>Anderson Hospital</a:t>
            </a:r>
            <a:endParaRPr lang="en-US" sz="1600">
              <a:ea typeface="+mn-lt"/>
              <a:cs typeface="+mn-lt"/>
            </a:endParaRPr>
          </a:p>
          <a:p>
            <a:pPr algn="ctr"/>
            <a:r>
              <a:rPr lang="en-US" sz="1600">
                <a:solidFill>
                  <a:srgbClr val="444C55"/>
                </a:solidFill>
                <a:ea typeface="Calibri"/>
                <a:cs typeface="Calibri"/>
              </a:rPr>
              <a:t>Barnes Jewish Hospital </a:t>
            </a:r>
          </a:p>
          <a:p>
            <a:pPr algn="ctr"/>
            <a:r>
              <a:rPr lang="en-US" sz="1600">
                <a:solidFill>
                  <a:srgbClr val="444C55"/>
                </a:solidFill>
                <a:ea typeface="Calibri"/>
                <a:cs typeface="Calibri"/>
              </a:rPr>
              <a:t>Carle BroMenn Medical Center</a:t>
            </a:r>
            <a:endParaRPr lang="en-US">
              <a:solidFill>
                <a:srgbClr val="000000"/>
              </a:solidFill>
              <a:ea typeface="Calibri"/>
              <a:cs typeface="Calibri"/>
            </a:endParaRPr>
          </a:p>
          <a:p>
            <a:pPr algn="ctr"/>
            <a:r>
              <a:rPr lang="en-US" sz="1600">
                <a:solidFill>
                  <a:srgbClr val="444C55"/>
                </a:solidFill>
                <a:ea typeface="Calibri"/>
                <a:cs typeface="Calibri"/>
              </a:rPr>
              <a:t>Carle Health Methodist </a:t>
            </a:r>
          </a:p>
          <a:p>
            <a:pPr algn="ctr"/>
            <a:r>
              <a:rPr lang="en-US" sz="1600">
                <a:solidFill>
                  <a:srgbClr val="444C55"/>
                </a:solidFill>
                <a:ea typeface="Calibri"/>
                <a:cs typeface="Calibri"/>
              </a:rPr>
              <a:t>Carle Richland Memorial Hospital</a:t>
            </a:r>
            <a:r>
              <a:rPr lang="en-US">
                <a:solidFill>
                  <a:srgbClr val="444C55"/>
                </a:solidFill>
                <a:ea typeface="Calibri"/>
                <a:cs typeface="Calibri"/>
              </a:rPr>
              <a:t>  </a:t>
            </a:r>
            <a:endParaRPr lang="en-US">
              <a:ea typeface="Calibri"/>
              <a:cs typeface="Calibri"/>
            </a:endParaRPr>
          </a:p>
          <a:p>
            <a:pPr algn="ctr"/>
            <a:endParaRPr lang="en-US" sz="1600">
              <a:ea typeface="Calibri"/>
              <a:cs typeface="Calibri"/>
            </a:endParaRPr>
          </a:p>
        </p:txBody>
      </p:sp>
      <p:sp>
        <p:nvSpPr>
          <p:cNvPr id="6" name="TextBox 5">
            <a:extLst>
              <a:ext uri="{FF2B5EF4-FFF2-40B4-BE49-F238E27FC236}">
                <a16:creationId xmlns:a16="http://schemas.microsoft.com/office/drawing/2014/main" id="{9CC4758E-1E2D-03D9-3E70-5A74430B0546}"/>
              </a:ext>
            </a:extLst>
          </p:cNvPr>
          <p:cNvSpPr txBox="1"/>
          <p:nvPr/>
        </p:nvSpPr>
        <p:spPr>
          <a:xfrm>
            <a:off x="8116865" y="1311057"/>
            <a:ext cx="3954048"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444C55"/>
                </a:solidFill>
                <a:ea typeface="+mn-lt"/>
                <a:cs typeface="+mn-lt"/>
              </a:rPr>
              <a:t>NM Kishwaukee Hospital</a:t>
            </a:r>
            <a:endParaRPr lang="en-US" sz="1600">
              <a:ea typeface="+mn-lt"/>
              <a:cs typeface="+mn-lt"/>
            </a:endParaRPr>
          </a:p>
          <a:p>
            <a:pPr algn="ctr"/>
            <a:r>
              <a:rPr lang="en-US" sz="1600">
                <a:solidFill>
                  <a:srgbClr val="444C55"/>
                </a:solidFill>
                <a:ea typeface="+mn-lt"/>
                <a:cs typeface="+mn-lt"/>
              </a:rPr>
              <a:t>NorthShore University HealthSystem Evanston Hospital</a:t>
            </a:r>
            <a:endParaRPr lang="en-US" sz="1600">
              <a:ea typeface="+mn-lt"/>
              <a:cs typeface="+mn-lt"/>
            </a:endParaRPr>
          </a:p>
          <a:p>
            <a:pPr algn="ctr"/>
            <a:r>
              <a:rPr lang="en-US" sz="1600">
                <a:solidFill>
                  <a:srgbClr val="444C55"/>
                </a:solidFill>
                <a:ea typeface="+mn-lt"/>
                <a:cs typeface="+mn-lt"/>
              </a:rPr>
              <a:t>Northwest Community Hospital</a:t>
            </a:r>
            <a:endParaRPr lang="en-US" sz="1600">
              <a:ea typeface="Calibri"/>
              <a:cs typeface="Calibri"/>
            </a:endParaRPr>
          </a:p>
          <a:p>
            <a:pPr algn="ctr"/>
            <a:r>
              <a:rPr lang="en-US" sz="1600">
                <a:solidFill>
                  <a:srgbClr val="444C55"/>
                </a:solidFill>
                <a:ea typeface="+mn-lt"/>
                <a:cs typeface="+mn-lt"/>
              </a:rPr>
              <a:t>NM Lake Forest Hospital</a:t>
            </a:r>
            <a:endParaRPr lang="en-US" sz="1600">
              <a:ea typeface="Calibri"/>
              <a:cs typeface="Calibri"/>
            </a:endParaRPr>
          </a:p>
          <a:p>
            <a:pPr algn="ctr"/>
            <a:r>
              <a:rPr lang="en-US" sz="1600">
                <a:solidFill>
                  <a:srgbClr val="444C55"/>
                </a:solidFill>
                <a:ea typeface="+mn-lt"/>
                <a:cs typeface="+mn-lt"/>
              </a:rPr>
              <a:t>Northwestern Memorial Hospital</a:t>
            </a:r>
            <a:endParaRPr lang="en-US" sz="1600">
              <a:ea typeface="Calibri"/>
              <a:cs typeface="Calibri"/>
            </a:endParaRPr>
          </a:p>
          <a:p>
            <a:pPr algn="ctr"/>
            <a:r>
              <a:rPr lang="en-US" sz="1600">
                <a:solidFill>
                  <a:srgbClr val="444C55"/>
                </a:solidFill>
                <a:ea typeface="+mn-lt"/>
                <a:cs typeface="+mn-lt"/>
              </a:rPr>
              <a:t>OSF HealthCare Saint Anthony Medical Center</a:t>
            </a:r>
            <a:endParaRPr lang="en-US" sz="1600">
              <a:ea typeface="+mn-lt"/>
              <a:cs typeface="+mn-lt"/>
            </a:endParaRPr>
          </a:p>
          <a:p>
            <a:pPr algn="ctr"/>
            <a:r>
              <a:rPr lang="en-US" sz="1600">
                <a:solidFill>
                  <a:srgbClr val="444C55"/>
                </a:solidFill>
                <a:ea typeface="+mn-lt"/>
                <a:cs typeface="+mn-lt"/>
              </a:rPr>
              <a:t>OSF Healthcare Saint Francis Medical Center</a:t>
            </a:r>
            <a:endParaRPr lang="en-US" sz="1600">
              <a:ea typeface="+mn-lt"/>
              <a:cs typeface="+mn-lt"/>
            </a:endParaRPr>
          </a:p>
          <a:p>
            <a:pPr algn="ctr"/>
            <a:r>
              <a:rPr lang="en-US" sz="1600">
                <a:solidFill>
                  <a:srgbClr val="444C55"/>
                </a:solidFill>
                <a:ea typeface="+mn-lt"/>
                <a:cs typeface="+mn-lt"/>
              </a:rPr>
              <a:t>OSF HealthCare St. Elizabeth Medical Center</a:t>
            </a:r>
            <a:endParaRPr lang="en-US" sz="1600">
              <a:ea typeface="+mn-lt"/>
              <a:cs typeface="+mn-lt"/>
            </a:endParaRPr>
          </a:p>
          <a:p>
            <a:pPr algn="ctr"/>
            <a:r>
              <a:rPr lang="en-US" sz="1600">
                <a:solidFill>
                  <a:srgbClr val="444C55"/>
                </a:solidFill>
                <a:ea typeface="+mn-lt"/>
                <a:cs typeface="+mn-lt"/>
              </a:rPr>
              <a:t>OSF Little Company of Mary hospital</a:t>
            </a:r>
            <a:endParaRPr lang="en-US" sz="1600">
              <a:ea typeface="Calibri"/>
              <a:cs typeface="Calibri"/>
            </a:endParaRPr>
          </a:p>
          <a:p>
            <a:pPr algn="ctr"/>
            <a:r>
              <a:rPr lang="en-US" sz="1600">
                <a:solidFill>
                  <a:srgbClr val="444C55"/>
                </a:solidFill>
                <a:ea typeface="+mn-lt"/>
                <a:cs typeface="+mn-lt"/>
              </a:rPr>
              <a:t>Palos Hospital</a:t>
            </a:r>
            <a:endParaRPr lang="en-US" sz="1600">
              <a:ea typeface="+mn-lt"/>
              <a:cs typeface="+mn-lt"/>
            </a:endParaRPr>
          </a:p>
          <a:p>
            <a:pPr algn="ctr"/>
            <a:r>
              <a:rPr lang="en-US" sz="1600">
                <a:solidFill>
                  <a:srgbClr val="444C55"/>
                </a:solidFill>
                <a:ea typeface="+mn-lt"/>
                <a:cs typeface="+mn-lt"/>
              </a:rPr>
              <a:t>Riverside Medical Center</a:t>
            </a:r>
            <a:endParaRPr lang="en-US" sz="1600">
              <a:ea typeface="+mn-lt"/>
              <a:cs typeface="+mn-lt"/>
            </a:endParaRPr>
          </a:p>
          <a:p>
            <a:pPr algn="ctr"/>
            <a:r>
              <a:rPr lang="en-US" sz="1600">
                <a:solidFill>
                  <a:srgbClr val="444C55"/>
                </a:solidFill>
                <a:ea typeface="+mn-lt"/>
                <a:cs typeface="+mn-lt"/>
              </a:rPr>
              <a:t>Rush Copley Medical Center</a:t>
            </a:r>
            <a:endParaRPr lang="en-US" sz="1600">
              <a:ea typeface="Calibri"/>
              <a:cs typeface="Calibri"/>
            </a:endParaRPr>
          </a:p>
          <a:p>
            <a:pPr algn="ctr"/>
            <a:r>
              <a:rPr lang="en-US" sz="1600">
                <a:solidFill>
                  <a:srgbClr val="444C55"/>
                </a:solidFill>
                <a:ea typeface="+mn-lt"/>
                <a:cs typeface="+mn-lt"/>
              </a:rPr>
              <a:t>Rush University Medical Center</a:t>
            </a:r>
            <a:endParaRPr lang="en-US" sz="1600">
              <a:ea typeface="Calibri"/>
              <a:cs typeface="Calibri"/>
            </a:endParaRPr>
          </a:p>
          <a:p>
            <a:pPr algn="ctr"/>
            <a:r>
              <a:rPr lang="en-US" sz="1600">
                <a:solidFill>
                  <a:srgbClr val="444C55"/>
                </a:solidFill>
                <a:ea typeface="+mn-lt"/>
                <a:cs typeface="+mn-lt"/>
              </a:rPr>
              <a:t>Silver Cross Hospital</a:t>
            </a:r>
            <a:endParaRPr lang="en-US" sz="1600">
              <a:ea typeface="+mn-lt"/>
              <a:cs typeface="+mn-lt"/>
            </a:endParaRPr>
          </a:p>
          <a:p>
            <a:pPr algn="ctr"/>
            <a:r>
              <a:rPr lang="en-US" sz="1600">
                <a:solidFill>
                  <a:srgbClr val="444C55"/>
                </a:solidFill>
                <a:ea typeface="+mn-lt"/>
                <a:cs typeface="+mn-lt"/>
              </a:rPr>
              <a:t>SSM Good Samaritan</a:t>
            </a:r>
            <a:endParaRPr lang="en-US" sz="1600">
              <a:ea typeface="Calibri"/>
              <a:cs typeface="Calibri"/>
            </a:endParaRPr>
          </a:p>
          <a:p>
            <a:pPr algn="ctr"/>
            <a:r>
              <a:rPr lang="en-US" sz="1600">
                <a:solidFill>
                  <a:srgbClr val="444C55"/>
                </a:solidFill>
                <a:ea typeface="+mn-lt"/>
                <a:cs typeface="+mn-lt"/>
              </a:rPr>
              <a:t>SSM Health St. Mary's Hospital- St. Louis</a:t>
            </a:r>
            <a:endParaRPr lang="en-US" sz="1600">
              <a:ea typeface="Calibri"/>
              <a:cs typeface="Calibri"/>
            </a:endParaRPr>
          </a:p>
          <a:p>
            <a:pPr algn="ctr"/>
            <a:r>
              <a:rPr lang="en-US" sz="1600">
                <a:solidFill>
                  <a:srgbClr val="444C55"/>
                </a:solidFill>
                <a:ea typeface="+mn-lt"/>
                <a:cs typeface="+mn-lt"/>
              </a:rPr>
              <a:t>St. Elizabeth's Hospital</a:t>
            </a:r>
            <a:endParaRPr lang="en-US" sz="1600">
              <a:ea typeface="Calibri"/>
              <a:cs typeface="Calibri"/>
            </a:endParaRPr>
          </a:p>
          <a:p>
            <a:pPr algn="ctr"/>
            <a:r>
              <a:rPr lang="en-US" sz="1600">
                <a:solidFill>
                  <a:srgbClr val="444C55"/>
                </a:solidFill>
                <a:ea typeface="+mn-lt"/>
                <a:cs typeface="+mn-lt"/>
              </a:rPr>
              <a:t>Swedish American</a:t>
            </a:r>
            <a:endParaRPr lang="en-US" sz="1600">
              <a:ea typeface="Calibri"/>
              <a:cs typeface="Calibri"/>
            </a:endParaRPr>
          </a:p>
          <a:p>
            <a:pPr algn="ctr"/>
            <a:r>
              <a:rPr lang="en-US" sz="1600">
                <a:solidFill>
                  <a:srgbClr val="444C55"/>
                </a:solidFill>
                <a:ea typeface="+mn-lt"/>
                <a:cs typeface="+mn-lt"/>
              </a:rPr>
              <a:t>University of Chicago Medicine</a:t>
            </a:r>
            <a:endParaRPr lang="en-US" sz="1600">
              <a:ea typeface="Calibri"/>
              <a:cs typeface="Calibri"/>
            </a:endParaRPr>
          </a:p>
          <a:p>
            <a:pPr algn="ctr"/>
            <a:endParaRPr lang="en-US" sz="2000">
              <a:solidFill>
                <a:srgbClr val="444C55"/>
              </a:solidFill>
              <a:ea typeface="Calibri"/>
              <a:cs typeface="Calibri"/>
            </a:endParaRPr>
          </a:p>
          <a:p>
            <a:pPr algn="ctr"/>
            <a:endParaRPr lang="en-US" sz="2000">
              <a:solidFill>
                <a:srgbClr val="444C55"/>
              </a:solidFill>
              <a:ea typeface="Calibri"/>
              <a:cs typeface="Calibri"/>
            </a:endParaRPr>
          </a:p>
        </p:txBody>
      </p:sp>
      <p:sp>
        <p:nvSpPr>
          <p:cNvPr id="7" name="TextBox 6">
            <a:extLst>
              <a:ext uri="{FF2B5EF4-FFF2-40B4-BE49-F238E27FC236}">
                <a16:creationId xmlns:a16="http://schemas.microsoft.com/office/drawing/2014/main" id="{9D464AA8-3F87-B14F-4183-43C147113D29}"/>
              </a:ext>
            </a:extLst>
          </p:cNvPr>
          <p:cNvSpPr txBox="1"/>
          <p:nvPr/>
        </p:nvSpPr>
        <p:spPr>
          <a:xfrm>
            <a:off x="4860099" y="1363249"/>
            <a:ext cx="3515638"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444C55"/>
                </a:solidFill>
                <a:cs typeface="Segoe UI"/>
              </a:rPr>
              <a:t>CGH Medical Center​</a:t>
            </a:r>
            <a:endParaRPr lang="en-US" sz="1600">
              <a:solidFill>
                <a:srgbClr val="444C55"/>
              </a:solidFill>
              <a:ea typeface="Calibri"/>
              <a:cs typeface="Segoe UI"/>
            </a:endParaRPr>
          </a:p>
          <a:p>
            <a:pPr algn="ctr"/>
            <a:r>
              <a:rPr lang="en-US" sz="1600">
                <a:solidFill>
                  <a:srgbClr val="444C55"/>
                </a:solidFill>
                <a:cs typeface="Segoe UI"/>
              </a:rPr>
              <a:t>Crawford Memorial​</a:t>
            </a:r>
            <a:endParaRPr lang="en-US" sz="1600">
              <a:solidFill>
                <a:srgbClr val="444C55"/>
              </a:solidFill>
              <a:ea typeface="Calibri"/>
              <a:cs typeface="Segoe UI"/>
            </a:endParaRPr>
          </a:p>
          <a:p>
            <a:pPr algn="ctr"/>
            <a:r>
              <a:rPr lang="en-US" sz="1600">
                <a:solidFill>
                  <a:srgbClr val="444C55"/>
                </a:solidFill>
                <a:cs typeface="Segoe UI"/>
              </a:rPr>
              <a:t>Edward Hospital​</a:t>
            </a:r>
            <a:endParaRPr lang="en-US" sz="1600">
              <a:solidFill>
                <a:srgbClr val="444C55"/>
              </a:solidFill>
              <a:ea typeface="Calibri"/>
              <a:cs typeface="Segoe UI"/>
            </a:endParaRPr>
          </a:p>
          <a:p>
            <a:pPr algn="ctr"/>
            <a:r>
              <a:rPr lang="en-US" sz="1600">
                <a:solidFill>
                  <a:srgbClr val="444C55"/>
                </a:solidFill>
                <a:cs typeface="Segoe UI"/>
              </a:rPr>
              <a:t>Elmhurst Hospital​</a:t>
            </a:r>
            <a:endParaRPr lang="en-US" sz="1600">
              <a:solidFill>
                <a:srgbClr val="444C55"/>
              </a:solidFill>
              <a:ea typeface="Calibri"/>
              <a:cs typeface="Segoe UI"/>
            </a:endParaRPr>
          </a:p>
          <a:p>
            <a:pPr algn="ctr"/>
            <a:r>
              <a:rPr lang="en-US" sz="1600">
                <a:solidFill>
                  <a:srgbClr val="444C55"/>
                </a:solidFill>
                <a:cs typeface="Segoe UI"/>
              </a:rPr>
              <a:t>FHN Memorial Hospital​</a:t>
            </a:r>
            <a:endParaRPr lang="en-US" sz="1600">
              <a:solidFill>
                <a:srgbClr val="444C55"/>
              </a:solidFill>
              <a:ea typeface="Calibri"/>
              <a:cs typeface="Segoe UI"/>
            </a:endParaRPr>
          </a:p>
          <a:p>
            <a:pPr algn="ctr"/>
            <a:r>
              <a:rPr lang="en-US" sz="1600">
                <a:solidFill>
                  <a:srgbClr val="444C55"/>
                </a:solidFill>
                <a:cs typeface="Segoe UI"/>
              </a:rPr>
              <a:t>Franciscan Health Olympia Fields​</a:t>
            </a:r>
            <a:endParaRPr lang="en-US" sz="1600">
              <a:solidFill>
                <a:srgbClr val="444C55"/>
              </a:solidFill>
              <a:ea typeface="Calibri"/>
              <a:cs typeface="Segoe UI"/>
            </a:endParaRPr>
          </a:p>
          <a:p>
            <a:pPr algn="ctr"/>
            <a:r>
              <a:rPr lang="en-US" sz="1600">
                <a:solidFill>
                  <a:srgbClr val="444C55"/>
                </a:solidFill>
                <a:cs typeface="Segoe UI"/>
              </a:rPr>
              <a:t>Gibson Hospital​</a:t>
            </a:r>
            <a:endParaRPr lang="en-US" sz="1600">
              <a:solidFill>
                <a:srgbClr val="444C55"/>
              </a:solidFill>
              <a:ea typeface="Calibri"/>
              <a:cs typeface="Segoe UI"/>
            </a:endParaRPr>
          </a:p>
          <a:p>
            <a:pPr algn="ctr"/>
            <a:r>
              <a:rPr lang="en-US" sz="1600">
                <a:solidFill>
                  <a:srgbClr val="444C55"/>
                </a:solidFill>
                <a:cs typeface="Segoe UI"/>
              </a:rPr>
              <a:t>HSHS St. Francis Hospital​</a:t>
            </a:r>
            <a:endParaRPr lang="en-US" sz="1600">
              <a:solidFill>
                <a:srgbClr val="444C55"/>
              </a:solidFill>
              <a:ea typeface="Calibri"/>
              <a:cs typeface="Segoe UI"/>
            </a:endParaRPr>
          </a:p>
          <a:p>
            <a:pPr algn="ctr"/>
            <a:r>
              <a:rPr lang="en-US" sz="1600">
                <a:solidFill>
                  <a:srgbClr val="444C55"/>
                </a:solidFill>
                <a:cs typeface="Segoe UI"/>
              </a:rPr>
              <a:t>HSHS St. John's Hospital​</a:t>
            </a:r>
            <a:endParaRPr lang="en-US" sz="1600">
              <a:solidFill>
                <a:srgbClr val="444C55"/>
              </a:solidFill>
              <a:ea typeface="Calibri"/>
              <a:cs typeface="Segoe UI"/>
            </a:endParaRPr>
          </a:p>
          <a:p>
            <a:pPr algn="ctr"/>
            <a:r>
              <a:rPr lang="en-US" sz="1600">
                <a:solidFill>
                  <a:srgbClr val="444C55"/>
                </a:solidFill>
                <a:cs typeface="Segoe UI"/>
              </a:rPr>
              <a:t>HSHS St. Joseph's Breese​</a:t>
            </a:r>
            <a:endParaRPr lang="en-US" sz="1600">
              <a:solidFill>
                <a:srgbClr val="444C55"/>
              </a:solidFill>
              <a:ea typeface="Calibri"/>
              <a:cs typeface="Segoe UI"/>
            </a:endParaRPr>
          </a:p>
          <a:p>
            <a:pPr algn="ctr"/>
            <a:r>
              <a:rPr lang="en-US" sz="1600">
                <a:solidFill>
                  <a:srgbClr val="444C55"/>
                </a:solidFill>
                <a:ea typeface="Calibri"/>
                <a:cs typeface="Calibri"/>
              </a:rPr>
              <a:t>Javon Bea Hospital</a:t>
            </a:r>
          </a:p>
          <a:p>
            <a:pPr algn="ctr"/>
            <a:r>
              <a:rPr lang="en-US" sz="1600">
                <a:solidFill>
                  <a:srgbClr val="444C55"/>
                </a:solidFill>
                <a:ea typeface="Calibri"/>
                <a:cs typeface="Calibri"/>
              </a:rPr>
              <a:t>KSB Hospital</a:t>
            </a:r>
          </a:p>
          <a:p>
            <a:pPr algn="ctr"/>
            <a:r>
              <a:rPr lang="en-US" sz="1600">
                <a:solidFill>
                  <a:srgbClr val="444C55"/>
                </a:solidFill>
                <a:ea typeface="Calibri"/>
                <a:cs typeface="Calibri"/>
              </a:rPr>
              <a:t>Loyola University</a:t>
            </a:r>
          </a:p>
          <a:p>
            <a:pPr algn="ctr"/>
            <a:r>
              <a:rPr lang="en-US" sz="1600">
                <a:solidFill>
                  <a:srgbClr val="444C55"/>
                </a:solidFill>
                <a:ea typeface="Calibri"/>
                <a:cs typeface="Calibri"/>
              </a:rPr>
              <a:t>MacNeal Hospital</a:t>
            </a:r>
          </a:p>
          <a:p>
            <a:pPr algn="ctr"/>
            <a:r>
              <a:rPr lang="en-US" sz="1600">
                <a:solidFill>
                  <a:srgbClr val="444C55"/>
                </a:solidFill>
                <a:ea typeface="Calibri"/>
                <a:cs typeface="Calibri"/>
              </a:rPr>
              <a:t>McDonough District Hospital</a:t>
            </a:r>
          </a:p>
          <a:p>
            <a:pPr algn="ctr"/>
            <a:r>
              <a:rPr lang="en-US" sz="1600">
                <a:solidFill>
                  <a:srgbClr val="444C55"/>
                </a:solidFill>
                <a:ea typeface="Calibri"/>
                <a:cs typeface="Calibri"/>
              </a:rPr>
              <a:t>Memorial Hospital East</a:t>
            </a:r>
          </a:p>
          <a:p>
            <a:pPr algn="ctr"/>
            <a:r>
              <a:rPr lang="en-US" sz="1600">
                <a:solidFill>
                  <a:srgbClr val="444C55"/>
                </a:solidFill>
                <a:ea typeface="Calibri"/>
                <a:cs typeface="Calibri"/>
              </a:rPr>
              <a:t>Memorial Hospital of Carbondale</a:t>
            </a:r>
          </a:p>
          <a:p>
            <a:pPr algn="ctr"/>
            <a:r>
              <a:rPr lang="en-US" sz="1600">
                <a:solidFill>
                  <a:srgbClr val="444C55"/>
                </a:solidFill>
                <a:ea typeface="Calibri"/>
                <a:cs typeface="Calibri"/>
              </a:rPr>
              <a:t>Memorial Medical Center</a:t>
            </a:r>
          </a:p>
          <a:p>
            <a:pPr algn="ctr"/>
            <a:r>
              <a:rPr lang="en-US" sz="1600">
                <a:solidFill>
                  <a:srgbClr val="444C55"/>
                </a:solidFill>
                <a:ea typeface="Calibri"/>
                <a:cs typeface="Calibri"/>
              </a:rPr>
              <a:t>Morris Hospital &amp; Healthcare Center</a:t>
            </a:r>
          </a:p>
          <a:p>
            <a:pPr algn="ctr"/>
            <a:r>
              <a:rPr lang="en-US" sz="1600">
                <a:solidFill>
                  <a:srgbClr val="444C55"/>
                </a:solidFill>
                <a:ea typeface="Calibri"/>
                <a:cs typeface="Calibri"/>
              </a:rPr>
              <a:t>NM </a:t>
            </a:r>
            <a:r>
              <a:rPr lang="en-US" sz="1600" err="1">
                <a:solidFill>
                  <a:srgbClr val="444C55"/>
                </a:solidFill>
                <a:ea typeface="Calibri"/>
                <a:cs typeface="Calibri"/>
              </a:rPr>
              <a:t>Delnor</a:t>
            </a:r>
            <a:endParaRPr lang="en-US" sz="1600">
              <a:solidFill>
                <a:srgbClr val="444C55"/>
              </a:solidFill>
              <a:ea typeface="Calibri"/>
              <a:cs typeface="Calibri"/>
            </a:endParaRPr>
          </a:p>
          <a:p>
            <a:pPr algn="ctr"/>
            <a:r>
              <a:rPr lang="en-US" sz="1600">
                <a:solidFill>
                  <a:srgbClr val="444C55"/>
                </a:solidFill>
                <a:ea typeface="Calibri"/>
                <a:cs typeface="Calibri"/>
              </a:rPr>
              <a:t>NM Huntley Hospital</a:t>
            </a:r>
          </a:p>
          <a:p>
            <a:pPr algn="ctr"/>
            <a:r>
              <a:rPr lang="en-US" sz="2200">
                <a:solidFill>
                  <a:srgbClr val="444C55"/>
                </a:solidFill>
                <a:cs typeface="Segoe UI"/>
              </a:rPr>
              <a:t>​</a:t>
            </a:r>
            <a:endParaRPr lang="en-US" sz="2200">
              <a:solidFill>
                <a:srgbClr val="444C55"/>
              </a:solidFill>
              <a:ea typeface="Calibri"/>
              <a:cs typeface="Segoe UI"/>
            </a:endParaRPr>
          </a:p>
        </p:txBody>
      </p:sp>
    </p:spTree>
    <p:extLst>
      <p:ext uri="{BB962C8B-B14F-4D97-AF65-F5344CB8AC3E}">
        <p14:creationId xmlns:p14="http://schemas.microsoft.com/office/powerpoint/2010/main" val="70094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45F-0B09-7D2B-E4DA-29E6129C96A0}"/>
              </a:ext>
            </a:extLst>
          </p:cNvPr>
          <p:cNvSpPr>
            <a:spLocks noGrp="1"/>
          </p:cNvSpPr>
          <p:nvPr>
            <p:ph type="title"/>
          </p:nvPr>
        </p:nvSpPr>
        <p:spPr>
          <a:noFill/>
        </p:spPr>
        <p:txBody>
          <a:bodyPr/>
          <a:lstStyle/>
          <a:p>
            <a:r>
              <a:rPr lang="en-US">
                <a:ea typeface="Lato Medium"/>
                <a:cs typeface="Lato Medium"/>
              </a:rPr>
              <a:t>Birth Equity Quality Improvement Awards</a:t>
            </a:r>
            <a:endParaRPr lang="en-US"/>
          </a:p>
        </p:txBody>
      </p:sp>
      <p:sp>
        <p:nvSpPr>
          <p:cNvPr id="3" name="Subtitle 2">
            <a:extLst>
              <a:ext uri="{FF2B5EF4-FFF2-40B4-BE49-F238E27FC236}">
                <a16:creationId xmlns:a16="http://schemas.microsoft.com/office/drawing/2014/main" id="{04F94447-0FC3-CA4D-6BF8-BF17079F5A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7815576"/>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7</Notes>
  <HiddenSlides>0</HiddenSlide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1_Office Theme</vt:lpstr>
      <vt:lpstr>Office Theme</vt:lpstr>
      <vt:lpstr>Office Theme</vt:lpstr>
      <vt:lpstr>Office Theme</vt:lpstr>
      <vt:lpstr>Team Recognition,  Networking Lunch, Poster Session, and Initiative Tables</vt:lpstr>
      <vt:lpstr>Awards and Recognitions</vt:lpstr>
      <vt:lpstr>Award Instructions</vt:lpstr>
      <vt:lpstr>PVB Quality Improvement Awards</vt:lpstr>
      <vt:lpstr>PowerPoint Presentation</vt:lpstr>
      <vt:lpstr>PowerPoint Presentation</vt:lpstr>
      <vt:lpstr>PowerPoint Presentation</vt:lpstr>
      <vt:lpstr>PowerPoint Presentation</vt:lpstr>
      <vt:lpstr>Birth Equity Quality Improvement Awards</vt:lpstr>
      <vt:lpstr>PowerPoint Presentation</vt:lpstr>
      <vt:lpstr>PowerPoint Presentation</vt:lpstr>
      <vt:lpstr>PowerPoint Presentation</vt:lpstr>
      <vt:lpstr>PowerPoint Presentation</vt:lpstr>
      <vt:lpstr>BASIC Quality Improvement Awards</vt:lpstr>
      <vt:lpstr>PowerPoint Presentation</vt:lpstr>
      <vt:lpstr>PowerPoint Presentation</vt:lpstr>
      <vt:lpstr>PowerPoint Presentation</vt:lpstr>
      <vt:lpstr>PowerPoint Presentation</vt:lpstr>
      <vt:lpstr>Abstract Awards of Excellence</vt:lpstr>
      <vt:lpstr>PowerPoint Presentation</vt:lpstr>
      <vt:lpstr>PowerPoint Presentation</vt:lpstr>
      <vt:lpstr>PowerPoint Presentation</vt:lpstr>
      <vt:lpstr>PowerPoint Presentation</vt:lpstr>
      <vt:lpstr>Networking Lunch and Poster Session</vt:lpstr>
      <vt:lpstr>PowerPoint Presentation</vt:lpstr>
      <vt:lpstr>Networking Lunch &amp; Poster Session</vt:lpstr>
      <vt:lpstr>PowerPoint Presentation</vt:lpstr>
      <vt:lpstr>Speakers &amp; ILPQC Committees Photos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Todd Hilgert</dc:creator>
  <cp:revision>15</cp:revision>
  <dcterms:created xsi:type="dcterms:W3CDTF">2021-05-17T13:14:11Z</dcterms:created>
  <dcterms:modified xsi:type="dcterms:W3CDTF">2023-11-10T15:57:15Z</dcterms:modified>
</cp:coreProperties>
</file>