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5.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349" r:id="rId2"/>
    <p:sldMasterId id="2147483939" r:id="rId3"/>
    <p:sldMasterId id="2147483725" r:id="rId4"/>
    <p:sldMasterId id="2147484009" r:id="rId5"/>
    <p:sldMasterId id="2147484021" r:id="rId6"/>
    <p:sldMasterId id="2147483933" r:id="rId7"/>
    <p:sldMasterId id="2147484076" r:id="rId8"/>
    <p:sldMasterId id="2147483985" r:id="rId9"/>
    <p:sldMasterId id="2147484058" r:id="rId10"/>
    <p:sldMasterId id="2147484033" r:id="rId11"/>
  </p:sldMasterIdLst>
  <p:notesMasterIdLst>
    <p:notesMasterId r:id="rId63"/>
  </p:notesMasterIdLst>
  <p:sldIdLst>
    <p:sldId id="257" r:id="rId12"/>
    <p:sldId id="308" r:id="rId13"/>
    <p:sldId id="307" r:id="rId14"/>
    <p:sldId id="306" r:id="rId15"/>
    <p:sldId id="305" r:id="rId16"/>
    <p:sldId id="304" r:id="rId17"/>
    <p:sldId id="303" r:id="rId18"/>
    <p:sldId id="302" r:id="rId19"/>
    <p:sldId id="301" r:id="rId20"/>
    <p:sldId id="300" r:id="rId21"/>
    <p:sldId id="299" r:id="rId22"/>
    <p:sldId id="298" r:id="rId23"/>
    <p:sldId id="297" r:id="rId24"/>
    <p:sldId id="296" r:id="rId25"/>
    <p:sldId id="295" r:id="rId26"/>
    <p:sldId id="294" r:id="rId27"/>
    <p:sldId id="293" r:id="rId28"/>
    <p:sldId id="292" r:id="rId29"/>
    <p:sldId id="290" r:id="rId30"/>
    <p:sldId id="289" r:id="rId31"/>
    <p:sldId id="288" r:id="rId32"/>
    <p:sldId id="287" r:id="rId33"/>
    <p:sldId id="286" r:id="rId34"/>
    <p:sldId id="285" r:id="rId35"/>
    <p:sldId id="284" r:id="rId36"/>
    <p:sldId id="283" r:id="rId37"/>
    <p:sldId id="282" r:id="rId38"/>
    <p:sldId id="281" r:id="rId39"/>
    <p:sldId id="280" r:id="rId40"/>
    <p:sldId id="279" r:id="rId41"/>
    <p:sldId id="278" r:id="rId42"/>
    <p:sldId id="277" r:id="rId43"/>
    <p:sldId id="276" r:id="rId44"/>
    <p:sldId id="275" r:id="rId45"/>
    <p:sldId id="274" r:id="rId46"/>
    <p:sldId id="273" r:id="rId47"/>
    <p:sldId id="272" r:id="rId48"/>
    <p:sldId id="271" r:id="rId49"/>
    <p:sldId id="270" r:id="rId50"/>
    <p:sldId id="269" r:id="rId51"/>
    <p:sldId id="268" r:id="rId52"/>
    <p:sldId id="267" r:id="rId53"/>
    <p:sldId id="266" r:id="rId54"/>
    <p:sldId id="265" r:id="rId55"/>
    <p:sldId id="264" r:id="rId56"/>
    <p:sldId id="263" r:id="rId57"/>
    <p:sldId id="262" r:id="rId58"/>
    <p:sldId id="261" r:id="rId59"/>
    <p:sldId id="260" r:id="rId60"/>
    <p:sldId id="259" r:id="rId61"/>
    <p:sldId id="25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386978-7F04-4889-96E2-7E970A6BCC17}" v="15" dt="2023-10-04T17:32:16.303"/>
    <p1510:client id="{3F4A4861-6C42-B888-83F5-5ECB5FCCE6A6}" v="15" dt="2023-11-10T15:50:41.124"/>
    <p1510:client id="{907842F3-C91F-8CDE-5181-1844A051D312}" v="53" dt="2023-10-20T15:17:48.1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8" d="100"/>
          <a:sy n="68" d="100"/>
        </p:scale>
        <p:origin x="428" y="48"/>
      </p:cViewPr>
      <p:guideLst/>
    </p:cSldViewPr>
  </p:slideViewPr>
  <p:notesTextViewPr>
    <p:cViewPr>
      <p:scale>
        <a:sx n="1" d="1"/>
        <a:sy n="1" d="1"/>
      </p:scale>
      <p:origin x="0" y="0"/>
    </p:cViewPr>
  </p:notesTextViewPr>
  <p:sorterViewPr>
    <p:cViewPr>
      <p:scale>
        <a:sx n="100" d="100"/>
        <a:sy n="100" d="100"/>
      </p:scale>
      <p:origin x="0" y="-70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ena Lida Surenian" userId="S::als0813@ads.northwestern.edu::e2fd0e4e-6417-49b0-ab16-0ba26a1719f0" providerId="AD" clId="Web-{3F4A4861-6C42-B888-83F5-5ECB5FCCE6A6}"/>
    <pc:docChg chg="modSld">
      <pc:chgData name="Aleena Lida Surenian" userId="S::als0813@ads.northwestern.edu::e2fd0e4e-6417-49b0-ab16-0ba26a1719f0" providerId="AD" clId="Web-{3F4A4861-6C42-B888-83F5-5ECB5FCCE6A6}" dt="2023-11-10T15:50:41.124" v="10"/>
      <pc:docMkLst>
        <pc:docMk/>
      </pc:docMkLst>
      <pc:sldChg chg="addSp delSp modSp">
        <pc:chgData name="Aleena Lida Surenian" userId="S::als0813@ads.northwestern.edu::e2fd0e4e-6417-49b0-ab16-0ba26a1719f0" providerId="AD" clId="Web-{3F4A4861-6C42-B888-83F5-5ECB5FCCE6A6}" dt="2023-11-10T15:50:33.780" v="6"/>
        <pc:sldMkLst>
          <pc:docMk/>
          <pc:sldMk cId="3878299107" sldId="258"/>
        </pc:sldMkLst>
        <pc:spChg chg="mod">
          <ac:chgData name="Aleena Lida Surenian" userId="S::als0813@ads.northwestern.edu::e2fd0e4e-6417-49b0-ab16-0ba26a1719f0" providerId="AD" clId="Web-{3F4A4861-6C42-B888-83F5-5ECB5FCCE6A6}" dt="2023-11-10T15:50:33.155" v="5" actId="20577"/>
          <ac:spMkLst>
            <pc:docMk/>
            <pc:sldMk cId="3878299107" sldId="258"/>
            <ac:spMk id="2" creationId="{1BC6C970-ED3D-4947-A59D-5C62D3948EFF}"/>
          </ac:spMkLst>
        </pc:spChg>
        <pc:spChg chg="add mod">
          <ac:chgData name="Aleena Lida Surenian" userId="S::als0813@ads.northwestern.edu::e2fd0e4e-6417-49b0-ab16-0ba26a1719f0" providerId="AD" clId="Web-{3F4A4861-6C42-B888-83F5-5ECB5FCCE6A6}" dt="2023-11-10T15:50:33.780" v="6"/>
          <ac:spMkLst>
            <pc:docMk/>
            <pc:sldMk cId="3878299107" sldId="258"/>
            <ac:spMk id="5" creationId="{4A185044-126C-BBC9-6778-00BA2FA0FC4D}"/>
          </ac:spMkLst>
        </pc:spChg>
        <pc:picChg chg="del">
          <ac:chgData name="Aleena Lida Surenian" userId="S::als0813@ads.northwestern.edu::e2fd0e4e-6417-49b0-ab16-0ba26a1719f0" providerId="AD" clId="Web-{3F4A4861-6C42-B888-83F5-5ECB5FCCE6A6}" dt="2023-11-10T15:50:33.780" v="6"/>
          <ac:picMkLst>
            <pc:docMk/>
            <pc:sldMk cId="3878299107" sldId="258"/>
            <ac:picMk id="4" creationId="{F522FDF5-F0D6-4F57-9283-3289EC4A22E1}"/>
          </ac:picMkLst>
        </pc:picChg>
      </pc:sldChg>
      <pc:sldChg chg="delSp modSp">
        <pc:chgData name="Aleena Lida Surenian" userId="S::als0813@ads.northwestern.edu::e2fd0e4e-6417-49b0-ab16-0ba26a1719f0" providerId="AD" clId="Web-{3F4A4861-6C42-B888-83F5-5ECB5FCCE6A6}" dt="2023-11-10T15:50:41.124" v="10"/>
        <pc:sldMkLst>
          <pc:docMk/>
          <pc:sldMk cId="1561218896" sldId="260"/>
        </pc:sldMkLst>
        <pc:spChg chg="mod">
          <ac:chgData name="Aleena Lida Surenian" userId="S::als0813@ads.northwestern.edu::e2fd0e4e-6417-49b0-ab16-0ba26a1719f0" providerId="AD" clId="Web-{3F4A4861-6C42-B888-83F5-5ECB5FCCE6A6}" dt="2023-11-10T15:50:40.781" v="9" actId="20577"/>
          <ac:spMkLst>
            <pc:docMk/>
            <pc:sldMk cId="1561218896" sldId="260"/>
            <ac:spMk id="3" creationId="{19FFF18B-8EBC-526B-C02E-28D649DE2E5B}"/>
          </ac:spMkLst>
        </pc:spChg>
        <pc:picChg chg="del">
          <ac:chgData name="Aleena Lida Surenian" userId="S::als0813@ads.northwestern.edu::e2fd0e4e-6417-49b0-ab16-0ba26a1719f0" providerId="AD" clId="Web-{3F4A4861-6C42-B888-83F5-5ECB5FCCE6A6}" dt="2023-11-10T15:50:41.124" v="10"/>
          <ac:picMkLst>
            <pc:docMk/>
            <pc:sldMk cId="1561218896" sldId="260"/>
            <ac:picMk id="1028" creationId="{2C8C05A6-810E-5828-CF7F-44663F1A711F}"/>
          </ac:picMkLst>
        </pc:picChg>
      </pc:sldChg>
      <pc:sldChg chg="delSp modSp">
        <pc:chgData name="Aleena Lida Surenian" userId="S::als0813@ads.northwestern.edu::e2fd0e4e-6417-49b0-ab16-0ba26a1719f0" providerId="AD" clId="Web-{3F4A4861-6C42-B888-83F5-5ECB5FCCE6A6}" dt="2023-11-10T15:50:10.389" v="3"/>
        <pc:sldMkLst>
          <pc:docMk/>
          <pc:sldMk cId="2991242426" sldId="302"/>
        </pc:sldMkLst>
        <pc:spChg chg="mod">
          <ac:chgData name="Aleena Lida Surenian" userId="S::als0813@ads.northwestern.edu::e2fd0e4e-6417-49b0-ab16-0ba26a1719f0" providerId="AD" clId="Web-{3F4A4861-6C42-B888-83F5-5ECB5FCCE6A6}" dt="2023-11-10T15:50:09.764" v="2" actId="20577"/>
          <ac:spMkLst>
            <pc:docMk/>
            <pc:sldMk cId="2991242426" sldId="302"/>
            <ac:spMk id="3" creationId="{DA51BCB1-9045-466C-906A-178076E29B34}"/>
          </ac:spMkLst>
        </pc:spChg>
        <pc:picChg chg="del">
          <ac:chgData name="Aleena Lida Surenian" userId="S::als0813@ads.northwestern.edu::e2fd0e4e-6417-49b0-ab16-0ba26a1719f0" providerId="AD" clId="Web-{3F4A4861-6C42-B888-83F5-5ECB5FCCE6A6}" dt="2023-11-10T15:50:10.389" v="3"/>
          <ac:picMkLst>
            <pc:docMk/>
            <pc:sldMk cId="2991242426" sldId="302"/>
            <ac:picMk id="1026" creationId="{594F4038-2192-A6A1-D399-2E04D5FB5C3D}"/>
          </ac:picMkLst>
        </pc:picChg>
      </pc:sldChg>
      <pc:sldChg chg="delSp modSp">
        <pc:chgData name="Aleena Lida Surenian" userId="S::als0813@ads.northwestern.edu::e2fd0e4e-6417-49b0-ab16-0ba26a1719f0" providerId="AD" clId="Web-{3F4A4861-6C42-B888-83F5-5ECB5FCCE6A6}" dt="2023-11-10T15:49:57.076" v="1"/>
        <pc:sldMkLst>
          <pc:docMk/>
          <pc:sldMk cId="211124611" sldId="307"/>
        </pc:sldMkLst>
        <pc:spChg chg="mod">
          <ac:chgData name="Aleena Lida Surenian" userId="S::als0813@ads.northwestern.edu::e2fd0e4e-6417-49b0-ab16-0ba26a1719f0" providerId="AD" clId="Web-{3F4A4861-6C42-B888-83F5-5ECB5FCCE6A6}" dt="2023-11-10T15:49:55.717" v="0" actId="20577"/>
          <ac:spMkLst>
            <pc:docMk/>
            <pc:sldMk cId="211124611" sldId="307"/>
            <ac:spMk id="6" creationId="{64BFF0B4-C2C6-419C-947B-F4CA71B8DA8C}"/>
          </ac:spMkLst>
        </pc:spChg>
        <pc:picChg chg="del">
          <ac:chgData name="Aleena Lida Surenian" userId="S::als0813@ads.northwestern.edu::e2fd0e4e-6417-49b0-ab16-0ba26a1719f0" providerId="AD" clId="Web-{3F4A4861-6C42-B888-83F5-5ECB5FCCE6A6}" dt="2023-11-10T15:49:57.076" v="1"/>
          <ac:picMkLst>
            <pc:docMk/>
            <pc:sldMk cId="211124611" sldId="307"/>
            <ac:picMk id="9" creationId="{8FA726A7-B5E7-4E61-90C2-E1C12952E9F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solidFill>
                <a:latin typeface="+mn-lt"/>
                <a:ea typeface="+mn-ea"/>
                <a:cs typeface="+mn-cs"/>
              </a:defRPr>
            </a:pPr>
            <a:r>
              <a:rPr lang="en-US" dirty="0"/>
              <a:t>  </a:t>
            </a:r>
            <a:r>
              <a:rPr lang="en-US" sz="1600" b="1" i="0" baseline="0" dirty="0">
                <a:effectLst/>
              </a:rPr>
              <a:t>Data Presented at Texas Children’s Pavilion for Women Department Meeting: March 2019</a:t>
            </a:r>
            <a:endParaRPr lang="en-US" sz="16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solidFill>
              </a:defRPr>
            </a:pPr>
            <a:r>
              <a:rPr lang="en-US" sz="1600" dirty="0"/>
              <a:t>Rate of Severe Maternal Morbidity by Race and Ethnicity</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solidFill>
              </a:defRPr>
            </a:pPr>
            <a:r>
              <a:rPr lang="en-US" sz="1600" dirty="0"/>
              <a:t>October 2015 - Feb 2019</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solidFill>
              <a:latin typeface="+mn-lt"/>
              <a:ea typeface="+mn-ea"/>
              <a:cs typeface="+mn-cs"/>
            </a:defRPr>
          </a:pPr>
          <a:endParaRPr lang="en-US"/>
        </a:p>
      </c:txPr>
    </c:title>
    <c:autoTitleDeleted val="0"/>
    <c:plotArea>
      <c:layout/>
      <c:lineChart>
        <c:grouping val="standard"/>
        <c:varyColors val="0"/>
        <c:ser>
          <c:idx val="0"/>
          <c:order val="0"/>
          <c:tx>
            <c:strRef>
              <c:f>'fig 1 and 2'!$B$3</c:f>
              <c:strCache>
                <c:ptCount val="1"/>
                <c:pt idx="0">
                  <c:v>NH Asian</c:v>
                </c:pt>
              </c:strCache>
            </c:strRef>
          </c:tx>
          <c:spPr>
            <a:ln w="28575" cap="rnd">
              <a:solidFill>
                <a:schemeClr val="accent1"/>
              </a:solidFill>
              <a:prstDash val="solid"/>
              <a:round/>
            </a:ln>
            <a:effectLst/>
          </c:spPr>
          <c:marker>
            <c:symbol val="triangle"/>
            <c:size val="7"/>
            <c:spPr>
              <a:solidFill>
                <a:schemeClr val="accent1"/>
              </a:solidFill>
              <a:ln w="9525">
                <a:solidFill>
                  <a:schemeClr val="accent1"/>
                </a:solidFill>
              </a:ln>
              <a:effectLst/>
            </c:spPr>
          </c:marker>
          <c:dLbls>
            <c:dLbl>
              <c:idx val="0"/>
              <c:layout>
                <c:manualLayout>
                  <c:x val="-2.9712577353156019E-2"/>
                  <c:y val="3.98281660104985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F1-4979-BE11-30A8341847E0}"/>
                </c:ext>
              </c:extLst>
            </c:dLbl>
            <c:dLbl>
              <c:idx val="1"/>
              <c:layout>
                <c:manualLayout>
                  <c:x val="-2.4923575100340972E-2"/>
                  <c:y val="3.69420521653542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F1-4979-BE11-30A8341847E0}"/>
                </c:ext>
              </c:extLst>
            </c:dLbl>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 1 and 2'!$A$4:$A$9</c:f>
              <c:numCache>
                <c:formatCode>General</c:formatCode>
                <c:ptCount val="5"/>
                <c:pt idx="0">
                  <c:v>2015</c:v>
                </c:pt>
                <c:pt idx="1">
                  <c:v>2016</c:v>
                </c:pt>
                <c:pt idx="2">
                  <c:v>2017</c:v>
                </c:pt>
                <c:pt idx="3">
                  <c:v>2018</c:v>
                </c:pt>
                <c:pt idx="4">
                  <c:v>2019</c:v>
                </c:pt>
              </c:numCache>
            </c:numRef>
          </c:cat>
          <c:val>
            <c:numRef>
              <c:f>'fig 1 and 2'!$B$4:$B$9</c:f>
              <c:numCache>
                <c:formatCode>0.00%</c:formatCode>
                <c:ptCount val="5"/>
                <c:pt idx="0">
                  <c:v>1.49E-2</c:v>
                </c:pt>
                <c:pt idx="1">
                  <c:v>1.8100000000000002E-2</c:v>
                </c:pt>
                <c:pt idx="2">
                  <c:v>4.2599999999999999E-2</c:v>
                </c:pt>
                <c:pt idx="3">
                  <c:v>3.5900000000000001E-2</c:v>
                </c:pt>
                <c:pt idx="4">
                  <c:v>4.1099999999999998E-2</c:v>
                </c:pt>
              </c:numCache>
            </c:numRef>
          </c:val>
          <c:smooth val="0"/>
          <c:extLst>
            <c:ext xmlns:c16="http://schemas.microsoft.com/office/drawing/2014/chart" uri="{C3380CC4-5D6E-409C-BE32-E72D297353CC}">
              <c16:uniqueId val="{00000002-25F1-4979-BE11-30A8341847E0}"/>
            </c:ext>
          </c:extLst>
        </c:ser>
        <c:ser>
          <c:idx val="1"/>
          <c:order val="1"/>
          <c:tx>
            <c:strRef>
              <c:f>'fig 1 and 2'!$C$3</c:f>
              <c:strCache>
                <c:ptCount val="1"/>
                <c:pt idx="0">
                  <c:v>NH Black</c:v>
                </c:pt>
              </c:strCache>
            </c:strRef>
          </c:tx>
          <c:spPr>
            <a:ln w="28575" cap="sq">
              <a:solidFill>
                <a:schemeClr val="accent2"/>
              </a:solidFill>
              <a:prstDash val="solid"/>
              <a:miter lim="800000"/>
            </a:ln>
            <a:effectLst/>
          </c:spPr>
          <c:marker>
            <c:symbol val="square"/>
            <c:size val="7"/>
            <c:spPr>
              <a:solidFill>
                <a:schemeClr val="accent2"/>
              </a:solidFill>
              <a:ln w="9525">
                <a:solidFill>
                  <a:schemeClr val="accent2"/>
                </a:solidFill>
              </a:ln>
              <a:effectLst/>
            </c:spPr>
          </c:marker>
          <c:dLbls>
            <c:dLbl>
              <c:idx val="0"/>
              <c:layout>
                <c:manualLayout>
                  <c:x val="-3.2864769645260139E-2"/>
                  <c:y val="3.11700295275590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F1-4979-BE11-30A8341847E0}"/>
                </c:ext>
              </c:extLst>
            </c:dLbl>
            <c:dLbl>
              <c:idx val="1"/>
              <c:layout>
                <c:manualLayout>
                  <c:x val="-4.8747281886852359E-2"/>
                  <c:y val="4.6445620078740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F1-4979-BE11-30A8341847E0}"/>
                </c:ext>
              </c:extLst>
            </c:dLbl>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 1 and 2'!$A$4:$A$9</c:f>
              <c:numCache>
                <c:formatCode>General</c:formatCode>
                <c:ptCount val="5"/>
                <c:pt idx="0">
                  <c:v>2015</c:v>
                </c:pt>
                <c:pt idx="1">
                  <c:v>2016</c:v>
                </c:pt>
                <c:pt idx="2">
                  <c:v>2017</c:v>
                </c:pt>
                <c:pt idx="3">
                  <c:v>2018</c:v>
                </c:pt>
                <c:pt idx="4">
                  <c:v>2019</c:v>
                </c:pt>
              </c:numCache>
            </c:numRef>
          </c:cat>
          <c:val>
            <c:numRef>
              <c:f>'fig 1 and 2'!$C$4:$C$9</c:f>
              <c:numCache>
                <c:formatCode>0.00%</c:formatCode>
                <c:ptCount val="5"/>
                <c:pt idx="0">
                  <c:v>4.3700000000000003E-2</c:v>
                </c:pt>
                <c:pt idx="1">
                  <c:v>5.1799999999999999E-2</c:v>
                </c:pt>
                <c:pt idx="2">
                  <c:v>5.8500000000000003E-2</c:v>
                </c:pt>
                <c:pt idx="3">
                  <c:v>6.3100000000000003E-2</c:v>
                </c:pt>
                <c:pt idx="4">
                  <c:v>6.6400000000000001E-2</c:v>
                </c:pt>
              </c:numCache>
            </c:numRef>
          </c:val>
          <c:smooth val="0"/>
          <c:extLst>
            <c:ext xmlns:c16="http://schemas.microsoft.com/office/drawing/2014/chart" uri="{C3380CC4-5D6E-409C-BE32-E72D297353CC}">
              <c16:uniqueId val="{00000005-25F1-4979-BE11-30A8341847E0}"/>
            </c:ext>
          </c:extLst>
        </c:ser>
        <c:ser>
          <c:idx val="2"/>
          <c:order val="2"/>
          <c:tx>
            <c:strRef>
              <c:f>'fig 1 and 2'!$D$3</c:f>
              <c:strCache>
                <c:ptCount val="1"/>
                <c:pt idx="0">
                  <c:v>Hispanic</c:v>
                </c:pt>
              </c:strCache>
            </c:strRef>
          </c:tx>
          <c:spPr>
            <a:ln w="28575" cap="sq">
              <a:solidFill>
                <a:schemeClr val="accent3"/>
              </a:solidFill>
              <a:prstDash val="solid"/>
              <a:miter lim="800000"/>
            </a:ln>
            <a:effectLst/>
          </c:spPr>
          <c:marker>
            <c:symbol val="diamond"/>
            <c:size val="8"/>
            <c:spPr>
              <a:solidFill>
                <a:schemeClr val="accent3"/>
              </a:solidFill>
              <a:ln w="9525">
                <a:solidFill>
                  <a:schemeClr val="accent3"/>
                </a:solidFill>
              </a:ln>
              <a:effectLst/>
            </c:spPr>
          </c:marker>
          <c:dLbls>
            <c:dLbl>
              <c:idx val="1"/>
              <c:layout>
                <c:manualLayout>
                  <c:x val="-5.5894409345994982E-2"/>
                  <c:y val="-5.19264637374873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F1-4979-BE11-30A8341847E0}"/>
                </c:ext>
              </c:extLst>
            </c:dLbl>
            <c:dLbl>
              <c:idx val="2"/>
              <c:layout>
                <c:manualLayout>
                  <c:x val="-3.2070706249613938E-2"/>
                  <c:y val="3.75396257286021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5F1-4979-BE11-30A8341847E0}"/>
                </c:ext>
              </c:extLst>
            </c:dLbl>
            <c:dLbl>
              <c:idx val="4"/>
              <c:layout>
                <c:manualLayout>
                  <c:x val="-8.5122492276229877E-3"/>
                  <c:y val="-2.50065616797900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5F1-4979-BE11-30A8341847E0}"/>
                </c:ext>
              </c:extLst>
            </c:dLbl>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 1 and 2'!$A$4:$A$9</c:f>
              <c:numCache>
                <c:formatCode>General</c:formatCode>
                <c:ptCount val="5"/>
                <c:pt idx="0">
                  <c:v>2015</c:v>
                </c:pt>
                <c:pt idx="1">
                  <c:v>2016</c:v>
                </c:pt>
                <c:pt idx="2">
                  <c:v>2017</c:v>
                </c:pt>
                <c:pt idx="3">
                  <c:v>2018</c:v>
                </c:pt>
                <c:pt idx="4">
                  <c:v>2019</c:v>
                </c:pt>
              </c:numCache>
            </c:numRef>
          </c:cat>
          <c:val>
            <c:numRef>
              <c:f>'fig 1 and 2'!$D$4:$D$9</c:f>
              <c:numCache>
                <c:formatCode>0.00%</c:formatCode>
                <c:ptCount val="5"/>
                <c:pt idx="0">
                  <c:v>4.9200000000000001E-2</c:v>
                </c:pt>
                <c:pt idx="1">
                  <c:v>5.1116333725029377E-2</c:v>
                </c:pt>
                <c:pt idx="2">
                  <c:v>2.93E-2</c:v>
                </c:pt>
                <c:pt idx="3">
                  <c:v>4.2900000000000001E-2</c:v>
                </c:pt>
                <c:pt idx="4">
                  <c:v>3.5999999999999997E-2</c:v>
                </c:pt>
              </c:numCache>
            </c:numRef>
          </c:val>
          <c:smooth val="0"/>
          <c:extLst>
            <c:ext xmlns:c16="http://schemas.microsoft.com/office/drawing/2014/chart" uri="{C3380CC4-5D6E-409C-BE32-E72D297353CC}">
              <c16:uniqueId val="{00000009-25F1-4979-BE11-30A8341847E0}"/>
            </c:ext>
          </c:extLst>
        </c:ser>
        <c:ser>
          <c:idx val="3"/>
          <c:order val="3"/>
          <c:tx>
            <c:strRef>
              <c:f>'fig 1 and 2'!$E$3</c:f>
              <c:strCache>
                <c:ptCount val="1"/>
                <c:pt idx="0">
                  <c:v>NH White</c:v>
                </c:pt>
              </c:strCache>
            </c:strRef>
          </c:tx>
          <c:spPr>
            <a:ln w="28575" cap="sq">
              <a:solidFill>
                <a:schemeClr val="accent4"/>
              </a:solidFill>
              <a:prstDash val="solid"/>
              <a:miter lim="800000"/>
            </a:ln>
            <a:effectLst/>
          </c:spPr>
          <c:marker>
            <c:symbol val="circle"/>
            <c:size val="7"/>
            <c:spPr>
              <a:solidFill>
                <a:schemeClr val="accent4"/>
              </a:solidFill>
              <a:ln w="9525">
                <a:solidFill>
                  <a:schemeClr val="accent4"/>
                </a:solidFill>
              </a:ln>
              <a:effectLst/>
            </c:spPr>
          </c:marker>
          <c:dLbls>
            <c:dLbl>
              <c:idx val="2"/>
              <c:layout>
                <c:manualLayout>
                  <c:x val="-2.8100089066883702E-2"/>
                  <c:y val="-4.47114565224801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5F1-4979-BE11-30A8341847E0}"/>
                </c:ext>
              </c:extLst>
            </c:dLbl>
            <c:dLbl>
              <c:idx val="3"/>
              <c:layout>
                <c:manualLayout>
                  <c:x val="-2.1747101574515416E-2"/>
                  <c:y val="3.60966242856006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5F1-4979-BE11-30A8341847E0}"/>
                </c:ext>
              </c:extLst>
            </c:dLbl>
            <c:dLbl>
              <c:idx val="4"/>
              <c:layout>
                <c:manualLayout>
                  <c:x val="-2.8100089066883702E-2"/>
                  <c:y val="3.8982627171603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5F1-4979-BE11-30A8341847E0}"/>
                </c:ext>
              </c:extLst>
            </c:dLbl>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 1 and 2'!$A$4:$A$9</c:f>
              <c:numCache>
                <c:formatCode>General</c:formatCode>
                <c:ptCount val="5"/>
                <c:pt idx="0">
                  <c:v>2015</c:v>
                </c:pt>
                <c:pt idx="1">
                  <c:v>2016</c:v>
                </c:pt>
                <c:pt idx="2">
                  <c:v>2017</c:v>
                </c:pt>
                <c:pt idx="3">
                  <c:v>2018</c:v>
                </c:pt>
                <c:pt idx="4">
                  <c:v>2019</c:v>
                </c:pt>
              </c:numCache>
            </c:numRef>
          </c:cat>
          <c:val>
            <c:numRef>
              <c:f>'fig 1 and 2'!$E$4:$E$9</c:f>
              <c:numCache>
                <c:formatCode>0.00%</c:formatCode>
                <c:ptCount val="5"/>
                <c:pt idx="0">
                  <c:v>1.9699999999999999E-2</c:v>
                </c:pt>
                <c:pt idx="1">
                  <c:v>2.8199999999999999E-2</c:v>
                </c:pt>
                <c:pt idx="2">
                  <c:v>3.1E-2</c:v>
                </c:pt>
                <c:pt idx="3">
                  <c:v>3.1099999999999999E-2</c:v>
                </c:pt>
                <c:pt idx="4">
                  <c:v>3.3799999999999997E-2</c:v>
                </c:pt>
              </c:numCache>
            </c:numRef>
          </c:val>
          <c:smooth val="0"/>
          <c:extLst>
            <c:ext xmlns:c16="http://schemas.microsoft.com/office/drawing/2014/chart" uri="{C3380CC4-5D6E-409C-BE32-E72D297353CC}">
              <c16:uniqueId val="{0000000D-25F1-4979-BE11-30A8341847E0}"/>
            </c:ext>
          </c:extLst>
        </c:ser>
        <c:dLbls>
          <c:dLblPos val="t"/>
          <c:showLegendKey val="0"/>
          <c:showVal val="1"/>
          <c:showCatName val="0"/>
          <c:showSerName val="0"/>
          <c:showPercent val="0"/>
          <c:showBubbleSize val="0"/>
        </c:dLbls>
        <c:marker val="1"/>
        <c:smooth val="0"/>
        <c:axId val="175536216"/>
        <c:axId val="175536608"/>
      </c:lineChart>
      <c:catAx>
        <c:axId val="175536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75536608"/>
        <c:crosses val="autoZero"/>
        <c:auto val="1"/>
        <c:lblAlgn val="ctr"/>
        <c:lblOffset val="100"/>
        <c:noMultiLvlLbl val="0"/>
      </c:catAx>
      <c:valAx>
        <c:axId val="175536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a:t>Severe Maternal Morbidity Rate (%)</a:t>
                </a:r>
              </a:p>
            </c:rich>
          </c:tx>
          <c:layout>
            <c:manualLayout>
              <c:xMode val="edge"/>
              <c:yMode val="edge"/>
              <c:x val="3.4466883702492352E-3"/>
              <c:y val="0.33620231386828986"/>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75536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b="1">
          <a:solidFill>
            <a:schemeClr val="tx1"/>
          </a:solidFill>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prstClr val="black"/>
                </a:solidFill>
                <a:latin typeface="+mn-lt"/>
                <a:ea typeface="+mn-ea"/>
                <a:cs typeface="+mn-cs"/>
              </a:defRPr>
            </a:pPr>
            <a:r>
              <a:rPr lang="en-US" sz="1800" b="1" i="0" baseline="0" dirty="0">
                <a:effectLst/>
              </a:rPr>
              <a:t>Data Presented at Texas Children’s Pavilion for Women Department Meeting: March 2019</a:t>
            </a:r>
            <a:endParaRPr lang="en-US"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800">
                <a:solidFill>
                  <a:prstClr val="black"/>
                </a:solidFill>
              </a:defRPr>
            </a:pPr>
            <a:r>
              <a:rPr lang="en-US" sz="1800" b="1" baseline="0" dirty="0">
                <a:solidFill>
                  <a:schemeClr val="tx1"/>
                </a:solidFill>
              </a:rPr>
              <a:t>Rate of </a:t>
            </a:r>
            <a:r>
              <a:rPr lang="en-US" sz="1800" b="1" dirty="0">
                <a:solidFill>
                  <a:schemeClr val="tx1"/>
                </a:solidFill>
              </a:rPr>
              <a:t>Severe</a:t>
            </a:r>
            <a:r>
              <a:rPr lang="en-US" sz="1800" b="1" baseline="0" dirty="0">
                <a:solidFill>
                  <a:schemeClr val="tx1"/>
                </a:solidFill>
              </a:rPr>
              <a:t> Maternal Morbidity from Hemorrhage by Race and Ethnicity</a:t>
            </a:r>
          </a:p>
          <a:p>
            <a:pPr marL="0" marR="0" lvl="0" indent="0" algn="ctr" defTabSz="914400" rtl="0" eaLnBrk="1" fontAlgn="auto" latinLnBrk="0" hangingPunct="1">
              <a:lnSpc>
                <a:spcPct val="100000"/>
              </a:lnSpc>
              <a:spcBef>
                <a:spcPts val="0"/>
              </a:spcBef>
              <a:spcAft>
                <a:spcPts val="0"/>
              </a:spcAft>
              <a:buClrTx/>
              <a:buSzTx/>
              <a:buFontTx/>
              <a:buNone/>
              <a:tabLst/>
              <a:defRPr sz="1800">
                <a:solidFill>
                  <a:prstClr val="black"/>
                </a:solidFill>
              </a:defRPr>
            </a:pPr>
            <a:r>
              <a:rPr lang="en-US" sz="1800" b="1" baseline="0" dirty="0">
                <a:solidFill>
                  <a:schemeClr val="tx1"/>
                </a:solidFill>
              </a:rPr>
              <a:t>October 2015 - Feb 2019</a:t>
            </a:r>
            <a:endParaRPr lang="en-US" sz="1800" b="1" dirty="0">
              <a:solidFill>
                <a:schemeClr val="tx1"/>
              </a:solidFill>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prstClr val="black"/>
              </a:solidFill>
              <a:latin typeface="+mn-lt"/>
              <a:ea typeface="+mn-ea"/>
              <a:cs typeface="+mn-cs"/>
            </a:defRPr>
          </a:pPr>
          <a:endParaRPr lang="en-US"/>
        </a:p>
      </c:txPr>
    </c:title>
    <c:autoTitleDeleted val="0"/>
    <c:plotArea>
      <c:layout>
        <c:manualLayout>
          <c:layoutTarget val="inner"/>
          <c:xMode val="edge"/>
          <c:yMode val="edge"/>
          <c:x val="9.5993918519422253E-2"/>
          <c:y val="0.16455580865603645"/>
          <c:w val="0.88652495315320379"/>
          <c:h val="0.69550983803562139"/>
        </c:manualLayout>
      </c:layout>
      <c:lineChart>
        <c:grouping val="standard"/>
        <c:varyColors val="0"/>
        <c:ser>
          <c:idx val="0"/>
          <c:order val="0"/>
          <c:tx>
            <c:strRef>
              <c:f>'fig 1 and 2'!$B$17</c:f>
              <c:strCache>
                <c:ptCount val="1"/>
                <c:pt idx="0">
                  <c:v>NH Asian</c:v>
                </c:pt>
              </c:strCache>
            </c:strRef>
          </c:tx>
          <c:spPr>
            <a:ln w="28575" cap="rnd">
              <a:solidFill>
                <a:schemeClr val="accent1"/>
              </a:solidFill>
              <a:round/>
            </a:ln>
            <a:effectLst/>
          </c:spPr>
          <c:marker>
            <c:symbol val="triangle"/>
            <c:size val="7"/>
            <c:spPr>
              <a:solidFill>
                <a:schemeClr val="accent1"/>
              </a:solidFill>
              <a:ln w="9525">
                <a:solidFill>
                  <a:schemeClr val="accent1"/>
                </a:solidFill>
              </a:ln>
              <a:effectLst/>
            </c:spPr>
          </c:marker>
          <c:dLbls>
            <c:dLbl>
              <c:idx val="2"/>
              <c:layout>
                <c:manualLayout>
                  <c:x val="-5.8756487381866361E-2"/>
                  <c:y val="-5.0136614472165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F5-4E42-BB28-02D4A6B10FA8}"/>
                </c:ext>
              </c:extLst>
            </c:dLbl>
            <c:dLbl>
              <c:idx val="3"/>
              <c:layout>
                <c:manualLayout>
                  <c:x val="-7.9022958840514416E-3"/>
                  <c:y val="-2.58389683066382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F5-4E42-BB28-02D4A6B10FA8}"/>
                </c:ext>
              </c:extLst>
            </c:dLbl>
            <c:dLbl>
              <c:idx val="4"/>
              <c:layout>
                <c:manualLayout>
                  <c:x val="-1.5455219468245849E-3"/>
                  <c:y val="-7.615733682492422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3F5-4E42-BB28-02D4A6B10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 1 and 2'!$A$18:$A$23</c:f>
              <c:numCache>
                <c:formatCode>General</c:formatCode>
                <c:ptCount val="5"/>
                <c:pt idx="0">
                  <c:v>2015</c:v>
                </c:pt>
                <c:pt idx="1">
                  <c:v>2016</c:v>
                </c:pt>
                <c:pt idx="2">
                  <c:v>2017</c:v>
                </c:pt>
                <c:pt idx="3">
                  <c:v>2018</c:v>
                </c:pt>
                <c:pt idx="4">
                  <c:v>2019</c:v>
                </c:pt>
              </c:numCache>
            </c:numRef>
          </c:cat>
          <c:val>
            <c:numRef>
              <c:f>'fig 1 and 2'!$B$18:$B$23</c:f>
              <c:numCache>
                <c:formatCode>0.00%</c:formatCode>
                <c:ptCount val="5"/>
                <c:pt idx="0">
                  <c:v>0.1111111111111111</c:v>
                </c:pt>
                <c:pt idx="1">
                  <c:v>0.16363636363636361</c:v>
                </c:pt>
                <c:pt idx="2">
                  <c:v>0.26984126984126983</c:v>
                </c:pt>
                <c:pt idx="3">
                  <c:v>0.28813559322033899</c:v>
                </c:pt>
                <c:pt idx="4">
                  <c:v>0.3</c:v>
                </c:pt>
              </c:numCache>
            </c:numRef>
          </c:val>
          <c:smooth val="0"/>
          <c:extLst>
            <c:ext xmlns:c16="http://schemas.microsoft.com/office/drawing/2014/chart" uri="{C3380CC4-5D6E-409C-BE32-E72D297353CC}">
              <c16:uniqueId val="{00000003-C3F5-4E42-BB28-02D4A6B10FA8}"/>
            </c:ext>
          </c:extLst>
        </c:ser>
        <c:ser>
          <c:idx val="1"/>
          <c:order val="1"/>
          <c:tx>
            <c:strRef>
              <c:f>'fig 1 and 2'!$C$17</c:f>
              <c:strCache>
                <c:ptCount val="1"/>
                <c:pt idx="0">
                  <c:v>NH Black</c:v>
                </c:pt>
              </c:strCache>
            </c:strRef>
          </c:tx>
          <c:spPr>
            <a:ln w="28575" cap="rnd">
              <a:solidFill>
                <a:schemeClr val="accent2"/>
              </a:solidFill>
              <a:round/>
            </a:ln>
            <a:effectLst/>
          </c:spPr>
          <c:marker>
            <c:symbol val="square"/>
            <c:size val="7"/>
            <c:spPr>
              <a:solidFill>
                <a:schemeClr val="accent2"/>
              </a:solidFill>
              <a:ln w="9525">
                <a:solidFill>
                  <a:schemeClr val="accent2"/>
                </a:solidFill>
              </a:ln>
              <a:effectLst/>
            </c:spPr>
          </c:marker>
          <c:dLbls>
            <c:dLbl>
              <c:idx val="0"/>
              <c:layout>
                <c:manualLayout>
                  <c:x val="-3.8899452228781294E-2"/>
                  <c:y val="-3.6757842627302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3F5-4E42-BB28-02D4A6B10FA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 1 and 2'!$A$18:$A$23</c:f>
              <c:numCache>
                <c:formatCode>General</c:formatCode>
                <c:ptCount val="5"/>
                <c:pt idx="0">
                  <c:v>2015</c:v>
                </c:pt>
                <c:pt idx="1">
                  <c:v>2016</c:v>
                </c:pt>
                <c:pt idx="2">
                  <c:v>2017</c:v>
                </c:pt>
                <c:pt idx="3">
                  <c:v>2018</c:v>
                </c:pt>
                <c:pt idx="4">
                  <c:v>2019</c:v>
                </c:pt>
              </c:numCache>
            </c:numRef>
          </c:cat>
          <c:val>
            <c:numRef>
              <c:f>'fig 1 and 2'!$C$18:$C$23</c:f>
              <c:numCache>
                <c:formatCode>0.00%</c:formatCode>
                <c:ptCount val="5"/>
                <c:pt idx="0">
                  <c:v>0.33333333333333331</c:v>
                </c:pt>
                <c:pt idx="1">
                  <c:v>0.3543307086614173</c:v>
                </c:pt>
                <c:pt idx="2">
                  <c:v>0.41880341880341881</c:v>
                </c:pt>
                <c:pt idx="3">
                  <c:v>0.44117647058823528</c:v>
                </c:pt>
                <c:pt idx="4">
                  <c:v>0.48</c:v>
                </c:pt>
              </c:numCache>
            </c:numRef>
          </c:val>
          <c:smooth val="0"/>
          <c:extLst>
            <c:ext xmlns:c16="http://schemas.microsoft.com/office/drawing/2014/chart" uri="{C3380CC4-5D6E-409C-BE32-E72D297353CC}">
              <c16:uniqueId val="{00000005-C3F5-4E42-BB28-02D4A6B10FA8}"/>
            </c:ext>
          </c:extLst>
        </c:ser>
        <c:ser>
          <c:idx val="2"/>
          <c:order val="2"/>
          <c:tx>
            <c:strRef>
              <c:f>'fig 1 and 2'!$D$17</c:f>
              <c:strCache>
                <c:ptCount val="1"/>
                <c:pt idx="0">
                  <c:v>Hispanic</c:v>
                </c:pt>
              </c:strCache>
            </c:strRef>
          </c:tx>
          <c:spPr>
            <a:ln w="28575" cap="rnd">
              <a:solidFill>
                <a:schemeClr val="accent3"/>
              </a:solidFill>
              <a:round/>
            </a:ln>
            <a:effectLst/>
          </c:spPr>
          <c:marker>
            <c:symbol val="diamond"/>
            <c:size val="7"/>
            <c:spPr>
              <a:solidFill>
                <a:schemeClr val="accent3"/>
              </a:solidFill>
              <a:ln w="9525">
                <a:solidFill>
                  <a:schemeClr val="accent3"/>
                </a:solidFill>
              </a:ln>
              <a:effectLst/>
            </c:spPr>
          </c:marker>
          <c:dLbls>
            <c:dLbl>
              <c:idx val="3"/>
              <c:layout>
                <c:manualLayout>
                  <c:x val="-3.1740198148652157E-2"/>
                  <c:y val="-3.79877913894020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3F5-4E42-BB28-02D4A6B10FA8}"/>
                </c:ext>
              </c:extLst>
            </c:dLbl>
            <c:dLbl>
              <c:idx val="4"/>
              <c:layout>
                <c:manualLayout>
                  <c:x val="-2.8561811180038612E-2"/>
                  <c:y val="-3.49505856187111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3F5-4E42-BB28-02D4A6B10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 1 and 2'!$A$18:$A$23</c:f>
              <c:numCache>
                <c:formatCode>General</c:formatCode>
                <c:ptCount val="5"/>
                <c:pt idx="0">
                  <c:v>2015</c:v>
                </c:pt>
                <c:pt idx="1">
                  <c:v>2016</c:v>
                </c:pt>
                <c:pt idx="2">
                  <c:v>2017</c:v>
                </c:pt>
                <c:pt idx="3">
                  <c:v>2018</c:v>
                </c:pt>
                <c:pt idx="4">
                  <c:v>2019</c:v>
                </c:pt>
              </c:numCache>
            </c:numRef>
          </c:cat>
          <c:val>
            <c:numRef>
              <c:f>'fig 1 and 2'!$D$18:$D$23</c:f>
              <c:numCache>
                <c:formatCode>0.00%</c:formatCode>
                <c:ptCount val="5"/>
                <c:pt idx="0">
                  <c:v>0.31428571428571428</c:v>
                </c:pt>
                <c:pt idx="1">
                  <c:v>0.35964912280701761</c:v>
                </c:pt>
                <c:pt idx="2">
                  <c:v>0.22959183673469391</c:v>
                </c:pt>
                <c:pt idx="3">
                  <c:v>0.33828996282527879</c:v>
                </c:pt>
                <c:pt idx="4">
                  <c:v>0.33579999999999999</c:v>
                </c:pt>
              </c:numCache>
            </c:numRef>
          </c:val>
          <c:smooth val="0"/>
          <c:extLst>
            <c:ext xmlns:c16="http://schemas.microsoft.com/office/drawing/2014/chart" uri="{C3380CC4-5D6E-409C-BE32-E72D297353CC}">
              <c16:uniqueId val="{00000008-C3F5-4E42-BB28-02D4A6B10FA8}"/>
            </c:ext>
          </c:extLst>
        </c:ser>
        <c:ser>
          <c:idx val="3"/>
          <c:order val="3"/>
          <c:tx>
            <c:strRef>
              <c:f>'fig 1 and 2'!$E$17</c:f>
              <c:strCache>
                <c:ptCount val="1"/>
                <c:pt idx="0">
                  <c:v>NH White</c:v>
                </c:pt>
              </c:strCache>
            </c:strRef>
          </c:tx>
          <c:spPr>
            <a:ln w="28575" cap="rnd">
              <a:solidFill>
                <a:schemeClr val="accent4"/>
              </a:solidFill>
              <a:round/>
            </a:ln>
            <a:effectLst/>
          </c:spPr>
          <c:marker>
            <c:symbol val="circle"/>
            <c:size val="7"/>
            <c:spPr>
              <a:solidFill>
                <a:schemeClr val="accent4"/>
              </a:solidFill>
              <a:ln w="9525">
                <a:solidFill>
                  <a:schemeClr val="accent4"/>
                </a:solidFill>
              </a:ln>
              <a:effectLst/>
            </c:spPr>
          </c:marker>
          <c:dLbls>
            <c:dLbl>
              <c:idx val="2"/>
              <c:layout>
                <c:manualLayout>
                  <c:x val="-6.3131023997447279E-3"/>
                  <c:y val="-4.40622029307840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3F5-4E42-BB28-02D4A6B10FA8}"/>
                </c:ext>
              </c:extLst>
            </c:dLbl>
            <c:dLbl>
              <c:idx val="4"/>
              <c:layout>
                <c:manualLayout>
                  <c:x val="-3.0151004664345442E-2"/>
                  <c:y val="3.186794133648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3F5-4E42-BB28-02D4A6B10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 1 and 2'!$A$18:$A$23</c:f>
              <c:numCache>
                <c:formatCode>General</c:formatCode>
                <c:ptCount val="5"/>
                <c:pt idx="0">
                  <c:v>2015</c:v>
                </c:pt>
                <c:pt idx="1">
                  <c:v>2016</c:v>
                </c:pt>
                <c:pt idx="2">
                  <c:v>2017</c:v>
                </c:pt>
                <c:pt idx="3">
                  <c:v>2018</c:v>
                </c:pt>
                <c:pt idx="4">
                  <c:v>2019</c:v>
                </c:pt>
              </c:numCache>
            </c:numRef>
          </c:cat>
          <c:val>
            <c:numRef>
              <c:f>'fig 1 and 2'!$E$18:$E$23</c:f>
              <c:numCache>
                <c:formatCode>0.00%</c:formatCode>
                <c:ptCount val="5"/>
                <c:pt idx="0">
                  <c:v>0.19047619047619049</c:v>
                </c:pt>
                <c:pt idx="1">
                  <c:v>0.21908127208480571</c:v>
                </c:pt>
                <c:pt idx="2">
                  <c:v>0.25482625482625482</c:v>
                </c:pt>
                <c:pt idx="3">
                  <c:v>0.26808510638297872</c:v>
                </c:pt>
                <c:pt idx="4">
                  <c:v>0.2636</c:v>
                </c:pt>
              </c:numCache>
            </c:numRef>
          </c:val>
          <c:smooth val="0"/>
          <c:extLst>
            <c:ext xmlns:c16="http://schemas.microsoft.com/office/drawing/2014/chart" uri="{C3380CC4-5D6E-409C-BE32-E72D297353CC}">
              <c16:uniqueId val="{0000000B-C3F5-4E42-BB28-02D4A6B10FA8}"/>
            </c:ext>
          </c:extLst>
        </c:ser>
        <c:dLbls>
          <c:dLblPos val="t"/>
          <c:showLegendKey val="0"/>
          <c:showVal val="1"/>
          <c:showCatName val="0"/>
          <c:showSerName val="0"/>
          <c:showPercent val="0"/>
          <c:showBubbleSize val="0"/>
        </c:dLbls>
        <c:marker val="1"/>
        <c:smooth val="0"/>
        <c:axId val="178454888"/>
        <c:axId val="178458808"/>
      </c:lineChart>
      <c:catAx>
        <c:axId val="178454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78458808"/>
        <c:crosses val="autoZero"/>
        <c:auto val="1"/>
        <c:lblAlgn val="ctr"/>
        <c:lblOffset val="100"/>
        <c:noMultiLvlLbl val="0"/>
      </c:catAx>
      <c:valAx>
        <c:axId val="178458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baseline="0" dirty="0">
                    <a:solidFill>
                      <a:sysClr val="windowText" lastClr="000000"/>
                    </a:solidFill>
                  </a:rPr>
                  <a:t>Severe Maternal Morbidity from Hemorrhage Rate (%)  </a:t>
                </a:r>
                <a:endParaRPr lang="en-US" sz="1600" b="1" dirty="0">
                  <a:solidFill>
                    <a:sysClr val="windowText" lastClr="000000"/>
                  </a:solidFill>
                </a:endParaRPr>
              </a:p>
            </c:rich>
          </c:tx>
          <c:layout>
            <c:manualLayout>
              <c:xMode val="edge"/>
              <c:yMode val="edge"/>
              <c:x val="1.9172161057720027E-2"/>
              <c:y val="0.17867327796578833"/>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78454888"/>
        <c:crosses val="autoZero"/>
        <c:crossBetween val="between"/>
        <c:majorUnit val="0.1"/>
      </c:valAx>
      <c:spPr>
        <a:noFill/>
        <a:ln>
          <a:noFill/>
        </a:ln>
        <a:effectLst/>
      </c:spPr>
    </c:plotArea>
    <c:legend>
      <c:legendPos val="b"/>
      <c:layout>
        <c:manualLayout>
          <c:xMode val="edge"/>
          <c:yMode val="edge"/>
          <c:x val="0.28055559205278124"/>
          <c:y val="0.92444914772897124"/>
          <c:w val="0.43571042892582407"/>
          <c:h val="5.1253206105501048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b="1" i="0" u="none" strike="noStrike" baseline="0" dirty="0">
                <a:effectLst/>
              </a:rPr>
              <a:t>Rate of Severe Maternal Morbidity in Non Hispanic-Black People </a:t>
            </a:r>
            <a:endParaRPr lang="en-US" dirty="0"/>
          </a:p>
        </c:rich>
      </c:tx>
      <c:layout>
        <c:manualLayout>
          <c:xMode val="edge"/>
          <c:yMode val="edge"/>
          <c:x val="0.25364718214661713"/>
          <c:y val="8.4254857010551427E-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4459967238991778"/>
          <c:y val="0.19397574455254202"/>
          <c:w val="0.69392982100714962"/>
          <c:h val="0.62734458213073896"/>
        </c:manualLayout>
      </c:layout>
      <c:lineChart>
        <c:grouping val="standard"/>
        <c:varyColors val="0"/>
        <c:ser>
          <c:idx val="0"/>
          <c:order val="0"/>
          <c:tx>
            <c:strRef>
              <c:f>'NH Black SMM - fig 5'!$F$2</c:f>
              <c:strCache>
                <c:ptCount val="1"/>
                <c:pt idx="0">
                  <c:v>Monthly SMM Rate</c:v>
                </c:pt>
              </c:strCache>
            </c:strRef>
          </c:tx>
          <c:spPr>
            <a:ln w="31750" cap="rnd">
              <a:solidFill>
                <a:schemeClr val="accent1"/>
              </a:solidFill>
              <a:round/>
            </a:ln>
            <a:effectLst/>
          </c:spPr>
          <c:marker>
            <c:symbol val="none"/>
          </c:marker>
          <c:cat>
            <c:numRef>
              <c:f>'NH Black SMM - fig 5'!$A$3:$A$27</c:f>
              <c:numCache>
                <c:formatCode>mmm\-yy</c:formatCode>
                <c:ptCount val="25"/>
                <c:pt idx="0">
                  <c:v>43252</c:v>
                </c:pt>
                <c:pt idx="1">
                  <c:v>43282</c:v>
                </c:pt>
                <c:pt idx="2">
                  <c:v>43313</c:v>
                </c:pt>
                <c:pt idx="3">
                  <c:v>43344</c:v>
                </c:pt>
                <c:pt idx="4">
                  <c:v>43374</c:v>
                </c:pt>
                <c:pt idx="5">
                  <c:v>43405</c:v>
                </c:pt>
                <c:pt idx="6">
                  <c:v>43435</c:v>
                </c:pt>
                <c:pt idx="7">
                  <c:v>43466</c:v>
                </c:pt>
                <c:pt idx="8">
                  <c:v>43497</c:v>
                </c:pt>
                <c:pt idx="9">
                  <c:v>43525</c:v>
                </c:pt>
                <c:pt idx="10">
                  <c:v>43556</c:v>
                </c:pt>
                <c:pt idx="11">
                  <c:v>43586</c:v>
                </c:pt>
                <c:pt idx="12">
                  <c:v>43617</c:v>
                </c:pt>
                <c:pt idx="13">
                  <c:v>43647</c:v>
                </c:pt>
                <c:pt idx="14">
                  <c:v>43678</c:v>
                </c:pt>
                <c:pt idx="15">
                  <c:v>43709</c:v>
                </c:pt>
                <c:pt idx="16">
                  <c:v>43739</c:v>
                </c:pt>
                <c:pt idx="17">
                  <c:v>43770</c:v>
                </c:pt>
                <c:pt idx="18">
                  <c:v>43800</c:v>
                </c:pt>
                <c:pt idx="19">
                  <c:v>43831</c:v>
                </c:pt>
                <c:pt idx="20">
                  <c:v>43862</c:v>
                </c:pt>
                <c:pt idx="21">
                  <c:v>43891</c:v>
                </c:pt>
                <c:pt idx="22">
                  <c:v>43922</c:v>
                </c:pt>
                <c:pt idx="23">
                  <c:v>43952</c:v>
                </c:pt>
                <c:pt idx="24">
                  <c:v>43983</c:v>
                </c:pt>
              </c:numCache>
            </c:numRef>
          </c:cat>
          <c:val>
            <c:numRef>
              <c:f>'NH Black SMM - fig 5'!$F$3:$F$27</c:f>
              <c:numCache>
                <c:formatCode>0.00%</c:formatCode>
                <c:ptCount val="25"/>
                <c:pt idx="0">
                  <c:v>9.5890410958904104E-2</c:v>
                </c:pt>
                <c:pt idx="1">
                  <c:v>8.4210526315789472E-2</c:v>
                </c:pt>
                <c:pt idx="2">
                  <c:v>6.8965517241379309E-2</c:v>
                </c:pt>
                <c:pt idx="3">
                  <c:v>0.05</c:v>
                </c:pt>
                <c:pt idx="4">
                  <c:v>9.3457943925233641E-2</c:v>
                </c:pt>
                <c:pt idx="5">
                  <c:v>6.6666666666666666E-2</c:v>
                </c:pt>
                <c:pt idx="6">
                  <c:v>6.0869565217391307E-2</c:v>
                </c:pt>
                <c:pt idx="7">
                  <c:v>7.9207920792079209E-2</c:v>
                </c:pt>
                <c:pt idx="8">
                  <c:v>5.4545454545454543E-2</c:v>
                </c:pt>
                <c:pt idx="9">
                  <c:v>9.1954022988505746E-2</c:v>
                </c:pt>
                <c:pt idx="10">
                  <c:v>4.9504950495049507E-2</c:v>
                </c:pt>
                <c:pt idx="11">
                  <c:v>2.0833333333333332E-2</c:v>
                </c:pt>
                <c:pt idx="12">
                  <c:v>2.9411764705882353E-2</c:v>
                </c:pt>
                <c:pt idx="13">
                  <c:v>3.3613445378151259E-2</c:v>
                </c:pt>
                <c:pt idx="14">
                  <c:v>7.8125E-2</c:v>
                </c:pt>
                <c:pt idx="15">
                  <c:v>5.9259259259259262E-2</c:v>
                </c:pt>
                <c:pt idx="16">
                  <c:v>5.6451612903225805E-2</c:v>
                </c:pt>
                <c:pt idx="17">
                  <c:v>5.2083333333333336E-2</c:v>
                </c:pt>
                <c:pt idx="18">
                  <c:v>4.7244094488188976E-2</c:v>
                </c:pt>
                <c:pt idx="19">
                  <c:v>1.680672268907563E-2</c:v>
                </c:pt>
                <c:pt idx="20">
                  <c:v>7.6271186440677971E-2</c:v>
                </c:pt>
                <c:pt idx="21">
                  <c:v>5.5045871559633031E-2</c:v>
                </c:pt>
                <c:pt idx="22">
                  <c:v>3.0303030303030304E-2</c:v>
                </c:pt>
                <c:pt idx="23">
                  <c:v>5.2631578947368418E-2</c:v>
                </c:pt>
                <c:pt idx="24">
                  <c:v>6.0869565217391307E-2</c:v>
                </c:pt>
              </c:numCache>
            </c:numRef>
          </c:val>
          <c:smooth val="0"/>
          <c:extLst>
            <c:ext xmlns:c16="http://schemas.microsoft.com/office/drawing/2014/chart" uri="{C3380CC4-5D6E-409C-BE32-E72D297353CC}">
              <c16:uniqueId val="{00000000-B85A-4DA5-AF46-CF7559414D15}"/>
            </c:ext>
          </c:extLst>
        </c:ser>
        <c:ser>
          <c:idx val="1"/>
          <c:order val="1"/>
          <c:tx>
            <c:strRef>
              <c:f>'NH Black SMM - fig 5'!$I$2</c:f>
              <c:strCache>
                <c:ptCount val="1"/>
                <c:pt idx="0">
                  <c:v>Mean SMM Rate</c:v>
                </c:pt>
              </c:strCache>
            </c:strRef>
          </c:tx>
          <c:spPr>
            <a:ln w="25400" cap="rnd">
              <a:solidFill>
                <a:schemeClr val="accent2"/>
              </a:solidFill>
              <a:prstDash val="dash"/>
              <a:round/>
            </a:ln>
            <a:effectLst/>
          </c:spPr>
          <c:marker>
            <c:symbol val="none"/>
          </c:marker>
          <c:dLbls>
            <c:dLbl>
              <c:idx val="0"/>
              <c:layout>
                <c:manualLayout>
                  <c:x val="-0.16385539933369772"/>
                  <c:y val="-1.6850971402110285E-2"/>
                </c:manualLayout>
              </c:layout>
              <c:tx>
                <c:rich>
                  <a:bodyPr/>
                  <a:lstStyle/>
                  <a:p>
                    <a:r>
                      <a:rPr lang="en-US" dirty="0"/>
                      <a:t>Pre-Intervention SMM</a:t>
                    </a:r>
                  </a:p>
                  <a:p>
                    <a:r>
                      <a:rPr lang="en-US" baseline="0" dirty="0"/>
                      <a:t>Mean Rate = </a:t>
                    </a:r>
                    <a:r>
                      <a:rPr lang="en-US" dirty="0"/>
                      <a:t>7.1%</a:t>
                    </a:r>
                    <a:endParaRPr lang="en-US" baseline="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85A-4DA5-AF46-CF7559414D15}"/>
                </c:ext>
              </c:extLst>
            </c:dLbl>
            <c:dLbl>
              <c:idx val="24"/>
              <c:layout>
                <c:manualLayout>
                  <c:x val="-9.5563017812814663E-3"/>
                  <c:y val="-2.3170085677901721E-2"/>
                </c:manualLayout>
              </c:layout>
              <c:tx>
                <c:rich>
                  <a:bodyPr/>
                  <a:lstStyle/>
                  <a:p>
                    <a:r>
                      <a:rPr lang="en-US" dirty="0"/>
                      <a:t>Post-Intervention SMM</a:t>
                    </a:r>
                  </a:p>
                  <a:p>
                    <a:r>
                      <a:rPr lang="en-US" baseline="0" dirty="0"/>
                      <a:t>Mean Rate = </a:t>
                    </a:r>
                    <a:r>
                      <a:rPr lang="en-US" dirty="0"/>
                      <a:t>5.1%</a:t>
                    </a:r>
                    <a:endParaRPr lang="en-US" baseline="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85A-4DA5-AF46-CF7559414D1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'NH Black SMM - fig 5'!$A$3:$A$27</c:f>
              <c:numCache>
                <c:formatCode>mmm\-yy</c:formatCode>
                <c:ptCount val="25"/>
                <c:pt idx="0">
                  <c:v>43252</c:v>
                </c:pt>
                <c:pt idx="1">
                  <c:v>43282</c:v>
                </c:pt>
                <c:pt idx="2">
                  <c:v>43313</c:v>
                </c:pt>
                <c:pt idx="3">
                  <c:v>43344</c:v>
                </c:pt>
                <c:pt idx="4">
                  <c:v>43374</c:v>
                </c:pt>
                <c:pt idx="5">
                  <c:v>43405</c:v>
                </c:pt>
                <c:pt idx="6">
                  <c:v>43435</c:v>
                </c:pt>
                <c:pt idx="7">
                  <c:v>43466</c:v>
                </c:pt>
                <c:pt idx="8">
                  <c:v>43497</c:v>
                </c:pt>
                <c:pt idx="9">
                  <c:v>43525</c:v>
                </c:pt>
                <c:pt idx="10">
                  <c:v>43556</c:v>
                </c:pt>
                <c:pt idx="11">
                  <c:v>43586</c:v>
                </c:pt>
                <c:pt idx="12">
                  <c:v>43617</c:v>
                </c:pt>
                <c:pt idx="13">
                  <c:v>43647</c:v>
                </c:pt>
                <c:pt idx="14">
                  <c:v>43678</c:v>
                </c:pt>
                <c:pt idx="15">
                  <c:v>43709</c:v>
                </c:pt>
                <c:pt idx="16">
                  <c:v>43739</c:v>
                </c:pt>
                <c:pt idx="17">
                  <c:v>43770</c:v>
                </c:pt>
                <c:pt idx="18">
                  <c:v>43800</c:v>
                </c:pt>
                <c:pt idx="19">
                  <c:v>43831</c:v>
                </c:pt>
                <c:pt idx="20">
                  <c:v>43862</c:v>
                </c:pt>
                <c:pt idx="21">
                  <c:v>43891</c:v>
                </c:pt>
                <c:pt idx="22">
                  <c:v>43922</c:v>
                </c:pt>
                <c:pt idx="23">
                  <c:v>43952</c:v>
                </c:pt>
                <c:pt idx="24">
                  <c:v>43983</c:v>
                </c:pt>
              </c:numCache>
            </c:numRef>
          </c:cat>
          <c:val>
            <c:numRef>
              <c:f>'NH Black SMM - fig 5'!$I$3:$I$27</c:f>
              <c:numCache>
                <c:formatCode>0.00%</c:formatCode>
                <c:ptCount val="25"/>
                <c:pt idx="0">
                  <c:v>7.1125265392781314E-2</c:v>
                </c:pt>
                <c:pt idx="1">
                  <c:v>7.1125265392781314E-2</c:v>
                </c:pt>
                <c:pt idx="2">
                  <c:v>7.1125265392781314E-2</c:v>
                </c:pt>
                <c:pt idx="3">
                  <c:v>7.1125265392781314E-2</c:v>
                </c:pt>
                <c:pt idx="4">
                  <c:v>7.1125265392781314E-2</c:v>
                </c:pt>
                <c:pt idx="5">
                  <c:v>7.1125265392781314E-2</c:v>
                </c:pt>
                <c:pt idx="6">
                  <c:v>7.1125265392781314E-2</c:v>
                </c:pt>
                <c:pt idx="7">
                  <c:v>7.1125265392781314E-2</c:v>
                </c:pt>
                <c:pt idx="8">
                  <c:v>7.1125265392781314E-2</c:v>
                </c:pt>
                <c:pt idx="9">
                  <c:v>5.0866405813303518E-2</c:v>
                </c:pt>
                <c:pt idx="10">
                  <c:v>5.0866405813303518E-2</c:v>
                </c:pt>
                <c:pt idx="11">
                  <c:v>5.0866405813303518E-2</c:v>
                </c:pt>
                <c:pt idx="12">
                  <c:v>5.0866405813303518E-2</c:v>
                </c:pt>
                <c:pt idx="13">
                  <c:v>5.0866405813303518E-2</c:v>
                </c:pt>
                <c:pt idx="14">
                  <c:v>5.0866405813303518E-2</c:v>
                </c:pt>
                <c:pt idx="15">
                  <c:v>5.0866405813303518E-2</c:v>
                </c:pt>
                <c:pt idx="16">
                  <c:v>5.0866405813303518E-2</c:v>
                </c:pt>
                <c:pt idx="17">
                  <c:v>5.0866405813303518E-2</c:v>
                </c:pt>
                <c:pt idx="18">
                  <c:v>5.0866405813303518E-2</c:v>
                </c:pt>
                <c:pt idx="19">
                  <c:v>5.0866405813303518E-2</c:v>
                </c:pt>
                <c:pt idx="20">
                  <c:v>5.0866405813303518E-2</c:v>
                </c:pt>
                <c:pt idx="21">
                  <c:v>5.0866405813303518E-2</c:v>
                </c:pt>
                <c:pt idx="22">
                  <c:v>5.0866405813303518E-2</c:v>
                </c:pt>
                <c:pt idx="23">
                  <c:v>5.0866405813303518E-2</c:v>
                </c:pt>
                <c:pt idx="24">
                  <c:v>5.0866405813303518E-2</c:v>
                </c:pt>
              </c:numCache>
            </c:numRef>
          </c:val>
          <c:smooth val="0"/>
          <c:extLst>
            <c:ext xmlns:c16="http://schemas.microsoft.com/office/drawing/2014/chart" uri="{C3380CC4-5D6E-409C-BE32-E72D297353CC}">
              <c16:uniqueId val="{00000003-B85A-4DA5-AF46-CF7559414D15}"/>
            </c:ext>
          </c:extLst>
        </c:ser>
        <c:dLbls>
          <c:showLegendKey val="0"/>
          <c:showVal val="0"/>
          <c:showCatName val="0"/>
          <c:showSerName val="0"/>
          <c:showPercent val="0"/>
          <c:showBubbleSize val="0"/>
        </c:dLbls>
        <c:smooth val="0"/>
        <c:axId val="395680384"/>
        <c:axId val="395701384"/>
      </c:lineChart>
      <c:dateAx>
        <c:axId val="395680384"/>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2"/>
                    </a:solidFill>
                    <a:latin typeface="+mn-lt"/>
                    <a:ea typeface="+mn-ea"/>
                    <a:cs typeface="+mn-cs"/>
                  </a:defRPr>
                </a:pPr>
                <a:r>
                  <a:rPr lang="en-US" sz="1050" b="0"/>
                  <a:t>Discharge Month</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title>
        <c:numFmt formatCode="mmm\-yy" sourceLinked="1"/>
        <c:majorTickMark val="out"/>
        <c:minorTickMark val="none"/>
        <c:tickLblPos val="nextTo"/>
        <c:spPr>
          <a:noFill/>
          <a:ln w="9525" cap="flat" cmpd="sng" algn="ctr">
            <a:solidFill>
              <a:schemeClr val="tx2">
                <a:lumMod val="15000"/>
                <a:lumOff val="85000"/>
              </a:schemeClr>
            </a:solidFill>
            <a:round/>
          </a:ln>
          <a:effectLst/>
        </c:spPr>
        <c:txPr>
          <a:bodyPr rot="-2700000" spcFirstLastPara="1" vertOverflow="ellipsis" wrap="square" anchor="ctr" anchorCtr="1"/>
          <a:lstStyle/>
          <a:p>
            <a:pPr>
              <a:defRPr sz="1050" b="0" i="0" u="none" strike="noStrike" kern="1200" baseline="0">
                <a:solidFill>
                  <a:schemeClr val="tx2"/>
                </a:solidFill>
                <a:latin typeface="+mn-lt"/>
                <a:ea typeface="+mn-ea"/>
                <a:cs typeface="+mn-cs"/>
              </a:defRPr>
            </a:pPr>
            <a:endParaRPr lang="en-US"/>
          </a:p>
        </c:txPr>
        <c:crossAx val="395701384"/>
        <c:crosses val="autoZero"/>
        <c:auto val="1"/>
        <c:lblOffset val="100"/>
        <c:baseTimeUnit val="months"/>
      </c:dateAx>
      <c:valAx>
        <c:axId val="395701384"/>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2"/>
                    </a:solidFill>
                    <a:latin typeface="+mn-lt"/>
                    <a:ea typeface="+mn-ea"/>
                    <a:cs typeface="+mn-cs"/>
                  </a:defRPr>
                </a:pPr>
                <a:r>
                  <a:rPr lang="en-US" sz="1050" b="0"/>
                  <a:t>NH Black SMM Rate</a:t>
                </a:r>
              </a:p>
            </c:rich>
          </c:tx>
          <c:layout>
            <c:manualLayout>
              <c:xMode val="edge"/>
              <c:yMode val="edge"/>
              <c:x val="9.5993547520896796E-2"/>
              <c:y val="0.49600502610076153"/>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crossAx val="395680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dirty="0"/>
              <a:t>Rate of Severe</a:t>
            </a:r>
            <a:r>
              <a:rPr lang="en-US" baseline="0" dirty="0"/>
              <a:t> </a:t>
            </a:r>
            <a:r>
              <a:rPr lang="en-US" dirty="0"/>
              <a:t>Maternal Morbidity (SMM) from Hemorrhage in </a:t>
            </a:r>
            <a:r>
              <a:rPr lang="en-US" sz="1600" b="1" i="0" u="none" strike="noStrike" baseline="0" dirty="0">
                <a:effectLst/>
              </a:rPr>
              <a:t>Non Hispanic-Black People </a:t>
            </a:r>
            <a:endParaRPr lang="en-US"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6868166479190103"/>
          <c:y val="0.1739617356585316"/>
          <c:w val="0.67152997541973913"/>
          <c:h val="0.63956664169892463"/>
        </c:manualLayout>
      </c:layout>
      <c:lineChart>
        <c:grouping val="standard"/>
        <c:varyColors val="0"/>
        <c:ser>
          <c:idx val="0"/>
          <c:order val="0"/>
          <c:tx>
            <c:strRef>
              <c:f>'NH Black SMM - fig 5'!$G$2</c:f>
              <c:strCache>
                <c:ptCount val="1"/>
                <c:pt idx="0">
                  <c:v>Monthly SMM-H Rate</c:v>
                </c:pt>
              </c:strCache>
            </c:strRef>
          </c:tx>
          <c:spPr>
            <a:ln w="31750" cap="rnd">
              <a:solidFill>
                <a:schemeClr val="accent1"/>
              </a:solidFill>
              <a:round/>
            </a:ln>
            <a:effectLst/>
          </c:spPr>
          <c:marker>
            <c:symbol val="none"/>
          </c:marker>
          <c:cat>
            <c:numRef>
              <c:f>'NH Black SMM - fig 5'!$A$3:$A$27</c:f>
              <c:numCache>
                <c:formatCode>mmm\-yy</c:formatCode>
                <c:ptCount val="25"/>
                <c:pt idx="0">
                  <c:v>43252</c:v>
                </c:pt>
                <c:pt idx="1">
                  <c:v>43282</c:v>
                </c:pt>
                <c:pt idx="2">
                  <c:v>43313</c:v>
                </c:pt>
                <c:pt idx="3">
                  <c:v>43344</c:v>
                </c:pt>
                <c:pt idx="4">
                  <c:v>43374</c:v>
                </c:pt>
                <c:pt idx="5">
                  <c:v>43405</c:v>
                </c:pt>
                <c:pt idx="6">
                  <c:v>43435</c:v>
                </c:pt>
                <c:pt idx="7">
                  <c:v>43466</c:v>
                </c:pt>
                <c:pt idx="8">
                  <c:v>43497</c:v>
                </c:pt>
                <c:pt idx="9">
                  <c:v>43525</c:v>
                </c:pt>
                <c:pt idx="10">
                  <c:v>43556</c:v>
                </c:pt>
                <c:pt idx="11">
                  <c:v>43586</c:v>
                </c:pt>
                <c:pt idx="12">
                  <c:v>43617</c:v>
                </c:pt>
                <c:pt idx="13">
                  <c:v>43647</c:v>
                </c:pt>
                <c:pt idx="14">
                  <c:v>43678</c:v>
                </c:pt>
                <c:pt idx="15">
                  <c:v>43709</c:v>
                </c:pt>
                <c:pt idx="16">
                  <c:v>43739</c:v>
                </c:pt>
                <c:pt idx="17">
                  <c:v>43770</c:v>
                </c:pt>
                <c:pt idx="18">
                  <c:v>43800</c:v>
                </c:pt>
                <c:pt idx="19">
                  <c:v>43831</c:v>
                </c:pt>
                <c:pt idx="20">
                  <c:v>43862</c:v>
                </c:pt>
                <c:pt idx="21">
                  <c:v>43891</c:v>
                </c:pt>
                <c:pt idx="22">
                  <c:v>43922</c:v>
                </c:pt>
                <c:pt idx="23">
                  <c:v>43952</c:v>
                </c:pt>
                <c:pt idx="24">
                  <c:v>43983</c:v>
                </c:pt>
              </c:numCache>
            </c:numRef>
          </c:cat>
          <c:val>
            <c:numRef>
              <c:f>'NH Black SMM - fig 5'!$G$3:$G$27</c:f>
              <c:numCache>
                <c:formatCode>0.00%</c:formatCode>
                <c:ptCount val="25"/>
                <c:pt idx="0">
                  <c:v>0.45454545454545453</c:v>
                </c:pt>
                <c:pt idx="1">
                  <c:v>0.45454545454545453</c:v>
                </c:pt>
                <c:pt idx="2">
                  <c:v>0.5714285714285714</c:v>
                </c:pt>
                <c:pt idx="3">
                  <c:v>0.38461538461538464</c:v>
                </c:pt>
                <c:pt idx="4">
                  <c:v>0.53333333333333333</c:v>
                </c:pt>
                <c:pt idx="5">
                  <c:v>0.375</c:v>
                </c:pt>
                <c:pt idx="6">
                  <c:v>0.375</c:v>
                </c:pt>
                <c:pt idx="7">
                  <c:v>0.7</c:v>
                </c:pt>
                <c:pt idx="8">
                  <c:v>0.33333333333333331</c:v>
                </c:pt>
                <c:pt idx="9">
                  <c:v>0.5714285714285714</c:v>
                </c:pt>
                <c:pt idx="10">
                  <c:v>0.45454545454545453</c:v>
                </c:pt>
                <c:pt idx="11">
                  <c:v>0</c:v>
                </c:pt>
                <c:pt idx="12">
                  <c:v>0.22222222222222221</c:v>
                </c:pt>
                <c:pt idx="13">
                  <c:v>0.30769230769230771</c:v>
                </c:pt>
                <c:pt idx="14">
                  <c:v>0.36363636363636365</c:v>
                </c:pt>
                <c:pt idx="15">
                  <c:v>0.31818181818181818</c:v>
                </c:pt>
                <c:pt idx="16">
                  <c:v>0.3888888888888889</c:v>
                </c:pt>
                <c:pt idx="17">
                  <c:v>0.30769230769230771</c:v>
                </c:pt>
                <c:pt idx="18">
                  <c:v>0.33333333333333331</c:v>
                </c:pt>
                <c:pt idx="19">
                  <c:v>0.11764705882352941</c:v>
                </c:pt>
                <c:pt idx="20">
                  <c:v>0.2857142857142857</c:v>
                </c:pt>
                <c:pt idx="21">
                  <c:v>0.3125</c:v>
                </c:pt>
                <c:pt idx="22">
                  <c:v>0.2</c:v>
                </c:pt>
                <c:pt idx="23">
                  <c:v>0.38461538461538464</c:v>
                </c:pt>
                <c:pt idx="24">
                  <c:v>0.375</c:v>
                </c:pt>
              </c:numCache>
            </c:numRef>
          </c:val>
          <c:smooth val="0"/>
          <c:extLst>
            <c:ext xmlns:c16="http://schemas.microsoft.com/office/drawing/2014/chart" uri="{C3380CC4-5D6E-409C-BE32-E72D297353CC}">
              <c16:uniqueId val="{00000000-EBAA-47D5-B534-385CAD006F7D}"/>
            </c:ext>
          </c:extLst>
        </c:ser>
        <c:ser>
          <c:idx val="1"/>
          <c:order val="1"/>
          <c:tx>
            <c:strRef>
              <c:f>'NH Black SMM - fig 5'!$J$2</c:f>
              <c:strCache>
                <c:ptCount val="1"/>
                <c:pt idx="0">
                  <c:v>Mean SMM-H Rate</c:v>
                </c:pt>
              </c:strCache>
            </c:strRef>
          </c:tx>
          <c:spPr>
            <a:ln w="25400" cap="rnd">
              <a:solidFill>
                <a:schemeClr val="accent2"/>
              </a:solidFill>
              <a:prstDash val="dash"/>
              <a:round/>
            </a:ln>
            <a:effectLst/>
          </c:spPr>
          <c:marker>
            <c:symbol val="none"/>
          </c:marker>
          <c:dLbls>
            <c:dLbl>
              <c:idx val="0"/>
              <c:layout>
                <c:manualLayout>
                  <c:x val="-0.21957671957671956"/>
                  <c:y val="-7.5773926098170796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2"/>
                        </a:solidFill>
                        <a:latin typeface="+mn-lt"/>
                        <a:ea typeface="+mn-ea"/>
                        <a:cs typeface="+mn-cs"/>
                      </a:defRPr>
                    </a:pPr>
                    <a:r>
                      <a:rPr lang="en-US" dirty="0"/>
                      <a:t>Pre-Intervention</a:t>
                    </a:r>
                    <a:r>
                      <a:rPr lang="en-US" baseline="0" dirty="0"/>
                      <a:t> SMM-H</a:t>
                    </a:r>
                  </a:p>
                  <a:p>
                    <a:pPr>
                      <a:defRPr sz="1200"/>
                    </a:pPr>
                    <a:r>
                      <a:rPr lang="en-US" baseline="0" dirty="0"/>
                      <a:t>Mean Rate = </a:t>
                    </a:r>
                    <a:r>
                      <a:rPr lang="en-US" dirty="0"/>
                      <a:t>45.5%</a:t>
                    </a:r>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5584660250801982"/>
                      <c:h val="7.8436336692018729E-2"/>
                    </c:manualLayout>
                  </c15:layout>
                  <c15:showDataLabelsRange val="0"/>
                </c:ext>
                <c:ext xmlns:c16="http://schemas.microsoft.com/office/drawing/2014/chart" uri="{C3380CC4-5D6E-409C-BE32-E72D297353CC}">
                  <c16:uniqueId val="{00000001-EBAA-47D5-B534-385CAD006F7D}"/>
                </c:ext>
              </c:extLst>
            </c:dLbl>
            <c:dLbl>
              <c:idx val="24"/>
              <c:layout>
                <c:manualLayout>
                  <c:x val="-7.4074074074074077E-3"/>
                  <c:y val="-2.047946127728956E-2"/>
                </c:manualLayout>
              </c:layout>
              <c:tx>
                <c:rich>
                  <a:bodyPr/>
                  <a:lstStyle/>
                  <a:p>
                    <a:r>
                      <a:rPr lang="en-US" dirty="0"/>
                      <a:t>Post-Intervention SMM-H</a:t>
                    </a:r>
                    <a:r>
                      <a:rPr lang="en-US" baseline="0" dirty="0"/>
                      <a:t> </a:t>
                    </a:r>
                  </a:p>
                  <a:p>
                    <a:r>
                      <a:rPr lang="en-US" baseline="0" dirty="0"/>
                      <a:t>Mean Rate = </a:t>
                    </a:r>
                    <a:r>
                      <a:rPr lang="en-US" dirty="0"/>
                      <a:t>31.6%</a:t>
                    </a:r>
                    <a:endParaRPr lang="en-US" baseline="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BAA-47D5-B534-385CAD006F7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'NH Black SMM - fig 5'!$A$3:$A$27</c:f>
              <c:numCache>
                <c:formatCode>mmm\-yy</c:formatCode>
                <c:ptCount val="25"/>
                <c:pt idx="0">
                  <c:v>43252</c:v>
                </c:pt>
                <c:pt idx="1">
                  <c:v>43282</c:v>
                </c:pt>
                <c:pt idx="2">
                  <c:v>43313</c:v>
                </c:pt>
                <c:pt idx="3">
                  <c:v>43344</c:v>
                </c:pt>
                <c:pt idx="4">
                  <c:v>43374</c:v>
                </c:pt>
                <c:pt idx="5">
                  <c:v>43405</c:v>
                </c:pt>
                <c:pt idx="6">
                  <c:v>43435</c:v>
                </c:pt>
                <c:pt idx="7">
                  <c:v>43466</c:v>
                </c:pt>
                <c:pt idx="8">
                  <c:v>43497</c:v>
                </c:pt>
                <c:pt idx="9">
                  <c:v>43525</c:v>
                </c:pt>
                <c:pt idx="10">
                  <c:v>43556</c:v>
                </c:pt>
                <c:pt idx="11">
                  <c:v>43586</c:v>
                </c:pt>
                <c:pt idx="12">
                  <c:v>43617</c:v>
                </c:pt>
                <c:pt idx="13">
                  <c:v>43647</c:v>
                </c:pt>
                <c:pt idx="14">
                  <c:v>43678</c:v>
                </c:pt>
                <c:pt idx="15">
                  <c:v>43709</c:v>
                </c:pt>
                <c:pt idx="16">
                  <c:v>43739</c:v>
                </c:pt>
                <c:pt idx="17">
                  <c:v>43770</c:v>
                </c:pt>
                <c:pt idx="18">
                  <c:v>43800</c:v>
                </c:pt>
                <c:pt idx="19">
                  <c:v>43831</c:v>
                </c:pt>
                <c:pt idx="20">
                  <c:v>43862</c:v>
                </c:pt>
                <c:pt idx="21">
                  <c:v>43891</c:v>
                </c:pt>
                <c:pt idx="22">
                  <c:v>43922</c:v>
                </c:pt>
                <c:pt idx="23">
                  <c:v>43952</c:v>
                </c:pt>
                <c:pt idx="24">
                  <c:v>43983</c:v>
                </c:pt>
              </c:numCache>
            </c:numRef>
          </c:cat>
          <c:val>
            <c:numRef>
              <c:f>'NH Black SMM - fig 5'!$J$3:$J$27</c:f>
              <c:numCache>
                <c:formatCode>0.00%</c:formatCode>
                <c:ptCount val="25"/>
                <c:pt idx="0">
                  <c:v>0.45454545454545453</c:v>
                </c:pt>
                <c:pt idx="1">
                  <c:v>0.45454545454545453</c:v>
                </c:pt>
                <c:pt idx="2">
                  <c:v>0.45454545454545453</c:v>
                </c:pt>
                <c:pt idx="3">
                  <c:v>0.45454545454545453</c:v>
                </c:pt>
                <c:pt idx="4">
                  <c:v>0.45454545454545453</c:v>
                </c:pt>
                <c:pt idx="5">
                  <c:v>0.45454545454545453</c:v>
                </c:pt>
                <c:pt idx="6">
                  <c:v>0.45454545454545453</c:v>
                </c:pt>
                <c:pt idx="7">
                  <c:v>0.45454545454545453</c:v>
                </c:pt>
                <c:pt idx="8">
                  <c:v>0.45454545454545453</c:v>
                </c:pt>
                <c:pt idx="9">
                  <c:v>0.31578947368421051</c:v>
                </c:pt>
                <c:pt idx="10">
                  <c:v>0.31578947368421051</c:v>
                </c:pt>
                <c:pt idx="11">
                  <c:v>0.31578947368421051</c:v>
                </c:pt>
                <c:pt idx="12">
                  <c:v>0.31578947368421051</c:v>
                </c:pt>
                <c:pt idx="13">
                  <c:v>0.31578947368421051</c:v>
                </c:pt>
                <c:pt idx="14">
                  <c:v>0.31578947368421051</c:v>
                </c:pt>
                <c:pt idx="15">
                  <c:v>0.31578947368421051</c:v>
                </c:pt>
                <c:pt idx="16">
                  <c:v>0.31578947368421051</c:v>
                </c:pt>
                <c:pt idx="17">
                  <c:v>0.31578947368421051</c:v>
                </c:pt>
                <c:pt idx="18">
                  <c:v>0.31578947368421051</c:v>
                </c:pt>
                <c:pt idx="19">
                  <c:v>0.31578947368421051</c:v>
                </c:pt>
                <c:pt idx="20">
                  <c:v>0.31578947368421051</c:v>
                </c:pt>
                <c:pt idx="21">
                  <c:v>0.31578947368421051</c:v>
                </c:pt>
                <c:pt idx="22">
                  <c:v>0.31578947368421051</c:v>
                </c:pt>
                <c:pt idx="23">
                  <c:v>0.31578947368421051</c:v>
                </c:pt>
                <c:pt idx="24">
                  <c:v>0.31578947368421051</c:v>
                </c:pt>
              </c:numCache>
            </c:numRef>
          </c:val>
          <c:smooth val="0"/>
          <c:extLst>
            <c:ext xmlns:c16="http://schemas.microsoft.com/office/drawing/2014/chart" uri="{C3380CC4-5D6E-409C-BE32-E72D297353CC}">
              <c16:uniqueId val="{00000003-EBAA-47D5-B534-385CAD006F7D}"/>
            </c:ext>
          </c:extLst>
        </c:ser>
        <c:dLbls>
          <c:showLegendKey val="0"/>
          <c:showVal val="0"/>
          <c:showCatName val="0"/>
          <c:showSerName val="0"/>
          <c:showPercent val="0"/>
          <c:showBubbleSize val="0"/>
        </c:dLbls>
        <c:smooth val="0"/>
        <c:axId val="480417704"/>
        <c:axId val="480414960"/>
      </c:lineChart>
      <c:dateAx>
        <c:axId val="480417704"/>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2"/>
                    </a:solidFill>
                    <a:latin typeface="+mn-lt"/>
                    <a:ea typeface="+mn-ea"/>
                    <a:cs typeface="+mn-cs"/>
                  </a:defRPr>
                </a:pPr>
                <a:r>
                  <a:rPr lang="en-US" sz="1050" b="0"/>
                  <a:t>Discharge Month</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title>
        <c:numFmt formatCode="mmm\-yy"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crossAx val="480414960"/>
        <c:crosses val="autoZero"/>
        <c:auto val="1"/>
        <c:lblOffset val="100"/>
        <c:baseTimeUnit val="months"/>
      </c:dateAx>
      <c:valAx>
        <c:axId val="48041496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2"/>
                    </a:solidFill>
                    <a:latin typeface="+mn-lt"/>
                    <a:ea typeface="+mn-ea"/>
                    <a:cs typeface="+mn-cs"/>
                  </a:defRPr>
                </a:pPr>
                <a:r>
                  <a:rPr lang="en-US" sz="1050" b="0" dirty="0"/>
                  <a:t>SMM-H</a:t>
                </a:r>
                <a:r>
                  <a:rPr lang="en-US" sz="1050" b="0" baseline="0" dirty="0"/>
                  <a:t> Rate</a:t>
                </a:r>
                <a:endParaRPr lang="en-US" sz="1050" b="0" dirty="0"/>
              </a:p>
            </c:rich>
          </c:tx>
          <c:layout>
            <c:manualLayout>
              <c:xMode val="edge"/>
              <c:yMode val="edge"/>
              <c:x val="8.6962962962962978E-2"/>
              <c:y val="0.47188323159448731"/>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crossAx val="480417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dirty="0">
                <a:solidFill>
                  <a:schemeClr val="tx1"/>
                </a:solidFill>
              </a:rPr>
              <a:t>Rate of Severe</a:t>
            </a:r>
            <a:r>
              <a:rPr lang="en-US" sz="1800" b="1" baseline="0" dirty="0">
                <a:solidFill>
                  <a:schemeClr val="tx1"/>
                </a:solidFill>
              </a:rPr>
              <a:t> Maternal Morbidity from Hemorrhage by Race and Ethnicity</a:t>
            </a:r>
          </a:p>
          <a:p>
            <a:pPr>
              <a:defRPr sz="1800" b="1">
                <a:solidFill>
                  <a:schemeClr val="tx1"/>
                </a:solidFill>
              </a:defRPr>
            </a:pPr>
            <a:r>
              <a:rPr lang="en-US" sz="1800" b="1" baseline="0" dirty="0">
                <a:solidFill>
                  <a:schemeClr val="tx1"/>
                </a:solidFill>
              </a:rPr>
              <a:t>October 2015 - June 2020</a:t>
            </a:r>
            <a:endParaRPr lang="en-US" sz="1800" b="1" dirty="0">
              <a:solidFill>
                <a:schemeClr val="tx1"/>
              </a:solidFill>
            </a:endParaRP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3.4701391334074932E-2"/>
          <c:y val="0.24522221206195466"/>
          <c:w val="0.95274390764485128"/>
          <c:h val="0.67945354515362233"/>
        </c:manualLayout>
      </c:layout>
      <c:lineChart>
        <c:grouping val="standard"/>
        <c:varyColors val="0"/>
        <c:ser>
          <c:idx val="0"/>
          <c:order val="0"/>
          <c:tx>
            <c:strRef>
              <c:f>'CY views'!$B$17</c:f>
              <c:strCache>
                <c:ptCount val="1"/>
                <c:pt idx="0">
                  <c:v>NH Asian</c:v>
                </c:pt>
              </c:strCache>
            </c:strRef>
          </c:tx>
          <c:spPr>
            <a:ln w="28575" cap="rnd">
              <a:solidFill>
                <a:schemeClr val="accent1"/>
              </a:solidFill>
              <a:round/>
            </a:ln>
            <a:effectLst/>
          </c:spPr>
          <c:marker>
            <c:symbol val="triangle"/>
            <c:size val="7"/>
            <c:spPr>
              <a:solidFill>
                <a:schemeClr val="accent1"/>
              </a:solidFill>
              <a:ln w="9525">
                <a:solidFill>
                  <a:schemeClr val="accent1"/>
                </a:solidFill>
              </a:ln>
              <a:effectLst/>
            </c:spPr>
          </c:marker>
          <c:dLbls>
            <c:dLbl>
              <c:idx val="2"/>
              <c:layout>
                <c:manualLayout>
                  <c:x val="-2.2424177719565543E-2"/>
                  <c:y val="-5.26413107992489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76-482D-9F24-5BCA23F52E24}"/>
                </c:ext>
              </c:extLst>
            </c:dLbl>
            <c:dLbl>
              <c:idx val="3"/>
              <c:layout>
                <c:manualLayout>
                  <c:x val="-3.1470767576229679E-2"/>
                  <c:y val="-1.76953771410677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76-482D-9F24-5BCA23F52E24}"/>
                </c:ext>
              </c:extLst>
            </c:dLbl>
            <c:dLbl>
              <c:idx val="4"/>
              <c:layout>
                <c:manualLayout>
                  <c:x val="-4.1275359054492443E-2"/>
                  <c:y val="8.65376452089273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976-482D-9F24-5BCA23F52E24}"/>
                </c:ext>
              </c:extLst>
            </c:dLbl>
            <c:dLbl>
              <c:idx val="5"/>
              <c:layout>
                <c:manualLayout>
                  <c:x val="9.5788324433222997E-3"/>
                  <c:y val="-3.49505856187111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76-482D-9F24-5BCA23F52E2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'CY views'!$A$18:$A$23</c:f>
              <c:numCache>
                <c:formatCode>General</c:formatCode>
                <c:ptCount val="6"/>
                <c:pt idx="0">
                  <c:v>2015</c:v>
                </c:pt>
                <c:pt idx="1">
                  <c:v>2016</c:v>
                </c:pt>
                <c:pt idx="2">
                  <c:v>2017</c:v>
                </c:pt>
                <c:pt idx="3">
                  <c:v>2018</c:v>
                </c:pt>
                <c:pt idx="4">
                  <c:v>2019</c:v>
                </c:pt>
                <c:pt idx="5">
                  <c:v>2020</c:v>
                </c:pt>
              </c:numCache>
            </c:numRef>
          </c:cat>
          <c:val>
            <c:numRef>
              <c:f>'CY views'!$B$18:$B$23</c:f>
              <c:numCache>
                <c:formatCode>0.00%</c:formatCode>
                <c:ptCount val="6"/>
                <c:pt idx="0">
                  <c:v>0.1111111111111111</c:v>
                </c:pt>
                <c:pt idx="1">
                  <c:v>0.16363636363636361</c:v>
                </c:pt>
                <c:pt idx="2">
                  <c:v>0.26984126984126983</c:v>
                </c:pt>
                <c:pt idx="3">
                  <c:v>0.28813559322033899</c:v>
                </c:pt>
                <c:pt idx="4">
                  <c:v>0.265625</c:v>
                </c:pt>
                <c:pt idx="5">
                  <c:v>0.21739130434782611</c:v>
                </c:pt>
              </c:numCache>
            </c:numRef>
          </c:val>
          <c:smooth val="0"/>
          <c:extLst>
            <c:ext xmlns:c16="http://schemas.microsoft.com/office/drawing/2014/chart" uri="{C3380CC4-5D6E-409C-BE32-E72D297353CC}">
              <c16:uniqueId val="{00000004-D976-482D-9F24-5BCA23F52E24}"/>
            </c:ext>
          </c:extLst>
        </c:ser>
        <c:ser>
          <c:idx val="1"/>
          <c:order val="1"/>
          <c:tx>
            <c:strRef>
              <c:f>'CY views'!$C$17</c:f>
              <c:strCache>
                <c:ptCount val="1"/>
                <c:pt idx="0">
                  <c:v>NH Black</c:v>
                </c:pt>
              </c:strCache>
            </c:strRef>
          </c:tx>
          <c:spPr>
            <a:ln w="28575" cap="rnd">
              <a:solidFill>
                <a:schemeClr val="accent2"/>
              </a:solidFill>
              <a:round/>
            </a:ln>
            <a:effectLst/>
          </c:spPr>
          <c:marker>
            <c:symbol val="square"/>
            <c:size val="7"/>
            <c:spPr>
              <a:solidFill>
                <a:schemeClr val="accent2"/>
              </a:solidFill>
              <a:ln w="9525">
                <a:solidFill>
                  <a:schemeClr val="accent2"/>
                </a:solidFill>
              </a:ln>
              <a:effectLst/>
            </c:spPr>
          </c:marker>
          <c:dLbls>
            <c:dLbl>
              <c:idx val="0"/>
              <c:layout>
                <c:manualLayout>
                  <c:x val="-3.8899452228781294E-2"/>
                  <c:y val="-3.6757842627302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976-482D-9F24-5BCA23F52E2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'CY views'!$A$18:$A$23</c:f>
              <c:numCache>
                <c:formatCode>General</c:formatCode>
                <c:ptCount val="6"/>
                <c:pt idx="0">
                  <c:v>2015</c:v>
                </c:pt>
                <c:pt idx="1">
                  <c:v>2016</c:v>
                </c:pt>
                <c:pt idx="2">
                  <c:v>2017</c:v>
                </c:pt>
                <c:pt idx="3">
                  <c:v>2018</c:v>
                </c:pt>
                <c:pt idx="4">
                  <c:v>2019</c:v>
                </c:pt>
                <c:pt idx="5">
                  <c:v>2020</c:v>
                </c:pt>
              </c:numCache>
            </c:numRef>
          </c:cat>
          <c:val>
            <c:numRef>
              <c:f>'CY views'!$C$18:$C$23</c:f>
              <c:numCache>
                <c:formatCode>0.00%</c:formatCode>
                <c:ptCount val="6"/>
                <c:pt idx="0">
                  <c:v>0.33333333333333331</c:v>
                </c:pt>
                <c:pt idx="1">
                  <c:v>0.3543307086614173</c:v>
                </c:pt>
                <c:pt idx="2">
                  <c:v>0.41880341880341881</c:v>
                </c:pt>
                <c:pt idx="3">
                  <c:v>0.44117647058823528</c:v>
                </c:pt>
                <c:pt idx="4">
                  <c:v>0.36046511627906969</c:v>
                </c:pt>
                <c:pt idx="5">
                  <c:v>0.27</c:v>
                </c:pt>
              </c:numCache>
            </c:numRef>
          </c:val>
          <c:smooth val="0"/>
          <c:extLst>
            <c:ext xmlns:c16="http://schemas.microsoft.com/office/drawing/2014/chart" uri="{C3380CC4-5D6E-409C-BE32-E72D297353CC}">
              <c16:uniqueId val="{00000006-D976-482D-9F24-5BCA23F52E24}"/>
            </c:ext>
          </c:extLst>
        </c:ser>
        <c:ser>
          <c:idx val="2"/>
          <c:order val="2"/>
          <c:tx>
            <c:strRef>
              <c:f>'CY views'!$D$17</c:f>
              <c:strCache>
                <c:ptCount val="1"/>
                <c:pt idx="0">
                  <c:v>Hispanic</c:v>
                </c:pt>
              </c:strCache>
            </c:strRef>
          </c:tx>
          <c:spPr>
            <a:ln w="28575" cap="rnd">
              <a:solidFill>
                <a:schemeClr val="accent3"/>
              </a:solidFill>
              <a:round/>
            </a:ln>
            <a:effectLst/>
          </c:spPr>
          <c:marker>
            <c:symbol val="diamond"/>
            <c:size val="7"/>
            <c:spPr>
              <a:solidFill>
                <a:schemeClr val="accent3"/>
              </a:solidFill>
              <a:ln w="9525">
                <a:solidFill>
                  <a:schemeClr val="accent3"/>
                </a:solidFill>
              </a:ln>
              <a:effectLst/>
            </c:spPr>
          </c:marker>
          <c:dLbls>
            <c:dLbl>
              <c:idx val="3"/>
              <c:layout>
                <c:manualLayout>
                  <c:x val="-2.5412293474012058E-2"/>
                  <c:y val="-2.39353129925618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976-482D-9F24-5BCA23F52E24}"/>
                </c:ext>
              </c:extLst>
            </c:dLbl>
            <c:dLbl>
              <c:idx val="4"/>
              <c:layout>
                <c:manualLayout>
                  <c:x val="-8.1005196162160301E-2"/>
                  <c:y val="4.09795586485629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976-482D-9F24-5BCA23F52E24}"/>
                </c:ext>
              </c:extLst>
            </c:dLbl>
            <c:dLbl>
              <c:idx val="5"/>
              <c:layout>
                <c:manualLayout>
                  <c:x val="7.9896389590155843E-3"/>
                  <c:y val="1.49588362958047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976-482D-9F24-5BCA23F52E2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'CY views'!$A$18:$A$23</c:f>
              <c:numCache>
                <c:formatCode>General</c:formatCode>
                <c:ptCount val="6"/>
                <c:pt idx="0">
                  <c:v>2015</c:v>
                </c:pt>
                <c:pt idx="1">
                  <c:v>2016</c:v>
                </c:pt>
                <c:pt idx="2">
                  <c:v>2017</c:v>
                </c:pt>
                <c:pt idx="3">
                  <c:v>2018</c:v>
                </c:pt>
                <c:pt idx="4">
                  <c:v>2019</c:v>
                </c:pt>
                <c:pt idx="5">
                  <c:v>2020</c:v>
                </c:pt>
              </c:numCache>
            </c:numRef>
          </c:cat>
          <c:val>
            <c:numRef>
              <c:f>'CY views'!$D$18:$D$23</c:f>
              <c:numCache>
                <c:formatCode>0.00%</c:formatCode>
                <c:ptCount val="6"/>
                <c:pt idx="0">
                  <c:v>0.31428571428571428</c:v>
                </c:pt>
                <c:pt idx="1">
                  <c:v>0.35964912280701761</c:v>
                </c:pt>
                <c:pt idx="2">
                  <c:v>0.22959183673469391</c:v>
                </c:pt>
                <c:pt idx="3">
                  <c:v>0.33828996282527879</c:v>
                </c:pt>
                <c:pt idx="4">
                  <c:v>0.27272727272727271</c:v>
                </c:pt>
                <c:pt idx="5">
                  <c:v>0.20930232558139539</c:v>
                </c:pt>
              </c:numCache>
            </c:numRef>
          </c:val>
          <c:smooth val="0"/>
          <c:extLst>
            <c:ext xmlns:c16="http://schemas.microsoft.com/office/drawing/2014/chart" uri="{C3380CC4-5D6E-409C-BE32-E72D297353CC}">
              <c16:uniqueId val="{0000000A-D976-482D-9F24-5BCA23F52E24}"/>
            </c:ext>
          </c:extLst>
        </c:ser>
        <c:ser>
          <c:idx val="3"/>
          <c:order val="3"/>
          <c:tx>
            <c:strRef>
              <c:f>'CY views'!$E$17</c:f>
              <c:strCache>
                <c:ptCount val="1"/>
                <c:pt idx="0">
                  <c:v>NH White</c:v>
                </c:pt>
              </c:strCache>
            </c:strRef>
          </c:tx>
          <c:spPr>
            <a:ln w="28575" cap="rnd">
              <a:solidFill>
                <a:schemeClr val="accent4"/>
              </a:solidFill>
              <a:round/>
            </a:ln>
            <a:effectLst/>
          </c:spPr>
          <c:marker>
            <c:symbol val="circle"/>
            <c:size val="7"/>
            <c:spPr>
              <a:solidFill>
                <a:schemeClr val="accent4"/>
              </a:solidFill>
              <a:ln w="9525">
                <a:solidFill>
                  <a:schemeClr val="accent4"/>
                </a:solidFill>
              </a:ln>
              <a:effectLst/>
            </c:spPr>
          </c:marker>
          <c:dLbls>
            <c:dLbl>
              <c:idx val="2"/>
              <c:layout>
                <c:manualLayout>
                  <c:x val="-6.2909000669485279E-2"/>
                  <c:y val="-4.48538381010155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976-482D-9F24-5BCA23F52E24}"/>
                </c:ext>
              </c:extLst>
            </c:dLbl>
            <c:dLbl>
              <c:idx val="4"/>
              <c:layout>
                <c:manualLayout>
                  <c:x val="-4.4453746023105874E-2"/>
                  <c:y val="-5.3173820242856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976-482D-9F24-5BCA23F52E24}"/>
                </c:ext>
              </c:extLst>
            </c:dLbl>
            <c:dLbl>
              <c:idx val="5"/>
              <c:layout>
                <c:manualLayout>
                  <c:x val="1.6328650217887271E-3"/>
                  <c:y val="3.4905147107180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976-482D-9F24-5BCA23F52E2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'CY views'!$A$18:$A$23</c:f>
              <c:numCache>
                <c:formatCode>General</c:formatCode>
                <c:ptCount val="6"/>
                <c:pt idx="0">
                  <c:v>2015</c:v>
                </c:pt>
                <c:pt idx="1">
                  <c:v>2016</c:v>
                </c:pt>
                <c:pt idx="2">
                  <c:v>2017</c:v>
                </c:pt>
                <c:pt idx="3">
                  <c:v>2018</c:v>
                </c:pt>
                <c:pt idx="4">
                  <c:v>2019</c:v>
                </c:pt>
                <c:pt idx="5">
                  <c:v>2020</c:v>
                </c:pt>
              </c:numCache>
            </c:numRef>
          </c:cat>
          <c:val>
            <c:numRef>
              <c:f>'CY views'!$E$18:$E$23</c:f>
              <c:numCache>
                <c:formatCode>0.00%</c:formatCode>
                <c:ptCount val="6"/>
                <c:pt idx="0">
                  <c:v>0.19047619047619049</c:v>
                </c:pt>
                <c:pt idx="1">
                  <c:v>0.21908127208480571</c:v>
                </c:pt>
                <c:pt idx="2">
                  <c:v>0.25482625482625482</c:v>
                </c:pt>
                <c:pt idx="3">
                  <c:v>0.26808510638297872</c:v>
                </c:pt>
                <c:pt idx="4">
                  <c:v>0.28294573643410847</c:v>
                </c:pt>
                <c:pt idx="5">
                  <c:v>0.19847328244274809</c:v>
                </c:pt>
              </c:numCache>
            </c:numRef>
          </c:val>
          <c:smooth val="0"/>
          <c:extLst>
            <c:ext xmlns:c16="http://schemas.microsoft.com/office/drawing/2014/chart" uri="{C3380CC4-5D6E-409C-BE32-E72D297353CC}">
              <c16:uniqueId val="{0000000E-D976-482D-9F24-5BCA23F52E24}"/>
            </c:ext>
          </c:extLst>
        </c:ser>
        <c:dLbls>
          <c:dLblPos val="t"/>
          <c:showLegendKey val="0"/>
          <c:showVal val="1"/>
          <c:showCatName val="0"/>
          <c:showSerName val="0"/>
          <c:showPercent val="0"/>
          <c:showBubbleSize val="0"/>
        </c:dLbls>
        <c:marker val="1"/>
        <c:smooth val="0"/>
        <c:axId val="279062232"/>
        <c:axId val="279060272"/>
      </c:lineChart>
      <c:catAx>
        <c:axId val="279062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79060272"/>
        <c:crosses val="autoZero"/>
        <c:auto val="1"/>
        <c:lblAlgn val="ctr"/>
        <c:lblOffset val="100"/>
        <c:noMultiLvlLbl val="0"/>
      </c:catAx>
      <c:valAx>
        <c:axId val="2790602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79062232"/>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6.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6.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1F71C8-60EB-4349-BDB6-D1DB1114B877}"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D372C356-A035-4580-8EF5-4784CB6E9551}">
      <dgm:prSet/>
      <dgm:spPr/>
      <dgm:t>
        <a:bodyPr/>
        <a:lstStyle/>
        <a:p>
          <a:r>
            <a:rPr lang="en-US" b="1"/>
            <a:t>Health disparities</a:t>
          </a:r>
          <a:endParaRPr lang="en-US"/>
        </a:p>
      </dgm:t>
    </dgm:pt>
    <dgm:pt modelId="{EA96D149-4060-47E2-9A57-92702EF4E561}" type="parTrans" cxnId="{8D5A73EC-ECED-4C4A-8999-F81580F3CBC9}">
      <dgm:prSet/>
      <dgm:spPr/>
      <dgm:t>
        <a:bodyPr/>
        <a:lstStyle/>
        <a:p>
          <a:endParaRPr lang="en-US"/>
        </a:p>
      </dgm:t>
    </dgm:pt>
    <dgm:pt modelId="{F87EABA2-7D84-4A6B-A5CF-92CE63027CA9}" type="sibTrans" cxnId="{8D5A73EC-ECED-4C4A-8999-F81580F3CBC9}">
      <dgm:prSet/>
      <dgm:spPr/>
      <dgm:t>
        <a:bodyPr/>
        <a:lstStyle/>
        <a:p>
          <a:endParaRPr lang="en-US"/>
        </a:p>
      </dgm:t>
    </dgm:pt>
    <dgm:pt modelId="{C733B5BA-61E8-490B-8967-D40D5A2FA0B1}">
      <dgm:prSet/>
      <dgm:spPr/>
      <dgm:t>
        <a:bodyPr/>
        <a:lstStyle/>
        <a:p>
          <a:r>
            <a:rPr lang="en-US"/>
            <a:t>Difference in health outcomes between groups within a population </a:t>
          </a:r>
        </a:p>
      </dgm:t>
    </dgm:pt>
    <dgm:pt modelId="{78F2AD7A-14F8-4A70-8169-0A917CC7FBC2}" type="parTrans" cxnId="{A7A28963-6F16-47AA-9284-FE5FDBCBBDBD}">
      <dgm:prSet/>
      <dgm:spPr/>
      <dgm:t>
        <a:bodyPr/>
        <a:lstStyle/>
        <a:p>
          <a:endParaRPr lang="en-US"/>
        </a:p>
      </dgm:t>
    </dgm:pt>
    <dgm:pt modelId="{CDA95F20-81D6-43E2-B454-D872AD967815}" type="sibTrans" cxnId="{A7A28963-6F16-47AA-9284-FE5FDBCBBDBD}">
      <dgm:prSet/>
      <dgm:spPr/>
      <dgm:t>
        <a:bodyPr/>
        <a:lstStyle/>
        <a:p>
          <a:endParaRPr lang="en-US"/>
        </a:p>
      </dgm:t>
    </dgm:pt>
    <dgm:pt modelId="{732B712C-2209-4C65-A06F-D45F3BA1E242}">
      <dgm:prSet/>
      <dgm:spPr/>
      <dgm:t>
        <a:bodyPr/>
        <a:lstStyle/>
        <a:p>
          <a:r>
            <a:rPr lang="en-US"/>
            <a:t>Related to social or demographic factors </a:t>
          </a:r>
        </a:p>
      </dgm:t>
    </dgm:pt>
    <dgm:pt modelId="{9FBC0B76-C07D-4AAF-8F64-EBCD71D5696C}" type="parTrans" cxnId="{56B13258-176A-4765-8C70-652A78A1AD09}">
      <dgm:prSet/>
      <dgm:spPr/>
      <dgm:t>
        <a:bodyPr/>
        <a:lstStyle/>
        <a:p>
          <a:endParaRPr lang="en-US"/>
        </a:p>
      </dgm:t>
    </dgm:pt>
    <dgm:pt modelId="{78CD694F-1627-457E-8187-773D4805F771}" type="sibTrans" cxnId="{56B13258-176A-4765-8C70-652A78A1AD09}">
      <dgm:prSet/>
      <dgm:spPr/>
      <dgm:t>
        <a:bodyPr/>
        <a:lstStyle/>
        <a:p>
          <a:endParaRPr lang="en-US"/>
        </a:p>
      </dgm:t>
    </dgm:pt>
    <dgm:pt modelId="{D01FE1DB-F554-45BB-BB97-866CDB14C12B}">
      <dgm:prSet/>
      <dgm:spPr/>
      <dgm:t>
        <a:bodyPr/>
        <a:lstStyle/>
        <a:p>
          <a:r>
            <a:rPr lang="en-US" b="1"/>
            <a:t>Health inequities</a:t>
          </a:r>
          <a:endParaRPr lang="en-US"/>
        </a:p>
      </dgm:t>
    </dgm:pt>
    <dgm:pt modelId="{3307EF10-1259-43D0-AA5A-D85017DF27E2}" type="parTrans" cxnId="{EDB7923E-E3D8-4A11-B4D8-2768D9E05B97}">
      <dgm:prSet/>
      <dgm:spPr/>
      <dgm:t>
        <a:bodyPr/>
        <a:lstStyle/>
        <a:p>
          <a:endParaRPr lang="en-US"/>
        </a:p>
      </dgm:t>
    </dgm:pt>
    <dgm:pt modelId="{D7BAE95D-BD4F-400C-ACFB-A8FD06D29CA2}" type="sibTrans" cxnId="{EDB7923E-E3D8-4A11-B4D8-2768D9E05B97}">
      <dgm:prSet/>
      <dgm:spPr/>
      <dgm:t>
        <a:bodyPr/>
        <a:lstStyle/>
        <a:p>
          <a:endParaRPr lang="en-US"/>
        </a:p>
      </dgm:t>
    </dgm:pt>
    <dgm:pt modelId="{33084F7E-8765-4136-B194-79859828171F}">
      <dgm:prSet/>
      <dgm:spPr/>
      <dgm:t>
        <a:bodyPr/>
        <a:lstStyle/>
        <a:p>
          <a:r>
            <a:rPr lang="en-US"/>
            <a:t>Differences in health outcomes that are systematic, avoidable, and unjust</a:t>
          </a:r>
        </a:p>
      </dgm:t>
    </dgm:pt>
    <dgm:pt modelId="{CBED4CE0-4448-44D3-8AD4-AE8209AB30F2}" type="parTrans" cxnId="{5ED66012-C6E3-44C8-A75C-5AD1D5455B0B}">
      <dgm:prSet/>
      <dgm:spPr/>
      <dgm:t>
        <a:bodyPr/>
        <a:lstStyle/>
        <a:p>
          <a:endParaRPr lang="en-US"/>
        </a:p>
      </dgm:t>
    </dgm:pt>
    <dgm:pt modelId="{A35CE8E3-95F9-475B-85EE-482B47D6EA9D}" type="sibTrans" cxnId="{5ED66012-C6E3-44C8-A75C-5AD1D5455B0B}">
      <dgm:prSet/>
      <dgm:spPr/>
      <dgm:t>
        <a:bodyPr/>
        <a:lstStyle/>
        <a:p>
          <a:endParaRPr lang="en-US"/>
        </a:p>
      </dgm:t>
    </dgm:pt>
    <dgm:pt modelId="{EDF45B66-2F25-497C-9CDA-4B9F1919229B}">
      <dgm:prSet/>
      <dgm:spPr/>
      <dgm:t>
        <a:bodyPr/>
        <a:lstStyle/>
        <a:p>
          <a:r>
            <a:rPr lang="en-US"/>
            <a:t>Created when barriers prevent individuals and communities from accessing conditions that allow them to reach their full potential</a:t>
          </a:r>
        </a:p>
      </dgm:t>
    </dgm:pt>
    <dgm:pt modelId="{1C7FE49C-5B46-4D4E-910C-8A491952175E}" type="parTrans" cxnId="{6680132D-D9DC-4506-BA79-5F7BCA0D742F}">
      <dgm:prSet/>
      <dgm:spPr/>
      <dgm:t>
        <a:bodyPr/>
        <a:lstStyle/>
        <a:p>
          <a:endParaRPr lang="en-US"/>
        </a:p>
      </dgm:t>
    </dgm:pt>
    <dgm:pt modelId="{C440A349-61B9-47EC-AE65-257FBBE94E0B}" type="sibTrans" cxnId="{6680132D-D9DC-4506-BA79-5F7BCA0D742F}">
      <dgm:prSet/>
      <dgm:spPr/>
      <dgm:t>
        <a:bodyPr/>
        <a:lstStyle/>
        <a:p>
          <a:endParaRPr lang="en-US"/>
        </a:p>
      </dgm:t>
    </dgm:pt>
    <dgm:pt modelId="{358C9964-CE64-4CB6-B4D0-5E88A1F3659D}" type="pres">
      <dgm:prSet presAssocID="{6F1F71C8-60EB-4349-BDB6-D1DB1114B877}" presName="Name0" presStyleCnt="0">
        <dgm:presLayoutVars>
          <dgm:dir/>
          <dgm:animLvl val="lvl"/>
          <dgm:resizeHandles val="exact"/>
        </dgm:presLayoutVars>
      </dgm:prSet>
      <dgm:spPr/>
    </dgm:pt>
    <dgm:pt modelId="{8C7358D6-428C-4034-8F2A-D3BE324A8778}" type="pres">
      <dgm:prSet presAssocID="{D372C356-A035-4580-8EF5-4784CB6E9551}" presName="linNode" presStyleCnt="0"/>
      <dgm:spPr/>
    </dgm:pt>
    <dgm:pt modelId="{3CE07CEE-0F2B-4F9A-84D0-0D3191758E97}" type="pres">
      <dgm:prSet presAssocID="{D372C356-A035-4580-8EF5-4784CB6E9551}" presName="parentText" presStyleLbl="node1" presStyleIdx="0" presStyleCnt="2">
        <dgm:presLayoutVars>
          <dgm:chMax val="1"/>
          <dgm:bulletEnabled val="1"/>
        </dgm:presLayoutVars>
      </dgm:prSet>
      <dgm:spPr/>
    </dgm:pt>
    <dgm:pt modelId="{967E7256-7804-4D38-AEF0-98D3606FA808}" type="pres">
      <dgm:prSet presAssocID="{D372C356-A035-4580-8EF5-4784CB6E9551}" presName="descendantText" presStyleLbl="alignAccFollowNode1" presStyleIdx="0" presStyleCnt="2">
        <dgm:presLayoutVars>
          <dgm:bulletEnabled val="1"/>
        </dgm:presLayoutVars>
      </dgm:prSet>
      <dgm:spPr/>
    </dgm:pt>
    <dgm:pt modelId="{0528969A-B382-437D-A156-CAF759F036C4}" type="pres">
      <dgm:prSet presAssocID="{F87EABA2-7D84-4A6B-A5CF-92CE63027CA9}" presName="sp" presStyleCnt="0"/>
      <dgm:spPr/>
    </dgm:pt>
    <dgm:pt modelId="{B73A2653-2017-4EE4-ACF6-3D54C926E6D0}" type="pres">
      <dgm:prSet presAssocID="{D01FE1DB-F554-45BB-BB97-866CDB14C12B}" presName="linNode" presStyleCnt="0"/>
      <dgm:spPr/>
    </dgm:pt>
    <dgm:pt modelId="{104AA896-09CF-4649-9A0C-E79DA51B1C26}" type="pres">
      <dgm:prSet presAssocID="{D01FE1DB-F554-45BB-BB97-866CDB14C12B}" presName="parentText" presStyleLbl="node1" presStyleIdx="1" presStyleCnt="2">
        <dgm:presLayoutVars>
          <dgm:chMax val="1"/>
          <dgm:bulletEnabled val="1"/>
        </dgm:presLayoutVars>
      </dgm:prSet>
      <dgm:spPr/>
    </dgm:pt>
    <dgm:pt modelId="{03229EC6-921C-4F6D-8494-BA61AB3CA05A}" type="pres">
      <dgm:prSet presAssocID="{D01FE1DB-F554-45BB-BB97-866CDB14C12B}" presName="descendantText" presStyleLbl="alignAccFollowNode1" presStyleIdx="1" presStyleCnt="2">
        <dgm:presLayoutVars>
          <dgm:bulletEnabled val="1"/>
        </dgm:presLayoutVars>
      </dgm:prSet>
      <dgm:spPr/>
    </dgm:pt>
  </dgm:ptLst>
  <dgm:cxnLst>
    <dgm:cxn modelId="{D2EB3B03-348D-4473-8B8C-33D82D83564D}" type="presOf" srcId="{732B712C-2209-4C65-A06F-D45F3BA1E242}" destId="{967E7256-7804-4D38-AEF0-98D3606FA808}" srcOrd="0" destOrd="1" presId="urn:microsoft.com/office/officeart/2005/8/layout/vList5"/>
    <dgm:cxn modelId="{5ED66012-C6E3-44C8-A75C-5AD1D5455B0B}" srcId="{D01FE1DB-F554-45BB-BB97-866CDB14C12B}" destId="{33084F7E-8765-4136-B194-79859828171F}" srcOrd="0" destOrd="0" parTransId="{CBED4CE0-4448-44D3-8AD4-AE8209AB30F2}" sibTransId="{A35CE8E3-95F9-475B-85EE-482B47D6EA9D}"/>
    <dgm:cxn modelId="{A735DB1D-FFE1-453E-B6A7-9C620132EB52}" type="presOf" srcId="{D372C356-A035-4580-8EF5-4784CB6E9551}" destId="{3CE07CEE-0F2B-4F9A-84D0-0D3191758E97}" srcOrd="0" destOrd="0" presId="urn:microsoft.com/office/officeart/2005/8/layout/vList5"/>
    <dgm:cxn modelId="{6680132D-D9DC-4506-BA79-5F7BCA0D742F}" srcId="{D01FE1DB-F554-45BB-BB97-866CDB14C12B}" destId="{EDF45B66-2F25-497C-9CDA-4B9F1919229B}" srcOrd="1" destOrd="0" parTransId="{1C7FE49C-5B46-4D4E-910C-8A491952175E}" sibTransId="{C440A349-61B9-47EC-AE65-257FBBE94E0B}"/>
    <dgm:cxn modelId="{EDB7923E-E3D8-4A11-B4D8-2768D9E05B97}" srcId="{6F1F71C8-60EB-4349-BDB6-D1DB1114B877}" destId="{D01FE1DB-F554-45BB-BB97-866CDB14C12B}" srcOrd="1" destOrd="0" parTransId="{3307EF10-1259-43D0-AA5A-D85017DF27E2}" sibTransId="{D7BAE95D-BD4F-400C-ACFB-A8FD06D29CA2}"/>
    <dgm:cxn modelId="{8460075C-9A4A-4B30-81CD-C0BD4516779D}" type="presOf" srcId="{D01FE1DB-F554-45BB-BB97-866CDB14C12B}" destId="{104AA896-09CF-4649-9A0C-E79DA51B1C26}" srcOrd="0" destOrd="0" presId="urn:microsoft.com/office/officeart/2005/8/layout/vList5"/>
    <dgm:cxn modelId="{A7A28963-6F16-47AA-9284-FE5FDBCBBDBD}" srcId="{D372C356-A035-4580-8EF5-4784CB6E9551}" destId="{C733B5BA-61E8-490B-8967-D40D5A2FA0B1}" srcOrd="0" destOrd="0" parTransId="{78F2AD7A-14F8-4A70-8169-0A917CC7FBC2}" sibTransId="{CDA95F20-81D6-43E2-B454-D872AD967815}"/>
    <dgm:cxn modelId="{19EFF16A-768D-4BB7-B74B-5994D1CC495B}" type="presOf" srcId="{EDF45B66-2F25-497C-9CDA-4B9F1919229B}" destId="{03229EC6-921C-4F6D-8494-BA61AB3CA05A}" srcOrd="0" destOrd="1" presId="urn:microsoft.com/office/officeart/2005/8/layout/vList5"/>
    <dgm:cxn modelId="{56B13258-176A-4765-8C70-652A78A1AD09}" srcId="{D372C356-A035-4580-8EF5-4784CB6E9551}" destId="{732B712C-2209-4C65-A06F-D45F3BA1E242}" srcOrd="1" destOrd="0" parTransId="{9FBC0B76-C07D-4AAF-8F64-EBCD71D5696C}" sibTransId="{78CD694F-1627-457E-8187-773D4805F771}"/>
    <dgm:cxn modelId="{6A3BDD58-ED29-42B7-ACFA-979D15ECFDDA}" type="presOf" srcId="{33084F7E-8765-4136-B194-79859828171F}" destId="{03229EC6-921C-4F6D-8494-BA61AB3CA05A}" srcOrd="0" destOrd="0" presId="urn:microsoft.com/office/officeart/2005/8/layout/vList5"/>
    <dgm:cxn modelId="{F8DAA1A3-E09C-4132-84B0-0E1B47E8758C}" type="presOf" srcId="{6F1F71C8-60EB-4349-BDB6-D1DB1114B877}" destId="{358C9964-CE64-4CB6-B4D0-5E88A1F3659D}" srcOrd="0" destOrd="0" presId="urn:microsoft.com/office/officeart/2005/8/layout/vList5"/>
    <dgm:cxn modelId="{C1DB4AC2-2AFD-454A-BF62-1DA7E26D0B6E}" type="presOf" srcId="{C733B5BA-61E8-490B-8967-D40D5A2FA0B1}" destId="{967E7256-7804-4D38-AEF0-98D3606FA808}" srcOrd="0" destOrd="0" presId="urn:microsoft.com/office/officeart/2005/8/layout/vList5"/>
    <dgm:cxn modelId="{8D5A73EC-ECED-4C4A-8999-F81580F3CBC9}" srcId="{6F1F71C8-60EB-4349-BDB6-D1DB1114B877}" destId="{D372C356-A035-4580-8EF5-4784CB6E9551}" srcOrd="0" destOrd="0" parTransId="{EA96D149-4060-47E2-9A57-92702EF4E561}" sibTransId="{F87EABA2-7D84-4A6B-A5CF-92CE63027CA9}"/>
    <dgm:cxn modelId="{5BA67F6F-1BF8-4468-AD4B-F9B34234349C}" type="presParOf" srcId="{358C9964-CE64-4CB6-B4D0-5E88A1F3659D}" destId="{8C7358D6-428C-4034-8F2A-D3BE324A8778}" srcOrd="0" destOrd="0" presId="urn:microsoft.com/office/officeart/2005/8/layout/vList5"/>
    <dgm:cxn modelId="{6B5587BD-1B5D-4C46-84CE-B3352613EEA3}" type="presParOf" srcId="{8C7358D6-428C-4034-8F2A-D3BE324A8778}" destId="{3CE07CEE-0F2B-4F9A-84D0-0D3191758E97}" srcOrd="0" destOrd="0" presId="urn:microsoft.com/office/officeart/2005/8/layout/vList5"/>
    <dgm:cxn modelId="{262A2422-5A24-4E81-B068-7DEF6A5AC800}" type="presParOf" srcId="{8C7358D6-428C-4034-8F2A-D3BE324A8778}" destId="{967E7256-7804-4D38-AEF0-98D3606FA808}" srcOrd="1" destOrd="0" presId="urn:microsoft.com/office/officeart/2005/8/layout/vList5"/>
    <dgm:cxn modelId="{C1BD5B57-798D-47CC-A64B-DF984AD2B1DB}" type="presParOf" srcId="{358C9964-CE64-4CB6-B4D0-5E88A1F3659D}" destId="{0528969A-B382-437D-A156-CAF759F036C4}" srcOrd="1" destOrd="0" presId="urn:microsoft.com/office/officeart/2005/8/layout/vList5"/>
    <dgm:cxn modelId="{105374E8-4ECC-4663-A1BD-576A839DF05B}" type="presParOf" srcId="{358C9964-CE64-4CB6-B4D0-5E88A1F3659D}" destId="{B73A2653-2017-4EE4-ACF6-3D54C926E6D0}" srcOrd="2" destOrd="0" presId="urn:microsoft.com/office/officeart/2005/8/layout/vList5"/>
    <dgm:cxn modelId="{40087C54-226D-4102-A99F-3A8BF6094540}" type="presParOf" srcId="{B73A2653-2017-4EE4-ACF6-3D54C926E6D0}" destId="{104AA896-09CF-4649-9A0C-E79DA51B1C26}" srcOrd="0" destOrd="0" presId="urn:microsoft.com/office/officeart/2005/8/layout/vList5"/>
    <dgm:cxn modelId="{D44BB66E-FC3D-4CFF-9E46-9021C6DF78D3}" type="presParOf" srcId="{B73A2653-2017-4EE4-ACF6-3D54C926E6D0}" destId="{03229EC6-921C-4F6D-8494-BA61AB3CA05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6E03FC-F33D-4260-B3D4-C6CB2826A4EE}"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8694A308-94A9-46EB-A84E-BC0E42648CAB}">
      <dgm:prSet custT="1"/>
      <dgm:spPr/>
      <dgm:t>
        <a:bodyPr/>
        <a:lstStyle/>
        <a:p>
          <a:pPr>
            <a:lnSpc>
              <a:spcPct val="100000"/>
            </a:lnSpc>
            <a:defRPr b="1"/>
          </a:pPr>
          <a:r>
            <a:rPr lang="en-US" sz="1600" dirty="0"/>
            <a:t>A structured method used to analyze serious adverse events</a:t>
          </a:r>
        </a:p>
      </dgm:t>
    </dgm:pt>
    <dgm:pt modelId="{C6851DCD-5279-4D97-8CF6-F86DE74DE642}" type="parTrans" cxnId="{0A7DABAF-4F60-4EEE-B5A5-523DE718C947}">
      <dgm:prSet/>
      <dgm:spPr/>
      <dgm:t>
        <a:bodyPr/>
        <a:lstStyle/>
        <a:p>
          <a:pPr algn="l"/>
          <a:endParaRPr lang="en-US" sz="2000"/>
        </a:p>
      </dgm:t>
    </dgm:pt>
    <dgm:pt modelId="{FABF7304-7CE9-4B0C-B843-CEDFC1EC6C66}" type="sibTrans" cxnId="{0A7DABAF-4F60-4EEE-B5A5-523DE718C947}">
      <dgm:prSet/>
      <dgm:spPr/>
      <dgm:t>
        <a:bodyPr/>
        <a:lstStyle/>
        <a:p>
          <a:pPr algn="l"/>
          <a:endParaRPr lang="en-US" sz="2000"/>
        </a:p>
      </dgm:t>
    </dgm:pt>
    <dgm:pt modelId="{D9BD2905-50F7-46CE-B414-221765CE36D1}">
      <dgm:prSet custT="1"/>
      <dgm:spPr/>
      <dgm:t>
        <a:bodyPr/>
        <a:lstStyle/>
        <a:p>
          <a:pPr>
            <a:lnSpc>
              <a:spcPct val="100000"/>
            </a:lnSpc>
          </a:pPr>
          <a:endParaRPr lang="en-US" sz="1200" dirty="0"/>
        </a:p>
      </dgm:t>
    </dgm:pt>
    <dgm:pt modelId="{F1A28A7F-479F-485C-9D0E-1A4826D7FBB8}" type="parTrans" cxnId="{9C2DE3E1-151A-4400-9D8B-D7822424B3F3}">
      <dgm:prSet/>
      <dgm:spPr/>
      <dgm:t>
        <a:bodyPr/>
        <a:lstStyle/>
        <a:p>
          <a:pPr algn="l"/>
          <a:endParaRPr lang="en-US" sz="2000"/>
        </a:p>
      </dgm:t>
    </dgm:pt>
    <dgm:pt modelId="{33027BB9-9E34-488F-941D-793FBCF0C8B9}" type="sibTrans" cxnId="{9C2DE3E1-151A-4400-9D8B-D7822424B3F3}">
      <dgm:prSet/>
      <dgm:spPr/>
      <dgm:t>
        <a:bodyPr/>
        <a:lstStyle/>
        <a:p>
          <a:pPr algn="l"/>
          <a:endParaRPr lang="en-US" sz="2000"/>
        </a:p>
      </dgm:t>
    </dgm:pt>
    <dgm:pt modelId="{6512220B-6A49-4618-A7A9-44815A4E1E85}">
      <dgm:prSet custT="1"/>
      <dgm:spPr/>
      <dgm:t>
        <a:bodyPr/>
        <a:lstStyle/>
        <a:p>
          <a:pPr>
            <a:lnSpc>
              <a:spcPct val="100000"/>
            </a:lnSpc>
            <a:defRPr b="1"/>
          </a:pPr>
          <a:r>
            <a:rPr lang="en-US" sz="1600"/>
            <a:t>A process for identifying the basic or causal factors that underlie variation in performance</a:t>
          </a:r>
        </a:p>
      </dgm:t>
    </dgm:pt>
    <dgm:pt modelId="{037CB71E-ED28-4317-8FDB-BA288C9972D0}" type="parTrans" cxnId="{9E5877A9-01B2-4237-AF31-D08907E0C8A6}">
      <dgm:prSet/>
      <dgm:spPr/>
      <dgm:t>
        <a:bodyPr/>
        <a:lstStyle/>
        <a:p>
          <a:pPr algn="l"/>
          <a:endParaRPr lang="en-US" sz="2000"/>
        </a:p>
      </dgm:t>
    </dgm:pt>
    <dgm:pt modelId="{E7C87B05-32D3-41ED-AA3F-E5037953BBE8}" type="sibTrans" cxnId="{9E5877A9-01B2-4237-AF31-D08907E0C8A6}">
      <dgm:prSet/>
      <dgm:spPr/>
      <dgm:t>
        <a:bodyPr/>
        <a:lstStyle/>
        <a:p>
          <a:pPr algn="l"/>
          <a:endParaRPr lang="en-US" sz="2000"/>
        </a:p>
      </dgm:t>
    </dgm:pt>
    <dgm:pt modelId="{7753A3FF-EF50-4D6E-9C87-2B5A601B54AE}">
      <dgm:prSet custT="1"/>
      <dgm:spPr/>
      <dgm:t>
        <a:bodyPr/>
        <a:lstStyle/>
        <a:p>
          <a:pPr>
            <a:lnSpc>
              <a:spcPct val="100000"/>
            </a:lnSpc>
            <a:defRPr b="1"/>
          </a:pPr>
          <a:r>
            <a:rPr lang="en-US" sz="1600"/>
            <a:t>Focuses primarily on systems and processes, not individual performance</a:t>
          </a:r>
        </a:p>
      </dgm:t>
    </dgm:pt>
    <dgm:pt modelId="{267839B9-BC49-4749-93BA-87582B9B1E1F}" type="parTrans" cxnId="{7727ABC9-E66C-4446-9AAF-FC946B401FC7}">
      <dgm:prSet/>
      <dgm:spPr/>
      <dgm:t>
        <a:bodyPr/>
        <a:lstStyle/>
        <a:p>
          <a:pPr algn="l"/>
          <a:endParaRPr lang="en-US" sz="2000"/>
        </a:p>
      </dgm:t>
    </dgm:pt>
    <dgm:pt modelId="{39FF43B7-4C00-4EC9-9146-D3016F88E8E3}" type="sibTrans" cxnId="{7727ABC9-E66C-4446-9AAF-FC946B401FC7}">
      <dgm:prSet/>
      <dgm:spPr/>
      <dgm:t>
        <a:bodyPr/>
        <a:lstStyle/>
        <a:p>
          <a:pPr algn="l"/>
          <a:endParaRPr lang="en-US" sz="2000"/>
        </a:p>
      </dgm:t>
    </dgm:pt>
    <dgm:pt modelId="{74F7A19C-62E2-4D9E-BC4A-814F904E8159}">
      <dgm:prSet custT="1"/>
      <dgm:spPr/>
      <dgm:t>
        <a:bodyPr/>
        <a:lstStyle/>
        <a:p>
          <a:pPr>
            <a:lnSpc>
              <a:spcPct val="100000"/>
            </a:lnSpc>
            <a:defRPr b="1"/>
          </a:pPr>
          <a:r>
            <a:rPr lang="en-US" sz="1600"/>
            <a:t>There may be multiple root causes of a problem; different people who see different parts of the system may answer the questions differently</a:t>
          </a:r>
        </a:p>
      </dgm:t>
    </dgm:pt>
    <dgm:pt modelId="{2892F9A9-55BC-416C-AC21-1B218A7D4B34}" type="parTrans" cxnId="{DD3436CB-29A8-4C18-B931-E283B8421F79}">
      <dgm:prSet/>
      <dgm:spPr/>
      <dgm:t>
        <a:bodyPr/>
        <a:lstStyle/>
        <a:p>
          <a:pPr algn="l"/>
          <a:endParaRPr lang="en-US" sz="2000"/>
        </a:p>
      </dgm:t>
    </dgm:pt>
    <dgm:pt modelId="{98F1A9EE-A252-4AF2-9EFE-12028F367342}" type="sibTrans" cxnId="{DD3436CB-29A8-4C18-B931-E283B8421F79}">
      <dgm:prSet/>
      <dgm:spPr/>
      <dgm:t>
        <a:bodyPr/>
        <a:lstStyle/>
        <a:p>
          <a:pPr algn="l"/>
          <a:endParaRPr lang="en-US" sz="2000"/>
        </a:p>
      </dgm:t>
    </dgm:pt>
    <dgm:pt modelId="{F9C7D3A1-A1B7-49CC-95CA-6DA662F7D326}" type="pres">
      <dgm:prSet presAssocID="{686E03FC-F33D-4260-B3D4-C6CB2826A4EE}" presName="root" presStyleCnt="0">
        <dgm:presLayoutVars>
          <dgm:dir/>
          <dgm:resizeHandles val="exact"/>
        </dgm:presLayoutVars>
      </dgm:prSet>
      <dgm:spPr/>
    </dgm:pt>
    <dgm:pt modelId="{3E8FCE69-82D1-46C4-A17D-273D1A36CF55}" type="pres">
      <dgm:prSet presAssocID="{8694A308-94A9-46EB-A84E-BC0E42648CAB}" presName="compNode" presStyleCnt="0"/>
      <dgm:spPr/>
    </dgm:pt>
    <dgm:pt modelId="{06C7BB98-6513-4038-A708-2CD5C3B48692}" type="pres">
      <dgm:prSet presAssocID="{8694A308-94A9-46EB-A84E-BC0E42648CA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BA621111-F8F4-4071-B757-A226BC40B684}" type="pres">
      <dgm:prSet presAssocID="{8694A308-94A9-46EB-A84E-BC0E42648CAB}" presName="iconSpace" presStyleCnt="0"/>
      <dgm:spPr/>
    </dgm:pt>
    <dgm:pt modelId="{07C09BD1-C680-448E-A92C-AEFF735F012E}" type="pres">
      <dgm:prSet presAssocID="{8694A308-94A9-46EB-A84E-BC0E42648CAB}" presName="parTx" presStyleLbl="revTx" presStyleIdx="0" presStyleCnt="8">
        <dgm:presLayoutVars>
          <dgm:chMax val="0"/>
          <dgm:chPref val="0"/>
        </dgm:presLayoutVars>
      </dgm:prSet>
      <dgm:spPr/>
    </dgm:pt>
    <dgm:pt modelId="{332D2934-C869-4ED5-8E06-7EC160182493}" type="pres">
      <dgm:prSet presAssocID="{8694A308-94A9-46EB-A84E-BC0E42648CAB}" presName="txSpace" presStyleCnt="0"/>
      <dgm:spPr/>
    </dgm:pt>
    <dgm:pt modelId="{48DF8284-358F-42A2-A9F7-BD1EB8B12215}" type="pres">
      <dgm:prSet presAssocID="{8694A308-94A9-46EB-A84E-BC0E42648CAB}" presName="desTx" presStyleLbl="revTx" presStyleIdx="1" presStyleCnt="8">
        <dgm:presLayoutVars/>
      </dgm:prSet>
      <dgm:spPr/>
    </dgm:pt>
    <dgm:pt modelId="{8B62FA13-FA77-4296-9382-9202840BE2DD}" type="pres">
      <dgm:prSet presAssocID="{FABF7304-7CE9-4B0C-B843-CEDFC1EC6C66}" presName="sibTrans" presStyleCnt="0"/>
      <dgm:spPr/>
    </dgm:pt>
    <dgm:pt modelId="{49F936F8-CC24-41C6-AD1F-F5DBE7194123}" type="pres">
      <dgm:prSet presAssocID="{6512220B-6A49-4618-A7A9-44815A4E1E85}" presName="compNode" presStyleCnt="0"/>
      <dgm:spPr/>
    </dgm:pt>
    <dgm:pt modelId="{BAD9B21E-4A0A-4C16-BC49-6BC7488B6724}" type="pres">
      <dgm:prSet presAssocID="{6512220B-6A49-4618-A7A9-44815A4E1E8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5F1BE175-9724-4137-A6AD-E6D131F46B1E}" type="pres">
      <dgm:prSet presAssocID="{6512220B-6A49-4618-A7A9-44815A4E1E85}" presName="iconSpace" presStyleCnt="0"/>
      <dgm:spPr/>
    </dgm:pt>
    <dgm:pt modelId="{C4F1BD33-DBFB-423B-B470-E4CE00F8FF70}" type="pres">
      <dgm:prSet presAssocID="{6512220B-6A49-4618-A7A9-44815A4E1E85}" presName="parTx" presStyleLbl="revTx" presStyleIdx="2" presStyleCnt="8">
        <dgm:presLayoutVars>
          <dgm:chMax val="0"/>
          <dgm:chPref val="0"/>
        </dgm:presLayoutVars>
      </dgm:prSet>
      <dgm:spPr/>
    </dgm:pt>
    <dgm:pt modelId="{213E31BB-A2E5-446F-8D20-2AA4425B84DC}" type="pres">
      <dgm:prSet presAssocID="{6512220B-6A49-4618-A7A9-44815A4E1E85}" presName="txSpace" presStyleCnt="0"/>
      <dgm:spPr/>
    </dgm:pt>
    <dgm:pt modelId="{66B986E0-8BF2-4864-B8FB-AD2DA5360F3A}" type="pres">
      <dgm:prSet presAssocID="{6512220B-6A49-4618-A7A9-44815A4E1E85}" presName="desTx" presStyleLbl="revTx" presStyleIdx="3" presStyleCnt="8">
        <dgm:presLayoutVars/>
      </dgm:prSet>
      <dgm:spPr/>
    </dgm:pt>
    <dgm:pt modelId="{0B1C953C-06D2-4BC5-9003-B98AC330089C}" type="pres">
      <dgm:prSet presAssocID="{E7C87B05-32D3-41ED-AA3F-E5037953BBE8}" presName="sibTrans" presStyleCnt="0"/>
      <dgm:spPr/>
    </dgm:pt>
    <dgm:pt modelId="{E66A3DAF-7E6D-4CE5-B756-A2F977870A84}" type="pres">
      <dgm:prSet presAssocID="{7753A3FF-EF50-4D6E-9C87-2B5A601B54AE}" presName="compNode" presStyleCnt="0"/>
      <dgm:spPr/>
    </dgm:pt>
    <dgm:pt modelId="{770BAD48-0669-4AA7-8CD9-828B75CD4ABE}" type="pres">
      <dgm:prSet presAssocID="{7753A3FF-EF50-4D6E-9C87-2B5A601B54AE}"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EEA33839-87C6-4423-8BE0-91C55C3B5D81}" type="pres">
      <dgm:prSet presAssocID="{7753A3FF-EF50-4D6E-9C87-2B5A601B54AE}" presName="iconSpace" presStyleCnt="0"/>
      <dgm:spPr/>
    </dgm:pt>
    <dgm:pt modelId="{3E692058-15EE-4B27-B659-75DCDEACB396}" type="pres">
      <dgm:prSet presAssocID="{7753A3FF-EF50-4D6E-9C87-2B5A601B54AE}" presName="parTx" presStyleLbl="revTx" presStyleIdx="4" presStyleCnt="8">
        <dgm:presLayoutVars>
          <dgm:chMax val="0"/>
          <dgm:chPref val="0"/>
        </dgm:presLayoutVars>
      </dgm:prSet>
      <dgm:spPr/>
    </dgm:pt>
    <dgm:pt modelId="{D8ACCDBF-1502-4DEF-8AEF-9625319C5256}" type="pres">
      <dgm:prSet presAssocID="{7753A3FF-EF50-4D6E-9C87-2B5A601B54AE}" presName="txSpace" presStyleCnt="0"/>
      <dgm:spPr/>
    </dgm:pt>
    <dgm:pt modelId="{11F4BD4A-0789-4416-97DE-46E7365BFFF2}" type="pres">
      <dgm:prSet presAssocID="{7753A3FF-EF50-4D6E-9C87-2B5A601B54AE}" presName="desTx" presStyleLbl="revTx" presStyleIdx="5" presStyleCnt="8">
        <dgm:presLayoutVars/>
      </dgm:prSet>
      <dgm:spPr/>
    </dgm:pt>
    <dgm:pt modelId="{093883AA-4B48-4C21-A254-AE5D2C709C39}" type="pres">
      <dgm:prSet presAssocID="{39FF43B7-4C00-4EC9-9146-D3016F88E8E3}" presName="sibTrans" presStyleCnt="0"/>
      <dgm:spPr/>
    </dgm:pt>
    <dgm:pt modelId="{8F389B50-C303-412F-A2CF-8D72CD0E8FF2}" type="pres">
      <dgm:prSet presAssocID="{74F7A19C-62E2-4D9E-BC4A-814F904E8159}" presName="compNode" presStyleCnt="0"/>
      <dgm:spPr/>
    </dgm:pt>
    <dgm:pt modelId="{E8512440-0B25-4D25-A41A-0302C02073E5}" type="pres">
      <dgm:prSet presAssocID="{74F7A19C-62E2-4D9E-BC4A-814F904E8159}"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07A61DB5-18AF-48DD-A40E-C8DB48863D5E}" type="pres">
      <dgm:prSet presAssocID="{74F7A19C-62E2-4D9E-BC4A-814F904E8159}" presName="iconSpace" presStyleCnt="0"/>
      <dgm:spPr/>
    </dgm:pt>
    <dgm:pt modelId="{A61B8ACB-10C8-4FD2-B87C-291F5AA13EB6}" type="pres">
      <dgm:prSet presAssocID="{74F7A19C-62E2-4D9E-BC4A-814F904E8159}" presName="parTx" presStyleLbl="revTx" presStyleIdx="6" presStyleCnt="8">
        <dgm:presLayoutVars>
          <dgm:chMax val="0"/>
          <dgm:chPref val="0"/>
        </dgm:presLayoutVars>
      </dgm:prSet>
      <dgm:spPr/>
    </dgm:pt>
    <dgm:pt modelId="{CA230A80-7ACD-4E06-91D3-01373686C28B}" type="pres">
      <dgm:prSet presAssocID="{74F7A19C-62E2-4D9E-BC4A-814F904E8159}" presName="txSpace" presStyleCnt="0"/>
      <dgm:spPr/>
    </dgm:pt>
    <dgm:pt modelId="{B3E0B2D5-8A7A-4ACA-8EAF-C522604572DF}" type="pres">
      <dgm:prSet presAssocID="{74F7A19C-62E2-4D9E-BC4A-814F904E8159}" presName="desTx" presStyleLbl="revTx" presStyleIdx="7" presStyleCnt="8">
        <dgm:presLayoutVars/>
      </dgm:prSet>
      <dgm:spPr/>
    </dgm:pt>
  </dgm:ptLst>
  <dgm:cxnLst>
    <dgm:cxn modelId="{34B37033-740D-4558-AD64-79CC8497326E}" type="presOf" srcId="{D9BD2905-50F7-46CE-B414-221765CE36D1}" destId="{48DF8284-358F-42A2-A9F7-BD1EB8B12215}" srcOrd="0" destOrd="0" presId="urn:microsoft.com/office/officeart/2018/2/layout/IconLabelDescriptionList"/>
    <dgm:cxn modelId="{3EC3C737-D992-46B5-9121-81F2C3655BB4}" type="presOf" srcId="{6512220B-6A49-4618-A7A9-44815A4E1E85}" destId="{C4F1BD33-DBFB-423B-B470-E4CE00F8FF70}" srcOrd="0" destOrd="0" presId="urn:microsoft.com/office/officeart/2018/2/layout/IconLabelDescriptionList"/>
    <dgm:cxn modelId="{68E7A647-7F42-47C2-8ED9-ABD05965CD01}" type="presOf" srcId="{8694A308-94A9-46EB-A84E-BC0E42648CAB}" destId="{07C09BD1-C680-448E-A92C-AEFF735F012E}" srcOrd="0" destOrd="0" presId="urn:microsoft.com/office/officeart/2018/2/layout/IconLabelDescriptionList"/>
    <dgm:cxn modelId="{9D42A856-6449-45DE-8201-C58FED934E05}" type="presOf" srcId="{74F7A19C-62E2-4D9E-BC4A-814F904E8159}" destId="{A61B8ACB-10C8-4FD2-B87C-291F5AA13EB6}" srcOrd="0" destOrd="0" presId="urn:microsoft.com/office/officeart/2018/2/layout/IconLabelDescriptionList"/>
    <dgm:cxn modelId="{158F5F8C-4748-41D5-88B2-0A4FF45FC544}" type="presOf" srcId="{686E03FC-F33D-4260-B3D4-C6CB2826A4EE}" destId="{F9C7D3A1-A1B7-49CC-95CA-6DA662F7D326}" srcOrd="0" destOrd="0" presId="urn:microsoft.com/office/officeart/2018/2/layout/IconLabelDescriptionList"/>
    <dgm:cxn modelId="{9E5877A9-01B2-4237-AF31-D08907E0C8A6}" srcId="{686E03FC-F33D-4260-B3D4-C6CB2826A4EE}" destId="{6512220B-6A49-4618-A7A9-44815A4E1E85}" srcOrd="1" destOrd="0" parTransId="{037CB71E-ED28-4317-8FDB-BA288C9972D0}" sibTransId="{E7C87B05-32D3-41ED-AA3F-E5037953BBE8}"/>
    <dgm:cxn modelId="{0A7DABAF-4F60-4EEE-B5A5-523DE718C947}" srcId="{686E03FC-F33D-4260-B3D4-C6CB2826A4EE}" destId="{8694A308-94A9-46EB-A84E-BC0E42648CAB}" srcOrd="0" destOrd="0" parTransId="{C6851DCD-5279-4D97-8CF6-F86DE74DE642}" sibTransId="{FABF7304-7CE9-4B0C-B843-CEDFC1EC6C66}"/>
    <dgm:cxn modelId="{06DC3BB2-7089-40ED-B81C-8F86FD35C031}" type="presOf" srcId="{7753A3FF-EF50-4D6E-9C87-2B5A601B54AE}" destId="{3E692058-15EE-4B27-B659-75DCDEACB396}" srcOrd="0" destOrd="0" presId="urn:microsoft.com/office/officeart/2018/2/layout/IconLabelDescriptionList"/>
    <dgm:cxn modelId="{7727ABC9-E66C-4446-9AAF-FC946B401FC7}" srcId="{686E03FC-F33D-4260-B3D4-C6CB2826A4EE}" destId="{7753A3FF-EF50-4D6E-9C87-2B5A601B54AE}" srcOrd="2" destOrd="0" parTransId="{267839B9-BC49-4749-93BA-87582B9B1E1F}" sibTransId="{39FF43B7-4C00-4EC9-9146-D3016F88E8E3}"/>
    <dgm:cxn modelId="{DD3436CB-29A8-4C18-B931-E283B8421F79}" srcId="{686E03FC-F33D-4260-B3D4-C6CB2826A4EE}" destId="{74F7A19C-62E2-4D9E-BC4A-814F904E8159}" srcOrd="3" destOrd="0" parTransId="{2892F9A9-55BC-416C-AC21-1B218A7D4B34}" sibTransId="{98F1A9EE-A252-4AF2-9EFE-12028F367342}"/>
    <dgm:cxn modelId="{9C2DE3E1-151A-4400-9D8B-D7822424B3F3}" srcId="{8694A308-94A9-46EB-A84E-BC0E42648CAB}" destId="{D9BD2905-50F7-46CE-B414-221765CE36D1}" srcOrd="0" destOrd="0" parTransId="{F1A28A7F-479F-485C-9D0E-1A4826D7FBB8}" sibTransId="{33027BB9-9E34-488F-941D-793FBCF0C8B9}"/>
    <dgm:cxn modelId="{462815C2-A6F7-4038-8B66-A1948130CF03}" type="presParOf" srcId="{F9C7D3A1-A1B7-49CC-95CA-6DA662F7D326}" destId="{3E8FCE69-82D1-46C4-A17D-273D1A36CF55}" srcOrd="0" destOrd="0" presId="urn:microsoft.com/office/officeart/2018/2/layout/IconLabelDescriptionList"/>
    <dgm:cxn modelId="{4FAC945A-80F2-4BAF-91E5-59ADDAAE32F2}" type="presParOf" srcId="{3E8FCE69-82D1-46C4-A17D-273D1A36CF55}" destId="{06C7BB98-6513-4038-A708-2CD5C3B48692}" srcOrd="0" destOrd="0" presId="urn:microsoft.com/office/officeart/2018/2/layout/IconLabelDescriptionList"/>
    <dgm:cxn modelId="{E0CA272A-E9B7-45F8-8043-27DAD762C033}" type="presParOf" srcId="{3E8FCE69-82D1-46C4-A17D-273D1A36CF55}" destId="{BA621111-F8F4-4071-B757-A226BC40B684}" srcOrd="1" destOrd="0" presId="urn:microsoft.com/office/officeart/2018/2/layout/IconLabelDescriptionList"/>
    <dgm:cxn modelId="{20470269-D0E7-4B64-B538-936BC2883D00}" type="presParOf" srcId="{3E8FCE69-82D1-46C4-A17D-273D1A36CF55}" destId="{07C09BD1-C680-448E-A92C-AEFF735F012E}" srcOrd="2" destOrd="0" presId="urn:microsoft.com/office/officeart/2018/2/layout/IconLabelDescriptionList"/>
    <dgm:cxn modelId="{83DA7B31-B548-4DDF-A093-5F037CA0ED1E}" type="presParOf" srcId="{3E8FCE69-82D1-46C4-A17D-273D1A36CF55}" destId="{332D2934-C869-4ED5-8E06-7EC160182493}" srcOrd="3" destOrd="0" presId="urn:microsoft.com/office/officeart/2018/2/layout/IconLabelDescriptionList"/>
    <dgm:cxn modelId="{5CC6D73E-AB34-429B-ADFE-9891E233653F}" type="presParOf" srcId="{3E8FCE69-82D1-46C4-A17D-273D1A36CF55}" destId="{48DF8284-358F-42A2-A9F7-BD1EB8B12215}" srcOrd="4" destOrd="0" presId="urn:microsoft.com/office/officeart/2018/2/layout/IconLabelDescriptionList"/>
    <dgm:cxn modelId="{DAF749F4-2C62-4F46-A9DB-9AAEE50A2A21}" type="presParOf" srcId="{F9C7D3A1-A1B7-49CC-95CA-6DA662F7D326}" destId="{8B62FA13-FA77-4296-9382-9202840BE2DD}" srcOrd="1" destOrd="0" presId="urn:microsoft.com/office/officeart/2018/2/layout/IconLabelDescriptionList"/>
    <dgm:cxn modelId="{FB990965-93D4-414A-B85E-821ABA93AB1B}" type="presParOf" srcId="{F9C7D3A1-A1B7-49CC-95CA-6DA662F7D326}" destId="{49F936F8-CC24-41C6-AD1F-F5DBE7194123}" srcOrd="2" destOrd="0" presId="urn:microsoft.com/office/officeart/2018/2/layout/IconLabelDescriptionList"/>
    <dgm:cxn modelId="{95214314-072D-4698-93C8-69891866C0E2}" type="presParOf" srcId="{49F936F8-CC24-41C6-AD1F-F5DBE7194123}" destId="{BAD9B21E-4A0A-4C16-BC49-6BC7488B6724}" srcOrd="0" destOrd="0" presId="urn:microsoft.com/office/officeart/2018/2/layout/IconLabelDescriptionList"/>
    <dgm:cxn modelId="{8EF70024-EAE1-41F5-BBA9-AE34A72D4529}" type="presParOf" srcId="{49F936F8-CC24-41C6-AD1F-F5DBE7194123}" destId="{5F1BE175-9724-4137-A6AD-E6D131F46B1E}" srcOrd="1" destOrd="0" presId="urn:microsoft.com/office/officeart/2018/2/layout/IconLabelDescriptionList"/>
    <dgm:cxn modelId="{E019FF4B-483C-40D8-A9D0-965ABC5CD5EF}" type="presParOf" srcId="{49F936F8-CC24-41C6-AD1F-F5DBE7194123}" destId="{C4F1BD33-DBFB-423B-B470-E4CE00F8FF70}" srcOrd="2" destOrd="0" presId="urn:microsoft.com/office/officeart/2018/2/layout/IconLabelDescriptionList"/>
    <dgm:cxn modelId="{CAA00FD6-0432-4FE9-B946-639008EA9D94}" type="presParOf" srcId="{49F936F8-CC24-41C6-AD1F-F5DBE7194123}" destId="{213E31BB-A2E5-446F-8D20-2AA4425B84DC}" srcOrd="3" destOrd="0" presId="urn:microsoft.com/office/officeart/2018/2/layout/IconLabelDescriptionList"/>
    <dgm:cxn modelId="{658CE2AD-2090-494C-8431-6D571680A122}" type="presParOf" srcId="{49F936F8-CC24-41C6-AD1F-F5DBE7194123}" destId="{66B986E0-8BF2-4864-B8FB-AD2DA5360F3A}" srcOrd="4" destOrd="0" presId="urn:microsoft.com/office/officeart/2018/2/layout/IconLabelDescriptionList"/>
    <dgm:cxn modelId="{72B89704-86DB-4E3A-92E2-DCBDBC1122BC}" type="presParOf" srcId="{F9C7D3A1-A1B7-49CC-95CA-6DA662F7D326}" destId="{0B1C953C-06D2-4BC5-9003-B98AC330089C}" srcOrd="3" destOrd="0" presId="urn:microsoft.com/office/officeart/2018/2/layout/IconLabelDescriptionList"/>
    <dgm:cxn modelId="{2D88A1ED-10BA-4A0B-80E4-44047078C443}" type="presParOf" srcId="{F9C7D3A1-A1B7-49CC-95CA-6DA662F7D326}" destId="{E66A3DAF-7E6D-4CE5-B756-A2F977870A84}" srcOrd="4" destOrd="0" presId="urn:microsoft.com/office/officeart/2018/2/layout/IconLabelDescriptionList"/>
    <dgm:cxn modelId="{2732BF49-AE82-484C-BCAD-ED0EC135D085}" type="presParOf" srcId="{E66A3DAF-7E6D-4CE5-B756-A2F977870A84}" destId="{770BAD48-0669-4AA7-8CD9-828B75CD4ABE}" srcOrd="0" destOrd="0" presId="urn:microsoft.com/office/officeart/2018/2/layout/IconLabelDescriptionList"/>
    <dgm:cxn modelId="{E041B24D-2F55-4C83-A9AF-1E44CF5FAB0B}" type="presParOf" srcId="{E66A3DAF-7E6D-4CE5-B756-A2F977870A84}" destId="{EEA33839-87C6-4423-8BE0-91C55C3B5D81}" srcOrd="1" destOrd="0" presId="urn:microsoft.com/office/officeart/2018/2/layout/IconLabelDescriptionList"/>
    <dgm:cxn modelId="{0ECF7824-96EE-4771-9389-86DCD7F180CE}" type="presParOf" srcId="{E66A3DAF-7E6D-4CE5-B756-A2F977870A84}" destId="{3E692058-15EE-4B27-B659-75DCDEACB396}" srcOrd="2" destOrd="0" presId="urn:microsoft.com/office/officeart/2018/2/layout/IconLabelDescriptionList"/>
    <dgm:cxn modelId="{CA926FA5-609A-4892-80D8-29CF5C173326}" type="presParOf" srcId="{E66A3DAF-7E6D-4CE5-B756-A2F977870A84}" destId="{D8ACCDBF-1502-4DEF-8AEF-9625319C5256}" srcOrd="3" destOrd="0" presId="urn:microsoft.com/office/officeart/2018/2/layout/IconLabelDescriptionList"/>
    <dgm:cxn modelId="{16D86E3B-C128-4809-AF0D-FB4D0BD9F498}" type="presParOf" srcId="{E66A3DAF-7E6D-4CE5-B756-A2F977870A84}" destId="{11F4BD4A-0789-4416-97DE-46E7365BFFF2}" srcOrd="4" destOrd="0" presId="urn:microsoft.com/office/officeart/2018/2/layout/IconLabelDescriptionList"/>
    <dgm:cxn modelId="{3D758E80-4560-4D58-A685-1568A27B9AD6}" type="presParOf" srcId="{F9C7D3A1-A1B7-49CC-95CA-6DA662F7D326}" destId="{093883AA-4B48-4C21-A254-AE5D2C709C39}" srcOrd="5" destOrd="0" presId="urn:microsoft.com/office/officeart/2018/2/layout/IconLabelDescriptionList"/>
    <dgm:cxn modelId="{75219FF8-C786-4DC2-BBDD-C56D0A4508CA}" type="presParOf" srcId="{F9C7D3A1-A1B7-49CC-95CA-6DA662F7D326}" destId="{8F389B50-C303-412F-A2CF-8D72CD0E8FF2}" srcOrd="6" destOrd="0" presId="urn:microsoft.com/office/officeart/2018/2/layout/IconLabelDescriptionList"/>
    <dgm:cxn modelId="{8485FA00-64AE-4F06-8A35-B7C0AA88CDF9}" type="presParOf" srcId="{8F389B50-C303-412F-A2CF-8D72CD0E8FF2}" destId="{E8512440-0B25-4D25-A41A-0302C02073E5}" srcOrd="0" destOrd="0" presId="urn:microsoft.com/office/officeart/2018/2/layout/IconLabelDescriptionList"/>
    <dgm:cxn modelId="{663ABF61-B12D-42E2-BC0D-9AE58F27BE58}" type="presParOf" srcId="{8F389B50-C303-412F-A2CF-8D72CD0E8FF2}" destId="{07A61DB5-18AF-48DD-A40E-C8DB48863D5E}" srcOrd="1" destOrd="0" presId="urn:microsoft.com/office/officeart/2018/2/layout/IconLabelDescriptionList"/>
    <dgm:cxn modelId="{C3F3AC0C-4CCA-4CF5-9004-95520F708185}" type="presParOf" srcId="{8F389B50-C303-412F-A2CF-8D72CD0E8FF2}" destId="{A61B8ACB-10C8-4FD2-B87C-291F5AA13EB6}" srcOrd="2" destOrd="0" presId="urn:microsoft.com/office/officeart/2018/2/layout/IconLabelDescriptionList"/>
    <dgm:cxn modelId="{8144EBE7-FE11-4F2F-B92C-9B3127805AA3}" type="presParOf" srcId="{8F389B50-C303-412F-A2CF-8D72CD0E8FF2}" destId="{CA230A80-7ACD-4E06-91D3-01373686C28B}" srcOrd="3" destOrd="0" presId="urn:microsoft.com/office/officeart/2018/2/layout/IconLabelDescriptionList"/>
    <dgm:cxn modelId="{1C213350-98FB-49C9-BB4C-9658E4FCE71B}" type="presParOf" srcId="{8F389B50-C303-412F-A2CF-8D72CD0E8FF2}" destId="{B3E0B2D5-8A7A-4ACA-8EAF-C522604572DF}"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2B0FA0-F3A7-427F-B0EB-806A243E8BEF}" type="doc">
      <dgm:prSet loTypeId="urn:microsoft.com/office/officeart/2018/2/layout/IconVerticalSolidList" loCatId="icon" qsTypeId="urn:microsoft.com/office/officeart/2005/8/quickstyle/simple1" qsCatId="simple" csTypeId="urn:microsoft.com/office/officeart/2005/8/colors/colorful1" csCatId="colorful" phldr="1"/>
      <dgm:spPr/>
    </dgm:pt>
    <dgm:pt modelId="{4FEACFBC-D7FC-4204-B114-23BA7594EF83}">
      <dgm:prSet phldrT="[Text]"/>
      <dgm:spPr/>
      <dgm:t>
        <a:bodyPr/>
        <a:lstStyle/>
        <a:p>
          <a:pPr>
            <a:lnSpc>
              <a:spcPct val="100000"/>
            </a:lnSpc>
          </a:pPr>
          <a:r>
            <a:rPr lang="en-US" dirty="0"/>
            <a:t>Ob Hemorrhage bundle gap analysis</a:t>
          </a:r>
        </a:p>
      </dgm:t>
    </dgm:pt>
    <dgm:pt modelId="{688F6234-DD4E-49A6-86F1-B0BF5FEE1BE2}" type="parTrans" cxnId="{B04C6C2C-8C57-4B57-B712-2C236A38A1E5}">
      <dgm:prSet/>
      <dgm:spPr/>
      <dgm:t>
        <a:bodyPr/>
        <a:lstStyle/>
        <a:p>
          <a:endParaRPr lang="en-US"/>
        </a:p>
      </dgm:t>
    </dgm:pt>
    <dgm:pt modelId="{F9F896DF-0425-485F-B47C-7771A5EDF7E1}" type="sibTrans" cxnId="{B04C6C2C-8C57-4B57-B712-2C236A38A1E5}">
      <dgm:prSet/>
      <dgm:spPr/>
      <dgm:t>
        <a:bodyPr/>
        <a:lstStyle/>
        <a:p>
          <a:endParaRPr lang="en-US"/>
        </a:p>
      </dgm:t>
    </dgm:pt>
    <dgm:pt modelId="{DEBF6352-E85C-436E-80AB-27BE5D08B72D}">
      <dgm:prSet phldrT="[Text]"/>
      <dgm:spPr/>
      <dgm:t>
        <a:bodyPr/>
        <a:lstStyle/>
        <a:p>
          <a:pPr>
            <a:lnSpc>
              <a:spcPct val="100000"/>
            </a:lnSpc>
          </a:pPr>
          <a:r>
            <a:rPr lang="en-US"/>
            <a:t>Formation of Hemorrhage Committee and workgroups</a:t>
          </a:r>
        </a:p>
      </dgm:t>
    </dgm:pt>
    <dgm:pt modelId="{5582F1B8-4BF7-4524-AB35-597A825A5AA1}" type="parTrans" cxnId="{C2B410DA-8342-4111-8BEF-89265CB2FFB0}">
      <dgm:prSet/>
      <dgm:spPr/>
      <dgm:t>
        <a:bodyPr/>
        <a:lstStyle/>
        <a:p>
          <a:endParaRPr lang="en-US"/>
        </a:p>
      </dgm:t>
    </dgm:pt>
    <dgm:pt modelId="{42DE1A0B-1DBA-4D8F-A481-7E2BCDA4FDD4}" type="sibTrans" cxnId="{C2B410DA-8342-4111-8BEF-89265CB2FFB0}">
      <dgm:prSet/>
      <dgm:spPr/>
      <dgm:t>
        <a:bodyPr/>
        <a:lstStyle/>
        <a:p>
          <a:endParaRPr lang="en-US"/>
        </a:p>
      </dgm:t>
    </dgm:pt>
    <dgm:pt modelId="{B8D68686-9183-4715-8797-D01AE9AA33D6}">
      <dgm:prSet phldrT="[Text]"/>
      <dgm:spPr/>
      <dgm:t>
        <a:bodyPr/>
        <a:lstStyle/>
        <a:p>
          <a:pPr>
            <a:lnSpc>
              <a:spcPct val="100000"/>
            </a:lnSpc>
          </a:pPr>
          <a:r>
            <a:rPr lang="en-US" dirty="0"/>
            <a:t>Hospital quality data converted to SMM</a:t>
          </a:r>
        </a:p>
      </dgm:t>
    </dgm:pt>
    <dgm:pt modelId="{DAF2402C-4A4D-4ACD-83BB-DF712A5C2B28}" type="parTrans" cxnId="{038AF39C-0B26-4BD6-96A9-EE85D47193CB}">
      <dgm:prSet/>
      <dgm:spPr/>
      <dgm:t>
        <a:bodyPr/>
        <a:lstStyle/>
        <a:p>
          <a:endParaRPr lang="en-US"/>
        </a:p>
      </dgm:t>
    </dgm:pt>
    <dgm:pt modelId="{B2111D68-DA6E-41CB-B4EF-E407F7C071AC}" type="sibTrans" cxnId="{038AF39C-0B26-4BD6-96A9-EE85D47193CB}">
      <dgm:prSet/>
      <dgm:spPr/>
      <dgm:t>
        <a:bodyPr/>
        <a:lstStyle/>
        <a:p>
          <a:endParaRPr lang="en-US"/>
        </a:p>
      </dgm:t>
    </dgm:pt>
    <dgm:pt modelId="{D4F0E5D9-E61A-46B8-80F4-031767B0C944}" type="pres">
      <dgm:prSet presAssocID="{D72B0FA0-F3A7-427F-B0EB-806A243E8BEF}" presName="root" presStyleCnt="0">
        <dgm:presLayoutVars>
          <dgm:dir/>
          <dgm:resizeHandles val="exact"/>
        </dgm:presLayoutVars>
      </dgm:prSet>
      <dgm:spPr/>
    </dgm:pt>
    <dgm:pt modelId="{3E124C82-7E2D-4EA7-8B8E-4E862AC5F009}" type="pres">
      <dgm:prSet presAssocID="{4FEACFBC-D7FC-4204-B114-23BA7594EF83}" presName="compNode" presStyleCnt="0"/>
      <dgm:spPr/>
    </dgm:pt>
    <dgm:pt modelId="{03E60D0F-D1BA-45A1-B724-BFD552D1A6ED}" type="pres">
      <dgm:prSet presAssocID="{4FEACFBC-D7FC-4204-B114-23BA7594EF83}" presName="bgRect" presStyleLbl="bgShp" presStyleIdx="0" presStyleCnt="3"/>
      <dgm:spPr/>
    </dgm:pt>
    <dgm:pt modelId="{B1B6E934-B27D-4E86-8660-FC946619D6B2}" type="pres">
      <dgm:prSet presAssocID="{4FEACFBC-D7FC-4204-B114-23BA7594EF83}"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71A9DE6B-25CE-4B59-B0C3-AF6C816DF853}" type="pres">
      <dgm:prSet presAssocID="{4FEACFBC-D7FC-4204-B114-23BA7594EF83}" presName="spaceRect" presStyleCnt="0"/>
      <dgm:spPr/>
    </dgm:pt>
    <dgm:pt modelId="{E963197E-189A-4A3B-BA1B-54985F525D2E}" type="pres">
      <dgm:prSet presAssocID="{4FEACFBC-D7FC-4204-B114-23BA7594EF83}" presName="parTx" presStyleLbl="revTx" presStyleIdx="0" presStyleCnt="3">
        <dgm:presLayoutVars>
          <dgm:chMax val="0"/>
          <dgm:chPref val="0"/>
        </dgm:presLayoutVars>
      </dgm:prSet>
      <dgm:spPr/>
    </dgm:pt>
    <dgm:pt modelId="{2DF383D9-FE05-4E90-ADAE-64A9B1EBCA36}" type="pres">
      <dgm:prSet presAssocID="{F9F896DF-0425-485F-B47C-7771A5EDF7E1}" presName="sibTrans" presStyleCnt="0"/>
      <dgm:spPr/>
    </dgm:pt>
    <dgm:pt modelId="{F3DF4FD9-2192-4219-BC57-70ECDB6251E1}" type="pres">
      <dgm:prSet presAssocID="{DEBF6352-E85C-436E-80AB-27BE5D08B72D}" presName="compNode" presStyleCnt="0"/>
      <dgm:spPr/>
    </dgm:pt>
    <dgm:pt modelId="{401CB4B6-097D-48F9-9B30-8A3284A0F573}" type="pres">
      <dgm:prSet presAssocID="{DEBF6352-E85C-436E-80AB-27BE5D08B72D}" presName="bgRect" presStyleLbl="bgShp" presStyleIdx="1" presStyleCnt="3"/>
      <dgm:spPr/>
    </dgm:pt>
    <dgm:pt modelId="{0FF9BA3D-B92D-460D-BE79-A48C1706B54A}" type="pres">
      <dgm:prSet presAssocID="{DEBF6352-E85C-436E-80AB-27BE5D08B72D}"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0E1CC40C-9744-448E-8E15-BBF240D580CA}" type="pres">
      <dgm:prSet presAssocID="{DEBF6352-E85C-436E-80AB-27BE5D08B72D}" presName="spaceRect" presStyleCnt="0"/>
      <dgm:spPr/>
    </dgm:pt>
    <dgm:pt modelId="{ADA237B2-384E-4BE5-A0B3-31897B71D7AA}" type="pres">
      <dgm:prSet presAssocID="{DEBF6352-E85C-436E-80AB-27BE5D08B72D}" presName="parTx" presStyleLbl="revTx" presStyleIdx="1" presStyleCnt="3">
        <dgm:presLayoutVars>
          <dgm:chMax val="0"/>
          <dgm:chPref val="0"/>
        </dgm:presLayoutVars>
      </dgm:prSet>
      <dgm:spPr/>
    </dgm:pt>
    <dgm:pt modelId="{2B96F144-1732-4FD7-A946-6E61B2A7C8DB}" type="pres">
      <dgm:prSet presAssocID="{42DE1A0B-1DBA-4D8F-A481-7E2BCDA4FDD4}" presName="sibTrans" presStyleCnt="0"/>
      <dgm:spPr/>
    </dgm:pt>
    <dgm:pt modelId="{58A6B7D3-C683-4A2E-9CC8-73BDB34C9CE8}" type="pres">
      <dgm:prSet presAssocID="{B8D68686-9183-4715-8797-D01AE9AA33D6}" presName="compNode" presStyleCnt="0"/>
      <dgm:spPr/>
    </dgm:pt>
    <dgm:pt modelId="{6B53B4F7-B8D3-42A0-AAAD-A196FCB807EE}" type="pres">
      <dgm:prSet presAssocID="{B8D68686-9183-4715-8797-D01AE9AA33D6}" presName="bgRect" presStyleLbl="bgShp" presStyleIdx="2" presStyleCnt="3"/>
      <dgm:spPr/>
    </dgm:pt>
    <dgm:pt modelId="{2878E4A2-01BD-4D6E-865B-87E9100CAECD}" type="pres">
      <dgm:prSet presAssocID="{B8D68686-9183-4715-8797-D01AE9AA33D6}"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pward trend"/>
        </a:ext>
      </dgm:extLst>
    </dgm:pt>
    <dgm:pt modelId="{578DB5B5-08C1-4BF8-AB41-D97DACC095C9}" type="pres">
      <dgm:prSet presAssocID="{B8D68686-9183-4715-8797-D01AE9AA33D6}" presName="spaceRect" presStyleCnt="0"/>
      <dgm:spPr/>
    </dgm:pt>
    <dgm:pt modelId="{057AC197-6D88-45E3-B098-1B8010A73270}" type="pres">
      <dgm:prSet presAssocID="{B8D68686-9183-4715-8797-D01AE9AA33D6}" presName="parTx" presStyleLbl="revTx" presStyleIdx="2" presStyleCnt="3">
        <dgm:presLayoutVars>
          <dgm:chMax val="0"/>
          <dgm:chPref val="0"/>
        </dgm:presLayoutVars>
      </dgm:prSet>
      <dgm:spPr/>
    </dgm:pt>
  </dgm:ptLst>
  <dgm:cxnLst>
    <dgm:cxn modelId="{B04C6C2C-8C57-4B57-B712-2C236A38A1E5}" srcId="{D72B0FA0-F3A7-427F-B0EB-806A243E8BEF}" destId="{4FEACFBC-D7FC-4204-B114-23BA7594EF83}" srcOrd="0" destOrd="0" parTransId="{688F6234-DD4E-49A6-86F1-B0BF5FEE1BE2}" sibTransId="{F9F896DF-0425-485F-B47C-7771A5EDF7E1}"/>
    <dgm:cxn modelId="{22FA152F-470E-4991-A182-9FFCC2A8523E}" type="presOf" srcId="{B8D68686-9183-4715-8797-D01AE9AA33D6}" destId="{057AC197-6D88-45E3-B098-1B8010A73270}" srcOrd="0" destOrd="0" presId="urn:microsoft.com/office/officeart/2018/2/layout/IconVerticalSolidList"/>
    <dgm:cxn modelId="{7DA7B391-9D17-4330-92D7-5CC7046D819C}" type="presOf" srcId="{D72B0FA0-F3A7-427F-B0EB-806A243E8BEF}" destId="{D4F0E5D9-E61A-46B8-80F4-031767B0C944}" srcOrd="0" destOrd="0" presId="urn:microsoft.com/office/officeart/2018/2/layout/IconVerticalSolidList"/>
    <dgm:cxn modelId="{038AF39C-0B26-4BD6-96A9-EE85D47193CB}" srcId="{D72B0FA0-F3A7-427F-B0EB-806A243E8BEF}" destId="{B8D68686-9183-4715-8797-D01AE9AA33D6}" srcOrd="2" destOrd="0" parTransId="{DAF2402C-4A4D-4ACD-83BB-DF712A5C2B28}" sibTransId="{B2111D68-DA6E-41CB-B4EF-E407F7C071AC}"/>
    <dgm:cxn modelId="{C2B410DA-8342-4111-8BEF-89265CB2FFB0}" srcId="{D72B0FA0-F3A7-427F-B0EB-806A243E8BEF}" destId="{DEBF6352-E85C-436E-80AB-27BE5D08B72D}" srcOrd="1" destOrd="0" parTransId="{5582F1B8-4BF7-4524-AB35-597A825A5AA1}" sibTransId="{42DE1A0B-1DBA-4D8F-A481-7E2BCDA4FDD4}"/>
    <dgm:cxn modelId="{034052E9-626C-47F9-AA91-971C1FA5EF3E}" type="presOf" srcId="{DEBF6352-E85C-436E-80AB-27BE5D08B72D}" destId="{ADA237B2-384E-4BE5-A0B3-31897B71D7AA}" srcOrd="0" destOrd="0" presId="urn:microsoft.com/office/officeart/2018/2/layout/IconVerticalSolidList"/>
    <dgm:cxn modelId="{348376F7-BA43-440D-83CA-4B7D37CE35F5}" type="presOf" srcId="{4FEACFBC-D7FC-4204-B114-23BA7594EF83}" destId="{E963197E-189A-4A3B-BA1B-54985F525D2E}" srcOrd="0" destOrd="0" presId="urn:microsoft.com/office/officeart/2018/2/layout/IconVerticalSolidList"/>
    <dgm:cxn modelId="{F2A7F8C7-D8A4-4A71-8525-DA0A34456536}" type="presParOf" srcId="{D4F0E5D9-E61A-46B8-80F4-031767B0C944}" destId="{3E124C82-7E2D-4EA7-8B8E-4E862AC5F009}" srcOrd="0" destOrd="0" presId="urn:microsoft.com/office/officeart/2018/2/layout/IconVerticalSolidList"/>
    <dgm:cxn modelId="{DF957E29-1398-483E-8D12-5386EB84F98A}" type="presParOf" srcId="{3E124C82-7E2D-4EA7-8B8E-4E862AC5F009}" destId="{03E60D0F-D1BA-45A1-B724-BFD552D1A6ED}" srcOrd="0" destOrd="0" presId="urn:microsoft.com/office/officeart/2018/2/layout/IconVerticalSolidList"/>
    <dgm:cxn modelId="{B70E3D35-C9E0-414F-8AE0-BBB200CEB102}" type="presParOf" srcId="{3E124C82-7E2D-4EA7-8B8E-4E862AC5F009}" destId="{B1B6E934-B27D-4E86-8660-FC946619D6B2}" srcOrd="1" destOrd="0" presId="urn:microsoft.com/office/officeart/2018/2/layout/IconVerticalSolidList"/>
    <dgm:cxn modelId="{EEB85880-595C-4BD2-B9EE-2AC58E829856}" type="presParOf" srcId="{3E124C82-7E2D-4EA7-8B8E-4E862AC5F009}" destId="{71A9DE6B-25CE-4B59-B0C3-AF6C816DF853}" srcOrd="2" destOrd="0" presId="urn:microsoft.com/office/officeart/2018/2/layout/IconVerticalSolidList"/>
    <dgm:cxn modelId="{83B5928B-92EB-482A-B88C-551E106A0902}" type="presParOf" srcId="{3E124C82-7E2D-4EA7-8B8E-4E862AC5F009}" destId="{E963197E-189A-4A3B-BA1B-54985F525D2E}" srcOrd="3" destOrd="0" presId="urn:microsoft.com/office/officeart/2018/2/layout/IconVerticalSolidList"/>
    <dgm:cxn modelId="{1605B8B3-C89C-448D-93E5-E77BD0F9BE95}" type="presParOf" srcId="{D4F0E5D9-E61A-46B8-80F4-031767B0C944}" destId="{2DF383D9-FE05-4E90-ADAE-64A9B1EBCA36}" srcOrd="1" destOrd="0" presId="urn:microsoft.com/office/officeart/2018/2/layout/IconVerticalSolidList"/>
    <dgm:cxn modelId="{83FBFCD3-1A56-4FBA-A423-16CF734BEB21}" type="presParOf" srcId="{D4F0E5D9-E61A-46B8-80F4-031767B0C944}" destId="{F3DF4FD9-2192-4219-BC57-70ECDB6251E1}" srcOrd="2" destOrd="0" presId="urn:microsoft.com/office/officeart/2018/2/layout/IconVerticalSolidList"/>
    <dgm:cxn modelId="{562110CF-14A3-47FA-B3D6-3B6B16347B0D}" type="presParOf" srcId="{F3DF4FD9-2192-4219-BC57-70ECDB6251E1}" destId="{401CB4B6-097D-48F9-9B30-8A3284A0F573}" srcOrd="0" destOrd="0" presId="urn:microsoft.com/office/officeart/2018/2/layout/IconVerticalSolidList"/>
    <dgm:cxn modelId="{EBF4EC5A-F699-419E-BC0F-8420E5EA315E}" type="presParOf" srcId="{F3DF4FD9-2192-4219-BC57-70ECDB6251E1}" destId="{0FF9BA3D-B92D-460D-BE79-A48C1706B54A}" srcOrd="1" destOrd="0" presId="urn:microsoft.com/office/officeart/2018/2/layout/IconVerticalSolidList"/>
    <dgm:cxn modelId="{719F50D1-12EB-4ED6-85CB-16010CF84873}" type="presParOf" srcId="{F3DF4FD9-2192-4219-BC57-70ECDB6251E1}" destId="{0E1CC40C-9744-448E-8E15-BBF240D580CA}" srcOrd="2" destOrd="0" presId="urn:microsoft.com/office/officeart/2018/2/layout/IconVerticalSolidList"/>
    <dgm:cxn modelId="{4E16F125-5E26-47AC-BA42-2509DE1209B0}" type="presParOf" srcId="{F3DF4FD9-2192-4219-BC57-70ECDB6251E1}" destId="{ADA237B2-384E-4BE5-A0B3-31897B71D7AA}" srcOrd="3" destOrd="0" presId="urn:microsoft.com/office/officeart/2018/2/layout/IconVerticalSolidList"/>
    <dgm:cxn modelId="{6AC5ED85-82EC-4D76-9CED-7884274BD809}" type="presParOf" srcId="{D4F0E5D9-E61A-46B8-80F4-031767B0C944}" destId="{2B96F144-1732-4FD7-A946-6E61B2A7C8DB}" srcOrd="3" destOrd="0" presId="urn:microsoft.com/office/officeart/2018/2/layout/IconVerticalSolidList"/>
    <dgm:cxn modelId="{5A6EB59E-428F-4A46-BFEF-045875BD6237}" type="presParOf" srcId="{D4F0E5D9-E61A-46B8-80F4-031767B0C944}" destId="{58A6B7D3-C683-4A2E-9CC8-73BDB34C9CE8}" srcOrd="4" destOrd="0" presId="urn:microsoft.com/office/officeart/2018/2/layout/IconVerticalSolidList"/>
    <dgm:cxn modelId="{3CFD4C8F-272F-4E9E-B08B-881ACF34D174}" type="presParOf" srcId="{58A6B7D3-C683-4A2E-9CC8-73BDB34C9CE8}" destId="{6B53B4F7-B8D3-42A0-AAAD-A196FCB807EE}" srcOrd="0" destOrd="0" presId="urn:microsoft.com/office/officeart/2018/2/layout/IconVerticalSolidList"/>
    <dgm:cxn modelId="{C480F63C-58A0-4C79-95F6-63C55F2A1792}" type="presParOf" srcId="{58A6B7D3-C683-4A2E-9CC8-73BDB34C9CE8}" destId="{2878E4A2-01BD-4D6E-865B-87E9100CAECD}" srcOrd="1" destOrd="0" presId="urn:microsoft.com/office/officeart/2018/2/layout/IconVerticalSolidList"/>
    <dgm:cxn modelId="{99DDCB35-707C-4F0D-BE1C-11AE47F5DB16}" type="presParOf" srcId="{58A6B7D3-C683-4A2E-9CC8-73BDB34C9CE8}" destId="{578DB5B5-08C1-4BF8-AB41-D97DACC095C9}" srcOrd="2" destOrd="0" presId="urn:microsoft.com/office/officeart/2018/2/layout/IconVerticalSolidList"/>
    <dgm:cxn modelId="{53CE76DA-48C2-4C6E-9E57-7E16C649505A}" type="presParOf" srcId="{58A6B7D3-C683-4A2E-9CC8-73BDB34C9CE8}" destId="{057AC197-6D88-45E3-B098-1B8010A7327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37504D-05BC-4468-A615-5508986A5B29}"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156217E6-B72B-4621-A67C-4793590A541E}">
      <dgm:prSet/>
      <dgm:spPr/>
      <dgm:t>
        <a:bodyPr/>
        <a:lstStyle/>
        <a:p>
          <a:r>
            <a:rPr lang="en-US" dirty="0"/>
            <a:t>Tool to systematically examine how groups will be affected by a proposed action or decision</a:t>
          </a:r>
        </a:p>
      </dgm:t>
    </dgm:pt>
    <dgm:pt modelId="{51779C85-B46B-43BD-9EDF-8893A437D924}" type="parTrans" cxnId="{36CCA316-A60A-4AD1-93C9-43507EE025DE}">
      <dgm:prSet/>
      <dgm:spPr/>
      <dgm:t>
        <a:bodyPr/>
        <a:lstStyle/>
        <a:p>
          <a:endParaRPr lang="en-US"/>
        </a:p>
      </dgm:t>
    </dgm:pt>
    <dgm:pt modelId="{7FF8BFEB-209F-47BD-8981-59203A25B5CF}" type="sibTrans" cxnId="{36CCA316-A60A-4AD1-93C9-43507EE025DE}">
      <dgm:prSet/>
      <dgm:spPr/>
      <dgm:t>
        <a:bodyPr/>
        <a:lstStyle/>
        <a:p>
          <a:endParaRPr lang="en-US"/>
        </a:p>
      </dgm:t>
    </dgm:pt>
    <dgm:pt modelId="{FC2D29E3-C2A0-4483-844C-32618DFE42B1}">
      <dgm:prSet/>
      <dgm:spPr/>
      <dgm:t>
        <a:bodyPr/>
        <a:lstStyle/>
        <a:p>
          <a:r>
            <a:rPr lang="en-US"/>
            <a:t>Used to anticipate, eliminate, and prevent adverse consequences and discrimination/inequities in access and care</a:t>
          </a:r>
        </a:p>
      </dgm:t>
    </dgm:pt>
    <dgm:pt modelId="{9EC7489D-88C1-4761-9DD9-31C672734B9C}" type="parTrans" cxnId="{3BB282D8-D309-4E93-876B-88E199FC657A}">
      <dgm:prSet/>
      <dgm:spPr/>
      <dgm:t>
        <a:bodyPr/>
        <a:lstStyle/>
        <a:p>
          <a:endParaRPr lang="en-US"/>
        </a:p>
      </dgm:t>
    </dgm:pt>
    <dgm:pt modelId="{230AF79A-3391-4643-B3E9-A4E7ACE54B04}" type="sibTrans" cxnId="{3BB282D8-D309-4E93-876B-88E199FC657A}">
      <dgm:prSet/>
      <dgm:spPr/>
      <dgm:t>
        <a:bodyPr/>
        <a:lstStyle/>
        <a:p>
          <a:endParaRPr lang="en-US"/>
        </a:p>
      </dgm:t>
    </dgm:pt>
    <dgm:pt modelId="{94028C26-F95F-40F5-84FA-E020A24F6649}">
      <dgm:prSet/>
      <dgm:spPr/>
      <dgm:t>
        <a:bodyPr/>
        <a:lstStyle/>
        <a:p>
          <a:r>
            <a:rPr lang="en-US"/>
            <a:t>Best conducted during decision-making process, prior to enacting new proposals, programs, or policies; used to inform decisions</a:t>
          </a:r>
        </a:p>
      </dgm:t>
    </dgm:pt>
    <dgm:pt modelId="{8216A259-2CCA-40B1-81BF-D73652763033}" type="parTrans" cxnId="{85A20114-5D31-4FCF-BE3F-A0F700A3BFE9}">
      <dgm:prSet/>
      <dgm:spPr/>
      <dgm:t>
        <a:bodyPr/>
        <a:lstStyle/>
        <a:p>
          <a:endParaRPr lang="en-US"/>
        </a:p>
      </dgm:t>
    </dgm:pt>
    <dgm:pt modelId="{E09CD054-4BE3-484A-988F-DB43C9EDCF66}" type="sibTrans" cxnId="{85A20114-5D31-4FCF-BE3F-A0F700A3BFE9}">
      <dgm:prSet/>
      <dgm:spPr/>
      <dgm:t>
        <a:bodyPr/>
        <a:lstStyle/>
        <a:p>
          <a:endParaRPr lang="en-US"/>
        </a:p>
      </dgm:t>
    </dgm:pt>
    <dgm:pt modelId="{8C76749E-24D2-4846-99BE-A859280B966C}" type="pres">
      <dgm:prSet presAssocID="{D537504D-05BC-4468-A615-5508986A5B29}" presName="linear" presStyleCnt="0">
        <dgm:presLayoutVars>
          <dgm:animLvl val="lvl"/>
          <dgm:resizeHandles val="exact"/>
        </dgm:presLayoutVars>
      </dgm:prSet>
      <dgm:spPr/>
    </dgm:pt>
    <dgm:pt modelId="{91AA58DB-3900-4A88-95F3-6CE35A44C6EA}" type="pres">
      <dgm:prSet presAssocID="{156217E6-B72B-4621-A67C-4793590A541E}" presName="parentText" presStyleLbl="node1" presStyleIdx="0" presStyleCnt="3">
        <dgm:presLayoutVars>
          <dgm:chMax val="0"/>
          <dgm:bulletEnabled val="1"/>
        </dgm:presLayoutVars>
      </dgm:prSet>
      <dgm:spPr/>
    </dgm:pt>
    <dgm:pt modelId="{D2D90BA1-4877-4016-BF88-BCAAD5744DBE}" type="pres">
      <dgm:prSet presAssocID="{7FF8BFEB-209F-47BD-8981-59203A25B5CF}" presName="spacer" presStyleCnt="0"/>
      <dgm:spPr/>
    </dgm:pt>
    <dgm:pt modelId="{7BE1A581-6AC6-4ADA-8548-C0DBBC5B46DD}" type="pres">
      <dgm:prSet presAssocID="{FC2D29E3-C2A0-4483-844C-32618DFE42B1}" presName="parentText" presStyleLbl="node1" presStyleIdx="1" presStyleCnt="3">
        <dgm:presLayoutVars>
          <dgm:chMax val="0"/>
          <dgm:bulletEnabled val="1"/>
        </dgm:presLayoutVars>
      </dgm:prSet>
      <dgm:spPr/>
    </dgm:pt>
    <dgm:pt modelId="{924F5135-7B4E-4D74-832E-A3CE5D0A5CC2}" type="pres">
      <dgm:prSet presAssocID="{230AF79A-3391-4643-B3E9-A4E7ACE54B04}" presName="spacer" presStyleCnt="0"/>
      <dgm:spPr/>
    </dgm:pt>
    <dgm:pt modelId="{5D3223FD-7636-49DA-994B-6A021C826FCB}" type="pres">
      <dgm:prSet presAssocID="{94028C26-F95F-40F5-84FA-E020A24F6649}" presName="parentText" presStyleLbl="node1" presStyleIdx="2" presStyleCnt="3">
        <dgm:presLayoutVars>
          <dgm:chMax val="0"/>
          <dgm:bulletEnabled val="1"/>
        </dgm:presLayoutVars>
      </dgm:prSet>
      <dgm:spPr/>
    </dgm:pt>
  </dgm:ptLst>
  <dgm:cxnLst>
    <dgm:cxn modelId="{85A20114-5D31-4FCF-BE3F-A0F700A3BFE9}" srcId="{D537504D-05BC-4468-A615-5508986A5B29}" destId="{94028C26-F95F-40F5-84FA-E020A24F6649}" srcOrd="2" destOrd="0" parTransId="{8216A259-2CCA-40B1-81BF-D73652763033}" sibTransId="{E09CD054-4BE3-484A-988F-DB43C9EDCF66}"/>
    <dgm:cxn modelId="{36CCA316-A60A-4AD1-93C9-43507EE025DE}" srcId="{D537504D-05BC-4468-A615-5508986A5B29}" destId="{156217E6-B72B-4621-A67C-4793590A541E}" srcOrd="0" destOrd="0" parTransId="{51779C85-B46B-43BD-9EDF-8893A437D924}" sibTransId="{7FF8BFEB-209F-47BD-8981-59203A25B5CF}"/>
    <dgm:cxn modelId="{332B1572-CE88-4BEA-839E-6C2F31D2F3FA}" type="presOf" srcId="{FC2D29E3-C2A0-4483-844C-32618DFE42B1}" destId="{7BE1A581-6AC6-4ADA-8548-C0DBBC5B46DD}" srcOrd="0" destOrd="0" presId="urn:microsoft.com/office/officeart/2005/8/layout/vList2"/>
    <dgm:cxn modelId="{E2A656B7-ACEB-4B0D-94AD-F47361F189B9}" type="presOf" srcId="{D537504D-05BC-4468-A615-5508986A5B29}" destId="{8C76749E-24D2-4846-99BE-A859280B966C}" srcOrd="0" destOrd="0" presId="urn:microsoft.com/office/officeart/2005/8/layout/vList2"/>
    <dgm:cxn modelId="{3BB282D8-D309-4E93-876B-88E199FC657A}" srcId="{D537504D-05BC-4468-A615-5508986A5B29}" destId="{FC2D29E3-C2A0-4483-844C-32618DFE42B1}" srcOrd="1" destOrd="0" parTransId="{9EC7489D-88C1-4761-9DD9-31C672734B9C}" sibTransId="{230AF79A-3391-4643-B3E9-A4E7ACE54B04}"/>
    <dgm:cxn modelId="{23DF14DE-70EF-44CD-9335-4CB6B3DD2FEE}" type="presOf" srcId="{94028C26-F95F-40F5-84FA-E020A24F6649}" destId="{5D3223FD-7636-49DA-994B-6A021C826FCB}" srcOrd="0" destOrd="0" presId="urn:microsoft.com/office/officeart/2005/8/layout/vList2"/>
    <dgm:cxn modelId="{27A3AAFC-2787-4060-BA7C-B12A7E5EB924}" type="presOf" srcId="{156217E6-B72B-4621-A67C-4793590A541E}" destId="{91AA58DB-3900-4A88-95F3-6CE35A44C6EA}" srcOrd="0" destOrd="0" presId="urn:microsoft.com/office/officeart/2005/8/layout/vList2"/>
    <dgm:cxn modelId="{64114B07-1BB4-41AB-AFFE-E4EB028F1473}" type="presParOf" srcId="{8C76749E-24D2-4846-99BE-A859280B966C}" destId="{91AA58DB-3900-4A88-95F3-6CE35A44C6EA}" srcOrd="0" destOrd="0" presId="urn:microsoft.com/office/officeart/2005/8/layout/vList2"/>
    <dgm:cxn modelId="{1234863C-F665-43E4-B109-B6273DB15B7B}" type="presParOf" srcId="{8C76749E-24D2-4846-99BE-A859280B966C}" destId="{D2D90BA1-4877-4016-BF88-BCAAD5744DBE}" srcOrd="1" destOrd="0" presId="urn:microsoft.com/office/officeart/2005/8/layout/vList2"/>
    <dgm:cxn modelId="{E2E9B488-62D5-4689-B032-50DC3B4C723B}" type="presParOf" srcId="{8C76749E-24D2-4846-99BE-A859280B966C}" destId="{7BE1A581-6AC6-4ADA-8548-C0DBBC5B46DD}" srcOrd="2" destOrd="0" presId="urn:microsoft.com/office/officeart/2005/8/layout/vList2"/>
    <dgm:cxn modelId="{2B2B53CA-740C-4789-8C16-5083DD4C0971}" type="presParOf" srcId="{8C76749E-24D2-4846-99BE-A859280B966C}" destId="{924F5135-7B4E-4D74-832E-A3CE5D0A5CC2}" srcOrd="3" destOrd="0" presId="urn:microsoft.com/office/officeart/2005/8/layout/vList2"/>
    <dgm:cxn modelId="{DE88B258-895C-488B-9F6C-2C62EF8F3764}" type="presParOf" srcId="{8C76749E-24D2-4846-99BE-A859280B966C}" destId="{5D3223FD-7636-49DA-994B-6A021C826FCB}"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D6369C-BDDE-4680-BCDF-A4FE2C4F65FD}"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E2BCE859-82EB-49A4-83CC-97FE246087AA}">
      <dgm:prSet/>
      <dgm:spPr/>
      <dgm:t>
        <a:bodyPr/>
        <a:lstStyle/>
        <a:p>
          <a:r>
            <a:rPr lang="en-US" b="1" dirty="0"/>
            <a:t>Specific:</a:t>
          </a:r>
          <a:r>
            <a:rPr lang="en-US" dirty="0"/>
            <a:t>  Does this objective state the outcome that you aim to accomplish? Among what population, by when, and by how much?</a:t>
          </a:r>
        </a:p>
      </dgm:t>
    </dgm:pt>
    <dgm:pt modelId="{926B2E96-B321-4570-8FC7-8E8A2B700311}" type="parTrans" cxnId="{7A1E59ED-E26E-498B-BCBE-F9BA9A4E7353}">
      <dgm:prSet/>
      <dgm:spPr/>
      <dgm:t>
        <a:bodyPr/>
        <a:lstStyle/>
        <a:p>
          <a:endParaRPr lang="en-US"/>
        </a:p>
      </dgm:t>
    </dgm:pt>
    <dgm:pt modelId="{C8548648-4C52-4FD6-9F92-1399C3BB3006}" type="sibTrans" cxnId="{7A1E59ED-E26E-498B-BCBE-F9BA9A4E7353}">
      <dgm:prSet/>
      <dgm:spPr/>
      <dgm:t>
        <a:bodyPr/>
        <a:lstStyle/>
        <a:p>
          <a:endParaRPr lang="en-US"/>
        </a:p>
      </dgm:t>
    </dgm:pt>
    <dgm:pt modelId="{10622BD9-753F-47AA-A712-681FD89106F4}">
      <dgm:prSet/>
      <dgm:spPr/>
      <dgm:t>
        <a:bodyPr/>
        <a:lstStyle/>
        <a:p>
          <a:r>
            <a:rPr lang="en-US" b="1" dirty="0"/>
            <a:t>Measurable:</a:t>
          </a:r>
          <a:r>
            <a:rPr lang="en-US" dirty="0"/>
            <a:t> How will you track your progress and know when milestones have been reached and the objective achieved?</a:t>
          </a:r>
        </a:p>
      </dgm:t>
    </dgm:pt>
    <dgm:pt modelId="{9DAC52F0-C980-4CDE-9850-9DF18DD62A24}" type="parTrans" cxnId="{CDCBAB1A-6B08-4649-A2BB-F1C5782A6AFB}">
      <dgm:prSet/>
      <dgm:spPr/>
      <dgm:t>
        <a:bodyPr/>
        <a:lstStyle/>
        <a:p>
          <a:endParaRPr lang="en-US"/>
        </a:p>
      </dgm:t>
    </dgm:pt>
    <dgm:pt modelId="{67FB7371-2AC4-4DC0-9C64-3D6852310D1C}" type="sibTrans" cxnId="{CDCBAB1A-6B08-4649-A2BB-F1C5782A6AFB}">
      <dgm:prSet/>
      <dgm:spPr/>
      <dgm:t>
        <a:bodyPr/>
        <a:lstStyle/>
        <a:p>
          <a:endParaRPr lang="en-US"/>
        </a:p>
      </dgm:t>
    </dgm:pt>
    <dgm:pt modelId="{07FD7234-6752-45CD-B0F3-0BAD99CED15F}">
      <dgm:prSet/>
      <dgm:spPr/>
      <dgm:t>
        <a:bodyPr/>
        <a:lstStyle/>
        <a:p>
          <a:r>
            <a:rPr lang="en-US" b="1" dirty="0"/>
            <a:t>Attainable/Achievable</a:t>
          </a:r>
          <a:r>
            <a:rPr lang="en-US" dirty="0"/>
            <a:t>: Is the objective challenging but achievable within the capabilities of your program and the priority population(s) being served? Do you have enough resources?</a:t>
          </a:r>
        </a:p>
      </dgm:t>
    </dgm:pt>
    <dgm:pt modelId="{1F8811EC-697F-4299-9E3A-ED6A74C0BA20}" type="parTrans" cxnId="{BCAF0136-7ADA-4E4C-B1DB-1544A62D83D5}">
      <dgm:prSet/>
      <dgm:spPr/>
      <dgm:t>
        <a:bodyPr/>
        <a:lstStyle/>
        <a:p>
          <a:endParaRPr lang="en-US"/>
        </a:p>
      </dgm:t>
    </dgm:pt>
    <dgm:pt modelId="{068DE9E3-30A1-4A7B-AE6B-28B303CC2EBB}" type="sibTrans" cxnId="{BCAF0136-7ADA-4E4C-B1DB-1544A62D83D5}">
      <dgm:prSet/>
      <dgm:spPr/>
      <dgm:t>
        <a:bodyPr/>
        <a:lstStyle/>
        <a:p>
          <a:endParaRPr lang="en-US"/>
        </a:p>
      </dgm:t>
    </dgm:pt>
    <dgm:pt modelId="{568ED125-293F-44A5-B0BC-BFCE05ADD17A}">
      <dgm:prSet/>
      <dgm:spPr/>
      <dgm:t>
        <a:bodyPr/>
        <a:lstStyle/>
        <a:p>
          <a:r>
            <a:rPr lang="en-US" b="1" dirty="0"/>
            <a:t>Relevant:</a:t>
          </a:r>
          <a:r>
            <a:rPr lang="en-US" dirty="0"/>
            <a:t> Is the objective aligned with the priorities of your program? Is it meaningful to the priority population(s)?</a:t>
          </a:r>
        </a:p>
      </dgm:t>
    </dgm:pt>
    <dgm:pt modelId="{C4B790BC-0C17-42CD-B0EB-E75E6E3C9F54}" type="parTrans" cxnId="{997C367B-B516-4626-AC32-3F88A5F6DEE3}">
      <dgm:prSet/>
      <dgm:spPr/>
      <dgm:t>
        <a:bodyPr/>
        <a:lstStyle/>
        <a:p>
          <a:endParaRPr lang="en-US"/>
        </a:p>
      </dgm:t>
    </dgm:pt>
    <dgm:pt modelId="{C61ABA46-9DED-4190-BA57-93F2A8FF5CE4}" type="sibTrans" cxnId="{997C367B-B516-4626-AC32-3F88A5F6DEE3}">
      <dgm:prSet/>
      <dgm:spPr/>
      <dgm:t>
        <a:bodyPr/>
        <a:lstStyle/>
        <a:p>
          <a:endParaRPr lang="en-US"/>
        </a:p>
      </dgm:t>
    </dgm:pt>
    <dgm:pt modelId="{2037B71A-5130-4944-9D65-955FA2A51617}">
      <dgm:prSet/>
      <dgm:spPr/>
      <dgm:t>
        <a:bodyPr/>
        <a:lstStyle/>
        <a:p>
          <a:r>
            <a:rPr lang="en-US" b="1" dirty="0"/>
            <a:t>Time-Based:</a:t>
          </a:r>
          <a:r>
            <a:rPr lang="en-US" dirty="0"/>
            <a:t> Is there a deadline to achieve the objective? Are there review points to assess progress?</a:t>
          </a:r>
        </a:p>
      </dgm:t>
    </dgm:pt>
    <dgm:pt modelId="{65926381-6FB0-4ED2-9E05-823929021DEF}" type="parTrans" cxnId="{79805E7C-85F2-47E7-A6C5-1C89BD537B4E}">
      <dgm:prSet/>
      <dgm:spPr/>
      <dgm:t>
        <a:bodyPr/>
        <a:lstStyle/>
        <a:p>
          <a:endParaRPr lang="en-US"/>
        </a:p>
      </dgm:t>
    </dgm:pt>
    <dgm:pt modelId="{3678F0C3-365F-466B-A5B8-37E3168BC2D2}" type="sibTrans" cxnId="{79805E7C-85F2-47E7-A6C5-1C89BD537B4E}">
      <dgm:prSet/>
      <dgm:spPr/>
      <dgm:t>
        <a:bodyPr/>
        <a:lstStyle/>
        <a:p>
          <a:endParaRPr lang="en-US"/>
        </a:p>
      </dgm:t>
    </dgm:pt>
    <dgm:pt modelId="{3DDE45E5-3F5F-4AB7-B1ED-70B1D0AA8F2D}">
      <dgm:prSet/>
      <dgm:spPr/>
      <dgm:t>
        <a:bodyPr/>
        <a:lstStyle/>
        <a:p>
          <a:r>
            <a:rPr lang="en-US" b="1" dirty="0"/>
            <a:t>Inclusive:</a:t>
          </a:r>
          <a:r>
            <a:rPr lang="en-US" dirty="0"/>
            <a:t> Have you invited, considered, and incorporated input from the priority population(s) and your community partners where appropriate?</a:t>
          </a:r>
        </a:p>
      </dgm:t>
    </dgm:pt>
    <dgm:pt modelId="{FF718111-2955-489D-87AE-DC170224FFA4}" type="parTrans" cxnId="{066CA029-A6F8-4742-9698-1B4A4C8A24CB}">
      <dgm:prSet/>
      <dgm:spPr/>
      <dgm:t>
        <a:bodyPr/>
        <a:lstStyle/>
        <a:p>
          <a:endParaRPr lang="en-US"/>
        </a:p>
      </dgm:t>
    </dgm:pt>
    <dgm:pt modelId="{0A73BC84-AA0E-461C-BF20-5C0F6EE73B7C}" type="sibTrans" cxnId="{066CA029-A6F8-4742-9698-1B4A4C8A24CB}">
      <dgm:prSet/>
      <dgm:spPr/>
      <dgm:t>
        <a:bodyPr/>
        <a:lstStyle/>
        <a:p>
          <a:endParaRPr lang="en-US"/>
        </a:p>
      </dgm:t>
    </dgm:pt>
    <dgm:pt modelId="{88B65953-C1A3-4972-8BD2-0DDE3CB809E8}">
      <dgm:prSet/>
      <dgm:spPr/>
      <dgm:t>
        <a:bodyPr/>
        <a:lstStyle/>
        <a:p>
          <a:r>
            <a:rPr lang="en-US" b="1" dirty="0"/>
            <a:t>Equitable:</a:t>
          </a:r>
          <a:r>
            <a:rPr lang="en-US" dirty="0"/>
            <a:t> Does the objective address the unique needs and circumstances of your priority population(s) and seek to address condition-specific disparities?</a:t>
          </a:r>
        </a:p>
      </dgm:t>
    </dgm:pt>
    <dgm:pt modelId="{86ADCD2E-2AFE-4CAC-BC90-B6AE955065FE}" type="parTrans" cxnId="{FF081088-E906-4C89-B9C0-4D593AEC0B99}">
      <dgm:prSet/>
      <dgm:spPr/>
      <dgm:t>
        <a:bodyPr/>
        <a:lstStyle/>
        <a:p>
          <a:endParaRPr lang="en-US"/>
        </a:p>
      </dgm:t>
    </dgm:pt>
    <dgm:pt modelId="{486DFBBD-26AE-4FBF-ABE1-5246FA93C18F}" type="sibTrans" cxnId="{FF081088-E906-4C89-B9C0-4D593AEC0B99}">
      <dgm:prSet/>
      <dgm:spPr/>
      <dgm:t>
        <a:bodyPr/>
        <a:lstStyle/>
        <a:p>
          <a:endParaRPr lang="en-US"/>
        </a:p>
      </dgm:t>
    </dgm:pt>
    <dgm:pt modelId="{80807541-DEF2-4CCB-88A3-93C2E9BB9C67}" type="pres">
      <dgm:prSet presAssocID="{1ED6369C-BDDE-4680-BCDF-A4FE2C4F65FD}" presName="Name0" presStyleCnt="0">
        <dgm:presLayoutVars>
          <dgm:dir/>
          <dgm:resizeHandles val="exact"/>
        </dgm:presLayoutVars>
      </dgm:prSet>
      <dgm:spPr/>
    </dgm:pt>
    <dgm:pt modelId="{E6FE42FD-9B4D-4B8E-9755-C658A268E74F}" type="pres">
      <dgm:prSet presAssocID="{E2BCE859-82EB-49A4-83CC-97FE246087AA}" presName="node" presStyleLbl="node1" presStyleIdx="0" presStyleCnt="7">
        <dgm:presLayoutVars>
          <dgm:bulletEnabled val="1"/>
        </dgm:presLayoutVars>
      </dgm:prSet>
      <dgm:spPr/>
    </dgm:pt>
    <dgm:pt modelId="{BE8B34C1-E65F-475E-B10A-9BACC55E8819}" type="pres">
      <dgm:prSet presAssocID="{C8548648-4C52-4FD6-9F92-1399C3BB3006}" presName="sibTrans" presStyleLbl="sibTrans1D1" presStyleIdx="0" presStyleCnt="6"/>
      <dgm:spPr/>
    </dgm:pt>
    <dgm:pt modelId="{81F053B1-D09C-454D-B71D-9F0F1076317A}" type="pres">
      <dgm:prSet presAssocID="{C8548648-4C52-4FD6-9F92-1399C3BB3006}" presName="connectorText" presStyleLbl="sibTrans1D1" presStyleIdx="0" presStyleCnt="6"/>
      <dgm:spPr/>
    </dgm:pt>
    <dgm:pt modelId="{D892670B-D82B-4F0B-A896-67E1CD015BC3}" type="pres">
      <dgm:prSet presAssocID="{10622BD9-753F-47AA-A712-681FD89106F4}" presName="node" presStyleLbl="node1" presStyleIdx="1" presStyleCnt="7">
        <dgm:presLayoutVars>
          <dgm:bulletEnabled val="1"/>
        </dgm:presLayoutVars>
      </dgm:prSet>
      <dgm:spPr/>
    </dgm:pt>
    <dgm:pt modelId="{1323579B-CF5D-471E-AFF0-40132522F22F}" type="pres">
      <dgm:prSet presAssocID="{67FB7371-2AC4-4DC0-9C64-3D6852310D1C}" presName="sibTrans" presStyleLbl="sibTrans1D1" presStyleIdx="1" presStyleCnt="6"/>
      <dgm:spPr/>
    </dgm:pt>
    <dgm:pt modelId="{423F9603-C722-4CF3-BA19-B790F693F645}" type="pres">
      <dgm:prSet presAssocID="{67FB7371-2AC4-4DC0-9C64-3D6852310D1C}" presName="connectorText" presStyleLbl="sibTrans1D1" presStyleIdx="1" presStyleCnt="6"/>
      <dgm:spPr/>
    </dgm:pt>
    <dgm:pt modelId="{1AA49E17-4621-4629-B00A-EE2353494337}" type="pres">
      <dgm:prSet presAssocID="{07FD7234-6752-45CD-B0F3-0BAD99CED15F}" presName="node" presStyleLbl="node1" presStyleIdx="2" presStyleCnt="7">
        <dgm:presLayoutVars>
          <dgm:bulletEnabled val="1"/>
        </dgm:presLayoutVars>
      </dgm:prSet>
      <dgm:spPr/>
    </dgm:pt>
    <dgm:pt modelId="{1B328F91-8939-4E72-ACF1-C107AD13C4FC}" type="pres">
      <dgm:prSet presAssocID="{068DE9E3-30A1-4A7B-AE6B-28B303CC2EBB}" presName="sibTrans" presStyleLbl="sibTrans1D1" presStyleIdx="2" presStyleCnt="6"/>
      <dgm:spPr/>
    </dgm:pt>
    <dgm:pt modelId="{044107D1-5768-4155-8A7E-FA47B2A7FDE8}" type="pres">
      <dgm:prSet presAssocID="{068DE9E3-30A1-4A7B-AE6B-28B303CC2EBB}" presName="connectorText" presStyleLbl="sibTrans1D1" presStyleIdx="2" presStyleCnt="6"/>
      <dgm:spPr/>
    </dgm:pt>
    <dgm:pt modelId="{2B93DC92-4457-44DF-8AB3-AF3BBAF7EFD1}" type="pres">
      <dgm:prSet presAssocID="{568ED125-293F-44A5-B0BC-BFCE05ADD17A}" presName="node" presStyleLbl="node1" presStyleIdx="3" presStyleCnt="7">
        <dgm:presLayoutVars>
          <dgm:bulletEnabled val="1"/>
        </dgm:presLayoutVars>
      </dgm:prSet>
      <dgm:spPr/>
    </dgm:pt>
    <dgm:pt modelId="{F0A448B6-971D-4231-81F6-46362CA3EE77}" type="pres">
      <dgm:prSet presAssocID="{C61ABA46-9DED-4190-BA57-93F2A8FF5CE4}" presName="sibTrans" presStyleLbl="sibTrans1D1" presStyleIdx="3" presStyleCnt="6"/>
      <dgm:spPr/>
    </dgm:pt>
    <dgm:pt modelId="{5372DA06-0A99-4F05-A842-AC3092586028}" type="pres">
      <dgm:prSet presAssocID="{C61ABA46-9DED-4190-BA57-93F2A8FF5CE4}" presName="connectorText" presStyleLbl="sibTrans1D1" presStyleIdx="3" presStyleCnt="6"/>
      <dgm:spPr/>
    </dgm:pt>
    <dgm:pt modelId="{049011E9-BE1A-4D5C-80F0-3A5FDD44F6ED}" type="pres">
      <dgm:prSet presAssocID="{2037B71A-5130-4944-9D65-955FA2A51617}" presName="node" presStyleLbl="node1" presStyleIdx="4" presStyleCnt="7">
        <dgm:presLayoutVars>
          <dgm:bulletEnabled val="1"/>
        </dgm:presLayoutVars>
      </dgm:prSet>
      <dgm:spPr/>
    </dgm:pt>
    <dgm:pt modelId="{69276123-CB3F-4478-87C3-B4B29C3EFD67}" type="pres">
      <dgm:prSet presAssocID="{3678F0C3-365F-466B-A5B8-37E3168BC2D2}" presName="sibTrans" presStyleLbl="sibTrans1D1" presStyleIdx="4" presStyleCnt="6"/>
      <dgm:spPr/>
    </dgm:pt>
    <dgm:pt modelId="{5F13F19D-9AA5-49E6-A016-DE919A5D3D5F}" type="pres">
      <dgm:prSet presAssocID="{3678F0C3-365F-466B-A5B8-37E3168BC2D2}" presName="connectorText" presStyleLbl="sibTrans1D1" presStyleIdx="4" presStyleCnt="6"/>
      <dgm:spPr/>
    </dgm:pt>
    <dgm:pt modelId="{D334CFB5-5B31-48BA-AFB1-0CE8EE3C93DF}" type="pres">
      <dgm:prSet presAssocID="{3DDE45E5-3F5F-4AB7-B1ED-70B1D0AA8F2D}" presName="node" presStyleLbl="node1" presStyleIdx="5" presStyleCnt="7">
        <dgm:presLayoutVars>
          <dgm:bulletEnabled val="1"/>
        </dgm:presLayoutVars>
      </dgm:prSet>
      <dgm:spPr/>
    </dgm:pt>
    <dgm:pt modelId="{B58567B8-4935-48D7-B4EB-29E63CE4EADE}" type="pres">
      <dgm:prSet presAssocID="{0A73BC84-AA0E-461C-BF20-5C0F6EE73B7C}" presName="sibTrans" presStyleLbl="sibTrans1D1" presStyleIdx="5" presStyleCnt="6"/>
      <dgm:spPr/>
    </dgm:pt>
    <dgm:pt modelId="{A11347C7-8BB8-4F79-9E5E-534C1ED3CE09}" type="pres">
      <dgm:prSet presAssocID="{0A73BC84-AA0E-461C-BF20-5C0F6EE73B7C}" presName="connectorText" presStyleLbl="sibTrans1D1" presStyleIdx="5" presStyleCnt="6"/>
      <dgm:spPr/>
    </dgm:pt>
    <dgm:pt modelId="{3B2826B8-2FB9-4206-A3C7-A96CFB9EF001}" type="pres">
      <dgm:prSet presAssocID="{88B65953-C1A3-4972-8BD2-0DDE3CB809E8}" presName="node" presStyleLbl="node1" presStyleIdx="6" presStyleCnt="7">
        <dgm:presLayoutVars>
          <dgm:bulletEnabled val="1"/>
        </dgm:presLayoutVars>
      </dgm:prSet>
      <dgm:spPr/>
    </dgm:pt>
  </dgm:ptLst>
  <dgm:cxnLst>
    <dgm:cxn modelId="{D0DC5C00-7AD7-431A-BCF7-34A9F594A538}" type="presOf" srcId="{67FB7371-2AC4-4DC0-9C64-3D6852310D1C}" destId="{423F9603-C722-4CF3-BA19-B790F693F645}" srcOrd="1" destOrd="0" presId="urn:microsoft.com/office/officeart/2016/7/layout/RepeatingBendingProcessNew"/>
    <dgm:cxn modelId="{CDCBAB1A-6B08-4649-A2BB-F1C5782A6AFB}" srcId="{1ED6369C-BDDE-4680-BCDF-A4FE2C4F65FD}" destId="{10622BD9-753F-47AA-A712-681FD89106F4}" srcOrd="1" destOrd="0" parTransId="{9DAC52F0-C980-4CDE-9850-9DF18DD62A24}" sibTransId="{67FB7371-2AC4-4DC0-9C64-3D6852310D1C}"/>
    <dgm:cxn modelId="{066CA029-A6F8-4742-9698-1B4A4C8A24CB}" srcId="{1ED6369C-BDDE-4680-BCDF-A4FE2C4F65FD}" destId="{3DDE45E5-3F5F-4AB7-B1ED-70B1D0AA8F2D}" srcOrd="5" destOrd="0" parTransId="{FF718111-2955-489D-87AE-DC170224FFA4}" sibTransId="{0A73BC84-AA0E-461C-BF20-5C0F6EE73B7C}"/>
    <dgm:cxn modelId="{12B2C835-B6A0-4CB9-A40B-79D9A8DB5FA7}" type="presOf" srcId="{07FD7234-6752-45CD-B0F3-0BAD99CED15F}" destId="{1AA49E17-4621-4629-B00A-EE2353494337}" srcOrd="0" destOrd="0" presId="urn:microsoft.com/office/officeart/2016/7/layout/RepeatingBendingProcessNew"/>
    <dgm:cxn modelId="{BCAF0136-7ADA-4E4C-B1DB-1544A62D83D5}" srcId="{1ED6369C-BDDE-4680-BCDF-A4FE2C4F65FD}" destId="{07FD7234-6752-45CD-B0F3-0BAD99CED15F}" srcOrd="2" destOrd="0" parTransId="{1F8811EC-697F-4299-9E3A-ED6A74C0BA20}" sibTransId="{068DE9E3-30A1-4A7B-AE6B-28B303CC2EBB}"/>
    <dgm:cxn modelId="{C8E1905C-39C8-48B0-9388-0FD4D8875D23}" type="presOf" srcId="{C8548648-4C52-4FD6-9F92-1399C3BB3006}" destId="{81F053B1-D09C-454D-B71D-9F0F1076317A}" srcOrd="1" destOrd="0" presId="urn:microsoft.com/office/officeart/2016/7/layout/RepeatingBendingProcessNew"/>
    <dgm:cxn modelId="{A584076C-50F9-4652-A1BB-6C4449CDD195}" type="presOf" srcId="{C8548648-4C52-4FD6-9F92-1399C3BB3006}" destId="{BE8B34C1-E65F-475E-B10A-9BACC55E8819}" srcOrd="0" destOrd="0" presId="urn:microsoft.com/office/officeart/2016/7/layout/RepeatingBendingProcessNew"/>
    <dgm:cxn modelId="{EDAC766D-4640-45CC-BEA9-4027E1B8D0DD}" type="presOf" srcId="{068DE9E3-30A1-4A7B-AE6B-28B303CC2EBB}" destId="{044107D1-5768-4155-8A7E-FA47B2A7FDE8}" srcOrd="1" destOrd="0" presId="urn:microsoft.com/office/officeart/2016/7/layout/RepeatingBendingProcessNew"/>
    <dgm:cxn modelId="{E039A66D-D295-4B0C-97D7-A50ECF259FC4}" type="presOf" srcId="{67FB7371-2AC4-4DC0-9C64-3D6852310D1C}" destId="{1323579B-CF5D-471E-AFF0-40132522F22F}" srcOrd="0" destOrd="0" presId="urn:microsoft.com/office/officeart/2016/7/layout/RepeatingBendingProcessNew"/>
    <dgm:cxn modelId="{419CDF50-7288-45A6-9586-1BADBC337CAA}" type="presOf" srcId="{C61ABA46-9DED-4190-BA57-93F2A8FF5CE4}" destId="{5372DA06-0A99-4F05-A842-AC3092586028}" srcOrd="1" destOrd="0" presId="urn:microsoft.com/office/officeart/2016/7/layout/RepeatingBendingProcessNew"/>
    <dgm:cxn modelId="{47F9A452-5866-4ED3-8CA8-B9C13ABB9F26}" type="presOf" srcId="{88B65953-C1A3-4972-8BD2-0DDE3CB809E8}" destId="{3B2826B8-2FB9-4206-A3C7-A96CFB9EF001}" srcOrd="0" destOrd="0" presId="urn:microsoft.com/office/officeart/2016/7/layout/RepeatingBendingProcessNew"/>
    <dgm:cxn modelId="{6BE70857-1C7A-4CEA-9B57-4D3FAE8648D6}" type="presOf" srcId="{0A73BC84-AA0E-461C-BF20-5C0F6EE73B7C}" destId="{B58567B8-4935-48D7-B4EB-29E63CE4EADE}" srcOrd="0" destOrd="0" presId="urn:microsoft.com/office/officeart/2016/7/layout/RepeatingBendingProcessNew"/>
    <dgm:cxn modelId="{997C367B-B516-4626-AC32-3F88A5F6DEE3}" srcId="{1ED6369C-BDDE-4680-BCDF-A4FE2C4F65FD}" destId="{568ED125-293F-44A5-B0BC-BFCE05ADD17A}" srcOrd="3" destOrd="0" parTransId="{C4B790BC-0C17-42CD-B0EB-E75E6E3C9F54}" sibTransId="{C61ABA46-9DED-4190-BA57-93F2A8FF5CE4}"/>
    <dgm:cxn modelId="{79805E7C-85F2-47E7-A6C5-1C89BD537B4E}" srcId="{1ED6369C-BDDE-4680-BCDF-A4FE2C4F65FD}" destId="{2037B71A-5130-4944-9D65-955FA2A51617}" srcOrd="4" destOrd="0" parTransId="{65926381-6FB0-4ED2-9E05-823929021DEF}" sibTransId="{3678F0C3-365F-466B-A5B8-37E3168BC2D2}"/>
    <dgm:cxn modelId="{92BDE486-524D-4E89-8BB5-14A1AE6B18F6}" type="presOf" srcId="{0A73BC84-AA0E-461C-BF20-5C0F6EE73B7C}" destId="{A11347C7-8BB8-4F79-9E5E-534C1ED3CE09}" srcOrd="1" destOrd="0" presId="urn:microsoft.com/office/officeart/2016/7/layout/RepeatingBendingProcessNew"/>
    <dgm:cxn modelId="{FF081088-E906-4C89-B9C0-4D593AEC0B99}" srcId="{1ED6369C-BDDE-4680-BCDF-A4FE2C4F65FD}" destId="{88B65953-C1A3-4972-8BD2-0DDE3CB809E8}" srcOrd="6" destOrd="0" parTransId="{86ADCD2E-2AFE-4CAC-BC90-B6AE955065FE}" sibTransId="{486DFBBD-26AE-4FBF-ABE1-5246FA93C18F}"/>
    <dgm:cxn modelId="{56112690-04DF-4732-8344-E0B0C2ABB843}" type="presOf" srcId="{C61ABA46-9DED-4190-BA57-93F2A8FF5CE4}" destId="{F0A448B6-971D-4231-81F6-46362CA3EE77}" srcOrd="0" destOrd="0" presId="urn:microsoft.com/office/officeart/2016/7/layout/RepeatingBendingProcessNew"/>
    <dgm:cxn modelId="{112D9095-7ED0-483E-BB8B-CA7C6FE1B975}" type="presOf" srcId="{3DDE45E5-3F5F-4AB7-B1ED-70B1D0AA8F2D}" destId="{D334CFB5-5B31-48BA-AFB1-0CE8EE3C93DF}" srcOrd="0" destOrd="0" presId="urn:microsoft.com/office/officeart/2016/7/layout/RepeatingBendingProcessNew"/>
    <dgm:cxn modelId="{809CD0A3-70FD-4BCF-9F1B-7C4BD5E85FDC}" type="presOf" srcId="{3678F0C3-365F-466B-A5B8-37E3168BC2D2}" destId="{5F13F19D-9AA5-49E6-A016-DE919A5D3D5F}" srcOrd="1" destOrd="0" presId="urn:microsoft.com/office/officeart/2016/7/layout/RepeatingBendingProcessNew"/>
    <dgm:cxn modelId="{88C1BEB4-E897-47C9-BB3B-DA4B7CD3C833}" type="presOf" srcId="{568ED125-293F-44A5-B0BC-BFCE05ADD17A}" destId="{2B93DC92-4457-44DF-8AB3-AF3BBAF7EFD1}" srcOrd="0" destOrd="0" presId="urn:microsoft.com/office/officeart/2016/7/layout/RepeatingBendingProcessNew"/>
    <dgm:cxn modelId="{7FAA30D7-49F6-4504-8850-9926F426EB4E}" type="presOf" srcId="{10622BD9-753F-47AA-A712-681FD89106F4}" destId="{D892670B-D82B-4F0B-A896-67E1CD015BC3}" srcOrd="0" destOrd="0" presId="urn:microsoft.com/office/officeart/2016/7/layout/RepeatingBendingProcessNew"/>
    <dgm:cxn modelId="{0CD5A5E9-E744-4A3D-AF37-38FF08904360}" type="presOf" srcId="{3678F0C3-365F-466B-A5B8-37E3168BC2D2}" destId="{69276123-CB3F-4478-87C3-B4B29C3EFD67}" srcOrd="0" destOrd="0" presId="urn:microsoft.com/office/officeart/2016/7/layout/RepeatingBendingProcessNew"/>
    <dgm:cxn modelId="{A8571BED-A55A-441C-96C9-D2A6B380D745}" type="presOf" srcId="{E2BCE859-82EB-49A4-83CC-97FE246087AA}" destId="{E6FE42FD-9B4D-4B8E-9755-C658A268E74F}" srcOrd="0" destOrd="0" presId="urn:microsoft.com/office/officeart/2016/7/layout/RepeatingBendingProcessNew"/>
    <dgm:cxn modelId="{7A1E59ED-E26E-498B-BCBE-F9BA9A4E7353}" srcId="{1ED6369C-BDDE-4680-BCDF-A4FE2C4F65FD}" destId="{E2BCE859-82EB-49A4-83CC-97FE246087AA}" srcOrd="0" destOrd="0" parTransId="{926B2E96-B321-4570-8FC7-8E8A2B700311}" sibTransId="{C8548648-4C52-4FD6-9F92-1399C3BB3006}"/>
    <dgm:cxn modelId="{2E686DFB-8339-4FE6-BD7C-B4C1AD67DBF6}" type="presOf" srcId="{068DE9E3-30A1-4A7B-AE6B-28B303CC2EBB}" destId="{1B328F91-8939-4E72-ACF1-C107AD13C4FC}" srcOrd="0" destOrd="0" presId="urn:microsoft.com/office/officeart/2016/7/layout/RepeatingBendingProcessNew"/>
    <dgm:cxn modelId="{C91008FE-318C-4EEB-A2B8-5F244DF891A4}" type="presOf" srcId="{2037B71A-5130-4944-9D65-955FA2A51617}" destId="{049011E9-BE1A-4D5C-80F0-3A5FDD44F6ED}" srcOrd="0" destOrd="0" presId="urn:microsoft.com/office/officeart/2016/7/layout/RepeatingBendingProcessNew"/>
    <dgm:cxn modelId="{3A865CFE-F71D-45CE-A3E6-21D12F50D25B}" type="presOf" srcId="{1ED6369C-BDDE-4680-BCDF-A4FE2C4F65FD}" destId="{80807541-DEF2-4CCB-88A3-93C2E9BB9C67}" srcOrd="0" destOrd="0" presId="urn:microsoft.com/office/officeart/2016/7/layout/RepeatingBendingProcessNew"/>
    <dgm:cxn modelId="{05487F67-38CD-4498-8278-FC542054B46E}" type="presParOf" srcId="{80807541-DEF2-4CCB-88A3-93C2E9BB9C67}" destId="{E6FE42FD-9B4D-4B8E-9755-C658A268E74F}" srcOrd="0" destOrd="0" presId="urn:microsoft.com/office/officeart/2016/7/layout/RepeatingBendingProcessNew"/>
    <dgm:cxn modelId="{150EF5EA-D646-4D52-A6D5-817028A5CF25}" type="presParOf" srcId="{80807541-DEF2-4CCB-88A3-93C2E9BB9C67}" destId="{BE8B34C1-E65F-475E-B10A-9BACC55E8819}" srcOrd="1" destOrd="0" presId="urn:microsoft.com/office/officeart/2016/7/layout/RepeatingBendingProcessNew"/>
    <dgm:cxn modelId="{A7D43A2D-A2BC-4069-B09D-00A2AC12EEB3}" type="presParOf" srcId="{BE8B34C1-E65F-475E-B10A-9BACC55E8819}" destId="{81F053B1-D09C-454D-B71D-9F0F1076317A}" srcOrd="0" destOrd="0" presId="urn:microsoft.com/office/officeart/2016/7/layout/RepeatingBendingProcessNew"/>
    <dgm:cxn modelId="{F42A3FE9-5A08-4F82-AF53-6B9EA0C111A4}" type="presParOf" srcId="{80807541-DEF2-4CCB-88A3-93C2E9BB9C67}" destId="{D892670B-D82B-4F0B-A896-67E1CD015BC3}" srcOrd="2" destOrd="0" presId="urn:microsoft.com/office/officeart/2016/7/layout/RepeatingBendingProcessNew"/>
    <dgm:cxn modelId="{732372CB-3BF4-4C79-BBEB-EA9F3A705B85}" type="presParOf" srcId="{80807541-DEF2-4CCB-88A3-93C2E9BB9C67}" destId="{1323579B-CF5D-471E-AFF0-40132522F22F}" srcOrd="3" destOrd="0" presId="urn:microsoft.com/office/officeart/2016/7/layout/RepeatingBendingProcessNew"/>
    <dgm:cxn modelId="{F0649BE0-B720-417C-A20F-EBC784A04F34}" type="presParOf" srcId="{1323579B-CF5D-471E-AFF0-40132522F22F}" destId="{423F9603-C722-4CF3-BA19-B790F693F645}" srcOrd="0" destOrd="0" presId="urn:microsoft.com/office/officeart/2016/7/layout/RepeatingBendingProcessNew"/>
    <dgm:cxn modelId="{4BD3FF3D-E17B-44EC-B31B-0B6B7C9D71E3}" type="presParOf" srcId="{80807541-DEF2-4CCB-88A3-93C2E9BB9C67}" destId="{1AA49E17-4621-4629-B00A-EE2353494337}" srcOrd="4" destOrd="0" presId="urn:microsoft.com/office/officeart/2016/7/layout/RepeatingBendingProcessNew"/>
    <dgm:cxn modelId="{B6289552-D3F2-435E-BC1E-4D0AF1A826FF}" type="presParOf" srcId="{80807541-DEF2-4CCB-88A3-93C2E9BB9C67}" destId="{1B328F91-8939-4E72-ACF1-C107AD13C4FC}" srcOrd="5" destOrd="0" presId="urn:microsoft.com/office/officeart/2016/7/layout/RepeatingBendingProcessNew"/>
    <dgm:cxn modelId="{9987930B-A652-4937-BEA0-452D678F05F6}" type="presParOf" srcId="{1B328F91-8939-4E72-ACF1-C107AD13C4FC}" destId="{044107D1-5768-4155-8A7E-FA47B2A7FDE8}" srcOrd="0" destOrd="0" presId="urn:microsoft.com/office/officeart/2016/7/layout/RepeatingBendingProcessNew"/>
    <dgm:cxn modelId="{37F439F2-51DA-41FB-B432-D0E128BFD468}" type="presParOf" srcId="{80807541-DEF2-4CCB-88A3-93C2E9BB9C67}" destId="{2B93DC92-4457-44DF-8AB3-AF3BBAF7EFD1}" srcOrd="6" destOrd="0" presId="urn:microsoft.com/office/officeart/2016/7/layout/RepeatingBendingProcessNew"/>
    <dgm:cxn modelId="{369B25C7-76E6-4C42-B913-2CB6B59F8B50}" type="presParOf" srcId="{80807541-DEF2-4CCB-88A3-93C2E9BB9C67}" destId="{F0A448B6-971D-4231-81F6-46362CA3EE77}" srcOrd="7" destOrd="0" presId="urn:microsoft.com/office/officeart/2016/7/layout/RepeatingBendingProcessNew"/>
    <dgm:cxn modelId="{895E2EB5-012F-4B78-A8D4-547650224E7A}" type="presParOf" srcId="{F0A448B6-971D-4231-81F6-46362CA3EE77}" destId="{5372DA06-0A99-4F05-A842-AC3092586028}" srcOrd="0" destOrd="0" presId="urn:microsoft.com/office/officeart/2016/7/layout/RepeatingBendingProcessNew"/>
    <dgm:cxn modelId="{18AC0963-747C-43C9-A6A6-29800E18FC56}" type="presParOf" srcId="{80807541-DEF2-4CCB-88A3-93C2E9BB9C67}" destId="{049011E9-BE1A-4D5C-80F0-3A5FDD44F6ED}" srcOrd="8" destOrd="0" presId="urn:microsoft.com/office/officeart/2016/7/layout/RepeatingBendingProcessNew"/>
    <dgm:cxn modelId="{3B7FC189-5D30-465D-8D98-C24FB2E84D45}" type="presParOf" srcId="{80807541-DEF2-4CCB-88A3-93C2E9BB9C67}" destId="{69276123-CB3F-4478-87C3-B4B29C3EFD67}" srcOrd="9" destOrd="0" presId="urn:microsoft.com/office/officeart/2016/7/layout/RepeatingBendingProcessNew"/>
    <dgm:cxn modelId="{84D4944C-F65D-4535-8BE0-D0FE6D895B4A}" type="presParOf" srcId="{69276123-CB3F-4478-87C3-B4B29C3EFD67}" destId="{5F13F19D-9AA5-49E6-A016-DE919A5D3D5F}" srcOrd="0" destOrd="0" presId="urn:microsoft.com/office/officeart/2016/7/layout/RepeatingBendingProcessNew"/>
    <dgm:cxn modelId="{C0390390-F3A8-4B32-AD9F-808C989A1D88}" type="presParOf" srcId="{80807541-DEF2-4CCB-88A3-93C2E9BB9C67}" destId="{D334CFB5-5B31-48BA-AFB1-0CE8EE3C93DF}" srcOrd="10" destOrd="0" presId="urn:microsoft.com/office/officeart/2016/7/layout/RepeatingBendingProcessNew"/>
    <dgm:cxn modelId="{76C634ED-F2F0-4390-835E-EC9F2E662525}" type="presParOf" srcId="{80807541-DEF2-4CCB-88A3-93C2E9BB9C67}" destId="{B58567B8-4935-48D7-B4EB-29E63CE4EADE}" srcOrd="11" destOrd="0" presId="urn:microsoft.com/office/officeart/2016/7/layout/RepeatingBendingProcessNew"/>
    <dgm:cxn modelId="{6F9FAF93-47F0-4D6F-BD2E-4233397B4FD9}" type="presParOf" srcId="{B58567B8-4935-48D7-B4EB-29E63CE4EADE}" destId="{A11347C7-8BB8-4F79-9E5E-534C1ED3CE09}" srcOrd="0" destOrd="0" presId="urn:microsoft.com/office/officeart/2016/7/layout/RepeatingBendingProcessNew"/>
    <dgm:cxn modelId="{11EEDF09-815B-446D-9ED3-C2A2490C94A6}" type="presParOf" srcId="{80807541-DEF2-4CCB-88A3-93C2E9BB9C67}" destId="{3B2826B8-2FB9-4206-A3C7-A96CFB9EF001}" srcOrd="1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343D53-C480-4198-89D4-98D8C0AFECCF}"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8E4A606-E959-41EC-9D8D-2017B6050FD9}">
      <dgm:prSet custT="1"/>
      <dgm:spPr/>
      <dgm:t>
        <a:bodyPr/>
        <a:lstStyle/>
        <a:p>
          <a:pPr>
            <a:lnSpc>
              <a:spcPct val="100000"/>
            </a:lnSpc>
          </a:pPr>
          <a:r>
            <a:rPr lang="en-US" sz="2200"/>
            <a:t>Stratify quality measures by </a:t>
          </a:r>
          <a:r>
            <a:rPr lang="en-US" sz="2200" err="1"/>
            <a:t>REaL</a:t>
          </a:r>
          <a:r>
            <a:rPr lang="en-US" sz="2200"/>
            <a:t> and  implement disparities dashboard</a:t>
          </a:r>
        </a:p>
      </dgm:t>
    </dgm:pt>
    <dgm:pt modelId="{0F3C6094-4632-4EF5-B606-FD4E308D2611}" type="parTrans" cxnId="{37CC203C-86AF-43F1-8BF8-A2E0843B8653}">
      <dgm:prSet/>
      <dgm:spPr/>
      <dgm:t>
        <a:bodyPr/>
        <a:lstStyle/>
        <a:p>
          <a:endParaRPr lang="en-US" sz="2200"/>
        </a:p>
      </dgm:t>
    </dgm:pt>
    <dgm:pt modelId="{FC0BEABD-1297-47F8-8C05-80E7441ACA46}" type="sibTrans" cxnId="{37CC203C-86AF-43F1-8BF8-A2E0843B8653}">
      <dgm:prSet/>
      <dgm:spPr/>
      <dgm:t>
        <a:bodyPr/>
        <a:lstStyle/>
        <a:p>
          <a:endParaRPr lang="en-US" sz="2200"/>
        </a:p>
      </dgm:t>
    </dgm:pt>
    <dgm:pt modelId="{158D37AF-EA91-4553-BD33-4E1DE816D998}">
      <dgm:prSet custT="1"/>
      <dgm:spPr/>
      <dgm:t>
        <a:bodyPr/>
        <a:lstStyle/>
        <a:p>
          <a:pPr>
            <a:lnSpc>
              <a:spcPct val="100000"/>
            </a:lnSpc>
          </a:pPr>
          <a:r>
            <a:rPr lang="en-US" sz="2200"/>
            <a:t>Ensure optimal use of translation services, including printed material </a:t>
          </a:r>
        </a:p>
      </dgm:t>
    </dgm:pt>
    <dgm:pt modelId="{3A4342AC-8633-4C8A-9C02-D9431E91E117}" type="parTrans" cxnId="{463F60E3-91C9-458D-B076-66D48E78B2D6}">
      <dgm:prSet/>
      <dgm:spPr/>
      <dgm:t>
        <a:bodyPr/>
        <a:lstStyle/>
        <a:p>
          <a:endParaRPr lang="en-US" sz="2200"/>
        </a:p>
      </dgm:t>
    </dgm:pt>
    <dgm:pt modelId="{85C228A1-818F-4A14-8B2E-8A6E3D3A2BEA}" type="sibTrans" cxnId="{463F60E3-91C9-458D-B076-66D48E78B2D6}">
      <dgm:prSet/>
      <dgm:spPr/>
      <dgm:t>
        <a:bodyPr/>
        <a:lstStyle/>
        <a:p>
          <a:endParaRPr lang="en-US" sz="2200"/>
        </a:p>
      </dgm:t>
    </dgm:pt>
    <dgm:pt modelId="{146F7358-D743-4C2F-864B-CDD3C258DC4E}">
      <dgm:prSet custT="1"/>
      <dgm:spPr/>
      <dgm:t>
        <a:bodyPr/>
        <a:lstStyle/>
        <a:p>
          <a:pPr>
            <a:lnSpc>
              <a:spcPct val="100000"/>
            </a:lnSpc>
          </a:pPr>
          <a:r>
            <a:rPr lang="en-US" sz="2200"/>
            <a:t>Standardize clinical management</a:t>
          </a:r>
        </a:p>
      </dgm:t>
    </dgm:pt>
    <dgm:pt modelId="{DCC52DFF-82B2-4EB8-B07D-BAA97C8BC5AE}" type="parTrans" cxnId="{14FAD29C-3941-4FF1-9839-6DFCEEC0FC1A}">
      <dgm:prSet/>
      <dgm:spPr/>
      <dgm:t>
        <a:bodyPr/>
        <a:lstStyle/>
        <a:p>
          <a:endParaRPr lang="en-US" sz="2200"/>
        </a:p>
      </dgm:t>
    </dgm:pt>
    <dgm:pt modelId="{D75C80AA-587E-48E3-B70D-49A757D282C5}" type="sibTrans" cxnId="{14FAD29C-3941-4FF1-9839-6DFCEEC0FC1A}">
      <dgm:prSet/>
      <dgm:spPr/>
      <dgm:t>
        <a:bodyPr/>
        <a:lstStyle/>
        <a:p>
          <a:endParaRPr lang="en-US" sz="2200"/>
        </a:p>
      </dgm:t>
    </dgm:pt>
    <dgm:pt modelId="{C9863265-0C51-43A3-9BAF-8BF8DACD3A03}">
      <dgm:prSet custT="1"/>
      <dgm:spPr/>
      <dgm:t>
        <a:bodyPr/>
        <a:lstStyle/>
        <a:p>
          <a:pPr>
            <a:lnSpc>
              <a:spcPct val="100000"/>
            </a:lnSpc>
          </a:pPr>
          <a:r>
            <a:rPr lang="en-US" sz="2200"/>
            <a:t>Performed enhanced reviews of adverse events</a:t>
          </a:r>
        </a:p>
      </dgm:t>
    </dgm:pt>
    <dgm:pt modelId="{93947897-5261-4F45-B416-7445936D158F}" type="parTrans" cxnId="{617C7BB5-90A1-4528-97EA-9AF8796897E3}">
      <dgm:prSet/>
      <dgm:spPr/>
      <dgm:t>
        <a:bodyPr/>
        <a:lstStyle/>
        <a:p>
          <a:endParaRPr lang="en-US" sz="2200"/>
        </a:p>
      </dgm:t>
    </dgm:pt>
    <dgm:pt modelId="{592CD840-0A90-4BD2-9CD9-F8472487A5A5}" type="sibTrans" cxnId="{617C7BB5-90A1-4528-97EA-9AF8796897E3}">
      <dgm:prSet/>
      <dgm:spPr/>
      <dgm:t>
        <a:bodyPr/>
        <a:lstStyle/>
        <a:p>
          <a:endParaRPr lang="en-US" sz="2200"/>
        </a:p>
      </dgm:t>
    </dgm:pt>
    <dgm:pt modelId="{9031ABEC-DE54-4D6A-B020-9856A2711955}">
      <dgm:prSet custT="1"/>
      <dgm:spPr/>
      <dgm:t>
        <a:bodyPr/>
        <a:lstStyle/>
        <a:p>
          <a:pPr>
            <a:lnSpc>
              <a:spcPct val="100000"/>
            </a:lnSpc>
          </a:pPr>
          <a:r>
            <a:rPr lang="en-US" sz="2200"/>
            <a:t>Approach every quality improvement effort with a health equity lens</a:t>
          </a:r>
        </a:p>
      </dgm:t>
    </dgm:pt>
    <dgm:pt modelId="{87B70239-8176-4069-AD2C-39830E98F9E5}" type="parTrans" cxnId="{965EDA3D-697A-4D63-867D-B477843009B8}">
      <dgm:prSet/>
      <dgm:spPr/>
      <dgm:t>
        <a:bodyPr/>
        <a:lstStyle/>
        <a:p>
          <a:endParaRPr lang="en-US"/>
        </a:p>
      </dgm:t>
    </dgm:pt>
    <dgm:pt modelId="{1705D271-9B0B-4669-BE2F-D6802DCE7786}" type="sibTrans" cxnId="{965EDA3D-697A-4D63-867D-B477843009B8}">
      <dgm:prSet/>
      <dgm:spPr/>
      <dgm:t>
        <a:bodyPr/>
        <a:lstStyle/>
        <a:p>
          <a:endParaRPr lang="en-US"/>
        </a:p>
      </dgm:t>
    </dgm:pt>
    <dgm:pt modelId="{952ADD69-9090-427B-98C4-A97346A7D8D5}">
      <dgm:prSet custT="1"/>
      <dgm:spPr/>
      <dgm:t>
        <a:bodyPr/>
        <a:lstStyle/>
        <a:p>
          <a:pPr>
            <a:lnSpc>
              <a:spcPct val="100000"/>
            </a:lnSpc>
          </a:pPr>
          <a:r>
            <a:rPr lang="en-US" sz="2200"/>
            <a:t>Address implicit and cognitive bias and ensure delivery of respectful care</a:t>
          </a:r>
        </a:p>
      </dgm:t>
    </dgm:pt>
    <dgm:pt modelId="{A370D558-6BFA-43FB-B530-AD0201C7801D}" type="sibTrans" cxnId="{84F909A5-A609-4EEB-A7BB-31C520430F1E}">
      <dgm:prSet/>
      <dgm:spPr/>
      <dgm:t>
        <a:bodyPr/>
        <a:lstStyle/>
        <a:p>
          <a:endParaRPr lang="en-US" sz="2200"/>
        </a:p>
      </dgm:t>
    </dgm:pt>
    <dgm:pt modelId="{F6E8310D-72AA-440E-9F80-D2E72A4C7ECF}" type="parTrans" cxnId="{84F909A5-A609-4EEB-A7BB-31C520430F1E}">
      <dgm:prSet/>
      <dgm:spPr/>
      <dgm:t>
        <a:bodyPr/>
        <a:lstStyle/>
        <a:p>
          <a:endParaRPr lang="en-US" sz="2200"/>
        </a:p>
      </dgm:t>
    </dgm:pt>
    <dgm:pt modelId="{D07250CB-8610-44C8-9288-FB7EFB43D7B9}" type="pres">
      <dgm:prSet presAssocID="{03343D53-C480-4198-89D4-98D8C0AFECCF}" presName="root" presStyleCnt="0">
        <dgm:presLayoutVars>
          <dgm:dir/>
          <dgm:resizeHandles val="exact"/>
        </dgm:presLayoutVars>
      </dgm:prSet>
      <dgm:spPr/>
    </dgm:pt>
    <dgm:pt modelId="{D90F8761-4E23-4AD2-841A-4952800F589D}" type="pres">
      <dgm:prSet presAssocID="{146F7358-D743-4C2F-864B-CDD3C258DC4E}" presName="compNode" presStyleCnt="0"/>
      <dgm:spPr/>
    </dgm:pt>
    <dgm:pt modelId="{51F25661-4E20-47DF-95C3-5FD72292F74F}" type="pres">
      <dgm:prSet presAssocID="{146F7358-D743-4C2F-864B-CDD3C258DC4E}" presName="bgRect" presStyleLbl="bgShp" presStyleIdx="0" presStyleCnt="6"/>
      <dgm:spPr/>
    </dgm:pt>
    <dgm:pt modelId="{1D69EBF9-5A27-4B29-802D-DC53B9B0F00B}" type="pres">
      <dgm:prSet presAssocID="{146F7358-D743-4C2F-864B-CDD3C258DC4E}"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tethoscope with solid fill"/>
        </a:ext>
      </dgm:extLst>
    </dgm:pt>
    <dgm:pt modelId="{B9414226-EAD8-4B78-B019-4D27568DA4C8}" type="pres">
      <dgm:prSet presAssocID="{146F7358-D743-4C2F-864B-CDD3C258DC4E}" presName="spaceRect" presStyleCnt="0"/>
      <dgm:spPr/>
    </dgm:pt>
    <dgm:pt modelId="{3C415038-1E4E-4CC3-9823-D5513BE969B2}" type="pres">
      <dgm:prSet presAssocID="{146F7358-D743-4C2F-864B-CDD3C258DC4E}" presName="parTx" presStyleLbl="revTx" presStyleIdx="0" presStyleCnt="6">
        <dgm:presLayoutVars>
          <dgm:chMax val="0"/>
          <dgm:chPref val="0"/>
        </dgm:presLayoutVars>
      </dgm:prSet>
      <dgm:spPr/>
    </dgm:pt>
    <dgm:pt modelId="{2DA9E7D5-4468-4C39-895A-988ABFB324F3}" type="pres">
      <dgm:prSet presAssocID="{D75C80AA-587E-48E3-B70D-49A757D282C5}" presName="sibTrans" presStyleCnt="0"/>
      <dgm:spPr/>
    </dgm:pt>
    <dgm:pt modelId="{D78A3866-87F6-4452-9F90-320913AE60E9}" type="pres">
      <dgm:prSet presAssocID="{78E4A606-E959-41EC-9D8D-2017B6050FD9}" presName="compNode" presStyleCnt="0"/>
      <dgm:spPr/>
    </dgm:pt>
    <dgm:pt modelId="{5AB0F76F-0279-4551-AC01-11CB3CBCC509}" type="pres">
      <dgm:prSet presAssocID="{78E4A606-E959-41EC-9D8D-2017B6050FD9}" presName="bgRect" presStyleLbl="bgShp" presStyleIdx="1" presStyleCnt="6"/>
      <dgm:spPr/>
    </dgm:pt>
    <dgm:pt modelId="{172F24FC-F2A6-4925-9EFE-F6E65550E248}" type="pres">
      <dgm:prSet presAssocID="{78E4A606-E959-41EC-9D8D-2017B6050FD9}"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C0E13D2E-BD3C-404D-8B1A-DEA214FC88B4}" type="pres">
      <dgm:prSet presAssocID="{78E4A606-E959-41EC-9D8D-2017B6050FD9}" presName="spaceRect" presStyleCnt="0"/>
      <dgm:spPr/>
    </dgm:pt>
    <dgm:pt modelId="{7920A4C2-E4F4-4487-A427-2D07198713EB}" type="pres">
      <dgm:prSet presAssocID="{78E4A606-E959-41EC-9D8D-2017B6050FD9}" presName="parTx" presStyleLbl="revTx" presStyleIdx="1" presStyleCnt="6">
        <dgm:presLayoutVars>
          <dgm:chMax val="0"/>
          <dgm:chPref val="0"/>
        </dgm:presLayoutVars>
      </dgm:prSet>
      <dgm:spPr/>
    </dgm:pt>
    <dgm:pt modelId="{87F41352-FF93-4A04-A7D2-8060C8F2B528}" type="pres">
      <dgm:prSet presAssocID="{FC0BEABD-1297-47F8-8C05-80E7441ACA46}" presName="sibTrans" presStyleCnt="0"/>
      <dgm:spPr/>
    </dgm:pt>
    <dgm:pt modelId="{D8F276F9-C92A-4358-84C1-5EF2DD65E675}" type="pres">
      <dgm:prSet presAssocID="{9031ABEC-DE54-4D6A-B020-9856A2711955}" presName="compNode" presStyleCnt="0"/>
      <dgm:spPr/>
    </dgm:pt>
    <dgm:pt modelId="{90F231D8-68FE-44FE-BC07-8063CC90A8A0}" type="pres">
      <dgm:prSet presAssocID="{9031ABEC-DE54-4D6A-B020-9856A2711955}" presName="bgRect" presStyleLbl="bgShp" presStyleIdx="2" presStyleCnt="6"/>
      <dgm:spPr/>
    </dgm:pt>
    <dgm:pt modelId="{41912F7C-FB2E-424B-988D-B98F31AF4703}" type="pres">
      <dgm:prSet presAssocID="{9031ABEC-DE54-4D6A-B020-9856A2711955}" presName="iconRect" presStyleLbl="node1" presStyleIdx="2" presStyleCnt="6"/>
      <dgm:spPr>
        <a:blipFill rotWithShape="1">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216A12E1-CC15-42EE-A2EB-C5BE5812468E}" type="pres">
      <dgm:prSet presAssocID="{9031ABEC-DE54-4D6A-B020-9856A2711955}" presName="spaceRect" presStyleCnt="0"/>
      <dgm:spPr/>
    </dgm:pt>
    <dgm:pt modelId="{592ACC87-CD46-4812-A697-91BE03C3E203}" type="pres">
      <dgm:prSet presAssocID="{9031ABEC-DE54-4D6A-B020-9856A2711955}" presName="parTx" presStyleLbl="revTx" presStyleIdx="2" presStyleCnt="6">
        <dgm:presLayoutVars>
          <dgm:chMax val="0"/>
          <dgm:chPref val="0"/>
        </dgm:presLayoutVars>
      </dgm:prSet>
      <dgm:spPr/>
    </dgm:pt>
    <dgm:pt modelId="{B402A3CC-9041-4790-9A24-182C0CE3086B}" type="pres">
      <dgm:prSet presAssocID="{1705D271-9B0B-4669-BE2F-D6802DCE7786}" presName="sibTrans" presStyleCnt="0"/>
      <dgm:spPr/>
    </dgm:pt>
    <dgm:pt modelId="{253F96F8-FCF3-4D6C-A9E9-CC11052AF76A}" type="pres">
      <dgm:prSet presAssocID="{158D37AF-EA91-4553-BD33-4E1DE816D998}" presName="compNode" presStyleCnt="0"/>
      <dgm:spPr/>
    </dgm:pt>
    <dgm:pt modelId="{0F875A01-E53E-4FF4-8E3C-447A084BC00B}" type="pres">
      <dgm:prSet presAssocID="{158D37AF-EA91-4553-BD33-4E1DE816D998}" presName="bgRect" presStyleLbl="bgShp" presStyleIdx="3" presStyleCnt="6"/>
      <dgm:spPr/>
    </dgm:pt>
    <dgm:pt modelId="{1BA48975-C240-4670-B5D2-7B34233EAADB}" type="pres">
      <dgm:prSet presAssocID="{158D37AF-EA91-4553-BD33-4E1DE816D998}"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7BAF4761-65B5-416C-85DF-662A5E446286}" type="pres">
      <dgm:prSet presAssocID="{158D37AF-EA91-4553-BD33-4E1DE816D998}" presName="spaceRect" presStyleCnt="0"/>
      <dgm:spPr/>
    </dgm:pt>
    <dgm:pt modelId="{B5A47045-865F-4830-9FBF-1E0ACBACFBE7}" type="pres">
      <dgm:prSet presAssocID="{158D37AF-EA91-4553-BD33-4E1DE816D998}" presName="parTx" presStyleLbl="revTx" presStyleIdx="3" presStyleCnt="6" custLinFactNeighborY="-7150">
        <dgm:presLayoutVars>
          <dgm:chMax val="0"/>
          <dgm:chPref val="0"/>
        </dgm:presLayoutVars>
      </dgm:prSet>
      <dgm:spPr/>
    </dgm:pt>
    <dgm:pt modelId="{F60CC3B9-B15E-4936-B74D-6A5B401E8AAF}" type="pres">
      <dgm:prSet presAssocID="{85C228A1-818F-4A14-8B2E-8A6E3D3A2BEA}" presName="sibTrans" presStyleCnt="0"/>
      <dgm:spPr/>
    </dgm:pt>
    <dgm:pt modelId="{5962FFD4-1F91-4ADC-92F4-01BD1112B17F}" type="pres">
      <dgm:prSet presAssocID="{C9863265-0C51-43A3-9BAF-8BF8DACD3A03}" presName="compNode" presStyleCnt="0"/>
      <dgm:spPr/>
    </dgm:pt>
    <dgm:pt modelId="{29B33279-03D6-4008-A2B4-D7A177C0C2C8}" type="pres">
      <dgm:prSet presAssocID="{C9863265-0C51-43A3-9BAF-8BF8DACD3A03}" presName="bgRect" presStyleLbl="bgShp" presStyleIdx="4" presStyleCnt="6"/>
      <dgm:spPr/>
    </dgm:pt>
    <dgm:pt modelId="{37EFE1D7-EBA0-4CCD-B078-8CDF3F5D7ECB}" type="pres">
      <dgm:prSet presAssocID="{C9863265-0C51-43A3-9BAF-8BF8DACD3A03}"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lipboard with solid fill"/>
        </a:ext>
      </dgm:extLst>
    </dgm:pt>
    <dgm:pt modelId="{F4FB48E5-DFF6-4944-9D69-675EF178F1AE}" type="pres">
      <dgm:prSet presAssocID="{C9863265-0C51-43A3-9BAF-8BF8DACD3A03}" presName="spaceRect" presStyleCnt="0"/>
      <dgm:spPr/>
    </dgm:pt>
    <dgm:pt modelId="{258AE428-85FE-4526-8FBE-ECAC445A4F2A}" type="pres">
      <dgm:prSet presAssocID="{C9863265-0C51-43A3-9BAF-8BF8DACD3A03}" presName="parTx" presStyleLbl="revTx" presStyleIdx="4" presStyleCnt="6">
        <dgm:presLayoutVars>
          <dgm:chMax val="0"/>
          <dgm:chPref val="0"/>
        </dgm:presLayoutVars>
      </dgm:prSet>
      <dgm:spPr/>
    </dgm:pt>
    <dgm:pt modelId="{CC835598-6740-4900-8D0B-1CD72C0C90F5}" type="pres">
      <dgm:prSet presAssocID="{592CD840-0A90-4BD2-9CD9-F8472487A5A5}" presName="sibTrans" presStyleCnt="0"/>
      <dgm:spPr/>
    </dgm:pt>
    <dgm:pt modelId="{A2FFD70D-310C-4845-A7DF-F354749AAF25}" type="pres">
      <dgm:prSet presAssocID="{952ADD69-9090-427B-98C4-A97346A7D8D5}" presName="compNode" presStyleCnt="0"/>
      <dgm:spPr/>
    </dgm:pt>
    <dgm:pt modelId="{950CB78A-751A-4749-AAD2-0DD2AD2B8F22}" type="pres">
      <dgm:prSet presAssocID="{952ADD69-9090-427B-98C4-A97346A7D8D5}" presName="bgRect" presStyleLbl="bgShp" presStyleIdx="5" presStyleCnt="6"/>
      <dgm:spPr/>
    </dgm:pt>
    <dgm:pt modelId="{84BA7224-8413-4A29-BEBF-0303CACA4AA4}" type="pres">
      <dgm:prSet presAssocID="{952ADD69-9090-427B-98C4-A97346A7D8D5}"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Head with gears with solid fill"/>
        </a:ext>
      </dgm:extLst>
    </dgm:pt>
    <dgm:pt modelId="{15E86F54-C230-4AB7-B5ED-E14DACA9E388}" type="pres">
      <dgm:prSet presAssocID="{952ADD69-9090-427B-98C4-A97346A7D8D5}" presName="spaceRect" presStyleCnt="0"/>
      <dgm:spPr/>
    </dgm:pt>
    <dgm:pt modelId="{D73CD0B7-0E26-4103-B8C4-1ED0E9FE140F}" type="pres">
      <dgm:prSet presAssocID="{952ADD69-9090-427B-98C4-A97346A7D8D5}" presName="parTx" presStyleLbl="revTx" presStyleIdx="5" presStyleCnt="6">
        <dgm:presLayoutVars>
          <dgm:chMax val="0"/>
          <dgm:chPref val="0"/>
        </dgm:presLayoutVars>
      </dgm:prSet>
      <dgm:spPr/>
    </dgm:pt>
  </dgm:ptLst>
  <dgm:cxnLst>
    <dgm:cxn modelId="{C396D509-615E-479E-B2BF-B46F05479E8A}" type="presOf" srcId="{78E4A606-E959-41EC-9D8D-2017B6050FD9}" destId="{7920A4C2-E4F4-4487-A427-2D07198713EB}" srcOrd="0" destOrd="0" presId="urn:microsoft.com/office/officeart/2018/2/layout/IconVerticalSolidList"/>
    <dgm:cxn modelId="{F2969622-2DFA-4DA3-A7F0-32E8F90886A6}" type="presOf" srcId="{C9863265-0C51-43A3-9BAF-8BF8DACD3A03}" destId="{258AE428-85FE-4526-8FBE-ECAC445A4F2A}" srcOrd="0" destOrd="0" presId="urn:microsoft.com/office/officeart/2018/2/layout/IconVerticalSolidList"/>
    <dgm:cxn modelId="{81BEF32B-BDDA-4784-91D2-A4BF0F9B1153}" type="presOf" srcId="{03343D53-C480-4198-89D4-98D8C0AFECCF}" destId="{D07250CB-8610-44C8-9288-FB7EFB43D7B9}" srcOrd="0" destOrd="0" presId="urn:microsoft.com/office/officeart/2018/2/layout/IconVerticalSolidList"/>
    <dgm:cxn modelId="{37CC203C-86AF-43F1-8BF8-A2E0843B8653}" srcId="{03343D53-C480-4198-89D4-98D8C0AFECCF}" destId="{78E4A606-E959-41EC-9D8D-2017B6050FD9}" srcOrd="1" destOrd="0" parTransId="{0F3C6094-4632-4EF5-B606-FD4E308D2611}" sibTransId="{FC0BEABD-1297-47F8-8C05-80E7441ACA46}"/>
    <dgm:cxn modelId="{965EDA3D-697A-4D63-867D-B477843009B8}" srcId="{03343D53-C480-4198-89D4-98D8C0AFECCF}" destId="{9031ABEC-DE54-4D6A-B020-9856A2711955}" srcOrd="2" destOrd="0" parTransId="{87B70239-8176-4069-AD2C-39830E98F9E5}" sibTransId="{1705D271-9B0B-4669-BE2F-D6802DCE7786}"/>
    <dgm:cxn modelId="{68617C40-FA55-47DD-ACF3-1A5B2F22EC7B}" type="presOf" srcId="{9031ABEC-DE54-4D6A-B020-9856A2711955}" destId="{592ACC87-CD46-4812-A697-91BE03C3E203}" srcOrd="0" destOrd="0" presId="urn:microsoft.com/office/officeart/2018/2/layout/IconVerticalSolidList"/>
    <dgm:cxn modelId="{C97BD442-C3FC-4DC0-86E9-42146FDC9509}" type="presOf" srcId="{146F7358-D743-4C2F-864B-CDD3C258DC4E}" destId="{3C415038-1E4E-4CC3-9823-D5513BE969B2}" srcOrd="0" destOrd="0" presId="urn:microsoft.com/office/officeart/2018/2/layout/IconVerticalSolidList"/>
    <dgm:cxn modelId="{14FAD29C-3941-4FF1-9839-6DFCEEC0FC1A}" srcId="{03343D53-C480-4198-89D4-98D8C0AFECCF}" destId="{146F7358-D743-4C2F-864B-CDD3C258DC4E}" srcOrd="0" destOrd="0" parTransId="{DCC52DFF-82B2-4EB8-B07D-BAA97C8BC5AE}" sibTransId="{D75C80AA-587E-48E3-B70D-49A757D282C5}"/>
    <dgm:cxn modelId="{84F909A5-A609-4EEB-A7BB-31C520430F1E}" srcId="{03343D53-C480-4198-89D4-98D8C0AFECCF}" destId="{952ADD69-9090-427B-98C4-A97346A7D8D5}" srcOrd="5" destOrd="0" parTransId="{F6E8310D-72AA-440E-9F80-D2E72A4C7ECF}" sibTransId="{A370D558-6BFA-43FB-B530-AD0201C7801D}"/>
    <dgm:cxn modelId="{96F8EEAA-A1E1-453B-8E28-1EE454BED595}" type="presOf" srcId="{952ADD69-9090-427B-98C4-A97346A7D8D5}" destId="{D73CD0B7-0E26-4103-B8C4-1ED0E9FE140F}" srcOrd="0" destOrd="0" presId="urn:microsoft.com/office/officeart/2018/2/layout/IconVerticalSolidList"/>
    <dgm:cxn modelId="{617C7BB5-90A1-4528-97EA-9AF8796897E3}" srcId="{03343D53-C480-4198-89D4-98D8C0AFECCF}" destId="{C9863265-0C51-43A3-9BAF-8BF8DACD3A03}" srcOrd="4" destOrd="0" parTransId="{93947897-5261-4F45-B416-7445936D158F}" sibTransId="{592CD840-0A90-4BD2-9CD9-F8472487A5A5}"/>
    <dgm:cxn modelId="{3B7A6ECA-482A-423B-85D3-6994C7235C21}" type="presOf" srcId="{158D37AF-EA91-4553-BD33-4E1DE816D998}" destId="{B5A47045-865F-4830-9FBF-1E0ACBACFBE7}" srcOrd="0" destOrd="0" presId="urn:microsoft.com/office/officeart/2018/2/layout/IconVerticalSolidList"/>
    <dgm:cxn modelId="{463F60E3-91C9-458D-B076-66D48E78B2D6}" srcId="{03343D53-C480-4198-89D4-98D8C0AFECCF}" destId="{158D37AF-EA91-4553-BD33-4E1DE816D998}" srcOrd="3" destOrd="0" parTransId="{3A4342AC-8633-4C8A-9C02-D9431E91E117}" sibTransId="{85C228A1-818F-4A14-8B2E-8A6E3D3A2BEA}"/>
    <dgm:cxn modelId="{2B42B107-E826-411E-ACC9-AD6824DF6CAA}" type="presParOf" srcId="{D07250CB-8610-44C8-9288-FB7EFB43D7B9}" destId="{D90F8761-4E23-4AD2-841A-4952800F589D}" srcOrd="0" destOrd="0" presId="urn:microsoft.com/office/officeart/2018/2/layout/IconVerticalSolidList"/>
    <dgm:cxn modelId="{612ED974-B0D3-4CC2-9FA7-17AFE63ABE96}" type="presParOf" srcId="{D90F8761-4E23-4AD2-841A-4952800F589D}" destId="{51F25661-4E20-47DF-95C3-5FD72292F74F}" srcOrd="0" destOrd="0" presId="urn:microsoft.com/office/officeart/2018/2/layout/IconVerticalSolidList"/>
    <dgm:cxn modelId="{9A2F1BE5-A85F-449B-8190-6460D77C56BB}" type="presParOf" srcId="{D90F8761-4E23-4AD2-841A-4952800F589D}" destId="{1D69EBF9-5A27-4B29-802D-DC53B9B0F00B}" srcOrd="1" destOrd="0" presId="urn:microsoft.com/office/officeart/2018/2/layout/IconVerticalSolidList"/>
    <dgm:cxn modelId="{C51DCB92-0BC9-4553-9429-A3A129F7730C}" type="presParOf" srcId="{D90F8761-4E23-4AD2-841A-4952800F589D}" destId="{B9414226-EAD8-4B78-B019-4D27568DA4C8}" srcOrd="2" destOrd="0" presId="urn:microsoft.com/office/officeart/2018/2/layout/IconVerticalSolidList"/>
    <dgm:cxn modelId="{20DFEF6B-F954-478C-8058-CAE130A62102}" type="presParOf" srcId="{D90F8761-4E23-4AD2-841A-4952800F589D}" destId="{3C415038-1E4E-4CC3-9823-D5513BE969B2}" srcOrd="3" destOrd="0" presId="urn:microsoft.com/office/officeart/2018/2/layout/IconVerticalSolidList"/>
    <dgm:cxn modelId="{7FA51263-129A-4093-ACFD-780848AD6F27}" type="presParOf" srcId="{D07250CB-8610-44C8-9288-FB7EFB43D7B9}" destId="{2DA9E7D5-4468-4C39-895A-988ABFB324F3}" srcOrd="1" destOrd="0" presId="urn:microsoft.com/office/officeart/2018/2/layout/IconVerticalSolidList"/>
    <dgm:cxn modelId="{C624CC0A-76D4-4F15-962A-E88A68181078}" type="presParOf" srcId="{D07250CB-8610-44C8-9288-FB7EFB43D7B9}" destId="{D78A3866-87F6-4452-9F90-320913AE60E9}" srcOrd="2" destOrd="0" presId="urn:microsoft.com/office/officeart/2018/2/layout/IconVerticalSolidList"/>
    <dgm:cxn modelId="{AAF7D425-EDC5-4206-99F6-CB512A05EBFC}" type="presParOf" srcId="{D78A3866-87F6-4452-9F90-320913AE60E9}" destId="{5AB0F76F-0279-4551-AC01-11CB3CBCC509}" srcOrd="0" destOrd="0" presId="urn:microsoft.com/office/officeart/2018/2/layout/IconVerticalSolidList"/>
    <dgm:cxn modelId="{7C1EC7FC-B062-4AB0-B9E0-5642C9F96782}" type="presParOf" srcId="{D78A3866-87F6-4452-9F90-320913AE60E9}" destId="{172F24FC-F2A6-4925-9EFE-F6E65550E248}" srcOrd="1" destOrd="0" presId="urn:microsoft.com/office/officeart/2018/2/layout/IconVerticalSolidList"/>
    <dgm:cxn modelId="{92DDD515-B1FE-4B0C-AAC4-B4C19CA6CBF7}" type="presParOf" srcId="{D78A3866-87F6-4452-9F90-320913AE60E9}" destId="{C0E13D2E-BD3C-404D-8B1A-DEA214FC88B4}" srcOrd="2" destOrd="0" presId="urn:microsoft.com/office/officeart/2018/2/layout/IconVerticalSolidList"/>
    <dgm:cxn modelId="{CD6AEC14-831A-4F4A-A986-1B0062E7F2B9}" type="presParOf" srcId="{D78A3866-87F6-4452-9F90-320913AE60E9}" destId="{7920A4C2-E4F4-4487-A427-2D07198713EB}" srcOrd="3" destOrd="0" presId="urn:microsoft.com/office/officeart/2018/2/layout/IconVerticalSolidList"/>
    <dgm:cxn modelId="{A1FF8F09-4215-490B-B826-D22DCCC0128B}" type="presParOf" srcId="{D07250CB-8610-44C8-9288-FB7EFB43D7B9}" destId="{87F41352-FF93-4A04-A7D2-8060C8F2B528}" srcOrd="3" destOrd="0" presId="urn:microsoft.com/office/officeart/2018/2/layout/IconVerticalSolidList"/>
    <dgm:cxn modelId="{084BBAC5-F371-4A54-815F-58C47821172D}" type="presParOf" srcId="{D07250CB-8610-44C8-9288-FB7EFB43D7B9}" destId="{D8F276F9-C92A-4358-84C1-5EF2DD65E675}" srcOrd="4" destOrd="0" presId="urn:microsoft.com/office/officeart/2018/2/layout/IconVerticalSolidList"/>
    <dgm:cxn modelId="{B980CB55-7192-4607-89D4-CD2D54CEC2CF}" type="presParOf" srcId="{D8F276F9-C92A-4358-84C1-5EF2DD65E675}" destId="{90F231D8-68FE-44FE-BC07-8063CC90A8A0}" srcOrd="0" destOrd="0" presId="urn:microsoft.com/office/officeart/2018/2/layout/IconVerticalSolidList"/>
    <dgm:cxn modelId="{9FC561C0-DE6E-40E1-B2C4-EA70E86C0E0F}" type="presParOf" srcId="{D8F276F9-C92A-4358-84C1-5EF2DD65E675}" destId="{41912F7C-FB2E-424B-988D-B98F31AF4703}" srcOrd="1" destOrd="0" presId="urn:microsoft.com/office/officeart/2018/2/layout/IconVerticalSolidList"/>
    <dgm:cxn modelId="{1EF48ECF-52F1-4585-9389-257B7D230B89}" type="presParOf" srcId="{D8F276F9-C92A-4358-84C1-5EF2DD65E675}" destId="{216A12E1-CC15-42EE-A2EB-C5BE5812468E}" srcOrd="2" destOrd="0" presId="urn:microsoft.com/office/officeart/2018/2/layout/IconVerticalSolidList"/>
    <dgm:cxn modelId="{BD731138-6D6B-4C6E-804B-056D26F7904D}" type="presParOf" srcId="{D8F276F9-C92A-4358-84C1-5EF2DD65E675}" destId="{592ACC87-CD46-4812-A697-91BE03C3E203}" srcOrd="3" destOrd="0" presId="urn:microsoft.com/office/officeart/2018/2/layout/IconVerticalSolidList"/>
    <dgm:cxn modelId="{9A610C42-D753-4F9F-A2A4-66AD46BFBCA8}" type="presParOf" srcId="{D07250CB-8610-44C8-9288-FB7EFB43D7B9}" destId="{B402A3CC-9041-4790-9A24-182C0CE3086B}" srcOrd="5" destOrd="0" presId="urn:microsoft.com/office/officeart/2018/2/layout/IconVerticalSolidList"/>
    <dgm:cxn modelId="{591115B2-55E4-4194-BF58-849E2351EEA7}" type="presParOf" srcId="{D07250CB-8610-44C8-9288-FB7EFB43D7B9}" destId="{253F96F8-FCF3-4D6C-A9E9-CC11052AF76A}" srcOrd="6" destOrd="0" presId="urn:microsoft.com/office/officeart/2018/2/layout/IconVerticalSolidList"/>
    <dgm:cxn modelId="{97D596CF-78BF-4B74-A64F-82125D91E1A8}" type="presParOf" srcId="{253F96F8-FCF3-4D6C-A9E9-CC11052AF76A}" destId="{0F875A01-E53E-4FF4-8E3C-447A084BC00B}" srcOrd="0" destOrd="0" presId="urn:microsoft.com/office/officeart/2018/2/layout/IconVerticalSolidList"/>
    <dgm:cxn modelId="{A07175A1-D050-4BD2-ACB4-BAFB72411086}" type="presParOf" srcId="{253F96F8-FCF3-4D6C-A9E9-CC11052AF76A}" destId="{1BA48975-C240-4670-B5D2-7B34233EAADB}" srcOrd="1" destOrd="0" presId="urn:microsoft.com/office/officeart/2018/2/layout/IconVerticalSolidList"/>
    <dgm:cxn modelId="{163F1307-0EC5-4114-A79F-C571422A5E11}" type="presParOf" srcId="{253F96F8-FCF3-4D6C-A9E9-CC11052AF76A}" destId="{7BAF4761-65B5-416C-85DF-662A5E446286}" srcOrd="2" destOrd="0" presId="urn:microsoft.com/office/officeart/2018/2/layout/IconVerticalSolidList"/>
    <dgm:cxn modelId="{679B4A0F-6871-40D1-A903-F54AFAEC3201}" type="presParOf" srcId="{253F96F8-FCF3-4D6C-A9E9-CC11052AF76A}" destId="{B5A47045-865F-4830-9FBF-1E0ACBACFBE7}" srcOrd="3" destOrd="0" presId="urn:microsoft.com/office/officeart/2018/2/layout/IconVerticalSolidList"/>
    <dgm:cxn modelId="{8DB52AAA-44D9-4BA0-AC99-ED7DF0EF593C}" type="presParOf" srcId="{D07250CB-8610-44C8-9288-FB7EFB43D7B9}" destId="{F60CC3B9-B15E-4936-B74D-6A5B401E8AAF}" srcOrd="7" destOrd="0" presId="urn:microsoft.com/office/officeart/2018/2/layout/IconVerticalSolidList"/>
    <dgm:cxn modelId="{4BE19A0F-D830-4F2A-982C-6D99A2C60A15}" type="presParOf" srcId="{D07250CB-8610-44C8-9288-FB7EFB43D7B9}" destId="{5962FFD4-1F91-4ADC-92F4-01BD1112B17F}" srcOrd="8" destOrd="0" presId="urn:microsoft.com/office/officeart/2018/2/layout/IconVerticalSolidList"/>
    <dgm:cxn modelId="{03A6C399-36FD-4315-A6EC-A01F9B4B989B}" type="presParOf" srcId="{5962FFD4-1F91-4ADC-92F4-01BD1112B17F}" destId="{29B33279-03D6-4008-A2B4-D7A177C0C2C8}" srcOrd="0" destOrd="0" presId="urn:microsoft.com/office/officeart/2018/2/layout/IconVerticalSolidList"/>
    <dgm:cxn modelId="{BC597C59-BFAE-4D1E-AC41-41A0AD0FCEFA}" type="presParOf" srcId="{5962FFD4-1F91-4ADC-92F4-01BD1112B17F}" destId="{37EFE1D7-EBA0-4CCD-B078-8CDF3F5D7ECB}" srcOrd="1" destOrd="0" presId="urn:microsoft.com/office/officeart/2018/2/layout/IconVerticalSolidList"/>
    <dgm:cxn modelId="{00E9DFD3-F342-41DA-9D2C-584CEB680338}" type="presParOf" srcId="{5962FFD4-1F91-4ADC-92F4-01BD1112B17F}" destId="{F4FB48E5-DFF6-4944-9D69-675EF178F1AE}" srcOrd="2" destOrd="0" presId="urn:microsoft.com/office/officeart/2018/2/layout/IconVerticalSolidList"/>
    <dgm:cxn modelId="{2F3035C2-48C8-4DAE-8A0E-594FA031A485}" type="presParOf" srcId="{5962FFD4-1F91-4ADC-92F4-01BD1112B17F}" destId="{258AE428-85FE-4526-8FBE-ECAC445A4F2A}" srcOrd="3" destOrd="0" presId="urn:microsoft.com/office/officeart/2018/2/layout/IconVerticalSolidList"/>
    <dgm:cxn modelId="{252C0CA0-EC17-46CC-8A32-D26E12F41F54}" type="presParOf" srcId="{D07250CB-8610-44C8-9288-FB7EFB43D7B9}" destId="{CC835598-6740-4900-8D0B-1CD72C0C90F5}" srcOrd="9" destOrd="0" presId="urn:microsoft.com/office/officeart/2018/2/layout/IconVerticalSolidList"/>
    <dgm:cxn modelId="{E1D84AD2-222B-4042-AB9F-EC4ADB95B6A6}" type="presParOf" srcId="{D07250CB-8610-44C8-9288-FB7EFB43D7B9}" destId="{A2FFD70D-310C-4845-A7DF-F354749AAF25}" srcOrd="10" destOrd="0" presId="urn:microsoft.com/office/officeart/2018/2/layout/IconVerticalSolidList"/>
    <dgm:cxn modelId="{110FAE99-5227-42A2-A514-C9C8C9706503}" type="presParOf" srcId="{A2FFD70D-310C-4845-A7DF-F354749AAF25}" destId="{950CB78A-751A-4749-AAD2-0DD2AD2B8F22}" srcOrd="0" destOrd="0" presId="urn:microsoft.com/office/officeart/2018/2/layout/IconVerticalSolidList"/>
    <dgm:cxn modelId="{ED177119-8520-4CB4-BCE0-055388CCCF48}" type="presParOf" srcId="{A2FFD70D-310C-4845-A7DF-F354749AAF25}" destId="{84BA7224-8413-4A29-BEBF-0303CACA4AA4}" srcOrd="1" destOrd="0" presId="urn:microsoft.com/office/officeart/2018/2/layout/IconVerticalSolidList"/>
    <dgm:cxn modelId="{88377FAF-52F4-4029-B942-25395DBCCDA1}" type="presParOf" srcId="{A2FFD70D-310C-4845-A7DF-F354749AAF25}" destId="{15E86F54-C230-4AB7-B5ED-E14DACA9E388}" srcOrd="2" destOrd="0" presId="urn:microsoft.com/office/officeart/2018/2/layout/IconVerticalSolidList"/>
    <dgm:cxn modelId="{812B0F73-9DC0-402F-85ED-C318C40C6A5F}" type="presParOf" srcId="{A2FFD70D-310C-4845-A7DF-F354749AAF25}" destId="{D73CD0B7-0E26-4103-B8C4-1ED0E9FE140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E7256-7804-4D38-AEF0-98D3606FA808}">
      <dsp:nvSpPr>
        <dsp:cNvPr id="0" name=""/>
        <dsp:cNvSpPr/>
      </dsp:nvSpPr>
      <dsp:spPr>
        <a:xfrm rot="5400000">
          <a:off x="1508522" y="131798"/>
          <a:ext cx="2159639" cy="243608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Difference in health outcomes between groups within a population </a:t>
          </a:r>
        </a:p>
        <a:p>
          <a:pPr marL="114300" lvl="1" indent="-114300" algn="l" defTabSz="622300">
            <a:lnSpc>
              <a:spcPct val="90000"/>
            </a:lnSpc>
            <a:spcBef>
              <a:spcPct val="0"/>
            </a:spcBef>
            <a:spcAft>
              <a:spcPct val="15000"/>
            </a:spcAft>
            <a:buChar char="•"/>
          </a:pPr>
          <a:r>
            <a:rPr lang="en-US" sz="1400" kern="1200"/>
            <a:t>Related to social or demographic factors </a:t>
          </a:r>
        </a:p>
      </dsp:txBody>
      <dsp:txXfrm rot="-5400000">
        <a:off x="1370299" y="375447"/>
        <a:ext cx="2330662" cy="1948789"/>
      </dsp:txXfrm>
    </dsp:sp>
    <dsp:sp modelId="{3CE07CEE-0F2B-4F9A-84D0-0D3191758E97}">
      <dsp:nvSpPr>
        <dsp:cNvPr id="0" name=""/>
        <dsp:cNvSpPr/>
      </dsp:nvSpPr>
      <dsp:spPr>
        <a:xfrm>
          <a:off x="0" y="67"/>
          <a:ext cx="1370298" cy="269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kern="1200"/>
            <a:t>Health disparities</a:t>
          </a:r>
          <a:endParaRPr lang="en-US" sz="1900" kern="1200"/>
        </a:p>
      </dsp:txBody>
      <dsp:txXfrm>
        <a:off x="66892" y="66959"/>
        <a:ext cx="1236514" cy="2565765"/>
      </dsp:txXfrm>
    </dsp:sp>
    <dsp:sp modelId="{03229EC6-921C-4F6D-8494-BA61AB3CA05A}">
      <dsp:nvSpPr>
        <dsp:cNvPr id="0" name=""/>
        <dsp:cNvSpPr/>
      </dsp:nvSpPr>
      <dsp:spPr>
        <a:xfrm rot="5400000">
          <a:off x="1508522" y="2966325"/>
          <a:ext cx="2159639" cy="243608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Differences in health outcomes that are systematic, avoidable, and unjust</a:t>
          </a:r>
        </a:p>
        <a:p>
          <a:pPr marL="114300" lvl="1" indent="-114300" algn="l" defTabSz="622300">
            <a:lnSpc>
              <a:spcPct val="90000"/>
            </a:lnSpc>
            <a:spcBef>
              <a:spcPct val="0"/>
            </a:spcBef>
            <a:spcAft>
              <a:spcPct val="15000"/>
            </a:spcAft>
            <a:buChar char="•"/>
          </a:pPr>
          <a:r>
            <a:rPr lang="en-US" sz="1400" kern="1200"/>
            <a:t>Created when barriers prevent individuals and communities from accessing conditions that allow them to reach their full potential</a:t>
          </a:r>
        </a:p>
      </dsp:txBody>
      <dsp:txXfrm rot="-5400000">
        <a:off x="1370299" y="3209974"/>
        <a:ext cx="2330662" cy="1948789"/>
      </dsp:txXfrm>
    </dsp:sp>
    <dsp:sp modelId="{104AA896-09CF-4649-9A0C-E79DA51B1C26}">
      <dsp:nvSpPr>
        <dsp:cNvPr id="0" name=""/>
        <dsp:cNvSpPr/>
      </dsp:nvSpPr>
      <dsp:spPr>
        <a:xfrm>
          <a:off x="0" y="2834594"/>
          <a:ext cx="1370298" cy="269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kern="1200"/>
            <a:t>Health inequities</a:t>
          </a:r>
          <a:endParaRPr lang="en-US" sz="1900" kern="1200"/>
        </a:p>
      </dsp:txBody>
      <dsp:txXfrm>
        <a:off x="66892" y="2901486"/>
        <a:ext cx="1236514" cy="2565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7BB98-6513-4038-A708-2CD5C3B48692}">
      <dsp:nvSpPr>
        <dsp:cNvPr id="0" name=""/>
        <dsp:cNvSpPr/>
      </dsp:nvSpPr>
      <dsp:spPr>
        <a:xfrm>
          <a:off x="5425" y="856837"/>
          <a:ext cx="881507" cy="8815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C09BD1-C680-448E-A92C-AEFF735F012E}">
      <dsp:nvSpPr>
        <dsp:cNvPr id="0" name=""/>
        <dsp:cNvSpPr/>
      </dsp:nvSpPr>
      <dsp:spPr>
        <a:xfrm>
          <a:off x="5425" y="1851786"/>
          <a:ext cx="2518593" cy="1494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dirty="0"/>
            <a:t>A structured method used to analyze serious adverse events</a:t>
          </a:r>
        </a:p>
      </dsp:txBody>
      <dsp:txXfrm>
        <a:off x="5425" y="1851786"/>
        <a:ext cx="2518593" cy="1494731"/>
      </dsp:txXfrm>
    </dsp:sp>
    <dsp:sp modelId="{48DF8284-358F-42A2-A9F7-BD1EB8B12215}">
      <dsp:nvSpPr>
        <dsp:cNvPr id="0" name=""/>
        <dsp:cNvSpPr/>
      </dsp:nvSpPr>
      <dsp:spPr>
        <a:xfrm>
          <a:off x="5425" y="3399280"/>
          <a:ext cx="2518593" cy="9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endParaRPr lang="en-US" sz="1200" kern="1200" dirty="0"/>
        </a:p>
      </dsp:txBody>
      <dsp:txXfrm>
        <a:off x="5425" y="3399280"/>
        <a:ext cx="2518593" cy="95220"/>
      </dsp:txXfrm>
    </dsp:sp>
    <dsp:sp modelId="{BAD9B21E-4A0A-4C16-BC49-6BC7488B6724}">
      <dsp:nvSpPr>
        <dsp:cNvPr id="0" name=""/>
        <dsp:cNvSpPr/>
      </dsp:nvSpPr>
      <dsp:spPr>
        <a:xfrm>
          <a:off x="2964772" y="856837"/>
          <a:ext cx="881507" cy="8815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F1BD33-DBFB-423B-B470-E4CE00F8FF70}">
      <dsp:nvSpPr>
        <dsp:cNvPr id="0" name=""/>
        <dsp:cNvSpPr/>
      </dsp:nvSpPr>
      <dsp:spPr>
        <a:xfrm>
          <a:off x="2964772" y="1851786"/>
          <a:ext cx="2518593" cy="1494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A process for identifying the basic or causal factors that underlie variation in performance</a:t>
          </a:r>
        </a:p>
      </dsp:txBody>
      <dsp:txXfrm>
        <a:off x="2964772" y="1851786"/>
        <a:ext cx="2518593" cy="1494731"/>
      </dsp:txXfrm>
    </dsp:sp>
    <dsp:sp modelId="{66B986E0-8BF2-4864-B8FB-AD2DA5360F3A}">
      <dsp:nvSpPr>
        <dsp:cNvPr id="0" name=""/>
        <dsp:cNvSpPr/>
      </dsp:nvSpPr>
      <dsp:spPr>
        <a:xfrm>
          <a:off x="2964772" y="3399280"/>
          <a:ext cx="2518593" cy="95220"/>
        </a:xfrm>
        <a:prstGeom prst="rect">
          <a:avLst/>
        </a:prstGeom>
        <a:noFill/>
        <a:ln>
          <a:noFill/>
        </a:ln>
        <a:effectLst/>
      </dsp:spPr>
      <dsp:style>
        <a:lnRef idx="0">
          <a:scrgbClr r="0" g="0" b="0"/>
        </a:lnRef>
        <a:fillRef idx="0">
          <a:scrgbClr r="0" g="0" b="0"/>
        </a:fillRef>
        <a:effectRef idx="0">
          <a:scrgbClr r="0" g="0" b="0"/>
        </a:effectRef>
        <a:fontRef idx="minor"/>
      </dsp:style>
    </dsp:sp>
    <dsp:sp modelId="{770BAD48-0669-4AA7-8CD9-828B75CD4ABE}">
      <dsp:nvSpPr>
        <dsp:cNvPr id="0" name=""/>
        <dsp:cNvSpPr/>
      </dsp:nvSpPr>
      <dsp:spPr>
        <a:xfrm>
          <a:off x="5924120" y="856837"/>
          <a:ext cx="881507" cy="88150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692058-15EE-4B27-B659-75DCDEACB396}">
      <dsp:nvSpPr>
        <dsp:cNvPr id="0" name=""/>
        <dsp:cNvSpPr/>
      </dsp:nvSpPr>
      <dsp:spPr>
        <a:xfrm>
          <a:off x="5924120" y="1851786"/>
          <a:ext cx="2518593" cy="1494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Focuses primarily on systems and processes, not individual performance</a:t>
          </a:r>
        </a:p>
      </dsp:txBody>
      <dsp:txXfrm>
        <a:off x="5924120" y="1851786"/>
        <a:ext cx="2518593" cy="1494731"/>
      </dsp:txXfrm>
    </dsp:sp>
    <dsp:sp modelId="{11F4BD4A-0789-4416-97DE-46E7365BFFF2}">
      <dsp:nvSpPr>
        <dsp:cNvPr id="0" name=""/>
        <dsp:cNvSpPr/>
      </dsp:nvSpPr>
      <dsp:spPr>
        <a:xfrm>
          <a:off x="5924120" y="3399280"/>
          <a:ext cx="2518593" cy="95220"/>
        </a:xfrm>
        <a:prstGeom prst="rect">
          <a:avLst/>
        </a:prstGeom>
        <a:noFill/>
        <a:ln>
          <a:noFill/>
        </a:ln>
        <a:effectLst/>
      </dsp:spPr>
      <dsp:style>
        <a:lnRef idx="0">
          <a:scrgbClr r="0" g="0" b="0"/>
        </a:lnRef>
        <a:fillRef idx="0">
          <a:scrgbClr r="0" g="0" b="0"/>
        </a:fillRef>
        <a:effectRef idx="0">
          <a:scrgbClr r="0" g="0" b="0"/>
        </a:effectRef>
        <a:fontRef idx="minor"/>
      </dsp:style>
    </dsp:sp>
    <dsp:sp modelId="{E8512440-0B25-4D25-A41A-0302C02073E5}">
      <dsp:nvSpPr>
        <dsp:cNvPr id="0" name=""/>
        <dsp:cNvSpPr/>
      </dsp:nvSpPr>
      <dsp:spPr>
        <a:xfrm>
          <a:off x="8883468" y="856837"/>
          <a:ext cx="881507" cy="881507"/>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1B8ACB-10C8-4FD2-B87C-291F5AA13EB6}">
      <dsp:nvSpPr>
        <dsp:cNvPr id="0" name=""/>
        <dsp:cNvSpPr/>
      </dsp:nvSpPr>
      <dsp:spPr>
        <a:xfrm>
          <a:off x="8883468" y="1851786"/>
          <a:ext cx="2518593" cy="1494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There may be multiple root causes of a problem; different people who see different parts of the system may answer the questions differently</a:t>
          </a:r>
        </a:p>
      </dsp:txBody>
      <dsp:txXfrm>
        <a:off x="8883468" y="1851786"/>
        <a:ext cx="2518593" cy="1494731"/>
      </dsp:txXfrm>
    </dsp:sp>
    <dsp:sp modelId="{B3E0B2D5-8A7A-4ACA-8EAF-C522604572DF}">
      <dsp:nvSpPr>
        <dsp:cNvPr id="0" name=""/>
        <dsp:cNvSpPr/>
      </dsp:nvSpPr>
      <dsp:spPr>
        <a:xfrm>
          <a:off x="8883468" y="3399280"/>
          <a:ext cx="2518593" cy="9522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60D0F-D1BA-45A1-B724-BFD552D1A6ED}">
      <dsp:nvSpPr>
        <dsp:cNvPr id="0" name=""/>
        <dsp:cNvSpPr/>
      </dsp:nvSpPr>
      <dsp:spPr>
        <a:xfrm>
          <a:off x="0" y="566"/>
          <a:ext cx="4641012" cy="13256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B6E934-B27D-4E86-8660-FC946619D6B2}">
      <dsp:nvSpPr>
        <dsp:cNvPr id="0" name=""/>
        <dsp:cNvSpPr/>
      </dsp:nvSpPr>
      <dsp:spPr>
        <a:xfrm>
          <a:off x="401018" y="298844"/>
          <a:ext cx="729123" cy="72912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63197E-189A-4A3B-BA1B-54985F525D2E}">
      <dsp:nvSpPr>
        <dsp:cNvPr id="0" name=""/>
        <dsp:cNvSpPr/>
      </dsp:nvSpPr>
      <dsp:spPr>
        <a:xfrm>
          <a:off x="1531160" y="566"/>
          <a:ext cx="3109851" cy="1325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301" tIns="140301" rIns="140301" bIns="140301" numCol="1" spcCol="1270" anchor="ctr" anchorCtr="0">
          <a:noAutofit/>
        </a:bodyPr>
        <a:lstStyle/>
        <a:p>
          <a:pPr marL="0" lvl="0" indent="0" algn="l" defTabSz="933450">
            <a:lnSpc>
              <a:spcPct val="100000"/>
            </a:lnSpc>
            <a:spcBef>
              <a:spcPct val="0"/>
            </a:spcBef>
            <a:spcAft>
              <a:spcPct val="35000"/>
            </a:spcAft>
            <a:buNone/>
          </a:pPr>
          <a:r>
            <a:rPr lang="en-US" sz="2100" kern="1200" dirty="0"/>
            <a:t>Ob Hemorrhage bundle gap analysis</a:t>
          </a:r>
        </a:p>
      </dsp:txBody>
      <dsp:txXfrm>
        <a:off x="1531160" y="566"/>
        <a:ext cx="3109851" cy="1325679"/>
      </dsp:txXfrm>
    </dsp:sp>
    <dsp:sp modelId="{401CB4B6-097D-48F9-9B30-8A3284A0F573}">
      <dsp:nvSpPr>
        <dsp:cNvPr id="0" name=""/>
        <dsp:cNvSpPr/>
      </dsp:nvSpPr>
      <dsp:spPr>
        <a:xfrm>
          <a:off x="0" y="1657666"/>
          <a:ext cx="4641012" cy="13256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F9BA3D-B92D-460D-BE79-A48C1706B54A}">
      <dsp:nvSpPr>
        <dsp:cNvPr id="0" name=""/>
        <dsp:cNvSpPr/>
      </dsp:nvSpPr>
      <dsp:spPr>
        <a:xfrm>
          <a:off x="401018" y="1955944"/>
          <a:ext cx="729123" cy="72912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A237B2-384E-4BE5-A0B3-31897B71D7AA}">
      <dsp:nvSpPr>
        <dsp:cNvPr id="0" name=""/>
        <dsp:cNvSpPr/>
      </dsp:nvSpPr>
      <dsp:spPr>
        <a:xfrm>
          <a:off x="1531160" y="1657666"/>
          <a:ext cx="3109851" cy="1325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301" tIns="140301" rIns="140301" bIns="140301" numCol="1" spcCol="1270" anchor="ctr" anchorCtr="0">
          <a:noAutofit/>
        </a:bodyPr>
        <a:lstStyle/>
        <a:p>
          <a:pPr marL="0" lvl="0" indent="0" algn="l" defTabSz="933450">
            <a:lnSpc>
              <a:spcPct val="100000"/>
            </a:lnSpc>
            <a:spcBef>
              <a:spcPct val="0"/>
            </a:spcBef>
            <a:spcAft>
              <a:spcPct val="35000"/>
            </a:spcAft>
            <a:buNone/>
          </a:pPr>
          <a:r>
            <a:rPr lang="en-US" sz="2100" kern="1200"/>
            <a:t>Formation of Hemorrhage Committee and workgroups</a:t>
          </a:r>
        </a:p>
      </dsp:txBody>
      <dsp:txXfrm>
        <a:off x="1531160" y="1657666"/>
        <a:ext cx="3109851" cy="1325679"/>
      </dsp:txXfrm>
    </dsp:sp>
    <dsp:sp modelId="{6B53B4F7-B8D3-42A0-AAAD-A196FCB807EE}">
      <dsp:nvSpPr>
        <dsp:cNvPr id="0" name=""/>
        <dsp:cNvSpPr/>
      </dsp:nvSpPr>
      <dsp:spPr>
        <a:xfrm>
          <a:off x="0" y="3314765"/>
          <a:ext cx="4641012" cy="13256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78E4A2-01BD-4D6E-865B-87E9100CAECD}">
      <dsp:nvSpPr>
        <dsp:cNvPr id="0" name=""/>
        <dsp:cNvSpPr/>
      </dsp:nvSpPr>
      <dsp:spPr>
        <a:xfrm>
          <a:off x="401018" y="3613043"/>
          <a:ext cx="729123" cy="72912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7AC197-6D88-45E3-B098-1B8010A73270}">
      <dsp:nvSpPr>
        <dsp:cNvPr id="0" name=""/>
        <dsp:cNvSpPr/>
      </dsp:nvSpPr>
      <dsp:spPr>
        <a:xfrm>
          <a:off x="1531160" y="3314765"/>
          <a:ext cx="3109851" cy="1325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301" tIns="140301" rIns="140301" bIns="140301" numCol="1" spcCol="1270" anchor="ctr" anchorCtr="0">
          <a:noAutofit/>
        </a:bodyPr>
        <a:lstStyle/>
        <a:p>
          <a:pPr marL="0" lvl="0" indent="0" algn="l" defTabSz="933450">
            <a:lnSpc>
              <a:spcPct val="100000"/>
            </a:lnSpc>
            <a:spcBef>
              <a:spcPct val="0"/>
            </a:spcBef>
            <a:spcAft>
              <a:spcPct val="35000"/>
            </a:spcAft>
            <a:buNone/>
          </a:pPr>
          <a:r>
            <a:rPr lang="en-US" sz="2100" kern="1200" dirty="0"/>
            <a:t>Hospital quality data converted to SMM</a:t>
          </a:r>
        </a:p>
      </dsp:txBody>
      <dsp:txXfrm>
        <a:off x="1531160" y="3314765"/>
        <a:ext cx="3109851" cy="13256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A58DB-3900-4A88-95F3-6CE35A44C6EA}">
      <dsp:nvSpPr>
        <dsp:cNvPr id="0" name=""/>
        <dsp:cNvSpPr/>
      </dsp:nvSpPr>
      <dsp:spPr>
        <a:xfrm>
          <a:off x="0" y="40918"/>
          <a:ext cx="3822192" cy="119775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Tool to systematically examine how groups will be affected by a proposed action or decision</a:t>
          </a:r>
        </a:p>
      </dsp:txBody>
      <dsp:txXfrm>
        <a:off x="58469" y="99387"/>
        <a:ext cx="3705254" cy="1080812"/>
      </dsp:txXfrm>
    </dsp:sp>
    <dsp:sp modelId="{7BE1A581-6AC6-4ADA-8548-C0DBBC5B46DD}">
      <dsp:nvSpPr>
        <dsp:cNvPr id="0" name=""/>
        <dsp:cNvSpPr/>
      </dsp:nvSpPr>
      <dsp:spPr>
        <a:xfrm>
          <a:off x="0" y="1287629"/>
          <a:ext cx="3822192" cy="119775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Used to anticipate, eliminate, and prevent adverse consequences and discrimination/inequities in access and care</a:t>
          </a:r>
        </a:p>
      </dsp:txBody>
      <dsp:txXfrm>
        <a:off x="58469" y="1346098"/>
        <a:ext cx="3705254" cy="1080812"/>
      </dsp:txXfrm>
    </dsp:sp>
    <dsp:sp modelId="{5D3223FD-7636-49DA-994B-6A021C826FCB}">
      <dsp:nvSpPr>
        <dsp:cNvPr id="0" name=""/>
        <dsp:cNvSpPr/>
      </dsp:nvSpPr>
      <dsp:spPr>
        <a:xfrm>
          <a:off x="0" y="2534340"/>
          <a:ext cx="3822192" cy="119775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Best conducted during decision-making process, prior to enacting new proposals, programs, or policies; used to inform decisions</a:t>
          </a:r>
        </a:p>
      </dsp:txBody>
      <dsp:txXfrm>
        <a:off x="58469" y="2592809"/>
        <a:ext cx="3705254" cy="10808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B34C1-E65F-475E-B10A-9BACC55E8819}">
      <dsp:nvSpPr>
        <dsp:cNvPr id="0" name=""/>
        <dsp:cNvSpPr/>
      </dsp:nvSpPr>
      <dsp:spPr>
        <a:xfrm>
          <a:off x="2427737" y="1116792"/>
          <a:ext cx="527672" cy="91440"/>
        </a:xfrm>
        <a:custGeom>
          <a:avLst/>
          <a:gdLst/>
          <a:ahLst/>
          <a:cxnLst/>
          <a:rect l="0" t="0" r="0" b="0"/>
          <a:pathLst>
            <a:path>
              <a:moveTo>
                <a:pt x="0" y="45720"/>
              </a:moveTo>
              <a:lnTo>
                <a:pt x="52767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77616" y="1159721"/>
        <a:ext cx="27913" cy="5582"/>
      </dsp:txXfrm>
    </dsp:sp>
    <dsp:sp modelId="{E6FE42FD-9B4D-4B8E-9755-C658A268E74F}">
      <dsp:nvSpPr>
        <dsp:cNvPr id="0" name=""/>
        <dsp:cNvSpPr/>
      </dsp:nvSpPr>
      <dsp:spPr>
        <a:xfrm>
          <a:off x="2266" y="434331"/>
          <a:ext cx="2427271" cy="14563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938" tIns="124847" rIns="118938" bIns="124847" numCol="1" spcCol="1270" anchor="ctr" anchorCtr="0">
          <a:noAutofit/>
        </a:bodyPr>
        <a:lstStyle/>
        <a:p>
          <a:pPr marL="0" lvl="0" indent="0" algn="ctr" defTabSz="533400">
            <a:lnSpc>
              <a:spcPct val="90000"/>
            </a:lnSpc>
            <a:spcBef>
              <a:spcPct val="0"/>
            </a:spcBef>
            <a:spcAft>
              <a:spcPct val="35000"/>
            </a:spcAft>
            <a:buNone/>
          </a:pPr>
          <a:r>
            <a:rPr lang="en-US" sz="1200" b="1" kern="1200" dirty="0"/>
            <a:t>Specific:</a:t>
          </a:r>
          <a:r>
            <a:rPr lang="en-US" sz="1200" kern="1200" dirty="0"/>
            <a:t>  Does this objective state the outcome that you aim to accomplish? Among what population, by when, and by how much?</a:t>
          </a:r>
        </a:p>
      </dsp:txBody>
      <dsp:txXfrm>
        <a:off x="2266" y="434331"/>
        <a:ext cx="2427271" cy="1456362"/>
      </dsp:txXfrm>
    </dsp:sp>
    <dsp:sp modelId="{1323579B-CF5D-471E-AFF0-40132522F22F}">
      <dsp:nvSpPr>
        <dsp:cNvPr id="0" name=""/>
        <dsp:cNvSpPr/>
      </dsp:nvSpPr>
      <dsp:spPr>
        <a:xfrm>
          <a:off x="5413281" y="1116792"/>
          <a:ext cx="527672" cy="91440"/>
        </a:xfrm>
        <a:custGeom>
          <a:avLst/>
          <a:gdLst/>
          <a:ahLst/>
          <a:cxnLst/>
          <a:rect l="0" t="0" r="0" b="0"/>
          <a:pathLst>
            <a:path>
              <a:moveTo>
                <a:pt x="0" y="45720"/>
              </a:moveTo>
              <a:lnTo>
                <a:pt x="527672" y="45720"/>
              </a:lnTo>
            </a:path>
          </a:pathLst>
        </a:custGeom>
        <a:noFill/>
        <a:ln w="6350" cap="flat" cmpd="sng" algn="ctr">
          <a:solidFill>
            <a:schemeClr val="accent2">
              <a:hueOff val="-291073"/>
              <a:satOff val="-16786"/>
              <a:lumOff val="172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63160" y="1159721"/>
        <a:ext cx="27913" cy="5582"/>
      </dsp:txXfrm>
    </dsp:sp>
    <dsp:sp modelId="{D892670B-D82B-4F0B-A896-67E1CD015BC3}">
      <dsp:nvSpPr>
        <dsp:cNvPr id="0" name=""/>
        <dsp:cNvSpPr/>
      </dsp:nvSpPr>
      <dsp:spPr>
        <a:xfrm>
          <a:off x="2987809" y="434331"/>
          <a:ext cx="2427271" cy="1456362"/>
        </a:xfrm>
        <a:prstGeom prst="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938" tIns="124847" rIns="118938" bIns="124847" numCol="1" spcCol="1270" anchor="ctr" anchorCtr="0">
          <a:noAutofit/>
        </a:bodyPr>
        <a:lstStyle/>
        <a:p>
          <a:pPr marL="0" lvl="0" indent="0" algn="ctr" defTabSz="533400">
            <a:lnSpc>
              <a:spcPct val="90000"/>
            </a:lnSpc>
            <a:spcBef>
              <a:spcPct val="0"/>
            </a:spcBef>
            <a:spcAft>
              <a:spcPct val="35000"/>
            </a:spcAft>
            <a:buNone/>
          </a:pPr>
          <a:r>
            <a:rPr lang="en-US" sz="1200" b="1" kern="1200" dirty="0"/>
            <a:t>Measurable:</a:t>
          </a:r>
          <a:r>
            <a:rPr lang="en-US" sz="1200" kern="1200" dirty="0"/>
            <a:t> How will you track your progress and know when milestones have been reached and the objective achieved?</a:t>
          </a:r>
        </a:p>
      </dsp:txBody>
      <dsp:txXfrm>
        <a:off x="2987809" y="434331"/>
        <a:ext cx="2427271" cy="1456362"/>
      </dsp:txXfrm>
    </dsp:sp>
    <dsp:sp modelId="{1B328F91-8939-4E72-ACF1-C107AD13C4FC}">
      <dsp:nvSpPr>
        <dsp:cNvPr id="0" name=""/>
        <dsp:cNvSpPr/>
      </dsp:nvSpPr>
      <dsp:spPr>
        <a:xfrm>
          <a:off x="8398825" y="1116792"/>
          <a:ext cx="527672" cy="91440"/>
        </a:xfrm>
        <a:custGeom>
          <a:avLst/>
          <a:gdLst/>
          <a:ahLst/>
          <a:cxnLst/>
          <a:rect l="0" t="0" r="0" b="0"/>
          <a:pathLst>
            <a:path>
              <a:moveTo>
                <a:pt x="0" y="45720"/>
              </a:moveTo>
              <a:lnTo>
                <a:pt x="527672" y="45720"/>
              </a:lnTo>
            </a:path>
          </a:pathLst>
        </a:custGeom>
        <a:noFill/>
        <a:ln w="6350" cap="flat" cmpd="sng" algn="ctr">
          <a:solidFill>
            <a:schemeClr val="accent2">
              <a:hueOff val="-582145"/>
              <a:satOff val="-33571"/>
              <a:lumOff val="345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648704" y="1159721"/>
        <a:ext cx="27913" cy="5582"/>
      </dsp:txXfrm>
    </dsp:sp>
    <dsp:sp modelId="{1AA49E17-4621-4629-B00A-EE2353494337}">
      <dsp:nvSpPr>
        <dsp:cNvPr id="0" name=""/>
        <dsp:cNvSpPr/>
      </dsp:nvSpPr>
      <dsp:spPr>
        <a:xfrm>
          <a:off x="5973353" y="434331"/>
          <a:ext cx="2427271" cy="1456362"/>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938" tIns="124847" rIns="118938" bIns="124847" numCol="1" spcCol="1270" anchor="ctr" anchorCtr="0">
          <a:noAutofit/>
        </a:bodyPr>
        <a:lstStyle/>
        <a:p>
          <a:pPr marL="0" lvl="0" indent="0" algn="ctr" defTabSz="533400">
            <a:lnSpc>
              <a:spcPct val="90000"/>
            </a:lnSpc>
            <a:spcBef>
              <a:spcPct val="0"/>
            </a:spcBef>
            <a:spcAft>
              <a:spcPct val="35000"/>
            </a:spcAft>
            <a:buNone/>
          </a:pPr>
          <a:r>
            <a:rPr lang="en-US" sz="1200" b="1" kern="1200" dirty="0"/>
            <a:t>Attainable/Achievable</a:t>
          </a:r>
          <a:r>
            <a:rPr lang="en-US" sz="1200" kern="1200" dirty="0"/>
            <a:t>: Is the objective challenging but achievable within the capabilities of your program and the priority population(s) being served? Do you have enough resources?</a:t>
          </a:r>
        </a:p>
      </dsp:txBody>
      <dsp:txXfrm>
        <a:off x="5973353" y="434331"/>
        <a:ext cx="2427271" cy="1456362"/>
      </dsp:txXfrm>
    </dsp:sp>
    <dsp:sp modelId="{F0A448B6-971D-4231-81F6-46362CA3EE77}">
      <dsp:nvSpPr>
        <dsp:cNvPr id="0" name=""/>
        <dsp:cNvSpPr/>
      </dsp:nvSpPr>
      <dsp:spPr>
        <a:xfrm>
          <a:off x="1215901" y="1888894"/>
          <a:ext cx="8956631" cy="527672"/>
        </a:xfrm>
        <a:custGeom>
          <a:avLst/>
          <a:gdLst/>
          <a:ahLst/>
          <a:cxnLst/>
          <a:rect l="0" t="0" r="0" b="0"/>
          <a:pathLst>
            <a:path>
              <a:moveTo>
                <a:pt x="8956631" y="0"/>
              </a:moveTo>
              <a:lnTo>
                <a:pt x="8956631" y="280936"/>
              </a:lnTo>
              <a:lnTo>
                <a:pt x="0" y="280936"/>
              </a:lnTo>
              <a:lnTo>
                <a:pt x="0" y="527672"/>
              </a:lnTo>
            </a:path>
          </a:pathLst>
        </a:custGeom>
        <a:noFill/>
        <a:ln w="6350" cap="flat" cmpd="sng" algn="ctr">
          <a:solidFill>
            <a:schemeClr val="accent2">
              <a:hueOff val="-873218"/>
              <a:satOff val="-50357"/>
              <a:lumOff val="517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69867" y="2149939"/>
        <a:ext cx="448700" cy="5582"/>
      </dsp:txXfrm>
    </dsp:sp>
    <dsp:sp modelId="{2B93DC92-4457-44DF-8AB3-AF3BBAF7EFD1}">
      <dsp:nvSpPr>
        <dsp:cNvPr id="0" name=""/>
        <dsp:cNvSpPr/>
      </dsp:nvSpPr>
      <dsp:spPr>
        <a:xfrm>
          <a:off x="8958897" y="434331"/>
          <a:ext cx="2427271" cy="1456362"/>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938" tIns="124847" rIns="118938" bIns="124847" numCol="1" spcCol="1270" anchor="ctr" anchorCtr="0">
          <a:noAutofit/>
        </a:bodyPr>
        <a:lstStyle/>
        <a:p>
          <a:pPr marL="0" lvl="0" indent="0" algn="ctr" defTabSz="533400">
            <a:lnSpc>
              <a:spcPct val="90000"/>
            </a:lnSpc>
            <a:spcBef>
              <a:spcPct val="0"/>
            </a:spcBef>
            <a:spcAft>
              <a:spcPct val="35000"/>
            </a:spcAft>
            <a:buNone/>
          </a:pPr>
          <a:r>
            <a:rPr lang="en-US" sz="1200" b="1" kern="1200" dirty="0"/>
            <a:t>Relevant:</a:t>
          </a:r>
          <a:r>
            <a:rPr lang="en-US" sz="1200" kern="1200" dirty="0"/>
            <a:t> Is the objective aligned with the priorities of your program? Is it meaningful to the priority population(s)?</a:t>
          </a:r>
        </a:p>
      </dsp:txBody>
      <dsp:txXfrm>
        <a:off x="8958897" y="434331"/>
        <a:ext cx="2427271" cy="1456362"/>
      </dsp:txXfrm>
    </dsp:sp>
    <dsp:sp modelId="{69276123-CB3F-4478-87C3-B4B29C3EFD67}">
      <dsp:nvSpPr>
        <dsp:cNvPr id="0" name=""/>
        <dsp:cNvSpPr/>
      </dsp:nvSpPr>
      <dsp:spPr>
        <a:xfrm>
          <a:off x="2427737" y="3131428"/>
          <a:ext cx="527672" cy="91440"/>
        </a:xfrm>
        <a:custGeom>
          <a:avLst/>
          <a:gdLst/>
          <a:ahLst/>
          <a:cxnLst/>
          <a:rect l="0" t="0" r="0" b="0"/>
          <a:pathLst>
            <a:path>
              <a:moveTo>
                <a:pt x="0" y="45720"/>
              </a:moveTo>
              <a:lnTo>
                <a:pt x="527672" y="45720"/>
              </a:lnTo>
            </a:path>
          </a:pathLst>
        </a:custGeom>
        <a:noFill/>
        <a:ln w="6350" cap="flat" cmpd="sng" algn="ctr">
          <a:solidFill>
            <a:schemeClr val="accent2">
              <a:hueOff val="-1164290"/>
              <a:satOff val="-67142"/>
              <a:lumOff val="690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77616" y="3174356"/>
        <a:ext cx="27913" cy="5582"/>
      </dsp:txXfrm>
    </dsp:sp>
    <dsp:sp modelId="{049011E9-BE1A-4D5C-80F0-3A5FDD44F6ED}">
      <dsp:nvSpPr>
        <dsp:cNvPr id="0" name=""/>
        <dsp:cNvSpPr/>
      </dsp:nvSpPr>
      <dsp:spPr>
        <a:xfrm>
          <a:off x="2266" y="2448966"/>
          <a:ext cx="2427271" cy="1456362"/>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938" tIns="124847" rIns="118938" bIns="124847" numCol="1" spcCol="1270" anchor="ctr" anchorCtr="0">
          <a:noAutofit/>
        </a:bodyPr>
        <a:lstStyle/>
        <a:p>
          <a:pPr marL="0" lvl="0" indent="0" algn="ctr" defTabSz="533400">
            <a:lnSpc>
              <a:spcPct val="90000"/>
            </a:lnSpc>
            <a:spcBef>
              <a:spcPct val="0"/>
            </a:spcBef>
            <a:spcAft>
              <a:spcPct val="35000"/>
            </a:spcAft>
            <a:buNone/>
          </a:pPr>
          <a:r>
            <a:rPr lang="en-US" sz="1200" b="1" kern="1200" dirty="0"/>
            <a:t>Time-Based:</a:t>
          </a:r>
          <a:r>
            <a:rPr lang="en-US" sz="1200" kern="1200" dirty="0"/>
            <a:t> Is there a deadline to achieve the objective? Are there review points to assess progress?</a:t>
          </a:r>
        </a:p>
      </dsp:txBody>
      <dsp:txXfrm>
        <a:off x="2266" y="2448966"/>
        <a:ext cx="2427271" cy="1456362"/>
      </dsp:txXfrm>
    </dsp:sp>
    <dsp:sp modelId="{B58567B8-4935-48D7-B4EB-29E63CE4EADE}">
      <dsp:nvSpPr>
        <dsp:cNvPr id="0" name=""/>
        <dsp:cNvSpPr/>
      </dsp:nvSpPr>
      <dsp:spPr>
        <a:xfrm>
          <a:off x="5413281" y="3131428"/>
          <a:ext cx="527672" cy="91440"/>
        </a:xfrm>
        <a:custGeom>
          <a:avLst/>
          <a:gdLst/>
          <a:ahLst/>
          <a:cxnLst/>
          <a:rect l="0" t="0" r="0" b="0"/>
          <a:pathLst>
            <a:path>
              <a:moveTo>
                <a:pt x="0" y="45720"/>
              </a:moveTo>
              <a:lnTo>
                <a:pt x="527672" y="45720"/>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63160" y="3174356"/>
        <a:ext cx="27913" cy="5582"/>
      </dsp:txXfrm>
    </dsp:sp>
    <dsp:sp modelId="{D334CFB5-5B31-48BA-AFB1-0CE8EE3C93DF}">
      <dsp:nvSpPr>
        <dsp:cNvPr id="0" name=""/>
        <dsp:cNvSpPr/>
      </dsp:nvSpPr>
      <dsp:spPr>
        <a:xfrm>
          <a:off x="2987809" y="2448966"/>
          <a:ext cx="2427271" cy="1456362"/>
        </a:xfrm>
        <a:prstGeom prst="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938" tIns="124847" rIns="118938" bIns="124847" numCol="1" spcCol="1270" anchor="ctr" anchorCtr="0">
          <a:noAutofit/>
        </a:bodyPr>
        <a:lstStyle/>
        <a:p>
          <a:pPr marL="0" lvl="0" indent="0" algn="ctr" defTabSz="533400">
            <a:lnSpc>
              <a:spcPct val="90000"/>
            </a:lnSpc>
            <a:spcBef>
              <a:spcPct val="0"/>
            </a:spcBef>
            <a:spcAft>
              <a:spcPct val="35000"/>
            </a:spcAft>
            <a:buNone/>
          </a:pPr>
          <a:r>
            <a:rPr lang="en-US" sz="1200" b="1" kern="1200" dirty="0"/>
            <a:t>Inclusive:</a:t>
          </a:r>
          <a:r>
            <a:rPr lang="en-US" sz="1200" kern="1200" dirty="0"/>
            <a:t> Have you invited, considered, and incorporated input from the priority population(s) and your community partners where appropriate?</a:t>
          </a:r>
        </a:p>
      </dsp:txBody>
      <dsp:txXfrm>
        <a:off x="2987809" y="2448966"/>
        <a:ext cx="2427271" cy="1456362"/>
      </dsp:txXfrm>
    </dsp:sp>
    <dsp:sp modelId="{3B2826B8-2FB9-4206-A3C7-A96CFB9EF001}">
      <dsp:nvSpPr>
        <dsp:cNvPr id="0" name=""/>
        <dsp:cNvSpPr/>
      </dsp:nvSpPr>
      <dsp:spPr>
        <a:xfrm>
          <a:off x="5973353" y="2448966"/>
          <a:ext cx="2427271" cy="1456362"/>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938" tIns="124847" rIns="118938" bIns="124847" numCol="1" spcCol="1270" anchor="ctr" anchorCtr="0">
          <a:noAutofit/>
        </a:bodyPr>
        <a:lstStyle/>
        <a:p>
          <a:pPr marL="0" lvl="0" indent="0" algn="ctr" defTabSz="533400">
            <a:lnSpc>
              <a:spcPct val="90000"/>
            </a:lnSpc>
            <a:spcBef>
              <a:spcPct val="0"/>
            </a:spcBef>
            <a:spcAft>
              <a:spcPct val="35000"/>
            </a:spcAft>
            <a:buNone/>
          </a:pPr>
          <a:r>
            <a:rPr lang="en-US" sz="1200" b="1" kern="1200" dirty="0"/>
            <a:t>Equitable:</a:t>
          </a:r>
          <a:r>
            <a:rPr lang="en-US" sz="1200" kern="1200" dirty="0"/>
            <a:t> Does the objective address the unique needs and circumstances of your priority population(s) and seek to address condition-specific disparities?</a:t>
          </a:r>
        </a:p>
      </dsp:txBody>
      <dsp:txXfrm>
        <a:off x="5973353" y="2448966"/>
        <a:ext cx="2427271" cy="14563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25661-4E20-47DF-95C3-5FD72292F74F}">
      <dsp:nvSpPr>
        <dsp:cNvPr id="0" name=""/>
        <dsp:cNvSpPr/>
      </dsp:nvSpPr>
      <dsp:spPr>
        <a:xfrm>
          <a:off x="0" y="4775"/>
          <a:ext cx="6513603" cy="7409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69EBF9-5A27-4B29-802D-DC53B9B0F00B}">
      <dsp:nvSpPr>
        <dsp:cNvPr id="0" name=""/>
        <dsp:cNvSpPr/>
      </dsp:nvSpPr>
      <dsp:spPr>
        <a:xfrm>
          <a:off x="224151" y="171500"/>
          <a:ext cx="407946" cy="40754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415038-1E4E-4CC3-9823-D5513BE969B2}">
      <dsp:nvSpPr>
        <dsp:cNvPr id="0" name=""/>
        <dsp:cNvSpPr/>
      </dsp:nvSpPr>
      <dsp:spPr>
        <a:xfrm>
          <a:off x="856249" y="4775"/>
          <a:ext cx="5618670"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977900">
            <a:lnSpc>
              <a:spcPct val="100000"/>
            </a:lnSpc>
            <a:spcBef>
              <a:spcPct val="0"/>
            </a:spcBef>
            <a:spcAft>
              <a:spcPct val="35000"/>
            </a:spcAft>
            <a:buNone/>
          </a:pPr>
          <a:r>
            <a:rPr lang="en-US" sz="2200" kern="1200"/>
            <a:t>Standardize clinical management</a:t>
          </a:r>
        </a:p>
      </dsp:txBody>
      <dsp:txXfrm>
        <a:off x="856249" y="4775"/>
        <a:ext cx="5618670" cy="810465"/>
      </dsp:txXfrm>
    </dsp:sp>
    <dsp:sp modelId="{5AB0F76F-0279-4551-AC01-11CB3CBCC509}">
      <dsp:nvSpPr>
        <dsp:cNvPr id="0" name=""/>
        <dsp:cNvSpPr/>
      </dsp:nvSpPr>
      <dsp:spPr>
        <a:xfrm>
          <a:off x="0" y="1017857"/>
          <a:ext cx="6513603" cy="7409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2F24FC-F2A6-4925-9EFE-F6E65550E248}">
      <dsp:nvSpPr>
        <dsp:cNvPr id="0" name=""/>
        <dsp:cNvSpPr/>
      </dsp:nvSpPr>
      <dsp:spPr>
        <a:xfrm>
          <a:off x="224151" y="1184581"/>
          <a:ext cx="407946" cy="40754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20A4C2-E4F4-4487-A427-2D07198713EB}">
      <dsp:nvSpPr>
        <dsp:cNvPr id="0" name=""/>
        <dsp:cNvSpPr/>
      </dsp:nvSpPr>
      <dsp:spPr>
        <a:xfrm>
          <a:off x="856249" y="1017857"/>
          <a:ext cx="5618670"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977900">
            <a:lnSpc>
              <a:spcPct val="100000"/>
            </a:lnSpc>
            <a:spcBef>
              <a:spcPct val="0"/>
            </a:spcBef>
            <a:spcAft>
              <a:spcPct val="35000"/>
            </a:spcAft>
            <a:buNone/>
          </a:pPr>
          <a:r>
            <a:rPr lang="en-US" sz="2200" kern="1200"/>
            <a:t>Stratify quality measures by </a:t>
          </a:r>
          <a:r>
            <a:rPr lang="en-US" sz="2200" kern="1200" err="1"/>
            <a:t>REaL</a:t>
          </a:r>
          <a:r>
            <a:rPr lang="en-US" sz="2200" kern="1200"/>
            <a:t> and  implement disparities dashboard</a:t>
          </a:r>
        </a:p>
      </dsp:txBody>
      <dsp:txXfrm>
        <a:off x="856249" y="1017857"/>
        <a:ext cx="5618670" cy="810465"/>
      </dsp:txXfrm>
    </dsp:sp>
    <dsp:sp modelId="{90F231D8-68FE-44FE-BC07-8063CC90A8A0}">
      <dsp:nvSpPr>
        <dsp:cNvPr id="0" name=""/>
        <dsp:cNvSpPr/>
      </dsp:nvSpPr>
      <dsp:spPr>
        <a:xfrm>
          <a:off x="0" y="2030939"/>
          <a:ext cx="6513603" cy="7409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912F7C-FB2E-424B-988D-B98F31AF4703}">
      <dsp:nvSpPr>
        <dsp:cNvPr id="0" name=""/>
        <dsp:cNvSpPr/>
      </dsp:nvSpPr>
      <dsp:spPr>
        <a:xfrm>
          <a:off x="224151" y="2197663"/>
          <a:ext cx="407946" cy="407548"/>
        </a:xfrm>
        <a:prstGeom prst="rect">
          <a:avLst/>
        </a:prstGeom>
        <a:blipFill rotWithShape="1">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2ACC87-CD46-4812-A697-91BE03C3E203}">
      <dsp:nvSpPr>
        <dsp:cNvPr id="0" name=""/>
        <dsp:cNvSpPr/>
      </dsp:nvSpPr>
      <dsp:spPr>
        <a:xfrm>
          <a:off x="856249" y="2030939"/>
          <a:ext cx="5618670"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977900">
            <a:lnSpc>
              <a:spcPct val="100000"/>
            </a:lnSpc>
            <a:spcBef>
              <a:spcPct val="0"/>
            </a:spcBef>
            <a:spcAft>
              <a:spcPct val="35000"/>
            </a:spcAft>
            <a:buNone/>
          </a:pPr>
          <a:r>
            <a:rPr lang="en-US" sz="2200" kern="1200"/>
            <a:t>Approach every quality improvement effort with a health equity lens</a:t>
          </a:r>
        </a:p>
      </dsp:txBody>
      <dsp:txXfrm>
        <a:off x="856249" y="2030939"/>
        <a:ext cx="5618670" cy="810465"/>
      </dsp:txXfrm>
    </dsp:sp>
    <dsp:sp modelId="{0F875A01-E53E-4FF4-8E3C-447A084BC00B}">
      <dsp:nvSpPr>
        <dsp:cNvPr id="0" name=""/>
        <dsp:cNvSpPr/>
      </dsp:nvSpPr>
      <dsp:spPr>
        <a:xfrm>
          <a:off x="0" y="3044021"/>
          <a:ext cx="6513603" cy="7409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A48975-C240-4670-B5D2-7B34233EAADB}">
      <dsp:nvSpPr>
        <dsp:cNvPr id="0" name=""/>
        <dsp:cNvSpPr/>
      </dsp:nvSpPr>
      <dsp:spPr>
        <a:xfrm>
          <a:off x="224151" y="3210745"/>
          <a:ext cx="407946" cy="407548"/>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A47045-865F-4830-9FBF-1E0ACBACFBE7}">
      <dsp:nvSpPr>
        <dsp:cNvPr id="0" name=""/>
        <dsp:cNvSpPr/>
      </dsp:nvSpPr>
      <dsp:spPr>
        <a:xfrm>
          <a:off x="856249" y="2986072"/>
          <a:ext cx="5618670"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977900">
            <a:lnSpc>
              <a:spcPct val="100000"/>
            </a:lnSpc>
            <a:spcBef>
              <a:spcPct val="0"/>
            </a:spcBef>
            <a:spcAft>
              <a:spcPct val="35000"/>
            </a:spcAft>
            <a:buNone/>
          </a:pPr>
          <a:r>
            <a:rPr lang="en-US" sz="2200" kern="1200"/>
            <a:t>Ensure optimal use of translation services, including printed material </a:t>
          </a:r>
        </a:p>
      </dsp:txBody>
      <dsp:txXfrm>
        <a:off x="856249" y="2986072"/>
        <a:ext cx="5618670" cy="810465"/>
      </dsp:txXfrm>
    </dsp:sp>
    <dsp:sp modelId="{29B33279-03D6-4008-A2B4-D7A177C0C2C8}">
      <dsp:nvSpPr>
        <dsp:cNvPr id="0" name=""/>
        <dsp:cNvSpPr/>
      </dsp:nvSpPr>
      <dsp:spPr>
        <a:xfrm>
          <a:off x="0" y="4057102"/>
          <a:ext cx="6513603" cy="7409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EFE1D7-EBA0-4CCD-B078-8CDF3F5D7ECB}">
      <dsp:nvSpPr>
        <dsp:cNvPr id="0" name=""/>
        <dsp:cNvSpPr/>
      </dsp:nvSpPr>
      <dsp:spPr>
        <a:xfrm>
          <a:off x="224151" y="4223827"/>
          <a:ext cx="407946" cy="407548"/>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AE428-85FE-4526-8FBE-ECAC445A4F2A}">
      <dsp:nvSpPr>
        <dsp:cNvPr id="0" name=""/>
        <dsp:cNvSpPr/>
      </dsp:nvSpPr>
      <dsp:spPr>
        <a:xfrm>
          <a:off x="856249" y="4057102"/>
          <a:ext cx="5618670"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977900">
            <a:lnSpc>
              <a:spcPct val="100000"/>
            </a:lnSpc>
            <a:spcBef>
              <a:spcPct val="0"/>
            </a:spcBef>
            <a:spcAft>
              <a:spcPct val="35000"/>
            </a:spcAft>
            <a:buNone/>
          </a:pPr>
          <a:r>
            <a:rPr lang="en-US" sz="2200" kern="1200"/>
            <a:t>Performed enhanced reviews of adverse events</a:t>
          </a:r>
        </a:p>
      </dsp:txBody>
      <dsp:txXfrm>
        <a:off x="856249" y="4057102"/>
        <a:ext cx="5618670" cy="810465"/>
      </dsp:txXfrm>
    </dsp:sp>
    <dsp:sp modelId="{950CB78A-751A-4749-AAD2-0DD2AD2B8F22}">
      <dsp:nvSpPr>
        <dsp:cNvPr id="0" name=""/>
        <dsp:cNvSpPr/>
      </dsp:nvSpPr>
      <dsp:spPr>
        <a:xfrm>
          <a:off x="0" y="5070184"/>
          <a:ext cx="6513603" cy="74099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BA7224-8413-4A29-BEBF-0303CACA4AA4}">
      <dsp:nvSpPr>
        <dsp:cNvPr id="0" name=""/>
        <dsp:cNvSpPr/>
      </dsp:nvSpPr>
      <dsp:spPr>
        <a:xfrm>
          <a:off x="224151" y="5236909"/>
          <a:ext cx="407946" cy="407548"/>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3CD0B7-0E26-4103-B8C4-1ED0E9FE140F}">
      <dsp:nvSpPr>
        <dsp:cNvPr id="0" name=""/>
        <dsp:cNvSpPr/>
      </dsp:nvSpPr>
      <dsp:spPr>
        <a:xfrm>
          <a:off x="856249" y="5070184"/>
          <a:ext cx="5618670" cy="81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74" tIns="85774" rIns="85774" bIns="85774" numCol="1" spcCol="1270" anchor="ctr" anchorCtr="0">
          <a:noAutofit/>
        </a:bodyPr>
        <a:lstStyle/>
        <a:p>
          <a:pPr marL="0" lvl="0" indent="0" algn="l" defTabSz="977900">
            <a:lnSpc>
              <a:spcPct val="100000"/>
            </a:lnSpc>
            <a:spcBef>
              <a:spcPct val="0"/>
            </a:spcBef>
            <a:spcAft>
              <a:spcPct val="35000"/>
            </a:spcAft>
            <a:buNone/>
          </a:pPr>
          <a:r>
            <a:rPr lang="en-US" sz="2200" kern="1200"/>
            <a:t>Address implicit and cognitive bias and ensure delivery of respectful care</a:t>
          </a:r>
        </a:p>
      </dsp:txBody>
      <dsp:txXfrm>
        <a:off x="856249" y="5070184"/>
        <a:ext cx="5618670" cy="81046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5.jpg"/></Relationships>
</file>

<file path=ppt/drawings/_rels/drawing2.xml.rels><?xml version="1.0" encoding="UTF-8" standalone="yes"?>
<Relationships xmlns="http://schemas.openxmlformats.org/package/2006/relationships"><Relationship Id="rId1" Type="http://schemas.openxmlformats.org/officeDocument/2006/relationships/image" Target="../media/image15.jpg"/></Relationships>
</file>

<file path=ppt/drawings/drawing1.xml><?xml version="1.0" encoding="utf-8"?>
<c:userShapes xmlns:c="http://schemas.openxmlformats.org/drawingml/2006/chart">
  <cdr:relSizeAnchor xmlns:cdr="http://schemas.openxmlformats.org/drawingml/2006/chartDrawing">
    <cdr:from>
      <cdr:x>0.01148</cdr:x>
      <cdr:y>0.88724</cdr:y>
    </cdr:from>
    <cdr:to>
      <cdr:x>0.09185</cdr:x>
      <cdr:y>0.98455</cdr:y>
    </cdr:to>
    <cdr:pic>
      <cdr:nvPicPr>
        <cdr:cNvPr id="2" name="Picture 1">
          <a:extLst xmlns:a="http://schemas.openxmlformats.org/drawingml/2006/main">
            <a:ext uri="{FF2B5EF4-FFF2-40B4-BE49-F238E27FC236}">
              <a16:creationId xmlns:a16="http://schemas.microsoft.com/office/drawing/2014/main" id="{F3F0A7A2-B6BC-43D4-9228-48607C80499B}"/>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t="-996" r="4" b="4"/>
        <a:stretch xmlns:a="http://schemas.openxmlformats.org/drawingml/2006/main"/>
      </cdr:blipFill>
      <cdr:spPr>
        <a:xfrm xmlns:a="http://schemas.openxmlformats.org/drawingml/2006/main">
          <a:off x="137600" y="5833608"/>
          <a:ext cx="963066" cy="639764"/>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0.046</cdr:x>
      <cdr:y>0.90581</cdr:y>
    </cdr:from>
    <cdr:to>
      <cdr:x>0.12229</cdr:x>
      <cdr:y>1</cdr:y>
    </cdr:to>
    <cdr:pic>
      <cdr:nvPicPr>
        <cdr:cNvPr id="2" name="Picture 1">
          <a:extLst xmlns:a="http://schemas.openxmlformats.org/drawingml/2006/main">
            <a:ext uri="{FF2B5EF4-FFF2-40B4-BE49-F238E27FC236}">
              <a16:creationId xmlns:a16="http://schemas.microsoft.com/office/drawing/2014/main" id="{95715125-8AD7-46CF-9C47-755EF7DCC0F8}"/>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t="-996" r="4" b="4"/>
        <a:stretch xmlns:a="http://schemas.openxmlformats.org/drawingml/2006/main"/>
      </cdr:blipFill>
      <cdr:spPr>
        <a:xfrm xmlns:a="http://schemas.openxmlformats.org/drawingml/2006/main">
          <a:off x="544455" y="5973931"/>
          <a:ext cx="902808" cy="599735"/>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0.14951</cdr:x>
      <cdr:y>0.20662</cdr:y>
    </cdr:from>
    <cdr:to>
      <cdr:x>0.3848</cdr:x>
      <cdr:y>0.28981</cdr:y>
    </cdr:to>
    <cdr:sp macro="" textlink="">
      <cdr:nvSpPr>
        <cdr:cNvPr id="2" name="Left Brace 1"/>
        <cdr:cNvSpPr/>
      </cdr:nvSpPr>
      <cdr:spPr>
        <a:xfrm xmlns:a="http://schemas.openxmlformats.org/drawingml/2006/main" rot="5400000">
          <a:off x="2974693" y="76154"/>
          <a:ext cx="501589" cy="2840855"/>
        </a:xfrm>
        <a:prstGeom xmlns:a="http://schemas.openxmlformats.org/drawingml/2006/main" prst="leftBrace">
          <a:avLst>
            <a:gd name="adj1" fmla="val 40875"/>
            <a:gd name="adj2" fmla="val 55199"/>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0.13999</cdr:x>
      <cdr:y>0.09173</cdr:y>
    </cdr:from>
    <cdr:to>
      <cdr:x>0.39809</cdr:x>
      <cdr:y>0.19468</cdr:y>
    </cdr:to>
    <cdr:sp macro="" textlink="">
      <cdr:nvSpPr>
        <cdr:cNvPr id="3" name="TextBox 2"/>
        <cdr:cNvSpPr txBox="1"/>
      </cdr:nvSpPr>
      <cdr:spPr>
        <a:xfrm xmlns:a="http://schemas.openxmlformats.org/drawingml/2006/main">
          <a:off x="1690169" y="553091"/>
          <a:ext cx="3116170" cy="620699"/>
        </a:xfrm>
        <a:prstGeom xmlns:a="http://schemas.openxmlformats.org/drawingml/2006/main" prst="rect">
          <a:avLst/>
        </a:prstGeom>
        <a:solidFill xmlns:a="http://schemas.openxmlformats.org/drawingml/2006/main">
          <a:schemeClr val="accent1">
            <a:lumMod val="20000"/>
            <a:lumOff val="80000"/>
          </a:schemeClr>
        </a:solidFill>
      </cdr:spPr>
      <cdr:txBody>
        <a:bodyPr xmlns:a="http://schemas.openxmlformats.org/drawingml/2006/main" vertOverflow="clip" wrap="square" rtlCol="0"/>
        <a:lstStyle xmlns:a="http://schemas.openxmlformats.org/drawingml/2006/main"/>
        <a:p xmlns:a="http://schemas.openxmlformats.org/drawingml/2006/main">
          <a:pPr algn="ctr"/>
          <a:r>
            <a:rPr lang="en-US" sz="1100" dirty="0"/>
            <a:t>June 2018 – February 2019</a:t>
          </a:r>
        </a:p>
        <a:p xmlns:a="http://schemas.openxmlformats.org/drawingml/2006/main">
          <a:pPr algn="ctr"/>
          <a:r>
            <a:rPr lang="en-US" dirty="0"/>
            <a:t>Pre-Intervention Phase SMM Rate: 7.1%</a:t>
          </a:r>
        </a:p>
        <a:p xmlns:a="http://schemas.openxmlformats.org/drawingml/2006/main">
          <a:pPr algn="ctr"/>
          <a:r>
            <a:rPr lang="en-US" sz="1000" i="1" dirty="0"/>
            <a:t>N (denominator) = 942</a:t>
          </a:r>
        </a:p>
      </cdr:txBody>
    </cdr:sp>
  </cdr:relSizeAnchor>
  <cdr:relSizeAnchor xmlns:cdr="http://schemas.openxmlformats.org/drawingml/2006/chartDrawing">
    <cdr:from>
      <cdr:x>0.65686</cdr:x>
      <cdr:y>0.04613</cdr:y>
    </cdr:from>
    <cdr:to>
      <cdr:x>0.98554</cdr:x>
      <cdr:y>0.15361</cdr:y>
    </cdr:to>
    <cdr:sp macro="" textlink="">
      <cdr:nvSpPr>
        <cdr:cNvPr id="4" name="TextBox 3"/>
        <cdr:cNvSpPr txBox="1"/>
      </cdr:nvSpPr>
      <cdr:spPr>
        <a:xfrm xmlns:a="http://schemas.openxmlformats.org/drawingml/2006/main">
          <a:off x="7930654" y="278121"/>
          <a:ext cx="3968319" cy="64807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0.63701</cdr:x>
      <cdr:y>0.03582</cdr:y>
    </cdr:from>
    <cdr:to>
      <cdr:x>0.93481</cdr:x>
      <cdr:y>0.17717</cdr:y>
    </cdr:to>
    <cdr:sp macro="" textlink="">
      <cdr:nvSpPr>
        <cdr:cNvPr id="5" name="TextBox 4"/>
        <cdr:cNvSpPr txBox="1"/>
      </cdr:nvSpPr>
      <cdr:spPr>
        <a:xfrm xmlns:a="http://schemas.openxmlformats.org/drawingml/2006/main">
          <a:off x="7690956" y="215978"/>
          <a:ext cx="3595456" cy="8522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0.60003</cdr:x>
      <cdr:y>0.22265</cdr:y>
    </cdr:from>
    <cdr:to>
      <cdr:x>0.85812</cdr:x>
      <cdr:y>0.32795</cdr:y>
    </cdr:to>
    <cdr:sp macro="" textlink="">
      <cdr:nvSpPr>
        <cdr:cNvPr id="6" name="TextBox 1"/>
        <cdr:cNvSpPr txBox="1"/>
      </cdr:nvSpPr>
      <cdr:spPr>
        <a:xfrm xmlns:a="http://schemas.openxmlformats.org/drawingml/2006/main">
          <a:off x="7244462" y="1342446"/>
          <a:ext cx="3116049" cy="634872"/>
        </a:xfrm>
        <a:prstGeom xmlns:a="http://schemas.openxmlformats.org/drawingml/2006/main" prst="rect">
          <a:avLst/>
        </a:prstGeom>
        <a:solidFill xmlns:a="http://schemas.openxmlformats.org/drawingml/2006/main">
          <a:schemeClr val="accent1">
            <a:lumMod val="20000"/>
            <a:lumOff val="8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dirty="0"/>
            <a:t>March 2019 – June 2020</a:t>
          </a:r>
        </a:p>
        <a:p xmlns:a="http://schemas.openxmlformats.org/drawingml/2006/main">
          <a:pPr algn="ctr"/>
          <a:r>
            <a:rPr lang="en-US" dirty="0"/>
            <a:t>Post-Intervention Phase SMM Rate: 5.1%</a:t>
          </a:r>
        </a:p>
        <a:p xmlns:a="http://schemas.openxmlformats.org/drawingml/2006/main">
          <a:pPr algn="ctr"/>
          <a:r>
            <a:rPr lang="en-US" sz="1000" i="1" dirty="0"/>
            <a:t>N (denominator) = 1789</a:t>
          </a:r>
        </a:p>
      </cdr:txBody>
    </cdr:sp>
  </cdr:relSizeAnchor>
  <cdr:relSizeAnchor xmlns:cdr="http://schemas.openxmlformats.org/drawingml/2006/chartDrawing">
    <cdr:from>
      <cdr:x>0.42502</cdr:x>
      <cdr:y>0.33947</cdr:y>
    </cdr:from>
    <cdr:to>
      <cdr:x>0.84949</cdr:x>
      <cdr:y>0.42267</cdr:y>
    </cdr:to>
    <cdr:sp macro="" textlink="">
      <cdr:nvSpPr>
        <cdr:cNvPr id="7" name="Left Brace 6"/>
        <cdr:cNvSpPr/>
      </cdr:nvSpPr>
      <cdr:spPr>
        <a:xfrm xmlns:a="http://schemas.openxmlformats.org/drawingml/2006/main" rot="5400000">
          <a:off x="7443081" y="-264844"/>
          <a:ext cx="501589" cy="5124882"/>
        </a:xfrm>
        <a:prstGeom xmlns:a="http://schemas.openxmlformats.org/drawingml/2006/main" prst="leftBrace">
          <a:avLst>
            <a:gd name="adj1" fmla="val 40875"/>
            <a:gd name="adj2" fmla="val 33770"/>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0.63741</cdr:x>
      <cdr:y>0.07293</cdr:y>
    </cdr:from>
    <cdr:to>
      <cdr:x>0.96797</cdr:x>
      <cdr:y>0.1724</cdr:y>
    </cdr:to>
    <cdr:sp macro="" textlink="">
      <cdr:nvSpPr>
        <cdr:cNvPr id="8" name="TextBox 1"/>
        <cdr:cNvSpPr txBox="1"/>
      </cdr:nvSpPr>
      <cdr:spPr>
        <a:xfrm xmlns:a="http://schemas.openxmlformats.org/drawingml/2006/main">
          <a:off x="7695784" y="439712"/>
          <a:ext cx="3991016" cy="599737"/>
        </a:xfrm>
        <a:prstGeom xmlns:a="http://schemas.openxmlformats.org/drawingml/2006/main" prst="rect">
          <a:avLst/>
        </a:prstGeom>
        <a:solidFill xmlns:a="http://schemas.openxmlformats.org/drawingml/2006/main">
          <a:schemeClr val="accent1">
            <a:lumMod val="20000"/>
            <a:lumOff val="8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dirty="0"/>
            <a:t>Severe Maternal Morbidity (SMM) Rate decreased from 7.1% during the Pre-Intervention Phase to 5.1% during Post-Intervention </a:t>
          </a:r>
          <a:r>
            <a:rPr lang="en-US" sz="1100" dirty="0">
              <a:solidFill>
                <a:schemeClr val="tx1"/>
              </a:solidFill>
            </a:rPr>
            <a:t>Phase </a:t>
          </a:r>
          <a:r>
            <a:rPr lang="en-US" sz="1100" i="1" dirty="0">
              <a:solidFill>
                <a:schemeClr val="tx1"/>
              </a:solidFill>
            </a:rPr>
            <a:t>(p=.038)</a:t>
          </a:r>
        </a:p>
      </cdr:txBody>
    </cdr:sp>
  </cdr:relSizeAnchor>
  <cdr:relSizeAnchor xmlns:cdr="http://schemas.openxmlformats.org/drawingml/2006/chartDrawing">
    <cdr:from>
      <cdr:x>0.41002</cdr:x>
      <cdr:y>0.17297</cdr:y>
    </cdr:from>
    <cdr:to>
      <cdr:x>0.54439</cdr:x>
      <cdr:y>0.32089</cdr:y>
    </cdr:to>
    <cdr:sp macro="" textlink="">
      <cdr:nvSpPr>
        <cdr:cNvPr id="9" name="TextBox 1"/>
        <cdr:cNvSpPr txBox="1"/>
      </cdr:nvSpPr>
      <cdr:spPr>
        <a:xfrm xmlns:a="http://schemas.openxmlformats.org/drawingml/2006/main">
          <a:off x="4950337" y="1042879"/>
          <a:ext cx="1622324" cy="891847"/>
        </a:xfrm>
        <a:prstGeom xmlns:a="http://schemas.openxmlformats.org/drawingml/2006/main" prst="rect">
          <a:avLst/>
        </a:prstGeom>
        <a:solidFill xmlns:a="http://schemas.openxmlformats.org/drawingml/2006/main">
          <a:schemeClr val="accent1">
            <a:lumMod val="20000"/>
            <a:lumOff val="8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March 2019</a:t>
          </a:r>
        </a:p>
        <a:p xmlns:a="http://schemas.openxmlformats.org/drawingml/2006/main">
          <a:r>
            <a:rPr lang="en-US" sz="1100" dirty="0"/>
            <a:t>Presentation of Data Disaggregated by Race &amp; Ethnicity begins</a:t>
          </a:r>
        </a:p>
      </cdr:txBody>
    </cdr:sp>
  </cdr:relSizeAnchor>
  <cdr:relSizeAnchor xmlns:cdr="http://schemas.openxmlformats.org/drawingml/2006/chartDrawing">
    <cdr:from>
      <cdr:x>0.42347</cdr:x>
      <cdr:y>0.32142</cdr:y>
    </cdr:from>
    <cdr:to>
      <cdr:x>0.42429</cdr:x>
      <cdr:y>0.39317</cdr:y>
    </cdr:to>
    <cdr:cxnSp macro="">
      <cdr:nvCxnSpPr>
        <cdr:cNvPr id="11" name="Straight Arrow Connector 10">
          <a:extLst xmlns:a="http://schemas.openxmlformats.org/drawingml/2006/main">
            <a:ext uri="{FF2B5EF4-FFF2-40B4-BE49-F238E27FC236}">
              <a16:creationId xmlns:a16="http://schemas.microsoft.com/office/drawing/2014/main" id="{EA61A2B7-A358-41DB-8B5F-8840449BF626}"/>
            </a:ext>
          </a:extLst>
        </cdr:cNvPr>
        <cdr:cNvCxnSpPr/>
      </cdr:nvCxnSpPr>
      <cdr:spPr>
        <a:xfrm xmlns:a="http://schemas.openxmlformats.org/drawingml/2006/main" flipH="1">
          <a:off x="5112774" y="1937927"/>
          <a:ext cx="9832" cy="43262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0.16959</cdr:x>
      <cdr:y>0.16613</cdr:y>
    </cdr:from>
    <cdr:to>
      <cdr:x>0.38485</cdr:x>
      <cdr:y>0.24702</cdr:y>
    </cdr:to>
    <cdr:sp macro="" textlink="">
      <cdr:nvSpPr>
        <cdr:cNvPr id="2" name="Left Brace 1"/>
        <cdr:cNvSpPr/>
      </cdr:nvSpPr>
      <cdr:spPr>
        <a:xfrm xmlns:a="http://schemas.openxmlformats.org/drawingml/2006/main" rot="5400000">
          <a:off x="3076297" y="-10650"/>
          <a:ext cx="501589" cy="2583403"/>
        </a:xfrm>
        <a:prstGeom xmlns:a="http://schemas.openxmlformats.org/drawingml/2006/main" prst="leftBrace">
          <a:avLst>
            <a:gd name="adj1" fmla="val 40875"/>
            <a:gd name="adj2" fmla="val 50986"/>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0.44793</cdr:x>
      <cdr:y>0.34199</cdr:y>
    </cdr:from>
    <cdr:to>
      <cdr:x>0.84532</cdr:x>
      <cdr:y>0.42287</cdr:y>
    </cdr:to>
    <cdr:sp macro="" textlink="">
      <cdr:nvSpPr>
        <cdr:cNvPr id="3" name="Left Brace 2"/>
        <cdr:cNvSpPr/>
      </cdr:nvSpPr>
      <cdr:spPr>
        <a:xfrm xmlns:a="http://schemas.openxmlformats.org/drawingml/2006/main" rot="5400000">
          <a:off x="7509709" y="-13069"/>
          <a:ext cx="501589" cy="4769286"/>
        </a:xfrm>
        <a:prstGeom xmlns:a="http://schemas.openxmlformats.org/drawingml/2006/main" prst="leftBrace">
          <a:avLst>
            <a:gd name="adj1" fmla="val 40875"/>
            <a:gd name="adj2" fmla="val 32637"/>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0.16317</cdr:x>
      <cdr:y>0.0567</cdr:y>
    </cdr:from>
    <cdr:to>
      <cdr:x>0.39268</cdr:x>
      <cdr:y>0.15918</cdr:y>
    </cdr:to>
    <cdr:sp macro="" textlink="">
      <cdr:nvSpPr>
        <cdr:cNvPr id="4" name="TextBox 1"/>
        <cdr:cNvSpPr txBox="1"/>
      </cdr:nvSpPr>
      <cdr:spPr>
        <a:xfrm xmlns:a="http://schemas.openxmlformats.org/drawingml/2006/main">
          <a:off x="1958285" y="351606"/>
          <a:ext cx="2754464" cy="635523"/>
        </a:xfrm>
        <a:prstGeom xmlns:a="http://schemas.openxmlformats.org/drawingml/2006/main" prst="rect">
          <a:avLst/>
        </a:prstGeom>
        <a:solidFill xmlns:a="http://schemas.openxmlformats.org/drawingml/2006/main">
          <a:schemeClr val="accent1">
            <a:lumMod val="20000"/>
            <a:lumOff val="8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dirty="0"/>
            <a:t>June 2018 – February 2019</a:t>
          </a:r>
        </a:p>
        <a:p xmlns:a="http://schemas.openxmlformats.org/drawingml/2006/main">
          <a:pPr algn="ctr"/>
          <a:r>
            <a:rPr lang="en-US" dirty="0"/>
            <a:t>Pre-Intervention Phase SMM-H Rate: 45.5%</a:t>
          </a:r>
        </a:p>
        <a:p xmlns:a="http://schemas.openxmlformats.org/drawingml/2006/main">
          <a:pPr algn="ctr"/>
          <a:r>
            <a:rPr lang="en-US" i="1" dirty="0"/>
            <a:t>N (denominator) =121 </a:t>
          </a:r>
        </a:p>
      </cdr:txBody>
    </cdr:sp>
  </cdr:relSizeAnchor>
  <cdr:relSizeAnchor xmlns:cdr="http://schemas.openxmlformats.org/drawingml/2006/chartDrawing">
    <cdr:from>
      <cdr:x>0.5807</cdr:x>
      <cdr:y>0.22842</cdr:y>
    </cdr:from>
    <cdr:to>
      <cdr:x>0.84034</cdr:x>
      <cdr:y>0.33166</cdr:y>
    </cdr:to>
    <cdr:sp macro="" textlink="">
      <cdr:nvSpPr>
        <cdr:cNvPr id="5" name="TextBox 1"/>
        <cdr:cNvSpPr txBox="1"/>
      </cdr:nvSpPr>
      <cdr:spPr>
        <a:xfrm xmlns:a="http://schemas.openxmlformats.org/drawingml/2006/main">
          <a:off x="6969271" y="1416492"/>
          <a:ext cx="3116070" cy="640243"/>
        </a:xfrm>
        <a:prstGeom xmlns:a="http://schemas.openxmlformats.org/drawingml/2006/main" prst="rect">
          <a:avLst/>
        </a:prstGeom>
        <a:solidFill xmlns:a="http://schemas.openxmlformats.org/drawingml/2006/main">
          <a:schemeClr val="accent1">
            <a:lumMod val="20000"/>
            <a:lumOff val="8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dirty="0"/>
            <a:t>March 2019 – June 2020</a:t>
          </a:r>
        </a:p>
        <a:p xmlns:a="http://schemas.openxmlformats.org/drawingml/2006/main">
          <a:pPr algn="ctr"/>
          <a:r>
            <a:rPr lang="en-US" dirty="0"/>
            <a:t>Post-Intervention Phase SMM-H Rate: 31.6%</a:t>
          </a:r>
        </a:p>
        <a:p xmlns:a="http://schemas.openxmlformats.org/drawingml/2006/main">
          <a:pPr algn="ctr"/>
          <a:r>
            <a:rPr lang="en-US" sz="1100" i="1" dirty="0"/>
            <a:t>N (denominator) =247</a:t>
          </a:r>
        </a:p>
      </cdr:txBody>
    </cdr:sp>
  </cdr:relSizeAnchor>
  <cdr:relSizeAnchor xmlns:cdr="http://schemas.openxmlformats.org/drawingml/2006/chartDrawing">
    <cdr:from>
      <cdr:x>0.41152</cdr:x>
      <cdr:y>0.16156</cdr:y>
    </cdr:from>
    <cdr:to>
      <cdr:x>0.5467</cdr:x>
      <cdr:y>0.30538</cdr:y>
    </cdr:to>
    <cdr:sp macro="" textlink="">
      <cdr:nvSpPr>
        <cdr:cNvPr id="6" name="TextBox 5"/>
        <cdr:cNvSpPr txBox="1"/>
      </cdr:nvSpPr>
      <cdr:spPr>
        <a:xfrm xmlns:a="http://schemas.openxmlformats.org/drawingml/2006/main">
          <a:off x="4938866" y="1001911"/>
          <a:ext cx="1622324" cy="891847"/>
        </a:xfrm>
        <a:prstGeom xmlns:a="http://schemas.openxmlformats.org/drawingml/2006/main" prst="rect">
          <a:avLst/>
        </a:prstGeom>
        <a:solidFill xmlns:a="http://schemas.openxmlformats.org/drawingml/2006/main">
          <a:schemeClr val="accent1">
            <a:lumMod val="20000"/>
            <a:lumOff val="80000"/>
          </a:schemeClr>
        </a:solidFill>
      </cdr:spPr>
      <cdr:txBody>
        <a:bodyPr xmlns:a="http://schemas.openxmlformats.org/drawingml/2006/main" vertOverflow="clip" wrap="square" rtlCol="0"/>
        <a:lstStyle xmlns:a="http://schemas.openxmlformats.org/drawingml/2006/main"/>
        <a:p xmlns:a="http://schemas.openxmlformats.org/drawingml/2006/main">
          <a:r>
            <a:rPr lang="en-US" dirty="0"/>
            <a:t>March 2019</a:t>
          </a:r>
        </a:p>
        <a:p xmlns:a="http://schemas.openxmlformats.org/drawingml/2006/main">
          <a:r>
            <a:rPr lang="en-US" sz="1100" dirty="0"/>
            <a:t>Presentation of Data Disaggregated by Race &amp; Ethnicity begins</a:t>
          </a:r>
        </a:p>
      </cdr:txBody>
    </cdr:sp>
  </cdr:relSizeAnchor>
</c:userShapes>
</file>

<file path=ppt/drawings/drawing5.xml><?xml version="1.0" encoding="utf-8"?>
<c:userShapes xmlns:c="http://schemas.openxmlformats.org/drawingml/2006/chart">
  <cdr:relSizeAnchor xmlns:cdr="http://schemas.openxmlformats.org/drawingml/2006/chartDrawing">
    <cdr:from>
      <cdr:x>0.29211</cdr:x>
      <cdr:y>0.15826</cdr:y>
    </cdr:from>
    <cdr:to>
      <cdr:x>0.40538</cdr:x>
      <cdr:y>0.20384</cdr:y>
    </cdr:to>
    <cdr:sp macro="" textlink="">
      <cdr:nvSpPr>
        <cdr:cNvPr id="2" name="TextBox 1"/>
        <cdr:cNvSpPr txBox="1"/>
      </cdr:nvSpPr>
      <cdr:spPr>
        <a:xfrm xmlns:a="http://schemas.openxmlformats.org/drawingml/2006/main">
          <a:off x="3250400" y="1015924"/>
          <a:ext cx="1260389" cy="292623"/>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pPr algn="ctr"/>
          <a:r>
            <a:rPr lang="en-US" sz="1100" dirty="0"/>
            <a:t>Pre-Intervention</a:t>
          </a:r>
        </a:p>
      </cdr:txBody>
    </cdr:sp>
  </cdr:relSizeAnchor>
  <cdr:relSizeAnchor xmlns:cdr="http://schemas.openxmlformats.org/drawingml/2006/chartDrawing">
    <cdr:from>
      <cdr:x>0.08581</cdr:x>
      <cdr:y>0.20909</cdr:y>
    </cdr:from>
    <cdr:to>
      <cdr:x>0.59014</cdr:x>
      <cdr:y>0.28723</cdr:y>
    </cdr:to>
    <cdr:sp macro="" textlink="">
      <cdr:nvSpPr>
        <cdr:cNvPr id="3" name="Left Brace 2"/>
        <cdr:cNvSpPr/>
      </cdr:nvSpPr>
      <cdr:spPr>
        <a:xfrm xmlns:a="http://schemas.openxmlformats.org/drawingml/2006/main" rot="5400000">
          <a:off x="3509930" y="-1212895"/>
          <a:ext cx="501640" cy="5611830"/>
        </a:xfrm>
        <a:prstGeom xmlns:a="http://schemas.openxmlformats.org/drawingml/2006/main" prst="leftBrace">
          <a:avLst>
            <a:gd name="adj1" fmla="val 40875"/>
            <a:gd name="adj2" fmla="val 49119"/>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0.69922</cdr:x>
      <cdr:y>0.16204</cdr:y>
    </cdr:from>
    <cdr:to>
      <cdr:x>0.81249</cdr:x>
      <cdr:y>0.20763</cdr:y>
    </cdr:to>
    <cdr:sp macro="" textlink="">
      <cdr:nvSpPr>
        <cdr:cNvPr id="4" name="TextBox 1"/>
        <cdr:cNvSpPr txBox="1"/>
      </cdr:nvSpPr>
      <cdr:spPr>
        <a:xfrm xmlns:a="http://schemas.openxmlformats.org/drawingml/2006/main">
          <a:off x="7780435" y="1040219"/>
          <a:ext cx="1260389" cy="292623"/>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dirty="0"/>
            <a:t>Post-Intervention</a:t>
          </a:r>
        </a:p>
      </cdr:txBody>
    </cdr:sp>
  </cdr:relSizeAnchor>
  <cdr:relSizeAnchor xmlns:cdr="http://schemas.openxmlformats.org/drawingml/2006/chartDrawing">
    <cdr:from>
      <cdr:x>0.59534</cdr:x>
      <cdr:y>0.20874</cdr:y>
    </cdr:from>
    <cdr:to>
      <cdr:x>0.92123</cdr:x>
      <cdr:y>0.28689</cdr:y>
    </cdr:to>
    <cdr:sp macro="" textlink="">
      <cdr:nvSpPr>
        <cdr:cNvPr id="5" name="Left Brace 4"/>
        <cdr:cNvSpPr/>
      </cdr:nvSpPr>
      <cdr:spPr>
        <a:xfrm xmlns:a="http://schemas.openxmlformats.org/drawingml/2006/main" rot="5400000">
          <a:off x="8186843" y="-222296"/>
          <a:ext cx="501640" cy="3626213"/>
        </a:xfrm>
        <a:prstGeom xmlns:a="http://schemas.openxmlformats.org/drawingml/2006/main" prst="leftBrace">
          <a:avLst>
            <a:gd name="adj1" fmla="val 40875"/>
            <a:gd name="adj2" fmla="val 51245"/>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8C2E25-08B4-42F7-A59E-B089CF75EBEB}" type="datetimeFigureOut">
              <a:t>11/10/2023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63A4E-70B7-4692-95B9-0BD65B5E3DEB}" type="slidenum">
              <a:t>‹#›</a:t>
            </a:fld>
            <a:endParaRPr lang="en-US"/>
          </a:p>
        </p:txBody>
      </p:sp>
    </p:spTree>
    <p:extLst>
      <p:ext uri="{BB962C8B-B14F-4D97-AF65-F5344CB8AC3E}">
        <p14:creationId xmlns:p14="http://schemas.microsoft.com/office/powerpoint/2010/main" val="2120200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rwh.od.nih.gov/toolkit/other-relevant-federal-policies/OMB-standard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onder.cdc.gov/wonder/help/populations/bridged-race/Directive15.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hrq.gov/talkingquality/measures/types.html#:~:text=Types%20of%20Health%20Care%20Quality%20Measures%201%20Structural,a%20health%20care%20condition.%203%20Outcome%20Measures.%2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health.gov/healthypeople/objectives-and-data/data-sources-and-methods/data-sources/national-vital-statistics-system-natality-nvss-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cnmtl.columbia.edu/projects/region2phtc/modules/Region2Mod1/understanding_the_difference_between_health_disparity_and_health_inequity.html?msclkid=48a2a2d0ce7311ec92c19348ff30d042"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health.gov/our-work/national-health-initiatives/healthy-people/healthy-people-2030/questions-answers" TargetMode="External"/><Relationship Id="rId4" Type="http://schemas.openxmlformats.org/officeDocument/2006/relationships/hyperlink" Target="file:///C:\Users\User\OneDrive%20-%20Baylor%20College%20of%20Medicine\My%20Documents\Morbidity%20and%20Mortality%20and%20Disparities\what%20is%20health%20equity_robert%20wood%20johnson%20foundation.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reproductivehealth/maternal-mortality/disparities-pregnancy-related-deaths/infographic.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0CFA7-80F3-4D46-B4F4-9DCFF70EAB19}" type="slidenum">
              <a:rPr lang="en-US" smtClean="0"/>
              <a:t>2</a:t>
            </a:fld>
            <a:endParaRPr lang="en-US"/>
          </a:p>
        </p:txBody>
      </p:sp>
    </p:spTree>
    <p:extLst>
      <p:ext uri="{BB962C8B-B14F-4D97-AF65-F5344CB8AC3E}">
        <p14:creationId xmlns:p14="http://schemas.microsoft.com/office/powerpoint/2010/main" val="684082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Our conceptual model depicts the complex ways in which racism creates racial inequities in maternal mortality and morbidity. In the model we depict how the historical context of racism in the U.S. precipitated contemporary forms of racism that can be described as interpersonal, internal, institutional, and structural. These forms of racism do not operate in isolation; they are interconnected and feed of one another. The authors include a box to illustrate how </a:t>
            </a:r>
            <a:r>
              <a:rPr lang="en-US" sz="1100" b="1"/>
              <a:t>structural racism is situated as the root cause of the social determinants of health.</a:t>
            </a:r>
            <a:r>
              <a:rPr lang="en-US" sz="1100"/>
              <a:t> </a:t>
            </a:r>
            <a:r>
              <a:rPr lang="en-US" sz="1100" b="1"/>
              <a:t>Structural racism has manifested in the social determinants of health through the historical impact of legalized racial residential and healthcare segregation, which led to underdeveloped neighborhoods with food deserts that still struggle economically today and hospitals and clinics once reserved for minority families that remained under-resourced</a:t>
            </a:r>
          </a:p>
          <a:p>
            <a:r>
              <a:rPr lang="en-US" sz="1100"/>
              <a:t>These forms of racism manifest in many ways; the model offers some examples. </a:t>
            </a:r>
            <a:r>
              <a:rPr lang="en-US" sz="1100" b="1"/>
              <a:t>Interpersonal racism often reveals itself as microaggressions and implicit racial bias (unconscious or automatic bias</a:t>
            </a:r>
            <a:r>
              <a:rPr lang="en-US" sz="1100"/>
              <a:t>). Internalized racism often results in those who are oppressed accepting or embodying a negative stereotype about their racial group.</a:t>
            </a:r>
          </a:p>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71A0-A06B-4C7C-BCF8-9E1F254DF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698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28356" y="4411013"/>
            <a:ext cx="4647357" cy="215444"/>
          </a:xfrm>
        </p:spPr>
        <p:txBody>
          <a:bodyPr/>
          <a:lstStyle/>
          <a:p>
            <a:endParaRPr lang="en-US"/>
          </a:p>
        </p:txBody>
      </p:sp>
      <p:sp>
        <p:nvSpPr>
          <p:cNvPr id="4" name="Slide Number Placeholder 3"/>
          <p:cNvSpPr>
            <a:spLocks noGrp="1"/>
          </p:cNvSpPr>
          <p:nvPr>
            <p:ph type="sldNum" sz="quarter" idx="5"/>
          </p:nvPr>
        </p:nvSpPr>
        <p:spPr>
          <a:xfrm>
            <a:off x="6464236" y="9151449"/>
            <a:ext cx="157094" cy="184666"/>
          </a:xfrm>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73A071A0-A06B-4C7C-BCF8-9E1F254DF6FE}" type="slidenum">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pPr marL="0" marR="0" lvl="0" indent="0" algn="r" defTabSz="924641"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47019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28356" y="4411013"/>
            <a:ext cx="4647357" cy="6032421"/>
          </a:xfrm>
        </p:spPr>
        <p:txBody>
          <a:bodyPr/>
          <a:lstStyle/>
          <a:p>
            <a:r>
              <a:rPr lang="en-US" b="1"/>
              <a:t>A significant proportion of severe maternal morbidity and mortality events are preventable. Provider factors such as inappropriate or delay in diagnosis or treatment and system factors such as communication failures and policies/procedures not in place or not followed are common preventability factors. </a:t>
            </a:r>
            <a:r>
              <a:rPr lang="en-US"/>
              <a:t>Preventability of these events may be higher among black than white women. In a study of maternal deaths, 46% of black and 33% of white maternal deaths were considered potentially preventable.  </a:t>
            </a:r>
            <a:r>
              <a:rPr lang="en-US" b="1"/>
              <a:t>Improved quality of care is often considered the most important factor in preventing these events. </a:t>
            </a:r>
          </a:p>
          <a:p>
            <a:endParaRPr lang="en-US"/>
          </a:p>
          <a:p>
            <a:r>
              <a:rPr lang="en-US"/>
              <a:t>A number of quality initiatives aimed at standardizing delivery care will likely improve care at all hospitals and especially the lowest performing hospitals, which serve a disproportionate number of racial and ethnic minority women. The implementation of safety bundles (e.g. hemorrhage, venous </a:t>
            </a:r>
            <a:r>
              <a:rPr lang="en-US" err="1"/>
              <a:t>thrombolic</a:t>
            </a:r>
            <a:r>
              <a:rPr lang="en-US"/>
              <a:t> disease, hypertension) are important steps to improving care to women at all hospitals. Protocols, checklists, triggers (such as maternal early warning criteria), simulation trainings, the provision of coordinated care and crew resource management, team training, staff training, credentialing, and the promotion of a safety culture have all been recommended in recent reviews.</a:t>
            </a:r>
          </a:p>
        </p:txBody>
      </p:sp>
      <p:sp>
        <p:nvSpPr>
          <p:cNvPr id="4" name="Slide Number Placeholder 3"/>
          <p:cNvSpPr>
            <a:spLocks noGrp="1"/>
          </p:cNvSpPr>
          <p:nvPr>
            <p:ph type="sldNum" sz="quarter" idx="5"/>
          </p:nvPr>
        </p:nvSpPr>
        <p:spPr>
          <a:xfrm>
            <a:off x="6464236" y="9151449"/>
            <a:ext cx="157094" cy="184666"/>
          </a:xfrm>
        </p:spPr>
        <p:txBody>
          <a:bodyPr/>
          <a:lstStyle/>
          <a:p>
            <a:pPr marL="0" marR="0" lvl="0" indent="0" algn="r" defTabSz="490953" rtl="0" eaLnBrk="1" fontAlgn="auto" latinLnBrk="0" hangingPunct="1">
              <a:lnSpc>
                <a:spcPct val="100000"/>
              </a:lnSpc>
              <a:spcBef>
                <a:spcPts val="0"/>
              </a:spcBef>
              <a:spcAft>
                <a:spcPts val="0"/>
              </a:spcAft>
              <a:buClrTx/>
              <a:buSzTx/>
              <a:buFontTx/>
              <a:buNone/>
              <a:tabLst/>
              <a:defRPr/>
            </a:pPr>
            <a:fld id="{5F38E2C1-A6E6-4A96-BD1F-60F35E392FA1}" type="slidenum">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pPr marL="0" marR="0" lvl="0" indent="0" algn="r" defTabSz="49095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289629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707070"/>
                </a:solidFill>
                <a:effectLst/>
                <a:latin typeface="brandon-grotesque"/>
              </a:rPr>
              <a:t>The Alliance for Innovation on Maternal Health (AIM)</a:t>
            </a:r>
            <a:r>
              <a:rPr lang="en-US" b="0" i="0" dirty="0">
                <a:solidFill>
                  <a:srgbClr val="707070"/>
                </a:solidFill>
                <a:effectLst/>
                <a:latin typeface="brandon-grotesque"/>
              </a:rPr>
              <a:t> is a </a:t>
            </a:r>
            <a:r>
              <a:rPr lang="en-US" b="1" i="0" dirty="0">
                <a:solidFill>
                  <a:srgbClr val="707070"/>
                </a:solidFill>
                <a:effectLst/>
                <a:latin typeface="brandon-grotesque"/>
              </a:rPr>
              <a:t>national data-driven maternal safety and quality improvement initiative.</a:t>
            </a:r>
            <a:r>
              <a:rPr lang="en-US" b="0" i="0" dirty="0">
                <a:solidFill>
                  <a:srgbClr val="707070"/>
                </a:solidFill>
                <a:effectLst/>
                <a:latin typeface="brandon-grotesque"/>
              </a:rPr>
              <a:t> Based on proven safety and quality implementation strategies, AIM works to reduce preventable maternal mortality and severe morbidity across the United States.  AIM works through state and community-based teams to align national, state, and hospital level quality improvement efforts to improve overall maternal health outcomes</a:t>
            </a:r>
            <a:r>
              <a:rPr lang="en-US" b="0" i="0">
                <a:solidFill>
                  <a:srgbClr val="707070"/>
                </a:solidFill>
                <a:effectLst/>
                <a:latin typeface="brandon-grotesque"/>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0CFA7-80F3-4D46-B4F4-9DCFF70EAB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277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5DF2A791-7D20-48A7-881C-A7E74913028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583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3A6AB-ED4D-4DBD-BA2E-59716FC8DB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728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0DD3A6AB-ED4D-4DBD-BA2E-59716FC8DB1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540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900" dirty="0">
                <a:solidFill>
                  <a:srgbClr val="000000"/>
                </a:solidFill>
                <a:latin typeface="Georgia" panose="02040502050405020303" pitchFamily="18" charset="0"/>
              </a:rPr>
              <a:t>There are 5 core elements to the IHI’s Health Equity Framework </a:t>
            </a:r>
          </a:p>
          <a:p>
            <a:pPr algn="l"/>
            <a:endParaRPr lang="en-US" sz="1900" dirty="0">
              <a:solidFill>
                <a:srgbClr val="000000"/>
              </a:solidFill>
              <a:latin typeface="Georgia" panose="02040502050405020303" pitchFamily="18" charset="0"/>
            </a:endParaRPr>
          </a:p>
          <a:p>
            <a:pPr algn="l"/>
            <a:r>
              <a:rPr lang="en-US" sz="1900" dirty="0">
                <a:solidFill>
                  <a:srgbClr val="000000"/>
                </a:solidFill>
                <a:latin typeface="Georgia" panose="02040502050405020303" pitchFamily="18" charset="0"/>
              </a:rPr>
              <a:t>The IHI also has the Improving Health Equity Assessment tool available on their website; that tool helps hospitals evaluate their current health equity efforts to identify areas for improvement. It is to be completed by senior leadership responsible for health equity within the organization. They each complete it individually and then meet to compare and discuss. The leadership can then identify goals and incorporate them into the strategic plan for the organization. Each department then aligns their goals with the organization’s strategic plan. </a:t>
            </a:r>
          </a:p>
          <a:p>
            <a:r>
              <a:rPr lang="en-US" sz="1900" dirty="0">
                <a:solidFill>
                  <a:srgbClr val="000000"/>
                </a:solidFill>
                <a:latin typeface="Georgia" panose="02040502050405020303" pitchFamily="18" charset="0"/>
              </a:rPr>
              <a:t>Make Health Equity a Strategic Priority </a:t>
            </a:r>
          </a:p>
          <a:p>
            <a:r>
              <a:rPr lang="en-US" sz="1900" dirty="0">
                <a:solidFill>
                  <a:srgbClr val="000000"/>
                </a:solidFill>
                <a:latin typeface="Georgia" panose="02040502050405020303" pitchFamily="18" charset="0"/>
              </a:rPr>
              <a:t>Organizational leaders commit to improving health equity by including equity in the organization’s strategy and goals. Equity is viewed as mission critical — that is, the mission, vision, and business cannot thrive without a focus on equity. </a:t>
            </a:r>
          </a:p>
          <a:p>
            <a:r>
              <a:rPr lang="en-US" sz="1900" dirty="0">
                <a:solidFill>
                  <a:srgbClr val="000000"/>
                </a:solidFill>
                <a:latin typeface="Georgia" panose="02040502050405020303" pitchFamily="18" charset="0"/>
              </a:rPr>
              <a:t>• Build Infrastructure to Support Health Equity </a:t>
            </a:r>
          </a:p>
          <a:p>
            <a:endParaRPr lang="en-US" sz="1900" dirty="0">
              <a:solidFill>
                <a:srgbClr val="000000"/>
              </a:solidFill>
              <a:latin typeface="Georgia" panose="02040502050405020303" pitchFamily="18" charset="0"/>
            </a:endParaRPr>
          </a:p>
          <a:p>
            <a:r>
              <a:rPr lang="en-US" sz="1900" dirty="0">
                <a:solidFill>
                  <a:srgbClr val="000000"/>
                </a:solidFill>
                <a:latin typeface="Georgia" panose="02040502050405020303" pitchFamily="18" charset="0"/>
              </a:rPr>
              <a:t>Operationalizing a health equity strategy requires dedicated resources, including human resources and data resources, as well as an organizational infrastructure. </a:t>
            </a:r>
          </a:p>
          <a:p>
            <a:r>
              <a:rPr lang="en-US" sz="1900" dirty="0">
                <a:solidFill>
                  <a:srgbClr val="000000"/>
                </a:solidFill>
                <a:latin typeface="Georgia" panose="02040502050405020303" pitchFamily="18" charset="0"/>
              </a:rPr>
              <a:t>• </a:t>
            </a:r>
            <a:r>
              <a:rPr lang="en-US" sz="1900" b="1" dirty="0">
                <a:solidFill>
                  <a:srgbClr val="000000"/>
                </a:solidFill>
                <a:latin typeface="Georgia" panose="02040502050405020303" pitchFamily="18" charset="0"/>
              </a:rPr>
              <a:t>Address the Multiple Determinants of Health </a:t>
            </a:r>
            <a:endParaRPr lang="en-US" sz="1900" dirty="0">
              <a:solidFill>
                <a:srgbClr val="000000"/>
              </a:solidFill>
              <a:latin typeface="Georgia" panose="02040502050405020303" pitchFamily="18" charset="0"/>
            </a:endParaRPr>
          </a:p>
          <a:p>
            <a:endParaRPr lang="en-US" sz="1900" dirty="0">
              <a:solidFill>
                <a:srgbClr val="000000"/>
              </a:solidFill>
              <a:latin typeface="Georgia" panose="02040502050405020303" pitchFamily="18" charset="0"/>
            </a:endParaRPr>
          </a:p>
          <a:p>
            <a:r>
              <a:rPr lang="en-US" sz="1900" dirty="0">
                <a:solidFill>
                  <a:srgbClr val="000000"/>
                </a:solidFill>
                <a:latin typeface="Georgia" panose="02040502050405020303" pitchFamily="18" charset="0"/>
              </a:rPr>
              <a:t>Health care organizations must develop strategies to address the multiple determinants of health, including health care services, organizational policies, the organization’s physical environment, the community’s socioeconomic status, and encouraging healthy behaviors. </a:t>
            </a:r>
          </a:p>
          <a:p>
            <a:r>
              <a:rPr lang="en-US" sz="1900" dirty="0">
                <a:solidFill>
                  <a:srgbClr val="000000"/>
                </a:solidFill>
                <a:latin typeface="Georgia" panose="02040502050405020303" pitchFamily="18" charset="0"/>
              </a:rPr>
              <a:t>• Eliminate Racism and Other Forms of Oppression </a:t>
            </a:r>
          </a:p>
          <a:p>
            <a:endParaRPr lang="en-US" sz="1900" dirty="0">
              <a:solidFill>
                <a:srgbClr val="000000"/>
              </a:solidFill>
              <a:latin typeface="Georgia" panose="02040502050405020303" pitchFamily="18" charset="0"/>
            </a:endParaRPr>
          </a:p>
          <a:p>
            <a:r>
              <a:rPr lang="en-US" sz="1900" dirty="0">
                <a:solidFill>
                  <a:srgbClr val="000000"/>
                </a:solidFill>
                <a:latin typeface="Georgia" panose="02040502050405020303" pitchFamily="18" charset="0"/>
              </a:rPr>
              <a:t>Health care organizations must look at their systems, practices, and policies to assess where inequities are produced and where equity can be proactively created. </a:t>
            </a:r>
          </a:p>
          <a:p>
            <a:r>
              <a:rPr lang="en-US" sz="1900" dirty="0">
                <a:solidFill>
                  <a:srgbClr val="000000"/>
                </a:solidFill>
                <a:latin typeface="Georgia" panose="02040502050405020303" pitchFamily="18" charset="0"/>
              </a:rPr>
              <a:t>• Partner with the Community to Improve Health Equity </a:t>
            </a:r>
          </a:p>
          <a:p>
            <a:endParaRPr lang="en-US" sz="1900" dirty="0">
              <a:solidFill>
                <a:srgbClr val="000000"/>
              </a:solidFill>
              <a:latin typeface="Georgia" panose="02040502050405020303" pitchFamily="18" charset="0"/>
            </a:endParaRPr>
          </a:p>
          <a:p>
            <a:r>
              <a:rPr lang="en-US" sz="1900" dirty="0">
                <a:solidFill>
                  <a:srgbClr val="000000"/>
                </a:solidFill>
                <a:latin typeface="Georgia" panose="02040502050405020303" pitchFamily="18" charset="0"/>
              </a:rPr>
              <a:t>To support communities to reach their full health potential, health care organizations must work in partnership with community members and community-based organizations that are highly engaged with community members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DBF77-AAD6-437E-9059-50AC42DD65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061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71A0-A06B-4C7C-BCF8-9E1F254DF6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051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OMB developed standardized categories for race and ethnicity and as a result many health care organizations adopted the OMB categories. Additionally, the OMB categories for race and ethnicity are included in all electronic health records. OMB standards also enable individuals to select multiple racial categories. (ref = IHI)</a:t>
            </a:r>
          </a:p>
          <a:p>
            <a:endParaRPr lang="en-US" dirty="0"/>
          </a:p>
          <a:p>
            <a:endParaRPr lang="en-US" dirty="0"/>
          </a:p>
          <a:p>
            <a:r>
              <a:rPr lang="en-US" dirty="0"/>
              <a:t>Office of Management and Budget (OMB) </a:t>
            </a:r>
          </a:p>
          <a:p>
            <a:r>
              <a:rPr lang="en-US" dirty="0">
                <a:hlinkClick r:id="rId3"/>
              </a:rPr>
              <a:t>Office of Management and Budget (OMB) Standards | Office of Research on Women's Health (nih.gov)</a:t>
            </a:r>
            <a:endParaRPr lang="en-US" dirty="0"/>
          </a:p>
          <a:p>
            <a:r>
              <a:rPr lang="en-US" dirty="0">
                <a:hlinkClick r:id="rId4"/>
              </a:rPr>
              <a:t>OMB DIRECTIVE 15: RACE AND ETHNIC STANDARDS FOR FEDERAL STATISTICS AND ADMINISTRATIVE REPORTING (cdc.gov)</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0CFA7-80F3-4D46-B4F4-9DCFF70EAB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71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Health Equity: When every person has the opportunity to attain their full health potential. When no one is disadvantaged from achieving this potential because of social position or other socially determined circumstances.</a:t>
            </a:r>
          </a:p>
          <a:p>
            <a:endParaRPr lang="en-US" dirty="0"/>
          </a:p>
          <a:p>
            <a:r>
              <a:rPr lang="en-US" dirty="0"/>
              <a:t>Screen for and document social determinants that may influence health and use of health care: </a:t>
            </a:r>
          </a:p>
          <a:p>
            <a:pPr lvl="1"/>
            <a:r>
              <a:rPr lang="en-US" dirty="0"/>
              <a:t>Access to stable and safe housing</a:t>
            </a:r>
          </a:p>
          <a:p>
            <a:pPr lvl="1"/>
            <a:r>
              <a:rPr lang="en-US" dirty="0"/>
              <a:t>Access to clean water, food, other supplies</a:t>
            </a:r>
          </a:p>
          <a:p>
            <a:pPr lvl="1"/>
            <a:r>
              <a:rPr lang="en-US" dirty="0"/>
              <a:t>Access to translation services</a:t>
            </a:r>
          </a:p>
          <a:p>
            <a:pPr lvl="1"/>
            <a:r>
              <a:rPr lang="en-US" dirty="0"/>
              <a:t>Employment status</a:t>
            </a:r>
          </a:p>
          <a:p>
            <a:pPr lvl="1"/>
            <a:r>
              <a:rPr lang="en-US" dirty="0"/>
              <a:t>Screen positive </a:t>
            </a:r>
            <a:r>
              <a:rPr lang="en-US" dirty="0">
                <a:sym typeface="Wingdings" panose="05000000000000000000" pitchFamily="2" charset="2"/>
              </a:rPr>
              <a:t> </a:t>
            </a:r>
            <a:r>
              <a:rPr lang="en-US" dirty="0"/>
              <a:t>refer to institutional and community support services </a:t>
            </a:r>
          </a:p>
          <a:p>
            <a:r>
              <a:rPr lang="en-US" dirty="0"/>
              <a:t>Deliver clinical and public health messaging in the preferred language of each patient; use trained medical interpreters for any clinical encounters with patients of limited English proficiency </a:t>
            </a:r>
          </a:p>
          <a:p>
            <a:endParaRPr lang="en-US" dirty="0"/>
          </a:p>
        </p:txBody>
      </p:sp>
      <p:sp>
        <p:nvSpPr>
          <p:cNvPr id="4" name="Slide Number Placeholder 3"/>
          <p:cNvSpPr>
            <a:spLocks noGrp="1"/>
          </p:cNvSpPr>
          <p:nvPr>
            <p:ph type="sldNum" sz="quarter" idx="5"/>
          </p:nvPr>
        </p:nvSpPr>
        <p:spPr/>
        <p:txBody>
          <a:bodyPr/>
          <a:lstStyle/>
          <a:p>
            <a:pPr marL="0" marR="0" lvl="0" indent="0" algn="r" defTabSz="960192" rtl="0" eaLnBrk="1" fontAlgn="auto" latinLnBrk="0" hangingPunct="1">
              <a:lnSpc>
                <a:spcPct val="100000"/>
              </a:lnSpc>
              <a:spcBef>
                <a:spcPts val="0"/>
              </a:spcBef>
              <a:spcAft>
                <a:spcPts val="0"/>
              </a:spcAft>
              <a:buClrTx/>
              <a:buSzTx/>
              <a:buFontTx/>
              <a:buNone/>
              <a:tabLst/>
              <a:defRPr/>
            </a:pPr>
            <a:fld id="{0DD3A6AB-ED4D-4DBD-BA2E-59716FC8DB1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019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030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Times New Roman" panose="02020603050405020304" pitchFamily="18" charset="0"/>
                <a:ea typeface="Times New Roman" panose="02020603050405020304" pitchFamily="18" charset="0"/>
              </a:rPr>
              <a:t>An approach proposed by the IHI is to use </a:t>
            </a:r>
            <a:r>
              <a:rPr lang="en-US" sz="1800" b="1" dirty="0" err="1">
                <a:effectLst/>
                <a:latin typeface="Times New Roman" panose="02020603050405020304" pitchFamily="18" charset="0"/>
                <a:ea typeface="Times New Roman" panose="02020603050405020304" pitchFamily="18" charset="0"/>
              </a:rPr>
              <a:t>REaL</a:t>
            </a:r>
            <a:r>
              <a:rPr lang="en-US" sz="1800" b="1" dirty="0">
                <a:effectLst/>
                <a:latin typeface="Times New Roman" panose="02020603050405020304" pitchFamily="18" charset="0"/>
                <a:ea typeface="Times New Roman" panose="02020603050405020304" pitchFamily="18" charset="0"/>
              </a:rPr>
              <a:t> data to stratify one strategic measure to build will and interest among leaders and clinicians. Fast deployment of stratified data for one strategic measure versus waiting for development of an entire dashboard allows the organization to learn and understand aspects of equity in practice. This approach supports IHI’s current recommendation that organizations should gain experience in improving equity by first applying an “equity lens” to existing improvement projects aligned with strategic priorities rather than chartering new projects with the specific focus to improve equity.</a:t>
            </a:r>
            <a:endParaRPr lang="en-US" b="1" dirty="0"/>
          </a:p>
          <a:p>
            <a:endParaRPr lang="en-US" dirty="0"/>
          </a:p>
          <a:p>
            <a:endParaRPr lang="en-US" dirty="0"/>
          </a:p>
          <a:p>
            <a:r>
              <a:rPr lang="en-US" dirty="0"/>
              <a:t>There are two distinct approaches in using QI to address disparities, both of which emphasize the tailoring of interventions to meet the cultural and linguistic needs of the populations of focus. The difference lies in the use of data in the identification of disparities and monitoring of improvement. One approach, commonly used in research and practice, is to focus on improving care for a population that has historically experienced disparities in care or is an underserved population. With this approach, the use of REAL data to monitor differences among and between groups is not emphasized. Improved equity is determined by assessing if interventions lead to improvements in baseline measures. The second and ideal approach is to use REAL data to demonstrate gaps in care by comparing a quality measure among two (or more) groups. For example, colon cancer screening rates for English speaking patients are compared with screening rates for </a:t>
            </a:r>
            <a:r>
              <a:rPr lang="en-US" dirty="0" err="1"/>
              <a:t>nonEnglish</a:t>
            </a:r>
            <a:r>
              <a:rPr lang="en-US" dirty="0"/>
              <a:t> speakers. Improved equity is evaluated by looking for better quality of care and a decrease in the gap between groups. This approach is impossible to do without high quality REAL data. Using this approach, QI can result in three possible effects on equity. First, it can improve care for both groups but have no effect on the gap. Or, QI can improve quality of care and reduce the gap. Lastly, improvement efforts can widen the gap by improving care for one group while worsening it for the second group. Stratifying quality measures improves accuracy and quality of data and therefore allows more efficient and cost effective use of QI resources. This approach also provides a way to demonstrate which practices result in improved equity and can be spread to other systems and settings. Quality improvement may not benefit all populations equally. Careful measurement is vital to improving equity. Focused analysis of data can help uncover disparities between and within populations. These data should be monitored as improvements © 2012 Center for the Health Professions at the University of California, San Francisco Bringing Equity into Quality Improvement: An Overview of the Field and Opportunities Ahead 13 are made to confirm that the changes resulting in the intended goal of diminishing gaps in the quality of care.(Ref=Bringing Equity into Quality Improvement: An Overview and Opportunities Ahead)</a:t>
            </a:r>
          </a:p>
          <a:p>
            <a:endParaRPr lang="en-US" dirty="0"/>
          </a:p>
          <a:p>
            <a:endParaRPr lang="en-US" dirty="0"/>
          </a:p>
          <a:p>
            <a:r>
              <a:rPr lang="en-US" dirty="0"/>
              <a:t>IHI Improving Health Equity:  Build Infrastructure to Support Health Equity</a:t>
            </a:r>
          </a:p>
          <a:p>
            <a:endParaRPr lang="en-US" dirty="0"/>
          </a:p>
          <a:p>
            <a:r>
              <a:rPr lang="en-US" dirty="0"/>
              <a:t>http://www.ihi.org/Engage/Initiatives/Pursuing-Equity/Pages/default.aspx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3A6AB-ED4D-4DBD-BA2E-59716FC8DB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243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t>Structure measures</a:t>
            </a:r>
            <a:r>
              <a:rPr lang="en-US" sz="1200" dirty="0"/>
              <a:t>: the organization’s infrastructure, capacity, systems, and processes; </a:t>
            </a:r>
            <a:r>
              <a:rPr lang="en-US" sz="1200" b="1" dirty="0"/>
              <a:t>Used to assess if standardized, evidence-based systems, protocols, and materials have been established to improve patient care</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t>Process measures</a:t>
            </a:r>
            <a:r>
              <a:rPr lang="en-US" sz="1200" dirty="0"/>
              <a:t>: the way services are delivered; the activities done to provide care; </a:t>
            </a:r>
            <a:r>
              <a:rPr lang="en-US" b="1" dirty="0"/>
              <a:t>Used to monitor the adoption and implementation of evidence-based practices</a:t>
            </a:r>
          </a:p>
          <a:p>
            <a:r>
              <a:rPr lang="en-US" sz="1200" u="sng" dirty="0"/>
              <a:t>Outcome measures</a:t>
            </a:r>
            <a:r>
              <a:rPr lang="en-US" sz="1200" dirty="0"/>
              <a:t>: the overall impact or results of the care provided; </a:t>
            </a:r>
            <a:r>
              <a:rPr lang="en-US" b="1" i="0" dirty="0">
                <a:solidFill>
                  <a:srgbClr val="000000"/>
                </a:solidFill>
                <a:effectLst/>
                <a:latin typeface="Open Sans" panose="020B0606030504020204" pitchFamily="34" charset="0"/>
              </a:rPr>
              <a:t>used to examine changes that occur in the health of an individual, group of people, or population that can be attributed to the adoption of clinical best practices</a:t>
            </a:r>
            <a:endParaRPr lang="en-US" sz="1200" b="1" dirty="0"/>
          </a:p>
          <a:p>
            <a:r>
              <a:rPr lang="en-US" sz="1200" u="sng" dirty="0"/>
              <a:t>Balancing measures</a:t>
            </a:r>
            <a:r>
              <a:rPr lang="en-US" sz="1200" dirty="0"/>
              <a:t>: check for unintended outcomes </a:t>
            </a:r>
            <a:endParaRPr lang="en-US" sz="1100" dirty="0"/>
          </a:p>
          <a:p>
            <a:endParaRPr lang="en-US" dirty="0"/>
          </a:p>
          <a:p>
            <a:endParaRPr lang="en-US" dirty="0"/>
          </a:p>
          <a:p>
            <a:pPr algn="l"/>
            <a:r>
              <a:rPr lang="en-US" b="1" i="0" dirty="0">
                <a:solidFill>
                  <a:srgbClr val="1B1B1B"/>
                </a:solidFill>
                <a:effectLst/>
                <a:latin typeface="Public Sans Semibold"/>
              </a:rPr>
              <a:t>Structural Measures</a:t>
            </a:r>
          </a:p>
          <a:p>
            <a:pPr algn="l"/>
            <a:r>
              <a:rPr lang="en-US" b="0" i="0" dirty="0">
                <a:solidFill>
                  <a:srgbClr val="1B1B1B"/>
                </a:solidFill>
                <a:effectLst/>
                <a:latin typeface="Source Sans Pro" panose="020B0604020202020204" pitchFamily="34" charset="0"/>
              </a:rPr>
              <a:t>Structural measures give consumers a sense of a health care provider’s capacity, systems, and processes to provide high-quality care. For example:</a:t>
            </a:r>
          </a:p>
          <a:p>
            <a:pPr algn="l">
              <a:buFont typeface="Arial" panose="020B0604020202020204" pitchFamily="34" charset="0"/>
              <a:buChar char="•"/>
            </a:pPr>
            <a:r>
              <a:rPr lang="en-US" b="0" i="0" dirty="0">
                <a:solidFill>
                  <a:srgbClr val="1B1B1B"/>
                </a:solidFill>
                <a:effectLst/>
                <a:latin typeface="Source Sans Pro" panose="020B0604020202020204" pitchFamily="34" charset="0"/>
              </a:rPr>
              <a:t>Whether the health care organization uses electronic medical records or medication order entry systems.</a:t>
            </a:r>
          </a:p>
          <a:p>
            <a:pPr algn="l">
              <a:buFont typeface="Arial" panose="020B0604020202020204" pitchFamily="34" charset="0"/>
              <a:buChar char="•"/>
            </a:pPr>
            <a:r>
              <a:rPr lang="en-US" b="0" i="0" dirty="0">
                <a:solidFill>
                  <a:srgbClr val="1B1B1B"/>
                </a:solidFill>
                <a:effectLst/>
                <a:latin typeface="Source Sans Pro" panose="020B0604020202020204" pitchFamily="34" charset="0"/>
              </a:rPr>
              <a:t>The number or proportion of board-certified physicians.</a:t>
            </a:r>
          </a:p>
          <a:p>
            <a:pPr algn="l">
              <a:buFont typeface="Arial" panose="020B0604020202020204" pitchFamily="34" charset="0"/>
              <a:buChar char="•"/>
            </a:pPr>
            <a:r>
              <a:rPr lang="en-US" b="0" i="0" dirty="0">
                <a:solidFill>
                  <a:srgbClr val="1B1B1B"/>
                </a:solidFill>
                <a:effectLst/>
                <a:latin typeface="Source Sans Pro" panose="020B0604020202020204" pitchFamily="34" charset="0"/>
              </a:rPr>
              <a:t>The ratio of providers to patients.</a:t>
            </a:r>
          </a:p>
          <a:p>
            <a:pPr algn="l">
              <a:buFont typeface="Arial" panose="020B0604020202020204" pitchFamily="34" charset="0"/>
              <a:buChar char="•"/>
            </a:pPr>
            <a:endParaRPr lang="en-US" b="0" i="0" dirty="0">
              <a:solidFill>
                <a:srgbClr val="1B1B1B"/>
              </a:solidFill>
              <a:effectLst/>
              <a:latin typeface="Source Sans Pro" panose="020B0604020202020204" pitchFamily="34" charset="0"/>
            </a:endParaRPr>
          </a:p>
          <a:p>
            <a:pPr algn="l"/>
            <a:r>
              <a:rPr lang="en-US" b="1" i="0" dirty="0">
                <a:solidFill>
                  <a:srgbClr val="1B1B1B"/>
                </a:solidFill>
                <a:effectLst/>
                <a:latin typeface="Public Sans Semibold"/>
              </a:rPr>
              <a:t>Process Measures</a:t>
            </a:r>
          </a:p>
          <a:p>
            <a:pPr algn="l"/>
            <a:r>
              <a:rPr lang="en-US" b="0" i="0" dirty="0">
                <a:solidFill>
                  <a:srgbClr val="1B1B1B"/>
                </a:solidFill>
                <a:effectLst/>
                <a:latin typeface="Source Sans Pro" panose="020B0503030403020204" pitchFamily="34" charset="0"/>
              </a:rPr>
              <a:t>Process measures indicate what a provider does to maintain or improve health, either for healthy people or for those diagnosed with a health care condition. These measures typically reflect generally accepted recommendations for clinical practice. For example:</a:t>
            </a:r>
          </a:p>
          <a:p>
            <a:pPr algn="l">
              <a:buFont typeface="Arial" panose="020B0604020202020204" pitchFamily="34" charset="0"/>
              <a:buChar char="•"/>
            </a:pPr>
            <a:r>
              <a:rPr lang="en-US" b="0" i="0" dirty="0">
                <a:solidFill>
                  <a:srgbClr val="1B1B1B"/>
                </a:solidFill>
                <a:effectLst/>
                <a:latin typeface="Source Sans Pro" panose="020B0503030403020204" pitchFamily="34" charset="0"/>
              </a:rPr>
              <a:t>The percentage of people receiving preventive services (such as mammograms or immunizations).</a:t>
            </a:r>
          </a:p>
          <a:p>
            <a:pPr algn="l">
              <a:buFont typeface="Arial" panose="020B0604020202020204" pitchFamily="34" charset="0"/>
              <a:buChar char="•"/>
            </a:pPr>
            <a:r>
              <a:rPr lang="en-US" b="0" i="0" dirty="0">
                <a:solidFill>
                  <a:srgbClr val="1B1B1B"/>
                </a:solidFill>
                <a:effectLst/>
                <a:latin typeface="Source Sans Pro" panose="020B0503030403020204" pitchFamily="34" charset="0"/>
              </a:rPr>
              <a:t>The percentage of people with diabetes who had their blood sugar tested and controlled.</a:t>
            </a:r>
          </a:p>
          <a:p>
            <a:pPr algn="l"/>
            <a:r>
              <a:rPr lang="en-US" b="0" i="0" dirty="0">
                <a:solidFill>
                  <a:srgbClr val="1B1B1B"/>
                </a:solidFill>
                <a:effectLst/>
                <a:latin typeface="Source Sans Pro" panose="020B0503030403020204" pitchFamily="34" charset="0"/>
              </a:rPr>
              <a:t>Process measures can inform consumers about medical care they may expect to receive for a given condition or disease, and can contribute toward improving health outcomes. The majority of health care quality measures used for public reporting are process measures.</a:t>
            </a:r>
          </a:p>
          <a:p>
            <a:pPr algn="l">
              <a:buFont typeface="Arial" panose="020B0604020202020204" pitchFamily="34" charset="0"/>
              <a:buNone/>
            </a:pPr>
            <a:endParaRPr lang="en-US" b="0" i="0" dirty="0">
              <a:solidFill>
                <a:srgbClr val="1B1B1B"/>
              </a:solidFill>
              <a:effectLst/>
              <a:latin typeface="Source Sans Pro" panose="020B0604020202020204" pitchFamily="34" charset="0"/>
            </a:endParaRPr>
          </a:p>
          <a:p>
            <a:pPr algn="l"/>
            <a:r>
              <a:rPr lang="en-US" b="1" i="0" dirty="0">
                <a:solidFill>
                  <a:srgbClr val="1B1B1B"/>
                </a:solidFill>
                <a:effectLst/>
                <a:latin typeface="Public Sans Semibold"/>
              </a:rPr>
              <a:t>Outcome Measures</a:t>
            </a:r>
          </a:p>
          <a:p>
            <a:pPr algn="l"/>
            <a:r>
              <a:rPr lang="en-US" b="0" i="0" dirty="0">
                <a:solidFill>
                  <a:srgbClr val="1B1B1B"/>
                </a:solidFill>
                <a:effectLst/>
                <a:latin typeface="Source Sans Pro" panose="020B0503030403020204" pitchFamily="34" charset="0"/>
              </a:rPr>
              <a:t>Outcome measures reflect the impact of the health care service or intervention on the health status of patients. For example:</a:t>
            </a:r>
          </a:p>
          <a:p>
            <a:pPr algn="l">
              <a:buFont typeface="Arial" panose="020B0604020202020204" pitchFamily="34" charset="0"/>
              <a:buChar char="•"/>
            </a:pPr>
            <a:r>
              <a:rPr lang="en-US" b="0" i="0" dirty="0">
                <a:solidFill>
                  <a:srgbClr val="1B1B1B"/>
                </a:solidFill>
                <a:effectLst/>
                <a:latin typeface="Source Sans Pro" panose="020B0503030403020204" pitchFamily="34" charset="0"/>
              </a:rPr>
              <a:t>The percentage of patients who died as a result of surgery (surgical mortality rates).</a:t>
            </a:r>
          </a:p>
          <a:p>
            <a:pPr algn="l">
              <a:buFont typeface="Arial" panose="020B0604020202020204" pitchFamily="34" charset="0"/>
              <a:buChar char="•"/>
            </a:pPr>
            <a:r>
              <a:rPr lang="en-US" b="0" i="0" dirty="0">
                <a:solidFill>
                  <a:srgbClr val="1B1B1B"/>
                </a:solidFill>
                <a:effectLst/>
                <a:latin typeface="Source Sans Pro" panose="020B0503030403020204" pitchFamily="34" charset="0"/>
              </a:rPr>
              <a:t>The rate of surgical complications or hospital-acquired infections.</a:t>
            </a:r>
          </a:p>
          <a:p>
            <a:pPr algn="l"/>
            <a:r>
              <a:rPr lang="en-US" b="0" i="0" dirty="0">
                <a:solidFill>
                  <a:srgbClr val="1B1B1B"/>
                </a:solidFill>
                <a:effectLst/>
                <a:latin typeface="Source Sans Pro" panose="020B0503030403020204" pitchFamily="34" charset="0"/>
              </a:rPr>
              <a:t>Outcome measures may seem to represent the “gold standard” in measuring quality, but an outcome is the result of numerous factors, many beyond providers’ </a:t>
            </a:r>
            <a:r>
              <a:rPr lang="en-US" b="0" i="0" dirty="0" err="1">
                <a:solidFill>
                  <a:srgbClr val="1B1B1B"/>
                </a:solidFill>
                <a:effectLst/>
                <a:latin typeface="Source Sans Pro" panose="020B0503030403020204" pitchFamily="34" charset="0"/>
              </a:rPr>
              <a:t>contro</a:t>
            </a:r>
            <a:endParaRPr lang="en-US" b="0" i="0" dirty="0">
              <a:solidFill>
                <a:srgbClr val="1B1B1B"/>
              </a:solidFill>
              <a:effectLst/>
              <a:latin typeface="Source Sans Pro" panose="020B0503030403020204" pitchFamily="34" charset="0"/>
            </a:endParaRPr>
          </a:p>
          <a:p>
            <a:pPr algn="l">
              <a:buFont typeface="Arial" panose="020B0604020202020204" pitchFamily="34" charset="0"/>
              <a:buNone/>
            </a:pPr>
            <a:endParaRPr lang="en-US" b="0" i="0" dirty="0">
              <a:solidFill>
                <a:srgbClr val="1B1B1B"/>
              </a:solidFill>
              <a:effectLst/>
              <a:latin typeface="Source Sans Pro" panose="020B0604020202020204" pitchFamily="34" charset="0"/>
            </a:endParaRPr>
          </a:p>
          <a:p>
            <a:pPr algn="l">
              <a:buFont typeface="Arial" panose="020B0604020202020204" pitchFamily="34" charset="0"/>
              <a:buChar char="•"/>
            </a:pPr>
            <a:endParaRPr lang="en-US" b="0" i="0" dirty="0">
              <a:solidFill>
                <a:srgbClr val="1B1B1B"/>
              </a:solidFill>
              <a:effectLst/>
              <a:latin typeface="Source Sans Pro" panose="020B0604020202020204" pitchFamily="34" charset="0"/>
            </a:endParaRPr>
          </a:p>
          <a:p>
            <a:pPr algn="l">
              <a:buFont typeface="Arial" panose="020B0604020202020204" pitchFamily="34" charset="0"/>
              <a:buChar char="•"/>
            </a:pPr>
            <a:endParaRPr lang="en-US" b="0" i="0" dirty="0">
              <a:solidFill>
                <a:srgbClr val="1B1B1B"/>
              </a:solidFill>
              <a:effectLst/>
              <a:latin typeface="Source Sans Pro" panose="020B0604020202020204" pitchFamily="34" charset="0"/>
            </a:endParaRPr>
          </a:p>
          <a:p>
            <a:pPr algn="l">
              <a:buFont typeface="Arial" panose="020B0604020202020204" pitchFamily="34" charset="0"/>
              <a:buNone/>
            </a:pPr>
            <a:r>
              <a:rPr lang="en-US" b="0" i="0" dirty="0">
                <a:solidFill>
                  <a:srgbClr val="1B1B1B"/>
                </a:solidFill>
                <a:effectLst/>
                <a:latin typeface="Source Sans Pro" panose="020B0604020202020204" pitchFamily="34" charset="0"/>
              </a:rPr>
              <a:t>AHRQ: </a:t>
            </a:r>
            <a:r>
              <a:rPr lang="en-US" dirty="0">
                <a:hlinkClick r:id="rId3"/>
              </a:rPr>
              <a:t>Types of Health Care Quality Measures | Agency for Healthcare Research and Quality (ahrq.gov)</a:t>
            </a:r>
            <a:endParaRPr lang="en-US" b="0" i="0" dirty="0">
              <a:solidFill>
                <a:srgbClr val="1B1B1B"/>
              </a:solidFill>
              <a:effectLst/>
              <a:latin typeface="Source Sans Pro"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0CFA7-80F3-4D46-B4F4-9DCFF70EAB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6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0CFA7-80F3-4D46-B4F4-9DCFF70EAB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601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8D93C-6E4F-489E-8C9A-49A11133A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496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dirty="0"/>
              <a:t>Readiness</a:t>
            </a:r>
            <a:r>
              <a:rPr lang="en-US" sz="1700" dirty="0"/>
              <a:t> – every unit</a:t>
            </a:r>
          </a:p>
          <a:p>
            <a:pPr lvl="1"/>
            <a:r>
              <a:rPr lang="en-US" sz="1700" dirty="0"/>
              <a:t>Is your team ready for an emergency?</a:t>
            </a:r>
          </a:p>
          <a:p>
            <a:pPr lvl="1"/>
            <a:endParaRPr lang="en-US" sz="1700" dirty="0"/>
          </a:p>
          <a:p>
            <a:r>
              <a:rPr lang="en-US" sz="1700" b="1" dirty="0"/>
              <a:t>Recognition</a:t>
            </a:r>
            <a:r>
              <a:rPr lang="en-US" sz="1700" dirty="0"/>
              <a:t> – every patient</a:t>
            </a:r>
          </a:p>
          <a:p>
            <a:pPr lvl="1"/>
            <a:r>
              <a:rPr lang="en-US" sz="1700" dirty="0"/>
              <a:t>How does your team recognize patients at risk or experiencing deterioration?</a:t>
            </a:r>
          </a:p>
          <a:p>
            <a:pPr lvl="1"/>
            <a:endParaRPr lang="en-US" sz="1700" dirty="0"/>
          </a:p>
          <a:p>
            <a:r>
              <a:rPr lang="en-US" sz="1700" b="1" dirty="0"/>
              <a:t>Response</a:t>
            </a:r>
            <a:r>
              <a:rPr lang="en-US" sz="1700" dirty="0"/>
              <a:t> – every emergency</a:t>
            </a:r>
          </a:p>
          <a:p>
            <a:pPr lvl="1"/>
            <a:r>
              <a:rPr lang="en-US" sz="1700" dirty="0"/>
              <a:t>What is your team’s response to an emergency?</a:t>
            </a:r>
          </a:p>
          <a:p>
            <a:pPr lvl="1"/>
            <a:endParaRPr lang="en-US" sz="1700" dirty="0"/>
          </a:p>
          <a:p>
            <a:r>
              <a:rPr lang="en-US" sz="1700" b="1" dirty="0"/>
              <a:t>Reporting</a:t>
            </a:r>
            <a:r>
              <a:rPr lang="en-US" sz="1700" dirty="0"/>
              <a:t> – every unit</a:t>
            </a:r>
          </a:p>
          <a:p>
            <a:pPr lvl="1"/>
            <a:r>
              <a:rPr lang="en-US" sz="1700" dirty="0"/>
              <a:t>How does your team improve and learn?</a:t>
            </a:r>
          </a:p>
          <a:p>
            <a:endParaRPr lang="en-US" dirty="0"/>
          </a:p>
        </p:txBody>
      </p:sp>
      <p:sp>
        <p:nvSpPr>
          <p:cNvPr id="4" name="Slide Number Placeholder 3"/>
          <p:cNvSpPr>
            <a:spLocks noGrp="1"/>
          </p:cNvSpPr>
          <p:nvPr>
            <p:ph type="sldNum" sz="quarter" idx="5"/>
          </p:nvPr>
        </p:nvSpPr>
        <p:spPr/>
        <p:txBody>
          <a:bodyPr/>
          <a:lstStyle/>
          <a:p>
            <a:pPr marL="0" marR="0" lvl="0" indent="0" algn="r" defTabSz="462321" rtl="0" eaLnBrk="1" fontAlgn="auto" latinLnBrk="0" hangingPunct="1">
              <a:lnSpc>
                <a:spcPct val="100000"/>
              </a:lnSpc>
              <a:spcBef>
                <a:spcPts val="0"/>
              </a:spcBef>
              <a:spcAft>
                <a:spcPts val="0"/>
              </a:spcAft>
              <a:buClrTx/>
              <a:buSzTx/>
              <a:buFontTx/>
              <a:buNone/>
              <a:tabLst/>
              <a:defRPr/>
            </a:pPr>
            <a:fld id="{5F38E2C1-A6E6-4A96-BD1F-60F35E392FA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321"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454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8D93C-6E4F-489E-8C9A-49A11133AC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825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BAADD-12CF-414B-8863-8F5081FF9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065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Arial" charset="0"/>
                <a:ea typeface="+mn-ea"/>
                <a:cs typeface="+mn-cs"/>
              </a:rPr>
              <a:t> </a:t>
            </a:r>
            <a:r>
              <a:rPr lang="en-US" sz="1600" b="0" i="0" u="sng" kern="1200" dirty="0">
                <a:solidFill>
                  <a:schemeClr val="tx1"/>
                </a:solidFill>
                <a:effectLst/>
                <a:latin typeface="Arial" charset="0"/>
                <a:ea typeface="+mn-ea"/>
                <a:cs typeface="+mn-cs"/>
                <a:hlinkClick r:id="rId3"/>
              </a:rPr>
              <a:t>National Vital Statistics System - </a:t>
            </a:r>
            <a:r>
              <a:rPr lang="en-US" sz="1600" b="0" i="0" u="sng" kern="1200" dirty="0" err="1">
                <a:solidFill>
                  <a:schemeClr val="tx1"/>
                </a:solidFill>
                <a:effectLst/>
                <a:latin typeface="Arial" charset="0"/>
                <a:ea typeface="+mn-ea"/>
                <a:cs typeface="+mn-cs"/>
                <a:hlinkClick r:id="rId3"/>
              </a:rPr>
              <a:t>Natality</a:t>
            </a:r>
            <a:r>
              <a:rPr lang="en-US" sz="1600" b="0" i="0" u="sng" kern="1200" dirty="0">
                <a:solidFill>
                  <a:schemeClr val="tx1"/>
                </a:solidFill>
                <a:effectLst/>
                <a:latin typeface="Arial" charset="0"/>
                <a:ea typeface="+mn-ea"/>
                <a:cs typeface="+mn-cs"/>
                <a:hlinkClick r:id="rId3"/>
              </a:rPr>
              <a:t> (</a:t>
            </a:r>
            <a:r>
              <a:rPr lang="en-US" sz="1600" b="0" i="0" u="sng" kern="1200" dirty="0" err="1">
                <a:solidFill>
                  <a:schemeClr val="tx1"/>
                </a:solidFill>
                <a:effectLst/>
                <a:latin typeface="Arial" charset="0"/>
                <a:ea typeface="+mn-ea"/>
                <a:cs typeface="+mn-cs"/>
                <a:hlinkClick r:id="rId3"/>
              </a:rPr>
              <a:t>NVSS</a:t>
            </a:r>
            <a:r>
              <a:rPr lang="en-US" sz="1600" b="0" i="0" u="sng" kern="1200" dirty="0">
                <a:solidFill>
                  <a:schemeClr val="tx1"/>
                </a:solidFill>
                <a:effectLst/>
                <a:latin typeface="Arial" charset="0"/>
                <a:ea typeface="+mn-ea"/>
                <a:cs typeface="+mn-cs"/>
                <a:hlinkClick r:id="rId3"/>
              </a:rPr>
              <a:t>-N), CDC/NCHS</a:t>
            </a:r>
            <a:endParaRPr lang="en-US" sz="1600" b="0" i="0" u="sng" kern="1200" dirty="0">
              <a:solidFill>
                <a:schemeClr val="tx1"/>
              </a:solidFill>
              <a:effectLst/>
              <a:latin typeface="Arial" charset="0"/>
              <a:ea typeface="+mn-ea"/>
              <a:cs typeface="+mn-cs"/>
            </a:endParaRPr>
          </a:p>
          <a:p>
            <a:endParaRPr lang="en-US" b="1" dirty="0"/>
          </a:p>
          <a:p>
            <a:r>
              <a:rPr lang="en-US" b="1" dirty="0"/>
              <a:t>January 2022 Feedback to US News:</a:t>
            </a:r>
          </a:p>
          <a:p>
            <a:r>
              <a:rPr lang="en-US" dirty="0"/>
              <a:t>With respect to complications in Cesarean births, the survey relies on the Joint Commission definition for </a:t>
            </a:r>
            <a:r>
              <a:rPr lang="en-US" dirty="0" err="1"/>
              <a:t>NTSV</a:t>
            </a:r>
            <a:r>
              <a:rPr lang="en-US" dirty="0"/>
              <a:t>. However, the Society for Maternal Fetal Medicine (</a:t>
            </a:r>
            <a:r>
              <a:rPr lang="en-US" dirty="0" err="1"/>
              <a:t>SMFM</a:t>
            </a:r>
            <a:r>
              <a:rPr lang="en-US" dirty="0"/>
              <a:t>) has developed a new definition for low risk cesarean delivery rate which excludes patients with a prior cesarean and excludes additional clinically relevant risk factors. This metric more accurately reflects what is low risk and gives a more clinically accurate definition. Some hospitals may not be able to safely reduce their </a:t>
            </a:r>
            <a:r>
              <a:rPr lang="en-US" dirty="0" err="1"/>
              <a:t>NTSV</a:t>
            </a:r>
            <a:r>
              <a:rPr lang="en-US" dirty="0"/>
              <a:t> rate using the Joint Commission definition if they are performing cesareans for indications such as HIV with a high viral load, prior history of myomectomy, umbilical cord prolapse during labor, or placenta </a:t>
            </a:r>
            <a:r>
              <a:rPr lang="en-US" dirty="0" err="1"/>
              <a:t>previa</a:t>
            </a:r>
            <a:r>
              <a:rPr lang="en-US" dirty="0"/>
              <a:t> in the index pregnancy. While these are all acceptable medical indications to perform a primary cesarean delivery, they would be part of the numerator in the Joint Commission definition but excluded from the </a:t>
            </a:r>
            <a:r>
              <a:rPr lang="en-US" dirty="0" err="1"/>
              <a:t>SMFM</a:t>
            </a:r>
            <a:r>
              <a:rPr lang="en-US" dirty="0"/>
              <a:t> definition. See “Comparing variation in hospital rates of cesarean delivery among low-risk women using 3 different measures” (article attached to feedback email).</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25EC16-D423-4CD9-8EFC-187C4317F85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charset="0"/>
                <a:ea typeface="+mn-ea"/>
                <a:cs typeface="+mn-cs"/>
              </a:rPr>
              <a:t>HOU-AAA123-20120209-</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92554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Times New Roman" panose="02020603050405020304" pitchFamily="18" charset="0"/>
                <a:ea typeface="Times New Roman" panose="02020603050405020304" pitchFamily="18" charset="0"/>
              </a:rPr>
              <a:t>An approach proposed by the IHI is to use </a:t>
            </a:r>
            <a:r>
              <a:rPr lang="en-US" sz="1800" b="1" dirty="0" err="1">
                <a:effectLst/>
                <a:latin typeface="Times New Roman" panose="02020603050405020304" pitchFamily="18" charset="0"/>
                <a:ea typeface="Times New Roman" panose="02020603050405020304" pitchFamily="18" charset="0"/>
              </a:rPr>
              <a:t>REaL</a:t>
            </a:r>
            <a:r>
              <a:rPr lang="en-US" sz="1800" b="1" dirty="0">
                <a:effectLst/>
                <a:latin typeface="Times New Roman" panose="02020603050405020304" pitchFamily="18" charset="0"/>
                <a:ea typeface="Times New Roman" panose="02020603050405020304" pitchFamily="18" charset="0"/>
              </a:rPr>
              <a:t> data to stratify one strategic measure to build will and interest among leaders and clinicians. Fast deployment of stratified data for one strategic measure versus waiting for development of an entire dashboard allows the organization to learn and understand aspects of equity in practice. This approach supports IHI’s current recommendation that organizations should gain experience in improving equity by first applying an “equity lens” to existing improvement projects aligned with strategic priorities rather than chartering new projects with the specific focus to improve equity.</a:t>
            </a:r>
            <a:endParaRPr lang="en-US" b="1" dirty="0"/>
          </a:p>
          <a:p>
            <a:endParaRPr lang="en-US" dirty="0"/>
          </a:p>
          <a:p>
            <a:endParaRPr lang="en-US" dirty="0"/>
          </a:p>
          <a:p>
            <a:r>
              <a:rPr lang="en-US" dirty="0"/>
              <a:t>There are two distinct approaches in using QI to address disparities, both of which emphasize the tailoring of interventions to meet the cultural and linguistic needs of the populations of focus. The difference lies in the use of data in the identification of disparities and monitoring of improvement. One approach, commonly used in research and practice, is to focus on improving care for a population that has historically experienced disparities in care or is an underserved population. With this approach, the use of REAL data to monitor differences among and between groups is not emphasized. Improved equity is determined by assessing if interventions lead to improvements in baseline measures. The second and ideal approach is to use REAL data to demonstrate gaps in care by comparing a quality measure among two (or more) groups. For example, colon cancer screening rates for English speaking patients are compared with screening rates for </a:t>
            </a:r>
            <a:r>
              <a:rPr lang="en-US" dirty="0" err="1"/>
              <a:t>nonEnglish</a:t>
            </a:r>
            <a:r>
              <a:rPr lang="en-US" dirty="0"/>
              <a:t> speakers. Improved equity is evaluated by looking for better quality of care and a decrease in the gap between groups. This approach is impossible to do without high quality REAL data. Using this approach, QI can result in three possible effects on equity. First, it can improve care for both groups but have no effect on the gap. Or, QI can improve quality of care and reduce the gap. Lastly, improvement efforts can widen the gap by improving care for one group while worsening it for the second group. Stratifying quality measures improves accuracy and quality of data and therefore allows more efficient and cost effective use of QI resources. This approach also provides a way to demonstrate which practices result in improved equity and can be spread to other systems and settings. Quality improvement may not benefit all populations equally. Careful measurement is vital to improving equity. Focused analysis of data can help uncover disparities between and within populations. These data should be monitored as improvements © 2012 Center for the Health Professions at the University of California, San Francisco Bringing Equity into Quality Improvement: An Overview of the Field and Opportunities Ahead 13 are made to confirm that the changes resulting in the intended goal of diminishing gaps in the quality of care.(Ref=Bringing Equity into Quality Improvement: An Overview and Opportunities Ahead)</a:t>
            </a:r>
          </a:p>
          <a:p>
            <a:endParaRPr lang="en-US" dirty="0"/>
          </a:p>
          <a:p>
            <a:endParaRPr lang="en-US" dirty="0"/>
          </a:p>
          <a:p>
            <a:r>
              <a:rPr lang="en-US" dirty="0"/>
              <a:t>IHI Improving Health Equity:  Build Infrastructure to Support Health Equity</a:t>
            </a:r>
          </a:p>
          <a:p>
            <a:endParaRPr lang="en-US" dirty="0"/>
          </a:p>
          <a:p>
            <a:r>
              <a:rPr lang="en-US" dirty="0"/>
              <a:t>http://www.ihi.org/Engage/Initiatives/Pursuing-Equity/Pages/default.aspx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3A6AB-ED4D-4DBD-BA2E-59716FC8DB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127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0947">
              <a:defRPr/>
            </a:pPr>
            <a:r>
              <a:rPr lang="en-US" sz="1100" b="1" dirty="0"/>
              <a:t>Health Disparities are the differences between the health of one population and another in measures of who gets disease, who dies from disease, and other adverse health conditions that exist among specific population groups in the US. </a:t>
            </a:r>
            <a:r>
              <a:rPr lang="en-US" sz="1100" b="1" dirty="0">
                <a:solidFill>
                  <a:srgbClr val="222222"/>
                </a:solidFill>
              </a:rPr>
              <a:t>Healthy People 2030 defines a health disparity as a particular type of health difference that is closely linked with social, economic, and/or environmental disadvantage. Health disparities adversely affect groups of people who have systematically experienced greater obstacles to health based on factors such as their racial or ethnic group or any other characteristics historically linked to discrimination or exclusion</a:t>
            </a:r>
            <a:endParaRPr lang="en-US" sz="1100" b="1" dirty="0"/>
          </a:p>
          <a:p>
            <a:pPr defTabSz="970947">
              <a:defRPr/>
            </a:pPr>
            <a:endParaRPr lang="en-US" sz="1100" b="1" dirty="0"/>
          </a:p>
          <a:p>
            <a:pPr defTabSz="970947">
              <a:defRPr/>
            </a:pPr>
            <a:r>
              <a:rPr lang="en-US" sz="1100" b="1" dirty="0"/>
              <a:t>As an example, non-Hispanic black women are 3-4 times more likely to die from pregnancy related causes than Non-Hispanic white women.  But why is that…</a:t>
            </a:r>
          </a:p>
          <a:p>
            <a:pPr defTabSz="970947">
              <a:defRPr/>
            </a:pPr>
            <a:endParaRPr lang="en-US" sz="1100" b="1" dirty="0"/>
          </a:p>
          <a:p>
            <a:pPr algn="l"/>
            <a:r>
              <a:rPr lang="en-US" sz="1100" b="1" dirty="0"/>
              <a:t>While the terms “health disparity” and “health inequity” may seem interchangeable, they are different. Health disparity denotes differences, whether unjust or not. Health inequity, on the other hand, denotes differences in health outcomes that are systematic, avoidable, and unjust. </a:t>
            </a:r>
            <a:r>
              <a:rPr lang="en-US" sz="1100" b="1" dirty="0">
                <a:solidFill>
                  <a:srgbClr val="000000"/>
                </a:solidFill>
              </a:rPr>
              <a:t>Inequities are created when barriers prevent individuals and communities from accessing conditions that allow them to reach their full potential. </a:t>
            </a:r>
            <a:r>
              <a:rPr lang="en-US" sz="1100" b="1" dirty="0">
                <a:solidFill>
                  <a:srgbClr val="333333"/>
                </a:solidFill>
              </a:rPr>
              <a:t>Examples of such barriers include unstable housing, lack of access to clean water, and lack of neighborhood safety. </a:t>
            </a:r>
          </a:p>
          <a:p>
            <a:pPr algn="l"/>
            <a:endParaRPr lang="en-US" sz="1100" b="1" dirty="0">
              <a:solidFill>
                <a:srgbClr val="333333"/>
              </a:solidFill>
            </a:endParaRPr>
          </a:p>
          <a:p>
            <a:pPr algn="l"/>
            <a:r>
              <a:rPr lang="en-US" sz="1100" b="1" dirty="0">
                <a:solidFill>
                  <a:srgbClr val="000000"/>
                </a:solidFill>
              </a:rPr>
              <a:t>Health disparities are one way we can measure our progress toward achieving health equity. </a:t>
            </a:r>
          </a:p>
          <a:p>
            <a:pPr algn="l"/>
            <a:endParaRPr lang="en-US" sz="1100" dirty="0">
              <a:solidFill>
                <a:srgbClr val="000000"/>
              </a:solidFill>
            </a:endParaRPr>
          </a:p>
          <a:p>
            <a:pPr algn="l"/>
            <a:r>
              <a:rPr lang="en-US" sz="1100" dirty="0">
                <a:solidFill>
                  <a:srgbClr val="000000"/>
                </a:solidFill>
              </a:rPr>
              <a:t>Health Disparity = difference in a health outcome between populations</a:t>
            </a:r>
          </a:p>
          <a:p>
            <a:pPr algn="l"/>
            <a:r>
              <a:rPr lang="en-US" sz="1100" dirty="0">
                <a:solidFill>
                  <a:srgbClr val="000000"/>
                </a:solidFill>
              </a:rPr>
              <a:t>Health Inequity = difference in a health outcome by a social construct (such as race) that are avoidable, unfair, unjust, and rooted in social and structural inequities. </a:t>
            </a:r>
          </a:p>
          <a:p>
            <a:r>
              <a:rPr lang="en-US" sz="1100" dirty="0">
                <a:solidFill>
                  <a:srgbClr val="000000"/>
                </a:solidFill>
              </a:rPr>
              <a:t>(</a:t>
            </a:r>
            <a:r>
              <a:rPr lang="en-US" sz="1100" dirty="0">
                <a:hlinkClick r:id="rId3"/>
              </a:rPr>
              <a:t>Understanding the difference between health disparity and health inequity (columbia.edu)</a:t>
            </a:r>
            <a:r>
              <a:rPr lang="en-US" sz="1100" dirty="0"/>
              <a:t>).</a:t>
            </a:r>
          </a:p>
          <a:p>
            <a:pPr defTabSz="970947">
              <a:defRPr/>
            </a:pPr>
            <a:endParaRPr lang="en-US" sz="1100" dirty="0"/>
          </a:p>
          <a:p>
            <a:pPr defTabSz="970947">
              <a:defRPr/>
            </a:pPr>
            <a:r>
              <a:rPr lang="en-US" sz="1100" dirty="0"/>
              <a:t>Black women have higher case-fatality rates from a range of conditions though the leading causes of maternal death for black and white women are similar. For example, Black women experience higher mortality from cardiomyopathy, hypertensive disorders of pregnancy, and hemorrhage while Hispanic women have an increased risk of death due to hypertensive disorders.</a:t>
            </a:r>
          </a:p>
          <a:p>
            <a:pPr defTabSz="970947">
              <a:defRPr/>
            </a:pPr>
            <a:endParaRPr lang="en-US" sz="1100" dirty="0"/>
          </a:p>
          <a:p>
            <a:pPr defTabSz="970947">
              <a:defRPr/>
            </a:pPr>
            <a:r>
              <a:rPr lang="en-US" sz="1100" dirty="0"/>
              <a:t>Health care disparity: Defined by the Institute of Medicine as “racial or ethnic differences in the quality of health care that are not due to access-related factors or clinical needs, preferences, and appropriateness of intervention.” Ref = IHI Improving Health Equity: Make Health Equity a Strategic Priority</a:t>
            </a:r>
          </a:p>
          <a:p>
            <a:pPr defTabSz="970947">
              <a:defRPr/>
            </a:pPr>
            <a:endParaRPr lang="en-US" sz="1100" dirty="0"/>
          </a:p>
          <a:p>
            <a:pPr defTabSz="970947">
              <a:defRPr/>
            </a:pPr>
            <a:r>
              <a:rPr lang="en-US" sz="1100" dirty="0"/>
              <a:t>Health Equity: The opportunity for everyone to attain his or her full health potential. No one is disadvantaged from achieving this potential because of his or her social position (e.g., class, socioeconomic status) or socially assigned circumstance (e.g., race, gender, ethnicity, religion, sexual orientation, geography). Health equity means that everyone has a fair and just opportunity to be as healthy as possible. This requires removing obstacles to health such as poverty, discrimination, and their consequences, including powerlessness and lack of access to good jobs with fair pay, quality education and housing, safe environments, and health care. For the purposes of measurement, health equity means reducing and ultimately eliminating disparities in health and its determinants that adversely affect excluded or marginalized groups. health disparities—worse health in excluded or marginalized groups—are how we measure progress toward health equity.(</a:t>
            </a:r>
            <a:r>
              <a:rPr lang="en-US" sz="1100" dirty="0">
                <a:hlinkClick r:id="rId4"/>
              </a:rPr>
              <a:t>what is health </a:t>
            </a:r>
            <a:r>
              <a:rPr lang="en-US" sz="1100" dirty="0" err="1">
                <a:hlinkClick r:id="rId4"/>
              </a:rPr>
              <a:t>equity_robert</a:t>
            </a:r>
            <a:r>
              <a:rPr lang="en-US" sz="1100" dirty="0">
                <a:hlinkClick r:id="rId4"/>
              </a:rPr>
              <a:t> wood </a:t>
            </a:r>
            <a:r>
              <a:rPr lang="en-US" sz="1100" dirty="0" err="1">
                <a:hlinkClick r:id="rId4"/>
              </a:rPr>
              <a:t>johnson</a:t>
            </a:r>
            <a:r>
              <a:rPr lang="en-US" sz="1100" dirty="0">
                <a:hlinkClick r:id="rId4"/>
              </a:rPr>
              <a:t> foundation.pdf</a:t>
            </a:r>
            <a:r>
              <a:rPr lang="en-US" sz="1100" dirty="0"/>
              <a:t>)</a:t>
            </a:r>
          </a:p>
          <a:p>
            <a:pPr defTabSz="970947">
              <a:defRPr/>
            </a:pPr>
            <a:endParaRPr lang="en-US" sz="1100" dirty="0"/>
          </a:p>
          <a:p>
            <a:pPr defTabSz="970947">
              <a:defRPr/>
            </a:pPr>
            <a:r>
              <a:rPr lang="en-US" sz="1100" dirty="0"/>
              <a:t>https://www.acog.org/clinical-information/policy-and-position-statements/position-statements/2020/addressing-health-equity-during-the-covid-19-pandemic</a:t>
            </a:r>
          </a:p>
          <a:p>
            <a:pPr defTabSz="970947">
              <a:defRPr/>
            </a:pPr>
            <a:endParaRPr lang="en-US" sz="1100" dirty="0"/>
          </a:p>
          <a:p>
            <a:r>
              <a:rPr lang="en-US" dirty="0">
                <a:hlinkClick r:id="rId5"/>
              </a:rPr>
              <a:t>Healthy People 2030 Questions &amp; Answers | health.gov</a:t>
            </a: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6445A33-8796-4D1C-A53D-F9D17BD9274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153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0DD3A6AB-ED4D-4DBD-BA2E-59716FC8DB1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582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Determine which factors, if any, could have altered outcome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The goal is not to place blame on an individual, but to use the findings to assist in identification of quality of care or systems issues and practice improvement opportunities</a:t>
            </a:r>
          </a:p>
          <a:p>
            <a:endParaRPr lang="en-US"/>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8082D80C-571E-4C90-BF02-122AD64F4C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201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BAADD-12CF-414B-8863-8F5081FF9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027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BAADD-12CF-414B-8863-8F5081FF9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173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68CD7-0B62-488F-9246-9A3CA55BE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9567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963919714</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68CD7-0B62-488F-9246-9A3CA55BE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817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Calibri" panose="020F0502020204030204" pitchFamily="34" charset="0"/>
                <a:ea typeface="Calibri" panose="020F0502020204030204" pitchFamily="34" charset="0"/>
              </a:rPr>
              <a:t>I asked in what way the patient was being “uncooperative:” </a:t>
            </a:r>
          </a:p>
          <a:p>
            <a:endParaRPr lang="en-US" sz="1200">
              <a:effectLst/>
              <a:latin typeface="Calibri" panose="020F0502020204030204" pitchFamily="34" charset="0"/>
              <a:ea typeface="Calibri" panose="020F0502020204030204" pitchFamily="34" charset="0"/>
            </a:endParaRPr>
          </a:p>
          <a:p>
            <a:r>
              <a:rPr lang="en-US" sz="1200">
                <a:effectLst/>
                <a:latin typeface="Calibri" panose="020F0502020204030204" pitchFamily="34" charset="0"/>
                <a:ea typeface="Calibri" panose="020F0502020204030204" pitchFamily="34" charset="0"/>
              </a:rPr>
              <a:t>I found it to be a great teaching/learning opportunity and I hope this helps illustrate what I am hoping we accomplish by having more awareness and education around how the language we use to describe patients (verbally and in the EMR) can make a difference.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68CD7-0B62-488F-9246-9A3CA55BE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0836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0CFA7-80F3-4D46-B4F4-9DCFF70EAB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799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https://www.cdc.gov/reproductivehealth/maternal-mortality/disparities-pregnancy-related-deaths/infographic.html</a:t>
            </a:r>
            <a:endParaRPr lang="en-US" dirty="0"/>
          </a:p>
          <a:p>
            <a:endParaRPr lang="en-US" dirty="0"/>
          </a:p>
          <a:p>
            <a:pPr algn="l"/>
            <a:r>
              <a:rPr lang="en-US" b="1" i="0" dirty="0">
                <a:solidFill>
                  <a:srgbClr val="000000"/>
                </a:solidFill>
                <a:effectLst/>
                <a:latin typeface="Merriweather"/>
              </a:rPr>
              <a:t>About 700 women die each year in the U.S. as a result of pregnancy or its complications.</a:t>
            </a:r>
          </a:p>
          <a:p>
            <a:pPr algn="l"/>
            <a:r>
              <a:rPr lang="en-US" b="1" i="0" dirty="0">
                <a:solidFill>
                  <a:srgbClr val="000000"/>
                </a:solidFill>
                <a:effectLst/>
                <a:latin typeface="Merriweather"/>
              </a:rPr>
              <a:t>American Indian/Alaska Native and Black women are 2 to 3 times as likely to die from a pregnancy-related cause than white women.  </a:t>
            </a:r>
            <a:r>
              <a:rPr lang="en-US" b="1" dirty="0"/>
              <a:t>Black women are 3–4 times more likely to die a pregnancy-related death as compared  with white women, and this is independent of education, income, and comorbidities.</a:t>
            </a:r>
          </a:p>
          <a:p>
            <a:pPr algn="l"/>
            <a:endParaRPr lang="en-US" b="1" dirty="0"/>
          </a:p>
          <a:p>
            <a:pPr defTabSz="971029">
              <a:defRPr/>
            </a:pPr>
            <a:r>
              <a:rPr lang="en-US" b="1" i="0" dirty="0">
                <a:solidFill>
                  <a:srgbClr val="000000"/>
                </a:solidFill>
                <a:effectLst/>
                <a:latin typeface="Merriweather"/>
              </a:rPr>
              <a:t>The PRMR (which is </a:t>
            </a:r>
            <a:r>
              <a:rPr lang="en-US" b="1" i="0" dirty="0">
                <a:solidFill>
                  <a:srgbClr val="000000"/>
                </a:solidFill>
                <a:effectLst/>
                <a:latin typeface="Open Sans"/>
              </a:rPr>
              <a:t>an estimate of the number of pregnancy-related deaths for every 100,000 live births) </a:t>
            </a:r>
            <a:r>
              <a:rPr lang="en-US" b="1" i="0" dirty="0">
                <a:solidFill>
                  <a:srgbClr val="000000"/>
                </a:solidFill>
                <a:effectLst/>
                <a:latin typeface="Merriweather"/>
              </a:rPr>
              <a:t>for black women with at least a college degree was 5 times as high as white women with a similar education. Non-Hispanic Black women with graduate degrees have higher rates of severe maternal morbidity than non-Hispanic White women who never graduated from high school. </a:t>
            </a:r>
          </a:p>
          <a:p>
            <a:pPr defTabSz="971029">
              <a:defRPr/>
            </a:pPr>
            <a:endParaRPr lang="en-US" b="0" i="0" dirty="0">
              <a:solidFill>
                <a:srgbClr val="000000"/>
              </a:solidFill>
              <a:effectLst/>
              <a:latin typeface="Merriweather"/>
            </a:endParaRPr>
          </a:p>
          <a:p>
            <a:pPr defTabSz="971029">
              <a:defRPr/>
            </a:pPr>
            <a:r>
              <a:rPr lang="en-US" b="0" i="0" dirty="0">
                <a:solidFill>
                  <a:srgbClr val="000000"/>
                </a:solidFill>
                <a:effectLst/>
                <a:latin typeface="Merriweather"/>
              </a:rPr>
              <a:t>Inequities increase by age, with the disparity for black and AI/AN women older than 30 years four to five times that of their white counterparts. For example, the disparity ratio for black women compared to white women ranged from 1.5 among the &lt;20 years age group to 4.3 for the 30–34 years age group.</a:t>
            </a:r>
          </a:p>
          <a:p>
            <a:pPr defTabSz="971029">
              <a:defRPr/>
            </a:pPr>
            <a:endParaRPr lang="en-US" b="0" i="0" dirty="0">
              <a:solidFill>
                <a:srgbClr val="000000"/>
              </a:solidFill>
              <a:effectLst/>
              <a:latin typeface="Merriweather"/>
            </a:endParaRPr>
          </a:p>
          <a:p>
            <a:r>
              <a:rPr lang="en-US" b="1" dirty="0"/>
              <a:t>2018-2021: In 2021, 1,205 women died of maternal causes in the United States compared with 861 in 2020 and 754 in 2019. The maternal mortality rate for 2021 was 32.9 deaths per 100,000 live births, compared with a rate of 23.8 in 2020 and 20.1 in 2019. In 2021, the maternal mortality rate for non-Hispanic Black women was 69.9 deaths per 100,000 live births, 2.6 times the rate for non-Hispanic White women (26.6). Rates for Black women were significantly higher than rates for White and Hispanic women. The increases from 2020 to 2021 for all race and Hispanic-origin groups were significant</a:t>
            </a:r>
            <a:endParaRPr lang="en-US" b="1" i="0" dirty="0">
              <a:solidFill>
                <a:srgbClr val="000000"/>
              </a:solidFill>
              <a:effectLst/>
              <a:latin typeface="Merriweather"/>
            </a:endParaRPr>
          </a:p>
          <a:p>
            <a:pPr algn="l"/>
            <a:endParaRPr lang="en-US" b="1" dirty="0"/>
          </a:p>
          <a:p>
            <a:pPr algn="l"/>
            <a:endParaRPr lang="en-US" dirty="0"/>
          </a:p>
          <a:p>
            <a:pPr defTabSz="971029">
              <a:defRPr/>
            </a:pPr>
            <a:r>
              <a:rPr lang="en-US" b="0" i="0" dirty="0">
                <a:solidFill>
                  <a:srgbClr val="000000"/>
                </a:solidFill>
                <a:effectLst/>
                <a:latin typeface="Merriweather"/>
              </a:rPr>
              <a:t>State Pregnancy-Related Mortality Ratios (PRMR) were placed equally into three groups (high, medium, low) and the PRMR was further calculated by race/ethnicity for each group. Even in states with the lowest PRMR, the PRMR for black women was about 3 times as high as the PRMR for white women.</a:t>
            </a:r>
            <a:endParaRPr lang="en-US" dirty="0"/>
          </a:p>
          <a:p>
            <a:pPr defTabSz="971029">
              <a:defRPr/>
            </a:pPr>
            <a:endParaRPr lang="en-US" dirty="0"/>
          </a:p>
          <a:p>
            <a:pPr defTabSz="971029">
              <a:defRPr/>
            </a:pPr>
            <a:r>
              <a:rPr lang="en-US" b="1" dirty="0"/>
              <a:t>CDC</a:t>
            </a:r>
            <a:r>
              <a:rPr lang="en-US" dirty="0"/>
              <a:t>: Pregnancy-related death is defined as “the death of a woman while pregnant or within 1 year of pregnancy termination—regardless of the duration or site of the pregnancy—from any cause related to or aggravated by the pregnancy or its management, but not from accidental or incidental causes.” This definition relies on the connected causality of the WHO definition, but extends the time frame to one year, with a subclassification of late pregnancy related death for those beyond 42 days. Pregnancy-associated death is defined as “all deaths during pregnancy or within 1 year of pregnancy regardless of cause,” which forms a collection of cases from which to find pregnancy-related death. </a:t>
            </a:r>
          </a:p>
          <a:p>
            <a:endParaRPr lang="en-US" dirty="0"/>
          </a:p>
          <a:p>
            <a:r>
              <a:rPr lang="en-US" dirty="0"/>
              <a:t>The </a:t>
            </a:r>
            <a:r>
              <a:rPr lang="en-US" b="1" dirty="0"/>
              <a:t>WHO</a:t>
            </a:r>
            <a:r>
              <a:rPr lang="en-US" dirty="0"/>
              <a:t> uses the term “maternal death” to identify maternal mortality defined as “the </a:t>
            </a:r>
            <a:r>
              <a:rPr lang="en-US" b="1" dirty="0"/>
              <a:t>death of a woman while pregnant or within 42 days of termination of pregnancy</a:t>
            </a:r>
            <a:r>
              <a:rPr lang="en-US" dirty="0"/>
              <a:t>, irrespective of the duration and site of the pregnancy, from any cause related to or aggravated by the pregnancy or its management but not from accidental or incidental causes.”</a:t>
            </a:r>
          </a:p>
        </p:txBody>
      </p:sp>
      <p:sp>
        <p:nvSpPr>
          <p:cNvPr id="4" name="Slide Number Placeholder 3"/>
          <p:cNvSpPr>
            <a:spLocks noGrp="1"/>
          </p:cNvSpPr>
          <p:nvPr>
            <p:ph type="sldNum" sz="quarter" idx="5"/>
          </p:nvPr>
        </p:nvSpPr>
        <p:spPr/>
        <p:txBody>
          <a:bodyPr/>
          <a:lstStyle/>
          <a:p>
            <a:pPr marL="0" marR="0" lvl="0" indent="0" algn="r" defTabSz="485515" rtl="0" eaLnBrk="1" fontAlgn="auto" latinLnBrk="0" hangingPunct="1">
              <a:lnSpc>
                <a:spcPct val="100000"/>
              </a:lnSpc>
              <a:spcBef>
                <a:spcPts val="0"/>
              </a:spcBef>
              <a:spcAft>
                <a:spcPts val="0"/>
              </a:spcAft>
              <a:buClrTx/>
              <a:buSzTx/>
              <a:buFontTx/>
              <a:buNone/>
              <a:tabLst/>
              <a:defRPr/>
            </a:pPr>
            <a:fld id="{5F38E2C1-A6E6-4A96-BD1F-60F35E392FA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551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872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Mortality is the “tip of the iceberg”, and for every 1 death there are 100 cases of severe maternal morbidity (SMM)</a:t>
            </a:r>
          </a:p>
          <a:p>
            <a:endParaRPr lang="en-US" dirty="0"/>
          </a:p>
          <a:p>
            <a:pPr defTabSz="942289">
              <a:defRPr/>
            </a:pPr>
            <a:r>
              <a:rPr lang="en-US" dirty="0"/>
              <a:t>SMM: unintended outcomes of the process of L&amp;D that result in significant short-term or long-term consequences to a woman’s health </a:t>
            </a:r>
          </a:p>
          <a:p>
            <a:pPr defTabSz="942289">
              <a:defRPr/>
            </a:pPr>
            <a:endParaRPr lang="en-US" dirty="0"/>
          </a:p>
          <a:p>
            <a:pPr defTabSz="942289">
              <a:defRPr/>
            </a:pPr>
            <a:r>
              <a:rPr lang="en-US" dirty="0"/>
              <a:t>List of 18 indicators by CDC</a:t>
            </a:r>
          </a:p>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2A519B31-0220-4E41-A907-BD06961FAC1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519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 </a:t>
            </a:r>
            <a:r>
              <a:rPr lang="en-US" dirty="0"/>
              <a:t>The figure demonstrates the </a:t>
            </a:r>
            <a:r>
              <a:rPr lang="en-US" b="1" dirty="0"/>
              <a:t>risk for severe morbidity with and without transfusion by race </a:t>
            </a:r>
            <a:r>
              <a:rPr lang="en-US" dirty="0"/>
              <a:t>based on CDC criteria for delivery hospitalizations complicated by postpartum hemorrhage in the Nationwide Inpatient Sample from 2012 to 2014. </a:t>
            </a:r>
            <a:r>
              <a:rPr lang="en-US" b="1" dirty="0"/>
              <a:t>Black women were significantly more likely than white women to experience severe morbidity with and without transfusion </a:t>
            </a:r>
            <a:r>
              <a:rPr lang="en-US" dirty="0"/>
              <a:t>(P &lt; .01). Hispanic women, regardless of race, are categorized as Hispanic ethnicity; white and black categories include only non-Hispanic women.</a:t>
            </a:r>
          </a:p>
          <a:p>
            <a:endParaRPr lang="en-US" dirty="0"/>
          </a:p>
          <a:p>
            <a:r>
              <a:rPr lang="en-US" b="1" dirty="0"/>
              <a:t>Figure 2:</a:t>
            </a:r>
            <a:r>
              <a:rPr lang="en-US" dirty="0"/>
              <a:t> A, B, and C demonstrate the </a:t>
            </a:r>
            <a:r>
              <a:rPr lang="en-US" b="1" dirty="0"/>
              <a:t>risk for DIC, transfusion, and hysterectomy for delivery hospitalizations complicated by postpartum hemorrhage </a:t>
            </a:r>
            <a:r>
              <a:rPr lang="en-US" dirty="0"/>
              <a:t>in the Nationwide Inpatient Sample from 2012 to 2014. </a:t>
            </a:r>
            <a:r>
              <a:rPr lang="en-US" b="1" dirty="0"/>
              <a:t>Black women were significantly more likely than white women to experience each of these conditions </a:t>
            </a:r>
            <a:r>
              <a:rPr lang="en-US" dirty="0"/>
              <a:t>(P &lt; .01). Hispanic women, regardless of race, are categorized as Hispanic ethnicity; white and black categories include only non-Hispanic women.</a:t>
            </a:r>
          </a:p>
          <a:p>
            <a:endParaRPr lang="en-US" dirty="0"/>
          </a:p>
          <a:p>
            <a:r>
              <a:rPr lang="en-US" b="1" dirty="0"/>
              <a:t>Figure 3</a:t>
            </a:r>
            <a:r>
              <a:rPr lang="en-US" dirty="0"/>
              <a:t>: </a:t>
            </a:r>
            <a:r>
              <a:rPr lang="en-US" b="1" dirty="0"/>
              <a:t>risk for severe morbidity by comorbidity index score by race. Women with higher comorbidity scores were at increased risk for morbidity in the setting of postpartum hemorrhage. </a:t>
            </a:r>
            <a:r>
              <a:rPr lang="en-US" b="1" dirty="0" err="1"/>
              <a:t>NonHispanic</a:t>
            </a:r>
            <a:r>
              <a:rPr lang="en-US" b="1" dirty="0"/>
              <a:t> black women had a significantly higher risk for severe morbidity than non-Hispanic white women across comorbidity index score. </a:t>
            </a:r>
          </a:p>
          <a:p>
            <a:endParaRPr lang="en-US" dirty="0"/>
          </a:p>
          <a:p>
            <a:r>
              <a:rPr lang="en-US" b="1" dirty="0"/>
              <a:t>5X higher risk for death</a:t>
            </a:r>
          </a:p>
          <a:p>
            <a:endParaRPr lang="en-US" dirty="0"/>
          </a:p>
          <a:p>
            <a:r>
              <a:rPr lang="en-US" dirty="0"/>
              <a:t>Risk for severe morbidity was significantly higher among non-Hispanic black women (26.6%) than </a:t>
            </a:r>
            <a:r>
              <a:rPr lang="en-US" dirty="0" err="1"/>
              <a:t>nonHispanic</a:t>
            </a:r>
            <a:r>
              <a:rPr lang="en-US" dirty="0"/>
              <a:t> white, Hispanic, or Asian or Pacific Islander women (20.7%, 22.5%, and 21.4%, respectively, P &lt; .01). For non-Hispanic black compared with non-Hispanic white, Hispanic, and Asian or Pacific Islander women risk was higher for disseminated intravascular coagulation (8.4% vs 7.1%, 6.8%, and 6.8%, respectively, P &lt; .01) and transfusion (19.4% vs 13.9%, 16.1%, and 15.8%, respectively, P &lt; .01). Black women were also more likely than non-Hispanic white women to undergo hysterectomy (2.4% vs 1.9%, P &lt; .01), although Asian or Pacific Islander women were at highest risk (2.9%). Adjusting for comorbidity, black women remained at higher risk for severe morbidity (P &lt; .01). Risk for death for non-Hispanic black women was significantly higher than for nonblack women (121.8 per 100,000 deliveries, 95% confidence interval, 94.7e156.8 vs 24.1 per 100,000 deliveries, 95% confidence interval, 19.2e30.2, respectively, P &lt; .01)</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BAADD-12CF-414B-8863-8F5081FF9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96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Health Disparities</a:t>
            </a:r>
            <a:r>
              <a:rPr lang="en-US" dirty="0"/>
              <a:t>: differences between the health of one population and another in measures of who gets disease, who dies from disease, and other adverse health conditions that exist among specific population groups in the US  </a:t>
            </a:r>
          </a:p>
          <a:p>
            <a:pPr defTabSz="942289">
              <a:defRPr/>
            </a:pPr>
            <a:endParaRPr lang="en-US" dirty="0"/>
          </a:p>
          <a:p>
            <a:pPr defTabSz="942289">
              <a:defRPr/>
            </a:pPr>
            <a:r>
              <a:rPr lang="en-US" b="1" dirty="0"/>
              <a:t>Health Equity</a:t>
            </a:r>
            <a:r>
              <a:rPr lang="en-US" dirty="0"/>
              <a:t>: The opportunity for everyone to attain his or her full health potential. No one is disadvantaged from achieving this potential because of his or her social position (e.g., class, socioeconomic status) or socially assigned circumstance (e.g., race, gender, ethnicity, religion, sexual orientation, geography).</a:t>
            </a:r>
          </a:p>
          <a:p>
            <a:pPr defTabSz="942289">
              <a:defRPr/>
            </a:pPr>
            <a:endParaRPr lang="en-US" dirty="0"/>
          </a:p>
          <a:p>
            <a:pPr defTabSz="942289">
              <a:defRPr/>
            </a:pPr>
            <a:r>
              <a:rPr lang="en-US" dirty="0"/>
              <a:t>Black women are 3-4 times more likely to die a pregnancy related death compared to White women.  This is the largest  racial disparity in outcomes among all  conventional population perinatal health measures. Black women are more likely to have a preventable death </a:t>
            </a:r>
          </a:p>
          <a:p>
            <a:endParaRPr lang="en-US" sz="2100" dirty="0"/>
          </a:p>
          <a:p>
            <a:pPr defTabSz="942289">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3A6AB-ED4D-4DBD-BA2E-59716FC8DB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000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dirty="0"/>
              <a:t>RCA: used for </a:t>
            </a:r>
            <a:r>
              <a:rPr lang="en-US" sz="1200" dirty="0"/>
              <a:t>Sentinel events as defined by Joint Commission, All serious safety events at TCH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3A6AB-ED4D-4DBD-BA2E-59716FC8DB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620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https://www.mdedge.com/obgyn/article/221705/obstetrics/american-maternal-mortality-crisis-role-racism-and-bias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3A6AB-ED4D-4DBD-BA2E-59716FC8DB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296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p:spTree>
      <p:nvGrpSpPr>
        <p:cNvPr id="1" name="Shape 34"/>
        <p:cNvGrpSpPr/>
        <p:nvPr/>
      </p:nvGrpSpPr>
      <p:grpSpPr>
        <a:xfrm>
          <a:off x="0" y="0"/>
          <a:ext cx="0" cy="0"/>
          <a:chOff x="0" y="0"/>
          <a:chExt cx="0" cy="0"/>
        </a:xfrm>
      </p:grpSpPr>
      <p:sp>
        <p:nvSpPr>
          <p:cNvPr id="35" name="Google Shape;35;p7"/>
          <p:cNvSpPr>
            <a:spLocks noGrp="1"/>
          </p:cNvSpPr>
          <p:nvPr>
            <p:ph type="pic" idx="2"/>
          </p:nvPr>
        </p:nvSpPr>
        <p:spPr>
          <a:xfrm>
            <a:off x="0" y="0"/>
            <a:ext cx="12192000" cy="3429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 name="Google Shape;3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
          <p:cNvSpPr txBox="1">
            <a:spLocks noGrp="1"/>
          </p:cNvSpPr>
          <p:nvPr>
            <p:ph type="sldNum" idx="12"/>
          </p:nvPr>
        </p:nvSpPr>
        <p:spPr>
          <a:xfrm>
            <a:off x="11363966" y="24330"/>
            <a:ext cx="407840" cy="35071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480189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2_Custom Layout">
  <p:cSld name="2_Custom Layout">
    <p:spTree>
      <p:nvGrpSpPr>
        <p:cNvPr id="1" name="Shape 39"/>
        <p:cNvGrpSpPr/>
        <p:nvPr/>
      </p:nvGrpSpPr>
      <p:grpSpPr>
        <a:xfrm>
          <a:off x="0" y="0"/>
          <a:ext cx="0" cy="0"/>
          <a:chOff x="0" y="0"/>
          <a:chExt cx="0" cy="0"/>
        </a:xfrm>
      </p:grpSpPr>
      <p:sp>
        <p:nvSpPr>
          <p:cNvPr id="40" name="Google Shape;40;p8"/>
          <p:cNvSpPr>
            <a:spLocks noGrp="1"/>
          </p:cNvSpPr>
          <p:nvPr>
            <p:ph type="pic" idx="2"/>
          </p:nvPr>
        </p:nvSpPr>
        <p:spPr>
          <a:xfrm>
            <a:off x="7333785" y="1276837"/>
            <a:ext cx="2447260" cy="244726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8"/>
          <p:cNvSpPr>
            <a:spLocks noGrp="1"/>
          </p:cNvSpPr>
          <p:nvPr>
            <p:ph type="pic" idx="3"/>
          </p:nvPr>
        </p:nvSpPr>
        <p:spPr>
          <a:xfrm>
            <a:off x="4247495" y="1264715"/>
            <a:ext cx="2447260" cy="244726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 name="Google Shape;42;p8"/>
          <p:cNvSpPr>
            <a:spLocks noGrp="1"/>
          </p:cNvSpPr>
          <p:nvPr>
            <p:ph type="pic" idx="4"/>
          </p:nvPr>
        </p:nvSpPr>
        <p:spPr>
          <a:xfrm>
            <a:off x="1161205" y="1271696"/>
            <a:ext cx="2447260" cy="244726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 name="Google Shape;4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026057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5"/>
        <p:cNvGrpSpPr/>
        <p:nvPr/>
      </p:nvGrpSpPr>
      <p:grpSpPr>
        <a:xfrm>
          <a:off x="0" y="0"/>
          <a:ext cx="0" cy="0"/>
          <a:chOff x="0" y="0"/>
          <a:chExt cx="0" cy="0"/>
        </a:xfrm>
      </p:grpSpPr>
      <p:sp>
        <p:nvSpPr>
          <p:cNvPr id="46" name="Google Shape;46;p9"/>
          <p:cNvSpPr>
            <a:spLocks noGrp="1"/>
          </p:cNvSpPr>
          <p:nvPr>
            <p:ph type="pic" idx="2"/>
          </p:nvPr>
        </p:nvSpPr>
        <p:spPr>
          <a:xfrm>
            <a:off x="3690" y="1547801"/>
            <a:ext cx="12192000" cy="283028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 name="Google Shape;47;p9"/>
          <p:cNvSpPr txBox="1">
            <a:spLocks noGrp="1"/>
          </p:cNvSpPr>
          <p:nvPr>
            <p:ph type="title"/>
          </p:nvPr>
        </p:nvSpPr>
        <p:spPr>
          <a:xfrm>
            <a:off x="532495" y="34551"/>
            <a:ext cx="10033905" cy="81709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9"/>
          <p:cNvSpPr txBox="1">
            <a:spLocks noGrp="1"/>
          </p:cNvSpPr>
          <p:nvPr>
            <p:ph type="sldNum" idx="12"/>
          </p:nvPr>
        </p:nvSpPr>
        <p:spPr>
          <a:xfrm>
            <a:off x="11363966" y="24330"/>
            <a:ext cx="407840" cy="35071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647400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51"/>
        <p:cNvGrpSpPr/>
        <p:nvPr/>
      </p:nvGrpSpPr>
      <p:grpSpPr>
        <a:xfrm>
          <a:off x="0" y="0"/>
          <a:ext cx="0" cy="0"/>
          <a:chOff x="0" y="0"/>
          <a:chExt cx="0" cy="0"/>
        </a:xfrm>
      </p:grpSpPr>
      <p:sp>
        <p:nvSpPr>
          <p:cNvPr id="52" name="Google Shape;52;p10"/>
          <p:cNvSpPr>
            <a:spLocks noGrp="1"/>
          </p:cNvSpPr>
          <p:nvPr>
            <p:ph type="pic" idx="2"/>
          </p:nvPr>
        </p:nvSpPr>
        <p:spPr>
          <a:xfrm>
            <a:off x="2" y="1251857"/>
            <a:ext cx="4281715" cy="5524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 name="Google Shape;53;p10"/>
          <p:cNvSpPr txBox="1">
            <a:spLocks noGrp="1"/>
          </p:cNvSpPr>
          <p:nvPr>
            <p:ph type="title"/>
          </p:nvPr>
        </p:nvSpPr>
        <p:spPr>
          <a:xfrm>
            <a:off x="532495" y="34551"/>
            <a:ext cx="10033905" cy="81709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sldNum" idx="12"/>
          </p:nvPr>
        </p:nvSpPr>
        <p:spPr>
          <a:xfrm>
            <a:off x="11363966" y="24330"/>
            <a:ext cx="407840" cy="35071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64713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57"/>
        <p:cNvGrpSpPr/>
        <p:nvPr/>
      </p:nvGrpSpPr>
      <p:grpSpPr>
        <a:xfrm>
          <a:off x="0" y="0"/>
          <a:ext cx="0" cy="0"/>
          <a:chOff x="0" y="0"/>
          <a:chExt cx="0" cy="0"/>
        </a:xfrm>
      </p:grpSpPr>
      <p:sp>
        <p:nvSpPr>
          <p:cNvPr id="58" name="Google Shape;58;p11"/>
          <p:cNvSpPr>
            <a:spLocks noGrp="1"/>
          </p:cNvSpPr>
          <p:nvPr>
            <p:ph type="pic" idx="2"/>
          </p:nvPr>
        </p:nvSpPr>
        <p:spPr>
          <a:xfrm>
            <a:off x="412581" y="1644928"/>
            <a:ext cx="4160520" cy="416052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 name="Google Shape;59;p11"/>
          <p:cNvSpPr txBox="1">
            <a:spLocks noGrp="1"/>
          </p:cNvSpPr>
          <p:nvPr>
            <p:ph type="title"/>
          </p:nvPr>
        </p:nvSpPr>
        <p:spPr>
          <a:xfrm>
            <a:off x="532495" y="34551"/>
            <a:ext cx="10033905" cy="81709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1"/>
          <p:cNvSpPr txBox="1">
            <a:spLocks noGrp="1"/>
          </p:cNvSpPr>
          <p:nvPr>
            <p:ph type="sldNum" idx="12"/>
          </p:nvPr>
        </p:nvSpPr>
        <p:spPr>
          <a:xfrm>
            <a:off x="11363966" y="24330"/>
            <a:ext cx="407840" cy="35071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74522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rgbClr val="888888"/>
              </a:buClr>
              <a:buSzPts val="2400"/>
              <a:buNone/>
              <a:defRPr sz="2400">
                <a:solidFill>
                  <a:srgbClr val="888888"/>
                </a:solidFill>
              </a:defRPr>
            </a:lvl1pPr>
            <a:lvl2pPr marL="914400" lvl="1" indent="-228600" algn="l">
              <a:lnSpc>
                <a:spcPct val="100000"/>
              </a:lnSpc>
              <a:spcBef>
                <a:spcPts val="500"/>
              </a:spcBef>
              <a:spcAft>
                <a:spcPts val="0"/>
              </a:spcAft>
              <a:buClr>
                <a:srgbClr val="888888"/>
              </a:buClr>
              <a:buSzPts val="2000"/>
              <a:buNone/>
              <a:defRPr sz="2000">
                <a:solidFill>
                  <a:srgbClr val="888888"/>
                </a:solidFill>
              </a:defRPr>
            </a:lvl2pPr>
            <a:lvl3pPr marL="1371600" lvl="2" indent="-228600" algn="l">
              <a:lnSpc>
                <a:spcPct val="100000"/>
              </a:lnSpc>
              <a:spcBef>
                <a:spcPts val="500"/>
              </a:spcBef>
              <a:spcAft>
                <a:spcPts val="0"/>
              </a:spcAft>
              <a:buClr>
                <a:srgbClr val="888888"/>
              </a:buClr>
              <a:buSzPts val="1800"/>
              <a:buNone/>
              <a:defRPr sz="1800">
                <a:solidFill>
                  <a:srgbClr val="888888"/>
                </a:solidFill>
              </a:defRPr>
            </a:lvl3pPr>
            <a:lvl4pPr marL="1828800" lvl="3" indent="-228600" algn="l">
              <a:lnSpc>
                <a:spcPct val="100000"/>
              </a:lnSpc>
              <a:spcBef>
                <a:spcPts val="500"/>
              </a:spcBef>
              <a:spcAft>
                <a:spcPts val="0"/>
              </a:spcAft>
              <a:buClr>
                <a:srgbClr val="888888"/>
              </a:buClr>
              <a:buSzPts val="1600"/>
              <a:buNone/>
              <a:defRPr sz="1600">
                <a:solidFill>
                  <a:srgbClr val="888888"/>
                </a:solidFill>
              </a:defRPr>
            </a:lvl4pPr>
            <a:lvl5pPr marL="2286000" lvl="4" indent="-228600" algn="l">
              <a:lnSpc>
                <a:spcPct val="10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6" name="Google Shape;6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2"/>
          <p:cNvSpPr txBox="1">
            <a:spLocks noGrp="1"/>
          </p:cNvSpPr>
          <p:nvPr>
            <p:ph type="sldNum" idx="12"/>
          </p:nvPr>
        </p:nvSpPr>
        <p:spPr>
          <a:xfrm>
            <a:off x="11363966" y="24330"/>
            <a:ext cx="407840" cy="35071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68052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9"/>
        <p:cNvGrpSpPr/>
        <p:nvPr/>
      </p:nvGrpSpPr>
      <p:grpSpPr>
        <a:xfrm>
          <a:off x="0" y="0"/>
          <a:ext cx="0" cy="0"/>
          <a:chOff x="0" y="0"/>
          <a:chExt cx="0" cy="0"/>
        </a:xfrm>
      </p:grpSpPr>
      <p:sp>
        <p:nvSpPr>
          <p:cNvPr id="70" name="Google Shape;70;p13"/>
          <p:cNvSpPr txBox="1">
            <a:spLocks noGrp="1"/>
          </p:cNvSpPr>
          <p:nvPr>
            <p:ph type="title"/>
          </p:nvPr>
        </p:nvSpPr>
        <p:spPr>
          <a:xfrm>
            <a:off x="532495" y="34551"/>
            <a:ext cx="10033905" cy="81709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3"/>
          <p:cNvSpPr txBox="1">
            <a:spLocks noGrp="1"/>
          </p:cNvSpPr>
          <p:nvPr>
            <p:ph type="sldNum" idx="12"/>
          </p:nvPr>
        </p:nvSpPr>
        <p:spPr>
          <a:xfrm>
            <a:off x="11363966" y="24330"/>
            <a:ext cx="407840" cy="35071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27791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dk1"/>
              </a:buClr>
              <a:buSzPts val="2400"/>
              <a:buNone/>
              <a:defRPr sz="24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dk1"/>
              </a:buClr>
              <a:buSzPts val="2400"/>
              <a:buNone/>
              <a:defRPr sz="2400" b="1"/>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4"/>
          <p:cNvSpPr txBox="1">
            <a:spLocks noGrp="1"/>
          </p:cNvSpPr>
          <p:nvPr>
            <p:ph type="sldNum" idx="12"/>
          </p:nvPr>
        </p:nvSpPr>
        <p:spPr>
          <a:xfrm>
            <a:off x="11363966" y="24330"/>
            <a:ext cx="407840" cy="35071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133018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5"/>
        <p:cNvGrpSpPr/>
        <p:nvPr/>
      </p:nvGrpSpPr>
      <p:grpSpPr>
        <a:xfrm>
          <a:off x="0" y="0"/>
          <a:ext cx="0" cy="0"/>
          <a:chOff x="0" y="0"/>
          <a:chExt cx="0" cy="0"/>
        </a:xfrm>
      </p:grpSpPr>
      <p:sp>
        <p:nvSpPr>
          <p:cNvPr id="86" name="Google Shape;8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1000"/>
              </a:spcBef>
              <a:spcAft>
                <a:spcPts val="0"/>
              </a:spcAft>
              <a:buClr>
                <a:schemeClr val="dk1"/>
              </a:buClr>
              <a:buSzPts val="3200"/>
              <a:buChar char="•"/>
              <a:defRPr sz="3200"/>
            </a:lvl1pPr>
            <a:lvl2pPr marL="914400" lvl="1" indent="-406400" algn="l">
              <a:lnSpc>
                <a:spcPct val="100000"/>
              </a:lnSpc>
              <a:spcBef>
                <a:spcPts val="500"/>
              </a:spcBef>
              <a:spcAft>
                <a:spcPts val="0"/>
              </a:spcAft>
              <a:buClr>
                <a:schemeClr val="dk1"/>
              </a:buClr>
              <a:buSzPts val="2800"/>
              <a:buChar char="•"/>
              <a:defRPr sz="2800"/>
            </a:lvl2pPr>
            <a:lvl3pPr marL="1371600" lvl="2" indent="-381000" algn="l">
              <a:lnSpc>
                <a:spcPct val="100000"/>
              </a:lnSpc>
              <a:spcBef>
                <a:spcPts val="5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8" name="Google Shape;88;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5"/>
          <p:cNvSpPr txBox="1">
            <a:spLocks noGrp="1"/>
          </p:cNvSpPr>
          <p:nvPr>
            <p:ph type="sldNum" idx="12"/>
          </p:nvPr>
        </p:nvSpPr>
        <p:spPr>
          <a:xfrm>
            <a:off x="11363966" y="24330"/>
            <a:ext cx="407840" cy="35071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45546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95" name="Google Shape;95;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6"/>
          <p:cNvSpPr txBox="1">
            <a:spLocks noGrp="1"/>
          </p:cNvSpPr>
          <p:nvPr>
            <p:ph type="sldNum" idx="12"/>
          </p:nvPr>
        </p:nvSpPr>
        <p:spPr>
          <a:xfrm>
            <a:off x="11363966" y="24330"/>
            <a:ext cx="407840" cy="35071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2824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532495" y="34551"/>
            <a:ext cx="10033905" cy="81709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7"/>
          <p:cNvSpPr txBox="1">
            <a:spLocks noGrp="1"/>
          </p:cNvSpPr>
          <p:nvPr>
            <p:ph type="body" idx="1"/>
          </p:nvPr>
        </p:nvSpPr>
        <p:spPr>
          <a:xfrm rot="5400000">
            <a:off x="3557380" y="-1689570"/>
            <a:ext cx="4465831" cy="10515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7"/>
          <p:cNvSpPr txBox="1">
            <a:spLocks noGrp="1"/>
          </p:cNvSpPr>
          <p:nvPr>
            <p:ph type="sldNum" idx="12"/>
          </p:nvPr>
        </p:nvSpPr>
        <p:spPr>
          <a:xfrm>
            <a:off x="11363966" y="24330"/>
            <a:ext cx="407840" cy="35071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86765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8"/>
          <p:cNvSpPr txBox="1">
            <a:spLocks noGrp="1"/>
          </p:cNvSpPr>
          <p:nvPr>
            <p:ph type="sldNum" idx="12"/>
          </p:nvPr>
        </p:nvSpPr>
        <p:spPr>
          <a:xfrm>
            <a:off x="11363966" y="24330"/>
            <a:ext cx="407840" cy="35071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93816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Main Title - 1">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
            <a:ext cx="12191999" cy="5795367"/>
          </a:xfrm>
          <a:prstGeom prst="rect">
            <a:avLst/>
          </a:prstGeom>
        </p:spPr>
      </p:pic>
      <p:sp>
        <p:nvSpPr>
          <p:cNvPr id="3" name="Subtitle 2"/>
          <p:cNvSpPr>
            <a:spLocks noGrp="1"/>
          </p:cNvSpPr>
          <p:nvPr>
            <p:ph type="subTitle" idx="1" hasCustomPrompt="1"/>
          </p:nvPr>
        </p:nvSpPr>
        <p:spPr>
          <a:xfrm>
            <a:off x="609600" y="2894407"/>
            <a:ext cx="8534400" cy="1752600"/>
          </a:xfrm>
        </p:spPr>
        <p:txBody>
          <a:bodyPr>
            <a:normAutofit/>
          </a:bodyPr>
          <a:lstStyle>
            <a:lvl1pPr marL="0" indent="0" algn="l">
              <a:lnSpc>
                <a:spcPct val="80000"/>
              </a:lnSpc>
              <a:buNone/>
              <a:defRPr sz="2800" spc="0">
                <a:solidFill>
                  <a:srgbClr val="E61E2A"/>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4" name="Title 1"/>
          <p:cNvSpPr>
            <a:spLocks noGrp="1"/>
          </p:cNvSpPr>
          <p:nvPr>
            <p:ph type="title" hasCustomPrompt="1"/>
          </p:nvPr>
        </p:nvSpPr>
        <p:spPr>
          <a:xfrm>
            <a:off x="609602" y="1763218"/>
            <a:ext cx="10894484" cy="823311"/>
          </a:xfrm>
          <a:prstGeom prst="rect">
            <a:avLst/>
          </a:prstGeom>
        </p:spPr>
        <p:txBody>
          <a:bodyPr/>
          <a:lstStyle>
            <a:lvl1pPr>
              <a:lnSpc>
                <a:spcPct val="80000"/>
              </a:lnSpc>
              <a:defRPr sz="3600" cap="none" spc="100">
                <a:solidFill>
                  <a:srgbClr val="E61E2A"/>
                </a:solidFill>
              </a:defRPr>
            </a:lvl1pPr>
          </a:lstStyle>
          <a:p>
            <a:r>
              <a:rPr lang="en-US"/>
              <a:t>CLICK TO EDIT MASTER TITLE STYLE</a:t>
            </a:r>
          </a:p>
        </p:txBody>
      </p:sp>
    </p:spTree>
    <p:extLst>
      <p:ext uri="{BB962C8B-B14F-4D97-AF65-F5344CB8AC3E}">
        <p14:creationId xmlns:p14="http://schemas.microsoft.com/office/powerpoint/2010/main" val="107841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Main Title - 2">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
            <a:ext cx="12191999" cy="5795367"/>
          </a:xfrm>
          <a:prstGeom prst="rect">
            <a:avLst/>
          </a:prstGeom>
        </p:spPr>
      </p:pic>
      <p:sp>
        <p:nvSpPr>
          <p:cNvPr id="7" name="Subtitle 2"/>
          <p:cNvSpPr>
            <a:spLocks noGrp="1"/>
          </p:cNvSpPr>
          <p:nvPr>
            <p:ph type="subTitle" idx="1" hasCustomPrompt="1"/>
          </p:nvPr>
        </p:nvSpPr>
        <p:spPr>
          <a:xfrm>
            <a:off x="609600" y="2894407"/>
            <a:ext cx="8534400" cy="1752600"/>
          </a:xfrm>
        </p:spPr>
        <p:txBody>
          <a:bodyPr>
            <a:normAutofit/>
          </a:bodyPr>
          <a:lstStyle>
            <a:lvl1pPr marL="0" indent="0" algn="l">
              <a:lnSpc>
                <a:spcPct val="80000"/>
              </a:lnSpc>
              <a:buNone/>
              <a:defRPr sz="2800" spc="0">
                <a:solidFill>
                  <a:srgbClr val="E61E2A"/>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8" name="Title 1"/>
          <p:cNvSpPr>
            <a:spLocks noGrp="1"/>
          </p:cNvSpPr>
          <p:nvPr>
            <p:ph type="title" hasCustomPrompt="1"/>
          </p:nvPr>
        </p:nvSpPr>
        <p:spPr>
          <a:xfrm>
            <a:off x="609602" y="1763218"/>
            <a:ext cx="10894484" cy="823311"/>
          </a:xfrm>
          <a:prstGeom prst="rect">
            <a:avLst/>
          </a:prstGeom>
        </p:spPr>
        <p:txBody>
          <a:bodyPr/>
          <a:lstStyle>
            <a:lvl1pPr>
              <a:lnSpc>
                <a:spcPct val="80000"/>
              </a:lnSpc>
              <a:defRPr sz="3600" cap="all" spc="100">
                <a:solidFill>
                  <a:srgbClr val="E61E2A"/>
                </a:solidFill>
              </a:defRPr>
            </a:lvl1pPr>
          </a:lstStyle>
          <a:p>
            <a:r>
              <a:rPr lang="en-US"/>
              <a:t>CLICK TO EDIT MASTER TITLE STYLE</a:t>
            </a:r>
          </a:p>
        </p:txBody>
      </p:sp>
    </p:spTree>
    <p:extLst>
      <p:ext uri="{BB962C8B-B14F-4D97-AF65-F5344CB8AC3E}">
        <p14:creationId xmlns:p14="http://schemas.microsoft.com/office/powerpoint/2010/main" val="388000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Main Title - 3">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
            <a:ext cx="12191999" cy="5795367"/>
          </a:xfrm>
          <a:prstGeom prst="rect">
            <a:avLst/>
          </a:prstGeom>
        </p:spPr>
      </p:pic>
      <p:sp>
        <p:nvSpPr>
          <p:cNvPr id="7" name="Subtitle 2"/>
          <p:cNvSpPr>
            <a:spLocks noGrp="1"/>
          </p:cNvSpPr>
          <p:nvPr>
            <p:ph type="subTitle" idx="1" hasCustomPrompt="1"/>
          </p:nvPr>
        </p:nvSpPr>
        <p:spPr>
          <a:xfrm>
            <a:off x="609600" y="2894407"/>
            <a:ext cx="8534400" cy="1752600"/>
          </a:xfrm>
        </p:spPr>
        <p:txBody>
          <a:bodyPr>
            <a:normAutofit/>
          </a:bodyPr>
          <a:lstStyle>
            <a:lvl1pPr marL="0" indent="0" algn="l">
              <a:lnSpc>
                <a:spcPct val="80000"/>
              </a:lnSpc>
              <a:buNone/>
              <a:defRPr sz="2800" spc="0">
                <a:solidFill>
                  <a:srgbClr val="E61E2A"/>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8" name="Title 1"/>
          <p:cNvSpPr>
            <a:spLocks noGrp="1"/>
          </p:cNvSpPr>
          <p:nvPr>
            <p:ph type="title" hasCustomPrompt="1"/>
          </p:nvPr>
        </p:nvSpPr>
        <p:spPr>
          <a:xfrm>
            <a:off x="609602" y="1763218"/>
            <a:ext cx="10894484" cy="823311"/>
          </a:xfrm>
          <a:prstGeom prst="rect">
            <a:avLst/>
          </a:prstGeom>
        </p:spPr>
        <p:txBody>
          <a:bodyPr/>
          <a:lstStyle>
            <a:lvl1pPr>
              <a:lnSpc>
                <a:spcPct val="80000"/>
              </a:lnSpc>
              <a:defRPr sz="3600" cap="all" spc="100">
                <a:solidFill>
                  <a:srgbClr val="E61E2A"/>
                </a:solidFill>
              </a:defRPr>
            </a:lvl1pPr>
          </a:lstStyle>
          <a:p>
            <a:r>
              <a:rPr lang="en-US"/>
              <a:t>CLICK TO EDIT MASTER TITLE STYLE</a:t>
            </a:r>
          </a:p>
        </p:txBody>
      </p:sp>
    </p:spTree>
    <p:extLst>
      <p:ext uri="{BB962C8B-B14F-4D97-AF65-F5344CB8AC3E}">
        <p14:creationId xmlns:p14="http://schemas.microsoft.com/office/powerpoint/2010/main" val="29553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8" name="Rectangle 7"/>
          <p:cNvSpPr/>
          <p:nvPr/>
        </p:nvSpPr>
        <p:spPr>
          <a:xfrm>
            <a:off x="0" y="1"/>
            <a:ext cx="12192000" cy="58029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endParaRPr>
          </a:p>
        </p:txBody>
      </p:sp>
      <p:sp>
        <p:nvSpPr>
          <p:cNvPr id="7" name="Subtitle 2"/>
          <p:cNvSpPr>
            <a:spLocks noGrp="1"/>
          </p:cNvSpPr>
          <p:nvPr>
            <p:ph type="subTitle" idx="1" hasCustomPrompt="1"/>
          </p:nvPr>
        </p:nvSpPr>
        <p:spPr>
          <a:xfrm>
            <a:off x="609600" y="2894407"/>
            <a:ext cx="8534400" cy="1752600"/>
          </a:xfrm>
        </p:spPr>
        <p:txBody>
          <a:bodyPr>
            <a:normAutofit/>
          </a:bodyPr>
          <a:lstStyle>
            <a:lvl1pPr marL="0" indent="0" algn="l">
              <a:lnSpc>
                <a:spcPct val="80000"/>
              </a:lnSpc>
              <a:buNone/>
              <a:defRPr sz="2800" spc="0">
                <a:solidFill>
                  <a:srgbClr val="E61E2A"/>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9" name="Title 1"/>
          <p:cNvSpPr>
            <a:spLocks noGrp="1"/>
          </p:cNvSpPr>
          <p:nvPr>
            <p:ph type="title" hasCustomPrompt="1"/>
          </p:nvPr>
        </p:nvSpPr>
        <p:spPr>
          <a:xfrm>
            <a:off x="609602" y="1763218"/>
            <a:ext cx="10894484" cy="823311"/>
          </a:xfrm>
          <a:prstGeom prst="rect">
            <a:avLst/>
          </a:prstGeom>
        </p:spPr>
        <p:txBody>
          <a:bodyPr/>
          <a:lstStyle>
            <a:lvl1pPr>
              <a:lnSpc>
                <a:spcPct val="80000"/>
              </a:lnSpc>
              <a:defRPr sz="3600" cap="all" spc="100">
                <a:solidFill>
                  <a:srgbClr val="E61E2A"/>
                </a:solidFill>
              </a:defRPr>
            </a:lvl1pPr>
          </a:lstStyle>
          <a:p>
            <a:r>
              <a:rPr lang="en-US"/>
              <a:t>CLICK TO EDIT MASTER TITLE STYLE</a:t>
            </a:r>
          </a:p>
        </p:txBody>
      </p:sp>
    </p:spTree>
    <p:extLst>
      <p:ext uri="{BB962C8B-B14F-4D97-AF65-F5344CB8AC3E}">
        <p14:creationId xmlns:p14="http://schemas.microsoft.com/office/powerpoint/2010/main" val="365155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1663" y="1142277"/>
            <a:ext cx="10948677" cy="4261107"/>
          </a:xfrm>
        </p:spPr>
        <p:txBody>
          <a:bodyPr/>
          <a:lstStyle>
            <a:lvl1pPr marL="342891" indent="-342891">
              <a:buFont typeface="Arial"/>
              <a:buChar char="•"/>
              <a:defRPr/>
            </a:lvl1pPr>
            <a:lvl2pPr marL="742932" indent="-285744">
              <a:buFont typeface="Arial"/>
              <a:buChar char="•"/>
              <a:defRPr/>
            </a:lvl2pPr>
            <a:lvl3pPr marL="1142971" indent="-228594">
              <a:buFont typeface="Arial"/>
              <a:buChar char="•"/>
              <a:defRPr/>
            </a:lvl3pPr>
            <a:lvl4pPr marL="1600160" indent="-228594">
              <a:buFont typeface="Arial"/>
              <a:buChar char="•"/>
              <a:defRPr/>
            </a:lvl4pPr>
            <a:lvl5pPr marL="2057349" indent="-228594">
              <a:buFont typeface="Arial"/>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cap="all">
                <a:solidFill>
                  <a:srgbClr val="E61E2A"/>
                </a:solidFill>
              </a:defRPr>
            </a:lvl1pPr>
          </a:lstStyle>
          <a:p>
            <a:r>
              <a:rPr lang="en-US"/>
              <a:t>Click to edit Master title style</a:t>
            </a:r>
          </a:p>
        </p:txBody>
      </p:sp>
    </p:spTree>
    <p:extLst>
      <p:ext uri="{BB962C8B-B14F-4D97-AF65-F5344CB8AC3E}">
        <p14:creationId xmlns:p14="http://schemas.microsoft.com/office/powerpoint/2010/main" val="281175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1663" y="1142277"/>
            <a:ext cx="5360677" cy="4261107"/>
          </a:xfrm>
        </p:spPr>
        <p:txBody>
          <a:bodyPr/>
          <a:lstStyle>
            <a:lvl1pPr marL="342891" indent="-342891">
              <a:buFont typeface="Arial"/>
              <a:buChar char="•"/>
              <a:defRPr sz="2800"/>
            </a:lvl1pPr>
            <a:lvl2pPr marL="742932" indent="-285744">
              <a:buFont typeface="Arial"/>
              <a:buChar char="•"/>
              <a:defRPr sz="2400"/>
            </a:lvl2pPr>
            <a:lvl3pPr marL="1142971" indent="-228594">
              <a:buFont typeface="Arial"/>
              <a:buChar char="•"/>
              <a:defRPr sz="2000"/>
            </a:lvl3pPr>
            <a:lvl4pPr marL="1600160" indent="-228594">
              <a:buFont typeface="Arial"/>
              <a:buChar char="•"/>
              <a:defRPr sz="1800"/>
            </a:lvl4pPr>
            <a:lvl5pPr marL="2057349" indent="-228594">
              <a:buFont typeface="Arial"/>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9663" y="1142277"/>
            <a:ext cx="5360677" cy="4261107"/>
          </a:xfrm>
        </p:spPr>
        <p:txBody>
          <a:bodyPr/>
          <a:lstStyle>
            <a:lvl1pPr marL="342891" indent="-342891">
              <a:buFont typeface="Arial"/>
              <a:buChar char="•"/>
              <a:defRPr sz="2800"/>
            </a:lvl1pPr>
            <a:lvl2pPr marL="742932" indent="-285744">
              <a:buFont typeface="Arial"/>
              <a:buChar char="•"/>
              <a:defRPr sz="2400"/>
            </a:lvl2pPr>
            <a:lvl3pPr marL="1142971" indent="-228594">
              <a:buFont typeface="Arial"/>
              <a:buChar char="•"/>
              <a:defRPr sz="2000"/>
            </a:lvl3pPr>
            <a:lvl4pPr marL="1600160" indent="-228594">
              <a:buFont typeface="Arial"/>
              <a:buChar char="•"/>
              <a:defRPr sz="1800"/>
            </a:lvl4pPr>
            <a:lvl5pPr marL="2057349" indent="-228594">
              <a:buFont typeface="Arial"/>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cap="all"/>
            </a:lvl1pPr>
          </a:lstStyle>
          <a:p>
            <a:r>
              <a:rPr lang="en-US"/>
              <a:t>Click to edit Master title style</a:t>
            </a:r>
          </a:p>
        </p:txBody>
      </p:sp>
    </p:spTree>
    <p:extLst>
      <p:ext uri="{BB962C8B-B14F-4D97-AF65-F5344CB8AC3E}">
        <p14:creationId xmlns:p14="http://schemas.microsoft.com/office/powerpoint/2010/main" val="404964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ontent Only, No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621663" y="397539"/>
            <a:ext cx="10948677" cy="5223072"/>
          </a:xfrm>
        </p:spPr>
        <p:txBody>
          <a:bodyPr/>
          <a:lstStyle>
            <a:lvl1pPr marL="342891" indent="-342891">
              <a:buFont typeface="Arial"/>
              <a:buChar char="•"/>
              <a:defRPr/>
            </a:lvl1pPr>
            <a:lvl2pPr marL="742932" indent="-285744">
              <a:buFont typeface="Arial"/>
              <a:buChar char="•"/>
              <a:defRPr/>
            </a:lvl2pPr>
            <a:lvl3pPr marL="1142971" indent="-228594">
              <a:buFont typeface="Arial"/>
              <a:buChar char="•"/>
              <a:defRPr/>
            </a:lvl3pPr>
            <a:lvl4pPr marL="1600160" indent="-228594">
              <a:buFont typeface="Arial"/>
              <a:buChar char="•"/>
              <a:defRPr/>
            </a:lvl4pPr>
            <a:lvl5pPr marL="2057349" indent="-228594">
              <a:buFont typeface="Arial"/>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55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31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dirty="0"/>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dirty="0"/>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9394823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omments/Questions?">
    <p:spTree>
      <p:nvGrpSpPr>
        <p:cNvPr id="1" name=""/>
        <p:cNvGrpSpPr/>
        <p:nvPr/>
      </p:nvGrpSpPr>
      <p:grpSpPr>
        <a:xfrm>
          <a:off x="0" y="0"/>
          <a:ext cx="0" cy="0"/>
          <a:chOff x="0" y="0"/>
          <a:chExt cx="0" cy="0"/>
        </a:xfrm>
      </p:grpSpPr>
      <p:sp>
        <p:nvSpPr>
          <p:cNvPr id="3" name="Rectangle 2"/>
          <p:cNvSpPr/>
          <p:nvPr/>
        </p:nvSpPr>
        <p:spPr>
          <a:xfrm>
            <a:off x="0" y="1"/>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endParaRPr>
          </a:p>
        </p:txBody>
      </p:sp>
      <p:pic>
        <p:nvPicPr>
          <p:cNvPr id="5" name="Picture 4" descr="TCH110_OriginalLogo_transparen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9028" y="1408390"/>
            <a:ext cx="5053947" cy="2575839"/>
          </a:xfrm>
          <a:prstGeom prst="rect">
            <a:avLst/>
          </a:prstGeom>
        </p:spPr>
      </p:pic>
      <p:sp>
        <p:nvSpPr>
          <p:cNvPr id="6" name="TextBox 5"/>
          <p:cNvSpPr txBox="1"/>
          <p:nvPr/>
        </p:nvSpPr>
        <p:spPr>
          <a:xfrm>
            <a:off x="2391608" y="4843106"/>
            <a:ext cx="7412499" cy="584775"/>
          </a:xfrm>
          <a:prstGeom prst="rect">
            <a:avLst/>
          </a:prstGeom>
          <a:noFill/>
        </p:spPr>
        <p:txBody>
          <a:bodyPr wrap="square" rtlCol="0">
            <a:spAutoFit/>
          </a:bodyPr>
          <a:lstStyle/>
          <a:p>
            <a:pPr algn="ctr" defTabSz="609585"/>
            <a:r>
              <a:rPr lang="en-US" sz="3200" b="1">
                <a:solidFill>
                  <a:srgbClr val="E61E2A"/>
                </a:solidFill>
              </a:rPr>
              <a:t>COMMENTS/QUESTIONS?</a:t>
            </a:r>
          </a:p>
        </p:txBody>
      </p:sp>
    </p:spTree>
    <p:extLst>
      <p:ext uri="{BB962C8B-B14F-4D97-AF65-F5344CB8AC3E}">
        <p14:creationId xmlns:p14="http://schemas.microsoft.com/office/powerpoint/2010/main" val="402284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609585"/>
            <a:fld id="{E7E33FD9-4E30-4ABC-872E-CD1824BACE9C}" type="datetimeFigureOut">
              <a:rPr lang="en-US">
                <a:solidFill>
                  <a:srgbClr val="000000"/>
                </a:solidFill>
              </a:rPr>
              <a:pPr defTabSz="609585"/>
              <a:t>11/10/2023</a:t>
            </a:fld>
            <a:endParaRPr lang="en-US">
              <a:solidFill>
                <a:srgbClr val="000000"/>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609585"/>
            <a:endParaRPr lang="en-US">
              <a:solidFill>
                <a:srgbClr val="000000"/>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609585"/>
            <a:fld id="{04F806BD-5EA6-42B7-B208-7533E7961F8E}" type="slidenum">
              <a:rPr lang="en-US">
                <a:solidFill>
                  <a:srgbClr val="000000"/>
                </a:solidFill>
              </a:rPr>
              <a:pPr defTabSz="609585"/>
              <a:t>‹#›</a:t>
            </a:fld>
            <a:endParaRPr lang="en-US">
              <a:solidFill>
                <a:srgbClr val="000000"/>
              </a:solidFill>
            </a:endParaRPr>
          </a:p>
        </p:txBody>
      </p:sp>
    </p:spTree>
    <p:extLst>
      <p:ext uri="{BB962C8B-B14F-4D97-AF65-F5344CB8AC3E}">
        <p14:creationId xmlns:p14="http://schemas.microsoft.com/office/powerpoint/2010/main" val="253521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2225F0D-88CC-4994-8FA7-C9D464E31FAB}" type="datetimeFigureOut">
              <a:rPr lang="en-US" smtClean="0">
                <a:solidFill>
                  <a:prstClr val="black">
                    <a:tint val="75000"/>
                  </a:prstClr>
                </a:solidFill>
              </a:rPr>
              <a:pPr/>
              <a:t>11/10/2023</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7430855-322E-4C89-9A05-42E5DBB219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82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dirty="0"/>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05996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dirty="0"/>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657011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dirty="0"/>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81573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746947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052001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515582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927432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dirty="0"/>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dirty="0"/>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3366403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dirty="0"/>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dirty="0"/>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04435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86892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BD4C-EC7D-4DF1-96DA-65680756BE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485310-BB16-453D-AE55-9380746CD2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03DD8F-5147-4266-8CDF-0E923BAC934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78FFEE7-5DCC-4B57-A2C3-FD0F0757F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6EF006-7317-4287-AE7F-6FF6B483DDCE}"/>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1987200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A598-00AD-4E1C-8788-15FEB33BBE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93C3B-8A98-4DE9-B75A-4DDCDCCAAC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AC712-E788-4D9D-AE9C-841116D8648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CB626B-D415-4C4C-8FFA-0CF92094F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1D19-5D79-4646-91DE-6ED6A9651EAB}"/>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1294937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CAC56-B98A-41D8-942E-9C80416B2E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2C6800-4E53-4516-A7B7-8FE3971C2E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DEA8BA-1274-42BA-AD0F-0C5EF2D2D6D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8B0FB5D-BEE1-4215-A5E8-EA08294F6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D2C15-7D46-49E6-B83A-53AFFED3A635}"/>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1556594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F8F33-5F49-4343-BFE4-5BFAA088CD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8D24EE-A81A-4A48-A115-35184EA00F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913966-BBE3-4284-BE09-B13F0F238E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752E28-0C32-4D9F-A572-CD0B23CC65F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21377F6-0120-47C9-B546-40E8541F4E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8C991-D058-46A0-9028-CB4ACA65C8CC}"/>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2690123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5AD7-B57B-43C8-9508-EA128350D6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87AC9F-A050-4786-9B7F-089AB592A2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248B75-BAEB-460C-8AD0-1414E8935E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9E500B-A239-471D-909B-D968A1241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4E3320-0C86-4032-B3A4-B350F70D51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F7C495-DB8D-408F-B76F-D42E0E7DF8A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6E70844-F38B-4B49-9E24-E7B1B88197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E42D7C-A1FA-4A3A-A068-75D30EA65D91}"/>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196885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4EAC7-143C-4A15-ACD5-BF4200E3E3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7D6BF-3F2B-49CB-871E-856156D8982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2D9104A-C861-4BC7-91AD-8206ED53A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D09390-5565-444B-AF0A-5D506FEFED6B}"/>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343635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4769BC-57F6-450B-AE86-5CD5E52EBAD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B6AB9D0-C706-40BC-8D58-DD0C208D98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BC4369-2CF2-4151-AA50-DE2DC0162337}"/>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3007367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1BAE5-2FE4-4235-8166-A5D1D91FAD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06ADB-6745-4161-8BDC-7E185BAED8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7F4160-72D3-471F-95FA-AD6AEBA0E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32A91F-B116-4295-BB42-0E9B015E9D7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4E3C271-75D5-4D7F-9F69-124600AFAC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AFDB2-B511-473D-A544-83EB2F64ABD3}"/>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1126673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EC938-03BE-4F4B-A910-386A9B830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1BBCD8-2344-4E41-AEE9-758E485994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AE941F-D79B-4E4E-9B44-23BF485CC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4104A9-8D3A-4F7D-BF3E-16A8B4D27DA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EAA01C3-6627-40A8-BA29-E7C3859CC9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AAF636-966A-475A-8501-EF6C381D3268}"/>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2173290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78FE2-E52B-4492-B4B8-2B2FEC90DB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1AC749-C452-4432-B7D6-84FF3C9000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A6A1A-BE7E-40FB-82A2-6D77D30EA8C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63B5338-5FCF-4CAA-8636-25FE604BD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B1D52-67BF-41B4-853B-543E48492852}"/>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908104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0E9909-3C21-4A7C-BA94-0106C933D4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451BC-4AF6-4459-A35A-36ECBB1124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4AD98-7ADA-4878-A285-A34E0566292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1BBCDD2-1ADF-4938-A4F3-9657980E4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371EB9-CCB2-43B2-B3F2-285E250B7705}"/>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3504250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Content &amp;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838200" y="365125"/>
            <a:ext cx="5181600" cy="1108807"/>
          </a:xfrm>
        </p:spPr>
        <p:txBody>
          <a:bodyPr/>
          <a:lstStyle>
            <a:lvl1pPr>
              <a:defRPr b="1">
                <a:solidFill>
                  <a:srgbClr val="003087"/>
                </a:solidFill>
                <a:latin typeface="+mn-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838200" y="1473932"/>
            <a:ext cx="5181600" cy="408005"/>
          </a:xfrm>
        </p:spPr>
        <p:txBody>
          <a:bodyPr/>
          <a:lstStyle>
            <a:lvl1pPr marL="0" indent="0" algn="l">
              <a:buNone/>
              <a:defRPr sz="2400" b="1">
                <a:solidFill>
                  <a:srgbClr val="3F57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838200" y="2202023"/>
            <a:ext cx="51816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a:extLst>
              <a:ext uri="{FF2B5EF4-FFF2-40B4-BE49-F238E27FC236}">
                <a16:creationId xmlns:a16="http://schemas.microsoft.com/office/drawing/2014/main" id="{F01F10DD-B56D-4580-8ED0-FA1631DEED4F}"/>
              </a:ext>
            </a:extLst>
          </p:cNvPr>
          <p:cNvSpPr>
            <a:spLocks noGrp="1"/>
          </p:cNvSpPr>
          <p:nvPr>
            <p:ph type="pic" sz="quarter" idx="14"/>
          </p:nvPr>
        </p:nvSpPr>
        <p:spPr>
          <a:xfrm>
            <a:off x="6229350" y="0"/>
            <a:ext cx="5962650" cy="6626578"/>
          </a:xfrm>
        </p:spPr>
        <p:txBody>
          <a:bodyPr/>
          <a:lstStyle/>
          <a:p>
            <a:r>
              <a:rPr lang="en-US"/>
              <a:t>Click icon to add picture</a:t>
            </a:r>
          </a:p>
        </p:txBody>
      </p:sp>
      <p:sp>
        <p:nvSpPr>
          <p:cNvPr id="11" name="Pentagon 9">
            <a:extLst>
              <a:ext uri="{FF2B5EF4-FFF2-40B4-BE49-F238E27FC236}">
                <a16:creationId xmlns:a16="http://schemas.microsoft.com/office/drawing/2014/main" id="{074A4DD4-1876-4878-9EFC-2A372FE3E4E6}"/>
              </a:ext>
            </a:extLst>
          </p:cNvPr>
          <p:cNvSpPr/>
          <p:nvPr userDrawn="1"/>
        </p:nvSpPr>
        <p:spPr>
          <a:xfrm>
            <a:off x="0" y="1881937"/>
            <a:ext cx="6229350"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Tree>
    <p:extLst>
      <p:ext uri="{BB962C8B-B14F-4D97-AF65-F5344CB8AC3E}">
        <p14:creationId xmlns:p14="http://schemas.microsoft.com/office/powerpoint/2010/main" val="3228818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B320F-43F2-4C96-842F-B3E98E1D12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84B5E6-C304-41F8-B862-5D7B733325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DDB9F7-04A0-4636-9516-53A95A3993A4}"/>
              </a:ext>
            </a:extLst>
          </p:cNvPr>
          <p:cNvSpPr>
            <a:spLocks noGrp="1"/>
          </p:cNvSpPr>
          <p:nvPr>
            <p:ph type="dt" sz="half" idx="10"/>
          </p:nvPr>
        </p:nvSpPr>
        <p:spPr/>
        <p:txBody>
          <a:bodyPr/>
          <a:lstStyle/>
          <a:p>
            <a:fld id="{0B6EEA4C-12DC-41AB-A589-74E3871DD10F}" type="datetimeFigureOut">
              <a:rPr lang="en-US" smtClean="0"/>
              <a:t>11/10/2023</a:t>
            </a:fld>
            <a:endParaRPr lang="en-US"/>
          </a:p>
        </p:txBody>
      </p:sp>
      <p:sp>
        <p:nvSpPr>
          <p:cNvPr id="5" name="Footer Placeholder 4">
            <a:extLst>
              <a:ext uri="{FF2B5EF4-FFF2-40B4-BE49-F238E27FC236}">
                <a16:creationId xmlns:a16="http://schemas.microsoft.com/office/drawing/2014/main" id="{67DF7F79-B9A0-43C2-A5DE-979431A74E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6820C3-A27A-4AAC-9700-2DBECB0D4EAF}"/>
              </a:ext>
            </a:extLst>
          </p:cNvPr>
          <p:cNvSpPr>
            <a:spLocks noGrp="1"/>
          </p:cNvSpPr>
          <p:nvPr>
            <p:ph type="sldNum" sz="quarter" idx="12"/>
          </p:nvPr>
        </p:nvSpPr>
        <p:spPr/>
        <p:txBody>
          <a:bodyPr/>
          <a:lstStyle/>
          <a:p>
            <a:fld id="{0FE5D240-0E4B-4477-87B5-748E23D6F058}" type="slidenum">
              <a:rPr lang="en-US" smtClean="0"/>
              <a:t>‹#›</a:t>
            </a:fld>
            <a:endParaRPr lang="en-US"/>
          </a:p>
        </p:txBody>
      </p:sp>
    </p:spTree>
    <p:extLst>
      <p:ext uri="{BB962C8B-B14F-4D97-AF65-F5344CB8AC3E}">
        <p14:creationId xmlns:p14="http://schemas.microsoft.com/office/powerpoint/2010/main" val="20990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AA1BF-9F95-4B63-8291-CDBE2660C6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EF3621-2CCA-4A50-A178-B14A2B6834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F96BB-1EEE-4DD0-8BF7-19D9E7BA42EC}"/>
              </a:ext>
            </a:extLst>
          </p:cNvPr>
          <p:cNvSpPr>
            <a:spLocks noGrp="1"/>
          </p:cNvSpPr>
          <p:nvPr>
            <p:ph type="dt" sz="half" idx="10"/>
          </p:nvPr>
        </p:nvSpPr>
        <p:spPr/>
        <p:txBody>
          <a:bodyPr/>
          <a:lstStyle/>
          <a:p>
            <a:fld id="{0B6EEA4C-12DC-41AB-A589-74E3871DD10F}" type="datetimeFigureOut">
              <a:rPr lang="en-US" smtClean="0"/>
              <a:t>11/10/2023</a:t>
            </a:fld>
            <a:endParaRPr lang="en-US"/>
          </a:p>
        </p:txBody>
      </p:sp>
      <p:sp>
        <p:nvSpPr>
          <p:cNvPr id="5" name="Footer Placeholder 4">
            <a:extLst>
              <a:ext uri="{FF2B5EF4-FFF2-40B4-BE49-F238E27FC236}">
                <a16:creationId xmlns:a16="http://schemas.microsoft.com/office/drawing/2014/main" id="{50D6E5B9-AEE0-4DAE-8ECB-2A7EA5DB8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5F4FE-1762-45ED-AEDC-94F159443D4B}"/>
              </a:ext>
            </a:extLst>
          </p:cNvPr>
          <p:cNvSpPr>
            <a:spLocks noGrp="1"/>
          </p:cNvSpPr>
          <p:nvPr>
            <p:ph type="sldNum" sz="quarter" idx="12"/>
          </p:nvPr>
        </p:nvSpPr>
        <p:spPr/>
        <p:txBody>
          <a:bodyPr/>
          <a:lstStyle/>
          <a:p>
            <a:fld id="{0FE5D240-0E4B-4477-87B5-748E23D6F058}" type="slidenum">
              <a:rPr lang="en-US" smtClean="0"/>
              <a:t>‹#›</a:t>
            </a:fld>
            <a:endParaRPr lang="en-US"/>
          </a:p>
        </p:txBody>
      </p:sp>
    </p:spTree>
    <p:extLst>
      <p:ext uri="{BB962C8B-B14F-4D97-AF65-F5344CB8AC3E}">
        <p14:creationId xmlns:p14="http://schemas.microsoft.com/office/powerpoint/2010/main" val="948264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7D67-AFBA-4BDF-B18B-0CC1BC674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6E7EA7-3860-4036-8D8A-E79F06D223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8539B1-F812-48D0-8D82-5652A6FD2575}"/>
              </a:ext>
            </a:extLst>
          </p:cNvPr>
          <p:cNvSpPr>
            <a:spLocks noGrp="1"/>
          </p:cNvSpPr>
          <p:nvPr>
            <p:ph type="dt" sz="half" idx="10"/>
          </p:nvPr>
        </p:nvSpPr>
        <p:spPr/>
        <p:txBody>
          <a:bodyPr/>
          <a:lstStyle/>
          <a:p>
            <a:fld id="{0B6EEA4C-12DC-41AB-A589-74E3871DD10F}" type="datetimeFigureOut">
              <a:rPr lang="en-US" smtClean="0"/>
              <a:t>11/10/2023</a:t>
            </a:fld>
            <a:endParaRPr lang="en-US"/>
          </a:p>
        </p:txBody>
      </p:sp>
      <p:sp>
        <p:nvSpPr>
          <p:cNvPr id="5" name="Footer Placeholder 4">
            <a:extLst>
              <a:ext uri="{FF2B5EF4-FFF2-40B4-BE49-F238E27FC236}">
                <a16:creationId xmlns:a16="http://schemas.microsoft.com/office/drawing/2014/main" id="{D2BA8B91-69C4-4F11-8EC4-7E9AE9130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1585F-CED9-4C42-9D41-91535DEAC1B6}"/>
              </a:ext>
            </a:extLst>
          </p:cNvPr>
          <p:cNvSpPr>
            <a:spLocks noGrp="1"/>
          </p:cNvSpPr>
          <p:nvPr>
            <p:ph type="sldNum" sz="quarter" idx="12"/>
          </p:nvPr>
        </p:nvSpPr>
        <p:spPr/>
        <p:txBody>
          <a:bodyPr/>
          <a:lstStyle/>
          <a:p>
            <a:fld id="{0FE5D240-0E4B-4477-87B5-748E23D6F058}" type="slidenum">
              <a:rPr lang="en-US" smtClean="0"/>
              <a:t>‹#›</a:t>
            </a:fld>
            <a:endParaRPr lang="en-US"/>
          </a:p>
        </p:txBody>
      </p:sp>
    </p:spTree>
    <p:extLst>
      <p:ext uri="{BB962C8B-B14F-4D97-AF65-F5344CB8AC3E}">
        <p14:creationId xmlns:p14="http://schemas.microsoft.com/office/powerpoint/2010/main" val="3725443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DA0A6-EA9C-462D-B089-8ABC9FD17D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1F44FB-968C-4A45-B12E-3D6501243B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67258E-0A50-4590-AB49-E42C31DF8B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7902CA-DD37-46C0-9FD8-571192BF873B}"/>
              </a:ext>
            </a:extLst>
          </p:cNvPr>
          <p:cNvSpPr>
            <a:spLocks noGrp="1"/>
          </p:cNvSpPr>
          <p:nvPr>
            <p:ph type="dt" sz="half" idx="10"/>
          </p:nvPr>
        </p:nvSpPr>
        <p:spPr/>
        <p:txBody>
          <a:bodyPr/>
          <a:lstStyle/>
          <a:p>
            <a:fld id="{0B6EEA4C-12DC-41AB-A589-74E3871DD10F}" type="datetimeFigureOut">
              <a:rPr lang="en-US" smtClean="0"/>
              <a:t>11/10/2023</a:t>
            </a:fld>
            <a:endParaRPr lang="en-US"/>
          </a:p>
        </p:txBody>
      </p:sp>
      <p:sp>
        <p:nvSpPr>
          <p:cNvPr id="6" name="Footer Placeholder 5">
            <a:extLst>
              <a:ext uri="{FF2B5EF4-FFF2-40B4-BE49-F238E27FC236}">
                <a16:creationId xmlns:a16="http://schemas.microsoft.com/office/drawing/2014/main" id="{7932E6CD-7B77-4FB2-977A-503D08EB56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A05147-3A45-440B-A01E-C695096476A2}"/>
              </a:ext>
            </a:extLst>
          </p:cNvPr>
          <p:cNvSpPr>
            <a:spLocks noGrp="1"/>
          </p:cNvSpPr>
          <p:nvPr>
            <p:ph type="sldNum" sz="quarter" idx="12"/>
          </p:nvPr>
        </p:nvSpPr>
        <p:spPr/>
        <p:txBody>
          <a:bodyPr/>
          <a:lstStyle/>
          <a:p>
            <a:fld id="{0FE5D240-0E4B-4477-87B5-748E23D6F058}" type="slidenum">
              <a:rPr lang="en-US" smtClean="0"/>
              <a:t>‹#›</a:t>
            </a:fld>
            <a:endParaRPr lang="en-US"/>
          </a:p>
        </p:txBody>
      </p:sp>
    </p:spTree>
    <p:extLst>
      <p:ext uri="{BB962C8B-B14F-4D97-AF65-F5344CB8AC3E}">
        <p14:creationId xmlns:p14="http://schemas.microsoft.com/office/powerpoint/2010/main" val="541358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BDED7-38FA-4888-824E-DB20787F56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9A5976-6A3A-4ADE-83A6-B82A6DA562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0B50DD-53D0-43F3-A2EC-5F861F9A2C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AD78AA-0084-4104-912A-559E254B0A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C9A9E-FB8B-44A4-8340-0CE14B6AB7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1F1462-A39C-49ED-A0A1-ECB080F5320E}"/>
              </a:ext>
            </a:extLst>
          </p:cNvPr>
          <p:cNvSpPr>
            <a:spLocks noGrp="1"/>
          </p:cNvSpPr>
          <p:nvPr>
            <p:ph type="dt" sz="half" idx="10"/>
          </p:nvPr>
        </p:nvSpPr>
        <p:spPr/>
        <p:txBody>
          <a:bodyPr/>
          <a:lstStyle/>
          <a:p>
            <a:fld id="{0B6EEA4C-12DC-41AB-A589-74E3871DD10F}" type="datetimeFigureOut">
              <a:rPr lang="en-US" smtClean="0"/>
              <a:t>11/10/2023</a:t>
            </a:fld>
            <a:endParaRPr lang="en-US"/>
          </a:p>
        </p:txBody>
      </p:sp>
      <p:sp>
        <p:nvSpPr>
          <p:cNvPr id="8" name="Footer Placeholder 7">
            <a:extLst>
              <a:ext uri="{FF2B5EF4-FFF2-40B4-BE49-F238E27FC236}">
                <a16:creationId xmlns:a16="http://schemas.microsoft.com/office/drawing/2014/main" id="{CB9166EF-AB6A-4751-B63A-1B730A42D1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17472E-7CB5-439E-ADE5-141B29F5C859}"/>
              </a:ext>
            </a:extLst>
          </p:cNvPr>
          <p:cNvSpPr>
            <a:spLocks noGrp="1"/>
          </p:cNvSpPr>
          <p:nvPr>
            <p:ph type="sldNum" sz="quarter" idx="12"/>
          </p:nvPr>
        </p:nvSpPr>
        <p:spPr/>
        <p:txBody>
          <a:bodyPr/>
          <a:lstStyle/>
          <a:p>
            <a:fld id="{0FE5D240-0E4B-4477-87B5-748E23D6F058}" type="slidenum">
              <a:rPr lang="en-US" smtClean="0"/>
              <a:t>‹#›</a:t>
            </a:fld>
            <a:endParaRPr lang="en-US"/>
          </a:p>
        </p:txBody>
      </p:sp>
    </p:spTree>
    <p:extLst>
      <p:ext uri="{BB962C8B-B14F-4D97-AF65-F5344CB8AC3E}">
        <p14:creationId xmlns:p14="http://schemas.microsoft.com/office/powerpoint/2010/main" val="3392291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30801-FF26-4D1E-8B7F-C573ACD0F6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F56FB6-21B9-4AF5-986D-CDC37A2B409E}"/>
              </a:ext>
            </a:extLst>
          </p:cNvPr>
          <p:cNvSpPr>
            <a:spLocks noGrp="1"/>
          </p:cNvSpPr>
          <p:nvPr>
            <p:ph type="dt" sz="half" idx="10"/>
          </p:nvPr>
        </p:nvSpPr>
        <p:spPr/>
        <p:txBody>
          <a:bodyPr/>
          <a:lstStyle/>
          <a:p>
            <a:fld id="{0B6EEA4C-12DC-41AB-A589-74E3871DD10F}" type="datetimeFigureOut">
              <a:rPr lang="en-US" smtClean="0"/>
              <a:t>11/10/2023</a:t>
            </a:fld>
            <a:endParaRPr lang="en-US"/>
          </a:p>
        </p:txBody>
      </p:sp>
      <p:sp>
        <p:nvSpPr>
          <p:cNvPr id="4" name="Footer Placeholder 3">
            <a:extLst>
              <a:ext uri="{FF2B5EF4-FFF2-40B4-BE49-F238E27FC236}">
                <a16:creationId xmlns:a16="http://schemas.microsoft.com/office/drawing/2014/main" id="{325162C1-F6F7-45A7-9353-E34E170DFC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BCAC0A-E428-42D8-957A-A8ED8970936E}"/>
              </a:ext>
            </a:extLst>
          </p:cNvPr>
          <p:cNvSpPr>
            <a:spLocks noGrp="1"/>
          </p:cNvSpPr>
          <p:nvPr>
            <p:ph type="sldNum" sz="quarter" idx="12"/>
          </p:nvPr>
        </p:nvSpPr>
        <p:spPr/>
        <p:txBody>
          <a:bodyPr/>
          <a:lstStyle/>
          <a:p>
            <a:fld id="{0FE5D240-0E4B-4477-87B5-748E23D6F058}" type="slidenum">
              <a:rPr lang="en-US" smtClean="0"/>
              <a:t>‹#›</a:t>
            </a:fld>
            <a:endParaRPr lang="en-US"/>
          </a:p>
        </p:txBody>
      </p:sp>
    </p:spTree>
    <p:extLst>
      <p:ext uri="{BB962C8B-B14F-4D97-AF65-F5344CB8AC3E}">
        <p14:creationId xmlns:p14="http://schemas.microsoft.com/office/powerpoint/2010/main" val="14359572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785EC4-9539-46E9-81F6-B763999144B4}"/>
              </a:ext>
            </a:extLst>
          </p:cNvPr>
          <p:cNvSpPr>
            <a:spLocks noGrp="1"/>
          </p:cNvSpPr>
          <p:nvPr>
            <p:ph type="dt" sz="half" idx="10"/>
          </p:nvPr>
        </p:nvSpPr>
        <p:spPr/>
        <p:txBody>
          <a:bodyPr/>
          <a:lstStyle/>
          <a:p>
            <a:fld id="{0B6EEA4C-12DC-41AB-A589-74E3871DD10F}" type="datetimeFigureOut">
              <a:rPr lang="en-US" smtClean="0"/>
              <a:t>11/10/2023</a:t>
            </a:fld>
            <a:endParaRPr lang="en-US"/>
          </a:p>
        </p:txBody>
      </p:sp>
      <p:sp>
        <p:nvSpPr>
          <p:cNvPr id="3" name="Footer Placeholder 2">
            <a:extLst>
              <a:ext uri="{FF2B5EF4-FFF2-40B4-BE49-F238E27FC236}">
                <a16:creationId xmlns:a16="http://schemas.microsoft.com/office/drawing/2014/main" id="{187966DB-6E85-4AF6-A734-DC0CF4C3B4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EC5577-BDAA-4E77-9FBF-04B67EBE0DEC}"/>
              </a:ext>
            </a:extLst>
          </p:cNvPr>
          <p:cNvSpPr>
            <a:spLocks noGrp="1"/>
          </p:cNvSpPr>
          <p:nvPr>
            <p:ph type="sldNum" sz="quarter" idx="12"/>
          </p:nvPr>
        </p:nvSpPr>
        <p:spPr/>
        <p:txBody>
          <a:bodyPr/>
          <a:lstStyle/>
          <a:p>
            <a:fld id="{0FE5D240-0E4B-4477-87B5-748E23D6F058}" type="slidenum">
              <a:rPr lang="en-US" smtClean="0"/>
              <a:t>‹#›</a:t>
            </a:fld>
            <a:endParaRPr lang="en-US"/>
          </a:p>
        </p:txBody>
      </p:sp>
    </p:spTree>
    <p:extLst>
      <p:ext uri="{BB962C8B-B14F-4D97-AF65-F5344CB8AC3E}">
        <p14:creationId xmlns:p14="http://schemas.microsoft.com/office/powerpoint/2010/main" val="2621273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C224-7777-4507-A96B-7128F8F064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9F9741-F982-4142-B621-EDA137EAA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51C0D1-B03E-49D5-9CC9-CAABAEC71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0FD378-5840-4163-9E7C-F16D39282F6D}"/>
              </a:ext>
            </a:extLst>
          </p:cNvPr>
          <p:cNvSpPr>
            <a:spLocks noGrp="1"/>
          </p:cNvSpPr>
          <p:nvPr>
            <p:ph type="dt" sz="half" idx="10"/>
          </p:nvPr>
        </p:nvSpPr>
        <p:spPr/>
        <p:txBody>
          <a:bodyPr/>
          <a:lstStyle/>
          <a:p>
            <a:fld id="{0B6EEA4C-12DC-41AB-A589-74E3871DD10F}" type="datetimeFigureOut">
              <a:rPr lang="en-US" smtClean="0"/>
              <a:t>11/10/2023</a:t>
            </a:fld>
            <a:endParaRPr lang="en-US"/>
          </a:p>
        </p:txBody>
      </p:sp>
      <p:sp>
        <p:nvSpPr>
          <p:cNvPr id="6" name="Footer Placeholder 5">
            <a:extLst>
              <a:ext uri="{FF2B5EF4-FFF2-40B4-BE49-F238E27FC236}">
                <a16:creationId xmlns:a16="http://schemas.microsoft.com/office/drawing/2014/main" id="{E9A0DEEB-5852-48E6-9CB9-8874EC714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6788A-80C1-48EC-9759-A5A59C574E0C}"/>
              </a:ext>
            </a:extLst>
          </p:cNvPr>
          <p:cNvSpPr>
            <a:spLocks noGrp="1"/>
          </p:cNvSpPr>
          <p:nvPr>
            <p:ph type="sldNum" sz="quarter" idx="12"/>
          </p:nvPr>
        </p:nvSpPr>
        <p:spPr/>
        <p:txBody>
          <a:bodyPr/>
          <a:lstStyle/>
          <a:p>
            <a:fld id="{0FE5D240-0E4B-4477-87B5-748E23D6F058}" type="slidenum">
              <a:rPr lang="en-US" smtClean="0"/>
              <a:t>‹#›</a:t>
            </a:fld>
            <a:endParaRPr lang="en-US"/>
          </a:p>
        </p:txBody>
      </p:sp>
    </p:spTree>
    <p:extLst>
      <p:ext uri="{BB962C8B-B14F-4D97-AF65-F5344CB8AC3E}">
        <p14:creationId xmlns:p14="http://schemas.microsoft.com/office/powerpoint/2010/main" val="3209255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B25A8-29DC-4830-B338-F2032ED210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BAAA1F-3E7B-460C-BCB1-196BDF3972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2014EB-99A3-412B-B015-E884E3483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62BB13-D347-4D78-8E39-BF32A8D5D798}"/>
              </a:ext>
            </a:extLst>
          </p:cNvPr>
          <p:cNvSpPr>
            <a:spLocks noGrp="1"/>
          </p:cNvSpPr>
          <p:nvPr>
            <p:ph type="dt" sz="half" idx="10"/>
          </p:nvPr>
        </p:nvSpPr>
        <p:spPr/>
        <p:txBody>
          <a:bodyPr/>
          <a:lstStyle/>
          <a:p>
            <a:fld id="{0B6EEA4C-12DC-41AB-A589-74E3871DD10F}" type="datetimeFigureOut">
              <a:rPr lang="en-US" smtClean="0"/>
              <a:t>11/10/2023</a:t>
            </a:fld>
            <a:endParaRPr lang="en-US"/>
          </a:p>
        </p:txBody>
      </p:sp>
      <p:sp>
        <p:nvSpPr>
          <p:cNvPr id="6" name="Footer Placeholder 5">
            <a:extLst>
              <a:ext uri="{FF2B5EF4-FFF2-40B4-BE49-F238E27FC236}">
                <a16:creationId xmlns:a16="http://schemas.microsoft.com/office/drawing/2014/main" id="{20491D1D-7A96-463C-9585-B18213F855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4BAA23-E1BC-45F9-B8E1-E8BC3D7CC881}"/>
              </a:ext>
            </a:extLst>
          </p:cNvPr>
          <p:cNvSpPr>
            <a:spLocks noGrp="1"/>
          </p:cNvSpPr>
          <p:nvPr>
            <p:ph type="sldNum" sz="quarter" idx="12"/>
          </p:nvPr>
        </p:nvSpPr>
        <p:spPr/>
        <p:txBody>
          <a:bodyPr/>
          <a:lstStyle/>
          <a:p>
            <a:fld id="{0FE5D240-0E4B-4477-87B5-748E23D6F058}" type="slidenum">
              <a:rPr lang="en-US" smtClean="0"/>
              <a:t>‹#›</a:t>
            </a:fld>
            <a:endParaRPr lang="en-US"/>
          </a:p>
        </p:txBody>
      </p:sp>
    </p:spTree>
    <p:extLst>
      <p:ext uri="{BB962C8B-B14F-4D97-AF65-F5344CB8AC3E}">
        <p14:creationId xmlns:p14="http://schemas.microsoft.com/office/powerpoint/2010/main" val="479171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2C72-BFFF-496B-A5FD-382FC144AC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A111FF-3067-4CA3-91D7-EC8BEF20DF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D02F8-8D04-408C-9D2E-49B582A79A8C}"/>
              </a:ext>
            </a:extLst>
          </p:cNvPr>
          <p:cNvSpPr>
            <a:spLocks noGrp="1"/>
          </p:cNvSpPr>
          <p:nvPr>
            <p:ph type="dt" sz="half" idx="10"/>
          </p:nvPr>
        </p:nvSpPr>
        <p:spPr/>
        <p:txBody>
          <a:bodyPr/>
          <a:lstStyle/>
          <a:p>
            <a:fld id="{0B6EEA4C-12DC-41AB-A589-74E3871DD10F}" type="datetimeFigureOut">
              <a:rPr lang="en-US" smtClean="0"/>
              <a:t>11/10/2023</a:t>
            </a:fld>
            <a:endParaRPr lang="en-US"/>
          </a:p>
        </p:txBody>
      </p:sp>
      <p:sp>
        <p:nvSpPr>
          <p:cNvPr id="5" name="Footer Placeholder 4">
            <a:extLst>
              <a:ext uri="{FF2B5EF4-FFF2-40B4-BE49-F238E27FC236}">
                <a16:creationId xmlns:a16="http://schemas.microsoft.com/office/drawing/2014/main" id="{05B8D795-6123-4B05-9282-C168C5490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81B28-0207-45F4-8F86-D8871AD63E09}"/>
              </a:ext>
            </a:extLst>
          </p:cNvPr>
          <p:cNvSpPr>
            <a:spLocks noGrp="1"/>
          </p:cNvSpPr>
          <p:nvPr>
            <p:ph type="sldNum" sz="quarter" idx="12"/>
          </p:nvPr>
        </p:nvSpPr>
        <p:spPr/>
        <p:txBody>
          <a:bodyPr/>
          <a:lstStyle/>
          <a:p>
            <a:fld id="{0FE5D240-0E4B-4477-87B5-748E23D6F058}" type="slidenum">
              <a:rPr lang="en-US" smtClean="0"/>
              <a:t>‹#›</a:t>
            </a:fld>
            <a:endParaRPr lang="en-US"/>
          </a:p>
        </p:txBody>
      </p:sp>
    </p:spTree>
    <p:extLst>
      <p:ext uri="{BB962C8B-B14F-4D97-AF65-F5344CB8AC3E}">
        <p14:creationId xmlns:p14="http://schemas.microsoft.com/office/powerpoint/2010/main" val="277892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7DCA51-D267-425E-A60D-FDC8801A69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58A29F-710C-4927-98CA-A42E0AF256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6A580-9391-41BC-9A45-59B463F8964B}"/>
              </a:ext>
            </a:extLst>
          </p:cNvPr>
          <p:cNvSpPr>
            <a:spLocks noGrp="1"/>
          </p:cNvSpPr>
          <p:nvPr>
            <p:ph type="dt" sz="half" idx="10"/>
          </p:nvPr>
        </p:nvSpPr>
        <p:spPr/>
        <p:txBody>
          <a:bodyPr/>
          <a:lstStyle/>
          <a:p>
            <a:fld id="{0B6EEA4C-12DC-41AB-A589-74E3871DD10F}" type="datetimeFigureOut">
              <a:rPr lang="en-US" smtClean="0"/>
              <a:t>11/10/2023</a:t>
            </a:fld>
            <a:endParaRPr lang="en-US"/>
          </a:p>
        </p:txBody>
      </p:sp>
      <p:sp>
        <p:nvSpPr>
          <p:cNvPr id="5" name="Footer Placeholder 4">
            <a:extLst>
              <a:ext uri="{FF2B5EF4-FFF2-40B4-BE49-F238E27FC236}">
                <a16:creationId xmlns:a16="http://schemas.microsoft.com/office/drawing/2014/main" id="{F5C0B143-E19A-4916-B263-C413C433C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5C113-2E12-4CA5-97BE-6916A1269D9C}"/>
              </a:ext>
            </a:extLst>
          </p:cNvPr>
          <p:cNvSpPr>
            <a:spLocks noGrp="1"/>
          </p:cNvSpPr>
          <p:nvPr>
            <p:ph type="sldNum" sz="quarter" idx="12"/>
          </p:nvPr>
        </p:nvSpPr>
        <p:spPr/>
        <p:txBody>
          <a:bodyPr/>
          <a:lstStyle/>
          <a:p>
            <a:fld id="{0FE5D240-0E4B-4477-87B5-748E23D6F058}" type="slidenum">
              <a:rPr lang="en-US" smtClean="0"/>
              <a:t>‹#›</a:t>
            </a:fld>
            <a:endParaRPr lang="en-US"/>
          </a:p>
        </p:txBody>
      </p:sp>
    </p:spTree>
    <p:extLst>
      <p:ext uri="{BB962C8B-B14F-4D97-AF65-F5344CB8AC3E}">
        <p14:creationId xmlns:p14="http://schemas.microsoft.com/office/powerpoint/2010/main" val="806000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CF0702-8E8C-4BD8-ADC1-A41E0FB19B82}"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F193D-F042-4357-9814-39005A0A397B}" type="slidenum">
              <a:rPr lang="en-US" smtClean="0"/>
              <a:t>‹#›</a:t>
            </a:fld>
            <a:endParaRPr lang="en-US"/>
          </a:p>
        </p:txBody>
      </p:sp>
    </p:spTree>
    <p:extLst>
      <p:ext uri="{BB962C8B-B14F-4D97-AF65-F5344CB8AC3E}">
        <p14:creationId xmlns:p14="http://schemas.microsoft.com/office/powerpoint/2010/main" val="39837990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F0702-8E8C-4BD8-ADC1-A41E0FB19B82}"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F193D-F042-4357-9814-39005A0A397B}" type="slidenum">
              <a:rPr lang="en-US" smtClean="0"/>
              <a:t>‹#›</a:t>
            </a:fld>
            <a:endParaRPr lang="en-US"/>
          </a:p>
        </p:txBody>
      </p:sp>
    </p:spTree>
    <p:extLst>
      <p:ext uri="{BB962C8B-B14F-4D97-AF65-F5344CB8AC3E}">
        <p14:creationId xmlns:p14="http://schemas.microsoft.com/office/powerpoint/2010/main" val="2336580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CF0702-8E8C-4BD8-ADC1-A41E0FB19B82}"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F193D-F042-4357-9814-39005A0A397B}" type="slidenum">
              <a:rPr lang="en-US" smtClean="0"/>
              <a:t>‹#›</a:t>
            </a:fld>
            <a:endParaRPr lang="en-US"/>
          </a:p>
        </p:txBody>
      </p:sp>
    </p:spTree>
    <p:extLst>
      <p:ext uri="{BB962C8B-B14F-4D97-AF65-F5344CB8AC3E}">
        <p14:creationId xmlns:p14="http://schemas.microsoft.com/office/powerpoint/2010/main" val="544892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CF0702-8E8C-4BD8-ADC1-A41E0FB19B82}"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F193D-F042-4357-9814-39005A0A397B}" type="slidenum">
              <a:rPr lang="en-US" smtClean="0"/>
              <a:t>‹#›</a:t>
            </a:fld>
            <a:endParaRPr lang="en-US"/>
          </a:p>
        </p:txBody>
      </p:sp>
    </p:spTree>
    <p:extLst>
      <p:ext uri="{BB962C8B-B14F-4D97-AF65-F5344CB8AC3E}">
        <p14:creationId xmlns:p14="http://schemas.microsoft.com/office/powerpoint/2010/main" val="918068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CF0702-8E8C-4BD8-ADC1-A41E0FB19B82}"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8F193D-F042-4357-9814-39005A0A397B}" type="slidenum">
              <a:rPr lang="en-US" smtClean="0"/>
              <a:t>‹#›</a:t>
            </a:fld>
            <a:endParaRPr lang="en-US"/>
          </a:p>
        </p:txBody>
      </p:sp>
    </p:spTree>
    <p:extLst>
      <p:ext uri="{BB962C8B-B14F-4D97-AF65-F5344CB8AC3E}">
        <p14:creationId xmlns:p14="http://schemas.microsoft.com/office/powerpoint/2010/main" val="3705336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CF0702-8E8C-4BD8-ADC1-A41E0FB19B82}"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8F193D-F042-4357-9814-39005A0A397B}" type="slidenum">
              <a:rPr lang="en-US" smtClean="0"/>
              <a:t>‹#›</a:t>
            </a:fld>
            <a:endParaRPr lang="en-US"/>
          </a:p>
        </p:txBody>
      </p:sp>
    </p:spTree>
    <p:extLst>
      <p:ext uri="{BB962C8B-B14F-4D97-AF65-F5344CB8AC3E}">
        <p14:creationId xmlns:p14="http://schemas.microsoft.com/office/powerpoint/2010/main" val="19738047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CF0702-8E8C-4BD8-ADC1-A41E0FB19B82}"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8F193D-F042-4357-9814-39005A0A397B}" type="slidenum">
              <a:rPr lang="en-US" smtClean="0"/>
              <a:t>‹#›</a:t>
            </a:fld>
            <a:endParaRPr lang="en-US"/>
          </a:p>
        </p:txBody>
      </p:sp>
    </p:spTree>
    <p:extLst>
      <p:ext uri="{BB962C8B-B14F-4D97-AF65-F5344CB8AC3E}">
        <p14:creationId xmlns:p14="http://schemas.microsoft.com/office/powerpoint/2010/main" val="9451918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CF0702-8E8C-4BD8-ADC1-A41E0FB19B82}"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F193D-F042-4357-9814-39005A0A397B}" type="slidenum">
              <a:rPr lang="en-US" smtClean="0"/>
              <a:t>‹#›</a:t>
            </a:fld>
            <a:endParaRPr lang="en-US"/>
          </a:p>
        </p:txBody>
      </p:sp>
    </p:spTree>
    <p:extLst>
      <p:ext uri="{BB962C8B-B14F-4D97-AF65-F5344CB8AC3E}">
        <p14:creationId xmlns:p14="http://schemas.microsoft.com/office/powerpoint/2010/main" val="2510703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CF0702-8E8C-4BD8-ADC1-A41E0FB19B82}"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F193D-F042-4357-9814-39005A0A397B}" type="slidenum">
              <a:rPr lang="en-US" smtClean="0"/>
              <a:t>‹#›</a:t>
            </a:fld>
            <a:endParaRPr lang="en-US"/>
          </a:p>
        </p:txBody>
      </p:sp>
    </p:spTree>
    <p:extLst>
      <p:ext uri="{BB962C8B-B14F-4D97-AF65-F5344CB8AC3E}">
        <p14:creationId xmlns:p14="http://schemas.microsoft.com/office/powerpoint/2010/main" val="13570944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F0702-8E8C-4BD8-ADC1-A41E0FB19B82}"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F193D-F042-4357-9814-39005A0A397B}" type="slidenum">
              <a:rPr lang="en-US" smtClean="0"/>
              <a:t>‹#›</a:t>
            </a:fld>
            <a:endParaRPr lang="en-US"/>
          </a:p>
        </p:txBody>
      </p:sp>
    </p:spTree>
    <p:extLst>
      <p:ext uri="{BB962C8B-B14F-4D97-AF65-F5344CB8AC3E}">
        <p14:creationId xmlns:p14="http://schemas.microsoft.com/office/powerpoint/2010/main" val="25745470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F0702-8E8C-4BD8-ADC1-A41E0FB19B82}"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F193D-F042-4357-9814-39005A0A397B}" type="slidenum">
              <a:rPr lang="en-US" smtClean="0"/>
              <a:t>‹#›</a:t>
            </a:fld>
            <a:endParaRPr lang="en-US"/>
          </a:p>
        </p:txBody>
      </p:sp>
    </p:spTree>
    <p:extLst>
      <p:ext uri="{BB962C8B-B14F-4D97-AF65-F5344CB8AC3E}">
        <p14:creationId xmlns:p14="http://schemas.microsoft.com/office/powerpoint/2010/main" val="21754739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BD4C-EC7D-4DF1-96DA-65680756BE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485310-BB16-453D-AE55-9380746CD2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03DD8F-5147-4266-8CDF-0E923BAC934B}"/>
              </a:ext>
            </a:extLst>
          </p:cNvPr>
          <p:cNvSpPr>
            <a:spLocks noGrp="1"/>
          </p:cNvSpPr>
          <p:nvPr>
            <p:ph type="dt" sz="half" idx="10"/>
          </p:nvPr>
        </p:nvSpPr>
        <p:spPr/>
        <p:txBody>
          <a:bodyPr/>
          <a:lstStyle/>
          <a:p>
            <a:fld id="{FEA89CC4-D0D6-4C65-9673-08B8331F4431}" type="datetime1">
              <a:rPr lang="en-US" smtClean="0"/>
              <a:t>11/10/2023</a:t>
            </a:fld>
            <a:endParaRPr lang="en-US"/>
          </a:p>
        </p:txBody>
      </p:sp>
      <p:sp>
        <p:nvSpPr>
          <p:cNvPr id="5" name="Footer Placeholder 4">
            <a:extLst>
              <a:ext uri="{FF2B5EF4-FFF2-40B4-BE49-F238E27FC236}">
                <a16:creationId xmlns:a16="http://schemas.microsoft.com/office/drawing/2014/main" id="{678FFEE7-5DCC-4B57-A2C3-FD0F0757F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6EF006-7317-4287-AE7F-6FF6B483DDCE}"/>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34888303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A598-00AD-4E1C-8788-15FEB33BBE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93C3B-8A98-4DE9-B75A-4DDCDCCAAC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AC712-E788-4D9D-AE9C-841116D86484}"/>
              </a:ext>
            </a:extLst>
          </p:cNvPr>
          <p:cNvSpPr>
            <a:spLocks noGrp="1"/>
          </p:cNvSpPr>
          <p:nvPr>
            <p:ph type="dt" sz="half" idx="10"/>
          </p:nvPr>
        </p:nvSpPr>
        <p:spPr/>
        <p:txBody>
          <a:bodyPr/>
          <a:lstStyle/>
          <a:p>
            <a:fld id="{9DC6B2AC-E21C-4CE1-AF1D-46457250DE5C}" type="datetime1">
              <a:rPr lang="en-US" smtClean="0"/>
              <a:t>11/10/2023</a:t>
            </a:fld>
            <a:endParaRPr lang="en-US"/>
          </a:p>
        </p:txBody>
      </p:sp>
      <p:sp>
        <p:nvSpPr>
          <p:cNvPr id="5" name="Footer Placeholder 4">
            <a:extLst>
              <a:ext uri="{FF2B5EF4-FFF2-40B4-BE49-F238E27FC236}">
                <a16:creationId xmlns:a16="http://schemas.microsoft.com/office/drawing/2014/main" id="{24CB626B-D415-4C4C-8FFA-0CF92094F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1D19-5D79-4646-91DE-6ED6A9651EAB}"/>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297905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CAC56-B98A-41D8-942E-9C80416B2E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2C6800-4E53-4516-A7B7-8FE3971C2E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DEA8BA-1274-42BA-AD0F-0C5EF2D2D6D8}"/>
              </a:ext>
            </a:extLst>
          </p:cNvPr>
          <p:cNvSpPr>
            <a:spLocks noGrp="1"/>
          </p:cNvSpPr>
          <p:nvPr>
            <p:ph type="dt" sz="half" idx="10"/>
          </p:nvPr>
        </p:nvSpPr>
        <p:spPr/>
        <p:txBody>
          <a:bodyPr/>
          <a:lstStyle/>
          <a:p>
            <a:fld id="{366669E5-6C51-417B-BC3E-3461DB0AFA6E}" type="datetime1">
              <a:rPr lang="en-US" smtClean="0"/>
              <a:t>11/10/2023</a:t>
            </a:fld>
            <a:endParaRPr lang="en-US"/>
          </a:p>
        </p:txBody>
      </p:sp>
      <p:sp>
        <p:nvSpPr>
          <p:cNvPr id="5" name="Footer Placeholder 4">
            <a:extLst>
              <a:ext uri="{FF2B5EF4-FFF2-40B4-BE49-F238E27FC236}">
                <a16:creationId xmlns:a16="http://schemas.microsoft.com/office/drawing/2014/main" id="{28B0FB5D-BEE1-4215-A5E8-EA08294F6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D2C15-7D46-49E6-B83A-53AFFED3A635}"/>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3332112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F8F33-5F49-4343-BFE4-5BFAA088CD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8D24EE-A81A-4A48-A115-35184EA00F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913966-BBE3-4284-BE09-B13F0F238E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752E28-0C32-4D9F-A572-CD0B23CC65FF}"/>
              </a:ext>
            </a:extLst>
          </p:cNvPr>
          <p:cNvSpPr>
            <a:spLocks noGrp="1"/>
          </p:cNvSpPr>
          <p:nvPr>
            <p:ph type="dt" sz="half" idx="10"/>
          </p:nvPr>
        </p:nvSpPr>
        <p:spPr/>
        <p:txBody>
          <a:bodyPr/>
          <a:lstStyle/>
          <a:p>
            <a:fld id="{447E600E-BD0E-4474-820C-25CE2B8D5547}" type="datetime1">
              <a:rPr lang="en-US" smtClean="0"/>
              <a:t>11/10/2023</a:t>
            </a:fld>
            <a:endParaRPr lang="en-US"/>
          </a:p>
        </p:txBody>
      </p:sp>
      <p:sp>
        <p:nvSpPr>
          <p:cNvPr id="6" name="Footer Placeholder 5">
            <a:extLst>
              <a:ext uri="{FF2B5EF4-FFF2-40B4-BE49-F238E27FC236}">
                <a16:creationId xmlns:a16="http://schemas.microsoft.com/office/drawing/2014/main" id="{C21377F6-0120-47C9-B546-40E8541F4E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8C991-D058-46A0-9028-CB4ACA65C8CC}"/>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27544923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5AD7-B57B-43C8-9508-EA128350D6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87AC9F-A050-4786-9B7F-089AB592A2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248B75-BAEB-460C-8AD0-1414E8935E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9E500B-A239-471D-909B-D968A1241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4E3320-0C86-4032-B3A4-B350F70D51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F7C495-DB8D-408F-B76F-D42E0E7DF8A1}"/>
              </a:ext>
            </a:extLst>
          </p:cNvPr>
          <p:cNvSpPr>
            <a:spLocks noGrp="1"/>
          </p:cNvSpPr>
          <p:nvPr>
            <p:ph type="dt" sz="half" idx="10"/>
          </p:nvPr>
        </p:nvSpPr>
        <p:spPr/>
        <p:txBody>
          <a:bodyPr/>
          <a:lstStyle/>
          <a:p>
            <a:fld id="{EB7CDDA0-6522-42D4-A359-ECF0AE5DE587}" type="datetime1">
              <a:rPr lang="en-US" smtClean="0"/>
              <a:t>11/10/2023</a:t>
            </a:fld>
            <a:endParaRPr lang="en-US"/>
          </a:p>
        </p:txBody>
      </p:sp>
      <p:sp>
        <p:nvSpPr>
          <p:cNvPr id="8" name="Footer Placeholder 7">
            <a:extLst>
              <a:ext uri="{FF2B5EF4-FFF2-40B4-BE49-F238E27FC236}">
                <a16:creationId xmlns:a16="http://schemas.microsoft.com/office/drawing/2014/main" id="{E6E70844-F38B-4B49-9E24-E7B1B88197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E42D7C-A1FA-4A3A-A068-75D30EA65D91}"/>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3298658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4EAC7-143C-4A15-ACD5-BF4200E3E3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7D6BF-3F2B-49CB-871E-856156D89820}"/>
              </a:ext>
            </a:extLst>
          </p:cNvPr>
          <p:cNvSpPr>
            <a:spLocks noGrp="1"/>
          </p:cNvSpPr>
          <p:nvPr>
            <p:ph type="dt" sz="half" idx="10"/>
          </p:nvPr>
        </p:nvSpPr>
        <p:spPr/>
        <p:txBody>
          <a:bodyPr/>
          <a:lstStyle/>
          <a:p>
            <a:fld id="{DE171CF7-1C1F-41E0-B28C-D87623B916B4}" type="datetime1">
              <a:rPr lang="en-US" smtClean="0"/>
              <a:t>11/10/2023</a:t>
            </a:fld>
            <a:endParaRPr lang="en-US"/>
          </a:p>
        </p:txBody>
      </p:sp>
      <p:sp>
        <p:nvSpPr>
          <p:cNvPr id="4" name="Footer Placeholder 3">
            <a:extLst>
              <a:ext uri="{FF2B5EF4-FFF2-40B4-BE49-F238E27FC236}">
                <a16:creationId xmlns:a16="http://schemas.microsoft.com/office/drawing/2014/main" id="{72D9104A-C861-4BC7-91AD-8206ED53A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D09390-5565-444B-AF0A-5D506FEFED6B}"/>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26733068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4769BC-57F6-450B-AE86-5CD5E52EBAD9}"/>
              </a:ext>
            </a:extLst>
          </p:cNvPr>
          <p:cNvSpPr>
            <a:spLocks noGrp="1"/>
          </p:cNvSpPr>
          <p:nvPr>
            <p:ph type="dt" sz="half" idx="10"/>
          </p:nvPr>
        </p:nvSpPr>
        <p:spPr/>
        <p:txBody>
          <a:bodyPr/>
          <a:lstStyle/>
          <a:p>
            <a:fld id="{787E39C8-075A-46F7-ADAC-AC3526C4D55C}" type="datetime1">
              <a:rPr lang="en-US" smtClean="0"/>
              <a:t>11/10/2023</a:t>
            </a:fld>
            <a:endParaRPr lang="en-US"/>
          </a:p>
        </p:txBody>
      </p:sp>
      <p:sp>
        <p:nvSpPr>
          <p:cNvPr id="3" name="Footer Placeholder 2">
            <a:extLst>
              <a:ext uri="{FF2B5EF4-FFF2-40B4-BE49-F238E27FC236}">
                <a16:creationId xmlns:a16="http://schemas.microsoft.com/office/drawing/2014/main" id="{EB6AB9D0-C706-40BC-8D58-DD0C208D98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BC4369-2CF2-4151-AA50-DE2DC0162337}"/>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3136360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1BAE5-2FE4-4235-8166-A5D1D91FAD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06ADB-6745-4161-8BDC-7E185BAED8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7F4160-72D3-471F-95FA-AD6AEBA0E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32A91F-B116-4295-BB42-0E9B015E9D7F}"/>
              </a:ext>
            </a:extLst>
          </p:cNvPr>
          <p:cNvSpPr>
            <a:spLocks noGrp="1"/>
          </p:cNvSpPr>
          <p:nvPr>
            <p:ph type="dt" sz="half" idx="10"/>
          </p:nvPr>
        </p:nvSpPr>
        <p:spPr/>
        <p:txBody>
          <a:bodyPr/>
          <a:lstStyle/>
          <a:p>
            <a:fld id="{14A7D186-EDDE-477A-88EC-05BB25B8F533}" type="datetime1">
              <a:rPr lang="en-US" smtClean="0"/>
              <a:t>11/10/2023</a:t>
            </a:fld>
            <a:endParaRPr lang="en-US"/>
          </a:p>
        </p:txBody>
      </p:sp>
      <p:sp>
        <p:nvSpPr>
          <p:cNvPr id="6" name="Footer Placeholder 5">
            <a:extLst>
              <a:ext uri="{FF2B5EF4-FFF2-40B4-BE49-F238E27FC236}">
                <a16:creationId xmlns:a16="http://schemas.microsoft.com/office/drawing/2014/main" id="{24E3C271-75D5-4D7F-9F69-124600AFAC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AFDB2-B511-473D-A544-83EB2F64ABD3}"/>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26241859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EC938-03BE-4F4B-A910-386A9B830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1BBCD8-2344-4E41-AEE9-758E485994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AE941F-D79B-4E4E-9B44-23BF485CC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4104A9-8D3A-4F7D-BF3E-16A8B4D27DAE}"/>
              </a:ext>
            </a:extLst>
          </p:cNvPr>
          <p:cNvSpPr>
            <a:spLocks noGrp="1"/>
          </p:cNvSpPr>
          <p:nvPr>
            <p:ph type="dt" sz="half" idx="10"/>
          </p:nvPr>
        </p:nvSpPr>
        <p:spPr/>
        <p:txBody>
          <a:bodyPr/>
          <a:lstStyle/>
          <a:p>
            <a:fld id="{59BFC504-3787-41E7-BB18-63FBA97DD798}" type="datetime1">
              <a:rPr lang="en-US" smtClean="0"/>
              <a:t>11/10/2023</a:t>
            </a:fld>
            <a:endParaRPr lang="en-US"/>
          </a:p>
        </p:txBody>
      </p:sp>
      <p:sp>
        <p:nvSpPr>
          <p:cNvPr id="6" name="Footer Placeholder 5">
            <a:extLst>
              <a:ext uri="{FF2B5EF4-FFF2-40B4-BE49-F238E27FC236}">
                <a16:creationId xmlns:a16="http://schemas.microsoft.com/office/drawing/2014/main" id="{7EAA01C3-6627-40A8-BA29-E7C3859CC9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AAF636-966A-475A-8501-EF6C381D3268}"/>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6816149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78FE2-E52B-4492-B4B8-2B2FEC90DB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1AC749-C452-4432-B7D6-84FF3C9000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A6A1A-BE7E-40FB-82A2-6D77D30EA8C8}"/>
              </a:ext>
            </a:extLst>
          </p:cNvPr>
          <p:cNvSpPr>
            <a:spLocks noGrp="1"/>
          </p:cNvSpPr>
          <p:nvPr>
            <p:ph type="dt" sz="half" idx="10"/>
          </p:nvPr>
        </p:nvSpPr>
        <p:spPr/>
        <p:txBody>
          <a:bodyPr/>
          <a:lstStyle/>
          <a:p>
            <a:fld id="{9D3C9722-D2CD-441C-81A0-A87C19046B91}" type="datetime1">
              <a:rPr lang="en-US" smtClean="0"/>
              <a:t>11/10/2023</a:t>
            </a:fld>
            <a:endParaRPr lang="en-US"/>
          </a:p>
        </p:txBody>
      </p:sp>
      <p:sp>
        <p:nvSpPr>
          <p:cNvPr id="5" name="Footer Placeholder 4">
            <a:extLst>
              <a:ext uri="{FF2B5EF4-FFF2-40B4-BE49-F238E27FC236}">
                <a16:creationId xmlns:a16="http://schemas.microsoft.com/office/drawing/2014/main" id="{063B5338-5FCF-4CAA-8636-25FE604BD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B1D52-67BF-41B4-853B-543E48492852}"/>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17265875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0E9909-3C21-4A7C-BA94-0106C933D4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451BC-4AF6-4459-A35A-36ECBB1124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4AD98-7ADA-4878-A285-A34E05662927}"/>
              </a:ext>
            </a:extLst>
          </p:cNvPr>
          <p:cNvSpPr>
            <a:spLocks noGrp="1"/>
          </p:cNvSpPr>
          <p:nvPr>
            <p:ph type="dt" sz="half" idx="10"/>
          </p:nvPr>
        </p:nvSpPr>
        <p:spPr/>
        <p:txBody>
          <a:bodyPr/>
          <a:lstStyle/>
          <a:p>
            <a:fld id="{95B07DEA-F4ED-47DB-936C-ECF9E1DAB7A8}" type="datetime1">
              <a:rPr lang="en-US" smtClean="0"/>
              <a:t>11/10/2023</a:t>
            </a:fld>
            <a:endParaRPr lang="en-US"/>
          </a:p>
        </p:txBody>
      </p:sp>
      <p:sp>
        <p:nvSpPr>
          <p:cNvPr id="5" name="Footer Placeholder 4">
            <a:extLst>
              <a:ext uri="{FF2B5EF4-FFF2-40B4-BE49-F238E27FC236}">
                <a16:creationId xmlns:a16="http://schemas.microsoft.com/office/drawing/2014/main" id="{51BBCDD2-1ADF-4938-A4F3-9657980E4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371EB9-CCB2-43B2-B3F2-285E250B7705}"/>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9640078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nvGrpSpPr>
        <p:grpSpPr bwMode="auto">
          <a:xfrm>
            <a:off x="1" y="0"/>
            <a:ext cx="12187767" cy="6860117"/>
            <a:chOff x="0" y="0"/>
            <a:chExt cx="5643" cy="4235"/>
          </a:xfrm>
        </p:grpSpPr>
        <p:sp>
          <p:nvSpPr>
            <p:cNvPr id="5" name="McK Document type" hidden="1"/>
            <p:cNvSpPr txBox="1">
              <a:spLocks noChangeArrowheads="1"/>
            </p:cNvSpPr>
            <p:nvPr userDrawn="1"/>
          </p:nvSpPr>
          <p:spPr bwMode="auto">
            <a:xfrm>
              <a:off x="1663" y="3065"/>
              <a:ext cx="3109" cy="177"/>
            </a:xfrm>
            <a:prstGeom prst="rect">
              <a:avLst/>
            </a:prstGeom>
            <a:noFill/>
            <a:ln>
              <a:noFill/>
            </a:ln>
            <a:effec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867" dirty="0"/>
                <a:t>Document type</a:t>
              </a:r>
            </a:p>
          </p:txBody>
        </p:sp>
        <p:sp>
          <p:nvSpPr>
            <p:cNvPr id="6" name="McK Date" hidden="1"/>
            <p:cNvSpPr txBox="1">
              <a:spLocks noChangeArrowheads="1"/>
            </p:cNvSpPr>
            <p:nvPr userDrawn="1"/>
          </p:nvSpPr>
          <p:spPr bwMode="auto">
            <a:xfrm>
              <a:off x="1663" y="3275"/>
              <a:ext cx="3109" cy="177"/>
            </a:xfrm>
            <a:prstGeom prst="rect">
              <a:avLst/>
            </a:prstGeom>
            <a:noFill/>
            <a:ln>
              <a:noFill/>
            </a:ln>
            <a:effec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867" dirty="0"/>
                <a:t>Date</a:t>
              </a:r>
            </a:p>
          </p:txBody>
        </p:sp>
        <p:sp>
          <p:nvSpPr>
            <p:cNvPr id="7" name="McK Disclaimer" hidden="1"/>
            <p:cNvSpPr>
              <a:spLocks noChangeArrowheads="1"/>
            </p:cNvSpPr>
            <p:nvPr userDrawn="1"/>
          </p:nvSpPr>
          <p:spPr bwMode="auto">
            <a:xfrm>
              <a:off x="1663" y="3665"/>
              <a:ext cx="2772"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spAutoFit/>
            </a:bodyPr>
            <a:lstStyle>
              <a:lvl1pPr defTabSz="804863">
                <a:defRPr sz="1600">
                  <a:solidFill>
                    <a:schemeClr val="tx1"/>
                  </a:solidFill>
                  <a:latin typeface="Arial" panose="020B0604020202020204" pitchFamily="34" charset="0"/>
                </a:defRPr>
              </a:lvl1pPr>
              <a:lvl2pPr marL="742950" indent="-285750" defTabSz="804863">
                <a:defRPr sz="1600">
                  <a:solidFill>
                    <a:schemeClr val="tx1"/>
                  </a:solidFill>
                  <a:latin typeface="Arial" panose="020B0604020202020204" pitchFamily="34" charset="0"/>
                </a:defRPr>
              </a:lvl2pPr>
              <a:lvl3pPr marL="1143000" indent="-228600" defTabSz="804863">
                <a:defRPr sz="1600">
                  <a:solidFill>
                    <a:schemeClr val="tx1"/>
                  </a:solidFill>
                  <a:latin typeface="Arial" panose="020B0604020202020204" pitchFamily="34" charset="0"/>
                </a:defRPr>
              </a:lvl3pPr>
              <a:lvl4pPr marL="1600200" indent="-228600" defTabSz="804863">
                <a:defRPr sz="1600">
                  <a:solidFill>
                    <a:schemeClr val="tx1"/>
                  </a:solidFill>
                  <a:latin typeface="Arial" panose="020B0604020202020204" pitchFamily="34" charset="0"/>
                </a:defRPr>
              </a:lvl4pPr>
              <a:lvl5pPr marL="2057400" indent="-228600" defTabSz="804863">
                <a:defRPr sz="1600">
                  <a:solidFill>
                    <a:schemeClr val="tx1"/>
                  </a:solidFill>
                  <a:latin typeface="Arial" panose="020B0604020202020204" pitchFamily="34" charset="0"/>
                </a:defRPr>
              </a:lvl5pPr>
              <a:lvl6pPr marL="2514600" indent="-228600" defTabSz="804863"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804863"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804863"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804863" eaLnBrk="0" fontAlgn="base" hangingPunct="0">
                <a:spcBef>
                  <a:spcPct val="0"/>
                </a:spcBef>
                <a:spcAft>
                  <a:spcPct val="0"/>
                </a:spcAft>
                <a:defRPr sz="1600">
                  <a:solidFill>
                    <a:schemeClr val="tx1"/>
                  </a:solidFill>
                  <a:latin typeface="Arial" panose="020B0604020202020204" pitchFamily="34" charset="0"/>
                </a:defRPr>
              </a:lvl9pPr>
            </a:lstStyle>
            <a:p>
              <a:r>
                <a:rPr lang="en-US" altLang="en-US" sz="1067" dirty="0"/>
                <a:t>CONFIDENTIAL AND PROPRIETARY</a:t>
              </a:r>
            </a:p>
            <a:p>
              <a:r>
                <a:rPr lang="en-US" altLang="en-US" sz="1067" dirty="0"/>
                <a:t>Any use of this material without specific permission of McKinsey &amp; Company is strictly prohibited</a:t>
              </a:r>
            </a:p>
          </p:txBody>
        </p:sp>
        <p:sp>
          <p:nvSpPr>
            <p:cNvPr id="8" name="TitleBottomPlaceholder" hidden="1"/>
            <p:cNvSpPr>
              <a:spLocks noChangeArrowheads="1"/>
            </p:cNvSpPr>
            <p:nvPr userDrawn="1"/>
          </p:nvSpPr>
          <p:spPr bwMode="auto">
            <a:xfrm>
              <a:off x="0" y="1410"/>
              <a:ext cx="1382" cy="2825"/>
            </a:xfrm>
            <a:prstGeom prst="rect">
              <a:avLst/>
            </a:prstGeom>
            <a:solidFill>
              <a:srgbClr val="0065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endParaRPr lang="en-US" altLang="en-US" sz="2133" dirty="0"/>
            </a:p>
          </p:txBody>
        </p:sp>
        <p:sp>
          <p:nvSpPr>
            <p:cNvPr id="9" name="TitleTopPlaceholder" hidden="1"/>
            <p:cNvSpPr>
              <a:spLocks noChangeArrowheads="1"/>
            </p:cNvSpPr>
            <p:nvPr userDrawn="1"/>
          </p:nvSpPr>
          <p:spPr bwMode="auto">
            <a:xfrm>
              <a:off x="0" y="0"/>
              <a:ext cx="1382" cy="1410"/>
            </a:xfrm>
            <a:prstGeom prst="rect">
              <a:avLst/>
            </a:prstGeom>
            <a:solidFill>
              <a:srgbClr val="91A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endParaRPr lang="en-US" altLang="en-US" sz="2133" dirty="0"/>
            </a:p>
          </p:txBody>
        </p:sp>
        <p:sp>
          <p:nvSpPr>
            <p:cNvPr id="10" name="Rectangle 1189" hidden="1"/>
            <p:cNvSpPr>
              <a:spLocks noChangeArrowheads="1"/>
            </p:cNvSpPr>
            <p:nvPr userDrawn="1"/>
          </p:nvSpPr>
          <p:spPr bwMode="auto">
            <a:xfrm>
              <a:off x="0" y="0"/>
              <a:ext cx="5643" cy="4234"/>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endParaRPr lang="en-US" altLang="en-US" sz="2133" dirty="0"/>
            </a:p>
          </p:txBody>
        </p:sp>
      </p:grpSp>
      <p:pic>
        <p:nvPicPr>
          <p:cNvPr id="11" name="TitleBottomBarBW" hidden="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59951" y="6574367"/>
            <a:ext cx="2226733" cy="196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doc id"/>
          <p:cNvSpPr txBox="1">
            <a:spLocks noChangeArrowheads="1"/>
          </p:cNvSpPr>
          <p:nvPr/>
        </p:nvSpPr>
        <p:spPr bwMode="auto">
          <a:xfrm>
            <a:off x="11485034" y="38101"/>
            <a:ext cx="402167" cy="124884"/>
          </a:xfrm>
          <a:prstGeom prst="rect">
            <a:avLst/>
          </a:prstGeom>
          <a:noFill/>
          <a:ln>
            <a:noFill/>
          </a:ln>
          <a:effec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1067" dirty="0"/>
          </a:p>
        </p:txBody>
      </p:sp>
      <p:cxnSp>
        <p:nvCxnSpPr>
          <p:cNvPr id="13" name="Straight Arrow Connector 2"/>
          <p:cNvCxnSpPr/>
          <p:nvPr userDrawn="1"/>
        </p:nvCxnSpPr>
        <p:spPr>
          <a:xfrm>
            <a:off x="5052484" y="0"/>
            <a:ext cx="0" cy="6860117"/>
          </a:xfrm>
          <a:prstGeom prst="straightConnector1">
            <a:avLst/>
          </a:prstGeom>
          <a:ln>
            <a:solidFill>
              <a:srgbClr val="C00000"/>
            </a:solidFill>
            <a:tailEnd type="none"/>
          </a:ln>
        </p:spPr>
        <p:style>
          <a:lnRef idx="1">
            <a:schemeClr val="accent1"/>
          </a:lnRef>
          <a:fillRef idx="0">
            <a:schemeClr val="accent1"/>
          </a:fillRef>
          <a:effectRef idx="0">
            <a:schemeClr val="accent1"/>
          </a:effectRef>
          <a:fontRef idx="minor">
            <a:schemeClr val="tx1"/>
          </a:fontRef>
        </p:style>
      </p:cxnSp>
      <p:pic>
        <p:nvPicPr>
          <p:cNvPr id="14" name="Picture 18" descr="TCH_Stacked.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2284" y="2156884"/>
            <a:ext cx="3223683" cy="2114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Connector 14"/>
          <p:cNvCxnSpPr/>
          <p:nvPr userDrawn="1"/>
        </p:nvCxnSpPr>
        <p:spPr bwMode="gray">
          <a:xfrm flipV="1">
            <a:off x="5806017" y="3759200"/>
            <a:ext cx="5916083" cy="211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315" name="Rectangle 1027"/>
          <p:cNvSpPr>
            <a:spLocks noGrp="1" noChangeArrowheads="1"/>
          </p:cNvSpPr>
          <p:nvPr>
            <p:ph type="subTitle" idx="1"/>
          </p:nvPr>
        </p:nvSpPr>
        <p:spPr>
          <a:xfrm>
            <a:off x="5805512" y="3856117"/>
            <a:ext cx="5328273" cy="287259"/>
          </a:xfrm>
        </p:spPr>
        <p:txBody>
          <a:bodyPr>
            <a:spAutoFit/>
          </a:bodyPr>
          <a:lstStyle>
            <a:lvl1pPr marL="0" indent="0">
              <a:buNone/>
              <a:defRPr sz="1867">
                <a:solidFill>
                  <a:schemeClr val="tx1">
                    <a:lumMod val="50000"/>
                    <a:lumOff val="50000"/>
                  </a:schemeClr>
                </a:solidFill>
              </a:defRPr>
            </a:lvl1pPr>
          </a:lstStyle>
          <a:p>
            <a:r>
              <a:rPr lang="en-US"/>
              <a:t>Click to edit Master subtitle style</a:t>
            </a:r>
            <a:endParaRPr lang="en-US" dirty="0"/>
          </a:p>
        </p:txBody>
      </p:sp>
      <p:sp>
        <p:nvSpPr>
          <p:cNvPr id="13314" name="Rectangle 1026"/>
          <p:cNvSpPr>
            <a:spLocks noGrp="1" noChangeArrowheads="1"/>
          </p:cNvSpPr>
          <p:nvPr>
            <p:ph type="ctrTitle"/>
          </p:nvPr>
        </p:nvSpPr>
        <p:spPr>
          <a:xfrm>
            <a:off x="5805510" y="2350933"/>
            <a:ext cx="5328273" cy="1313180"/>
          </a:xfrm>
        </p:spPr>
        <p:txBody>
          <a:bodyPr anchor="b"/>
          <a:lstStyle>
            <a:lvl1pPr>
              <a:defRPr sz="4267" b="0">
                <a:solidFill>
                  <a:schemeClr val="tx1"/>
                </a:solidFill>
              </a:defRPr>
            </a:lvl1pPr>
          </a:lstStyle>
          <a:p>
            <a:pPr lvl="0"/>
            <a:r>
              <a:rPr lang="en-US" noProof="0"/>
              <a:t>Click to edit Master title style</a:t>
            </a:r>
            <a:endParaRPr lang="en-US" noProof="0" dirty="0"/>
          </a:p>
        </p:txBody>
      </p:sp>
    </p:spTree>
    <p:extLst>
      <p:ext uri="{BB962C8B-B14F-4D97-AF65-F5344CB8AC3E}">
        <p14:creationId xmlns:p14="http://schemas.microsoft.com/office/powerpoint/2010/main" val="7540997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4" name="McK Slide Elements"/>
          <p:cNvGrpSpPr>
            <a:grpSpLocks/>
          </p:cNvGrpSpPr>
          <p:nvPr userDrawn="1"/>
        </p:nvGrpSpPr>
        <p:grpSpPr bwMode="auto">
          <a:xfrm>
            <a:off x="162985" y="6153145"/>
            <a:ext cx="11628967" cy="594782"/>
            <a:chOff x="75" y="3799"/>
            <a:chExt cx="5385" cy="367"/>
          </a:xfrm>
        </p:grpSpPr>
        <p:sp>
          <p:nvSpPr>
            <p:cNvPr id="5" name="McK 4. Footnote" hidden="1"/>
            <p:cNvSpPr txBox="1">
              <a:spLocks noChangeArrowheads="1"/>
            </p:cNvSpPr>
            <p:nvPr userDrawn="1"/>
          </p:nvSpPr>
          <p:spPr bwMode="auto">
            <a:xfrm>
              <a:off x="75" y="3799"/>
              <a:ext cx="5385" cy="127"/>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hangingPunct="1">
                <a:defRPr/>
              </a:pPr>
              <a:r>
                <a:rPr lang="en-US" sz="1333" dirty="0"/>
                <a:t>1 Footnote</a:t>
              </a:r>
            </a:p>
          </p:txBody>
        </p:sp>
        <p:sp>
          <p:nvSpPr>
            <p:cNvPr id="7" name="McK 5. Source" hidden="1"/>
            <p:cNvSpPr>
              <a:spLocks noChangeArrowheads="1"/>
            </p:cNvSpPr>
            <p:nvPr userDrawn="1"/>
          </p:nvSpPr>
          <p:spPr bwMode="auto">
            <a:xfrm>
              <a:off x="75" y="4039"/>
              <a:ext cx="4323" cy="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600">
                  <a:solidFill>
                    <a:schemeClr val="tx1"/>
                  </a:solidFill>
                  <a:latin typeface="Arial" panose="020B0604020202020204" pitchFamily="34" charset="0"/>
                </a:defRPr>
              </a:lvl1pPr>
              <a:lvl2pPr marL="742950" indent="-285750" defTabSz="895350">
                <a:tabLst>
                  <a:tab pos="612775" algn="l"/>
                </a:tabLst>
                <a:defRPr sz="1600">
                  <a:solidFill>
                    <a:schemeClr val="tx1"/>
                  </a:solidFill>
                  <a:latin typeface="Arial" panose="020B0604020202020204" pitchFamily="34" charset="0"/>
                </a:defRPr>
              </a:lvl2pPr>
              <a:lvl3pPr marL="1143000" indent="-228600" defTabSz="895350">
                <a:tabLst>
                  <a:tab pos="612775" algn="l"/>
                </a:tabLst>
                <a:defRPr sz="1600">
                  <a:solidFill>
                    <a:schemeClr val="tx1"/>
                  </a:solidFill>
                  <a:latin typeface="Arial" panose="020B0604020202020204" pitchFamily="34" charset="0"/>
                </a:defRPr>
              </a:lvl3pPr>
              <a:lvl4pPr marL="1600200" indent="-228600" defTabSz="895350">
                <a:tabLst>
                  <a:tab pos="612775" algn="l"/>
                </a:tabLst>
                <a:defRPr sz="1600">
                  <a:solidFill>
                    <a:schemeClr val="tx1"/>
                  </a:solidFill>
                  <a:latin typeface="Arial" panose="020B0604020202020204" pitchFamily="34" charset="0"/>
                </a:defRPr>
              </a:lvl4pPr>
              <a:lvl5pPr marL="2057400" indent="-228600" defTabSz="895350">
                <a:tabLst>
                  <a:tab pos="612775" algn="l"/>
                </a:tabLst>
                <a:defRPr sz="16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panose="020B0604020202020204" pitchFamily="34" charset="0"/>
                </a:defRPr>
              </a:lvl9pPr>
            </a:lstStyle>
            <a:p>
              <a:pPr eaLnBrk="1" hangingPunct="1"/>
              <a:r>
                <a:rPr lang="en-US" altLang="en-US" sz="1333" dirty="0">
                  <a:solidFill>
                    <a:srgbClr val="000000"/>
                  </a:solidFill>
                </a:rPr>
                <a:t>SOURCE: Source</a:t>
              </a:r>
            </a:p>
          </p:txBody>
        </p:sp>
      </p:grpSp>
      <p:cxnSp>
        <p:nvCxnSpPr>
          <p:cNvPr id="8" name="Straight Connector 18"/>
          <p:cNvCxnSpPr/>
          <p:nvPr userDrawn="1"/>
        </p:nvCxnSpPr>
        <p:spPr>
          <a:xfrm>
            <a:off x="0" y="6358467"/>
            <a:ext cx="1219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Picture 18" descr="TCH_Stacked.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24684" y="6402918"/>
            <a:ext cx="666749" cy="438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7217" y="234951"/>
            <a:ext cx="11724216" cy="493183"/>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723512" y="1339530"/>
            <a:ext cx="8755777" cy="2883145"/>
          </a:xfrm>
        </p:spPr>
        <p:txBody>
          <a:bodyPr/>
          <a:lstStyle>
            <a:lvl1pPr marL="0" indent="0">
              <a:buNone/>
              <a:defRPr sz="2667">
                <a:solidFill>
                  <a:schemeClr val="tx1"/>
                </a:solidFill>
              </a:defRPr>
            </a:lvl1pPr>
            <a:lvl2pPr>
              <a:defRPr sz="2667">
                <a:solidFill>
                  <a:schemeClr val="tx1"/>
                </a:solidFill>
              </a:defRPr>
            </a:lvl2pPr>
            <a:lvl3pPr>
              <a:defRPr sz="2667">
                <a:solidFill>
                  <a:schemeClr val="tx1"/>
                </a:solidFill>
              </a:defRPr>
            </a:lvl3pPr>
            <a:lvl4pPr>
              <a:defRPr sz="2667">
                <a:solidFill>
                  <a:schemeClr val="tx1"/>
                </a:solidFill>
              </a:defRPr>
            </a:lvl4pPr>
            <a:lvl5pPr marL="1219170" indent="-304792">
              <a:defRPr sz="2667">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280"/>
          <p:cNvSpPr>
            <a:spLocks noGrp="1" noChangeArrowheads="1"/>
          </p:cNvSpPr>
          <p:nvPr>
            <p:ph type="sldNum" sz="quarter" idx="12"/>
          </p:nvPr>
        </p:nvSpPr>
        <p:spPr bwMode="auto">
          <a:xfrm>
            <a:off x="5964767" y="6565901"/>
            <a:ext cx="264584" cy="156633"/>
          </a:xfrm>
          <a:prstGeom prst="rect">
            <a:avLst/>
          </a:prstGeom>
        </p:spPr>
        <p:txBody>
          <a:bodyPr vert="horz" wrap="none" lIns="0" tIns="0" rIns="0" bIns="0" numCol="1" anchor="t" anchorCtr="0" compatLnSpc="1">
            <a:prstTxWarp prst="textNoShape">
              <a:avLst/>
            </a:prstTxWarp>
          </a:bodyPr>
          <a:lstStyle>
            <a:lvl1pPr algn="ctr" eaLnBrk="1" hangingPunct="1">
              <a:defRPr sz="1333" smtClean="0">
                <a:solidFill>
                  <a:schemeClr val="tx1">
                    <a:lumMod val="65000"/>
                    <a:lumOff val="35000"/>
                  </a:schemeClr>
                </a:solidFill>
                <a:latin typeface="Arial" charset="0"/>
              </a:defRPr>
            </a:lvl1pPr>
          </a:lstStyle>
          <a:p>
            <a:pPr>
              <a:defRPr/>
            </a:pPr>
            <a:fld id="{285A2C81-BA5D-4781-BAEC-3B6AD4F05AC3}" type="slidenum">
              <a:rPr lang="en-US"/>
              <a:pPr>
                <a:defRPr/>
              </a:pPr>
              <a:t>‹#›</a:t>
            </a:fld>
            <a:r>
              <a:rPr lang="en-US" dirty="0"/>
              <a:t> </a:t>
            </a:r>
          </a:p>
        </p:txBody>
      </p:sp>
    </p:spTree>
    <p:extLst>
      <p:ext uri="{BB962C8B-B14F-4D97-AF65-F5344CB8AC3E}">
        <p14:creationId xmlns:p14="http://schemas.microsoft.com/office/powerpoint/2010/main" val="4168243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McK Slide Elements"/>
          <p:cNvGrpSpPr>
            <a:grpSpLocks/>
          </p:cNvGrpSpPr>
          <p:nvPr userDrawn="1"/>
        </p:nvGrpSpPr>
        <p:grpSpPr bwMode="auto">
          <a:xfrm>
            <a:off x="162985" y="6153145"/>
            <a:ext cx="11628967" cy="594782"/>
            <a:chOff x="75" y="3799"/>
            <a:chExt cx="5385" cy="367"/>
          </a:xfrm>
        </p:grpSpPr>
        <p:sp>
          <p:nvSpPr>
            <p:cNvPr id="4" name="McK 4. Footnote" hidden="1"/>
            <p:cNvSpPr txBox="1">
              <a:spLocks noChangeArrowheads="1"/>
            </p:cNvSpPr>
            <p:nvPr userDrawn="1"/>
          </p:nvSpPr>
          <p:spPr bwMode="auto">
            <a:xfrm>
              <a:off x="75" y="3799"/>
              <a:ext cx="5385" cy="127"/>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hangingPunct="1">
                <a:defRPr/>
              </a:pPr>
              <a:r>
                <a:rPr lang="en-US" sz="1333" dirty="0"/>
                <a:t>1 Footnote</a:t>
              </a:r>
            </a:p>
          </p:txBody>
        </p:sp>
        <p:sp>
          <p:nvSpPr>
            <p:cNvPr id="5" name="McK 5. Source" hidden="1"/>
            <p:cNvSpPr>
              <a:spLocks noChangeArrowheads="1"/>
            </p:cNvSpPr>
            <p:nvPr userDrawn="1"/>
          </p:nvSpPr>
          <p:spPr bwMode="auto">
            <a:xfrm>
              <a:off x="75" y="4039"/>
              <a:ext cx="4323" cy="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600">
                  <a:solidFill>
                    <a:schemeClr val="tx1"/>
                  </a:solidFill>
                  <a:latin typeface="Arial" panose="020B0604020202020204" pitchFamily="34" charset="0"/>
                </a:defRPr>
              </a:lvl1pPr>
              <a:lvl2pPr marL="742950" indent="-285750" defTabSz="895350">
                <a:tabLst>
                  <a:tab pos="612775" algn="l"/>
                </a:tabLst>
                <a:defRPr sz="1600">
                  <a:solidFill>
                    <a:schemeClr val="tx1"/>
                  </a:solidFill>
                  <a:latin typeface="Arial" panose="020B0604020202020204" pitchFamily="34" charset="0"/>
                </a:defRPr>
              </a:lvl2pPr>
              <a:lvl3pPr marL="1143000" indent="-228600" defTabSz="895350">
                <a:tabLst>
                  <a:tab pos="612775" algn="l"/>
                </a:tabLst>
                <a:defRPr sz="1600">
                  <a:solidFill>
                    <a:schemeClr val="tx1"/>
                  </a:solidFill>
                  <a:latin typeface="Arial" panose="020B0604020202020204" pitchFamily="34" charset="0"/>
                </a:defRPr>
              </a:lvl3pPr>
              <a:lvl4pPr marL="1600200" indent="-228600" defTabSz="895350">
                <a:tabLst>
                  <a:tab pos="612775" algn="l"/>
                </a:tabLst>
                <a:defRPr sz="1600">
                  <a:solidFill>
                    <a:schemeClr val="tx1"/>
                  </a:solidFill>
                  <a:latin typeface="Arial" panose="020B0604020202020204" pitchFamily="34" charset="0"/>
                </a:defRPr>
              </a:lvl4pPr>
              <a:lvl5pPr marL="2057400" indent="-228600" defTabSz="895350">
                <a:tabLst>
                  <a:tab pos="612775" algn="l"/>
                </a:tabLst>
                <a:defRPr sz="16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panose="020B0604020202020204" pitchFamily="34" charset="0"/>
                </a:defRPr>
              </a:lvl9pPr>
            </a:lstStyle>
            <a:p>
              <a:pPr eaLnBrk="1" hangingPunct="1"/>
              <a:r>
                <a:rPr lang="en-US" altLang="en-US" sz="1333" dirty="0">
                  <a:solidFill>
                    <a:srgbClr val="000000"/>
                  </a:solidFill>
                </a:rPr>
                <a:t>SOURCE: Source</a:t>
              </a:r>
            </a:p>
          </p:txBody>
        </p:sp>
      </p:grpSp>
      <p:cxnSp>
        <p:nvCxnSpPr>
          <p:cNvPr id="6" name="Straight Connector 9"/>
          <p:cNvCxnSpPr/>
          <p:nvPr userDrawn="1"/>
        </p:nvCxnSpPr>
        <p:spPr>
          <a:xfrm>
            <a:off x="0" y="6358467"/>
            <a:ext cx="1219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18" descr="TCH_Stacked.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20451" y="6402918"/>
            <a:ext cx="666749" cy="438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2984" y="234951"/>
            <a:ext cx="11724216" cy="493183"/>
          </a:xfrm>
        </p:spPr>
        <p:txBody>
          <a:bodyPr/>
          <a:lstStyle/>
          <a:p>
            <a:r>
              <a:rPr lang="en-US"/>
              <a:t>Click to edit Master title style</a:t>
            </a:r>
          </a:p>
        </p:txBody>
      </p:sp>
      <p:sp>
        <p:nvSpPr>
          <p:cNvPr id="8" name="Rectangle 280"/>
          <p:cNvSpPr>
            <a:spLocks noGrp="1" noChangeArrowheads="1"/>
          </p:cNvSpPr>
          <p:nvPr>
            <p:ph type="sldNum" sz="quarter" idx="10"/>
          </p:nvPr>
        </p:nvSpPr>
        <p:spPr bwMode="auto">
          <a:xfrm>
            <a:off x="5964767" y="6565901"/>
            <a:ext cx="264584" cy="156633"/>
          </a:xfrm>
          <a:prstGeom prst="rect">
            <a:avLst/>
          </a:prstGeom>
        </p:spPr>
        <p:txBody>
          <a:bodyPr vert="horz" wrap="none" lIns="0" tIns="0" rIns="0" bIns="0" numCol="1" anchor="t" anchorCtr="0" compatLnSpc="1">
            <a:prstTxWarp prst="textNoShape">
              <a:avLst/>
            </a:prstTxWarp>
          </a:bodyPr>
          <a:lstStyle>
            <a:lvl1pPr algn="ctr" eaLnBrk="1" hangingPunct="1">
              <a:defRPr sz="1333" smtClean="0">
                <a:solidFill>
                  <a:schemeClr val="tx1">
                    <a:lumMod val="65000"/>
                    <a:lumOff val="35000"/>
                  </a:schemeClr>
                </a:solidFill>
                <a:latin typeface="Arial" charset="0"/>
              </a:defRPr>
            </a:lvl1pPr>
          </a:lstStyle>
          <a:p>
            <a:pPr>
              <a:defRPr/>
            </a:pPr>
            <a:fld id="{90A0DB9F-D148-4D01-8028-E2E49A05155D}" type="slidenum">
              <a:rPr lang="en-US"/>
              <a:pPr>
                <a:defRPr/>
              </a:pPr>
              <a:t>‹#›</a:t>
            </a:fld>
            <a:r>
              <a:rPr lang="en-US" dirty="0"/>
              <a:t> </a:t>
            </a:r>
          </a:p>
        </p:txBody>
      </p:sp>
    </p:spTree>
    <p:extLst>
      <p:ext uri="{BB962C8B-B14F-4D97-AF65-F5344CB8AC3E}">
        <p14:creationId xmlns:p14="http://schemas.microsoft.com/office/powerpoint/2010/main" val="25589224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McK Slide Elements"/>
          <p:cNvGrpSpPr>
            <a:grpSpLocks/>
          </p:cNvGrpSpPr>
          <p:nvPr userDrawn="1"/>
        </p:nvGrpSpPr>
        <p:grpSpPr bwMode="auto">
          <a:xfrm>
            <a:off x="162985" y="6153145"/>
            <a:ext cx="11628967" cy="594782"/>
            <a:chOff x="75" y="3799"/>
            <a:chExt cx="5385" cy="367"/>
          </a:xfrm>
        </p:grpSpPr>
        <p:sp>
          <p:nvSpPr>
            <p:cNvPr id="3" name="McK 4. Footnote" hidden="1"/>
            <p:cNvSpPr txBox="1">
              <a:spLocks noChangeArrowheads="1"/>
            </p:cNvSpPr>
            <p:nvPr userDrawn="1"/>
          </p:nvSpPr>
          <p:spPr bwMode="auto">
            <a:xfrm>
              <a:off x="75" y="3799"/>
              <a:ext cx="5385" cy="127"/>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hangingPunct="1">
                <a:defRPr/>
              </a:pPr>
              <a:r>
                <a:rPr lang="en-US" sz="1333" dirty="0"/>
                <a:t>1 Footnote</a:t>
              </a:r>
            </a:p>
          </p:txBody>
        </p:sp>
        <p:sp>
          <p:nvSpPr>
            <p:cNvPr id="4" name="McK 5. Source" hidden="1"/>
            <p:cNvSpPr>
              <a:spLocks noChangeArrowheads="1"/>
            </p:cNvSpPr>
            <p:nvPr userDrawn="1"/>
          </p:nvSpPr>
          <p:spPr bwMode="auto">
            <a:xfrm>
              <a:off x="75" y="4039"/>
              <a:ext cx="4323" cy="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marL="609600" indent="-609600" defTabSz="895350">
                <a:tabLst>
                  <a:tab pos="612775" algn="l"/>
                </a:tabLst>
                <a:defRPr sz="1600">
                  <a:solidFill>
                    <a:schemeClr val="tx1"/>
                  </a:solidFill>
                  <a:latin typeface="Arial" panose="020B0604020202020204" pitchFamily="34" charset="0"/>
                </a:defRPr>
              </a:lvl1pPr>
              <a:lvl2pPr marL="742950" indent="-285750" defTabSz="895350">
                <a:tabLst>
                  <a:tab pos="612775" algn="l"/>
                </a:tabLst>
                <a:defRPr sz="1600">
                  <a:solidFill>
                    <a:schemeClr val="tx1"/>
                  </a:solidFill>
                  <a:latin typeface="Arial" panose="020B0604020202020204" pitchFamily="34" charset="0"/>
                </a:defRPr>
              </a:lvl2pPr>
              <a:lvl3pPr marL="1143000" indent="-228600" defTabSz="895350">
                <a:tabLst>
                  <a:tab pos="612775" algn="l"/>
                </a:tabLst>
                <a:defRPr sz="1600">
                  <a:solidFill>
                    <a:schemeClr val="tx1"/>
                  </a:solidFill>
                  <a:latin typeface="Arial" panose="020B0604020202020204" pitchFamily="34" charset="0"/>
                </a:defRPr>
              </a:lvl3pPr>
              <a:lvl4pPr marL="1600200" indent="-228600" defTabSz="895350">
                <a:tabLst>
                  <a:tab pos="612775" algn="l"/>
                </a:tabLst>
                <a:defRPr sz="1600">
                  <a:solidFill>
                    <a:schemeClr val="tx1"/>
                  </a:solidFill>
                  <a:latin typeface="Arial" panose="020B0604020202020204" pitchFamily="34" charset="0"/>
                </a:defRPr>
              </a:lvl4pPr>
              <a:lvl5pPr marL="2057400" indent="-228600" defTabSz="895350">
                <a:tabLst>
                  <a:tab pos="612775" algn="l"/>
                </a:tabLst>
                <a:defRPr sz="1600">
                  <a:solidFill>
                    <a:schemeClr val="tx1"/>
                  </a:solidFill>
                  <a:latin typeface="Arial" panose="020B0604020202020204" pitchFamily="34" charset="0"/>
                </a:defRPr>
              </a:lvl5pPr>
              <a:lvl6pPr marL="2514600" indent="-228600" defTabSz="895350" eaLnBrk="0" fontAlgn="base" hangingPunct="0">
                <a:spcBef>
                  <a:spcPct val="0"/>
                </a:spcBef>
                <a:spcAft>
                  <a:spcPct val="0"/>
                </a:spcAft>
                <a:tabLst>
                  <a:tab pos="612775" algn="l"/>
                </a:tabLst>
                <a:defRPr sz="1600">
                  <a:solidFill>
                    <a:schemeClr val="tx1"/>
                  </a:solidFill>
                  <a:latin typeface="Arial" panose="020B0604020202020204" pitchFamily="34" charset="0"/>
                </a:defRPr>
              </a:lvl6pPr>
              <a:lvl7pPr marL="2971800" indent="-228600" defTabSz="895350" eaLnBrk="0" fontAlgn="base" hangingPunct="0">
                <a:spcBef>
                  <a:spcPct val="0"/>
                </a:spcBef>
                <a:spcAft>
                  <a:spcPct val="0"/>
                </a:spcAft>
                <a:tabLst>
                  <a:tab pos="612775" algn="l"/>
                </a:tabLst>
                <a:defRPr sz="1600">
                  <a:solidFill>
                    <a:schemeClr val="tx1"/>
                  </a:solidFill>
                  <a:latin typeface="Arial" panose="020B0604020202020204" pitchFamily="34" charset="0"/>
                </a:defRPr>
              </a:lvl7pPr>
              <a:lvl8pPr marL="3429000" indent="-228600" defTabSz="895350" eaLnBrk="0" fontAlgn="base" hangingPunct="0">
                <a:spcBef>
                  <a:spcPct val="0"/>
                </a:spcBef>
                <a:spcAft>
                  <a:spcPct val="0"/>
                </a:spcAft>
                <a:tabLst>
                  <a:tab pos="612775" algn="l"/>
                </a:tabLst>
                <a:defRPr sz="1600">
                  <a:solidFill>
                    <a:schemeClr val="tx1"/>
                  </a:solidFill>
                  <a:latin typeface="Arial" panose="020B0604020202020204" pitchFamily="34" charset="0"/>
                </a:defRPr>
              </a:lvl8pPr>
              <a:lvl9pPr marL="3886200" indent="-228600" defTabSz="895350" eaLnBrk="0" fontAlgn="base" hangingPunct="0">
                <a:spcBef>
                  <a:spcPct val="0"/>
                </a:spcBef>
                <a:spcAft>
                  <a:spcPct val="0"/>
                </a:spcAft>
                <a:tabLst>
                  <a:tab pos="612775" algn="l"/>
                </a:tabLst>
                <a:defRPr sz="1600">
                  <a:solidFill>
                    <a:schemeClr val="tx1"/>
                  </a:solidFill>
                  <a:latin typeface="Arial" panose="020B0604020202020204" pitchFamily="34" charset="0"/>
                </a:defRPr>
              </a:lvl9pPr>
            </a:lstStyle>
            <a:p>
              <a:pPr eaLnBrk="1" hangingPunct="1"/>
              <a:r>
                <a:rPr lang="en-US" altLang="en-US" sz="1333" dirty="0">
                  <a:solidFill>
                    <a:srgbClr val="000000"/>
                  </a:solidFill>
                </a:rPr>
                <a:t>SOURCE: Source</a:t>
              </a:r>
            </a:p>
          </p:txBody>
        </p:sp>
      </p:grpSp>
      <p:cxnSp>
        <p:nvCxnSpPr>
          <p:cNvPr id="5" name="Straight Connector 8"/>
          <p:cNvCxnSpPr/>
          <p:nvPr userDrawn="1"/>
        </p:nvCxnSpPr>
        <p:spPr>
          <a:xfrm>
            <a:off x="0" y="6358467"/>
            <a:ext cx="1219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18" descr="TCH_Stacked.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20451" y="6402918"/>
            <a:ext cx="666749" cy="438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80"/>
          <p:cNvSpPr>
            <a:spLocks noGrp="1" noChangeArrowheads="1"/>
          </p:cNvSpPr>
          <p:nvPr>
            <p:ph type="sldNum" sz="quarter" idx="10"/>
          </p:nvPr>
        </p:nvSpPr>
        <p:spPr bwMode="auto">
          <a:xfrm>
            <a:off x="5964767" y="6565901"/>
            <a:ext cx="264584" cy="156633"/>
          </a:xfrm>
          <a:prstGeom prst="rect">
            <a:avLst/>
          </a:prstGeom>
        </p:spPr>
        <p:txBody>
          <a:bodyPr vert="horz" wrap="none" lIns="0" tIns="0" rIns="0" bIns="0" numCol="1" anchor="t" anchorCtr="0" compatLnSpc="1">
            <a:prstTxWarp prst="textNoShape">
              <a:avLst/>
            </a:prstTxWarp>
          </a:bodyPr>
          <a:lstStyle>
            <a:lvl1pPr algn="ctr" eaLnBrk="1" hangingPunct="1">
              <a:defRPr sz="1333" smtClean="0">
                <a:solidFill>
                  <a:schemeClr val="tx1">
                    <a:lumMod val="65000"/>
                    <a:lumOff val="35000"/>
                  </a:schemeClr>
                </a:solidFill>
                <a:latin typeface="Arial" charset="0"/>
              </a:defRPr>
            </a:lvl1pPr>
          </a:lstStyle>
          <a:p>
            <a:pPr>
              <a:defRPr/>
            </a:pPr>
            <a:fld id="{E6C8533E-4ABB-4161-B592-5B6D66C2514D}" type="slidenum">
              <a:rPr lang="en-US"/>
              <a:pPr>
                <a:defRPr/>
              </a:pPr>
              <a:t>‹#›</a:t>
            </a:fld>
            <a:r>
              <a:rPr lang="en-US" dirty="0"/>
              <a:t> </a:t>
            </a:r>
          </a:p>
        </p:txBody>
      </p:sp>
    </p:spTree>
    <p:extLst>
      <p:ext uri="{BB962C8B-B14F-4D97-AF65-F5344CB8AC3E}">
        <p14:creationId xmlns:p14="http://schemas.microsoft.com/office/powerpoint/2010/main" val="5278290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9008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F618181-AAB9-4D23-B18C-A235A7EB0D7A}"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42312668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18181-AAB9-4D23-B18C-A235A7EB0D7A}"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6633359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618181-AAB9-4D23-B18C-A235A7EB0D7A}"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6751203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618181-AAB9-4D23-B18C-A235A7EB0D7A}"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24517615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618181-AAB9-4D23-B18C-A235A7EB0D7A}"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13626795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618181-AAB9-4D23-B18C-A235A7EB0D7A}"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39635386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18181-AAB9-4D23-B18C-A235A7EB0D7A}"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327173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618181-AAB9-4D23-B18C-A235A7EB0D7A}"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2143152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618181-AAB9-4D23-B18C-A235A7EB0D7A}"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24222163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18181-AAB9-4D23-B18C-A235A7EB0D7A}"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36267031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18181-AAB9-4D23-B18C-A235A7EB0D7A}"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41285031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9615117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39677844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7150217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17848260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24956939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3997780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1329327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3924023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31495233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24830271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11BD1-87E4-4F90-A209-E1601B7AEC2F}" type="slidenum">
              <a:rPr lang="en-US" smtClean="0"/>
              <a:t>‹#›</a:t>
            </a:fld>
            <a:endParaRPr lang="en-US"/>
          </a:p>
        </p:txBody>
      </p:sp>
    </p:spTree>
    <p:extLst>
      <p:ext uri="{BB962C8B-B14F-4D97-AF65-F5344CB8AC3E}">
        <p14:creationId xmlns:p14="http://schemas.microsoft.com/office/powerpoint/2010/main" val="21770422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4330700" y="3549161"/>
            <a:ext cx="7696200" cy="240188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chemeClr val="lt2"/>
              </a:buClr>
              <a:buSzPts val="6600"/>
              <a:buFont typeface="Arial"/>
              <a:buNone/>
              <a:defRPr sz="6600" b="1">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6032500" y="6061910"/>
            <a:ext cx="5994400" cy="461962"/>
          </a:xfrm>
          <a:prstGeom prst="rect">
            <a:avLst/>
          </a:prstGeom>
          <a:noFill/>
          <a:ln>
            <a:noFill/>
          </a:ln>
        </p:spPr>
        <p:txBody>
          <a:bodyPr spcFirstLastPara="1" wrap="square" lIns="91425" tIns="45700" rIns="91425" bIns="45700" anchor="ctr" anchorCtr="0">
            <a:noAutofit/>
          </a:bodyPr>
          <a:lstStyle>
            <a:lvl1pPr lvl="0" algn="r">
              <a:lnSpc>
                <a:spcPct val="100000"/>
              </a:lnSpc>
              <a:spcBef>
                <a:spcPts val="1000"/>
              </a:spcBef>
              <a:spcAft>
                <a:spcPts val="0"/>
              </a:spcAft>
              <a:buClr>
                <a:schemeClr val="lt2"/>
              </a:buClr>
              <a:buSzPts val="2400"/>
              <a:buNone/>
              <a:defRPr sz="2400">
                <a:solidFill>
                  <a:schemeClr val="lt2"/>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 name="Google Shape;17;p2"/>
          <p:cNvPicPr preferRelativeResize="0"/>
          <p:nvPr/>
        </p:nvPicPr>
        <p:blipFill>
          <a:blip r:embed="rId2">
            <a:alphaModFix/>
          </a:blip>
          <a:stretch>
            <a:fillRect/>
          </a:stretch>
        </p:blipFill>
        <p:spPr>
          <a:xfrm>
            <a:off x="0" y="0"/>
            <a:ext cx="12192000" cy="6857980"/>
          </a:xfrm>
          <a:prstGeom prst="rect">
            <a:avLst/>
          </a:prstGeom>
          <a:noFill/>
          <a:ln>
            <a:noFill/>
          </a:ln>
        </p:spPr>
      </p:pic>
    </p:spTree>
    <p:extLst>
      <p:ext uri="{BB962C8B-B14F-4D97-AF65-F5344CB8AC3E}">
        <p14:creationId xmlns:p14="http://schemas.microsoft.com/office/powerpoint/2010/main" val="13026721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57200" y="0"/>
            <a:ext cx="10033800" cy="712200"/>
          </a:xfrm>
          <a:prstGeom prst="rect">
            <a:avLst/>
          </a:prstGeom>
          <a:noFill/>
          <a:ln>
            <a:noFill/>
          </a:ln>
        </p:spPr>
        <p:txBody>
          <a:bodyPr spcFirstLastPara="1" wrap="square" lIns="91425" tIns="45700" rIns="91425" bIns="45700" anchor="ctr" anchorCtr="0">
            <a:noAutofit/>
          </a:bodyPr>
          <a:lstStyle>
            <a:lvl1pPr lvl="0">
              <a:lnSpc>
                <a:spcPct val="100000"/>
              </a:lnSpc>
              <a:spcBef>
                <a:spcPts val="0"/>
              </a:spcBef>
              <a:spcAft>
                <a:spcPts val="0"/>
              </a:spcAft>
              <a:buClr>
                <a:srgbClr val="FFFFFF"/>
              </a:buClr>
              <a:buSzPts val="3200"/>
              <a:buNone/>
              <a:defRPr sz="3200" b="1">
                <a:solidFill>
                  <a:srgbClr val="FFFFFF"/>
                </a:solidFill>
              </a:defRPr>
            </a:lvl1pPr>
            <a:lvl2pPr lvl="1">
              <a:lnSpc>
                <a:spcPct val="100000"/>
              </a:lnSpc>
              <a:spcBef>
                <a:spcPts val="0"/>
              </a:spcBef>
              <a:spcAft>
                <a:spcPts val="0"/>
              </a:spcAft>
              <a:buSzPts val="3200"/>
              <a:buNone/>
              <a:defRPr sz="3200" b="1"/>
            </a:lvl2pPr>
            <a:lvl3pPr lvl="2">
              <a:lnSpc>
                <a:spcPct val="100000"/>
              </a:lnSpc>
              <a:spcBef>
                <a:spcPts val="0"/>
              </a:spcBef>
              <a:spcAft>
                <a:spcPts val="0"/>
              </a:spcAft>
              <a:buSzPts val="3200"/>
              <a:buNone/>
              <a:defRPr sz="3200" b="1"/>
            </a:lvl3pPr>
            <a:lvl4pPr lvl="3">
              <a:lnSpc>
                <a:spcPct val="100000"/>
              </a:lnSpc>
              <a:spcBef>
                <a:spcPts val="0"/>
              </a:spcBef>
              <a:spcAft>
                <a:spcPts val="0"/>
              </a:spcAft>
              <a:buSzPts val="3200"/>
              <a:buNone/>
              <a:defRPr sz="3200" b="1"/>
            </a:lvl4pPr>
            <a:lvl5pPr lvl="4">
              <a:lnSpc>
                <a:spcPct val="100000"/>
              </a:lnSpc>
              <a:spcBef>
                <a:spcPts val="0"/>
              </a:spcBef>
              <a:spcAft>
                <a:spcPts val="0"/>
              </a:spcAft>
              <a:buSzPts val="3200"/>
              <a:buNone/>
              <a:defRPr sz="3200" b="1"/>
            </a:lvl5pPr>
            <a:lvl6pPr lvl="5">
              <a:lnSpc>
                <a:spcPct val="100000"/>
              </a:lnSpc>
              <a:spcBef>
                <a:spcPts val="0"/>
              </a:spcBef>
              <a:spcAft>
                <a:spcPts val="0"/>
              </a:spcAft>
              <a:buSzPts val="3200"/>
              <a:buNone/>
              <a:defRPr sz="3200" b="1"/>
            </a:lvl6pPr>
            <a:lvl7pPr lvl="6">
              <a:lnSpc>
                <a:spcPct val="100000"/>
              </a:lnSpc>
              <a:spcBef>
                <a:spcPts val="0"/>
              </a:spcBef>
              <a:spcAft>
                <a:spcPts val="0"/>
              </a:spcAft>
              <a:buSzPts val="3200"/>
              <a:buNone/>
              <a:defRPr sz="3200" b="1"/>
            </a:lvl7pPr>
            <a:lvl8pPr lvl="7">
              <a:lnSpc>
                <a:spcPct val="100000"/>
              </a:lnSpc>
              <a:spcBef>
                <a:spcPts val="0"/>
              </a:spcBef>
              <a:spcAft>
                <a:spcPts val="0"/>
              </a:spcAft>
              <a:buSzPts val="3200"/>
              <a:buNone/>
              <a:defRPr sz="3200" b="1"/>
            </a:lvl8pPr>
            <a:lvl9pPr lvl="8">
              <a:lnSpc>
                <a:spcPct val="100000"/>
              </a:lnSpc>
              <a:spcBef>
                <a:spcPts val="0"/>
              </a:spcBef>
              <a:spcAft>
                <a:spcPts val="0"/>
              </a:spcAft>
              <a:buSzPts val="3200"/>
              <a:buNone/>
              <a:defRPr sz="3200" b="1"/>
            </a:lvl9pPr>
          </a:lstStyle>
          <a:p>
            <a:endParaRPr/>
          </a:p>
        </p:txBody>
      </p:sp>
    </p:spTree>
    <p:extLst>
      <p:ext uri="{BB962C8B-B14F-4D97-AF65-F5344CB8AC3E}">
        <p14:creationId xmlns:p14="http://schemas.microsoft.com/office/powerpoint/2010/main" val="35756688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532495" y="1335314"/>
            <a:ext cx="10515600" cy="4465831"/>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title"/>
          </p:nvPr>
        </p:nvSpPr>
        <p:spPr>
          <a:xfrm>
            <a:off x="532495" y="34551"/>
            <a:ext cx="10033800" cy="817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chemeClr val="dk2"/>
              </a:buClr>
              <a:buSzPts val="3200"/>
              <a:buNone/>
              <a:defRPr sz="3200" b="1"/>
            </a:lvl1pPr>
            <a:lvl2pPr lvl="1" algn="l" rtl="0">
              <a:lnSpc>
                <a:spcPct val="100000"/>
              </a:lnSpc>
              <a:spcBef>
                <a:spcPts val="0"/>
              </a:spcBef>
              <a:spcAft>
                <a:spcPts val="0"/>
              </a:spcAft>
              <a:buSzPts val="3200"/>
              <a:buNone/>
              <a:defRPr sz="3200" b="1"/>
            </a:lvl2pPr>
            <a:lvl3pPr lvl="2" algn="l" rtl="0">
              <a:lnSpc>
                <a:spcPct val="100000"/>
              </a:lnSpc>
              <a:spcBef>
                <a:spcPts val="0"/>
              </a:spcBef>
              <a:spcAft>
                <a:spcPts val="0"/>
              </a:spcAft>
              <a:buSzPts val="3200"/>
              <a:buNone/>
              <a:defRPr sz="3200" b="1"/>
            </a:lvl3pPr>
            <a:lvl4pPr lvl="3" algn="l" rtl="0">
              <a:lnSpc>
                <a:spcPct val="100000"/>
              </a:lnSpc>
              <a:spcBef>
                <a:spcPts val="0"/>
              </a:spcBef>
              <a:spcAft>
                <a:spcPts val="0"/>
              </a:spcAft>
              <a:buSzPts val="3200"/>
              <a:buNone/>
              <a:defRPr sz="3200" b="1"/>
            </a:lvl4pPr>
            <a:lvl5pPr lvl="4" algn="l" rtl="0">
              <a:lnSpc>
                <a:spcPct val="100000"/>
              </a:lnSpc>
              <a:spcBef>
                <a:spcPts val="0"/>
              </a:spcBef>
              <a:spcAft>
                <a:spcPts val="0"/>
              </a:spcAft>
              <a:buSzPts val="3200"/>
              <a:buNone/>
              <a:defRPr sz="3200" b="1"/>
            </a:lvl5pPr>
            <a:lvl6pPr lvl="5" algn="l" rtl="0">
              <a:lnSpc>
                <a:spcPct val="100000"/>
              </a:lnSpc>
              <a:spcBef>
                <a:spcPts val="0"/>
              </a:spcBef>
              <a:spcAft>
                <a:spcPts val="0"/>
              </a:spcAft>
              <a:buSzPts val="3200"/>
              <a:buNone/>
              <a:defRPr sz="3200" b="1"/>
            </a:lvl6pPr>
            <a:lvl7pPr lvl="6" algn="l" rtl="0">
              <a:lnSpc>
                <a:spcPct val="100000"/>
              </a:lnSpc>
              <a:spcBef>
                <a:spcPts val="0"/>
              </a:spcBef>
              <a:spcAft>
                <a:spcPts val="0"/>
              </a:spcAft>
              <a:buSzPts val="3200"/>
              <a:buNone/>
              <a:defRPr sz="3200" b="1"/>
            </a:lvl7pPr>
            <a:lvl8pPr lvl="7" algn="l" rtl="0">
              <a:lnSpc>
                <a:spcPct val="100000"/>
              </a:lnSpc>
              <a:spcBef>
                <a:spcPts val="0"/>
              </a:spcBef>
              <a:spcAft>
                <a:spcPts val="0"/>
              </a:spcAft>
              <a:buSzPts val="3200"/>
              <a:buNone/>
              <a:defRPr sz="3200" b="1"/>
            </a:lvl8pPr>
            <a:lvl9pPr lvl="8" algn="l" rtl="0">
              <a:lnSpc>
                <a:spcPct val="100000"/>
              </a:lnSpc>
              <a:spcBef>
                <a:spcPts val="0"/>
              </a:spcBef>
              <a:spcAft>
                <a:spcPts val="0"/>
              </a:spcAft>
              <a:buSzPts val="3200"/>
              <a:buNone/>
              <a:defRPr sz="3200" b="1"/>
            </a:lvl9pPr>
          </a:lstStyle>
          <a:p>
            <a:endParaRPr/>
          </a:p>
        </p:txBody>
      </p:sp>
    </p:spTree>
    <p:extLst>
      <p:ext uri="{BB962C8B-B14F-4D97-AF65-F5344CB8AC3E}">
        <p14:creationId xmlns:p14="http://schemas.microsoft.com/office/powerpoint/2010/main" val="5905016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25"/>
        <p:cNvGrpSpPr/>
        <p:nvPr/>
      </p:nvGrpSpPr>
      <p:grpSpPr>
        <a:xfrm>
          <a:off x="0" y="0"/>
          <a:ext cx="0" cy="0"/>
          <a:chOff x="0" y="0"/>
          <a:chExt cx="0" cy="0"/>
        </a:xfrm>
      </p:grpSpPr>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11363966" y="24330"/>
            <a:ext cx="407840" cy="35071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64063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9"/>
        <p:cNvGrpSpPr/>
        <p:nvPr/>
      </p:nvGrpSpPr>
      <p:grpSpPr>
        <a:xfrm>
          <a:off x="0" y="0"/>
          <a:ext cx="0" cy="0"/>
          <a:chOff x="0" y="0"/>
          <a:chExt cx="0" cy="0"/>
        </a:xfrm>
      </p:grpSpPr>
      <p:sp>
        <p:nvSpPr>
          <p:cNvPr id="30" name="Google Shape;3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
          <p:cNvSpPr txBox="1">
            <a:spLocks noGrp="1"/>
          </p:cNvSpPr>
          <p:nvPr>
            <p:ph type="sldNum" idx="12"/>
          </p:nvPr>
        </p:nvSpPr>
        <p:spPr>
          <a:xfrm>
            <a:off x="11363966" y="24330"/>
            <a:ext cx="407840" cy="35071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3" name="Google Shape;33;p6"/>
          <p:cNvSpPr/>
          <p:nvPr/>
        </p:nvSpPr>
        <p:spPr>
          <a:xfrm>
            <a:off x="3174" y="805127"/>
            <a:ext cx="12188826" cy="6052873"/>
          </a:xfrm>
          <a:custGeom>
            <a:avLst/>
            <a:gdLst/>
            <a:ahLst/>
            <a:cxnLst/>
            <a:rect l="l" t="t" r="r" b="b"/>
            <a:pathLst>
              <a:path w="12188826" h="6052873" extrusionOk="0">
                <a:moveTo>
                  <a:pt x="9724471" y="165"/>
                </a:moveTo>
                <a:cubicBezTo>
                  <a:pt x="10643138" y="-6758"/>
                  <a:pt x="11336586" y="205657"/>
                  <a:pt x="11954813" y="534360"/>
                </a:cubicBezTo>
                <a:lnTo>
                  <a:pt x="12188826" y="668973"/>
                </a:lnTo>
                <a:lnTo>
                  <a:pt x="12188826" y="6052873"/>
                </a:lnTo>
                <a:lnTo>
                  <a:pt x="0" y="6052873"/>
                </a:lnTo>
                <a:lnTo>
                  <a:pt x="0" y="3467283"/>
                </a:lnTo>
                <a:cubicBezTo>
                  <a:pt x="1153982" y="3916372"/>
                  <a:pt x="2488761" y="4175255"/>
                  <a:pt x="4365204" y="3096937"/>
                </a:cubicBezTo>
                <a:cubicBezTo>
                  <a:pt x="5684041" y="2289726"/>
                  <a:pt x="6256140" y="567078"/>
                  <a:pt x="8919537" y="56864"/>
                </a:cubicBezTo>
                <a:cubicBezTo>
                  <a:pt x="9206629" y="20256"/>
                  <a:pt x="9473926" y="2053"/>
                  <a:pt x="9724471" y="165"/>
                </a:cubicBezTo>
                <a:close/>
              </a:path>
            </a:pathLst>
          </a:custGeom>
          <a:gradFill>
            <a:gsLst>
              <a:gs pos="0">
                <a:schemeClr val="accent1"/>
              </a:gs>
              <a:gs pos="12000">
                <a:schemeClr val="accent1"/>
              </a:gs>
              <a:gs pos="67000">
                <a:schemeClr val="accent3"/>
              </a:gs>
              <a:gs pos="100000">
                <a:schemeClr val="accent3"/>
              </a:gs>
            </a:gsLst>
            <a:lin ang="14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0703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image" Target="../media/image7.png"/><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9.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7.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532495" y="1335314"/>
            <a:ext cx="10515600" cy="446583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11363966" y="24330"/>
            <a:ext cx="407840" cy="35071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2" name="Google Shape;12;p1"/>
          <p:cNvSpPr/>
          <p:nvPr/>
        </p:nvSpPr>
        <p:spPr>
          <a:xfrm>
            <a:off x="0" y="0"/>
            <a:ext cx="12192000" cy="730800"/>
          </a:xfrm>
          <a:prstGeom prst="rect">
            <a:avLst/>
          </a:prstGeom>
          <a:solidFill>
            <a:srgbClr val="767C52"/>
          </a:solidFill>
          <a:ln>
            <a:noFill/>
          </a:ln>
        </p:spPr>
        <p:txBody>
          <a:bodyPr spcFirstLastPara="1" wrap="square" lIns="72000" tIns="72000" rIns="72000" bIns="720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pic>
        <p:nvPicPr>
          <p:cNvPr id="13" name="Google Shape;13;p1"/>
          <p:cNvPicPr preferRelativeResize="0"/>
          <p:nvPr/>
        </p:nvPicPr>
        <p:blipFill rotWithShape="1">
          <a:blip r:embed="rId19">
            <a:alphaModFix/>
          </a:blip>
          <a:srcRect/>
          <a:stretch/>
        </p:blipFill>
        <p:spPr>
          <a:xfrm>
            <a:off x="198120" y="6355080"/>
            <a:ext cx="1682497" cy="376035"/>
          </a:xfrm>
          <a:prstGeom prst="rect">
            <a:avLst/>
          </a:prstGeom>
          <a:noFill/>
          <a:ln>
            <a:noFill/>
          </a:ln>
        </p:spPr>
      </p:pic>
    </p:spTree>
    <p:extLst>
      <p:ext uri="{BB962C8B-B14F-4D97-AF65-F5344CB8AC3E}">
        <p14:creationId xmlns:p14="http://schemas.microsoft.com/office/powerpoint/2010/main" val="2689956962"/>
      </p:ext>
    </p:extLst>
  </p:cSld>
  <p:clrMap bg1="lt1" tx1="dk1" bg2="dk2"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5"/>
            <a:ext cx="12192000" cy="57953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endParaRP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 y="5787434"/>
            <a:ext cx="12191979" cy="1062631"/>
          </a:xfrm>
          <a:prstGeom prst="rect">
            <a:avLst/>
          </a:prstGeom>
        </p:spPr>
      </p:pic>
      <p:sp>
        <p:nvSpPr>
          <p:cNvPr id="3" name="Text Placeholder 2"/>
          <p:cNvSpPr>
            <a:spLocks noGrp="1"/>
          </p:cNvSpPr>
          <p:nvPr>
            <p:ph type="body" idx="1"/>
          </p:nvPr>
        </p:nvSpPr>
        <p:spPr>
          <a:xfrm>
            <a:off x="621663" y="1142277"/>
            <a:ext cx="10948677"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p:cNvSpPr txBox="1"/>
          <p:nvPr/>
        </p:nvSpPr>
        <p:spPr>
          <a:xfrm>
            <a:off x="621663" y="5763619"/>
            <a:ext cx="8438484" cy="276999"/>
          </a:xfrm>
          <a:prstGeom prst="rect">
            <a:avLst/>
          </a:prstGeom>
          <a:noFill/>
        </p:spPr>
        <p:txBody>
          <a:bodyPr wrap="square" rtlCol="0">
            <a:spAutoFit/>
          </a:bodyPr>
          <a:lstStyle/>
          <a:p>
            <a:pPr defTabSz="609585"/>
            <a:r>
              <a:rPr lang="en-US" sz="1200" b="1" cap="all">
                <a:solidFill>
                  <a:srgbClr val="FFFFFF"/>
                </a:solidFill>
              </a:rPr>
              <a:t>Pavilion for women</a:t>
            </a:r>
          </a:p>
        </p:txBody>
      </p:sp>
      <p:sp>
        <p:nvSpPr>
          <p:cNvPr id="23" name="Title Placeholder 22"/>
          <p:cNvSpPr>
            <a:spLocks noGrp="1"/>
          </p:cNvSpPr>
          <p:nvPr>
            <p:ph type="title"/>
          </p:nvPr>
        </p:nvSpPr>
        <p:spPr>
          <a:xfrm>
            <a:off x="621663" y="180312"/>
            <a:ext cx="10948677" cy="81063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506913314"/>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189" rtl="0" eaLnBrk="1" latinLnBrk="0" hangingPunct="1">
        <a:lnSpc>
          <a:spcPct val="80000"/>
        </a:lnSpc>
        <a:spcBef>
          <a:spcPct val="0"/>
        </a:spcBef>
        <a:buNone/>
        <a:defRPr sz="3200" b="1" kern="1200" cap="all" spc="100" baseline="0">
          <a:solidFill>
            <a:schemeClr val="tx2"/>
          </a:solidFill>
          <a:latin typeface="+mj-lt"/>
          <a:ea typeface="+mj-ea"/>
          <a:cs typeface="+mj-cs"/>
        </a:defRPr>
      </a:lvl1pPr>
    </p:titleStyle>
    <p:bodyStyle>
      <a:lvl1pPr marL="342891" indent="-342891" algn="l" defTabSz="457189" rtl="0" eaLnBrk="1" latinLnBrk="0" hangingPunct="1">
        <a:spcBef>
          <a:spcPts val="0"/>
        </a:spcBef>
        <a:spcAft>
          <a:spcPts val="1200"/>
        </a:spcAft>
        <a:buClr>
          <a:schemeClr val="tx2"/>
        </a:buClr>
        <a:buFont typeface="Arial"/>
        <a:buChar char="•"/>
        <a:defRPr sz="2800" kern="1200">
          <a:solidFill>
            <a:schemeClr val="tx1"/>
          </a:solidFill>
          <a:latin typeface="+mn-lt"/>
          <a:ea typeface="+mn-ea"/>
          <a:cs typeface="+mn-cs"/>
        </a:defRPr>
      </a:lvl1pPr>
      <a:lvl2pPr marL="742932" indent="-285744" algn="l" defTabSz="457189" rtl="0" eaLnBrk="1" latinLnBrk="0" hangingPunct="1">
        <a:spcBef>
          <a:spcPts val="0"/>
        </a:spcBef>
        <a:spcAft>
          <a:spcPts val="1200"/>
        </a:spcAft>
        <a:buClr>
          <a:schemeClr val="tx2"/>
        </a:buClr>
        <a:buFont typeface="Arial"/>
        <a:buChar char="•"/>
        <a:defRPr sz="2400" kern="1200">
          <a:solidFill>
            <a:schemeClr val="tx1"/>
          </a:solidFill>
          <a:latin typeface="+mn-lt"/>
          <a:ea typeface="+mn-ea"/>
          <a:cs typeface="+mn-cs"/>
        </a:defRPr>
      </a:lvl2pPr>
      <a:lvl3pPr marL="1142971" indent="-228594" algn="l" defTabSz="457189" rtl="0" eaLnBrk="1" latinLnBrk="0" hangingPunct="1">
        <a:spcBef>
          <a:spcPts val="0"/>
        </a:spcBef>
        <a:spcAft>
          <a:spcPts val="1200"/>
        </a:spcAft>
        <a:buClr>
          <a:schemeClr val="tx2"/>
        </a:buClr>
        <a:buFont typeface="Arial"/>
        <a:buChar char="•"/>
        <a:defRPr sz="2000" kern="1200">
          <a:solidFill>
            <a:schemeClr val="tx1"/>
          </a:solidFill>
          <a:latin typeface="+mn-lt"/>
          <a:ea typeface="+mn-ea"/>
          <a:cs typeface="+mn-cs"/>
        </a:defRPr>
      </a:lvl3pPr>
      <a:lvl4pPr marL="1600160" indent="-228594" algn="l" defTabSz="457189" rtl="0" eaLnBrk="1" latinLnBrk="0" hangingPunct="1">
        <a:spcBef>
          <a:spcPts val="0"/>
        </a:spcBef>
        <a:spcAft>
          <a:spcPts val="1200"/>
        </a:spcAft>
        <a:buClr>
          <a:schemeClr val="tx2"/>
        </a:buClr>
        <a:buFont typeface="Arial"/>
        <a:buChar char="•"/>
        <a:defRPr sz="1800" kern="1200">
          <a:solidFill>
            <a:schemeClr val="tx1"/>
          </a:solidFill>
          <a:latin typeface="+mn-lt"/>
          <a:ea typeface="+mn-ea"/>
          <a:cs typeface="+mn-cs"/>
        </a:defRPr>
      </a:lvl4pPr>
      <a:lvl5pPr marL="2057349" indent="-228594" algn="l" defTabSz="457189" rtl="0" eaLnBrk="1" latinLnBrk="0" hangingPunct="1">
        <a:spcBef>
          <a:spcPts val="0"/>
        </a:spcBef>
        <a:spcAft>
          <a:spcPts val="1200"/>
        </a:spcAft>
        <a:buClr>
          <a:schemeClr val="tx2"/>
        </a:buClr>
        <a:buFont typeface="Arial"/>
        <a:buChar char="•"/>
        <a:defRPr sz="18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dirty="0"/>
              <a:t>Illinois Perinatal Quality Collaborative</a:t>
            </a:r>
          </a:p>
        </p:txBody>
      </p:sp>
    </p:spTree>
    <p:extLst>
      <p:ext uri="{BB962C8B-B14F-4D97-AF65-F5344CB8AC3E}">
        <p14:creationId xmlns:p14="http://schemas.microsoft.com/office/powerpoint/2010/main" val="3760523317"/>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444363-0937-44CD-8C93-35A303941F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CDDD0F-D782-4F65-9FD0-8ADDACA2F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98923-E6C9-4140-914D-B8EB29B244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CB2B56B-1E6B-4766-B7CC-A61C42E418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5EBA4E-E8B4-47A8-A84C-E0A0BE2557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CB591-92A9-40A3-97A0-40B69DEBE5E7}" type="slidenum">
              <a:rPr lang="en-US" smtClean="0"/>
              <a:t>‹#›</a:t>
            </a:fld>
            <a:endParaRPr lang="en-US"/>
          </a:p>
        </p:txBody>
      </p:sp>
    </p:spTree>
    <p:extLst>
      <p:ext uri="{BB962C8B-B14F-4D97-AF65-F5344CB8AC3E}">
        <p14:creationId xmlns:p14="http://schemas.microsoft.com/office/powerpoint/2010/main" val="3963099978"/>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4057"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6E1DB1-7499-4965-8A4F-7C50D37127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8BC77F-7F11-4C6F-8EB9-5B4B620905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0FF1C-1D50-43DB-BF4E-8B9FC2D038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537B1-A79C-4926-B832-07E371FBCC7A}" type="datetimeFigureOut">
              <a:rPr lang="en-US" smtClean="0"/>
              <a:t>11/10/2023</a:t>
            </a:fld>
            <a:endParaRPr lang="en-US"/>
          </a:p>
        </p:txBody>
      </p:sp>
      <p:sp>
        <p:nvSpPr>
          <p:cNvPr id="5" name="Footer Placeholder 4">
            <a:extLst>
              <a:ext uri="{FF2B5EF4-FFF2-40B4-BE49-F238E27FC236}">
                <a16:creationId xmlns:a16="http://schemas.microsoft.com/office/drawing/2014/main" id="{2EF4F6C2-21FE-4DF6-9919-5D6A3638D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34CCBA-9A91-4797-8F6D-C9482AC4A4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92C3E-4EF8-4800-8715-3C02341629CE}" type="slidenum">
              <a:rPr lang="en-US" smtClean="0"/>
              <a:t>‹#›</a:t>
            </a:fld>
            <a:endParaRPr lang="en-US"/>
          </a:p>
        </p:txBody>
      </p:sp>
    </p:spTree>
    <p:extLst>
      <p:ext uri="{BB962C8B-B14F-4D97-AF65-F5344CB8AC3E}">
        <p14:creationId xmlns:p14="http://schemas.microsoft.com/office/powerpoint/2010/main" val="298216895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CF0702-8E8C-4BD8-ADC1-A41E0FB19B82}" type="datetimeFigureOut">
              <a:rPr lang="en-US" smtClean="0"/>
              <a:t>11/10/2023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8F193D-F042-4357-9814-39005A0A397B}" type="slidenum">
              <a:rPr lang="en-US" smtClean="0"/>
              <a:t>‹#›</a:t>
            </a:fld>
            <a:endParaRPr lang="en-US"/>
          </a:p>
        </p:txBody>
      </p:sp>
    </p:spTree>
    <p:extLst>
      <p:ext uri="{BB962C8B-B14F-4D97-AF65-F5344CB8AC3E}">
        <p14:creationId xmlns:p14="http://schemas.microsoft.com/office/powerpoint/2010/main" val="99532019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444363-0937-44CD-8C93-35A303941F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CDDD0F-D782-4F65-9FD0-8ADDACA2F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98923-E6C9-4140-914D-B8EB29B244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907CE-88D3-4373-8A7E-6CC45C5172E4}" type="datetime1">
              <a:rPr lang="en-US" smtClean="0"/>
              <a:t>11/10/2023</a:t>
            </a:fld>
            <a:endParaRPr lang="en-US"/>
          </a:p>
        </p:txBody>
      </p:sp>
      <p:sp>
        <p:nvSpPr>
          <p:cNvPr id="5" name="Footer Placeholder 4">
            <a:extLst>
              <a:ext uri="{FF2B5EF4-FFF2-40B4-BE49-F238E27FC236}">
                <a16:creationId xmlns:a16="http://schemas.microsoft.com/office/drawing/2014/main" id="{3CB2B56B-1E6B-4766-B7CC-A61C42E418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5EBA4E-E8B4-47A8-A84C-E0A0BE2557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CB591-92A9-40A3-97A0-40B69DEBE5E7}" type="slidenum">
              <a:rPr lang="en-US" smtClean="0"/>
              <a:t>‹#›</a:t>
            </a:fld>
            <a:endParaRPr lang="en-US"/>
          </a:p>
        </p:txBody>
      </p:sp>
    </p:spTree>
    <p:extLst>
      <p:ext uri="{BB962C8B-B14F-4D97-AF65-F5344CB8AC3E}">
        <p14:creationId xmlns:p14="http://schemas.microsoft.com/office/powerpoint/2010/main" val="1681579982"/>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McK 2. Slide Title"/>
          <p:cNvSpPr>
            <a:spLocks noGrp="1" noChangeArrowheads="1"/>
          </p:cNvSpPr>
          <p:nvPr>
            <p:ph type="title"/>
          </p:nvPr>
        </p:nvSpPr>
        <p:spPr bwMode="auto">
          <a:xfrm>
            <a:off x="162984" y="234951"/>
            <a:ext cx="11724216" cy="493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027" name="McK 1. On-page tracker" hidden="1"/>
          <p:cNvSpPr>
            <a:spLocks noChangeArrowheads="1"/>
          </p:cNvSpPr>
          <p:nvPr/>
        </p:nvSpPr>
        <p:spPr bwMode="auto">
          <a:xfrm>
            <a:off x="162984" y="27518"/>
            <a:ext cx="1146148" cy="28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1867" dirty="0">
                <a:solidFill>
                  <a:srgbClr val="808080"/>
                </a:solidFill>
              </a:rPr>
              <a:t>TRACKER</a:t>
            </a:r>
          </a:p>
        </p:txBody>
      </p:sp>
      <p:sp>
        <p:nvSpPr>
          <p:cNvPr id="1032" name="McK 3. Unit of measure" hidden="1"/>
          <p:cNvSpPr txBox="1">
            <a:spLocks noChangeArrowheads="1"/>
          </p:cNvSpPr>
          <p:nvPr/>
        </p:nvSpPr>
        <p:spPr bwMode="auto">
          <a:xfrm>
            <a:off x="162985" y="541868"/>
            <a:ext cx="4972049" cy="287323"/>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hangingPunct="1">
              <a:defRPr/>
            </a:pPr>
            <a:r>
              <a:rPr lang="en-US" sz="1867" dirty="0">
                <a:solidFill>
                  <a:srgbClr val="808080"/>
                </a:solidFill>
              </a:rPr>
              <a:t>Unit of measure</a:t>
            </a:r>
          </a:p>
        </p:txBody>
      </p:sp>
      <p:grpSp>
        <p:nvGrpSpPr>
          <p:cNvPr id="1029" name="ACET" hidden="1"/>
          <p:cNvGrpSpPr>
            <a:grpSpLocks/>
          </p:cNvGrpSpPr>
          <p:nvPr/>
        </p:nvGrpSpPr>
        <p:grpSpPr bwMode="auto">
          <a:xfrm>
            <a:off x="1976967" y="992844"/>
            <a:ext cx="5799667" cy="675091"/>
            <a:chOff x="915" y="613"/>
            <a:chExt cx="2686" cy="417"/>
          </a:xfrm>
        </p:grpSpPr>
        <p:cxnSp>
          <p:nvCxnSpPr>
            <p:cNvPr id="1031" name="AutoShape 249" hidden="1"/>
            <p:cNvCxnSpPr>
              <a:cxnSpLocks noChangeShapeType="1"/>
              <a:stCxn id="4294967295" idx="4"/>
              <a:endCxn id="4294967295" idx="6"/>
            </p:cNvCxnSpPr>
            <p:nvPr/>
          </p:nvCxnSpPr>
          <p:spPr bwMode="auto">
            <a:xfrm>
              <a:off x="915" y="1030"/>
              <a:ext cx="2686" cy="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2" name="AutoShape 250" hidden="1"/>
            <p:cNvSpPr>
              <a:spLocks noChangeArrowheads="1"/>
            </p:cNvSpPr>
            <p:nvPr/>
          </p:nvSpPr>
          <p:spPr bwMode="auto">
            <a:xfrm>
              <a:off x="915" y="613"/>
              <a:ext cx="2686" cy="417"/>
            </a:xfrm>
            <a:prstGeom prst="leftRightArrow">
              <a:avLst>
                <a:gd name="adj1" fmla="val 100000"/>
                <a:gd name="adj2" fmla="val 0"/>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18288" anchor="b">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en-US" sz="2133" b="1" dirty="0"/>
                <a:t>Title</a:t>
              </a:r>
            </a:p>
            <a:p>
              <a:pPr eaLnBrk="1" hangingPunct="1"/>
              <a:r>
                <a:rPr lang="en-US" altLang="en-US" sz="2133" dirty="0">
                  <a:solidFill>
                    <a:srgbClr val="808080"/>
                  </a:solidFill>
                </a:rPr>
                <a:t>Unit of measure</a:t>
              </a:r>
            </a:p>
          </p:txBody>
        </p:sp>
      </p:grpSp>
      <p:sp>
        <p:nvSpPr>
          <p:cNvPr id="1030" name="Rectangle 286"/>
          <p:cNvSpPr>
            <a:spLocks noGrp="1" noChangeArrowheads="1"/>
          </p:cNvSpPr>
          <p:nvPr>
            <p:ph type="body" idx="1"/>
          </p:nvPr>
        </p:nvSpPr>
        <p:spPr bwMode="auto">
          <a:xfrm>
            <a:off x="1976967" y="1989667"/>
            <a:ext cx="5852584" cy="1591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en-US" altLang="en-US"/>
              <a:t>Text</a:t>
            </a:r>
          </a:p>
          <a:p>
            <a:pPr lvl="2"/>
            <a:r>
              <a:rPr lang="en-US" altLang="en-US"/>
              <a:t>Text</a:t>
            </a:r>
          </a:p>
          <a:p>
            <a:pPr lvl="3"/>
            <a:r>
              <a:rPr lang="en-US" altLang="en-US"/>
              <a:t>Text</a:t>
            </a:r>
          </a:p>
          <a:p>
            <a:pPr lvl="4"/>
            <a:r>
              <a:rPr lang="en-US" altLang="en-US"/>
              <a:t>Text</a:t>
            </a:r>
          </a:p>
        </p:txBody>
      </p:sp>
    </p:spTree>
    <p:extLst>
      <p:ext uri="{BB962C8B-B14F-4D97-AF65-F5344CB8AC3E}">
        <p14:creationId xmlns:p14="http://schemas.microsoft.com/office/powerpoint/2010/main" val="415440081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Lst>
  <p:hf sldNum="0" hdr="0" ftr="0" dt="0"/>
  <p:txStyles>
    <p:titleStyle>
      <a:lvl1pPr algn="l" defTabSz="1193770" rtl="0" fontAlgn="base">
        <a:spcBef>
          <a:spcPct val="0"/>
        </a:spcBef>
        <a:spcAft>
          <a:spcPct val="0"/>
        </a:spcAft>
        <a:defRPr sz="3200" b="1">
          <a:solidFill>
            <a:schemeClr val="tx1"/>
          </a:solidFill>
          <a:latin typeface="+mj-lt"/>
          <a:ea typeface="+mj-ea"/>
          <a:cs typeface="+mj-cs"/>
        </a:defRPr>
      </a:lvl1pPr>
      <a:lvl2pPr algn="l" defTabSz="1193770" rtl="0" fontAlgn="base">
        <a:spcBef>
          <a:spcPct val="0"/>
        </a:spcBef>
        <a:spcAft>
          <a:spcPct val="0"/>
        </a:spcAft>
        <a:defRPr sz="3200" b="1">
          <a:solidFill>
            <a:schemeClr val="tx1"/>
          </a:solidFill>
          <a:latin typeface="Arial" charset="0"/>
        </a:defRPr>
      </a:lvl2pPr>
      <a:lvl3pPr algn="l" defTabSz="1193770" rtl="0" fontAlgn="base">
        <a:spcBef>
          <a:spcPct val="0"/>
        </a:spcBef>
        <a:spcAft>
          <a:spcPct val="0"/>
        </a:spcAft>
        <a:defRPr sz="3200" b="1">
          <a:solidFill>
            <a:schemeClr val="tx1"/>
          </a:solidFill>
          <a:latin typeface="Arial" charset="0"/>
        </a:defRPr>
      </a:lvl3pPr>
      <a:lvl4pPr algn="l" defTabSz="1193770" rtl="0" fontAlgn="base">
        <a:spcBef>
          <a:spcPct val="0"/>
        </a:spcBef>
        <a:spcAft>
          <a:spcPct val="0"/>
        </a:spcAft>
        <a:defRPr sz="3200" b="1">
          <a:solidFill>
            <a:schemeClr val="tx1"/>
          </a:solidFill>
          <a:latin typeface="Arial" charset="0"/>
        </a:defRPr>
      </a:lvl4pPr>
      <a:lvl5pPr algn="l" defTabSz="1193770" rtl="0" fontAlgn="base">
        <a:spcBef>
          <a:spcPct val="0"/>
        </a:spcBef>
        <a:spcAft>
          <a:spcPct val="0"/>
        </a:spcAft>
        <a:defRPr sz="3200" b="1">
          <a:solidFill>
            <a:schemeClr val="tx1"/>
          </a:solidFill>
          <a:latin typeface="Arial" charset="0"/>
        </a:defRPr>
      </a:lvl5pPr>
      <a:lvl6pPr marL="609585" algn="l" defTabSz="1193770" rtl="0" eaLnBrk="1" fontAlgn="base" hangingPunct="1">
        <a:spcBef>
          <a:spcPct val="0"/>
        </a:spcBef>
        <a:spcAft>
          <a:spcPct val="0"/>
        </a:spcAft>
        <a:defRPr sz="2533" b="1">
          <a:solidFill>
            <a:schemeClr val="tx2"/>
          </a:solidFill>
          <a:latin typeface="Arial" charset="0"/>
        </a:defRPr>
      </a:lvl6pPr>
      <a:lvl7pPr marL="1219170" algn="l" defTabSz="1193770" rtl="0" eaLnBrk="1" fontAlgn="base" hangingPunct="1">
        <a:spcBef>
          <a:spcPct val="0"/>
        </a:spcBef>
        <a:spcAft>
          <a:spcPct val="0"/>
        </a:spcAft>
        <a:defRPr sz="2533" b="1">
          <a:solidFill>
            <a:schemeClr val="tx2"/>
          </a:solidFill>
          <a:latin typeface="Arial" charset="0"/>
        </a:defRPr>
      </a:lvl7pPr>
      <a:lvl8pPr marL="1828754" algn="l" defTabSz="1193770" rtl="0" eaLnBrk="1" fontAlgn="base" hangingPunct="1">
        <a:spcBef>
          <a:spcPct val="0"/>
        </a:spcBef>
        <a:spcAft>
          <a:spcPct val="0"/>
        </a:spcAft>
        <a:defRPr sz="2533" b="1">
          <a:solidFill>
            <a:schemeClr val="tx2"/>
          </a:solidFill>
          <a:latin typeface="Arial" charset="0"/>
        </a:defRPr>
      </a:lvl8pPr>
      <a:lvl9pPr marL="2438339" algn="l" defTabSz="1193770" rtl="0" eaLnBrk="1" fontAlgn="base" hangingPunct="1">
        <a:spcBef>
          <a:spcPct val="0"/>
        </a:spcBef>
        <a:spcAft>
          <a:spcPct val="0"/>
        </a:spcAft>
        <a:defRPr sz="2533" b="1">
          <a:solidFill>
            <a:schemeClr val="tx2"/>
          </a:solidFill>
          <a:latin typeface="Arial" charset="0"/>
        </a:defRPr>
      </a:lvl9pPr>
    </p:titleStyle>
    <p:bodyStyle>
      <a:lvl1pPr marL="457189" indent="-457189" algn="l" defTabSz="1193770" rtl="0" fontAlgn="base">
        <a:spcBef>
          <a:spcPct val="0"/>
        </a:spcBef>
        <a:spcAft>
          <a:spcPct val="0"/>
        </a:spcAft>
        <a:buClr>
          <a:schemeClr val="tx2"/>
        </a:buClr>
        <a:buChar char="•"/>
        <a:defRPr>
          <a:solidFill>
            <a:schemeClr val="tx1"/>
          </a:solidFill>
          <a:latin typeface="+mn-lt"/>
          <a:ea typeface="+mn-ea"/>
          <a:cs typeface="+mn-cs"/>
        </a:defRPr>
      </a:lvl1pPr>
      <a:lvl2pPr marL="304792" indent="-302676" algn="l" defTabSz="1193770" rtl="0" fontAlgn="base">
        <a:spcBef>
          <a:spcPct val="0"/>
        </a:spcBef>
        <a:spcAft>
          <a:spcPct val="0"/>
        </a:spcAft>
        <a:buClr>
          <a:srgbClr val="C00000"/>
        </a:buClr>
        <a:buSzPct val="125000"/>
        <a:buFont typeface="Arial" panose="020B0604020202020204" pitchFamily="34" charset="0"/>
        <a:buChar char="▪"/>
        <a:defRPr sz="2667">
          <a:solidFill>
            <a:schemeClr val="tx1"/>
          </a:solidFill>
          <a:latin typeface="+mn-lt"/>
        </a:defRPr>
      </a:lvl2pPr>
      <a:lvl3pPr marL="609585" indent="-304792" algn="l" defTabSz="1193770" rtl="0" fontAlgn="base">
        <a:spcBef>
          <a:spcPct val="0"/>
        </a:spcBef>
        <a:spcAft>
          <a:spcPct val="0"/>
        </a:spcAft>
        <a:buClr>
          <a:srgbClr val="C00000"/>
        </a:buClr>
        <a:buSzPct val="100000"/>
        <a:buFont typeface="Arial" panose="020B0604020202020204" pitchFamily="34" charset="0"/>
        <a:buChar char="–"/>
        <a:defRPr sz="2667">
          <a:solidFill>
            <a:schemeClr val="tx1"/>
          </a:solidFill>
          <a:latin typeface="+mn-lt"/>
        </a:defRPr>
      </a:lvl3pPr>
      <a:lvl4pPr marL="914377" indent="-302676" algn="l" defTabSz="1193770" rtl="0" fontAlgn="base">
        <a:spcBef>
          <a:spcPct val="0"/>
        </a:spcBef>
        <a:spcAft>
          <a:spcPct val="0"/>
        </a:spcAft>
        <a:buClr>
          <a:srgbClr val="C00000"/>
        </a:buClr>
        <a:buSzPct val="120000"/>
        <a:buFont typeface="Arial" panose="020B0604020202020204" pitchFamily="34" charset="0"/>
        <a:buChar char="▫"/>
        <a:defRPr sz="2667">
          <a:solidFill>
            <a:schemeClr val="tx1"/>
          </a:solidFill>
          <a:latin typeface="+mn-lt"/>
        </a:defRPr>
      </a:lvl4pPr>
      <a:lvl5pPr marL="1219170" indent="-304792" algn="l" defTabSz="1193770" rtl="0" fontAlgn="base">
        <a:spcBef>
          <a:spcPct val="0"/>
        </a:spcBef>
        <a:spcAft>
          <a:spcPct val="0"/>
        </a:spcAft>
        <a:buClr>
          <a:srgbClr val="C00000"/>
        </a:buClr>
        <a:buSzPct val="89000"/>
        <a:buFont typeface="Arial" panose="020B0604020202020204" pitchFamily="34" charset="0"/>
        <a:buChar char="-"/>
        <a:defRPr sz="2667">
          <a:solidFill>
            <a:schemeClr val="tx1"/>
          </a:solidFill>
          <a:latin typeface="+mn-lt"/>
        </a:defRPr>
      </a:lvl5pPr>
      <a:lvl6pPr marL="1604393" indent="-173562" algn="l" defTabSz="1193770" rtl="0" eaLnBrk="1" fontAlgn="base" hangingPunct="1">
        <a:spcBef>
          <a:spcPct val="0"/>
        </a:spcBef>
        <a:spcAft>
          <a:spcPct val="0"/>
        </a:spcAft>
        <a:buClr>
          <a:schemeClr val="tx2"/>
        </a:buClr>
        <a:buSzPct val="89000"/>
        <a:buFont typeface="Arial" charset="0"/>
        <a:buChar char="-"/>
        <a:defRPr sz="2133">
          <a:solidFill>
            <a:schemeClr val="tx1"/>
          </a:solidFill>
          <a:latin typeface="+mn-lt"/>
        </a:defRPr>
      </a:lvl6pPr>
      <a:lvl7pPr marL="2213978" indent="-173562" algn="l" defTabSz="1193770" rtl="0" eaLnBrk="1" fontAlgn="base" hangingPunct="1">
        <a:spcBef>
          <a:spcPct val="0"/>
        </a:spcBef>
        <a:spcAft>
          <a:spcPct val="0"/>
        </a:spcAft>
        <a:buClr>
          <a:schemeClr val="tx2"/>
        </a:buClr>
        <a:buSzPct val="89000"/>
        <a:buFont typeface="Arial" charset="0"/>
        <a:buChar char="-"/>
        <a:defRPr sz="2133">
          <a:solidFill>
            <a:schemeClr val="tx1"/>
          </a:solidFill>
          <a:latin typeface="+mn-lt"/>
        </a:defRPr>
      </a:lvl7pPr>
      <a:lvl8pPr marL="2823563" indent="-173562" algn="l" defTabSz="1193770" rtl="0" eaLnBrk="1" fontAlgn="base" hangingPunct="1">
        <a:spcBef>
          <a:spcPct val="0"/>
        </a:spcBef>
        <a:spcAft>
          <a:spcPct val="0"/>
        </a:spcAft>
        <a:buClr>
          <a:schemeClr val="tx2"/>
        </a:buClr>
        <a:buSzPct val="89000"/>
        <a:buFont typeface="Arial" charset="0"/>
        <a:buChar char="-"/>
        <a:defRPr sz="2133">
          <a:solidFill>
            <a:schemeClr val="tx1"/>
          </a:solidFill>
          <a:latin typeface="+mn-lt"/>
        </a:defRPr>
      </a:lvl8pPr>
      <a:lvl9pPr marL="3433148" indent="-173562" algn="l" defTabSz="1193770" rtl="0" eaLnBrk="1" fontAlgn="base" hangingPunct="1">
        <a:spcBef>
          <a:spcPct val="0"/>
        </a:spcBef>
        <a:spcAft>
          <a:spcPct val="0"/>
        </a:spcAft>
        <a:buClr>
          <a:schemeClr val="tx2"/>
        </a:buClr>
        <a:buSzPct val="89000"/>
        <a:buFont typeface="Arial" charset="0"/>
        <a:buChar char="-"/>
        <a:defRPr sz="21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18181-AAB9-4D23-B18C-A235A7EB0D7A}" type="datetimeFigureOut">
              <a:rPr lang="en-US" smtClean="0"/>
              <a:t>11/10/2023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611BD1-87E4-4F90-A209-E1601B7AEC2F}" type="slidenum">
              <a:rPr lang="en-US" smtClean="0"/>
              <a:t>‹#›</a:t>
            </a:fld>
            <a:endParaRPr lang="en-US"/>
          </a:p>
        </p:txBody>
      </p:sp>
    </p:spTree>
    <p:extLst>
      <p:ext uri="{BB962C8B-B14F-4D97-AF65-F5344CB8AC3E}">
        <p14:creationId xmlns:p14="http://schemas.microsoft.com/office/powerpoint/2010/main" val="2932184181"/>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611BD1-87E4-4F90-A209-E1601B7AEC2F}" type="slidenum">
              <a:rPr lang="en-US" smtClean="0"/>
              <a:t>‹#›</a:t>
            </a:fld>
            <a:endParaRPr lang="en-US"/>
          </a:p>
        </p:txBody>
      </p:sp>
    </p:spTree>
    <p:extLst>
      <p:ext uri="{BB962C8B-B14F-4D97-AF65-F5344CB8AC3E}">
        <p14:creationId xmlns:p14="http://schemas.microsoft.com/office/powerpoint/2010/main" val="1581023048"/>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3.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38.sv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9.(null)"/><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hyperlink" Target="https://safehealthcareforeverywoman.org/aim/patient-safety-bundles/maternal-safety-bundles/obstetric-hemorrahage-patient-safety-bundle-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9.(nul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hyperlink" Target="https://safehealthcareforeverywoman.org/aim/patient-safety-bundles/" TargetMode="Externa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2.svg"/></Relationships>
</file>

<file path=ppt/slides/_rels/slide22.xml.rels><?xml version="1.0" encoding="UTF-8" standalone="yes"?>
<Relationships xmlns="http://schemas.openxmlformats.org/package/2006/relationships"><Relationship Id="rId3" Type="http://schemas.openxmlformats.org/officeDocument/2006/relationships/hyperlink" Target="https://wonder.cdc.gov/wonder/help/populations/bridged-race/Directive15.html"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5.jpe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6.png"/><Relationship Id="rId7" Type="http://schemas.openxmlformats.org/officeDocument/2006/relationships/diagramColors" Target="../diagrams/colors4.xm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9.xml"/><Relationship Id="rId5" Type="http://schemas.openxmlformats.org/officeDocument/2006/relationships/image" Target="../media/image15.jpg"/><Relationship Id="rId4" Type="http://schemas.openxmlformats.org/officeDocument/2006/relationships/image" Target="../media/image39.(nul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chart" Target="../charts/chart5.xml"/><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35.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diagramColors" Target="../diagrams/colors1.xml"/><Relationship Id="rId11" Type="http://schemas.openxmlformats.org/officeDocument/2006/relationships/image" Target="../media/image19.svg"/><Relationship Id="rId5" Type="http://schemas.openxmlformats.org/officeDocument/2006/relationships/diagramQuickStyle" Target="../diagrams/quickStyle1.xml"/><Relationship Id="rId10" Type="http://schemas.openxmlformats.org/officeDocument/2006/relationships/image" Target="../media/image18.png"/><Relationship Id="rId4" Type="http://schemas.openxmlformats.org/officeDocument/2006/relationships/diagramLayout" Target="../diagrams/layout1.xml"/><Relationship Id="rId9" Type="http://schemas.openxmlformats.org/officeDocument/2006/relationships/image" Target="../media/image17.sv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63.xml"/><Relationship Id="rId5" Type="http://schemas.openxmlformats.org/officeDocument/2006/relationships/image" Target="../media/image63.png"/><Relationship Id="rId4" Type="http://schemas.openxmlformats.org/officeDocument/2006/relationships/image" Target="../media/image39.(nul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6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hyperlink" Target="https://www.jointcommission.org/resources/news-and-multimedia/newsletters/newsletters/quick-safety/quick-safety-28/cognitive-biases-in-health-care/#.Y9FnacnMLtU" TargetMode="External"/><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15.jpg"/><Relationship Id="rId5" Type="http://schemas.openxmlformats.org/officeDocument/2006/relationships/image" Target="../media/image66.png"/><Relationship Id="rId4" Type="http://schemas.openxmlformats.org/officeDocument/2006/relationships/hyperlink" Target="https://www.cdc.gov/reproductivehealth/maternal-mortality/erase-mm/index.html"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5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2.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nchs/data/hestat/maternal-mortality/2021/maternal-mortality-rates-2021.htm" TargetMode="External"/><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3DB2C-04D4-393E-D67B-771F32C35687}"/>
              </a:ext>
            </a:extLst>
          </p:cNvPr>
          <p:cNvSpPr>
            <a:spLocks noGrp="1"/>
          </p:cNvSpPr>
          <p:nvPr>
            <p:ph type="title"/>
          </p:nvPr>
        </p:nvSpPr>
        <p:spPr>
          <a:xfrm>
            <a:off x="1260910" y="100734"/>
            <a:ext cx="10560227" cy="2378619"/>
          </a:xfrm>
        </p:spPr>
        <p:txBody>
          <a:bodyPr/>
          <a:lstStyle/>
          <a:p>
            <a:r>
              <a:rPr lang="en-US" dirty="0">
                <a:ea typeface="+mj-lt"/>
                <a:cs typeface="+mj-lt"/>
              </a:rPr>
              <a:t>Incorporating Health Equity into Quality Improvement Initiatives in Perinatal Healthcare</a:t>
            </a:r>
            <a:endParaRPr lang="en-US" b="0" dirty="0">
              <a:ea typeface="+mj-lt"/>
              <a:cs typeface="+mj-lt"/>
            </a:endParaRPr>
          </a:p>
        </p:txBody>
      </p:sp>
      <p:sp>
        <p:nvSpPr>
          <p:cNvPr id="3" name="Subtitle 2">
            <a:extLst>
              <a:ext uri="{FF2B5EF4-FFF2-40B4-BE49-F238E27FC236}">
                <a16:creationId xmlns:a16="http://schemas.microsoft.com/office/drawing/2014/main" id="{6F334B18-0CAB-BD7D-8A5A-9DF0A98FAC7C}"/>
              </a:ext>
            </a:extLst>
          </p:cNvPr>
          <p:cNvSpPr>
            <a:spLocks noGrp="1"/>
          </p:cNvSpPr>
          <p:nvPr>
            <p:ph type="subTitle" idx="1"/>
          </p:nvPr>
        </p:nvSpPr>
        <p:spPr>
          <a:xfrm>
            <a:off x="1263988" y="2580192"/>
            <a:ext cx="9365380" cy="1703076"/>
          </a:xfrm>
        </p:spPr>
        <p:txBody>
          <a:bodyPr vert="horz" lIns="91440" tIns="45720" rIns="91440" bIns="45720" rtlCol="0" anchor="t">
            <a:noAutofit/>
          </a:bodyPr>
          <a:lstStyle/>
          <a:p>
            <a:pPr>
              <a:spcBef>
                <a:spcPts val="0"/>
              </a:spcBef>
              <a:spcAft>
                <a:spcPts val="0"/>
              </a:spcAft>
            </a:pPr>
            <a:r>
              <a:rPr lang="en-US" sz="2000" b="1" dirty="0">
                <a:solidFill>
                  <a:srgbClr val="000000"/>
                </a:solidFill>
                <a:ea typeface="+mn-lt"/>
                <a:cs typeface="+mn-lt"/>
              </a:rPr>
              <a:t>Christina Davidson, MD</a:t>
            </a:r>
            <a:endParaRPr lang="en-US" sz="2000">
              <a:solidFill>
                <a:srgbClr val="000000"/>
              </a:solidFill>
              <a:ea typeface="Calibri"/>
              <a:cs typeface="Calibri"/>
            </a:endParaRPr>
          </a:p>
          <a:p>
            <a:pPr>
              <a:spcBef>
                <a:spcPts val="0"/>
              </a:spcBef>
              <a:spcAft>
                <a:spcPts val="0"/>
              </a:spcAft>
            </a:pPr>
            <a:r>
              <a:rPr lang="en-US" sz="2000" dirty="0">
                <a:solidFill>
                  <a:srgbClr val="000000"/>
                </a:solidFill>
                <a:ea typeface="+mn-lt"/>
                <a:cs typeface="+mn-lt"/>
              </a:rPr>
              <a:t>Associate Professor | Division of Maternal Fetal Medicine </a:t>
            </a:r>
          </a:p>
          <a:p>
            <a:pPr>
              <a:spcBef>
                <a:spcPts val="0"/>
              </a:spcBef>
              <a:spcAft>
                <a:spcPts val="0"/>
              </a:spcAft>
            </a:pPr>
            <a:r>
              <a:rPr lang="en-US" sz="2000" dirty="0">
                <a:solidFill>
                  <a:srgbClr val="000000"/>
                </a:solidFill>
                <a:ea typeface="+mn-lt"/>
                <a:cs typeface="+mn-lt"/>
              </a:rPr>
              <a:t>Vice Chair of Quality, Patient Safety &amp; Health Equity | Department of Obstetrics &amp; Gynecology| Baylor College of Medicine</a:t>
            </a:r>
          </a:p>
          <a:p>
            <a:pPr>
              <a:spcBef>
                <a:spcPts val="0"/>
              </a:spcBef>
              <a:spcAft>
                <a:spcPts val="0"/>
              </a:spcAft>
            </a:pPr>
            <a:endParaRPr lang="en-US" sz="2000" dirty="0">
              <a:solidFill>
                <a:srgbClr val="000000"/>
              </a:solidFill>
              <a:ea typeface="+mn-lt"/>
              <a:cs typeface="+mn-lt"/>
            </a:endParaRPr>
          </a:p>
          <a:p>
            <a:pPr>
              <a:spcBef>
                <a:spcPts val="0"/>
              </a:spcBef>
              <a:spcAft>
                <a:spcPts val="0"/>
              </a:spcAft>
            </a:pPr>
            <a:r>
              <a:rPr lang="en-US" sz="2000" dirty="0">
                <a:solidFill>
                  <a:srgbClr val="000000"/>
                </a:solidFill>
                <a:ea typeface="+mn-lt"/>
                <a:cs typeface="+mn-lt"/>
              </a:rPr>
              <a:t>System Chief Health Equity Officer </a:t>
            </a:r>
          </a:p>
          <a:p>
            <a:pPr>
              <a:spcBef>
                <a:spcPts val="0"/>
              </a:spcBef>
              <a:spcAft>
                <a:spcPts val="0"/>
              </a:spcAft>
            </a:pPr>
            <a:r>
              <a:rPr lang="en-US" sz="2000" dirty="0">
                <a:solidFill>
                  <a:srgbClr val="000000"/>
                </a:solidFill>
                <a:ea typeface="+mn-lt"/>
                <a:cs typeface="+mn-lt"/>
              </a:rPr>
              <a:t>Chief Quality Officer, Obstetrics &amp; Gynecology</a:t>
            </a:r>
          </a:p>
          <a:p>
            <a:pPr>
              <a:spcBef>
                <a:spcPts val="0"/>
              </a:spcBef>
              <a:spcAft>
                <a:spcPts val="0"/>
              </a:spcAft>
            </a:pPr>
            <a:r>
              <a:rPr lang="en-US" sz="2000" dirty="0">
                <a:solidFill>
                  <a:srgbClr val="000000"/>
                </a:solidFill>
                <a:ea typeface="+mn-lt"/>
                <a:cs typeface="+mn-lt"/>
              </a:rPr>
              <a:t>Texas Children’s Hospital</a:t>
            </a:r>
          </a:p>
          <a:p>
            <a:pPr>
              <a:spcBef>
                <a:spcPts val="0"/>
              </a:spcBef>
              <a:spcAft>
                <a:spcPts val="0"/>
              </a:spcAft>
            </a:pPr>
            <a:endParaRPr lang="en-US" sz="2200" b="1" dirty="0">
              <a:ea typeface="+mn-lt"/>
              <a:cs typeface="+mn-lt"/>
            </a:endParaRPr>
          </a:p>
          <a:p>
            <a:pPr>
              <a:spcBef>
                <a:spcPts val="0"/>
              </a:spcBef>
              <a:spcAft>
                <a:spcPts val="0"/>
              </a:spcAft>
            </a:pPr>
            <a:endParaRPr lang="en-US" sz="2200" b="1" dirty="0">
              <a:latin typeface="Arial"/>
              <a:ea typeface="+mn-lt"/>
              <a:cs typeface="Arial"/>
            </a:endParaRPr>
          </a:p>
          <a:p>
            <a:endParaRPr lang="en-US" b="1" dirty="0">
              <a:ea typeface="+mn-lt"/>
              <a:cs typeface="+mn-lt"/>
            </a:endParaRPr>
          </a:p>
        </p:txBody>
      </p:sp>
    </p:spTree>
    <p:extLst>
      <p:ext uri="{BB962C8B-B14F-4D97-AF65-F5344CB8AC3E}">
        <p14:creationId xmlns:p14="http://schemas.microsoft.com/office/powerpoint/2010/main" val="2030585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screenshot of a social media post&#10;&#10;Description automatically generated">
            <a:extLst>
              <a:ext uri="{FF2B5EF4-FFF2-40B4-BE49-F238E27FC236}">
                <a16:creationId xmlns:a16="http://schemas.microsoft.com/office/drawing/2014/main" id="{1A6DC28E-47A5-4563-B18E-307CB4FC0C1B}"/>
              </a:ext>
            </a:extLst>
          </p:cNvPr>
          <p:cNvPicPr>
            <a:picLocks noChangeAspect="1"/>
          </p:cNvPicPr>
          <p:nvPr/>
        </p:nvPicPr>
        <p:blipFill rotWithShape="1">
          <a:blip r:embed="rId3"/>
          <a:srcRect l="16585" t="11606" r="44732" b="27777"/>
          <a:stretch/>
        </p:blipFill>
        <p:spPr>
          <a:xfrm>
            <a:off x="643467" y="659903"/>
            <a:ext cx="5294716" cy="5538192"/>
          </a:xfrm>
          <a:prstGeom prst="rect">
            <a:avLst/>
          </a:prstGeom>
        </p:spPr>
      </p:pic>
      <p:cxnSp>
        <p:nvCxnSpPr>
          <p:cNvPr id="13"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descr="A screenshot of a social media post&#10;&#10;Description automatically generated">
            <a:extLst>
              <a:ext uri="{FF2B5EF4-FFF2-40B4-BE49-F238E27FC236}">
                <a16:creationId xmlns:a16="http://schemas.microsoft.com/office/drawing/2014/main" id="{8F2C691C-149D-4D9B-83B3-9591E8F7BC95}"/>
              </a:ext>
            </a:extLst>
          </p:cNvPr>
          <p:cNvPicPr>
            <a:picLocks noChangeAspect="1"/>
          </p:cNvPicPr>
          <p:nvPr/>
        </p:nvPicPr>
        <p:blipFill rotWithShape="1">
          <a:blip r:embed="rId4"/>
          <a:srcRect l="21111" t="20247" r="44979" b="21728"/>
          <a:stretch/>
        </p:blipFill>
        <p:spPr>
          <a:xfrm>
            <a:off x="6462411" y="643467"/>
            <a:ext cx="4877526" cy="5571066"/>
          </a:xfrm>
          <a:prstGeom prst="rect">
            <a:avLst/>
          </a:prstGeom>
        </p:spPr>
      </p:pic>
      <p:sp>
        <p:nvSpPr>
          <p:cNvPr id="4" name="Rectangle 3">
            <a:extLst>
              <a:ext uri="{FF2B5EF4-FFF2-40B4-BE49-F238E27FC236}">
                <a16:creationId xmlns:a16="http://schemas.microsoft.com/office/drawing/2014/main" id="{FFB52BF5-3F32-45AB-99ED-3FB710E512D9}"/>
              </a:ext>
            </a:extLst>
          </p:cNvPr>
          <p:cNvSpPr/>
          <p:nvPr/>
        </p:nvSpPr>
        <p:spPr>
          <a:xfrm>
            <a:off x="6673795" y="5629062"/>
            <a:ext cx="3056466" cy="4173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BC703E6E-965C-4DA2-8C9F-62DA509D5982}"/>
              </a:ext>
            </a:extLst>
          </p:cNvPr>
          <p:cNvCxnSpPr/>
          <p:nvPr/>
        </p:nvCxnSpPr>
        <p:spPr>
          <a:xfrm>
            <a:off x="1534602" y="1892410"/>
            <a:ext cx="15823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CCEE2C-494F-4B74-9718-ED2404ED7B8C}"/>
              </a:ext>
            </a:extLst>
          </p:cNvPr>
          <p:cNvCxnSpPr>
            <a:cxnSpLocks/>
          </p:cNvCxnSpPr>
          <p:nvPr/>
        </p:nvCxnSpPr>
        <p:spPr>
          <a:xfrm>
            <a:off x="1470991" y="5368455"/>
            <a:ext cx="39358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831B67A-95AE-4D60-AE6B-E99E4B2277FE}"/>
              </a:ext>
            </a:extLst>
          </p:cNvPr>
          <p:cNvCxnSpPr>
            <a:cxnSpLocks/>
          </p:cNvCxnSpPr>
          <p:nvPr/>
        </p:nvCxnSpPr>
        <p:spPr>
          <a:xfrm>
            <a:off x="6673795" y="5542426"/>
            <a:ext cx="41956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F52CB8-550C-438E-876B-382B23272DB5}"/>
              </a:ext>
            </a:extLst>
          </p:cNvPr>
          <p:cNvCxnSpPr>
            <a:cxnSpLocks/>
          </p:cNvCxnSpPr>
          <p:nvPr/>
        </p:nvCxnSpPr>
        <p:spPr>
          <a:xfrm>
            <a:off x="6732105" y="5307495"/>
            <a:ext cx="41373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EF7072-F5BC-43D3-900B-BECD88EADAC2}"/>
              </a:ext>
            </a:extLst>
          </p:cNvPr>
          <p:cNvCxnSpPr>
            <a:cxnSpLocks/>
          </p:cNvCxnSpPr>
          <p:nvPr/>
        </p:nvCxnSpPr>
        <p:spPr>
          <a:xfrm>
            <a:off x="6732105" y="5038476"/>
            <a:ext cx="40737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AD5F95-2FBD-4F7F-8EA3-D3C91D7B183F}"/>
              </a:ext>
            </a:extLst>
          </p:cNvPr>
          <p:cNvCxnSpPr>
            <a:cxnSpLocks/>
          </p:cNvCxnSpPr>
          <p:nvPr/>
        </p:nvCxnSpPr>
        <p:spPr>
          <a:xfrm>
            <a:off x="8509221" y="4785360"/>
            <a:ext cx="23602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1C778C-3898-4565-A350-5D4B17CAD632}"/>
              </a:ext>
            </a:extLst>
          </p:cNvPr>
          <p:cNvCxnSpPr>
            <a:cxnSpLocks/>
          </p:cNvCxnSpPr>
          <p:nvPr/>
        </p:nvCxnSpPr>
        <p:spPr>
          <a:xfrm>
            <a:off x="8509221" y="4524292"/>
            <a:ext cx="23602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0234821-55BD-4989-9EAE-9D94089A811B}"/>
              </a:ext>
            </a:extLst>
          </p:cNvPr>
          <p:cNvCxnSpPr>
            <a:cxnSpLocks/>
          </p:cNvCxnSpPr>
          <p:nvPr/>
        </p:nvCxnSpPr>
        <p:spPr>
          <a:xfrm>
            <a:off x="8509221" y="4231419"/>
            <a:ext cx="22091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CEF811D-A078-4289-8821-10D6D85B5E94}"/>
              </a:ext>
            </a:extLst>
          </p:cNvPr>
          <p:cNvCxnSpPr/>
          <p:nvPr/>
        </p:nvCxnSpPr>
        <p:spPr>
          <a:xfrm>
            <a:off x="1470991" y="2156128"/>
            <a:ext cx="15823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C2FDC64-6B7D-4349-8F66-59C0C52B3A29}"/>
              </a:ext>
            </a:extLst>
          </p:cNvPr>
          <p:cNvCxnSpPr>
            <a:cxnSpLocks/>
          </p:cNvCxnSpPr>
          <p:nvPr/>
        </p:nvCxnSpPr>
        <p:spPr>
          <a:xfrm>
            <a:off x="1534602" y="5131241"/>
            <a:ext cx="38722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47D72A-BC31-4A93-8F47-C251BACE8FA0}"/>
              </a:ext>
            </a:extLst>
          </p:cNvPr>
          <p:cNvCxnSpPr>
            <a:cxnSpLocks/>
          </p:cNvCxnSpPr>
          <p:nvPr/>
        </p:nvCxnSpPr>
        <p:spPr>
          <a:xfrm>
            <a:off x="2190585" y="4894028"/>
            <a:ext cx="32163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16D1CF8-DC45-4C86-8EEB-E94A01289881}"/>
              </a:ext>
            </a:extLst>
          </p:cNvPr>
          <p:cNvCxnSpPr>
            <a:cxnSpLocks/>
          </p:cNvCxnSpPr>
          <p:nvPr/>
        </p:nvCxnSpPr>
        <p:spPr>
          <a:xfrm>
            <a:off x="1470991" y="6123240"/>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D8BEC7C-8961-46E6-8988-AA5F17AB2B2A}"/>
              </a:ext>
            </a:extLst>
          </p:cNvPr>
          <p:cNvCxnSpPr>
            <a:cxnSpLocks/>
          </p:cNvCxnSpPr>
          <p:nvPr/>
        </p:nvCxnSpPr>
        <p:spPr>
          <a:xfrm>
            <a:off x="1470991" y="5854810"/>
            <a:ext cx="40154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5903E5-1C3B-43DD-85E8-D0BB993A7568}"/>
              </a:ext>
            </a:extLst>
          </p:cNvPr>
          <p:cNvCxnSpPr>
            <a:cxnSpLocks/>
          </p:cNvCxnSpPr>
          <p:nvPr/>
        </p:nvCxnSpPr>
        <p:spPr>
          <a:xfrm>
            <a:off x="1470991" y="5605374"/>
            <a:ext cx="40154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17FDD93-9FEF-48DE-9B7F-6F6AE9C0C275}"/>
              </a:ext>
            </a:extLst>
          </p:cNvPr>
          <p:cNvCxnSpPr/>
          <p:nvPr/>
        </p:nvCxnSpPr>
        <p:spPr>
          <a:xfrm>
            <a:off x="1470991" y="2402618"/>
            <a:ext cx="15823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213FDD8-18A7-4CE8-9D37-F8E03C77AE38}"/>
              </a:ext>
            </a:extLst>
          </p:cNvPr>
          <p:cNvCxnSpPr>
            <a:cxnSpLocks/>
          </p:cNvCxnSpPr>
          <p:nvPr/>
        </p:nvCxnSpPr>
        <p:spPr>
          <a:xfrm flipV="1">
            <a:off x="1470991" y="2665012"/>
            <a:ext cx="787179"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AAD63E4-CCFF-44FF-BC04-05A024D29B5F}"/>
              </a:ext>
            </a:extLst>
          </p:cNvPr>
          <p:cNvSpPr/>
          <p:nvPr/>
        </p:nvSpPr>
        <p:spPr>
          <a:xfrm>
            <a:off x="2768680" y="1715905"/>
            <a:ext cx="7103909" cy="2610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A5356"/>
                </a:solidFill>
                <a:effectLst/>
                <a:uLnTx/>
                <a:uFillTx/>
                <a:latin typeface="Gill Sans MT" panose="020B0502020104020203"/>
                <a:ea typeface="+mn-ea"/>
                <a:cs typeface="+mn-cs"/>
              </a:rPr>
              <a:t>The disparities seen over the past year were not a result of COVID-19. Instead, the pandemic illuminated inequities that have existed for generations and revealed for all of America a known, but often unaddressed, epidemic impacting public health: racism.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 </a:t>
            </a: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Dr. Rochelle Walensky, CDC Director</a:t>
            </a:r>
          </a:p>
        </p:txBody>
      </p:sp>
    </p:spTree>
    <p:extLst>
      <p:ext uri="{BB962C8B-B14F-4D97-AF65-F5344CB8AC3E}">
        <p14:creationId xmlns:p14="http://schemas.microsoft.com/office/powerpoint/2010/main" val="297878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9"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5E0C74F-D097-4332-B14D-E65B1218E3B5}"/>
              </a:ext>
            </a:extLst>
          </p:cNvPr>
          <p:cNvPicPr>
            <a:picLocks noChangeAspect="1"/>
          </p:cNvPicPr>
          <p:nvPr/>
        </p:nvPicPr>
        <p:blipFill rotWithShape="1">
          <a:blip r:embed="rId3"/>
          <a:srcRect l="55093" t="20453" r="5926" b="6132"/>
          <a:stretch/>
        </p:blipFill>
        <p:spPr>
          <a:xfrm>
            <a:off x="245413" y="199163"/>
            <a:ext cx="11700407" cy="6197601"/>
          </a:xfrm>
          <a:prstGeom prst="rect">
            <a:avLst/>
          </a:prstGeom>
        </p:spPr>
      </p:pic>
      <p:sp>
        <p:nvSpPr>
          <p:cNvPr id="3" name="TextBox 2">
            <a:extLst>
              <a:ext uri="{FF2B5EF4-FFF2-40B4-BE49-F238E27FC236}">
                <a16:creationId xmlns:a16="http://schemas.microsoft.com/office/drawing/2014/main" id="{09B243F7-8D1A-4CB7-A104-A2E44847B297}"/>
              </a:ext>
            </a:extLst>
          </p:cNvPr>
          <p:cNvSpPr txBox="1"/>
          <p:nvPr/>
        </p:nvSpPr>
        <p:spPr>
          <a:xfrm>
            <a:off x="-2312" y="6491111"/>
            <a:ext cx="120927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Hardeman R, et al. Developing Tools to Report Racism in Maternal Health for the CDC Maternal Mortality Review Information Application (MMRIA). Child Health J . 2022 Apr;26(4):661-669. </a:t>
            </a:r>
          </a:p>
        </p:txBody>
      </p:sp>
      <p:sp>
        <p:nvSpPr>
          <p:cNvPr id="4" name="Title 6">
            <a:extLst>
              <a:ext uri="{FF2B5EF4-FFF2-40B4-BE49-F238E27FC236}">
                <a16:creationId xmlns:a16="http://schemas.microsoft.com/office/drawing/2014/main" id="{1BBF0567-089C-9170-3E59-D5D8FABD8C6D}"/>
              </a:ext>
            </a:extLst>
          </p:cNvPr>
          <p:cNvSpPr txBox="1">
            <a:spLocks/>
          </p:cNvSpPr>
          <p:nvPr/>
        </p:nvSpPr>
        <p:spPr>
          <a:xfrm>
            <a:off x="762339" y="3636235"/>
            <a:ext cx="2471928" cy="1782431"/>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Light" panose="020F0302020204030204"/>
                <a:ea typeface="+mj-ea"/>
                <a:cs typeface="+mj-cs"/>
              </a:rPr>
              <a:t>“Race Is Not a Risk Factor, Racism Is.”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600" b="1" i="1" u="none" strike="noStrike" kern="1200" cap="none" spc="0" normalizeH="0" baseline="0" noProof="0" err="1">
                <a:ln>
                  <a:noFill/>
                </a:ln>
                <a:solidFill>
                  <a:srgbClr val="FF0000"/>
                </a:solidFill>
                <a:effectLst/>
                <a:uLnTx/>
                <a:uFillTx/>
                <a:latin typeface="Calibri Light" panose="020F0302020204030204"/>
                <a:ea typeface="+mj-ea"/>
                <a:cs typeface="+mj-cs"/>
              </a:rPr>
              <a:t>Joia</a:t>
            </a:r>
            <a:r>
              <a:rPr kumimoji="0" lang="en-US" sz="1600" b="1" i="1" u="none" strike="noStrike" kern="1200" cap="none" spc="0" normalizeH="0" baseline="0" noProof="0">
                <a:ln>
                  <a:noFill/>
                </a:ln>
                <a:solidFill>
                  <a:srgbClr val="FF0000"/>
                </a:solidFill>
                <a:effectLst/>
                <a:uLnTx/>
                <a:uFillTx/>
                <a:latin typeface="Calibri Light" panose="020F0302020204030204"/>
                <a:ea typeface="+mj-ea"/>
                <a:cs typeface="+mj-cs"/>
              </a:rPr>
              <a:t> </a:t>
            </a:r>
            <a:r>
              <a:rPr kumimoji="0" lang="en-US" sz="1600" b="1" i="1" u="none" strike="noStrike" kern="1200" cap="none" spc="0" normalizeH="0" baseline="0" noProof="0" err="1">
                <a:ln>
                  <a:noFill/>
                </a:ln>
                <a:solidFill>
                  <a:srgbClr val="FF0000"/>
                </a:solidFill>
                <a:effectLst/>
                <a:uLnTx/>
                <a:uFillTx/>
                <a:latin typeface="Calibri Light" panose="020F0302020204030204"/>
                <a:ea typeface="+mj-ea"/>
                <a:cs typeface="+mj-cs"/>
              </a:rPr>
              <a:t>Crear</a:t>
            </a:r>
            <a:r>
              <a:rPr kumimoji="0" lang="en-US" sz="1600" b="1" i="1" u="none" strike="noStrike" kern="1200" cap="none" spc="0" normalizeH="0" baseline="0" noProof="0">
                <a:ln>
                  <a:noFill/>
                </a:ln>
                <a:solidFill>
                  <a:srgbClr val="FF0000"/>
                </a:solidFill>
                <a:effectLst/>
                <a:uLnTx/>
                <a:uFillTx/>
                <a:latin typeface="Calibri Light" panose="020F0302020204030204"/>
                <a:ea typeface="+mj-ea"/>
                <a:cs typeface="+mj-cs"/>
              </a:rPr>
              <a:t>-Perry, MD Founder and President of National Birth Equity Collaborative</a:t>
            </a:r>
            <a:endParaRPr kumimoji="0" lang="en-US" sz="1800" b="1" i="1" u="none" strike="noStrike" kern="1200" cap="none" spc="0" normalizeH="0" baseline="0" noProof="0">
              <a:ln>
                <a:noFill/>
              </a:ln>
              <a:solidFill>
                <a:srgbClr val="FF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90668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12">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968282"/>
            <a:ext cx="12188824"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189D5D-CC8F-4CEE-81C5-55B92D3BB64A}"/>
              </a:ext>
            </a:extLst>
          </p:cNvPr>
          <p:cNvSpPr>
            <a:spLocks noGrp="1"/>
          </p:cNvSpPr>
          <p:nvPr>
            <p:ph type="title"/>
          </p:nvPr>
        </p:nvSpPr>
        <p:spPr>
          <a:xfrm>
            <a:off x="795338" y="1566473"/>
            <a:ext cx="10601325" cy="2166723"/>
          </a:xfrm>
        </p:spPr>
        <p:txBody>
          <a:bodyPr vert="horz" lIns="91440" tIns="45720" rIns="91440" bIns="45720" rtlCol="0" anchor="b">
            <a:normAutofit/>
          </a:bodyPr>
          <a:lstStyle/>
          <a:p>
            <a:pPr algn="ctr"/>
            <a:r>
              <a:rPr lang="en-US" sz="6600" b="1" kern="1200">
                <a:solidFill>
                  <a:schemeClr val="tx1"/>
                </a:solidFill>
                <a:latin typeface="+mj-lt"/>
                <a:ea typeface="+mj-ea"/>
                <a:cs typeface="+mj-cs"/>
              </a:rPr>
              <a:t>Corrective Action Plan</a:t>
            </a:r>
          </a:p>
        </p:txBody>
      </p:sp>
      <p:sp>
        <p:nvSpPr>
          <p:cNvPr id="4" name="Text Placeholder 3">
            <a:extLst>
              <a:ext uri="{FF2B5EF4-FFF2-40B4-BE49-F238E27FC236}">
                <a16:creationId xmlns:a16="http://schemas.microsoft.com/office/drawing/2014/main" id="{7844C22B-EED4-40A0-9F08-7C5DAF9AE547}"/>
              </a:ext>
            </a:extLst>
          </p:cNvPr>
          <p:cNvSpPr>
            <a:spLocks noGrp="1"/>
          </p:cNvSpPr>
          <p:nvPr>
            <p:ph type="body" idx="1"/>
          </p:nvPr>
        </p:nvSpPr>
        <p:spPr>
          <a:xfrm>
            <a:off x="581475" y="4132360"/>
            <a:ext cx="11025874" cy="1144884"/>
          </a:xfrm>
        </p:spPr>
        <p:txBody>
          <a:bodyPr vert="horz" lIns="91440" tIns="45720" rIns="91440" bIns="45720" rtlCol="0">
            <a:normAutofit lnSpcReduction="10000"/>
          </a:bodyPr>
          <a:lstStyle/>
          <a:p>
            <a:pPr algn="ctr"/>
            <a:endParaRPr lang="en-US" kern="1200" dirty="0">
              <a:solidFill>
                <a:schemeClr val="tx1"/>
              </a:solidFill>
              <a:latin typeface="+mn-lt"/>
              <a:ea typeface="+mn-ea"/>
              <a:cs typeface="+mn-cs"/>
            </a:endParaRPr>
          </a:p>
          <a:p>
            <a:pPr algn="ctr"/>
            <a:r>
              <a:rPr lang="en-US" b="1" kern="1200" dirty="0">
                <a:solidFill>
                  <a:schemeClr val="tx1"/>
                </a:solidFill>
                <a:latin typeface="+mn-lt"/>
                <a:ea typeface="+mn-ea"/>
                <a:cs typeface="+mn-cs"/>
              </a:rPr>
              <a:t>Using Quality Improvement to Eliminate Preventable Maternal Morbidity and Mortality and Achieve Health Equity</a:t>
            </a:r>
            <a:endParaRPr lang="en-US" i="1" kern="1200" dirty="0">
              <a:solidFill>
                <a:schemeClr val="tx1"/>
              </a:solidFill>
              <a:latin typeface="+mn-lt"/>
              <a:ea typeface="+mn-ea"/>
              <a:cs typeface="+mn-cs"/>
            </a:endParaRPr>
          </a:p>
        </p:txBody>
      </p:sp>
      <p:cxnSp>
        <p:nvCxnSpPr>
          <p:cNvPr id="15" name="Straight Connector 14">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930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p:cNvSpPr>
            <a:spLocks noGrp="1"/>
          </p:cNvSpPr>
          <p:nvPr>
            <p:ph type="title"/>
          </p:nvPr>
        </p:nvSpPr>
        <p:spPr>
          <a:xfrm>
            <a:off x="6590662" y="4267832"/>
            <a:ext cx="4805996" cy="1297115"/>
          </a:xfrm>
        </p:spPr>
        <p:txBody>
          <a:bodyPr vert="horz" lIns="91440" tIns="45720" rIns="91440" bIns="45720" rtlCol="0" anchor="t">
            <a:normAutofit/>
          </a:bodyPr>
          <a:lstStyle/>
          <a:p>
            <a:r>
              <a:rPr lang="en-US" sz="4800" b="1" kern="1200">
                <a:solidFill>
                  <a:srgbClr val="000000"/>
                </a:solidFill>
                <a:latin typeface="+mj-lt"/>
                <a:ea typeface="+mj-ea"/>
                <a:cs typeface="+mj-cs"/>
              </a:rPr>
              <a:t>System Factors</a:t>
            </a:r>
          </a:p>
        </p:txBody>
      </p:sp>
      <p:sp>
        <p:nvSpPr>
          <p:cNvPr id="5" name="Text Placeholder 4"/>
          <p:cNvSpPr>
            <a:spLocks noGrp="1"/>
          </p:cNvSpPr>
          <p:nvPr>
            <p:ph type="body" idx="1"/>
          </p:nvPr>
        </p:nvSpPr>
        <p:spPr>
          <a:xfrm>
            <a:off x="6590966" y="3428999"/>
            <a:ext cx="4805691" cy="838831"/>
          </a:xfrm>
        </p:spPr>
        <p:txBody>
          <a:bodyPr vert="horz" lIns="91440" tIns="45720" rIns="91440" bIns="45720" rtlCol="0" anchor="b">
            <a:normAutofit/>
          </a:bodyPr>
          <a:lstStyle/>
          <a:p>
            <a:endParaRPr lang="en-US" sz="1800" kern="1200">
              <a:solidFill>
                <a:srgbClr val="000000"/>
              </a:solidFill>
              <a:latin typeface="+mn-lt"/>
              <a:ea typeface="+mn-ea"/>
              <a:cs typeface="+mn-cs"/>
            </a:endParaRPr>
          </a:p>
        </p:txBody>
      </p:sp>
      <p:sp>
        <p:nvSpPr>
          <p:cNvPr id="23"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Hospital with solid fill">
            <a:extLst>
              <a:ext uri="{FF2B5EF4-FFF2-40B4-BE49-F238E27FC236}">
                <a16:creationId xmlns:a16="http://schemas.microsoft.com/office/drawing/2014/main" id="{00EAB04B-DF5D-4FF2-8B94-3A997A02DA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152704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6943172-8C67-4FEE-9DA5-3973FCEC40A9}"/>
              </a:ext>
            </a:extLst>
          </p:cNvPr>
          <p:cNvSpPr txBox="1"/>
          <p:nvPr/>
        </p:nvSpPr>
        <p:spPr>
          <a:xfrm>
            <a:off x="7702216" y="6392334"/>
            <a:ext cx="4152900" cy="325945"/>
          </a:xfrm>
          <a:prstGeom prst="rect">
            <a:avLst/>
          </a:prstGeom>
          <a:noFill/>
        </p:spPr>
        <p:txBody>
          <a:bodyPr wrap="square" rtlCol="0" anchor="t">
            <a:no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ＭＳ Ｐゴシック" charset="0"/>
                <a:cs typeface="+mn-cs"/>
              </a:rPr>
              <a:t>Howell, E et al.</a:t>
            </a:r>
            <a:r>
              <a:rPr kumimoji="0" lang="es-ES" sz="1200" b="1" i="0" u="none" strike="noStrike" kern="1200" cap="none" spc="0" normalizeH="0" baseline="0" noProof="0">
                <a:ln>
                  <a:noFill/>
                </a:ln>
                <a:solidFill>
                  <a:prstClr val="black"/>
                </a:solidFill>
                <a:effectLst/>
                <a:uLnTx/>
                <a:uFillTx/>
                <a:latin typeface="Calibri" panose="020F0502020204030204"/>
                <a:ea typeface="ＭＳ Ｐゴシック" charset="0"/>
                <a:cs typeface="+mn-cs"/>
              </a:rPr>
              <a:t> Clin Obstet Gynecol. 2018 Jun;61(2):387-399</a:t>
            </a:r>
            <a:r>
              <a:rPr kumimoji="0" lang="en-US" sz="1200" b="1" i="0" u="none" strike="noStrike" kern="1200" cap="none" spc="0" normalizeH="0" baseline="0" noProof="0">
                <a:ln>
                  <a:noFill/>
                </a:ln>
                <a:solidFill>
                  <a:prstClr val="black"/>
                </a:solidFill>
                <a:effectLst/>
                <a:uLnTx/>
                <a:uFillTx/>
                <a:latin typeface="Calibri" panose="020F0502020204030204"/>
                <a:ea typeface="ＭＳ Ｐゴシック" charset="0"/>
                <a:cs typeface="+mn-cs"/>
              </a:rPr>
              <a:t> </a:t>
            </a:r>
          </a:p>
        </p:txBody>
      </p:sp>
      <p:sp>
        <p:nvSpPr>
          <p:cNvPr id="2" name="Title 1">
            <a:extLst>
              <a:ext uri="{FF2B5EF4-FFF2-40B4-BE49-F238E27FC236}">
                <a16:creationId xmlns:a16="http://schemas.microsoft.com/office/drawing/2014/main" id="{B14DF196-42A8-43A5-9C8C-0AAE2D047021}"/>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b="1">
                <a:solidFill>
                  <a:srgbClr val="FFFFFF"/>
                </a:solidFill>
                <a:latin typeface="Calibri" panose="020F0502020204030204" pitchFamily="34" charset="0"/>
                <a:cs typeface="Calibri" panose="020F0502020204030204" pitchFamily="34" charset="0"/>
              </a:rPr>
              <a:t>Improving Delivery and Hospital Care</a:t>
            </a:r>
            <a:endParaRPr lang="en-US" b="1" kern="1200">
              <a:solidFill>
                <a:srgbClr val="FFFFFF"/>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40668FFE-D333-4DF5-BA04-2B8F8326C3BA}"/>
              </a:ext>
            </a:extLst>
          </p:cNvPr>
          <p:cNvSpPr>
            <a:spLocks noGrp="1"/>
          </p:cNvSpPr>
          <p:nvPr>
            <p:ph idx="1"/>
          </p:nvPr>
        </p:nvSpPr>
        <p:spPr>
          <a:xfrm>
            <a:off x="5244634" y="731043"/>
            <a:ext cx="6470650" cy="5395913"/>
          </a:xfrm>
        </p:spPr>
        <p:txBody>
          <a:bodyPr wrap="square" anchor="t">
            <a:normAutofit/>
          </a:bodyPr>
          <a:lstStyle/>
          <a:p>
            <a:r>
              <a:rPr lang="en-US" sz="2400"/>
              <a:t>Most important factor in preventable morbidity and mortality: improved quality of care</a:t>
            </a:r>
          </a:p>
          <a:p>
            <a:pPr lvl="1">
              <a:buFont typeface="Wingdings" panose="05000000000000000000" pitchFamily="2" charset="2"/>
              <a:buChar char="ü"/>
            </a:pPr>
            <a:r>
              <a:rPr lang="en-US" sz="2000"/>
              <a:t>Safety bundles </a:t>
            </a:r>
          </a:p>
          <a:p>
            <a:pPr lvl="1">
              <a:buFont typeface="Wingdings" panose="05000000000000000000" pitchFamily="2" charset="2"/>
              <a:buChar char="ü"/>
            </a:pPr>
            <a:r>
              <a:rPr lang="en-US" sz="2000"/>
              <a:t>Protocols</a:t>
            </a:r>
          </a:p>
          <a:p>
            <a:pPr lvl="1">
              <a:buFont typeface="Wingdings" panose="05000000000000000000" pitchFamily="2" charset="2"/>
              <a:buChar char="ü"/>
            </a:pPr>
            <a:r>
              <a:rPr lang="en-US" sz="2000"/>
              <a:t>Checklists</a:t>
            </a:r>
          </a:p>
          <a:p>
            <a:pPr lvl="1">
              <a:buFont typeface="Wingdings" panose="05000000000000000000" pitchFamily="2" charset="2"/>
              <a:buChar char="ü"/>
            </a:pPr>
            <a:r>
              <a:rPr lang="en-US" sz="2000"/>
              <a:t>Triggers (such as maternal early warning criteria)</a:t>
            </a:r>
          </a:p>
          <a:p>
            <a:pPr lvl="1">
              <a:buFont typeface="Wingdings" panose="05000000000000000000" pitchFamily="2" charset="2"/>
              <a:buChar char="ü"/>
            </a:pPr>
            <a:r>
              <a:rPr lang="en-US" sz="2000"/>
              <a:t>Simulation trainings</a:t>
            </a:r>
          </a:p>
          <a:p>
            <a:pPr lvl="1">
              <a:buFont typeface="Wingdings" panose="05000000000000000000" pitchFamily="2" charset="2"/>
              <a:buChar char="ü"/>
            </a:pPr>
            <a:r>
              <a:rPr lang="en-US" sz="2000"/>
              <a:t>Team/staff training</a:t>
            </a:r>
          </a:p>
          <a:p>
            <a:pPr lvl="1">
              <a:buFont typeface="Wingdings" panose="05000000000000000000" pitchFamily="2" charset="2"/>
              <a:buChar char="ü"/>
            </a:pPr>
            <a:r>
              <a:rPr lang="en-US" sz="2000"/>
              <a:t>Care coordination</a:t>
            </a:r>
          </a:p>
          <a:p>
            <a:pPr lvl="1">
              <a:buFont typeface="Wingdings" panose="05000000000000000000" pitchFamily="2" charset="2"/>
              <a:buChar char="ü"/>
            </a:pPr>
            <a:r>
              <a:rPr lang="en-US" sz="2000"/>
              <a:t>Promotion of a safety culture</a:t>
            </a:r>
          </a:p>
          <a:p>
            <a:pPr lvl="1">
              <a:buFont typeface="Wingdings" panose="05000000000000000000" pitchFamily="2" charset="2"/>
              <a:buChar char="ü"/>
            </a:pPr>
            <a:endParaRPr lang="en-US" sz="2000"/>
          </a:p>
          <a:p>
            <a:r>
              <a:rPr lang="en-US" sz="2400"/>
              <a:t>Quality initiatives aimed at standardizing delivery care </a:t>
            </a:r>
            <a:r>
              <a:rPr lang="en-US" sz="2400">
                <a:sym typeface="Wingdings" panose="05000000000000000000" pitchFamily="2" charset="2"/>
              </a:rPr>
              <a:t> </a:t>
            </a:r>
            <a:r>
              <a:rPr lang="en-US" sz="2400"/>
              <a:t> improved care at all hospitals</a:t>
            </a:r>
          </a:p>
        </p:txBody>
      </p:sp>
    </p:spTree>
    <p:extLst>
      <p:ext uri="{BB962C8B-B14F-4D97-AF65-F5344CB8AC3E}">
        <p14:creationId xmlns:p14="http://schemas.microsoft.com/office/powerpoint/2010/main" val="1902200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DB8FF4B-708F-4C8E-A234-2BEE883B83C2}"/>
              </a:ext>
            </a:extLst>
          </p:cNvPr>
          <p:cNvSpPr>
            <a:spLocks noGrp="1"/>
          </p:cNvSpPr>
          <p:nvPr>
            <p:ph type="title"/>
          </p:nvPr>
        </p:nvSpPr>
        <p:spPr>
          <a:xfrm>
            <a:off x="660042" y="891652"/>
            <a:ext cx="4412021" cy="797811"/>
          </a:xfrm>
        </p:spPr>
        <p:txBody>
          <a:bodyPr vert="horz" lIns="91440" tIns="45720" rIns="91440" bIns="45720" rtlCol="0" anchor="b">
            <a:normAutofit/>
          </a:bodyPr>
          <a:lstStyle/>
          <a:p>
            <a:pPr algn="r"/>
            <a:r>
              <a:rPr lang="en-US" sz="4800" b="1" kern="1200" dirty="0">
                <a:solidFill>
                  <a:srgbClr val="FFFFFF"/>
                </a:solidFill>
                <a:latin typeface="+mj-lt"/>
                <a:ea typeface="+mj-ea"/>
                <a:cs typeface="+mj-cs"/>
              </a:rPr>
              <a:t>TexasAIM</a:t>
            </a:r>
          </a:p>
        </p:txBody>
      </p:sp>
      <p:pic>
        <p:nvPicPr>
          <p:cNvPr id="5" name="Content Placeholder 4">
            <a:extLst>
              <a:ext uri="{FF2B5EF4-FFF2-40B4-BE49-F238E27FC236}">
                <a16:creationId xmlns:a16="http://schemas.microsoft.com/office/drawing/2014/main" id="{DBAC80DF-10D9-44D7-9212-39FFAA1A3E6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6103"/>
          <a:stretch/>
        </p:blipFill>
        <p:spPr>
          <a:xfrm>
            <a:off x="6183474" y="457199"/>
            <a:ext cx="5433371" cy="5899152"/>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1D1823DF-291F-4E1F-AB17-3F4A1C6746A4}"/>
              </a:ext>
            </a:extLst>
          </p:cNvPr>
          <p:cNvSpPr txBox="1"/>
          <p:nvPr/>
        </p:nvSpPr>
        <p:spPr>
          <a:xfrm>
            <a:off x="6007231" y="6400801"/>
            <a:ext cx="627616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Obstetric Hemorrhage AIM Patient Safety Bundle | AIM Program (Previously Council on Patient Safety) (safehealthcareforeverywoman.org)</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2">
            <a:extLst>
              <a:ext uri="{FF2B5EF4-FFF2-40B4-BE49-F238E27FC236}">
                <a16:creationId xmlns:a16="http://schemas.microsoft.com/office/drawing/2014/main" id="{752D1568-A8A4-4C13-BA74-72AEFE21DED0}"/>
              </a:ext>
            </a:extLst>
          </p:cNvPr>
          <p:cNvSpPr txBox="1">
            <a:spLocks/>
          </p:cNvSpPr>
          <p:nvPr/>
        </p:nvSpPr>
        <p:spPr>
          <a:xfrm>
            <a:off x="620119" y="2501983"/>
            <a:ext cx="4412021" cy="3814298"/>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Calibri Light" panose="020F0302020204030204"/>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mj-ea"/>
                <a:cs typeface="+mj-cs"/>
              </a:rPr>
              <a:t>Texas Department of State Health Services (DSHS) launched statewide initiative in 2018 to implement AIM Obstetric Hemorrhage patient safety bundle</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FFFFFF"/>
              </a:solidFill>
              <a:effectLst/>
              <a:uLnTx/>
              <a:uFillTx/>
              <a:latin typeface="Calibri Light" panose="020F0302020204030204"/>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mj-ea"/>
                <a:cs typeface="+mj-cs"/>
              </a:rPr>
              <a:t>Goal: reduce SMM from hemorrhage by 25% by January 1, 2020</a:t>
            </a:r>
          </a:p>
        </p:txBody>
      </p:sp>
      <p:cxnSp>
        <p:nvCxnSpPr>
          <p:cNvPr id="2" name="Straight Arrow Connector 1">
            <a:extLst>
              <a:ext uri="{FF2B5EF4-FFF2-40B4-BE49-F238E27FC236}">
                <a16:creationId xmlns:a16="http://schemas.microsoft.com/office/drawing/2014/main" id="{9BEE2834-9DA9-03E8-8434-2F9E7A359F9C}"/>
              </a:ext>
            </a:extLst>
          </p:cNvPr>
          <p:cNvCxnSpPr/>
          <p:nvPr/>
        </p:nvCxnSpPr>
        <p:spPr>
          <a:xfrm>
            <a:off x="6092078" y="5646738"/>
            <a:ext cx="444922" cy="4878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570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B972A-8C1B-5948-96F3-0C6BCBFDD89A}"/>
              </a:ext>
            </a:extLst>
          </p:cNvPr>
          <p:cNvSpPr>
            <a:spLocks noGrp="1"/>
          </p:cNvSpPr>
          <p:nvPr>
            <p:ph type="title"/>
          </p:nvPr>
        </p:nvSpPr>
        <p:spPr/>
        <p:txBody>
          <a:bodyPr vert="horz" lIns="91440" tIns="45720" rIns="91440" bIns="45720" rtlCol="0" anchor="ctr">
            <a:normAutofit fontScale="90000"/>
          </a:bodyPr>
          <a:lstStyle/>
          <a:p>
            <a:pPr algn="ctr"/>
            <a:r>
              <a:rPr lang="en-US" b="1" dirty="0">
                <a:solidFill>
                  <a:schemeClr val="tx1"/>
                </a:solidFill>
              </a:rPr>
              <a:t>Texas Children’s Hospital Pavilion for Women</a:t>
            </a:r>
          </a:p>
        </p:txBody>
      </p:sp>
      <p:sp>
        <p:nvSpPr>
          <p:cNvPr id="4" name="Content Placeholder 3">
            <a:extLst>
              <a:ext uri="{FF2B5EF4-FFF2-40B4-BE49-F238E27FC236}">
                <a16:creationId xmlns:a16="http://schemas.microsoft.com/office/drawing/2014/main" id="{CD800311-9812-4DEC-8B24-164F3AB963A2}"/>
              </a:ext>
            </a:extLst>
          </p:cNvPr>
          <p:cNvSpPr>
            <a:spLocks noGrp="1"/>
          </p:cNvSpPr>
          <p:nvPr>
            <p:ph sz="half" idx="1"/>
          </p:nvPr>
        </p:nvSpPr>
        <p:spPr>
          <a:xfrm>
            <a:off x="491172" y="2195844"/>
            <a:ext cx="5181600" cy="4430734"/>
          </a:xfrm>
        </p:spPr>
        <p:txBody>
          <a:bodyPr vert="horz" lIns="91440" tIns="45720" rIns="91440" bIns="45720" rtlCol="0" anchor="ctr">
            <a:normAutofit fontScale="62500" lnSpcReduction="20000"/>
          </a:bodyPr>
          <a:lstStyle/>
          <a:p>
            <a:pPr marL="285750"/>
            <a:r>
              <a:rPr lang="en-US" dirty="0"/>
              <a:t>Level IV Maternal and Neonatal hospital located in Texas Medical Center</a:t>
            </a:r>
          </a:p>
          <a:p>
            <a:pPr marL="285750"/>
            <a:endParaRPr lang="en-US" dirty="0"/>
          </a:p>
          <a:p>
            <a:pPr marL="285750"/>
            <a:r>
              <a:rPr lang="en-US" dirty="0"/>
              <a:t>~6500 deliveries/year</a:t>
            </a:r>
          </a:p>
          <a:p>
            <a:pPr marL="285750"/>
            <a:endParaRPr lang="en-US" dirty="0"/>
          </a:p>
          <a:p>
            <a:pPr marL="285750"/>
            <a:r>
              <a:rPr lang="en-US" dirty="0"/>
              <a:t>24/7 coverage by Ob/Gyn Hospitalists,  Critical Care Medicine, and BCM Residents</a:t>
            </a:r>
          </a:p>
          <a:p>
            <a:pPr marL="285750"/>
            <a:endParaRPr lang="en-US" dirty="0"/>
          </a:p>
          <a:p>
            <a:pPr marL="285750"/>
            <a:r>
              <a:rPr lang="en-US" dirty="0"/>
              <a:t>Patient demographics:</a:t>
            </a:r>
          </a:p>
          <a:p>
            <a:pPr marL="742950" lvl="1"/>
            <a:r>
              <a:rPr lang="en-US" dirty="0"/>
              <a:t>38% Hispanic</a:t>
            </a:r>
          </a:p>
          <a:p>
            <a:pPr marL="742950" lvl="1"/>
            <a:r>
              <a:rPr lang="en-US" dirty="0"/>
              <a:t>34% Non-Hispanic White</a:t>
            </a:r>
          </a:p>
          <a:p>
            <a:pPr marL="742950" lvl="1"/>
            <a:r>
              <a:rPr lang="en-US" dirty="0"/>
              <a:t>20% Non-Hispanic Black</a:t>
            </a:r>
          </a:p>
          <a:p>
            <a:pPr marL="742950" lvl="1"/>
            <a:r>
              <a:rPr lang="en-US" dirty="0"/>
              <a:t>7% Asian</a:t>
            </a:r>
          </a:p>
          <a:p>
            <a:pPr marL="742950" lvl="1"/>
            <a:r>
              <a:rPr lang="en-US" dirty="0"/>
              <a:t>1% Other</a:t>
            </a:r>
          </a:p>
          <a:p>
            <a:pPr marL="742950" lvl="1"/>
            <a:r>
              <a:rPr lang="en-US" dirty="0"/>
              <a:t>40% Medicaid</a:t>
            </a:r>
          </a:p>
          <a:p>
            <a:pPr marL="742950" lvl="1"/>
            <a:r>
              <a:rPr lang="en-US" dirty="0"/>
              <a:t>10% non-English preferred language</a:t>
            </a:r>
          </a:p>
        </p:txBody>
      </p:sp>
      <p:sp>
        <p:nvSpPr>
          <p:cNvPr id="5" name="Picture Placeholder 4"/>
          <p:cNvSpPr>
            <a:spLocks noGrp="1"/>
          </p:cNvSpPr>
          <p:nvPr>
            <p:ph type="pic" sz="quarter" idx="14"/>
          </p:nvPr>
        </p:nvSpPr>
        <p:spPr/>
        <p:txBody>
          <a:bodyPr/>
          <a:lstStyle/>
          <a:p>
            <a:endParaRPr lang="en-US"/>
          </a:p>
        </p:txBody>
      </p:sp>
      <p:pic>
        <p:nvPicPr>
          <p:cNvPr id="8" name="Picture 7" descr="A tall building in a city&#10;&#10;Description generated with very high confidence">
            <a:extLst>
              <a:ext uri="{FF2B5EF4-FFF2-40B4-BE49-F238E27FC236}">
                <a16:creationId xmlns:a16="http://schemas.microsoft.com/office/drawing/2014/main" id="{62A59EF1-77DE-4745-9BF4-A3499EB69D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270" r="1" b="1"/>
          <a:stretch/>
        </p:blipFill>
        <p:spPr>
          <a:xfrm>
            <a:off x="6344686" y="1261864"/>
            <a:ext cx="5732531" cy="3335893"/>
          </a:xfrm>
          <a:prstGeom prst="rect">
            <a:avLst/>
          </a:prstGeom>
        </p:spPr>
      </p:pic>
      <p:pic>
        <p:nvPicPr>
          <p:cNvPr id="10" name="Picture 9">
            <a:extLst>
              <a:ext uri="{FF2B5EF4-FFF2-40B4-BE49-F238E27FC236}">
                <a16:creationId xmlns:a16="http://schemas.microsoft.com/office/drawing/2014/main" id="{82458907-8CB7-4648-AF37-7F7C9B6F57C4}"/>
              </a:ext>
            </a:extLst>
          </p:cNvPr>
          <p:cNvPicPr>
            <a:picLocks noChangeAspect="1"/>
          </p:cNvPicPr>
          <p:nvPr/>
        </p:nvPicPr>
        <p:blipFill rotWithShape="1">
          <a:blip r:embed="rId4"/>
          <a:srcRect t="-996" r="4" b="4"/>
          <a:stretch/>
        </p:blipFill>
        <p:spPr>
          <a:xfrm>
            <a:off x="8139793" y="4912496"/>
            <a:ext cx="2006899" cy="1333183"/>
          </a:xfrm>
          <a:prstGeom prst="rect">
            <a:avLst/>
          </a:prstGeom>
        </p:spPr>
      </p:pic>
    </p:spTree>
    <p:extLst>
      <p:ext uri="{BB962C8B-B14F-4D97-AF65-F5344CB8AC3E}">
        <p14:creationId xmlns:p14="http://schemas.microsoft.com/office/powerpoint/2010/main" val="47107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96FF4-FE70-4119-8D5D-8BEA33173E8D}"/>
              </a:ext>
            </a:extLst>
          </p:cNvPr>
          <p:cNvSpPr>
            <a:spLocks noGrp="1"/>
          </p:cNvSpPr>
          <p:nvPr>
            <p:ph type="title"/>
          </p:nvPr>
        </p:nvSpPr>
        <p:spPr/>
        <p:txBody>
          <a:bodyPr vert="horz" lIns="91440" tIns="45720" rIns="91440" bIns="45720" rtlCol="0" anchor="ctr">
            <a:normAutofit/>
          </a:bodyPr>
          <a:lstStyle/>
          <a:p>
            <a:r>
              <a:rPr lang="en-US" sz="3600" b="1" kern="1200" dirty="0">
                <a:solidFill>
                  <a:schemeClr val="tx1"/>
                </a:solidFill>
                <a:latin typeface="+mj-lt"/>
                <a:ea typeface="+mj-ea"/>
                <a:cs typeface="+mj-cs"/>
              </a:rPr>
              <a:t>Texas Children’s Pavilion for Women Quality Improvement Initiative </a:t>
            </a:r>
          </a:p>
        </p:txBody>
      </p:sp>
      <p:graphicFrame>
        <p:nvGraphicFramePr>
          <p:cNvPr id="3" name="Diagram 2">
            <a:extLst>
              <a:ext uri="{FF2B5EF4-FFF2-40B4-BE49-F238E27FC236}">
                <a16:creationId xmlns:a16="http://schemas.microsoft.com/office/drawing/2014/main" id="{7CE6F917-54B9-4A8F-A7CB-1C7625457DCA}"/>
              </a:ext>
            </a:extLst>
          </p:cNvPr>
          <p:cNvGraphicFramePr/>
          <p:nvPr/>
        </p:nvGraphicFramePr>
        <p:xfrm>
          <a:off x="612475" y="1880558"/>
          <a:ext cx="4641012" cy="4641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14">
            <a:extLst>
              <a:ext uri="{FF2B5EF4-FFF2-40B4-BE49-F238E27FC236}">
                <a16:creationId xmlns:a16="http://schemas.microsoft.com/office/drawing/2014/main" id="{9DD8FE8A-5AFC-475C-8BE9-F9EFFBC47CEE}"/>
              </a:ext>
            </a:extLst>
          </p:cNvPr>
          <p:cNvPicPr>
            <a:picLocks noChangeAspect="1"/>
          </p:cNvPicPr>
          <p:nvPr/>
        </p:nvPicPr>
        <p:blipFill rotWithShape="1">
          <a:blip r:embed="rId7">
            <a:extLst>
              <a:ext uri="{28A0092B-C50C-407E-A947-70E740481C1C}">
                <a14:useLocalDpi xmlns:a14="http://schemas.microsoft.com/office/drawing/2010/main" val="0"/>
              </a:ext>
            </a:extLst>
          </a:blip>
          <a:srcRect b="16103"/>
          <a:stretch/>
        </p:blipFill>
        <p:spPr>
          <a:xfrm>
            <a:off x="6236898" y="1053696"/>
            <a:ext cx="5232142" cy="568067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6" name="Arrow: Right 15">
            <a:extLst>
              <a:ext uri="{FF2B5EF4-FFF2-40B4-BE49-F238E27FC236}">
                <a16:creationId xmlns:a16="http://schemas.microsoft.com/office/drawing/2014/main" id="{E01C7ED9-2F53-48BE-98D6-235ED81A7F6E}"/>
              </a:ext>
            </a:extLst>
          </p:cNvPr>
          <p:cNvSpPr/>
          <p:nvPr/>
        </p:nvSpPr>
        <p:spPr>
          <a:xfrm rot="2376206">
            <a:off x="6106907" y="3318204"/>
            <a:ext cx="482138" cy="207818"/>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C25711D4-FD43-4C29-BCFF-6A0ED057DEFB}"/>
              </a:ext>
            </a:extLst>
          </p:cNvPr>
          <p:cNvSpPr/>
          <p:nvPr/>
        </p:nvSpPr>
        <p:spPr>
          <a:xfrm rot="2376206">
            <a:off x="6118411" y="4223607"/>
            <a:ext cx="482138" cy="207818"/>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Right 18">
            <a:extLst>
              <a:ext uri="{FF2B5EF4-FFF2-40B4-BE49-F238E27FC236}">
                <a16:creationId xmlns:a16="http://schemas.microsoft.com/office/drawing/2014/main" id="{B6E6135D-9681-4A66-AF84-49166AAF4792}"/>
              </a:ext>
            </a:extLst>
          </p:cNvPr>
          <p:cNvSpPr/>
          <p:nvPr/>
        </p:nvSpPr>
        <p:spPr>
          <a:xfrm rot="2376206">
            <a:off x="6118411" y="3932780"/>
            <a:ext cx="482138" cy="207818"/>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row: Right 20">
            <a:extLst>
              <a:ext uri="{FF2B5EF4-FFF2-40B4-BE49-F238E27FC236}">
                <a16:creationId xmlns:a16="http://schemas.microsoft.com/office/drawing/2014/main" id="{175ECD35-973F-4A6E-B120-4E37A39B61BD}"/>
              </a:ext>
            </a:extLst>
          </p:cNvPr>
          <p:cNvSpPr/>
          <p:nvPr/>
        </p:nvSpPr>
        <p:spPr>
          <a:xfrm rot="2376206">
            <a:off x="6027260" y="5398486"/>
            <a:ext cx="482138" cy="207818"/>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110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859A88B-9679-4924-9581-7E342B7ECB98}"/>
              </a:ext>
            </a:extLst>
          </p:cNvPr>
          <p:cNvSpPr txBox="1"/>
          <p:nvPr/>
        </p:nvSpPr>
        <p:spPr>
          <a:xfrm>
            <a:off x="316066" y="511926"/>
            <a:ext cx="1174302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Data Presented at Texas Children’s Pavilion for Women Department Meeting: January 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SMM Rates October 2015 – January 2019</a:t>
            </a:r>
          </a:p>
        </p:txBody>
      </p:sp>
      <p:pic>
        <p:nvPicPr>
          <p:cNvPr id="7" name="Picture 6">
            <a:extLst>
              <a:ext uri="{FF2B5EF4-FFF2-40B4-BE49-F238E27FC236}">
                <a16:creationId xmlns:a16="http://schemas.microsoft.com/office/drawing/2014/main" id="{7244E37A-BE67-43F9-B7AD-2505503F07E6}"/>
              </a:ext>
            </a:extLst>
          </p:cNvPr>
          <p:cNvPicPr>
            <a:picLocks noChangeAspect="1"/>
          </p:cNvPicPr>
          <p:nvPr/>
        </p:nvPicPr>
        <p:blipFill rotWithShape="1">
          <a:blip r:embed="rId3"/>
          <a:srcRect b="34796"/>
          <a:stretch/>
        </p:blipFill>
        <p:spPr>
          <a:xfrm>
            <a:off x="239901" y="2285949"/>
            <a:ext cx="11819187" cy="3286716"/>
          </a:xfrm>
          <a:prstGeom prst="rect">
            <a:avLst/>
          </a:prstGeom>
        </p:spPr>
      </p:pic>
      <p:pic>
        <p:nvPicPr>
          <p:cNvPr id="12" name="Picture 11">
            <a:extLst>
              <a:ext uri="{FF2B5EF4-FFF2-40B4-BE49-F238E27FC236}">
                <a16:creationId xmlns:a16="http://schemas.microsoft.com/office/drawing/2014/main" id="{6A55BE6A-1D02-4910-B33D-39EACBA2C7C7}"/>
              </a:ext>
            </a:extLst>
          </p:cNvPr>
          <p:cNvPicPr>
            <a:picLocks noChangeAspect="1"/>
          </p:cNvPicPr>
          <p:nvPr/>
        </p:nvPicPr>
        <p:blipFill rotWithShape="1">
          <a:blip r:embed="rId4"/>
          <a:srcRect t="-996" r="4" b="4"/>
          <a:stretch/>
        </p:blipFill>
        <p:spPr>
          <a:xfrm>
            <a:off x="10686260" y="5698252"/>
            <a:ext cx="1230527" cy="817439"/>
          </a:xfrm>
          <a:prstGeom prst="rect">
            <a:avLst/>
          </a:prstGeom>
        </p:spPr>
      </p:pic>
    </p:spTree>
    <p:extLst>
      <p:ext uri="{BB962C8B-B14F-4D97-AF65-F5344CB8AC3E}">
        <p14:creationId xmlns:p14="http://schemas.microsoft.com/office/powerpoint/2010/main" val="4258075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A13BF74-2339-483C-B3D0-FD365B19056B}"/>
              </a:ext>
            </a:extLst>
          </p:cNvPr>
          <p:cNvPicPr>
            <a:picLocks noChangeAspect="1"/>
          </p:cNvPicPr>
          <p:nvPr/>
        </p:nvPicPr>
        <p:blipFill rotWithShape="1">
          <a:blip r:embed="rId3"/>
          <a:srcRect l="31243" t="28754" r="30651" b="4812"/>
          <a:stretch/>
        </p:blipFill>
        <p:spPr>
          <a:xfrm>
            <a:off x="6592281" y="643467"/>
            <a:ext cx="4787291" cy="5571066"/>
          </a:xfrm>
          <a:prstGeom prst="rect">
            <a:avLst/>
          </a:prstGeom>
        </p:spPr>
      </p:pic>
      <p:sp>
        <p:nvSpPr>
          <p:cNvPr id="15" name="Rectangle 14">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9D54CAD-698B-441A-94B8-F960B4BF5017}"/>
              </a:ext>
            </a:extLst>
          </p:cNvPr>
          <p:cNvPicPr>
            <a:picLocks noChangeAspect="1"/>
          </p:cNvPicPr>
          <p:nvPr/>
        </p:nvPicPr>
        <p:blipFill rotWithShape="1">
          <a:blip r:embed="rId4"/>
          <a:srcRect l="31088" t="19014" r="30805" b="7362"/>
          <a:stretch/>
        </p:blipFill>
        <p:spPr>
          <a:xfrm>
            <a:off x="1046130" y="643467"/>
            <a:ext cx="4319884" cy="5571066"/>
          </a:xfrm>
          <a:prstGeom prst="rect">
            <a:avLst/>
          </a:prstGeom>
        </p:spPr>
      </p:pic>
      <p:cxnSp>
        <p:nvCxnSpPr>
          <p:cNvPr id="9" name="Straight Arrow Connector 8">
            <a:extLst>
              <a:ext uri="{FF2B5EF4-FFF2-40B4-BE49-F238E27FC236}">
                <a16:creationId xmlns:a16="http://schemas.microsoft.com/office/drawing/2014/main" id="{83784FAE-8415-4EC3-9BB4-B3363074275C}"/>
              </a:ext>
            </a:extLst>
          </p:cNvPr>
          <p:cNvCxnSpPr/>
          <p:nvPr/>
        </p:nvCxnSpPr>
        <p:spPr>
          <a:xfrm>
            <a:off x="6281790" y="4109258"/>
            <a:ext cx="444922" cy="4878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C56880-6FFC-4C75-A507-85AFCDFAE512}"/>
              </a:ext>
            </a:extLst>
          </p:cNvPr>
          <p:cNvSpPr txBox="1"/>
          <p:nvPr/>
        </p:nvSpPr>
        <p:spPr>
          <a:xfrm>
            <a:off x="6795654" y="6397326"/>
            <a:ext cx="475210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hlinkClick r:id="rId5"/>
              </a:rPr>
              <a:t>Patient Safety Bundles - Improving Maternal Health | Council on Patient Safety (safehealthcareforeverywoman.org)</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434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A92BC41-5AE1-432E-87C7-12BF9E03D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1415" y="476778"/>
            <a:ext cx="7212450" cy="5920653"/>
          </a:xfrm>
          <a:prstGeom prst="rect">
            <a:avLst/>
          </a:prstGeom>
          <a:solidFill>
            <a:srgbClr val="374252">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5141495" y="760490"/>
            <a:ext cx="5956353" cy="3129827"/>
          </a:xfrm>
        </p:spPr>
        <p:txBody>
          <a:bodyPr>
            <a:normAutofit/>
          </a:bodyPr>
          <a:lstStyle/>
          <a:p>
            <a:pPr algn="l"/>
            <a:r>
              <a:rPr lang="en-US" sz="4400" b="1" dirty="0">
                <a:solidFill>
                  <a:srgbClr val="FFFFFF"/>
                </a:solidFill>
                <a:effectLst/>
                <a:latin typeface="Calibri"/>
                <a:ea typeface="Calibri"/>
                <a:cs typeface="Calibri"/>
              </a:rPr>
              <a:t>Incorporating Health Equity into Quality Improvement Initiatives in </a:t>
            </a:r>
            <a:r>
              <a:rPr lang="en-US" sz="4400" b="1" dirty="0">
                <a:solidFill>
                  <a:srgbClr val="FFFFFF"/>
                </a:solidFill>
                <a:latin typeface="Calibri"/>
                <a:ea typeface="Calibri"/>
                <a:cs typeface="Calibri"/>
              </a:rPr>
              <a:t>Perinatal</a:t>
            </a:r>
            <a:r>
              <a:rPr lang="en-US" sz="4400" b="1" dirty="0">
                <a:solidFill>
                  <a:srgbClr val="FFFFFF"/>
                </a:solidFill>
                <a:effectLst/>
                <a:latin typeface="Calibri"/>
                <a:ea typeface="Calibri"/>
                <a:cs typeface="Calibri"/>
              </a:rPr>
              <a:t> Health Care</a:t>
            </a:r>
            <a:endParaRPr lang="en-US" sz="4400" b="1" dirty="0">
              <a:solidFill>
                <a:srgbClr val="FFFFFF"/>
              </a:solidFill>
              <a:latin typeface="Calibri"/>
              <a:ea typeface="Calibri"/>
              <a:cs typeface="Calibri"/>
            </a:endParaRPr>
          </a:p>
        </p:txBody>
      </p:sp>
      <p:sp>
        <p:nvSpPr>
          <p:cNvPr id="5" name="Subtitle 4"/>
          <p:cNvSpPr>
            <a:spLocks noGrp="1"/>
          </p:cNvSpPr>
          <p:nvPr>
            <p:ph type="subTitle" idx="1"/>
          </p:nvPr>
        </p:nvSpPr>
        <p:spPr>
          <a:xfrm>
            <a:off x="5141495" y="4173604"/>
            <a:ext cx="5956353" cy="1923891"/>
          </a:xfrm>
        </p:spPr>
        <p:txBody>
          <a:bodyPr>
            <a:normAutofit lnSpcReduction="10000"/>
          </a:bodyPr>
          <a:lstStyle/>
          <a:p>
            <a:pPr algn="l"/>
            <a:r>
              <a:rPr lang="en-US" sz="1700" dirty="0">
                <a:solidFill>
                  <a:srgbClr val="FFFFFF"/>
                </a:solidFill>
              </a:rPr>
              <a:t>Christina Davidson, MD</a:t>
            </a:r>
          </a:p>
          <a:p>
            <a:pPr algn="l"/>
            <a:r>
              <a:rPr lang="en-US" sz="1700" dirty="0">
                <a:solidFill>
                  <a:srgbClr val="FFFFFF"/>
                </a:solidFill>
              </a:rPr>
              <a:t>Associate Professor | Division of Maternal Fetal Medicine </a:t>
            </a:r>
          </a:p>
          <a:p>
            <a:pPr algn="l"/>
            <a:r>
              <a:rPr lang="en-US" sz="1700" dirty="0">
                <a:solidFill>
                  <a:srgbClr val="FFFFFF"/>
                </a:solidFill>
              </a:rPr>
              <a:t>Vice Chair of Quality, Patient Safety &amp; Health Equity | Department of Obstetrics &amp; Gynecology | Baylor College of Medicine</a:t>
            </a:r>
          </a:p>
          <a:p>
            <a:pPr algn="l"/>
            <a:r>
              <a:rPr lang="en-US" sz="1700" dirty="0">
                <a:solidFill>
                  <a:srgbClr val="FFFFFF"/>
                </a:solidFill>
              </a:rPr>
              <a:t>System Chief Health Equity Officer &amp; Chief Quality Officer for Obstetrics &amp; Gynecology | Texas Children’s Hospital</a:t>
            </a:r>
          </a:p>
          <a:p>
            <a:pPr algn="l"/>
            <a:endParaRPr lang="en-US" sz="1700" dirty="0">
              <a:solidFill>
                <a:srgbClr val="FFFFFF"/>
              </a:solidFill>
            </a:endParaRPr>
          </a:p>
        </p:txBody>
      </p:sp>
      <p:pic>
        <p:nvPicPr>
          <p:cNvPr id="7" name="Picture 12" descr="A close up of a sign&#10;&#10;Description automatically generated">
            <a:extLst>
              <a:ext uri="{FF2B5EF4-FFF2-40B4-BE49-F238E27FC236}">
                <a16:creationId xmlns:a16="http://schemas.microsoft.com/office/drawing/2014/main" id="{AC245294-48D9-45B8-92FD-C0EE9F3FB1D5}"/>
              </a:ext>
            </a:extLst>
          </p:cNvPr>
          <p:cNvPicPr>
            <a:picLocks noChangeAspect="1" noChangeArrowheads="1"/>
          </p:cNvPicPr>
          <p:nvPr/>
        </p:nvPicPr>
        <p:blipFill rotWithShape="1">
          <a:blip r:embed="rId3" cstate="print"/>
          <a:srcRect t="3907" r="4" b="6037"/>
          <a:stretch/>
        </p:blipFill>
        <p:spPr bwMode="auto">
          <a:xfrm>
            <a:off x="475488" y="476777"/>
            <a:ext cx="3864383" cy="3480257"/>
          </a:xfrm>
          <a:prstGeom prst="rect">
            <a:avLst/>
          </a:prstGeom>
          <a:noFill/>
        </p:spPr>
      </p:pic>
      <p:cxnSp>
        <p:nvCxnSpPr>
          <p:cNvPr id="15" name="Straight Connector 14">
            <a:extLst>
              <a:ext uri="{FF2B5EF4-FFF2-40B4-BE49-F238E27FC236}">
                <a16:creationId xmlns:a16="http://schemas.microsoft.com/office/drawing/2014/main" id="{DC0E1208-0B30-4396-AE7C-AEBFFAEE6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478" y="4020397"/>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D3F1134-32A1-4A26-BD70-14819D5CDD04}"/>
              </a:ext>
            </a:extLst>
          </p:cNvPr>
          <p:cNvPicPr>
            <a:picLocks noChangeAspect="1"/>
          </p:cNvPicPr>
          <p:nvPr/>
        </p:nvPicPr>
        <p:blipFill rotWithShape="1">
          <a:blip r:embed="rId4"/>
          <a:srcRect t="-996" r="4" b="4"/>
          <a:stretch/>
        </p:blipFill>
        <p:spPr>
          <a:xfrm>
            <a:off x="475487" y="3957034"/>
            <a:ext cx="3864383" cy="2567109"/>
          </a:xfrm>
          <a:prstGeom prst="rect">
            <a:avLst/>
          </a:prstGeom>
        </p:spPr>
      </p:pic>
    </p:spTree>
    <p:extLst>
      <p:ext uri="{BB962C8B-B14F-4D97-AF65-F5344CB8AC3E}">
        <p14:creationId xmlns:p14="http://schemas.microsoft.com/office/powerpoint/2010/main" val="2446253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236A5FA-42A1-452D-AD2A-0F16311F1E7E}"/>
              </a:ext>
            </a:extLst>
          </p:cNvPr>
          <p:cNvSpPr>
            <a:spLocks noGrp="1"/>
          </p:cNvSpPr>
          <p:nvPr>
            <p:ph type="title"/>
          </p:nvPr>
        </p:nvSpPr>
        <p:spPr>
          <a:xfrm>
            <a:off x="391798" y="2672210"/>
            <a:ext cx="3085803" cy="3071906"/>
          </a:xfrm>
        </p:spPr>
        <p:txBody>
          <a:bodyPr vert="horz" lIns="91440" tIns="45720" rIns="91440" bIns="45720" rtlCol="0" anchor="t">
            <a:normAutofit fontScale="90000"/>
          </a:bodyPr>
          <a:lstStyle/>
          <a:p>
            <a:r>
              <a:rPr lang="en-US" sz="4000" b="1" kern="1200" dirty="0">
                <a:solidFill>
                  <a:srgbClr val="FFFFFF"/>
                </a:solidFill>
                <a:latin typeface="+mj-lt"/>
                <a:ea typeface="+mj-ea"/>
                <a:cs typeface="+mj-cs"/>
              </a:rPr>
              <a:t>Institute for Healthcare Improvement’s Health Equity Framework</a:t>
            </a:r>
          </a:p>
        </p:txBody>
      </p:sp>
      <p:pic>
        <p:nvPicPr>
          <p:cNvPr id="6" name="Picture 5">
            <a:extLst>
              <a:ext uri="{FF2B5EF4-FFF2-40B4-BE49-F238E27FC236}">
                <a16:creationId xmlns:a16="http://schemas.microsoft.com/office/drawing/2014/main" id="{2263B0C5-9DD9-47BF-B512-0D8589D4F7B2}"/>
              </a:ext>
            </a:extLst>
          </p:cNvPr>
          <p:cNvPicPr>
            <a:picLocks noChangeAspect="1"/>
          </p:cNvPicPr>
          <p:nvPr/>
        </p:nvPicPr>
        <p:blipFill rotWithShape="1">
          <a:blip r:embed="rId3"/>
          <a:srcRect l="22345" t="41787" r="50748" b="9554"/>
          <a:stretch/>
        </p:blipFill>
        <p:spPr>
          <a:xfrm>
            <a:off x="4974086" y="641023"/>
            <a:ext cx="5904446" cy="6006247"/>
          </a:xfrm>
          <a:prstGeom prst="rect">
            <a:avLst/>
          </a:prstGeom>
        </p:spPr>
      </p:pic>
      <p:sp>
        <p:nvSpPr>
          <p:cNvPr id="9" name="TextBox 8">
            <a:extLst>
              <a:ext uri="{FF2B5EF4-FFF2-40B4-BE49-F238E27FC236}">
                <a16:creationId xmlns:a16="http://schemas.microsoft.com/office/drawing/2014/main" id="{0F61A486-89FD-4DDB-824D-DB1A6B7EBE7A}"/>
              </a:ext>
            </a:extLst>
          </p:cNvPr>
          <p:cNvSpPr txBox="1"/>
          <p:nvPr/>
        </p:nvSpPr>
        <p:spPr>
          <a:xfrm>
            <a:off x="4201059" y="210730"/>
            <a:ext cx="7533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Strategy 1: Create the Data Infrastructure to Improve Health Equity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Strategy 2: Display and Use Stratified Data</a:t>
            </a:r>
          </a:p>
        </p:txBody>
      </p:sp>
      <p:sp>
        <p:nvSpPr>
          <p:cNvPr id="10" name="Arrow: Down 9">
            <a:extLst>
              <a:ext uri="{FF2B5EF4-FFF2-40B4-BE49-F238E27FC236}">
                <a16:creationId xmlns:a16="http://schemas.microsoft.com/office/drawing/2014/main" id="{427B9474-0101-4FD4-9DB5-CD2C83B7ED72}"/>
              </a:ext>
            </a:extLst>
          </p:cNvPr>
          <p:cNvSpPr/>
          <p:nvPr/>
        </p:nvSpPr>
        <p:spPr>
          <a:xfrm rot="18463444">
            <a:off x="5605052" y="704544"/>
            <a:ext cx="509447" cy="9898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5EE684C-3254-4B02-96D4-4E66B5121F60}"/>
              </a:ext>
            </a:extLst>
          </p:cNvPr>
          <p:cNvSpPr txBox="1"/>
          <p:nvPr/>
        </p:nvSpPr>
        <p:spPr>
          <a:xfrm>
            <a:off x="152794" y="6130560"/>
            <a:ext cx="37330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Improving Health Equity: Build Infrastructure to Support Health Equity. Guidance for Health 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Organizations. Boston, Massachusetts: Institute for Healthcare Improvement; 2019. (Available at www.ihi.org)</a:t>
            </a:r>
          </a:p>
        </p:txBody>
      </p:sp>
    </p:spTree>
    <p:extLst>
      <p:ext uri="{BB962C8B-B14F-4D97-AF65-F5344CB8AC3E}">
        <p14:creationId xmlns:p14="http://schemas.microsoft.com/office/powerpoint/2010/main" val="35134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019286" y="481264"/>
            <a:ext cx="3702251" cy="3907856"/>
          </a:xfrm>
        </p:spPr>
        <p:txBody>
          <a:bodyPr vert="horz" lIns="91440" tIns="45720" rIns="91440" bIns="45720" rtlCol="0" anchor="b">
            <a:normAutofit/>
          </a:bodyPr>
          <a:lstStyle/>
          <a:p>
            <a:r>
              <a:rPr lang="en-US" b="1" dirty="0"/>
              <a:t>Race, Ethnicity &amp; Language</a:t>
            </a:r>
          </a:p>
        </p:txBody>
      </p:sp>
      <p:sp>
        <p:nvSpPr>
          <p:cNvPr id="5" name="Text Placeholder 4"/>
          <p:cNvSpPr>
            <a:spLocks noGrp="1"/>
          </p:cNvSpPr>
          <p:nvPr>
            <p:ph type="body" idx="1"/>
          </p:nvPr>
        </p:nvSpPr>
        <p:spPr>
          <a:xfrm>
            <a:off x="8019285" y="4552748"/>
            <a:ext cx="3702253" cy="1848051"/>
          </a:xfrm>
        </p:spPr>
        <p:txBody>
          <a:bodyPr vert="horz" lIns="91440" tIns="45720" rIns="91440" bIns="45720" rtlCol="0">
            <a:normAutofit/>
          </a:bodyPr>
          <a:lstStyle/>
          <a:p>
            <a:r>
              <a:rPr lang="en-US" b="1" dirty="0" err="1"/>
              <a:t>REaL</a:t>
            </a:r>
            <a:r>
              <a:rPr lang="en-US" b="1" dirty="0"/>
              <a:t> Data</a:t>
            </a:r>
            <a:endParaRPr lang="en-US" dirty="0">
              <a:solidFill>
                <a:schemeClr val="tx1"/>
              </a:solidFill>
            </a:endParaRPr>
          </a:p>
        </p:txBody>
      </p:sp>
      <p:sp>
        <p:nvSpPr>
          <p:cNvPr id="59" name="Rectangle 27">
            <a:extLst>
              <a:ext uri="{FF2B5EF4-FFF2-40B4-BE49-F238E27FC236}">
                <a16:creationId xmlns:a16="http://schemas.microsoft.com/office/drawing/2014/main" id="{9D545981-1F24-46A6-8AFC-3740CC5774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5346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29">
            <a:extLst>
              <a:ext uri="{FF2B5EF4-FFF2-40B4-BE49-F238E27FC236}">
                <a16:creationId xmlns:a16="http://schemas.microsoft.com/office/drawing/2014/main" id="{252F09FA-59B0-41E4-9F79-D0EB15CBA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0271" y="481264"/>
            <a:ext cx="2423160" cy="1857871"/>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31">
            <a:extLst>
              <a:ext uri="{FF2B5EF4-FFF2-40B4-BE49-F238E27FC236}">
                <a16:creationId xmlns:a16="http://schemas.microsoft.com/office/drawing/2014/main" id="{4FB98A08-FC4C-4C6C-8CAE-410223C6D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2503727"/>
            <a:ext cx="4008798" cy="38833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Business Growth with solid fill">
            <a:extLst>
              <a:ext uri="{FF2B5EF4-FFF2-40B4-BE49-F238E27FC236}">
                <a16:creationId xmlns:a16="http://schemas.microsoft.com/office/drawing/2014/main" id="{AE4DA127-A397-4660-A28B-7D65647334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5952" y="2662325"/>
            <a:ext cx="3566160" cy="3566160"/>
          </a:xfrm>
          <a:prstGeom prst="rect">
            <a:avLst/>
          </a:prstGeom>
        </p:spPr>
      </p:pic>
      <p:sp>
        <p:nvSpPr>
          <p:cNvPr id="62" name="Rectangle 33">
            <a:extLst>
              <a:ext uri="{FF2B5EF4-FFF2-40B4-BE49-F238E27FC236}">
                <a16:creationId xmlns:a16="http://schemas.microsoft.com/office/drawing/2014/main" id="{66D4C1A7-0A94-46CF-9056-E836CBFB7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81264"/>
            <a:ext cx="2412380" cy="28571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Bar chart with solid fill">
            <a:extLst>
              <a:ext uri="{FF2B5EF4-FFF2-40B4-BE49-F238E27FC236}">
                <a16:creationId xmlns:a16="http://schemas.microsoft.com/office/drawing/2014/main" id="{B1DCF209-0225-4890-9A25-1FBE0931BC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13498" y="856679"/>
            <a:ext cx="2093976" cy="2093976"/>
          </a:xfrm>
          <a:prstGeom prst="rect">
            <a:avLst/>
          </a:prstGeom>
        </p:spPr>
      </p:pic>
      <p:sp>
        <p:nvSpPr>
          <p:cNvPr id="63" name="Rectangle 35">
            <a:extLst>
              <a:ext uri="{FF2B5EF4-FFF2-40B4-BE49-F238E27FC236}">
                <a16:creationId xmlns:a16="http://schemas.microsoft.com/office/drawing/2014/main" id="{12022B2F-C34E-42AC-A514-49AF306FA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3499239"/>
            <a:ext cx="2412380" cy="2887845"/>
          </a:xfrm>
          <a:prstGeom prst="rect">
            <a:avLst/>
          </a:pr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4" name="Straight Connector 37">
            <a:extLst>
              <a:ext uri="{FF2B5EF4-FFF2-40B4-BE49-F238E27FC236}">
                <a16:creationId xmlns:a16="http://schemas.microsoft.com/office/drawing/2014/main" id="{84A66149-2431-4D78-A158-60F086A124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4447" y="4459986"/>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029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0">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175CD67-AA30-46D3-A2F9-29B5C9A9B01E}"/>
              </a:ext>
            </a:extLst>
          </p:cNvPr>
          <p:cNvSpPr>
            <a:spLocks noGrp="1"/>
          </p:cNvSpPr>
          <p:nvPr>
            <p:ph type="title"/>
          </p:nvPr>
        </p:nvSpPr>
        <p:spPr>
          <a:xfrm>
            <a:off x="391378" y="320675"/>
            <a:ext cx="11407487" cy="1325563"/>
          </a:xfrm>
        </p:spPr>
        <p:txBody>
          <a:bodyPr>
            <a:normAutofit/>
          </a:bodyPr>
          <a:lstStyle/>
          <a:p>
            <a:r>
              <a:rPr lang="en-US" sz="5400" b="1">
                <a:solidFill>
                  <a:schemeClr val="bg1"/>
                </a:solidFill>
              </a:rPr>
              <a:t>REaL Data: OMB Standard Categories</a:t>
            </a:r>
          </a:p>
        </p:txBody>
      </p:sp>
      <p:graphicFrame>
        <p:nvGraphicFramePr>
          <p:cNvPr id="6" name="Table 6">
            <a:extLst>
              <a:ext uri="{FF2B5EF4-FFF2-40B4-BE49-F238E27FC236}">
                <a16:creationId xmlns:a16="http://schemas.microsoft.com/office/drawing/2014/main" id="{473DEF91-3FDF-440A-9C7E-95C900000B4F}"/>
              </a:ext>
            </a:extLst>
          </p:cNvPr>
          <p:cNvGraphicFramePr>
            <a:graphicFrameLocks noGrp="1"/>
          </p:cNvGraphicFramePr>
          <p:nvPr>
            <p:ph idx="1"/>
          </p:nvPr>
        </p:nvGraphicFramePr>
        <p:xfrm>
          <a:off x="391379" y="2000557"/>
          <a:ext cx="11407487" cy="4302814"/>
        </p:xfrm>
        <a:graphic>
          <a:graphicData uri="http://schemas.openxmlformats.org/drawingml/2006/table">
            <a:tbl>
              <a:tblPr firstRow="1" bandRow="1">
                <a:tableStyleId>{5C22544A-7EE6-4342-B048-85BDC9FD1C3A}</a:tableStyleId>
              </a:tblPr>
              <a:tblGrid>
                <a:gridCol w="3780467">
                  <a:extLst>
                    <a:ext uri="{9D8B030D-6E8A-4147-A177-3AD203B41FA5}">
                      <a16:colId xmlns:a16="http://schemas.microsoft.com/office/drawing/2014/main" val="570345525"/>
                    </a:ext>
                  </a:extLst>
                </a:gridCol>
                <a:gridCol w="3780467">
                  <a:extLst>
                    <a:ext uri="{9D8B030D-6E8A-4147-A177-3AD203B41FA5}">
                      <a16:colId xmlns:a16="http://schemas.microsoft.com/office/drawing/2014/main" val="1423149546"/>
                    </a:ext>
                  </a:extLst>
                </a:gridCol>
                <a:gridCol w="3846553">
                  <a:extLst>
                    <a:ext uri="{9D8B030D-6E8A-4147-A177-3AD203B41FA5}">
                      <a16:colId xmlns:a16="http://schemas.microsoft.com/office/drawing/2014/main" val="2710840092"/>
                    </a:ext>
                  </a:extLst>
                </a:gridCol>
              </a:tblGrid>
              <a:tr h="939159">
                <a:tc>
                  <a:txBody>
                    <a:bodyPr/>
                    <a:lstStyle/>
                    <a:p>
                      <a:r>
                        <a:rPr lang="en-US" sz="2600"/>
                        <a:t>Ethnicity</a:t>
                      </a:r>
                    </a:p>
                  </a:txBody>
                  <a:tcPr marL="99910" marR="99910" marT="49955" marB="49955"/>
                </a:tc>
                <a:tc>
                  <a:txBody>
                    <a:bodyPr/>
                    <a:lstStyle/>
                    <a:p>
                      <a:r>
                        <a:rPr lang="en-US" sz="2600"/>
                        <a:t>Race</a:t>
                      </a:r>
                    </a:p>
                  </a:txBody>
                  <a:tcPr marL="99910" marR="99910" marT="49955" marB="49955"/>
                </a:tc>
                <a:tc>
                  <a:txBody>
                    <a:bodyPr/>
                    <a:lstStyle/>
                    <a:p>
                      <a:r>
                        <a:rPr lang="en-US" sz="2600"/>
                        <a:t>Combined Race/Ethnicity</a:t>
                      </a:r>
                    </a:p>
                  </a:txBody>
                  <a:tcPr marL="99910" marR="99910" marT="49955" marB="49955"/>
                </a:tc>
                <a:extLst>
                  <a:ext uri="{0D108BD9-81ED-4DB2-BD59-A6C34878D82A}">
                    <a16:rowId xmlns:a16="http://schemas.microsoft.com/office/drawing/2014/main" val="2003644034"/>
                  </a:ext>
                </a:extLst>
              </a:tr>
              <a:tr h="805945">
                <a:tc>
                  <a:txBody>
                    <a:bodyPr/>
                    <a:lstStyle/>
                    <a:p>
                      <a:r>
                        <a:rPr lang="en-US" sz="2200"/>
                        <a:t>Hispanic or Latino</a:t>
                      </a:r>
                    </a:p>
                  </a:txBody>
                  <a:tcPr marL="99910" marR="99910" marT="49955" marB="49955"/>
                </a:tc>
                <a:tc>
                  <a:txBody>
                    <a:bodyPr/>
                    <a:lstStyle/>
                    <a:p>
                      <a:r>
                        <a:rPr lang="en-US" sz="2200" dirty="0"/>
                        <a:t>American Indian or Alaska Native</a:t>
                      </a:r>
                    </a:p>
                  </a:txBody>
                  <a:tcPr marL="99910" marR="99910" marT="49955" marB="4995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American Indian or Alaska Native</a:t>
                      </a:r>
                    </a:p>
                  </a:txBody>
                  <a:tcPr marL="99910" marR="99910" marT="49955" marB="49955"/>
                </a:tc>
                <a:extLst>
                  <a:ext uri="{0D108BD9-81ED-4DB2-BD59-A6C34878D82A}">
                    <a16:rowId xmlns:a16="http://schemas.microsoft.com/office/drawing/2014/main" val="1742252274"/>
                  </a:ext>
                </a:extLst>
              </a:tr>
              <a:tr h="472910">
                <a:tc>
                  <a:txBody>
                    <a:bodyPr/>
                    <a:lstStyle/>
                    <a:p>
                      <a:r>
                        <a:rPr lang="en-US" sz="2200"/>
                        <a:t>Not Hispanic or Latino</a:t>
                      </a:r>
                    </a:p>
                  </a:txBody>
                  <a:tcPr marL="99910" marR="99910" marT="49955" marB="49955"/>
                </a:tc>
                <a:tc>
                  <a:txBody>
                    <a:bodyPr/>
                    <a:lstStyle/>
                    <a:p>
                      <a:r>
                        <a:rPr lang="en-US" sz="2200"/>
                        <a:t>Asian</a:t>
                      </a:r>
                    </a:p>
                  </a:txBody>
                  <a:tcPr marL="99910" marR="99910" marT="49955" marB="4995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t>Asian</a:t>
                      </a:r>
                    </a:p>
                  </a:txBody>
                  <a:tcPr marL="99910" marR="99910" marT="49955" marB="49955"/>
                </a:tc>
                <a:extLst>
                  <a:ext uri="{0D108BD9-81ED-4DB2-BD59-A6C34878D82A}">
                    <a16:rowId xmlns:a16="http://schemas.microsoft.com/office/drawing/2014/main" val="3079085156"/>
                  </a:ext>
                </a:extLst>
              </a:tr>
              <a:tr h="472910">
                <a:tc>
                  <a:txBody>
                    <a:bodyPr/>
                    <a:lstStyle/>
                    <a:p>
                      <a:endParaRPr lang="en-US" sz="2200"/>
                    </a:p>
                  </a:txBody>
                  <a:tcPr marL="99910" marR="99910" marT="49955" marB="49955"/>
                </a:tc>
                <a:tc>
                  <a:txBody>
                    <a:bodyPr/>
                    <a:lstStyle/>
                    <a:p>
                      <a:r>
                        <a:rPr lang="en-US" sz="2200"/>
                        <a:t>Black or African American</a:t>
                      </a:r>
                    </a:p>
                  </a:txBody>
                  <a:tcPr marL="99910" marR="99910" marT="49955" marB="49955"/>
                </a:tc>
                <a:tc>
                  <a:txBody>
                    <a:bodyPr/>
                    <a:lstStyle/>
                    <a:p>
                      <a:r>
                        <a:rPr lang="en-US" sz="2200" b="0" i="0" kern="1200">
                          <a:solidFill>
                            <a:schemeClr val="dk1"/>
                          </a:solidFill>
                          <a:effectLst/>
                          <a:latin typeface="+mn-lt"/>
                          <a:ea typeface="+mn-ea"/>
                          <a:cs typeface="+mn-cs"/>
                        </a:rPr>
                        <a:t>Black, not of Hispanic origin</a:t>
                      </a:r>
                      <a:endParaRPr lang="en-US" sz="2200"/>
                    </a:p>
                  </a:txBody>
                  <a:tcPr marL="99910" marR="99910" marT="49955" marB="49955"/>
                </a:tc>
                <a:extLst>
                  <a:ext uri="{0D108BD9-81ED-4DB2-BD59-A6C34878D82A}">
                    <a16:rowId xmlns:a16="http://schemas.microsoft.com/office/drawing/2014/main" val="4042800370"/>
                  </a:ext>
                </a:extLst>
              </a:tr>
              <a:tr h="1138980">
                <a:tc>
                  <a:txBody>
                    <a:bodyPr/>
                    <a:lstStyle/>
                    <a:p>
                      <a:endParaRPr lang="en-US" sz="2200"/>
                    </a:p>
                  </a:txBody>
                  <a:tcPr marL="99910" marR="99910" marT="49955" marB="4995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kern="1200">
                          <a:solidFill>
                            <a:schemeClr val="dk1"/>
                          </a:solidFill>
                          <a:effectLst/>
                          <a:latin typeface="+mn-lt"/>
                          <a:ea typeface="+mn-ea"/>
                          <a:cs typeface="+mn-cs"/>
                        </a:rPr>
                        <a:t>Native Hawaiian or Other Pacific Islander</a:t>
                      </a:r>
                    </a:p>
                    <a:p>
                      <a:endParaRPr lang="en-US" sz="2200"/>
                    </a:p>
                  </a:txBody>
                  <a:tcPr marL="99910" marR="99910" marT="49955" marB="4995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i="0" kern="1200">
                          <a:solidFill>
                            <a:schemeClr val="dk1"/>
                          </a:solidFill>
                          <a:effectLst/>
                          <a:latin typeface="+mn-lt"/>
                          <a:ea typeface="+mn-ea"/>
                          <a:cs typeface="+mn-cs"/>
                        </a:rPr>
                        <a:t>Native Hawaiian or Other Pacific Islander</a:t>
                      </a:r>
                    </a:p>
                  </a:txBody>
                  <a:tcPr marL="99910" marR="99910" marT="49955" marB="49955"/>
                </a:tc>
                <a:extLst>
                  <a:ext uri="{0D108BD9-81ED-4DB2-BD59-A6C34878D82A}">
                    <a16:rowId xmlns:a16="http://schemas.microsoft.com/office/drawing/2014/main" val="2659450315"/>
                  </a:ext>
                </a:extLst>
              </a:tr>
              <a:tr h="472910">
                <a:tc>
                  <a:txBody>
                    <a:bodyPr/>
                    <a:lstStyle/>
                    <a:p>
                      <a:endParaRPr lang="en-US" sz="2200"/>
                    </a:p>
                  </a:txBody>
                  <a:tcPr marL="99910" marR="99910" marT="49955" marB="49955"/>
                </a:tc>
                <a:tc>
                  <a:txBody>
                    <a:bodyPr/>
                    <a:lstStyle/>
                    <a:p>
                      <a:r>
                        <a:rPr lang="en-US" sz="2200"/>
                        <a:t>White</a:t>
                      </a:r>
                    </a:p>
                  </a:txBody>
                  <a:tcPr marL="99910" marR="99910" marT="49955" marB="49955"/>
                </a:tc>
                <a:tc>
                  <a:txBody>
                    <a:bodyPr/>
                    <a:lstStyle/>
                    <a:p>
                      <a:r>
                        <a:rPr lang="en-US" sz="2200" b="0" i="0" kern="1200" dirty="0">
                          <a:solidFill>
                            <a:schemeClr val="dk1"/>
                          </a:solidFill>
                          <a:effectLst/>
                          <a:latin typeface="+mn-lt"/>
                          <a:ea typeface="+mn-ea"/>
                          <a:cs typeface="+mn-cs"/>
                        </a:rPr>
                        <a:t>White, not of Hispanic origin</a:t>
                      </a:r>
                      <a:endParaRPr lang="en-US" sz="2200" dirty="0"/>
                    </a:p>
                  </a:txBody>
                  <a:tcPr marL="99910" marR="99910" marT="49955" marB="49955"/>
                </a:tc>
                <a:extLst>
                  <a:ext uri="{0D108BD9-81ED-4DB2-BD59-A6C34878D82A}">
                    <a16:rowId xmlns:a16="http://schemas.microsoft.com/office/drawing/2014/main" val="2590965061"/>
                  </a:ext>
                </a:extLst>
              </a:tr>
            </a:tbl>
          </a:graphicData>
        </a:graphic>
      </p:graphicFrame>
      <p:sp>
        <p:nvSpPr>
          <p:cNvPr id="2" name="TextBox 1">
            <a:extLst>
              <a:ext uri="{FF2B5EF4-FFF2-40B4-BE49-F238E27FC236}">
                <a16:creationId xmlns:a16="http://schemas.microsoft.com/office/drawing/2014/main" id="{8BD1E7B1-4FEE-4BE5-8674-0FEC338C06AE}"/>
              </a:ext>
            </a:extLst>
          </p:cNvPr>
          <p:cNvSpPr txBox="1"/>
          <p:nvPr/>
        </p:nvSpPr>
        <p:spPr>
          <a:xfrm>
            <a:off x="3301425" y="6537325"/>
            <a:ext cx="889057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Office of Management &amp; Budget (OMB) DIRECTIVE 15: RACE AND ETHNIC STANDARDS FOR FEDERAL STATISTICS AND ADMINISTRATIVE REPORTING (cdc.gov)</a:t>
            </a: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550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87DDF7-DA66-448D-8A9A-A01521512A48}"/>
              </a:ext>
            </a:extLst>
          </p:cNvPr>
          <p:cNvSpPr>
            <a:spLocks noGrp="1"/>
          </p:cNvSpPr>
          <p:nvPr>
            <p:ph type="title"/>
          </p:nvPr>
        </p:nvSpPr>
        <p:spPr>
          <a:xfrm>
            <a:off x="648931" y="251883"/>
            <a:ext cx="6422849" cy="1676603"/>
          </a:xfrm>
        </p:spPr>
        <p:txBody>
          <a:bodyPr>
            <a:normAutofit/>
          </a:bodyPr>
          <a:lstStyle/>
          <a:p>
            <a:r>
              <a:rPr lang="en-US" sz="3700" b="1" dirty="0"/>
              <a:t>Using Data Stratification to Improve Health Equity </a:t>
            </a:r>
          </a:p>
        </p:txBody>
      </p:sp>
      <p:sp>
        <p:nvSpPr>
          <p:cNvPr id="7" name="Content Placeholder 6">
            <a:extLst>
              <a:ext uri="{FF2B5EF4-FFF2-40B4-BE49-F238E27FC236}">
                <a16:creationId xmlns:a16="http://schemas.microsoft.com/office/drawing/2014/main" id="{57CA84CF-C870-45F8-B1A4-619EB889D309}"/>
              </a:ext>
            </a:extLst>
          </p:cNvPr>
          <p:cNvSpPr>
            <a:spLocks noGrp="1"/>
          </p:cNvSpPr>
          <p:nvPr>
            <p:ph idx="1"/>
          </p:nvPr>
        </p:nvSpPr>
        <p:spPr>
          <a:xfrm>
            <a:off x="648931" y="2003368"/>
            <a:ext cx="6422848" cy="4683680"/>
          </a:xfrm>
        </p:spPr>
        <p:txBody>
          <a:bodyPr>
            <a:normAutofit/>
          </a:bodyPr>
          <a:lstStyle/>
          <a:p>
            <a:r>
              <a:rPr lang="en-US" sz="2000" b="1" dirty="0"/>
              <a:t>What are we trying to accomplish?  </a:t>
            </a:r>
          </a:p>
          <a:p>
            <a:pPr lvl="1"/>
            <a:r>
              <a:rPr lang="en-US" sz="1800" dirty="0"/>
              <a:t>Provide organizational leaders with strategic measures stratified by race, ethnicity, language to reveal disparities that can be reduced/eliminated to improve care   </a:t>
            </a:r>
          </a:p>
          <a:p>
            <a:pPr lvl="1"/>
            <a:endParaRPr lang="en-US" sz="1800" dirty="0"/>
          </a:p>
          <a:p>
            <a:r>
              <a:rPr lang="en-US" sz="2000" b="1" dirty="0"/>
              <a:t>How will we know that a change is an improvement?  </a:t>
            </a:r>
          </a:p>
          <a:p>
            <a:pPr lvl="1"/>
            <a:r>
              <a:rPr lang="en-US" sz="1800" dirty="0"/>
              <a:t>Stratified data helps organizations identify inequities, inform action, improve overall performance</a:t>
            </a:r>
          </a:p>
          <a:p>
            <a:pPr lvl="1"/>
            <a:endParaRPr lang="en-US" sz="1800" dirty="0"/>
          </a:p>
          <a:p>
            <a:r>
              <a:rPr lang="en-US" sz="2000" b="1" dirty="0"/>
              <a:t>What change can we make that will result in improvement?  </a:t>
            </a:r>
          </a:p>
          <a:p>
            <a:pPr lvl="1"/>
            <a:r>
              <a:rPr lang="en-US" sz="1800" dirty="0"/>
              <a:t>Identify one strategic measure the organization wants to improve and provide stratified data for that measure to identify opportunities for improvement </a:t>
            </a:r>
          </a:p>
        </p:txBody>
      </p:sp>
      <p:sp>
        <p:nvSpPr>
          <p:cNvPr id="12" name="Rectangle 11">
            <a:extLst>
              <a:ext uri="{FF2B5EF4-FFF2-40B4-BE49-F238E27FC236}">
                <a16:creationId xmlns:a16="http://schemas.microsoft.com/office/drawing/2014/main" id="{11C59EDF-5A1E-404D-B55D-8AEA5D8D6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574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9">
            <a:extLst>
              <a:ext uri="{FF2B5EF4-FFF2-40B4-BE49-F238E27FC236}">
                <a16:creationId xmlns:a16="http://schemas.microsoft.com/office/drawing/2014/main" id="{FEE0385D-4151-43AA-9C6B-0365E1031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7784"/>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text on a white background&#10;&#10;Description automatically generated">
            <a:extLst>
              <a:ext uri="{FF2B5EF4-FFF2-40B4-BE49-F238E27FC236}">
                <a16:creationId xmlns:a16="http://schemas.microsoft.com/office/drawing/2014/main" id="{9DB297F2-FB2C-48B5-851B-441F4BF68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1082" y="1090185"/>
            <a:ext cx="3026664" cy="4674384"/>
          </a:xfrm>
          <a:prstGeom prst="rect">
            <a:avLst/>
          </a:prstGeom>
          <a:effectLst/>
        </p:spPr>
      </p:pic>
      <p:sp>
        <p:nvSpPr>
          <p:cNvPr id="8" name="TextBox 7">
            <a:extLst>
              <a:ext uri="{FF2B5EF4-FFF2-40B4-BE49-F238E27FC236}">
                <a16:creationId xmlns:a16="http://schemas.microsoft.com/office/drawing/2014/main" id="{6E2DB483-C1B4-4D72-8785-C571E3DE8D8A}"/>
              </a:ext>
            </a:extLst>
          </p:cNvPr>
          <p:cNvSpPr txBox="1"/>
          <p:nvPr/>
        </p:nvSpPr>
        <p:spPr>
          <a:xfrm>
            <a:off x="7831228" y="6363881"/>
            <a:ext cx="41990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IHI Improving Health Equity:  Build Infrastructure to Support Health Equity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3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85163-3C6E-4113-BBEC-0FA103FC78C4}"/>
              </a:ext>
            </a:extLst>
          </p:cNvPr>
          <p:cNvSpPr>
            <a:spLocks noGrp="1"/>
          </p:cNvSpPr>
          <p:nvPr>
            <p:ph type="title"/>
          </p:nvPr>
        </p:nvSpPr>
        <p:spPr>
          <a:xfrm>
            <a:off x="838200" y="5358141"/>
            <a:ext cx="10515600" cy="942664"/>
          </a:xfrm>
        </p:spPr>
        <p:txBody>
          <a:bodyPr>
            <a:normAutofit/>
          </a:bodyPr>
          <a:lstStyle/>
          <a:p>
            <a:pPr algn="ctr"/>
            <a:r>
              <a:rPr lang="en-US" sz="5200" b="1"/>
              <a:t>Quality Measures</a:t>
            </a:r>
          </a:p>
        </p:txBody>
      </p:sp>
      <p:pic>
        <p:nvPicPr>
          <p:cNvPr id="5" name="Content Placeholder 3">
            <a:extLst>
              <a:ext uri="{FF2B5EF4-FFF2-40B4-BE49-F238E27FC236}">
                <a16:creationId xmlns:a16="http://schemas.microsoft.com/office/drawing/2014/main" id="{91526FE3-9A24-4A79-B68F-C1DB4237F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37" y="557189"/>
            <a:ext cx="10892326" cy="4629236"/>
          </a:xfrm>
          <a:prstGeom prst="rect">
            <a:avLst/>
          </a:prstGeom>
        </p:spPr>
      </p:pic>
    </p:spTree>
    <p:extLst>
      <p:ext uri="{BB962C8B-B14F-4D97-AF65-F5344CB8AC3E}">
        <p14:creationId xmlns:p14="http://schemas.microsoft.com/office/powerpoint/2010/main" val="3231909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95794" y="139337"/>
          <a:ext cx="11982995" cy="657497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9F6D40D-20AD-4C3F-AEC5-715C83F01C62}"/>
              </a:ext>
            </a:extLst>
          </p:cNvPr>
          <p:cNvSpPr txBox="1"/>
          <p:nvPr/>
        </p:nvSpPr>
        <p:spPr>
          <a:xfrm>
            <a:off x="5583761" y="4786138"/>
            <a:ext cx="634154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Numerator = delivery admissions </a:t>
            </a:r>
            <a:r>
              <a:rPr kumimoji="0" lang="en-US" sz="18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in Black women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with any SMM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Denominator =  delivery admissions </a:t>
            </a:r>
            <a:r>
              <a:rPr kumimoji="0" lang="en-US" sz="18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in Black women</a:t>
            </a:r>
            <a:endParaRPr kumimoji="0" lang="en-US"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Tree>
    <p:extLst>
      <p:ext uri="{BB962C8B-B14F-4D97-AF65-F5344CB8AC3E}">
        <p14:creationId xmlns:p14="http://schemas.microsoft.com/office/powerpoint/2010/main" val="2840260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139338" y="104504"/>
          <a:ext cx="11834948" cy="636731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B7356568-371E-4515-8D61-9FF61DC06E77}"/>
              </a:ext>
            </a:extLst>
          </p:cNvPr>
          <p:cNvSpPr txBox="1"/>
          <p:nvPr/>
        </p:nvSpPr>
        <p:spPr>
          <a:xfrm>
            <a:off x="3848095" y="4853518"/>
            <a:ext cx="802270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Numerator = delivery admissions </a:t>
            </a:r>
            <a:r>
              <a:rPr kumimoji="0" lang="en-US" sz="18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in Black women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with any SMM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Denominator =  delivery admissions </a:t>
            </a:r>
            <a:r>
              <a:rPr kumimoji="0" lang="en-US" sz="18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in Black women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with a hemorrhage diagnosis</a:t>
            </a:r>
          </a:p>
        </p:txBody>
      </p:sp>
    </p:spTree>
    <p:extLst>
      <p:ext uri="{BB962C8B-B14F-4D97-AF65-F5344CB8AC3E}">
        <p14:creationId xmlns:p14="http://schemas.microsoft.com/office/powerpoint/2010/main" val="2212243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5774" y="98546"/>
            <a:ext cx="11666934" cy="1325563"/>
          </a:xfrm>
        </p:spPr>
        <p:txBody>
          <a:bodyPr>
            <a:normAutofit/>
          </a:bodyPr>
          <a:lstStyle/>
          <a:p>
            <a:r>
              <a:rPr lang="en-US" b="1" dirty="0"/>
              <a:t>Severe Maternal Morbidity and Preferred Language</a:t>
            </a:r>
          </a:p>
        </p:txBody>
      </p:sp>
      <p:pic>
        <p:nvPicPr>
          <p:cNvPr id="1027" name="Picture 3"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92" y="1080736"/>
            <a:ext cx="10948677" cy="484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BE520EC-BCAF-4668-B409-52F0C8BBBF46}"/>
              </a:ext>
            </a:extLst>
          </p:cNvPr>
          <p:cNvPicPr>
            <a:picLocks noChangeAspect="1"/>
          </p:cNvPicPr>
          <p:nvPr/>
        </p:nvPicPr>
        <p:blipFill>
          <a:blip r:embed="rId3"/>
          <a:stretch>
            <a:fillRect/>
          </a:stretch>
        </p:blipFill>
        <p:spPr>
          <a:xfrm>
            <a:off x="11090787" y="6056215"/>
            <a:ext cx="943846" cy="620818"/>
          </a:xfrm>
          <a:prstGeom prst="rect">
            <a:avLst/>
          </a:prstGeom>
        </p:spPr>
      </p:pic>
    </p:spTree>
    <p:extLst>
      <p:ext uri="{BB962C8B-B14F-4D97-AF65-F5344CB8AC3E}">
        <p14:creationId xmlns:p14="http://schemas.microsoft.com/office/powerpoint/2010/main" val="3259891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46"/>
          <p:cNvSpPr txBox="1">
            <a:spLocks noGrp="1"/>
          </p:cNvSpPr>
          <p:nvPr>
            <p:ph type="title"/>
          </p:nvPr>
        </p:nvSpPr>
        <p:spPr>
          <a:xfrm>
            <a:off x="457200" y="0"/>
            <a:ext cx="10033800" cy="712200"/>
          </a:xfrm>
          <a:prstGeom prst="rect">
            <a:avLst/>
          </a:prstGeom>
          <a:noFill/>
          <a:ln>
            <a:noFill/>
          </a:ln>
        </p:spPr>
        <p:txBody>
          <a:bodyPr spcFirstLastPara="1" wrap="square" lIns="91425" tIns="45700" rIns="91425" bIns="45700" anchor="ctr" anchorCtr="0">
            <a:noAutofit/>
          </a:bodyPr>
          <a:lstStyle/>
          <a:p>
            <a:pPr marL="72000" lvl="0" indent="-72000" algn="l" rtl="0">
              <a:lnSpc>
                <a:spcPct val="100000"/>
              </a:lnSpc>
              <a:spcBef>
                <a:spcPts val="0"/>
              </a:spcBef>
              <a:spcAft>
                <a:spcPts val="0"/>
              </a:spcAft>
              <a:buClr>
                <a:schemeClr val="dk2"/>
              </a:buClr>
              <a:buSzPts val="4400"/>
              <a:buFont typeface="Arial"/>
              <a:buNone/>
            </a:pPr>
            <a:r>
              <a:rPr lang="en-US"/>
              <a:t>Kotter's 8 Step Change Model</a:t>
            </a:r>
            <a:endParaRPr/>
          </a:p>
        </p:txBody>
      </p:sp>
      <p:grpSp>
        <p:nvGrpSpPr>
          <p:cNvPr id="468" name="Google Shape;468;p46"/>
          <p:cNvGrpSpPr/>
          <p:nvPr/>
        </p:nvGrpSpPr>
        <p:grpSpPr>
          <a:xfrm>
            <a:off x="853637" y="871913"/>
            <a:ext cx="10484725" cy="5114047"/>
            <a:chOff x="6498" y="691408"/>
            <a:chExt cx="12278634" cy="5989047"/>
          </a:xfrm>
        </p:grpSpPr>
        <p:grpSp>
          <p:nvGrpSpPr>
            <p:cNvPr id="469" name="Google Shape;469;p46"/>
            <p:cNvGrpSpPr/>
            <p:nvPr/>
          </p:nvGrpSpPr>
          <p:grpSpPr>
            <a:xfrm>
              <a:off x="6498" y="1888681"/>
              <a:ext cx="12185501" cy="4407490"/>
              <a:chOff x="6498" y="1197020"/>
              <a:chExt cx="11036571" cy="4407490"/>
            </a:xfrm>
          </p:grpSpPr>
          <p:sp>
            <p:nvSpPr>
              <p:cNvPr id="470" name="Google Shape;470;p46"/>
              <p:cNvSpPr/>
              <p:nvPr/>
            </p:nvSpPr>
            <p:spPr>
              <a:xfrm>
                <a:off x="6498" y="5043428"/>
                <a:ext cx="2366899" cy="561082"/>
              </a:xfrm>
              <a:custGeom>
                <a:avLst/>
                <a:gdLst/>
                <a:ahLst/>
                <a:cxnLst/>
                <a:rect l="l" t="t" r="r" b="b"/>
                <a:pathLst>
                  <a:path w="4436695" h="831850" extrusionOk="0">
                    <a:moveTo>
                      <a:pt x="0" y="831850"/>
                    </a:moveTo>
                    <a:lnTo>
                      <a:pt x="2106245" y="831850"/>
                    </a:lnTo>
                    <a:lnTo>
                      <a:pt x="2106245" y="0"/>
                    </a:lnTo>
                    <a:lnTo>
                      <a:pt x="4436695" y="0"/>
                    </a:lnTo>
                  </a:path>
                </a:pathLst>
              </a:custGeom>
              <a:noFill/>
              <a:ln w="2857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1" name="Google Shape;471;p46"/>
              <p:cNvSpPr/>
              <p:nvPr/>
            </p:nvSpPr>
            <p:spPr>
              <a:xfrm>
                <a:off x="2365498" y="4490929"/>
                <a:ext cx="1243253" cy="561082"/>
              </a:xfrm>
              <a:custGeom>
                <a:avLst/>
                <a:gdLst/>
                <a:ahLst/>
                <a:cxnLst/>
                <a:rect l="l" t="t" r="r" b="b"/>
                <a:pathLst>
                  <a:path w="2330449" h="831850" extrusionOk="0">
                    <a:moveTo>
                      <a:pt x="-1" y="831850"/>
                    </a:moveTo>
                    <a:lnTo>
                      <a:pt x="-1" y="0"/>
                    </a:lnTo>
                    <a:lnTo>
                      <a:pt x="2330449" y="0"/>
                    </a:lnTo>
                  </a:path>
                </a:pathLst>
              </a:custGeom>
              <a:noFill/>
              <a:ln w="2857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2" name="Google Shape;472;p46"/>
              <p:cNvSpPr/>
              <p:nvPr/>
            </p:nvSpPr>
            <p:spPr>
              <a:xfrm>
                <a:off x="3601246" y="3939475"/>
                <a:ext cx="1243253" cy="561082"/>
              </a:xfrm>
              <a:custGeom>
                <a:avLst/>
                <a:gdLst/>
                <a:ahLst/>
                <a:cxnLst/>
                <a:rect l="l" t="t" r="r" b="b"/>
                <a:pathLst>
                  <a:path w="2330449" h="831850" extrusionOk="0">
                    <a:moveTo>
                      <a:pt x="-1" y="831850"/>
                    </a:moveTo>
                    <a:lnTo>
                      <a:pt x="-1" y="0"/>
                    </a:lnTo>
                    <a:lnTo>
                      <a:pt x="2330449" y="0"/>
                    </a:lnTo>
                  </a:path>
                </a:pathLst>
              </a:custGeom>
              <a:noFill/>
              <a:ln w="2857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3" name="Google Shape;473;p46"/>
              <p:cNvSpPr/>
              <p:nvPr/>
            </p:nvSpPr>
            <p:spPr>
              <a:xfrm>
                <a:off x="4837438" y="3389406"/>
                <a:ext cx="1243253" cy="561082"/>
              </a:xfrm>
              <a:custGeom>
                <a:avLst/>
                <a:gdLst/>
                <a:ahLst/>
                <a:cxnLst/>
                <a:rect l="l" t="t" r="r" b="b"/>
                <a:pathLst>
                  <a:path w="2330449" h="831850" extrusionOk="0">
                    <a:moveTo>
                      <a:pt x="-1" y="831850"/>
                    </a:moveTo>
                    <a:lnTo>
                      <a:pt x="-1" y="0"/>
                    </a:lnTo>
                    <a:lnTo>
                      <a:pt x="2330449" y="0"/>
                    </a:lnTo>
                  </a:path>
                </a:pathLst>
              </a:custGeom>
              <a:noFill/>
              <a:ln w="2857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r>
                  <a:rPr kumimoji="0" lang="en-US" sz="1350" b="0" i="0" u="none" strike="noStrike" kern="0" cap="none" spc="0" normalizeH="0" baseline="0" noProof="0">
                    <a:ln>
                      <a:noFill/>
                    </a:ln>
                    <a:solidFill>
                      <a:srgbClr val="FFFFFF"/>
                    </a:solidFill>
                    <a:effectLst/>
                    <a:uLnTx/>
                    <a:uFillTx/>
                    <a:latin typeface="Calibri"/>
                    <a:ea typeface="Calibri"/>
                    <a:cs typeface="Calibri"/>
                    <a:sym typeface="Calibri"/>
                  </a:rPr>
                  <a:t>0</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4" name="Google Shape;474;p46"/>
              <p:cNvSpPr/>
              <p:nvPr/>
            </p:nvSpPr>
            <p:spPr>
              <a:xfrm>
                <a:off x="6080691" y="2844366"/>
                <a:ext cx="1243253" cy="561082"/>
              </a:xfrm>
              <a:custGeom>
                <a:avLst/>
                <a:gdLst/>
                <a:ahLst/>
                <a:cxnLst/>
                <a:rect l="l" t="t" r="r" b="b"/>
                <a:pathLst>
                  <a:path w="2330449" h="831850" extrusionOk="0">
                    <a:moveTo>
                      <a:pt x="-1" y="831850"/>
                    </a:moveTo>
                    <a:lnTo>
                      <a:pt x="-1" y="0"/>
                    </a:lnTo>
                    <a:lnTo>
                      <a:pt x="2330449" y="0"/>
                    </a:lnTo>
                  </a:path>
                </a:pathLst>
              </a:custGeom>
              <a:noFill/>
              <a:ln w="2857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r>
                  <a:rPr kumimoji="0" lang="en-US" sz="1350" b="0" i="0" u="none" strike="noStrike" kern="0" cap="none" spc="0" normalizeH="0" baseline="0" noProof="0">
                    <a:ln>
                      <a:noFill/>
                    </a:ln>
                    <a:solidFill>
                      <a:srgbClr val="FFFFFF"/>
                    </a:solidFill>
                    <a:effectLst/>
                    <a:uLnTx/>
                    <a:uFillTx/>
                    <a:latin typeface="Calibri"/>
                    <a:ea typeface="Calibri"/>
                    <a:cs typeface="Calibri"/>
                    <a:sym typeface="Calibri"/>
                  </a:rPr>
                  <a:t>0</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5" name="Google Shape;475;p46"/>
              <p:cNvSpPr/>
              <p:nvPr/>
            </p:nvSpPr>
            <p:spPr>
              <a:xfrm>
                <a:off x="7322364" y="2299326"/>
                <a:ext cx="1243253" cy="561082"/>
              </a:xfrm>
              <a:custGeom>
                <a:avLst/>
                <a:gdLst/>
                <a:ahLst/>
                <a:cxnLst/>
                <a:rect l="l" t="t" r="r" b="b"/>
                <a:pathLst>
                  <a:path w="2330449" h="831850" extrusionOk="0">
                    <a:moveTo>
                      <a:pt x="-1" y="831850"/>
                    </a:moveTo>
                    <a:lnTo>
                      <a:pt x="-1" y="0"/>
                    </a:lnTo>
                    <a:lnTo>
                      <a:pt x="2330449" y="0"/>
                    </a:lnTo>
                  </a:path>
                </a:pathLst>
              </a:custGeom>
              <a:noFill/>
              <a:ln w="2857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r>
                  <a:rPr kumimoji="0" lang="en-US" sz="1350" b="0" i="0" u="none" strike="noStrike" kern="0" cap="none" spc="0" normalizeH="0" baseline="0" noProof="0">
                    <a:ln>
                      <a:noFill/>
                    </a:ln>
                    <a:solidFill>
                      <a:srgbClr val="FFFFFF"/>
                    </a:solidFill>
                    <a:effectLst/>
                    <a:uLnTx/>
                    <a:uFillTx/>
                    <a:latin typeface="Calibri"/>
                    <a:ea typeface="Calibri"/>
                    <a:cs typeface="Calibri"/>
                    <a:sym typeface="Calibri"/>
                  </a:rPr>
                  <a:t>0</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6" name="Google Shape;476;p46"/>
              <p:cNvSpPr/>
              <p:nvPr/>
            </p:nvSpPr>
            <p:spPr>
              <a:xfrm>
                <a:off x="8559581" y="1747298"/>
                <a:ext cx="1243253" cy="561082"/>
              </a:xfrm>
              <a:custGeom>
                <a:avLst/>
                <a:gdLst/>
                <a:ahLst/>
                <a:cxnLst/>
                <a:rect l="l" t="t" r="r" b="b"/>
                <a:pathLst>
                  <a:path w="2330449" h="831850" extrusionOk="0">
                    <a:moveTo>
                      <a:pt x="-1" y="831850"/>
                    </a:moveTo>
                    <a:lnTo>
                      <a:pt x="-1" y="0"/>
                    </a:lnTo>
                    <a:lnTo>
                      <a:pt x="2330449" y="0"/>
                    </a:lnTo>
                  </a:path>
                </a:pathLst>
              </a:custGeom>
              <a:noFill/>
              <a:ln w="2857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r>
                  <a:rPr kumimoji="0" lang="en-US" sz="1350" b="0" i="0" u="none" strike="noStrike" kern="0" cap="none" spc="0" normalizeH="0" baseline="0" noProof="0">
                    <a:ln>
                      <a:noFill/>
                    </a:ln>
                    <a:solidFill>
                      <a:srgbClr val="FFFFFF"/>
                    </a:solidFill>
                    <a:effectLst/>
                    <a:uLnTx/>
                    <a:uFillTx/>
                    <a:latin typeface="Calibri"/>
                    <a:ea typeface="Calibri"/>
                    <a:cs typeface="Calibri"/>
                    <a:sym typeface="Calibri"/>
                  </a:rPr>
                  <a:t>0</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7" name="Google Shape;477;p46"/>
              <p:cNvSpPr/>
              <p:nvPr/>
            </p:nvSpPr>
            <p:spPr>
              <a:xfrm>
                <a:off x="9799816" y="1197020"/>
                <a:ext cx="1243253" cy="561082"/>
              </a:xfrm>
              <a:custGeom>
                <a:avLst/>
                <a:gdLst/>
                <a:ahLst/>
                <a:cxnLst/>
                <a:rect l="l" t="t" r="r" b="b"/>
                <a:pathLst>
                  <a:path w="2330449" h="831850" extrusionOk="0">
                    <a:moveTo>
                      <a:pt x="-1" y="831850"/>
                    </a:moveTo>
                    <a:lnTo>
                      <a:pt x="-1" y="0"/>
                    </a:lnTo>
                    <a:lnTo>
                      <a:pt x="2330449" y="0"/>
                    </a:lnTo>
                  </a:path>
                </a:pathLst>
              </a:custGeom>
              <a:noFill/>
              <a:ln w="2857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r>
                  <a:rPr kumimoji="0" lang="en-US" sz="1350" b="0" i="0" u="none" strike="noStrike" kern="0" cap="none" spc="0" normalizeH="0" baseline="0" noProof="0">
                    <a:ln>
                      <a:noFill/>
                    </a:ln>
                    <a:solidFill>
                      <a:srgbClr val="FFFFFF"/>
                    </a:solidFill>
                    <a:effectLst/>
                    <a:uLnTx/>
                    <a:uFillTx/>
                    <a:latin typeface="Calibri"/>
                    <a:ea typeface="Calibri"/>
                    <a:cs typeface="Calibri"/>
                    <a:sym typeface="Calibri"/>
                  </a:rPr>
                  <a:t>0</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78" name="Google Shape;478;p46"/>
            <p:cNvGrpSpPr/>
            <p:nvPr/>
          </p:nvGrpSpPr>
          <p:grpSpPr>
            <a:xfrm>
              <a:off x="1433174" y="5892917"/>
              <a:ext cx="1255091" cy="439681"/>
              <a:chOff x="1997523" y="5334181"/>
              <a:chExt cx="1840800" cy="586241"/>
            </a:xfrm>
          </p:grpSpPr>
          <p:sp>
            <p:nvSpPr>
              <p:cNvPr id="479" name="Google Shape;479;p46"/>
              <p:cNvSpPr/>
              <p:nvPr/>
            </p:nvSpPr>
            <p:spPr>
              <a:xfrm>
                <a:off x="1997523" y="5334181"/>
                <a:ext cx="1840800" cy="586241"/>
              </a:xfrm>
              <a:prstGeom prst="roundRect">
                <a:avLst>
                  <a:gd name="adj" fmla="val 782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0" name="Google Shape;480;p46"/>
              <p:cNvSpPr/>
              <p:nvPr/>
            </p:nvSpPr>
            <p:spPr>
              <a:xfrm>
                <a:off x="2359309" y="5411858"/>
                <a:ext cx="1117230" cy="430886"/>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Step 1</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81" name="Google Shape;481;p46"/>
            <p:cNvGrpSpPr/>
            <p:nvPr/>
          </p:nvGrpSpPr>
          <p:grpSpPr>
            <a:xfrm>
              <a:off x="2800137" y="5345843"/>
              <a:ext cx="1255091" cy="439681"/>
              <a:chOff x="1997523" y="5334181"/>
              <a:chExt cx="1840800" cy="586241"/>
            </a:xfrm>
          </p:grpSpPr>
          <p:sp>
            <p:nvSpPr>
              <p:cNvPr id="482" name="Google Shape;482;p46"/>
              <p:cNvSpPr/>
              <p:nvPr/>
            </p:nvSpPr>
            <p:spPr>
              <a:xfrm>
                <a:off x="1997523" y="5334181"/>
                <a:ext cx="1840800" cy="586241"/>
              </a:xfrm>
              <a:prstGeom prst="roundRect">
                <a:avLst>
                  <a:gd name="adj" fmla="val 782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3" name="Google Shape;483;p46"/>
              <p:cNvSpPr/>
              <p:nvPr/>
            </p:nvSpPr>
            <p:spPr>
              <a:xfrm>
                <a:off x="2359310" y="5411858"/>
                <a:ext cx="1117229" cy="430886"/>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Step 2</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84" name="Google Shape;484;p46"/>
            <p:cNvGrpSpPr/>
            <p:nvPr/>
          </p:nvGrpSpPr>
          <p:grpSpPr>
            <a:xfrm>
              <a:off x="4150443" y="4803824"/>
              <a:ext cx="1255091" cy="439681"/>
              <a:chOff x="1997523" y="5334181"/>
              <a:chExt cx="1840800" cy="586241"/>
            </a:xfrm>
          </p:grpSpPr>
          <p:sp>
            <p:nvSpPr>
              <p:cNvPr id="485" name="Google Shape;485;p46"/>
              <p:cNvSpPr/>
              <p:nvPr/>
            </p:nvSpPr>
            <p:spPr>
              <a:xfrm>
                <a:off x="1997523" y="5334181"/>
                <a:ext cx="1840800" cy="586241"/>
              </a:xfrm>
              <a:prstGeom prst="roundRect">
                <a:avLst>
                  <a:gd name="adj" fmla="val 782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6" name="Google Shape;486;p46"/>
              <p:cNvSpPr/>
              <p:nvPr/>
            </p:nvSpPr>
            <p:spPr>
              <a:xfrm>
                <a:off x="2359310" y="5411858"/>
                <a:ext cx="1117229" cy="430886"/>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Step 3</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87" name="Google Shape;487;p46"/>
            <p:cNvGrpSpPr/>
            <p:nvPr/>
          </p:nvGrpSpPr>
          <p:grpSpPr>
            <a:xfrm>
              <a:off x="5530501" y="4272986"/>
              <a:ext cx="1255091" cy="439681"/>
              <a:chOff x="1997523" y="5334181"/>
              <a:chExt cx="1840800" cy="586241"/>
            </a:xfrm>
          </p:grpSpPr>
          <p:sp>
            <p:nvSpPr>
              <p:cNvPr id="488" name="Google Shape;488;p46"/>
              <p:cNvSpPr/>
              <p:nvPr/>
            </p:nvSpPr>
            <p:spPr>
              <a:xfrm>
                <a:off x="1997523" y="5334181"/>
                <a:ext cx="1840800" cy="586241"/>
              </a:xfrm>
              <a:prstGeom prst="roundRect">
                <a:avLst>
                  <a:gd name="adj" fmla="val 7827"/>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9" name="Google Shape;489;p46"/>
              <p:cNvSpPr/>
              <p:nvPr/>
            </p:nvSpPr>
            <p:spPr>
              <a:xfrm>
                <a:off x="2359310" y="5411858"/>
                <a:ext cx="1117229" cy="430886"/>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Step 4</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90" name="Google Shape;490;p46"/>
            <p:cNvGrpSpPr/>
            <p:nvPr/>
          </p:nvGrpSpPr>
          <p:grpSpPr>
            <a:xfrm>
              <a:off x="6913958" y="3723866"/>
              <a:ext cx="1255091" cy="439681"/>
              <a:chOff x="1997523" y="5334181"/>
              <a:chExt cx="1840800" cy="586241"/>
            </a:xfrm>
          </p:grpSpPr>
          <p:sp>
            <p:nvSpPr>
              <p:cNvPr id="491" name="Google Shape;491;p46"/>
              <p:cNvSpPr/>
              <p:nvPr/>
            </p:nvSpPr>
            <p:spPr>
              <a:xfrm>
                <a:off x="1997523" y="5334181"/>
                <a:ext cx="1840800" cy="586241"/>
              </a:xfrm>
              <a:prstGeom prst="roundRect">
                <a:avLst>
                  <a:gd name="adj" fmla="val 7827"/>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2" name="Google Shape;492;p46"/>
              <p:cNvSpPr/>
              <p:nvPr/>
            </p:nvSpPr>
            <p:spPr>
              <a:xfrm>
                <a:off x="2359310" y="5411858"/>
                <a:ext cx="1117229" cy="430886"/>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Step 5</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93" name="Google Shape;493;p46"/>
            <p:cNvGrpSpPr/>
            <p:nvPr/>
          </p:nvGrpSpPr>
          <p:grpSpPr>
            <a:xfrm>
              <a:off x="8267701" y="3168354"/>
              <a:ext cx="1255091" cy="439681"/>
              <a:chOff x="1997523" y="5334181"/>
              <a:chExt cx="1840800" cy="586241"/>
            </a:xfrm>
          </p:grpSpPr>
          <p:sp>
            <p:nvSpPr>
              <p:cNvPr id="494" name="Google Shape;494;p46"/>
              <p:cNvSpPr/>
              <p:nvPr/>
            </p:nvSpPr>
            <p:spPr>
              <a:xfrm>
                <a:off x="1997523" y="5334181"/>
                <a:ext cx="1840800" cy="586241"/>
              </a:xfrm>
              <a:prstGeom prst="roundRect">
                <a:avLst>
                  <a:gd name="adj" fmla="val 7827"/>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5" name="Google Shape;495;p46"/>
              <p:cNvSpPr/>
              <p:nvPr/>
            </p:nvSpPr>
            <p:spPr>
              <a:xfrm>
                <a:off x="2359310" y="5411858"/>
                <a:ext cx="1117229" cy="430886"/>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Step 6</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96" name="Google Shape;496;p46"/>
            <p:cNvGrpSpPr/>
            <p:nvPr/>
          </p:nvGrpSpPr>
          <p:grpSpPr>
            <a:xfrm>
              <a:off x="9615930" y="2595587"/>
              <a:ext cx="1255091" cy="439681"/>
              <a:chOff x="1997523" y="5334181"/>
              <a:chExt cx="1840800" cy="586241"/>
            </a:xfrm>
          </p:grpSpPr>
          <p:sp>
            <p:nvSpPr>
              <p:cNvPr id="497" name="Google Shape;497;p46"/>
              <p:cNvSpPr/>
              <p:nvPr/>
            </p:nvSpPr>
            <p:spPr>
              <a:xfrm>
                <a:off x="1997523" y="5334181"/>
                <a:ext cx="1840800" cy="586241"/>
              </a:xfrm>
              <a:prstGeom prst="roundRect">
                <a:avLst>
                  <a:gd name="adj" fmla="val 782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8" name="Google Shape;498;p46"/>
              <p:cNvSpPr/>
              <p:nvPr/>
            </p:nvSpPr>
            <p:spPr>
              <a:xfrm>
                <a:off x="2359310" y="5411858"/>
                <a:ext cx="1117229" cy="430886"/>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Step 7</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99" name="Google Shape;499;p46"/>
            <p:cNvGrpSpPr/>
            <p:nvPr/>
          </p:nvGrpSpPr>
          <p:grpSpPr>
            <a:xfrm>
              <a:off x="10940339" y="2013605"/>
              <a:ext cx="1255091" cy="439681"/>
              <a:chOff x="1997523" y="5334181"/>
              <a:chExt cx="1840800" cy="586241"/>
            </a:xfrm>
          </p:grpSpPr>
          <p:sp>
            <p:nvSpPr>
              <p:cNvPr id="500" name="Google Shape;500;p46"/>
              <p:cNvSpPr/>
              <p:nvPr/>
            </p:nvSpPr>
            <p:spPr>
              <a:xfrm>
                <a:off x="1997523" y="5334181"/>
                <a:ext cx="1840800" cy="586241"/>
              </a:xfrm>
              <a:prstGeom prst="roundRect">
                <a:avLst>
                  <a:gd name="adj" fmla="val 782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1" name="Google Shape;501;p46"/>
              <p:cNvSpPr/>
              <p:nvPr/>
            </p:nvSpPr>
            <p:spPr>
              <a:xfrm>
                <a:off x="2359310" y="5411858"/>
                <a:ext cx="1117229" cy="430886"/>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Step 8</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02" name="Google Shape;502;p46"/>
            <p:cNvSpPr/>
            <p:nvPr/>
          </p:nvSpPr>
          <p:spPr>
            <a:xfrm>
              <a:off x="1324875" y="6342055"/>
              <a:ext cx="1815000" cy="3384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a:sym typeface="Arial"/>
                </a:rPr>
                <a:t>Create urgency</a:t>
              </a:r>
              <a:endParaRPr kumimoji="0" sz="1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46"/>
            <p:cNvSpPr/>
            <p:nvPr/>
          </p:nvSpPr>
          <p:spPr>
            <a:xfrm>
              <a:off x="2697879" y="5798139"/>
              <a:ext cx="2584550" cy="338554"/>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a:sym typeface="Arial"/>
                </a:rPr>
                <a:t>Form a powerful coalition</a:t>
              </a:r>
              <a:endParaRPr kumimoji="0" sz="1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46"/>
            <p:cNvSpPr/>
            <p:nvPr/>
          </p:nvSpPr>
          <p:spPr>
            <a:xfrm>
              <a:off x="4066221" y="5253654"/>
              <a:ext cx="3049596" cy="338554"/>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a:sym typeface="Arial"/>
                </a:rPr>
                <a:t>Create a vision for change</a:t>
              </a:r>
              <a:endParaRPr kumimoji="0" sz="1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46"/>
            <p:cNvSpPr/>
            <p:nvPr/>
          </p:nvSpPr>
          <p:spPr>
            <a:xfrm>
              <a:off x="5448319" y="4723204"/>
              <a:ext cx="2383891" cy="338554"/>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a:sym typeface="Arial"/>
                </a:rPr>
                <a:t>Communicate the vision</a:t>
              </a:r>
              <a:endParaRPr kumimoji="0" sz="1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46"/>
            <p:cNvSpPr/>
            <p:nvPr/>
          </p:nvSpPr>
          <p:spPr>
            <a:xfrm>
              <a:off x="6812620" y="4161967"/>
              <a:ext cx="1711056" cy="338554"/>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a:sym typeface="Arial"/>
                </a:rPr>
                <a:t>Empower action</a:t>
              </a:r>
              <a:endParaRPr kumimoji="0" sz="1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46"/>
            <p:cNvSpPr/>
            <p:nvPr/>
          </p:nvSpPr>
          <p:spPr>
            <a:xfrm>
              <a:off x="8169049" y="3640669"/>
              <a:ext cx="1815073" cy="338554"/>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a:sym typeface="Arial"/>
                </a:rPr>
                <a:t>Create quick wins</a:t>
              </a:r>
              <a:endParaRPr kumimoji="0" sz="1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46"/>
            <p:cNvSpPr/>
            <p:nvPr/>
          </p:nvSpPr>
          <p:spPr>
            <a:xfrm>
              <a:off x="9522792" y="3059928"/>
              <a:ext cx="2262135" cy="338554"/>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a:sym typeface="Arial"/>
                </a:rPr>
                <a:t>Build on the change</a:t>
              </a:r>
              <a:endParaRPr kumimoji="0" sz="1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46"/>
            <p:cNvSpPr/>
            <p:nvPr/>
          </p:nvSpPr>
          <p:spPr>
            <a:xfrm>
              <a:off x="10919387" y="2463970"/>
              <a:ext cx="1365745" cy="338554"/>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a:sym typeface="Arial"/>
                </a:rPr>
                <a:t>Make it stick</a:t>
              </a:r>
              <a:endParaRPr kumimoji="0" sz="1200" b="1"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0" name="Google Shape;510;p46"/>
            <p:cNvGrpSpPr/>
            <p:nvPr/>
          </p:nvGrpSpPr>
          <p:grpSpPr>
            <a:xfrm>
              <a:off x="1841316" y="3469768"/>
              <a:ext cx="1570988" cy="1534872"/>
              <a:chOff x="1275224" y="2406926"/>
              <a:chExt cx="1570988" cy="1534872"/>
            </a:xfrm>
          </p:grpSpPr>
          <p:grpSp>
            <p:nvGrpSpPr>
              <p:cNvPr id="511" name="Google Shape;511;p46"/>
              <p:cNvGrpSpPr/>
              <p:nvPr/>
            </p:nvGrpSpPr>
            <p:grpSpPr>
              <a:xfrm flipH="1">
                <a:off x="1275224" y="2406926"/>
                <a:ext cx="1570988" cy="1534872"/>
                <a:chOff x="4495523" y="-1125342"/>
                <a:chExt cx="1428171" cy="1395338"/>
              </a:xfrm>
            </p:grpSpPr>
            <p:sp>
              <p:nvSpPr>
                <p:cNvPr id="512" name="Google Shape;512;p46"/>
                <p:cNvSpPr/>
                <p:nvPr/>
              </p:nvSpPr>
              <p:spPr>
                <a:xfrm>
                  <a:off x="4554000" y="-1099698"/>
                  <a:ext cx="1369694" cy="1369694"/>
                </a:xfrm>
                <a:prstGeom prst="ellipse">
                  <a:avLst/>
                </a:prstGeom>
                <a:solidFill>
                  <a:srgbClr val="BE760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13" name="Google Shape;513;p46"/>
                <p:cNvSpPr/>
                <p:nvPr/>
              </p:nvSpPr>
              <p:spPr>
                <a:xfrm>
                  <a:off x="4495523" y="-1125342"/>
                  <a:ext cx="1369800" cy="13698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514" name="Google Shape;514;p46"/>
              <p:cNvSpPr/>
              <p:nvPr/>
            </p:nvSpPr>
            <p:spPr>
              <a:xfrm>
                <a:off x="1370435" y="2693528"/>
                <a:ext cx="1442237" cy="92333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400" b="0" i="1" u="none" strike="noStrike" kern="0" cap="none" spc="0" normalizeH="0" baseline="0" noProof="0">
                    <a:ln>
                      <a:noFill/>
                    </a:ln>
                    <a:solidFill>
                      <a:srgbClr val="FFFFFF"/>
                    </a:solidFill>
                    <a:effectLst/>
                    <a:uLnTx/>
                    <a:uFillTx/>
                    <a:latin typeface="Arial"/>
                    <a:ea typeface="Arial"/>
                    <a:cs typeface="Arial"/>
                    <a:sym typeface="Arial"/>
                  </a:rPr>
                  <a:t>Creating the climate for change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15" name="Google Shape;515;p46"/>
            <p:cNvGrpSpPr/>
            <p:nvPr/>
          </p:nvGrpSpPr>
          <p:grpSpPr>
            <a:xfrm>
              <a:off x="5353108" y="1985397"/>
              <a:ext cx="1570988" cy="1534872"/>
              <a:chOff x="5345425" y="2020624"/>
              <a:chExt cx="1570988" cy="1534872"/>
            </a:xfrm>
          </p:grpSpPr>
          <p:grpSp>
            <p:nvGrpSpPr>
              <p:cNvPr id="516" name="Google Shape;516;p46"/>
              <p:cNvGrpSpPr/>
              <p:nvPr/>
            </p:nvGrpSpPr>
            <p:grpSpPr>
              <a:xfrm flipH="1">
                <a:off x="5345425" y="2020624"/>
                <a:ext cx="1570988" cy="1534872"/>
                <a:chOff x="4495523" y="-1125342"/>
                <a:chExt cx="1428171" cy="1395338"/>
              </a:xfrm>
            </p:grpSpPr>
            <p:sp>
              <p:nvSpPr>
                <p:cNvPr id="517" name="Google Shape;517;p46"/>
                <p:cNvSpPr/>
                <p:nvPr/>
              </p:nvSpPr>
              <p:spPr>
                <a:xfrm>
                  <a:off x="4554000" y="-1099698"/>
                  <a:ext cx="1369694" cy="1369694"/>
                </a:xfrm>
                <a:prstGeom prst="ellipse">
                  <a:avLst/>
                </a:prstGeom>
                <a:solidFill>
                  <a:srgbClr val="1287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18" name="Google Shape;518;p46"/>
                <p:cNvSpPr/>
                <p:nvPr/>
              </p:nvSpPr>
              <p:spPr>
                <a:xfrm>
                  <a:off x="4495523" y="-1125342"/>
                  <a:ext cx="1369694" cy="136969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519" name="Google Shape;519;p46"/>
              <p:cNvSpPr/>
              <p:nvPr/>
            </p:nvSpPr>
            <p:spPr>
              <a:xfrm>
                <a:off x="5440636" y="2307227"/>
                <a:ext cx="1442237" cy="92333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400" b="0" i="1" u="none" strike="noStrike" kern="0" cap="none" spc="0" normalizeH="0" baseline="0" noProof="0">
                    <a:ln>
                      <a:noFill/>
                    </a:ln>
                    <a:solidFill>
                      <a:srgbClr val="FFFFFF"/>
                    </a:solidFill>
                    <a:effectLst/>
                    <a:uLnTx/>
                    <a:uFillTx/>
                    <a:latin typeface="Arial"/>
                    <a:ea typeface="Arial"/>
                    <a:cs typeface="Arial"/>
                    <a:sym typeface="Arial"/>
                  </a:rPr>
                  <a:t>Engaging &amp; enabling the organization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20" name="Google Shape;520;p46"/>
            <p:cNvGrpSpPr/>
            <p:nvPr/>
          </p:nvGrpSpPr>
          <p:grpSpPr>
            <a:xfrm>
              <a:off x="8653893" y="691408"/>
              <a:ext cx="1609560" cy="1534872"/>
              <a:chOff x="8536558" y="682805"/>
              <a:chExt cx="1609560" cy="1534872"/>
            </a:xfrm>
          </p:grpSpPr>
          <p:grpSp>
            <p:nvGrpSpPr>
              <p:cNvPr id="521" name="Google Shape;521;p46"/>
              <p:cNvGrpSpPr/>
              <p:nvPr/>
            </p:nvGrpSpPr>
            <p:grpSpPr>
              <a:xfrm>
                <a:off x="8536558" y="682805"/>
                <a:ext cx="1570988" cy="1534872"/>
                <a:chOff x="8536558" y="682805"/>
                <a:chExt cx="1570988" cy="1534872"/>
              </a:xfrm>
            </p:grpSpPr>
            <p:sp>
              <p:nvSpPr>
                <p:cNvPr id="522" name="Google Shape;522;p46"/>
                <p:cNvSpPr/>
                <p:nvPr/>
              </p:nvSpPr>
              <p:spPr>
                <a:xfrm flipH="1">
                  <a:off x="8536558" y="711013"/>
                  <a:ext cx="1506663" cy="1506664"/>
                </a:xfrm>
                <a:prstGeom prst="ellipse">
                  <a:avLst/>
                </a:prstGeom>
                <a:solidFill>
                  <a:srgbClr val="2572A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23" name="Google Shape;523;p46"/>
                <p:cNvSpPr/>
                <p:nvPr/>
              </p:nvSpPr>
              <p:spPr>
                <a:xfrm flipH="1">
                  <a:off x="8600883" y="682805"/>
                  <a:ext cx="1506663" cy="150666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524" name="Google Shape;524;p46"/>
              <p:cNvSpPr/>
              <p:nvPr/>
            </p:nvSpPr>
            <p:spPr>
              <a:xfrm>
                <a:off x="8559657" y="1039745"/>
                <a:ext cx="1586461" cy="92333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400" b="0" i="1" u="none" strike="noStrike" kern="0" cap="none" spc="0" normalizeH="0" baseline="0" noProof="0">
                    <a:ln>
                      <a:noFill/>
                    </a:ln>
                    <a:solidFill>
                      <a:srgbClr val="FFFFFF"/>
                    </a:solidFill>
                    <a:effectLst/>
                    <a:uLnTx/>
                    <a:uFillTx/>
                    <a:latin typeface="Arial"/>
                    <a:ea typeface="Arial"/>
                    <a:cs typeface="Arial"/>
                    <a:sym typeface="Arial"/>
                  </a:rPr>
                  <a:t>Implementing &amp; sustaining for change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2" name="Star: 5 Points 1">
            <a:extLst>
              <a:ext uri="{FF2B5EF4-FFF2-40B4-BE49-F238E27FC236}">
                <a16:creationId xmlns:a16="http://schemas.microsoft.com/office/drawing/2014/main" id="{D2171755-257E-4E5E-AF8B-BD5F84CD0F7B}"/>
              </a:ext>
            </a:extLst>
          </p:cNvPr>
          <p:cNvSpPr/>
          <p:nvPr/>
        </p:nvSpPr>
        <p:spPr>
          <a:xfrm>
            <a:off x="2566907" y="2050683"/>
            <a:ext cx="1021556" cy="91942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109225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63">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668F6B2E-D2B7-5B1D-9931-E31155A13968}"/>
              </a:ext>
            </a:extLst>
          </p:cNvPr>
          <p:cNvSpPr>
            <a:spLocks noGrp="1"/>
          </p:cNvSpPr>
          <p:nvPr>
            <p:ph type="title"/>
          </p:nvPr>
        </p:nvSpPr>
        <p:spPr>
          <a:xfrm>
            <a:off x="594360" y="640263"/>
            <a:ext cx="3822192" cy="1344975"/>
          </a:xfrm>
        </p:spPr>
        <p:txBody>
          <a:bodyPr>
            <a:normAutofit/>
          </a:bodyPr>
          <a:lstStyle/>
          <a:p>
            <a:r>
              <a:rPr lang="en-US" sz="3600" b="1" dirty="0">
                <a:solidFill>
                  <a:schemeClr val="bg1"/>
                </a:solidFill>
              </a:rPr>
              <a:t>Equity Impact Assessment Tool</a:t>
            </a:r>
          </a:p>
        </p:txBody>
      </p:sp>
      <p:cxnSp>
        <p:nvCxnSpPr>
          <p:cNvPr id="79" name="Straight Connector 65">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018CF07-57A7-7672-3375-D6F267C11C02}"/>
              </a:ext>
            </a:extLst>
          </p:cNvPr>
          <p:cNvPicPr>
            <a:picLocks noChangeAspect="1"/>
          </p:cNvPicPr>
          <p:nvPr/>
        </p:nvPicPr>
        <p:blipFill rotWithShape="1">
          <a:blip r:embed="rId3"/>
          <a:srcRect l="33204" t="17940" r="33733" b="12243"/>
          <a:stretch/>
        </p:blipFill>
        <p:spPr>
          <a:xfrm>
            <a:off x="5718651" y="155644"/>
            <a:ext cx="5507068" cy="6541266"/>
          </a:xfrm>
          <a:prstGeom prst="rect">
            <a:avLst/>
          </a:prstGeom>
        </p:spPr>
      </p:pic>
      <p:graphicFrame>
        <p:nvGraphicFramePr>
          <p:cNvPr id="19" name="Content Placeholder 3">
            <a:extLst>
              <a:ext uri="{FF2B5EF4-FFF2-40B4-BE49-F238E27FC236}">
                <a16:creationId xmlns:a16="http://schemas.microsoft.com/office/drawing/2014/main" id="{2FEB0341-F65C-7B29-F942-E9445B8056ED}"/>
              </a:ext>
            </a:extLst>
          </p:cNvPr>
          <p:cNvGraphicFramePr>
            <a:graphicFrameLocks noGrp="1"/>
          </p:cNvGraphicFramePr>
          <p:nvPr>
            <p:ph idx="1"/>
          </p:nvPr>
        </p:nvGraphicFramePr>
        <p:xfrm>
          <a:off x="593610" y="2121763"/>
          <a:ext cx="3822192" cy="37730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5" name="TextBox 54">
            <a:extLst>
              <a:ext uri="{FF2B5EF4-FFF2-40B4-BE49-F238E27FC236}">
                <a16:creationId xmlns:a16="http://schemas.microsoft.com/office/drawing/2014/main" id="{48095B05-9001-2A04-201D-B947F8DAEC67}"/>
              </a:ext>
            </a:extLst>
          </p:cNvPr>
          <p:cNvSpPr txBox="1"/>
          <p:nvPr/>
        </p:nvSpPr>
        <p:spPr>
          <a:xfrm>
            <a:off x="360999" y="6419911"/>
            <a:ext cx="430964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https://www.seattlechildrens.org/clinics/diversity-health-equity</a:t>
            </a:r>
          </a:p>
        </p:txBody>
      </p:sp>
      <p:sp>
        <p:nvSpPr>
          <p:cNvPr id="2" name="TextBox 1">
            <a:extLst>
              <a:ext uri="{FF2B5EF4-FFF2-40B4-BE49-F238E27FC236}">
                <a16:creationId xmlns:a16="http://schemas.microsoft.com/office/drawing/2014/main" id="{E5CB1882-8099-51C2-66D7-354EE1BD8752}"/>
              </a:ext>
            </a:extLst>
          </p:cNvPr>
          <p:cNvSpPr txBox="1"/>
          <p:nvPr/>
        </p:nvSpPr>
        <p:spPr>
          <a:xfrm>
            <a:off x="4856722" y="1742910"/>
            <a:ext cx="7335278" cy="307777"/>
          </a:xfrm>
          <a:prstGeom prst="rect">
            <a:avLst/>
          </a:prstGeom>
          <a:noFill/>
        </p:spPr>
        <p:txBody>
          <a:bodyPr wrap="none" rtlCol="0">
            <a:spAutoFit/>
          </a:bodyPr>
          <a:lstStyle/>
          <a:p>
            <a:r>
              <a:rPr lang="en-US" sz="1400" b="1" dirty="0">
                <a:solidFill>
                  <a:srgbClr val="FF0000"/>
                </a:solidFill>
              </a:rPr>
              <a:t>lack of preparation &amp; standardized management, dismissal of signs/symptoms, delay in response</a:t>
            </a:r>
          </a:p>
        </p:txBody>
      </p:sp>
    </p:spTree>
    <p:extLst>
      <p:ext uri="{BB962C8B-B14F-4D97-AF65-F5344CB8AC3E}">
        <p14:creationId xmlns:p14="http://schemas.microsoft.com/office/powerpoint/2010/main" val="361648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0">
            <a:extLst>
              <a:ext uri="{FF2B5EF4-FFF2-40B4-BE49-F238E27FC236}">
                <a16:creationId xmlns:a16="http://schemas.microsoft.com/office/drawing/2014/main" id="{179F7551-E956-43CB-8F36-268A5DA44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2">
            <a:extLst>
              <a:ext uri="{FF2B5EF4-FFF2-40B4-BE49-F238E27FC236}">
                <a16:creationId xmlns:a16="http://schemas.microsoft.com/office/drawing/2014/main" id="{41A48365-B48D-490D-A7DE-D85CC9AD2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693455" cy="1511306"/>
          </a:xfrm>
          <a:custGeom>
            <a:avLst/>
            <a:gdLst>
              <a:gd name="connsiteX0" fmla="*/ 2147981 w 6693455"/>
              <a:gd name="connsiteY0" fmla="*/ 0 h 1511306"/>
              <a:gd name="connsiteX1" fmla="*/ 6693455 w 6693455"/>
              <a:gd name="connsiteY1" fmla="*/ 0 h 1511306"/>
              <a:gd name="connsiteX2" fmla="*/ 5995838 w 6693455"/>
              <a:gd name="connsiteY2" fmla="*/ 1511301 h 1511306"/>
              <a:gd name="connsiteX3" fmla="*/ 2147982 w 6693455"/>
              <a:gd name="connsiteY3" fmla="*/ 1511301 h 1511306"/>
              <a:gd name="connsiteX4" fmla="*/ 2147982 w 6693455"/>
              <a:gd name="connsiteY4" fmla="*/ 1511304 h 1511306"/>
              <a:gd name="connsiteX5" fmla="*/ 680261 w 6693455"/>
              <a:gd name="connsiteY5" fmla="*/ 1511304 h 1511306"/>
              <a:gd name="connsiteX6" fmla="*/ 680261 w 6693455"/>
              <a:gd name="connsiteY6" fmla="*/ 1511306 h 1511306"/>
              <a:gd name="connsiteX7" fmla="*/ 0 w 6693455"/>
              <a:gd name="connsiteY7" fmla="*/ 1511306 h 1511306"/>
              <a:gd name="connsiteX8" fmla="*/ 0 w 6693455"/>
              <a:gd name="connsiteY8" fmla="*/ 2 h 1511306"/>
              <a:gd name="connsiteX9" fmla="*/ 680261 w 6693455"/>
              <a:gd name="connsiteY9" fmla="*/ 2 h 1511306"/>
              <a:gd name="connsiteX10" fmla="*/ 680261 w 6693455"/>
              <a:gd name="connsiteY10" fmla="*/ 2544 h 1511306"/>
              <a:gd name="connsiteX11" fmla="*/ 2147981 w 6693455"/>
              <a:gd name="connsiteY11" fmla="*/ 2544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93455" h="1511306">
                <a:moveTo>
                  <a:pt x="2147981" y="0"/>
                </a:moveTo>
                <a:lnTo>
                  <a:pt x="6693455" y="0"/>
                </a:lnTo>
                <a:lnTo>
                  <a:pt x="5995838" y="1511301"/>
                </a:lnTo>
                <a:lnTo>
                  <a:pt x="2147982" y="1511301"/>
                </a:lnTo>
                <a:lnTo>
                  <a:pt x="2147982" y="1511304"/>
                </a:lnTo>
                <a:lnTo>
                  <a:pt x="680261" y="1511304"/>
                </a:lnTo>
                <a:lnTo>
                  <a:pt x="680261" y="1511306"/>
                </a:lnTo>
                <a:lnTo>
                  <a:pt x="0" y="1511306"/>
                </a:lnTo>
                <a:lnTo>
                  <a:pt x="0" y="2"/>
                </a:lnTo>
                <a:lnTo>
                  <a:pt x="680261" y="2"/>
                </a:lnTo>
                <a:lnTo>
                  <a:pt x="680261" y="2544"/>
                </a:lnTo>
                <a:lnTo>
                  <a:pt x="2147981" y="2544"/>
                </a:lnTo>
                <a:close/>
              </a:path>
            </a:pathLst>
          </a:cu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CBA79C0-F26C-4482-98F5-6834417A8045}"/>
              </a:ext>
            </a:extLst>
          </p:cNvPr>
          <p:cNvSpPr>
            <a:spLocks noGrp="1"/>
          </p:cNvSpPr>
          <p:nvPr>
            <p:ph type="title"/>
          </p:nvPr>
        </p:nvSpPr>
        <p:spPr>
          <a:xfrm>
            <a:off x="838200" y="365126"/>
            <a:ext cx="5340605" cy="1146176"/>
          </a:xfrm>
        </p:spPr>
        <p:txBody>
          <a:bodyPr>
            <a:normAutofit/>
          </a:bodyPr>
          <a:lstStyle/>
          <a:p>
            <a:r>
              <a:rPr lang="en-US" b="1" dirty="0">
                <a:solidFill>
                  <a:schemeClr val="bg1"/>
                </a:solidFill>
                <a:latin typeface="+mn-lt"/>
              </a:rPr>
              <a:t>Equality vs Equity</a:t>
            </a:r>
          </a:p>
        </p:txBody>
      </p:sp>
      <p:sp>
        <p:nvSpPr>
          <p:cNvPr id="15" name="Freeform: Shape 14">
            <a:extLst>
              <a:ext uri="{FF2B5EF4-FFF2-40B4-BE49-F238E27FC236}">
                <a16:creationId xmlns:a16="http://schemas.microsoft.com/office/drawing/2014/main" id="{521F05AC-2996-48A9-9B40-1A0FC53D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64BFF0B4-C2C6-419C-947B-F4CA71B8DA8C}"/>
              </a:ext>
            </a:extLst>
          </p:cNvPr>
          <p:cNvSpPr>
            <a:spLocks noGrp="1"/>
          </p:cNvSpPr>
          <p:nvPr>
            <p:ph idx="1"/>
          </p:nvPr>
        </p:nvSpPr>
        <p:spPr>
          <a:xfrm>
            <a:off x="443060" y="2173288"/>
            <a:ext cx="3998311" cy="3639684"/>
          </a:xfrm>
        </p:spPr>
        <p:txBody>
          <a:bodyPr anchor="ctr">
            <a:normAutofit fontScale="85000" lnSpcReduction="10000"/>
          </a:bodyPr>
          <a:lstStyle/>
          <a:p>
            <a:pPr marL="0" indent="0">
              <a:buNone/>
            </a:pPr>
            <a:r>
              <a:rPr lang="en-US" sz="3200" b="1" dirty="0"/>
              <a:t>Health Equity: </a:t>
            </a:r>
          </a:p>
          <a:p>
            <a:pPr marL="0" indent="0">
              <a:buNone/>
            </a:pPr>
            <a:r>
              <a:rPr lang="en-US" sz="3200" dirty="0"/>
              <a:t>-Opportunity for everyone to attain his/her full health potential </a:t>
            </a:r>
          </a:p>
          <a:p>
            <a:pPr marL="0" indent="0">
              <a:buNone/>
            </a:pPr>
            <a:endParaRPr lang="en-US" sz="3200" dirty="0"/>
          </a:p>
          <a:p>
            <a:pPr marL="0" indent="0">
              <a:buNone/>
            </a:pPr>
            <a:r>
              <a:rPr lang="en-US" sz="3200" dirty="0">
                <a:cs typeface="Calibri" panose="020F0502020204030204"/>
              </a:rPr>
              <a:t>-Removing economic and social obstacles to health such as poverty and discrimination</a:t>
            </a:r>
            <a:endParaRPr lang="en-US" dirty="0">
              <a:cs typeface="Calibri" panose="020F0502020204030204"/>
            </a:endParaRPr>
          </a:p>
        </p:txBody>
      </p:sp>
      <p:sp>
        <p:nvSpPr>
          <p:cNvPr id="2" name="TextBox 1">
            <a:extLst>
              <a:ext uri="{FF2B5EF4-FFF2-40B4-BE49-F238E27FC236}">
                <a16:creationId xmlns:a16="http://schemas.microsoft.com/office/drawing/2014/main" id="{6F6FD20F-CB27-4476-9E33-41F724CC9820}"/>
              </a:ext>
            </a:extLst>
          </p:cNvPr>
          <p:cNvSpPr txBox="1"/>
          <p:nvPr/>
        </p:nvSpPr>
        <p:spPr>
          <a:xfrm>
            <a:off x="10374589" y="6522244"/>
            <a:ext cx="173893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www.smfm.org/covid19</a:t>
            </a:r>
          </a:p>
        </p:txBody>
      </p:sp>
    </p:spTree>
    <p:extLst>
      <p:ext uri="{BB962C8B-B14F-4D97-AF65-F5344CB8AC3E}">
        <p14:creationId xmlns:p14="http://schemas.microsoft.com/office/powerpoint/2010/main" val="21112461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1">
            <a:extLst>
              <a:ext uri="{FF2B5EF4-FFF2-40B4-BE49-F238E27FC236}">
                <a16:creationId xmlns:a16="http://schemas.microsoft.com/office/drawing/2014/main" id="{7DBB9F2B-D929-418A-A95D-AC3DAAABE775}"/>
              </a:ext>
            </a:extLst>
          </p:cNvPr>
          <p:cNvPicPr>
            <a:picLocks noChangeAspect="1"/>
          </p:cNvPicPr>
          <p:nvPr/>
        </p:nvPicPr>
        <p:blipFill>
          <a:blip r:embed="rId3"/>
          <a:stretch>
            <a:fillRect/>
          </a:stretch>
        </p:blipFill>
        <p:spPr>
          <a:xfrm>
            <a:off x="5927200" y="1110127"/>
            <a:ext cx="5621333" cy="4440852"/>
          </a:xfrm>
          <a:prstGeom prst="rect">
            <a:avLst/>
          </a:prstGeom>
        </p:spPr>
      </p:pic>
      <p:sp>
        <p:nvSpPr>
          <p:cNvPr id="21" name="Rectangle 11">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92D9B10-0FCF-40B5-BDCB-CD178A80D2AA}"/>
              </a:ext>
            </a:extLst>
          </p:cNvPr>
          <p:cNvPicPr>
            <a:picLocks noChangeAspect="1"/>
          </p:cNvPicPr>
          <p:nvPr/>
        </p:nvPicPr>
        <p:blipFill rotWithShape="1">
          <a:blip r:embed="rId4">
            <a:extLst>
              <a:ext uri="{28A0092B-C50C-407E-A947-70E740481C1C}">
                <a14:useLocalDpi xmlns:a14="http://schemas.microsoft.com/office/drawing/2010/main" val="0"/>
              </a:ext>
            </a:extLst>
          </a:blip>
          <a:srcRect b="16103"/>
          <a:stretch/>
        </p:blipFill>
        <p:spPr>
          <a:xfrm>
            <a:off x="763920" y="643467"/>
            <a:ext cx="5131190" cy="557106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cxnSp>
        <p:nvCxnSpPr>
          <p:cNvPr id="13" name="Straight Arrow Connector 12">
            <a:extLst>
              <a:ext uri="{FF2B5EF4-FFF2-40B4-BE49-F238E27FC236}">
                <a16:creationId xmlns:a16="http://schemas.microsoft.com/office/drawing/2014/main" id="{719B7996-AF84-49B2-B345-E7C963E17EC5}"/>
              </a:ext>
            </a:extLst>
          </p:cNvPr>
          <p:cNvCxnSpPr/>
          <p:nvPr/>
        </p:nvCxnSpPr>
        <p:spPr>
          <a:xfrm>
            <a:off x="611990" y="3185054"/>
            <a:ext cx="444922" cy="4878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9A96124-5652-4DBE-BC8A-439BF0FB2B4F}"/>
              </a:ext>
            </a:extLst>
          </p:cNvPr>
          <p:cNvCxnSpPr/>
          <p:nvPr/>
        </p:nvCxnSpPr>
        <p:spPr>
          <a:xfrm>
            <a:off x="5768845" y="3539773"/>
            <a:ext cx="444922" cy="4878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AC01A0-E04D-410F-8C7D-D7B9452E74FD}"/>
              </a:ext>
            </a:extLst>
          </p:cNvPr>
          <p:cNvPicPr>
            <a:picLocks noChangeAspect="1"/>
          </p:cNvPicPr>
          <p:nvPr/>
        </p:nvPicPr>
        <p:blipFill>
          <a:blip r:embed="rId5"/>
          <a:stretch>
            <a:fillRect/>
          </a:stretch>
        </p:blipFill>
        <p:spPr>
          <a:xfrm>
            <a:off x="10468520" y="4027666"/>
            <a:ext cx="734740" cy="483278"/>
          </a:xfrm>
          <a:prstGeom prst="rect">
            <a:avLst/>
          </a:prstGeom>
        </p:spPr>
      </p:pic>
      <p:sp>
        <p:nvSpPr>
          <p:cNvPr id="9" name="TextBox 8">
            <a:extLst>
              <a:ext uri="{FF2B5EF4-FFF2-40B4-BE49-F238E27FC236}">
                <a16:creationId xmlns:a16="http://schemas.microsoft.com/office/drawing/2014/main" id="{6058EBCE-12E3-4423-8B8D-06E17BEFF8BB}"/>
              </a:ext>
            </a:extLst>
          </p:cNvPr>
          <p:cNvSpPr txBox="1"/>
          <p:nvPr/>
        </p:nvSpPr>
        <p:spPr>
          <a:xfrm>
            <a:off x="7279237" y="3889165"/>
            <a:ext cx="32038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due to health disparities from unconscious bias</a:t>
            </a:r>
          </a:p>
        </p:txBody>
      </p:sp>
      <p:sp>
        <p:nvSpPr>
          <p:cNvPr id="4" name="TextBox 3">
            <a:extLst>
              <a:ext uri="{FF2B5EF4-FFF2-40B4-BE49-F238E27FC236}">
                <a16:creationId xmlns:a16="http://schemas.microsoft.com/office/drawing/2014/main" id="{65B157AA-C721-F5AF-ABC4-D90F0CC4DA4C}"/>
              </a:ext>
            </a:extLst>
          </p:cNvPr>
          <p:cNvSpPr txBox="1"/>
          <p:nvPr/>
        </p:nvSpPr>
        <p:spPr>
          <a:xfrm>
            <a:off x="6960580" y="4129194"/>
            <a:ext cx="220201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d</a:t>
            </a:r>
            <a:r>
              <a:rPr kumimoji="0" lang="en-US" sz="1200" b="1" i="0" u="none" strike="noStrike" kern="1200" cap="none" spc="0" normalizeH="0" baseline="0" noProof="0" dirty="0" err="1">
                <a:ln>
                  <a:noFill/>
                </a:ln>
                <a:solidFill>
                  <a:srgbClr val="FF0000"/>
                </a:solidFill>
                <a:effectLst/>
                <a:uLnTx/>
                <a:uFillTx/>
                <a:latin typeface="Calibri" panose="020F0502020204030204"/>
                <a:ea typeface="+mn-ea"/>
                <a:cs typeface="+mn-cs"/>
              </a:rPr>
              <a:t>oes</a:t>
            </a: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 not accept blood products</a:t>
            </a:r>
          </a:p>
        </p:txBody>
      </p:sp>
    </p:spTree>
    <p:extLst>
      <p:ext uri="{BB962C8B-B14F-4D97-AF65-F5344CB8AC3E}">
        <p14:creationId xmlns:p14="http://schemas.microsoft.com/office/powerpoint/2010/main" val="2164944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nvGraphicFramePr>
        <p:xfrm>
          <a:off x="0" y="431647"/>
          <a:ext cx="12073499" cy="602932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4E80DE37-00FA-A6D3-B09B-196C463AE28C}"/>
              </a:ext>
            </a:extLst>
          </p:cNvPr>
          <p:cNvSpPr txBox="1"/>
          <p:nvPr/>
        </p:nvSpPr>
        <p:spPr>
          <a:xfrm>
            <a:off x="1283233" y="6581001"/>
            <a:ext cx="102889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Davidson C, et al. Examining the effect of quality improvement initiatives on decreasing racial disparities in maternal morbidity. </a:t>
            </a:r>
            <a:r>
              <a:rPr kumimoji="0" lang="pt-BR" sz="1200" b="1" i="0" u="none" strike="noStrike" kern="1200" cap="none" spc="0" normalizeH="0" baseline="0" noProof="0" dirty="0">
                <a:ln>
                  <a:noFill/>
                </a:ln>
                <a:solidFill>
                  <a:prstClr val="black"/>
                </a:solidFill>
                <a:effectLst/>
                <a:uLnTx/>
                <a:uFillTx/>
                <a:latin typeface="Calibri" panose="020F0502020204030204"/>
                <a:ea typeface="+mn-ea"/>
                <a:cs typeface="+mn-cs"/>
              </a:rPr>
              <a:t>BMJ Qual Saf. 2022 Apr 15</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749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nvGraphicFramePr>
        <p:xfrm>
          <a:off x="95250" y="328332"/>
          <a:ext cx="12001500" cy="620133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1"/>
          <p:cNvSpPr txBox="1"/>
          <p:nvPr/>
        </p:nvSpPr>
        <p:spPr>
          <a:xfrm>
            <a:off x="7889745" y="863790"/>
            <a:ext cx="3991005" cy="599735"/>
          </a:xfrm>
          <a:prstGeom prst="rect">
            <a:avLst/>
          </a:prstGeom>
          <a:solidFill>
            <a:schemeClr val="accent1">
              <a:lumMod val="20000"/>
              <a:lumOff val="8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Severe Maternal Morbidity from Hemorrhage (SMM-H) Rate decreased from 45.5% during the Pre-Intervention Phase to 31.6% during the Post-Intervention Phase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(p=.011)</a:t>
            </a:r>
          </a:p>
        </p:txBody>
      </p:sp>
      <p:cxnSp>
        <p:nvCxnSpPr>
          <p:cNvPr id="5" name="Straight Arrow Connector 4"/>
          <p:cNvCxnSpPr/>
          <p:nvPr/>
        </p:nvCxnSpPr>
        <p:spPr>
          <a:xfrm flipH="1">
            <a:off x="5338916" y="2222090"/>
            <a:ext cx="9832" cy="4916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BC6D8AE-1C73-BD11-4B2C-EC43192DE5E3}"/>
              </a:ext>
            </a:extLst>
          </p:cNvPr>
          <p:cNvSpPr txBox="1"/>
          <p:nvPr/>
        </p:nvSpPr>
        <p:spPr>
          <a:xfrm>
            <a:off x="1283233" y="6581001"/>
            <a:ext cx="102889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Davidson C, et al. Examining the effect of quality improvement initiatives on decreasing racial disparities in maternal morbidity. </a:t>
            </a:r>
            <a:r>
              <a:rPr kumimoji="0" lang="pt-BR" sz="1200" b="1" i="0" u="none" strike="noStrike" kern="1200" cap="none" spc="0" normalizeH="0" baseline="0" noProof="0" dirty="0">
                <a:ln>
                  <a:noFill/>
                </a:ln>
                <a:solidFill>
                  <a:prstClr val="black"/>
                </a:solidFill>
                <a:effectLst/>
                <a:uLnTx/>
                <a:uFillTx/>
                <a:latin typeface="Calibri" panose="020F0502020204030204"/>
                <a:ea typeface="+mn-ea"/>
                <a:cs typeface="+mn-cs"/>
              </a:rPr>
              <a:t>BMJ Qual Saf. 2022 Apr 15</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330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934065" y="294967"/>
          <a:ext cx="10819742" cy="609600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3ACFAF7C-34C7-4A55-8AA3-317BB2823C19}"/>
              </a:ext>
            </a:extLst>
          </p:cNvPr>
          <p:cNvSpPr txBox="1"/>
          <p:nvPr/>
        </p:nvSpPr>
        <p:spPr>
          <a:xfrm rot="16200000">
            <a:off x="-2455918" y="3275111"/>
            <a:ext cx="60960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lumMod val="65000"/>
                    <a:lumOff val="35000"/>
                  </a:prstClr>
                </a:solidFill>
                <a:latin typeface="+mn-lt"/>
                <a:ea typeface="+mn-ea"/>
                <a:cs typeface="+mn-cs"/>
              </a:defRPr>
            </a:pPr>
            <a:r>
              <a:rPr kumimoji="0" lang="en-US" sz="1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Severe Maternal Morbidity from Hemorrhage Rate (%)</a:t>
            </a:r>
          </a:p>
        </p:txBody>
      </p:sp>
      <p:pic>
        <p:nvPicPr>
          <p:cNvPr id="4" name="Picture 3">
            <a:extLst>
              <a:ext uri="{FF2B5EF4-FFF2-40B4-BE49-F238E27FC236}">
                <a16:creationId xmlns:a16="http://schemas.microsoft.com/office/drawing/2014/main" id="{0592FDC7-7529-4902-BCCA-842E00522CBF}"/>
              </a:ext>
            </a:extLst>
          </p:cNvPr>
          <p:cNvPicPr>
            <a:picLocks noChangeAspect="1"/>
          </p:cNvPicPr>
          <p:nvPr/>
        </p:nvPicPr>
        <p:blipFill>
          <a:blip r:embed="rId3"/>
          <a:stretch>
            <a:fillRect/>
          </a:stretch>
        </p:blipFill>
        <p:spPr>
          <a:xfrm>
            <a:off x="10659533" y="519333"/>
            <a:ext cx="1197245" cy="787493"/>
          </a:xfrm>
          <a:prstGeom prst="rect">
            <a:avLst/>
          </a:prstGeom>
        </p:spPr>
      </p:pic>
      <p:sp>
        <p:nvSpPr>
          <p:cNvPr id="6" name="TextBox 5">
            <a:extLst>
              <a:ext uri="{FF2B5EF4-FFF2-40B4-BE49-F238E27FC236}">
                <a16:creationId xmlns:a16="http://schemas.microsoft.com/office/drawing/2014/main" id="{1F9D1D69-6B08-3C5B-D63D-F81B46B6C297}"/>
              </a:ext>
            </a:extLst>
          </p:cNvPr>
          <p:cNvSpPr txBox="1"/>
          <p:nvPr/>
        </p:nvSpPr>
        <p:spPr>
          <a:xfrm>
            <a:off x="1049770" y="6493318"/>
            <a:ext cx="102889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Davidson C, et al. Examining the effect of quality improvement initiatives on decreasing racial disparities in maternal morbidity. </a:t>
            </a:r>
            <a:r>
              <a:rPr kumimoji="0" lang="pt-BR" sz="1200" b="1" i="0" u="none" strike="noStrike" kern="1200" cap="none" spc="0" normalizeH="0" baseline="0" noProof="0" dirty="0">
                <a:ln>
                  <a:noFill/>
                </a:ln>
                <a:solidFill>
                  <a:prstClr val="black"/>
                </a:solidFill>
                <a:effectLst/>
                <a:uLnTx/>
                <a:uFillTx/>
                <a:latin typeface="Calibri" panose="020F0502020204030204"/>
                <a:ea typeface="+mn-ea"/>
                <a:cs typeface="+mn-cs"/>
              </a:rPr>
              <a:t>BMJ Qual Saf. 2022 Apr 15</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293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9F62018-9ED5-05C8-66E5-FA34EEB8C52D}"/>
              </a:ext>
            </a:extLst>
          </p:cNvPr>
          <p:cNvPicPr>
            <a:picLocks noChangeAspect="1"/>
          </p:cNvPicPr>
          <p:nvPr/>
        </p:nvPicPr>
        <p:blipFill rotWithShape="1">
          <a:blip r:embed="rId3"/>
          <a:srcRect l="19687" t="28453" r="20313" b="36428"/>
          <a:stretch/>
        </p:blipFill>
        <p:spPr>
          <a:xfrm>
            <a:off x="456816" y="1288116"/>
            <a:ext cx="11277600" cy="3713043"/>
          </a:xfrm>
          <a:prstGeom prst="rect">
            <a:avLst/>
          </a:prstGeom>
        </p:spPr>
      </p:pic>
      <p:sp>
        <p:nvSpPr>
          <p:cNvPr id="14" name="TextBox 13">
            <a:extLst>
              <a:ext uri="{FF2B5EF4-FFF2-40B4-BE49-F238E27FC236}">
                <a16:creationId xmlns:a16="http://schemas.microsoft.com/office/drawing/2014/main" id="{BC644256-8CFB-5F5A-0E2F-A8ED1F54B797}"/>
              </a:ext>
            </a:extLst>
          </p:cNvPr>
          <p:cNvSpPr txBox="1"/>
          <p:nvPr/>
        </p:nvSpPr>
        <p:spPr>
          <a:xfrm>
            <a:off x="951156" y="6442182"/>
            <a:ext cx="102889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Davidson C, et al. Examining the effect of quality improvement initiatives on decreasing racial disparities in maternal morbidity. </a:t>
            </a:r>
            <a:r>
              <a:rPr kumimoji="0" lang="pt-BR" sz="1200" b="1" i="0" u="none" strike="noStrike" kern="1200" cap="none" spc="0" normalizeH="0" baseline="0" noProof="0" dirty="0">
                <a:ln>
                  <a:noFill/>
                </a:ln>
                <a:solidFill>
                  <a:prstClr val="white"/>
                </a:solidFill>
                <a:effectLst/>
                <a:uLnTx/>
                <a:uFillTx/>
                <a:latin typeface="Calibri" panose="020F0502020204030204"/>
                <a:ea typeface="+mn-ea"/>
                <a:cs typeface="+mn-cs"/>
              </a:rPr>
              <a:t>BMJ Qual Saf. 2022 Apr 15</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C40B208-E494-B63A-AE80-128B0728A110}"/>
              </a:ext>
            </a:extLst>
          </p:cNvPr>
          <p:cNvSpPr/>
          <p:nvPr/>
        </p:nvSpPr>
        <p:spPr>
          <a:xfrm>
            <a:off x="682694" y="3310082"/>
            <a:ext cx="10714649" cy="286071"/>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56FA43C-D828-7911-C5AE-A989DA537000}"/>
              </a:ext>
            </a:extLst>
          </p:cNvPr>
          <p:cNvSpPr/>
          <p:nvPr/>
        </p:nvSpPr>
        <p:spPr>
          <a:xfrm>
            <a:off x="685800" y="3886199"/>
            <a:ext cx="10711543" cy="53884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421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1D89E0C-B633-47C3-AC2B-28E7E45BEDAB}"/>
              </a:ext>
            </a:extLst>
          </p:cNvPr>
          <p:cNvPicPr>
            <a:picLocks noChangeAspect="1"/>
          </p:cNvPicPr>
          <p:nvPr/>
        </p:nvPicPr>
        <p:blipFill rotWithShape="1">
          <a:blip r:embed="rId3"/>
          <a:srcRect l="64375" t="16667" r="14910" b="6191"/>
          <a:stretch/>
        </p:blipFill>
        <p:spPr>
          <a:xfrm>
            <a:off x="477012" y="293913"/>
            <a:ext cx="5295590" cy="5571066"/>
          </a:xfrm>
          <a:prstGeom prst="rect">
            <a:avLst/>
          </a:prstGeom>
        </p:spPr>
      </p:pic>
      <p:sp>
        <p:nvSpPr>
          <p:cNvPr id="8" name="TextBox 7">
            <a:extLst>
              <a:ext uri="{FF2B5EF4-FFF2-40B4-BE49-F238E27FC236}">
                <a16:creationId xmlns:a16="http://schemas.microsoft.com/office/drawing/2014/main" id="{03144FB0-695D-42E2-BA12-095BD1D03A50}"/>
              </a:ext>
            </a:extLst>
          </p:cNvPr>
          <p:cNvSpPr txBox="1"/>
          <p:nvPr/>
        </p:nvSpPr>
        <p:spPr>
          <a:xfrm>
            <a:off x="7170260" y="6564087"/>
            <a:ext cx="39817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https://saferbirth.org/psbs/obstetric-hemorrhage/</a:t>
            </a:r>
          </a:p>
        </p:txBody>
      </p:sp>
      <p:pic>
        <p:nvPicPr>
          <p:cNvPr id="3" name="Picture 2">
            <a:extLst>
              <a:ext uri="{FF2B5EF4-FFF2-40B4-BE49-F238E27FC236}">
                <a16:creationId xmlns:a16="http://schemas.microsoft.com/office/drawing/2014/main" id="{FD03AB80-EE75-83B2-1337-6A2CC8B2C830}"/>
              </a:ext>
            </a:extLst>
          </p:cNvPr>
          <p:cNvPicPr>
            <a:picLocks noChangeAspect="1"/>
          </p:cNvPicPr>
          <p:nvPr/>
        </p:nvPicPr>
        <p:blipFill rotWithShape="1">
          <a:blip r:embed="rId4"/>
          <a:srcRect l="65000" t="16032" r="15536" b="6826"/>
          <a:stretch/>
        </p:blipFill>
        <p:spPr>
          <a:xfrm>
            <a:off x="1627275" y="1146909"/>
            <a:ext cx="4975782" cy="5571066"/>
          </a:xfrm>
          <a:prstGeom prst="rect">
            <a:avLst/>
          </a:prstGeom>
        </p:spPr>
      </p:pic>
      <p:cxnSp>
        <p:nvCxnSpPr>
          <p:cNvPr id="4" name="Straight Arrow Connector 3">
            <a:extLst>
              <a:ext uri="{FF2B5EF4-FFF2-40B4-BE49-F238E27FC236}">
                <a16:creationId xmlns:a16="http://schemas.microsoft.com/office/drawing/2014/main" id="{E9DB463B-12B1-21E9-2203-DC1742279B28}"/>
              </a:ext>
            </a:extLst>
          </p:cNvPr>
          <p:cNvCxnSpPr/>
          <p:nvPr/>
        </p:nvCxnSpPr>
        <p:spPr>
          <a:xfrm>
            <a:off x="1341120" y="4255008"/>
            <a:ext cx="444922" cy="4878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9AAC635-EC05-C2E4-AB9D-77A280D20BDE}"/>
              </a:ext>
            </a:extLst>
          </p:cNvPr>
          <p:cNvPicPr>
            <a:picLocks noChangeAspect="1"/>
          </p:cNvPicPr>
          <p:nvPr/>
        </p:nvPicPr>
        <p:blipFill rotWithShape="1">
          <a:blip r:embed="rId5"/>
          <a:srcRect l="32821" t="14067" r="36973" b="17064"/>
          <a:stretch/>
        </p:blipFill>
        <p:spPr>
          <a:xfrm>
            <a:off x="7080069" y="552289"/>
            <a:ext cx="4486143" cy="5753421"/>
          </a:xfrm>
          <a:prstGeom prst="rect">
            <a:avLst/>
          </a:prstGeom>
        </p:spPr>
      </p:pic>
    </p:spTree>
    <p:extLst>
      <p:ext uri="{BB962C8B-B14F-4D97-AF65-F5344CB8AC3E}">
        <p14:creationId xmlns:p14="http://schemas.microsoft.com/office/powerpoint/2010/main" val="514497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06376"/>
            <a:ext cx="12192000" cy="638907"/>
          </a:xfrm>
          <a:prstGeom prst="rect">
            <a:avLst/>
          </a:prstGeom>
          <a:solidFill>
            <a:srgbClr val="C00000">
              <a:alpha val="89000"/>
            </a:srgbClr>
          </a:solidFill>
          <a:ln>
            <a:solidFill>
              <a:schemeClr val="accent1"/>
            </a:solid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itle 1"/>
          <p:cNvSpPr>
            <a:spLocks noGrp="1"/>
          </p:cNvSpPr>
          <p:nvPr>
            <p:ph type="title"/>
          </p:nvPr>
        </p:nvSpPr>
        <p:spPr>
          <a:xfrm>
            <a:off x="167217" y="234951"/>
            <a:ext cx="11724216" cy="820866"/>
          </a:xfrm>
        </p:spPr>
        <p:txBody>
          <a:bodyPr/>
          <a:lstStyle/>
          <a:p>
            <a:r>
              <a:rPr lang="en-US" sz="2667" dirty="0">
                <a:solidFill>
                  <a:schemeClr val="bg1"/>
                </a:solidFill>
              </a:rPr>
              <a:t>US News and World Report: NTSV Cesarean Births</a:t>
            </a:r>
            <a:br>
              <a:rPr lang="en-US" sz="2667" dirty="0"/>
            </a:br>
            <a:endParaRPr lang="en-US" sz="2667" dirty="0"/>
          </a:p>
        </p:txBody>
      </p:sp>
      <p:graphicFrame>
        <p:nvGraphicFramePr>
          <p:cNvPr id="6" name="Table 5"/>
          <p:cNvGraphicFramePr>
            <a:graphicFrameLocks noGrp="1"/>
          </p:cNvGraphicFramePr>
          <p:nvPr/>
        </p:nvGraphicFramePr>
        <p:xfrm>
          <a:off x="253079" y="1029061"/>
          <a:ext cx="11685843" cy="3115069"/>
        </p:xfrm>
        <a:graphic>
          <a:graphicData uri="http://schemas.openxmlformats.org/drawingml/2006/table">
            <a:tbl>
              <a:tblPr firstRow="1" bandRow="1">
                <a:tableStyleId>{00A15C55-8517-42AA-B614-E9B94910E393}</a:tableStyleId>
              </a:tblPr>
              <a:tblGrid>
                <a:gridCol w="2086935">
                  <a:extLst>
                    <a:ext uri="{9D8B030D-6E8A-4147-A177-3AD203B41FA5}">
                      <a16:colId xmlns:a16="http://schemas.microsoft.com/office/drawing/2014/main" val="3639334310"/>
                    </a:ext>
                  </a:extLst>
                </a:gridCol>
                <a:gridCol w="925407">
                  <a:extLst>
                    <a:ext uri="{9D8B030D-6E8A-4147-A177-3AD203B41FA5}">
                      <a16:colId xmlns:a16="http://schemas.microsoft.com/office/drawing/2014/main" val="2495913407"/>
                    </a:ext>
                  </a:extLst>
                </a:gridCol>
                <a:gridCol w="1019212">
                  <a:extLst>
                    <a:ext uri="{9D8B030D-6E8A-4147-A177-3AD203B41FA5}">
                      <a16:colId xmlns:a16="http://schemas.microsoft.com/office/drawing/2014/main" val="2695425234"/>
                    </a:ext>
                  </a:extLst>
                </a:gridCol>
                <a:gridCol w="1083733">
                  <a:extLst>
                    <a:ext uri="{9D8B030D-6E8A-4147-A177-3AD203B41FA5}">
                      <a16:colId xmlns:a16="http://schemas.microsoft.com/office/drawing/2014/main" val="298247542"/>
                    </a:ext>
                  </a:extLst>
                </a:gridCol>
                <a:gridCol w="1828800">
                  <a:extLst>
                    <a:ext uri="{9D8B030D-6E8A-4147-A177-3AD203B41FA5}">
                      <a16:colId xmlns:a16="http://schemas.microsoft.com/office/drawing/2014/main" val="3762589055"/>
                    </a:ext>
                  </a:extLst>
                </a:gridCol>
                <a:gridCol w="1435106">
                  <a:extLst>
                    <a:ext uri="{9D8B030D-6E8A-4147-A177-3AD203B41FA5}">
                      <a16:colId xmlns:a16="http://schemas.microsoft.com/office/drawing/2014/main" val="2355412305"/>
                    </a:ext>
                  </a:extLst>
                </a:gridCol>
                <a:gridCol w="1224792">
                  <a:extLst>
                    <a:ext uri="{9D8B030D-6E8A-4147-A177-3AD203B41FA5}">
                      <a16:colId xmlns:a16="http://schemas.microsoft.com/office/drawing/2014/main" val="4294831938"/>
                    </a:ext>
                  </a:extLst>
                </a:gridCol>
                <a:gridCol w="946902">
                  <a:extLst>
                    <a:ext uri="{9D8B030D-6E8A-4147-A177-3AD203B41FA5}">
                      <a16:colId xmlns:a16="http://schemas.microsoft.com/office/drawing/2014/main" val="2223424625"/>
                    </a:ext>
                  </a:extLst>
                </a:gridCol>
                <a:gridCol w="1134956">
                  <a:extLst>
                    <a:ext uri="{9D8B030D-6E8A-4147-A177-3AD203B41FA5}">
                      <a16:colId xmlns:a16="http://schemas.microsoft.com/office/drawing/2014/main" val="610215999"/>
                    </a:ext>
                  </a:extLst>
                </a:gridCol>
              </a:tblGrid>
              <a:tr h="603439">
                <a:tc>
                  <a:txBody>
                    <a:bodyPr/>
                    <a:lstStyle/>
                    <a:p>
                      <a:pPr algn="ctr"/>
                      <a:r>
                        <a:rPr lang="en-US" sz="1500" dirty="0"/>
                        <a:t>Survey Question (CY2020</a:t>
                      </a:r>
                      <a:r>
                        <a:rPr lang="en-US" sz="1500" baseline="0" dirty="0"/>
                        <a:t> Data)</a:t>
                      </a:r>
                      <a:endParaRPr lang="en-US" sz="15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a:t>Total</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a:t>White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Black     </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50000"/>
                      </a:schemeClr>
                    </a:solidFill>
                  </a:tcPr>
                </a:tc>
                <a:tc>
                  <a:txBody>
                    <a:bodyPr/>
                    <a:lstStyle/>
                    <a:p>
                      <a:pPr algn="ctr"/>
                      <a:r>
                        <a:rPr lang="en-US" sz="1500" dirty="0"/>
                        <a:t>American Indian or Alaska Native</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Asian or Pacific Islander     </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50000"/>
                      </a:schemeClr>
                    </a:solidFill>
                  </a:tcPr>
                </a:tc>
                <a:tc>
                  <a:txBody>
                    <a:bodyPr/>
                    <a:lstStyle/>
                    <a:p>
                      <a:pPr algn="ctr"/>
                      <a:r>
                        <a:rPr lang="en-US" sz="1500" dirty="0"/>
                        <a:t>Hispanic</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50000"/>
                      </a:schemeClr>
                    </a:solidFill>
                  </a:tcPr>
                </a:tc>
                <a:tc>
                  <a:txBody>
                    <a:bodyPr/>
                    <a:lstStyle/>
                    <a:p>
                      <a:pPr algn="ctr"/>
                      <a:r>
                        <a:rPr lang="en-US" sz="1500" dirty="0"/>
                        <a:t>Other</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50000"/>
                      </a:schemeClr>
                    </a:solidFill>
                  </a:tcPr>
                </a:tc>
                <a:tc>
                  <a:txBody>
                    <a:bodyPr/>
                    <a:lstStyle/>
                    <a:p>
                      <a:pPr algn="ctr"/>
                      <a:r>
                        <a:rPr lang="en-US" sz="1500" dirty="0"/>
                        <a:t>Unknown</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255988816"/>
                  </a:ext>
                </a:extLst>
              </a:tr>
              <a:tr h="792480">
                <a:tc>
                  <a:txBody>
                    <a:bodyPr/>
                    <a:lstStyle/>
                    <a:p>
                      <a:pPr algn="l"/>
                      <a:r>
                        <a:rPr lang="en-US" sz="1500" dirty="0"/>
                        <a:t>A4 (Numerator) </a:t>
                      </a:r>
                      <a:r>
                        <a:rPr lang="en-US" sz="1500" dirty="0" err="1"/>
                        <a:t>NTSV</a:t>
                      </a:r>
                      <a:r>
                        <a:rPr lang="en-US" sz="1500" dirty="0"/>
                        <a:t> C-sections performed with eligible patients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t>639</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accent2">
                              <a:lumMod val="25000"/>
                            </a:schemeClr>
                          </a:solidFill>
                        </a:rPr>
                        <a:t>179</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dirty="0">
                          <a:solidFill>
                            <a:schemeClr val="accent2">
                              <a:lumMod val="25000"/>
                            </a:schemeClr>
                          </a:solidFill>
                        </a:rPr>
                        <a:t>158</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dirty="0">
                          <a:solidFill>
                            <a:schemeClr val="accent2">
                              <a:lumMod val="25000"/>
                            </a:schemeClr>
                          </a:solidFill>
                        </a:rPr>
                        <a:t>2</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dirty="0">
                          <a:solidFill>
                            <a:schemeClr val="accent2">
                              <a:lumMod val="25000"/>
                            </a:schemeClr>
                          </a:solidFill>
                        </a:rPr>
                        <a:t>67</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dirty="0">
                          <a:solidFill>
                            <a:schemeClr val="accent2">
                              <a:lumMod val="25000"/>
                            </a:schemeClr>
                          </a:solidFill>
                        </a:rPr>
                        <a:t>227</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dirty="0">
                          <a:solidFill>
                            <a:schemeClr val="accent2">
                              <a:lumMod val="25000"/>
                            </a:schemeClr>
                          </a:solidFill>
                        </a:rPr>
                        <a:t>3</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dirty="0">
                          <a:solidFill>
                            <a:schemeClr val="accent2">
                              <a:lumMod val="25000"/>
                            </a:schemeClr>
                          </a:solidFill>
                        </a:rPr>
                        <a:t>3</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30588614"/>
                  </a:ext>
                </a:extLst>
              </a:tr>
              <a:tr h="792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A3</a:t>
                      </a:r>
                      <a:r>
                        <a:rPr lang="en-US" sz="1500" baseline="0" dirty="0"/>
                        <a:t> (</a:t>
                      </a:r>
                      <a:r>
                        <a:rPr lang="en-US" sz="1500" dirty="0"/>
                        <a:t>Denominator)</a:t>
                      </a:r>
                      <a:r>
                        <a:rPr lang="en-US" sz="1500" baseline="0" dirty="0"/>
                        <a:t> </a:t>
                      </a:r>
                      <a:r>
                        <a:rPr lang="en-US" sz="1500" dirty="0" err="1"/>
                        <a:t>NTSV</a:t>
                      </a:r>
                      <a:r>
                        <a:rPr lang="en-US" sz="1500" dirty="0"/>
                        <a:t> C-section eligible patients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u="none" dirty="0"/>
                        <a:t>2241</a:t>
                      </a:r>
                      <a:endParaRPr lang="en-US" sz="1500" b="0" u="none"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accent2">
                              <a:lumMod val="25000"/>
                            </a:schemeClr>
                          </a:solidFill>
                        </a:rPr>
                        <a:t>728</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dirty="0">
                          <a:solidFill>
                            <a:schemeClr val="accent2">
                              <a:lumMod val="25000"/>
                            </a:schemeClr>
                          </a:solidFill>
                        </a:rPr>
                        <a:t>453</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dirty="0">
                          <a:solidFill>
                            <a:schemeClr val="accent2">
                              <a:lumMod val="25000"/>
                            </a:schemeClr>
                          </a:solidFill>
                        </a:rPr>
                        <a:t>2</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dirty="0">
                          <a:solidFill>
                            <a:schemeClr val="accent2">
                              <a:lumMod val="25000"/>
                            </a:schemeClr>
                          </a:solidFill>
                        </a:rPr>
                        <a:t>184</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dirty="0">
                          <a:solidFill>
                            <a:schemeClr val="accent2">
                              <a:lumMod val="25000"/>
                            </a:schemeClr>
                          </a:solidFill>
                        </a:rPr>
                        <a:t>853</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dirty="0">
                          <a:solidFill>
                            <a:schemeClr val="accent2">
                              <a:lumMod val="25000"/>
                            </a:schemeClr>
                          </a:solidFill>
                        </a:rPr>
                        <a:t>14</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dirty="0">
                          <a:solidFill>
                            <a:schemeClr val="accent2">
                              <a:lumMod val="25000"/>
                            </a:schemeClr>
                          </a:solidFill>
                        </a:rPr>
                        <a:t>7</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52567580"/>
                  </a:ext>
                </a:extLst>
              </a:tr>
              <a:tr h="463309">
                <a:tc>
                  <a:txBody>
                    <a:bodyPr/>
                    <a:lstStyle/>
                    <a:p>
                      <a:pPr algn="l"/>
                      <a:r>
                        <a:rPr lang="en-US" sz="1500" dirty="0"/>
                        <a:t>Rate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a:t>28.51%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a:solidFill>
                            <a:schemeClr val="accent2">
                              <a:lumMod val="25000"/>
                            </a:schemeClr>
                          </a:solidFill>
                        </a:rPr>
                        <a:t>24.59%</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b="1" dirty="0">
                          <a:solidFill>
                            <a:schemeClr val="accent2">
                              <a:lumMod val="25000"/>
                            </a:schemeClr>
                          </a:solidFill>
                        </a:rPr>
                        <a:t>34.88%</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dirty="0">
                          <a:solidFill>
                            <a:schemeClr val="accent2">
                              <a:lumMod val="25000"/>
                            </a:schemeClr>
                          </a:solidFill>
                        </a:rPr>
                        <a:t>100%</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b="1" dirty="0">
                          <a:solidFill>
                            <a:schemeClr val="accent2">
                              <a:lumMod val="25000"/>
                            </a:schemeClr>
                          </a:solidFill>
                        </a:rPr>
                        <a:t>36.41%</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dirty="0">
                          <a:solidFill>
                            <a:schemeClr val="accent2">
                              <a:lumMod val="25000"/>
                            </a:schemeClr>
                          </a:solidFill>
                        </a:rPr>
                        <a:t>26.61%</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dirty="0">
                          <a:solidFill>
                            <a:schemeClr val="accent2">
                              <a:lumMod val="25000"/>
                            </a:schemeClr>
                          </a:solidFill>
                        </a:rPr>
                        <a:t>21.43%</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500" dirty="0">
                          <a:solidFill>
                            <a:schemeClr val="accent2">
                              <a:lumMod val="25000"/>
                            </a:schemeClr>
                          </a:solidFill>
                        </a:rPr>
                        <a:t>42.86%</a:t>
                      </a:r>
                    </a:p>
                  </a:txBody>
                  <a:tcPr marL="121920" marR="121920" marT="60960" marB="6096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973447303"/>
                  </a:ext>
                </a:extLst>
              </a:tr>
            </a:tbl>
          </a:graphicData>
        </a:graphic>
      </p:graphicFrame>
    </p:spTree>
    <p:extLst>
      <p:ext uri="{BB962C8B-B14F-4D97-AF65-F5344CB8AC3E}">
        <p14:creationId xmlns:p14="http://schemas.microsoft.com/office/powerpoint/2010/main" val="4125711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A39A05-3F02-C021-BAA0-0BCF3D9E8D88}"/>
              </a:ext>
            </a:extLst>
          </p:cNvPr>
          <p:cNvSpPr>
            <a:spLocks noGrp="1"/>
          </p:cNvSpPr>
          <p:nvPr>
            <p:ph type="title"/>
          </p:nvPr>
        </p:nvSpPr>
        <p:spPr>
          <a:xfrm>
            <a:off x="1383564" y="348865"/>
            <a:ext cx="9718111" cy="1576446"/>
          </a:xfrm>
        </p:spPr>
        <p:txBody>
          <a:bodyPr anchor="ctr">
            <a:normAutofit/>
          </a:bodyPr>
          <a:lstStyle/>
          <a:p>
            <a:r>
              <a:rPr lang="en-US" sz="4800" b="1" dirty="0">
                <a:solidFill>
                  <a:srgbClr val="FFFFFF"/>
                </a:solidFill>
              </a:rPr>
              <a:t>SMARTIE Objective/Aim</a:t>
            </a:r>
          </a:p>
        </p:txBody>
      </p:sp>
      <p:graphicFrame>
        <p:nvGraphicFramePr>
          <p:cNvPr id="7" name="Content Placeholder 2">
            <a:extLst>
              <a:ext uri="{FF2B5EF4-FFF2-40B4-BE49-F238E27FC236}">
                <a16:creationId xmlns:a16="http://schemas.microsoft.com/office/drawing/2014/main" id="{CAE63C68-220E-F4A5-4923-DA8030ADE328}"/>
              </a:ext>
            </a:extLst>
          </p:cNvPr>
          <p:cNvGraphicFramePr>
            <a:graphicFrameLocks noGrp="1"/>
          </p:cNvGraphicFramePr>
          <p:nvPr>
            <p:ph idx="1"/>
          </p:nvPr>
        </p:nvGraphicFramePr>
        <p:xfrm>
          <a:off x="369455" y="2273574"/>
          <a:ext cx="11388435" cy="4339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7699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87DDF7-DA66-448D-8A9A-A01521512A48}"/>
              </a:ext>
            </a:extLst>
          </p:cNvPr>
          <p:cNvSpPr>
            <a:spLocks noGrp="1"/>
          </p:cNvSpPr>
          <p:nvPr>
            <p:ph type="title"/>
          </p:nvPr>
        </p:nvSpPr>
        <p:spPr>
          <a:xfrm>
            <a:off x="648931" y="251883"/>
            <a:ext cx="6422849" cy="1676603"/>
          </a:xfrm>
        </p:spPr>
        <p:txBody>
          <a:bodyPr>
            <a:normAutofit/>
          </a:bodyPr>
          <a:lstStyle/>
          <a:p>
            <a:r>
              <a:rPr lang="en-US" sz="3700" b="1" dirty="0"/>
              <a:t>Achieving Health Equity through Quality Improvement</a:t>
            </a:r>
          </a:p>
        </p:txBody>
      </p:sp>
      <p:sp>
        <p:nvSpPr>
          <p:cNvPr id="7" name="Content Placeholder 6">
            <a:extLst>
              <a:ext uri="{FF2B5EF4-FFF2-40B4-BE49-F238E27FC236}">
                <a16:creationId xmlns:a16="http://schemas.microsoft.com/office/drawing/2014/main" id="{57CA84CF-C870-45F8-B1A4-619EB889D309}"/>
              </a:ext>
            </a:extLst>
          </p:cNvPr>
          <p:cNvSpPr>
            <a:spLocks noGrp="1"/>
          </p:cNvSpPr>
          <p:nvPr>
            <p:ph idx="1"/>
          </p:nvPr>
        </p:nvSpPr>
        <p:spPr>
          <a:xfrm>
            <a:off x="648931" y="2003368"/>
            <a:ext cx="6422848" cy="4683680"/>
          </a:xfrm>
        </p:spPr>
        <p:txBody>
          <a:bodyPr>
            <a:normAutofit fontScale="92500"/>
          </a:bodyPr>
          <a:lstStyle/>
          <a:p>
            <a:r>
              <a:rPr lang="en-US" sz="2000" b="1" dirty="0"/>
              <a:t>What are we trying to accomplish?  </a:t>
            </a:r>
          </a:p>
          <a:p>
            <a:pPr lvl="1"/>
            <a:r>
              <a:rPr lang="en-US" sz="1800" dirty="0"/>
              <a:t>Reduce the rate of non-medically indicated NTSV cesarean deliveries and the Black/White and Asian/White disparity</a:t>
            </a:r>
          </a:p>
          <a:p>
            <a:pPr lvl="1"/>
            <a:endParaRPr lang="en-US" sz="2000" dirty="0"/>
          </a:p>
          <a:p>
            <a:r>
              <a:rPr lang="en-US" sz="2000" b="1" dirty="0"/>
              <a:t>How will we know that a change is an improvement?  </a:t>
            </a:r>
          </a:p>
          <a:p>
            <a:pPr lvl="1"/>
            <a:r>
              <a:rPr lang="en-US" sz="1800" dirty="0"/>
              <a:t>Monitor NTSV rates, overall and stratified by race and ethnicity</a:t>
            </a:r>
          </a:p>
          <a:p>
            <a:pPr lvl="1"/>
            <a:r>
              <a:rPr lang="en-US" sz="1800" dirty="0"/>
              <a:t>Monitor indications for NTSV cesareans, overall and stratified by race and ethnicity</a:t>
            </a:r>
          </a:p>
          <a:p>
            <a:pPr lvl="1"/>
            <a:endParaRPr lang="en-US" sz="2000" dirty="0"/>
          </a:p>
          <a:p>
            <a:r>
              <a:rPr lang="en-US" sz="2000" b="1" dirty="0"/>
              <a:t>What change can we make that will result in improvement?  </a:t>
            </a:r>
          </a:p>
          <a:p>
            <a:pPr lvl="1"/>
            <a:r>
              <a:rPr lang="en-US" sz="1800" dirty="0"/>
              <a:t>Implement labor dystocia checklist </a:t>
            </a:r>
          </a:p>
          <a:p>
            <a:pPr lvl="1"/>
            <a:r>
              <a:rPr lang="en-US" sz="1800" dirty="0"/>
              <a:t>Track evidence-based indications for cesarean delivery, overall and by race and ethnicity </a:t>
            </a:r>
          </a:p>
          <a:p>
            <a:pPr lvl="1"/>
            <a:r>
              <a:rPr lang="en-US" sz="1800" dirty="0"/>
              <a:t>Engage the Patient Advisory Council</a:t>
            </a:r>
          </a:p>
          <a:p>
            <a:pPr lvl="1"/>
            <a:r>
              <a:rPr lang="en-US" sz="1800" dirty="0"/>
              <a:t>Share data with department</a:t>
            </a:r>
          </a:p>
        </p:txBody>
      </p:sp>
      <p:sp>
        <p:nvSpPr>
          <p:cNvPr id="12" name="Rectangle 11">
            <a:extLst>
              <a:ext uri="{FF2B5EF4-FFF2-40B4-BE49-F238E27FC236}">
                <a16:creationId xmlns:a16="http://schemas.microsoft.com/office/drawing/2014/main" id="{11C59EDF-5A1E-404D-B55D-8AEA5D8D6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574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9">
            <a:extLst>
              <a:ext uri="{FF2B5EF4-FFF2-40B4-BE49-F238E27FC236}">
                <a16:creationId xmlns:a16="http://schemas.microsoft.com/office/drawing/2014/main" id="{FEE0385D-4151-43AA-9C6B-0365E1031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7784"/>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text on a white background&#10;&#10;Description automatically generated">
            <a:extLst>
              <a:ext uri="{FF2B5EF4-FFF2-40B4-BE49-F238E27FC236}">
                <a16:creationId xmlns:a16="http://schemas.microsoft.com/office/drawing/2014/main" id="{9DB297F2-FB2C-48B5-851B-441F4BF68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1082" y="1090185"/>
            <a:ext cx="3026664" cy="4674384"/>
          </a:xfrm>
          <a:prstGeom prst="rect">
            <a:avLst/>
          </a:prstGeom>
          <a:effectLst/>
        </p:spPr>
      </p:pic>
      <p:sp>
        <p:nvSpPr>
          <p:cNvPr id="8" name="TextBox 7">
            <a:extLst>
              <a:ext uri="{FF2B5EF4-FFF2-40B4-BE49-F238E27FC236}">
                <a16:creationId xmlns:a16="http://schemas.microsoft.com/office/drawing/2014/main" id="{6E2DB483-C1B4-4D72-8785-C571E3DE8D8A}"/>
              </a:ext>
            </a:extLst>
          </p:cNvPr>
          <p:cNvSpPr txBox="1"/>
          <p:nvPr/>
        </p:nvSpPr>
        <p:spPr>
          <a:xfrm>
            <a:off x="7831228" y="6363881"/>
            <a:ext cx="41990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IHI Improving Health Equity:  Build Infrastructure to Support Health Equity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033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4" descr="A close up of a camera lens&#10;&#10;Description automatically generated">
            <a:extLst>
              <a:ext uri="{FF2B5EF4-FFF2-40B4-BE49-F238E27FC236}">
                <a16:creationId xmlns:a16="http://schemas.microsoft.com/office/drawing/2014/main" id="{871B1736-2FEB-B7B9-E6D8-AA1614A5BA6B}"/>
              </a:ext>
            </a:extLst>
          </p:cNvPr>
          <p:cNvPicPr>
            <a:picLocks noChangeAspect="1"/>
          </p:cNvPicPr>
          <p:nvPr/>
        </p:nvPicPr>
        <p:blipFill rotWithShape="1">
          <a:blip r:embed="rId2"/>
          <a:srcRect/>
          <a:stretch/>
        </p:blipFill>
        <p:spPr>
          <a:xfrm>
            <a:off x="-3047" y="10"/>
            <a:ext cx="12191999" cy="6857990"/>
          </a:xfrm>
          <a:prstGeom prst="rect">
            <a:avLst/>
          </a:prstGeom>
        </p:spPr>
      </p:pic>
      <p:sp>
        <p:nvSpPr>
          <p:cNvPr id="23"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9D669A-514A-3A14-6E41-EDA6257D70C3}"/>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5400" b="1" dirty="0">
                <a:solidFill>
                  <a:srgbClr val="FFFFFF"/>
                </a:solidFill>
              </a:rPr>
              <a:t>Applying a Health Equity Lens to  Quality Case Reviews</a:t>
            </a:r>
          </a:p>
        </p:txBody>
      </p:sp>
      <p:sp>
        <p:nvSpPr>
          <p:cNvPr id="3" name="Text Placeholder 2">
            <a:extLst>
              <a:ext uri="{FF2B5EF4-FFF2-40B4-BE49-F238E27FC236}">
                <a16:creationId xmlns:a16="http://schemas.microsoft.com/office/drawing/2014/main" id="{78BE3F58-EAD3-FB64-7163-261EC17A4EE5}"/>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defTabSz="914400"/>
            <a:endParaRPr lang="en-US">
              <a:solidFill>
                <a:srgbClr val="FFFFFF"/>
              </a:solidFill>
            </a:endParaRPr>
          </a:p>
        </p:txBody>
      </p:sp>
    </p:spTree>
    <p:extLst>
      <p:ext uri="{BB962C8B-B14F-4D97-AF65-F5344CB8AC3E}">
        <p14:creationId xmlns:p14="http://schemas.microsoft.com/office/powerpoint/2010/main" val="4253983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3">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5">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7">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3D21DC-9284-6040-AA59-9795A7500C21}"/>
              </a:ext>
            </a:extLst>
          </p:cNvPr>
          <p:cNvSpPr>
            <a:spLocks noGrp="1"/>
          </p:cNvSpPr>
          <p:nvPr>
            <p:ph type="title"/>
          </p:nvPr>
        </p:nvSpPr>
        <p:spPr>
          <a:xfrm>
            <a:off x="806825" y="457201"/>
            <a:ext cx="2844800" cy="3588870"/>
          </a:xfrm>
        </p:spPr>
        <p:txBody>
          <a:bodyPr anchor="b">
            <a:normAutofit/>
          </a:bodyPr>
          <a:lstStyle/>
          <a:p>
            <a:pPr algn="r"/>
            <a:r>
              <a:rPr lang="en-US" sz="4000" b="1" dirty="0">
                <a:solidFill>
                  <a:srgbClr val="FFFFFF"/>
                </a:solidFill>
              </a:rPr>
              <a:t>Health Disparities vs Inequities</a:t>
            </a:r>
            <a:endParaRPr lang="en-US" sz="4000" dirty="0">
              <a:solidFill>
                <a:srgbClr val="FFFFFF"/>
              </a:solidFill>
            </a:endParaRPr>
          </a:p>
        </p:txBody>
      </p:sp>
      <p:graphicFrame>
        <p:nvGraphicFramePr>
          <p:cNvPr id="29" name="Content Placeholder 2">
            <a:extLst>
              <a:ext uri="{FF2B5EF4-FFF2-40B4-BE49-F238E27FC236}">
                <a16:creationId xmlns:a16="http://schemas.microsoft.com/office/drawing/2014/main" id="{6B48F1CA-A884-055C-0A97-78DCF29B99C9}"/>
              </a:ext>
            </a:extLst>
          </p:cNvPr>
          <p:cNvGraphicFramePr>
            <a:graphicFrameLocks noGrp="1"/>
          </p:cNvGraphicFramePr>
          <p:nvPr>
            <p:ph idx="1"/>
          </p:nvPr>
        </p:nvGraphicFramePr>
        <p:xfrm>
          <a:off x="4649245" y="669363"/>
          <a:ext cx="3806386" cy="5534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Bar chart with solid fill">
            <a:extLst>
              <a:ext uri="{FF2B5EF4-FFF2-40B4-BE49-F238E27FC236}">
                <a16:creationId xmlns:a16="http://schemas.microsoft.com/office/drawing/2014/main" id="{BA631C3C-0518-7773-6669-FBC111A2AA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35233" y="872902"/>
            <a:ext cx="2142036" cy="2142036"/>
          </a:xfrm>
          <a:prstGeom prst="rect">
            <a:avLst/>
          </a:prstGeom>
        </p:spPr>
      </p:pic>
      <p:pic>
        <p:nvPicPr>
          <p:cNvPr id="5" name="Graphic 4" descr="Scales of justice with solid fill">
            <a:extLst>
              <a:ext uri="{FF2B5EF4-FFF2-40B4-BE49-F238E27FC236}">
                <a16:creationId xmlns:a16="http://schemas.microsoft.com/office/drawing/2014/main" id="{7B908326-9D76-8954-ADCB-D8943742A69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35233" y="3750067"/>
            <a:ext cx="2235031" cy="2235031"/>
          </a:xfrm>
          <a:prstGeom prst="rect">
            <a:avLst/>
          </a:prstGeom>
        </p:spPr>
      </p:pic>
      <p:sp>
        <p:nvSpPr>
          <p:cNvPr id="17" name="TextBox 16">
            <a:extLst>
              <a:ext uri="{FF2B5EF4-FFF2-40B4-BE49-F238E27FC236}">
                <a16:creationId xmlns:a16="http://schemas.microsoft.com/office/drawing/2014/main" id="{B3674ABF-6FE6-C5D5-7268-F585B4C16DCE}"/>
              </a:ext>
            </a:extLst>
          </p:cNvPr>
          <p:cNvSpPr txBox="1"/>
          <p:nvPr/>
        </p:nvSpPr>
        <p:spPr>
          <a:xfrm>
            <a:off x="4037825" y="6295043"/>
            <a:ext cx="7982940"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IHI Improving Health Equity: Make Health Equity a Strategic Priority; SMFM Special Report. Am J </a:t>
            </a:r>
            <a:r>
              <a:rPr kumimoji="0" lang="en-US" sz="900" b="1" i="0" u="none" strike="noStrike" kern="1200" cap="none" spc="0" normalizeH="0" baseline="0" noProof="0" dirty="0" err="1">
                <a:ln>
                  <a:noFill/>
                </a:ln>
                <a:solidFill>
                  <a:prstClr val="black"/>
                </a:solidFill>
                <a:effectLst/>
                <a:uLnTx/>
                <a:uFillTx/>
                <a:latin typeface="Calibri" panose="020F0502020204030204"/>
                <a:ea typeface="ＭＳ Ｐゴシック" charset="0"/>
                <a:cs typeface="+mn-cs"/>
              </a:rPr>
              <a:t>Obstet</a:t>
            </a:r>
            <a:r>
              <a:rPr kumimoji="0" lang="en-US" sz="9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 Gynecol. 2018 Feb;218(2):B9-B17; Greenwood B, et al. </a:t>
            </a:r>
            <a:r>
              <a:rPr kumimoji="0" lang="pl-PL" sz="9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Proc Natl Acad Sci U S A. 2020 Sep 1;117(35):21194-21200</a:t>
            </a:r>
            <a:r>
              <a:rPr kumimoji="0" lang="en-US" sz="9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 Pregnancy Mortality Surveillance System, 2011-2015. MMWR 2019;68:423-9; Howell, E et al. Clin </a:t>
            </a:r>
            <a:r>
              <a:rPr kumimoji="0" lang="en-US" sz="900" b="1" i="0" u="none" strike="noStrike" kern="1200" cap="none" spc="0" normalizeH="0" baseline="0" noProof="0" dirty="0" err="1">
                <a:ln>
                  <a:noFill/>
                </a:ln>
                <a:solidFill>
                  <a:prstClr val="black"/>
                </a:solidFill>
                <a:effectLst/>
                <a:uLnTx/>
                <a:uFillTx/>
                <a:latin typeface="Calibri" panose="020F0502020204030204"/>
                <a:ea typeface="ＭＳ Ｐゴシック" charset="0"/>
                <a:cs typeface="+mn-cs"/>
              </a:rPr>
              <a:t>Obstet</a:t>
            </a:r>
            <a:r>
              <a:rPr kumimoji="0" lang="en-US" sz="9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 Gynecol. 2018 Jun;61(2):387-399 </a:t>
            </a:r>
          </a:p>
        </p:txBody>
      </p:sp>
    </p:spTree>
    <p:extLst>
      <p:ext uri="{BB962C8B-B14F-4D97-AF65-F5344CB8AC3E}">
        <p14:creationId xmlns:p14="http://schemas.microsoft.com/office/powerpoint/2010/main" val="1991996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A13BF74-2339-483C-B3D0-FD365B19056B}"/>
              </a:ext>
            </a:extLst>
          </p:cNvPr>
          <p:cNvPicPr>
            <a:picLocks noChangeAspect="1"/>
          </p:cNvPicPr>
          <p:nvPr/>
        </p:nvPicPr>
        <p:blipFill rotWithShape="1">
          <a:blip r:embed="rId3"/>
          <a:srcRect l="31243" t="28754" r="30651" b="4812"/>
          <a:stretch/>
        </p:blipFill>
        <p:spPr>
          <a:xfrm>
            <a:off x="6592281" y="643467"/>
            <a:ext cx="4787291" cy="5571066"/>
          </a:xfrm>
          <a:prstGeom prst="rect">
            <a:avLst/>
          </a:prstGeom>
        </p:spPr>
      </p:pic>
      <p:sp>
        <p:nvSpPr>
          <p:cNvPr id="15" name="Rectangle 14">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0D19BA58-3BBE-4CD3-BA42-285BF337A570}"/>
              </a:ext>
            </a:extLst>
          </p:cNvPr>
          <p:cNvCxnSpPr/>
          <p:nvPr/>
        </p:nvCxnSpPr>
        <p:spPr>
          <a:xfrm>
            <a:off x="6256865" y="4678853"/>
            <a:ext cx="444922" cy="4878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3784FAE-8415-4EC3-9BB4-B3363074275C}"/>
              </a:ext>
            </a:extLst>
          </p:cNvPr>
          <p:cNvCxnSpPr/>
          <p:nvPr/>
        </p:nvCxnSpPr>
        <p:spPr>
          <a:xfrm>
            <a:off x="6369820" y="5202747"/>
            <a:ext cx="444922" cy="4878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CF074D0-B4A6-404D-A288-4D9638232176}"/>
              </a:ext>
            </a:extLst>
          </p:cNvPr>
          <p:cNvPicPr>
            <a:picLocks noChangeAspect="1"/>
          </p:cNvPicPr>
          <p:nvPr/>
        </p:nvPicPr>
        <p:blipFill rotWithShape="1">
          <a:blip r:embed="rId4">
            <a:extLst>
              <a:ext uri="{28A0092B-C50C-407E-A947-70E740481C1C}">
                <a14:useLocalDpi xmlns:a14="http://schemas.microsoft.com/office/drawing/2010/main" val="0"/>
              </a:ext>
            </a:extLst>
          </a:blip>
          <a:srcRect b="16103"/>
          <a:stretch/>
        </p:blipFill>
        <p:spPr>
          <a:xfrm>
            <a:off x="1398946" y="1547902"/>
            <a:ext cx="4318929" cy="4689172"/>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cxnSp>
        <p:nvCxnSpPr>
          <p:cNvPr id="12" name="Straight Arrow Connector 11">
            <a:extLst>
              <a:ext uri="{FF2B5EF4-FFF2-40B4-BE49-F238E27FC236}">
                <a16:creationId xmlns:a16="http://schemas.microsoft.com/office/drawing/2014/main" id="{60229735-2189-4015-B805-DE1006CAFDD7}"/>
              </a:ext>
            </a:extLst>
          </p:cNvPr>
          <p:cNvCxnSpPr/>
          <p:nvPr/>
        </p:nvCxnSpPr>
        <p:spPr>
          <a:xfrm>
            <a:off x="1173350" y="5452776"/>
            <a:ext cx="444922" cy="4878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744DBC0-66F8-4E55-8D22-1D9468953A69}"/>
              </a:ext>
            </a:extLst>
          </p:cNvPr>
          <p:cNvPicPr>
            <a:picLocks noChangeAspect="1"/>
          </p:cNvPicPr>
          <p:nvPr/>
        </p:nvPicPr>
        <p:blipFill rotWithShape="1">
          <a:blip r:embed="rId5"/>
          <a:srcRect l="23845" t="12184" r="27114" b="5632"/>
          <a:stretch/>
        </p:blipFill>
        <p:spPr>
          <a:xfrm>
            <a:off x="522052" y="433455"/>
            <a:ext cx="4018433" cy="4489344"/>
          </a:xfrm>
          <a:prstGeom prst="rect">
            <a:avLst/>
          </a:prstGeom>
        </p:spPr>
      </p:pic>
      <p:cxnSp>
        <p:nvCxnSpPr>
          <p:cNvPr id="16" name="Straight Arrow Connector 15">
            <a:extLst>
              <a:ext uri="{FF2B5EF4-FFF2-40B4-BE49-F238E27FC236}">
                <a16:creationId xmlns:a16="http://schemas.microsoft.com/office/drawing/2014/main" id="{F433BB9F-BFD0-4C67-8E26-1505AD1385B8}"/>
              </a:ext>
            </a:extLst>
          </p:cNvPr>
          <p:cNvCxnSpPr/>
          <p:nvPr/>
        </p:nvCxnSpPr>
        <p:spPr>
          <a:xfrm>
            <a:off x="200319" y="3743854"/>
            <a:ext cx="444922" cy="4878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EDA0405-5B03-7F9B-5D99-EACB328FFB65}"/>
              </a:ext>
            </a:extLst>
          </p:cNvPr>
          <p:cNvSpPr txBox="1"/>
          <p:nvPr/>
        </p:nvSpPr>
        <p:spPr>
          <a:xfrm>
            <a:off x="9820106" y="6479470"/>
            <a:ext cx="155946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https://saferbirth.org</a:t>
            </a:r>
          </a:p>
        </p:txBody>
      </p:sp>
    </p:spTree>
    <p:extLst>
      <p:ext uri="{BB962C8B-B14F-4D97-AF65-F5344CB8AC3E}">
        <p14:creationId xmlns:p14="http://schemas.microsoft.com/office/powerpoint/2010/main" val="3184865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1">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155556" y="4549143"/>
            <a:ext cx="4284417" cy="1665386"/>
          </a:xfrm>
        </p:spPr>
        <p:txBody>
          <a:bodyPr vert="horz" lIns="91440" tIns="45720" rIns="91440" bIns="45720" rtlCol="0" anchor="t">
            <a:normAutofit/>
          </a:bodyPr>
          <a:lstStyle/>
          <a:p>
            <a:r>
              <a:rPr lang="en-US" b="1">
                <a:solidFill>
                  <a:schemeClr val="bg1"/>
                </a:solidFill>
              </a:rPr>
              <a:t>Standardized Case Review </a:t>
            </a:r>
          </a:p>
        </p:txBody>
      </p:sp>
      <p:sp>
        <p:nvSpPr>
          <p:cNvPr id="24" name="Rectangle 13">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190C419-187D-4C01-9E82-9FC195C4A929}"/>
              </a:ext>
            </a:extLst>
          </p:cNvPr>
          <p:cNvPicPr>
            <a:picLocks noChangeAspect="1"/>
          </p:cNvPicPr>
          <p:nvPr/>
        </p:nvPicPr>
        <p:blipFill rotWithShape="1">
          <a:blip r:embed="rId3"/>
          <a:srcRect l="64853" t="22726" r="21146" b="37059"/>
          <a:stretch/>
        </p:blipFill>
        <p:spPr>
          <a:xfrm>
            <a:off x="6878869" y="381787"/>
            <a:ext cx="4122284" cy="3344925"/>
          </a:xfrm>
          <a:prstGeom prst="rect">
            <a:avLst/>
          </a:prstGeom>
        </p:spPr>
      </p:pic>
      <p:pic>
        <p:nvPicPr>
          <p:cNvPr id="5" name="Picture 4"/>
          <p:cNvPicPr>
            <a:picLocks noChangeAspect="1"/>
          </p:cNvPicPr>
          <p:nvPr/>
        </p:nvPicPr>
        <p:blipFill rotWithShape="1">
          <a:blip r:embed="rId4"/>
          <a:srcRect l="75732" t="14052" r="6923" b="28010"/>
          <a:stretch/>
        </p:blipFill>
        <p:spPr>
          <a:xfrm>
            <a:off x="878958" y="299499"/>
            <a:ext cx="4445034" cy="4194529"/>
          </a:xfrm>
          <a:prstGeom prst="rect">
            <a:avLst/>
          </a:prstGeom>
        </p:spPr>
      </p:pic>
      <p:pic>
        <p:nvPicPr>
          <p:cNvPr id="7" name="Picture 6">
            <a:extLst>
              <a:ext uri="{FF2B5EF4-FFF2-40B4-BE49-F238E27FC236}">
                <a16:creationId xmlns:a16="http://schemas.microsoft.com/office/drawing/2014/main" id="{AB308FAD-5659-481B-8115-221EF2C0AB8C}"/>
              </a:ext>
            </a:extLst>
          </p:cNvPr>
          <p:cNvPicPr>
            <a:picLocks noChangeAspect="1"/>
          </p:cNvPicPr>
          <p:nvPr/>
        </p:nvPicPr>
        <p:blipFill rotWithShape="1">
          <a:blip r:embed="rId3"/>
          <a:srcRect l="65390" t="62571" r="15831" b="9844"/>
          <a:stretch/>
        </p:blipFill>
        <p:spPr>
          <a:xfrm>
            <a:off x="6202940" y="4108499"/>
            <a:ext cx="5551522" cy="2303721"/>
          </a:xfrm>
          <a:prstGeom prst="rect">
            <a:avLst/>
          </a:prstGeom>
        </p:spPr>
      </p:pic>
      <p:sp>
        <p:nvSpPr>
          <p:cNvPr id="25" name="Rectangle 15">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420" y="4549143"/>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208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FC511107-6E7E-D98D-62FC-5A3A927045AA}"/>
              </a:ext>
            </a:extLst>
          </p:cNvPr>
          <p:cNvSpPr>
            <a:spLocks noGrp="1"/>
          </p:cNvSpPr>
          <p:nvPr>
            <p:ph type="title"/>
          </p:nvPr>
        </p:nvSpPr>
        <p:spPr>
          <a:xfrm>
            <a:off x="1371597" y="348865"/>
            <a:ext cx="10044023" cy="877729"/>
          </a:xfrm>
        </p:spPr>
        <p:txBody>
          <a:bodyPr anchor="ctr">
            <a:normAutofit/>
          </a:bodyPr>
          <a:lstStyle/>
          <a:p>
            <a:r>
              <a:rPr lang="en-US" sz="4000" b="1">
                <a:solidFill>
                  <a:srgbClr val="FFFFFF"/>
                </a:solidFill>
              </a:rPr>
              <a:t>Case Reviews: Opportunities for Improvement</a:t>
            </a:r>
            <a:endParaRPr lang="en-US" sz="4000">
              <a:solidFill>
                <a:srgbClr val="FFFFFF"/>
              </a:solidFill>
            </a:endParaRPr>
          </a:p>
        </p:txBody>
      </p:sp>
      <p:graphicFrame>
        <p:nvGraphicFramePr>
          <p:cNvPr id="9" name="Table 9">
            <a:extLst>
              <a:ext uri="{FF2B5EF4-FFF2-40B4-BE49-F238E27FC236}">
                <a16:creationId xmlns:a16="http://schemas.microsoft.com/office/drawing/2014/main" id="{772DC3FD-6BA0-07A1-7EA7-70E37DCE8CEF}"/>
              </a:ext>
            </a:extLst>
          </p:cNvPr>
          <p:cNvGraphicFramePr>
            <a:graphicFrameLocks noGrp="1"/>
          </p:cNvGraphicFramePr>
          <p:nvPr>
            <p:ph idx="1"/>
          </p:nvPr>
        </p:nvGraphicFramePr>
        <p:xfrm>
          <a:off x="644056" y="2287320"/>
          <a:ext cx="10927830" cy="3843326"/>
        </p:xfrm>
        <a:graphic>
          <a:graphicData uri="http://schemas.openxmlformats.org/drawingml/2006/table">
            <a:tbl>
              <a:tblPr firstRow="1" bandRow="1">
                <a:tableStyleId>{5C22544A-7EE6-4342-B048-85BDC9FD1C3A}</a:tableStyleId>
              </a:tblPr>
              <a:tblGrid>
                <a:gridCol w="3585578">
                  <a:extLst>
                    <a:ext uri="{9D8B030D-6E8A-4147-A177-3AD203B41FA5}">
                      <a16:colId xmlns:a16="http://schemas.microsoft.com/office/drawing/2014/main" val="3797147496"/>
                    </a:ext>
                  </a:extLst>
                </a:gridCol>
                <a:gridCol w="3696069">
                  <a:extLst>
                    <a:ext uri="{9D8B030D-6E8A-4147-A177-3AD203B41FA5}">
                      <a16:colId xmlns:a16="http://schemas.microsoft.com/office/drawing/2014/main" val="3177897133"/>
                    </a:ext>
                  </a:extLst>
                </a:gridCol>
                <a:gridCol w="3646183">
                  <a:extLst>
                    <a:ext uri="{9D8B030D-6E8A-4147-A177-3AD203B41FA5}">
                      <a16:colId xmlns:a16="http://schemas.microsoft.com/office/drawing/2014/main" val="2851713781"/>
                    </a:ext>
                  </a:extLst>
                </a:gridCol>
              </a:tblGrid>
              <a:tr h="411562">
                <a:tc>
                  <a:txBody>
                    <a:bodyPr/>
                    <a:lstStyle/>
                    <a:p>
                      <a:endParaRPr lang="en-US" sz="1600" dirty="0"/>
                    </a:p>
                  </a:txBody>
                  <a:tcPr marL="93537" marR="93537" marT="46768" marB="46768"/>
                </a:tc>
                <a:tc>
                  <a:txBody>
                    <a:bodyPr/>
                    <a:lstStyle/>
                    <a:p>
                      <a:r>
                        <a:rPr lang="en-US" sz="1800" dirty="0"/>
                        <a:t>Problem</a:t>
                      </a:r>
                    </a:p>
                  </a:txBody>
                  <a:tcPr marL="93537" marR="93537" marT="46768" marB="46768"/>
                </a:tc>
                <a:tc>
                  <a:txBody>
                    <a:bodyPr/>
                    <a:lstStyle/>
                    <a:p>
                      <a:r>
                        <a:rPr lang="en-US" sz="1800" dirty="0"/>
                        <a:t>Solution</a:t>
                      </a:r>
                    </a:p>
                  </a:txBody>
                  <a:tcPr marL="93537" marR="93537" marT="46768" marB="46768"/>
                </a:tc>
                <a:extLst>
                  <a:ext uri="{0D108BD9-81ED-4DB2-BD59-A6C34878D82A}">
                    <a16:rowId xmlns:a16="http://schemas.microsoft.com/office/drawing/2014/main" val="3171363057"/>
                  </a:ext>
                </a:extLst>
              </a:tr>
              <a:tr h="1627541">
                <a:tc>
                  <a:txBody>
                    <a:bodyPr/>
                    <a:lstStyle/>
                    <a:p>
                      <a:r>
                        <a:rPr lang="en-US" sz="1600" b="1" dirty="0"/>
                        <a:t>Blood Pressure Cuffs</a:t>
                      </a:r>
                    </a:p>
                  </a:txBody>
                  <a:tcPr marL="93537" marR="93537" marT="46768" marB="4676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Delays in patients obtaining BP cuff after discharge</a:t>
                      </a:r>
                    </a:p>
                    <a:p>
                      <a:pPr marL="285750" indent="-285750">
                        <a:buFont typeface="Arial" panose="020B0604020202020204" pitchFamily="34" charset="0"/>
                        <a:buChar char="•"/>
                      </a:pPr>
                      <a:r>
                        <a:rPr lang="en-US" sz="1600" dirty="0"/>
                        <a:t>Not covered by some insurance, cost can be access barrier</a:t>
                      </a:r>
                    </a:p>
                    <a:p>
                      <a:pPr marL="285750" indent="-285750">
                        <a:buFont typeface="Arial" panose="020B0604020202020204" pitchFamily="34" charset="0"/>
                        <a:buChar char="•"/>
                      </a:pPr>
                      <a:r>
                        <a:rPr lang="en-US" sz="1600" dirty="0"/>
                        <a:t>DME vendor at hospital did not offer BP cuffs</a:t>
                      </a:r>
                    </a:p>
                  </a:txBody>
                  <a:tcPr marL="93537" marR="93537" marT="46768" marB="46768"/>
                </a:tc>
                <a:tc>
                  <a:txBody>
                    <a:bodyPr/>
                    <a:lstStyle/>
                    <a:p>
                      <a:r>
                        <a:rPr lang="en-US" sz="1600" dirty="0"/>
                        <a:t>Partnership with hospital Care Coordination </a:t>
                      </a:r>
                    </a:p>
                    <a:p>
                      <a:pPr marL="285750" indent="-285750">
                        <a:buFont typeface="Arial" panose="020B0604020202020204" pitchFamily="34" charset="0"/>
                        <a:buChar char="•"/>
                      </a:pPr>
                      <a:r>
                        <a:rPr lang="en-US" sz="1600" dirty="0"/>
                        <a:t>Added BP cuff to hospital DME vendor list</a:t>
                      </a:r>
                    </a:p>
                    <a:p>
                      <a:pPr marL="285750" indent="-285750">
                        <a:buFont typeface="Arial" panose="020B0604020202020204" pitchFamily="34" charset="0"/>
                        <a:buChar char="•"/>
                      </a:pPr>
                      <a:r>
                        <a:rPr lang="en-US" sz="1600" dirty="0"/>
                        <a:t>Charity opportunity</a:t>
                      </a:r>
                    </a:p>
                  </a:txBody>
                  <a:tcPr marL="93537" marR="93537" marT="46768" marB="46768"/>
                </a:tc>
                <a:extLst>
                  <a:ext uri="{0D108BD9-81ED-4DB2-BD59-A6C34878D82A}">
                    <a16:rowId xmlns:a16="http://schemas.microsoft.com/office/drawing/2014/main" val="3450757721"/>
                  </a:ext>
                </a:extLst>
              </a:tr>
              <a:tr h="426113">
                <a:tc>
                  <a:txBody>
                    <a:bodyPr/>
                    <a:lstStyle/>
                    <a:p>
                      <a:endParaRPr lang="en-US" sz="1600" dirty="0"/>
                    </a:p>
                  </a:txBody>
                  <a:tcPr marL="93537" marR="93537" marT="46768" marB="46768"/>
                </a:tc>
                <a:tc>
                  <a:txBody>
                    <a:bodyPr/>
                    <a:lstStyle/>
                    <a:p>
                      <a:endParaRPr lang="en-US" sz="1600" dirty="0"/>
                    </a:p>
                  </a:txBody>
                  <a:tcPr marL="93537" marR="93537" marT="46768" marB="46768"/>
                </a:tc>
                <a:tc>
                  <a:txBody>
                    <a:bodyPr/>
                    <a:lstStyle/>
                    <a:p>
                      <a:endParaRPr lang="en-US" sz="1600" dirty="0"/>
                    </a:p>
                  </a:txBody>
                  <a:tcPr marL="93537" marR="93537" marT="46768" marB="46768"/>
                </a:tc>
                <a:extLst>
                  <a:ext uri="{0D108BD9-81ED-4DB2-BD59-A6C34878D82A}">
                    <a16:rowId xmlns:a16="http://schemas.microsoft.com/office/drawing/2014/main" val="1658233545"/>
                  </a:ext>
                </a:extLst>
              </a:tr>
              <a:tr h="1378110">
                <a:tc>
                  <a:txBody>
                    <a:bodyPr/>
                    <a:lstStyle/>
                    <a:p>
                      <a:r>
                        <a:rPr lang="en-US" sz="1600" b="1" dirty="0"/>
                        <a:t>Postpartum discharge with new anti-hypertensive medication(s)</a:t>
                      </a:r>
                    </a:p>
                  </a:txBody>
                  <a:tcPr marL="93537" marR="93537" marT="46768" marB="46768"/>
                </a:tc>
                <a:tc>
                  <a:txBody>
                    <a:bodyPr/>
                    <a:lstStyle/>
                    <a:p>
                      <a:r>
                        <a:rPr lang="en-US" sz="1600" dirty="0"/>
                        <a:t>Meds not immediately available at local pharmacy</a:t>
                      </a:r>
                      <a:r>
                        <a:rPr lang="en-US" sz="1600" dirty="0">
                          <a:sym typeface="Wingdings" panose="05000000000000000000" pitchFamily="2" charset="2"/>
                        </a:rPr>
                        <a:t> </a:t>
                      </a:r>
                      <a:r>
                        <a:rPr lang="en-US" sz="1600" dirty="0"/>
                        <a:t>readmission for worsening HTN</a:t>
                      </a:r>
                    </a:p>
                  </a:txBody>
                  <a:tcPr marL="93537" marR="93537" marT="46768" marB="46768"/>
                </a:tc>
                <a:tc>
                  <a:txBody>
                    <a:bodyPr/>
                    <a:lstStyle/>
                    <a:p>
                      <a:r>
                        <a:rPr lang="en-US" sz="1600" dirty="0"/>
                        <a:t>Partnered with pharmacy and educated providers and nurses on use of on-site pharmacy for discharge prescriptions (pick-up prior to discharge)</a:t>
                      </a:r>
                    </a:p>
                  </a:txBody>
                  <a:tcPr marL="93537" marR="93537" marT="46768" marB="46768"/>
                </a:tc>
                <a:extLst>
                  <a:ext uri="{0D108BD9-81ED-4DB2-BD59-A6C34878D82A}">
                    <a16:rowId xmlns:a16="http://schemas.microsoft.com/office/drawing/2014/main" val="3398931344"/>
                  </a:ext>
                </a:extLst>
              </a:tr>
            </a:tbl>
          </a:graphicData>
        </a:graphic>
      </p:graphicFrame>
    </p:spTree>
    <p:extLst>
      <p:ext uri="{BB962C8B-B14F-4D97-AF65-F5344CB8AC3E}">
        <p14:creationId xmlns:p14="http://schemas.microsoft.com/office/powerpoint/2010/main" val="2933011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4">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16">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FB9A6A-05DE-20EF-7272-51B073C59979}"/>
              </a:ext>
            </a:extLst>
          </p:cNvPr>
          <p:cNvSpPr>
            <a:spLocks noGrp="1"/>
          </p:cNvSpPr>
          <p:nvPr>
            <p:ph type="title"/>
          </p:nvPr>
        </p:nvSpPr>
        <p:spPr>
          <a:xfrm>
            <a:off x="8339666" y="307240"/>
            <a:ext cx="3468459" cy="3231827"/>
          </a:xfrm>
        </p:spPr>
        <p:txBody>
          <a:bodyPr vert="horz" lIns="91440" tIns="45720" rIns="91440" bIns="45720" rtlCol="0" anchor="b">
            <a:normAutofit/>
          </a:bodyPr>
          <a:lstStyle/>
          <a:p>
            <a:pPr algn="ctr"/>
            <a:r>
              <a:rPr lang="en-US" sz="4800" b="1">
                <a:solidFill>
                  <a:srgbClr val="FFFFFF"/>
                </a:solidFill>
              </a:rPr>
              <a:t>Cognitive and Linguistic Bias in Case Reviews </a:t>
            </a:r>
            <a:endParaRPr lang="en-US" sz="4800">
              <a:solidFill>
                <a:srgbClr val="FFFFFF"/>
              </a:solidFill>
            </a:endParaRPr>
          </a:p>
        </p:txBody>
      </p:sp>
      <p:sp>
        <p:nvSpPr>
          <p:cNvPr id="28" name="Rectangle 20">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5">
            <a:extLst>
              <a:ext uri="{FF2B5EF4-FFF2-40B4-BE49-F238E27FC236}">
                <a16:creationId xmlns:a16="http://schemas.microsoft.com/office/drawing/2014/main" id="{72D8B4F1-3A4E-BD09-85EA-9695DCAEC728}"/>
              </a:ext>
            </a:extLst>
          </p:cNvPr>
          <p:cNvSpPr txBox="1">
            <a:spLocks/>
          </p:cNvSpPr>
          <p:nvPr/>
        </p:nvSpPr>
        <p:spPr>
          <a:xfrm>
            <a:off x="6747933" y="4207933"/>
            <a:ext cx="5060193" cy="2391649"/>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References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Quick Safety 28: Cognitive biases in health care, The Joint Commission: </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hlinkClick r:id="rId3"/>
              </a:rPr>
              <a:t>https://www.jointcommission.org/resources/news-and-multimedia/newsletters/newsletters/quick-safety/quick-safety-28/cognitive-biases-in-health-care/#.Y9FnacnMLtU</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 (accessed 1/25/23)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Beach MC, et al. Testimonial Injustice: Linguistic Bias in the Medical Records of Black Patients and Women. J Gen Intern Med. 2021 Jun;36(6):1708-1714.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P </a:t>
            </a:r>
            <a:r>
              <a:rPr kumimoji="0" lang="en-US" sz="2800" b="0" i="0" u="none" strike="noStrike" kern="1200" cap="none" spc="0" normalizeH="0" baseline="0" noProof="0" err="1">
                <a:ln>
                  <a:noFill/>
                </a:ln>
                <a:solidFill>
                  <a:prstClr val="white"/>
                </a:solidFill>
                <a:effectLst/>
                <a:uLnTx/>
                <a:uFillTx/>
                <a:latin typeface="Calibri" panose="020F0502020204030204"/>
                <a:ea typeface="+mn-ea"/>
                <a:cs typeface="+mn-cs"/>
              </a:rPr>
              <a:t>Goddu</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 A, et al. Do Words Matter? Stigmatizing Language and the Transmission of Bias in the Medical Record. J Gen Intern Med. 2018 May;33(5):685-691.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Himmelstein G, et al. Examination of Stigmatizing Language in the Electronic Health Record. </a:t>
            </a:r>
            <a:r>
              <a:rPr kumimoji="0" lang="nl-NL" sz="2800" b="0" i="0" u="none" strike="noStrike" kern="1200" cap="none" spc="0" normalizeH="0" baseline="0" noProof="0">
                <a:ln>
                  <a:noFill/>
                </a:ln>
                <a:solidFill>
                  <a:prstClr val="white"/>
                </a:solidFill>
                <a:effectLst/>
                <a:uLnTx/>
                <a:uFillTx/>
                <a:latin typeface="Calibri" panose="020F0502020204030204"/>
                <a:ea typeface="+mn-ea"/>
                <a:cs typeface="+mn-cs"/>
              </a:rPr>
              <a:t>JAMA Netw Open. 2022 Jan 4;5(1):e2144967.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Enhancing Reviews and Surveillance to Eliminate Maternal Mortality (ERASE MM): </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hlinkClick r:id="rId4"/>
              </a:rPr>
              <a:t>https://www.cdc.gov/reproductivehealth/maternal-mortality/erase-mm/index.html</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 (accessed 1/25/23)</a:t>
            </a:r>
          </a:p>
        </p:txBody>
      </p:sp>
      <p:pic>
        <p:nvPicPr>
          <p:cNvPr id="9" name="Content Placeholder 8">
            <a:extLst>
              <a:ext uri="{FF2B5EF4-FFF2-40B4-BE49-F238E27FC236}">
                <a16:creationId xmlns:a16="http://schemas.microsoft.com/office/drawing/2014/main" id="{2C15F734-082D-7AE2-2FAD-F14B70569594}"/>
              </a:ext>
            </a:extLst>
          </p:cNvPr>
          <p:cNvPicPr>
            <a:picLocks noGrp="1" noChangeAspect="1"/>
          </p:cNvPicPr>
          <p:nvPr>
            <p:ph idx="1"/>
          </p:nvPr>
        </p:nvPicPr>
        <p:blipFill>
          <a:blip r:embed="rId5"/>
          <a:stretch>
            <a:fillRect/>
          </a:stretch>
        </p:blipFill>
        <p:spPr>
          <a:xfrm>
            <a:off x="728133" y="51580"/>
            <a:ext cx="5230579" cy="6654020"/>
          </a:xfrm>
        </p:spPr>
      </p:pic>
      <p:pic>
        <p:nvPicPr>
          <p:cNvPr id="10" name="Picture 9">
            <a:extLst>
              <a:ext uri="{FF2B5EF4-FFF2-40B4-BE49-F238E27FC236}">
                <a16:creationId xmlns:a16="http://schemas.microsoft.com/office/drawing/2014/main" id="{15735135-0A29-F7A9-8BED-8CF8E0DA6FFB}"/>
              </a:ext>
            </a:extLst>
          </p:cNvPr>
          <p:cNvPicPr>
            <a:picLocks noChangeAspect="1"/>
          </p:cNvPicPr>
          <p:nvPr/>
        </p:nvPicPr>
        <p:blipFill>
          <a:blip r:embed="rId6"/>
          <a:stretch>
            <a:fillRect/>
          </a:stretch>
        </p:blipFill>
        <p:spPr>
          <a:xfrm>
            <a:off x="2031917" y="5696089"/>
            <a:ext cx="1197245" cy="787493"/>
          </a:xfrm>
          <a:prstGeom prst="rect">
            <a:avLst/>
          </a:prstGeom>
        </p:spPr>
      </p:pic>
    </p:spTree>
    <p:extLst>
      <p:ext uri="{BB962C8B-B14F-4D97-AF65-F5344CB8AC3E}">
        <p14:creationId xmlns:p14="http://schemas.microsoft.com/office/powerpoint/2010/main" val="4100632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629751" y="1059116"/>
            <a:ext cx="8924392" cy="933486"/>
          </a:xfrm>
        </p:spPr>
        <p:txBody>
          <a:bodyPr>
            <a:normAutofit/>
          </a:bodyPr>
          <a:lstStyle/>
          <a:p>
            <a:pPr algn="ctr"/>
            <a:r>
              <a:rPr lang="en-US" b="1"/>
              <a:t>Case Review #1</a:t>
            </a:r>
          </a:p>
        </p:txBody>
      </p:sp>
      <p:sp>
        <p:nvSpPr>
          <p:cNvPr id="30"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948583" y="2292176"/>
            <a:ext cx="10135312" cy="3329395"/>
          </a:xfrm>
        </p:spPr>
        <p:txBody>
          <a:bodyPr>
            <a:normAutofit/>
          </a:bodyPr>
          <a:lstStyle/>
          <a:p>
            <a:pPr marL="0" indent="0">
              <a:buNone/>
            </a:pPr>
            <a:r>
              <a:rPr lang="en-US" sz="2000"/>
              <a:t>Ms. A is a 20 y/o G2 P0010 at 37w4d who presented for fever. </a:t>
            </a:r>
          </a:p>
          <a:p>
            <a:pPr lvl="1"/>
            <a:r>
              <a:rPr lang="en-US" sz="2000"/>
              <a:t>Patient triggered MEWS for maternal tachycardia (125-150) and temperature of 101.1 F</a:t>
            </a:r>
          </a:p>
          <a:p>
            <a:pPr lvl="1"/>
            <a:endParaRPr lang="en-US" sz="2000"/>
          </a:p>
          <a:p>
            <a:pPr lvl="1"/>
            <a:r>
              <a:rPr lang="en-US" sz="2000"/>
              <a:t>Per provider note, “Tachycardia appears secondary to anxiety or just is reflective of her baseline.”</a:t>
            </a:r>
          </a:p>
          <a:p>
            <a:pPr lvl="1"/>
            <a:endParaRPr lang="en-US" sz="2000"/>
          </a:p>
          <a:p>
            <a:pPr lvl="1"/>
            <a:r>
              <a:rPr lang="en-US" sz="2000"/>
              <a:t>Urine culture positive for E. Coli </a:t>
            </a:r>
          </a:p>
          <a:p>
            <a:pPr lvl="1"/>
            <a:endParaRPr lang="en-US" sz="2000"/>
          </a:p>
          <a:p>
            <a:pPr lvl="1"/>
            <a:r>
              <a:rPr lang="en-US" sz="2000"/>
              <a:t>Patient admitted for suspected pyelonephritis and started on antibiotics </a:t>
            </a:r>
            <a:r>
              <a:rPr lang="en-US" sz="2000">
                <a:sym typeface="Wingdings" panose="05000000000000000000" pitchFamily="2" charset="2"/>
              </a:rPr>
              <a:t> </a:t>
            </a:r>
            <a:r>
              <a:rPr lang="en-US" sz="2000"/>
              <a:t>required transfer to ICU with severe sepsis with metabolic acidosis</a:t>
            </a:r>
          </a:p>
        </p:txBody>
      </p:sp>
    </p:spTree>
    <p:extLst>
      <p:ext uri="{BB962C8B-B14F-4D97-AF65-F5344CB8AC3E}">
        <p14:creationId xmlns:p14="http://schemas.microsoft.com/office/powerpoint/2010/main" val="324043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5952" y="3119000"/>
            <a:ext cx="7659169" cy="285790"/>
          </a:xfrm>
          <a:prstGeom prst="rect">
            <a:avLst/>
          </a:prstGeom>
        </p:spPr>
      </p:pic>
      <p:pic>
        <p:nvPicPr>
          <p:cNvPr id="3" name="Picture 2"/>
          <p:cNvPicPr>
            <a:picLocks noChangeAspect="1"/>
          </p:cNvPicPr>
          <p:nvPr/>
        </p:nvPicPr>
        <p:blipFill>
          <a:blip r:embed="rId3"/>
          <a:stretch>
            <a:fillRect/>
          </a:stretch>
        </p:blipFill>
        <p:spPr>
          <a:xfrm>
            <a:off x="415952" y="3528179"/>
            <a:ext cx="7630590" cy="885949"/>
          </a:xfrm>
          <a:prstGeom prst="rect">
            <a:avLst/>
          </a:prstGeom>
        </p:spPr>
      </p:pic>
      <p:pic>
        <p:nvPicPr>
          <p:cNvPr id="4" name="Picture 3"/>
          <p:cNvPicPr>
            <a:picLocks noChangeAspect="1"/>
          </p:cNvPicPr>
          <p:nvPr/>
        </p:nvPicPr>
        <p:blipFill>
          <a:blip r:embed="rId4"/>
          <a:stretch>
            <a:fillRect/>
          </a:stretch>
        </p:blipFill>
        <p:spPr>
          <a:xfrm>
            <a:off x="406426" y="4537517"/>
            <a:ext cx="4486901" cy="1028844"/>
          </a:xfrm>
          <a:prstGeom prst="rect">
            <a:avLst/>
          </a:prstGeom>
        </p:spPr>
      </p:pic>
      <p:pic>
        <p:nvPicPr>
          <p:cNvPr id="5" name="Picture 4"/>
          <p:cNvPicPr>
            <a:picLocks noChangeAspect="1"/>
          </p:cNvPicPr>
          <p:nvPr/>
        </p:nvPicPr>
        <p:blipFill>
          <a:blip r:embed="rId5"/>
          <a:stretch>
            <a:fillRect/>
          </a:stretch>
        </p:blipFill>
        <p:spPr>
          <a:xfrm>
            <a:off x="4702800" y="4537517"/>
            <a:ext cx="3343742" cy="1028844"/>
          </a:xfrm>
          <a:prstGeom prst="rect">
            <a:avLst/>
          </a:prstGeom>
        </p:spPr>
      </p:pic>
      <p:pic>
        <p:nvPicPr>
          <p:cNvPr id="6" name="Picture 5"/>
          <p:cNvPicPr>
            <a:picLocks noChangeAspect="1"/>
          </p:cNvPicPr>
          <p:nvPr/>
        </p:nvPicPr>
        <p:blipFill>
          <a:blip r:embed="rId6"/>
          <a:stretch>
            <a:fillRect/>
          </a:stretch>
        </p:blipFill>
        <p:spPr>
          <a:xfrm>
            <a:off x="406426" y="5623427"/>
            <a:ext cx="7640116" cy="1019317"/>
          </a:xfrm>
          <a:prstGeom prst="rect">
            <a:avLst/>
          </a:prstGeom>
        </p:spPr>
      </p:pic>
      <p:pic>
        <p:nvPicPr>
          <p:cNvPr id="7" name="Picture 6"/>
          <p:cNvPicPr>
            <a:picLocks noChangeAspect="1"/>
          </p:cNvPicPr>
          <p:nvPr/>
        </p:nvPicPr>
        <p:blipFill>
          <a:blip r:embed="rId7"/>
          <a:stretch>
            <a:fillRect/>
          </a:stretch>
        </p:blipFill>
        <p:spPr>
          <a:xfrm>
            <a:off x="463584" y="641472"/>
            <a:ext cx="7640116" cy="1038370"/>
          </a:xfrm>
          <a:prstGeom prst="rect">
            <a:avLst/>
          </a:prstGeom>
        </p:spPr>
      </p:pic>
      <p:pic>
        <p:nvPicPr>
          <p:cNvPr id="8" name="Picture 7"/>
          <p:cNvPicPr>
            <a:picLocks noChangeAspect="1"/>
          </p:cNvPicPr>
          <p:nvPr/>
        </p:nvPicPr>
        <p:blipFill>
          <a:blip r:embed="rId8"/>
          <a:stretch>
            <a:fillRect/>
          </a:stretch>
        </p:blipFill>
        <p:spPr>
          <a:xfrm>
            <a:off x="415952" y="1794499"/>
            <a:ext cx="7687748" cy="1209844"/>
          </a:xfrm>
          <a:prstGeom prst="rect">
            <a:avLst/>
          </a:prstGeom>
        </p:spPr>
      </p:pic>
      <p:sp>
        <p:nvSpPr>
          <p:cNvPr id="10" name="Rounded Rectangle 9"/>
          <p:cNvSpPr/>
          <p:nvPr/>
        </p:nvSpPr>
        <p:spPr>
          <a:xfrm>
            <a:off x="8320035" y="2187488"/>
            <a:ext cx="3547068" cy="2434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Anchoring Bias identified: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Tachycardia explanation was attributed to anxiety rather than sepsis</a:t>
            </a:r>
          </a:p>
        </p:txBody>
      </p:sp>
    </p:spTree>
    <p:extLst>
      <p:ext uri="{BB962C8B-B14F-4D97-AF65-F5344CB8AC3E}">
        <p14:creationId xmlns:p14="http://schemas.microsoft.com/office/powerpoint/2010/main" val="215594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629751" y="1059116"/>
            <a:ext cx="8924392" cy="933486"/>
          </a:xfrm>
        </p:spPr>
        <p:txBody>
          <a:bodyPr>
            <a:normAutofit/>
          </a:bodyPr>
          <a:lstStyle/>
          <a:p>
            <a:pPr algn="ctr"/>
            <a:r>
              <a:rPr lang="en-US" b="1" dirty="0"/>
              <a:t>Case Review #2</a:t>
            </a:r>
          </a:p>
        </p:txBody>
      </p:sp>
      <p:sp>
        <p:nvSpPr>
          <p:cNvPr id="12"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70773" y="2292176"/>
            <a:ext cx="10109675" cy="3506708"/>
          </a:xfrm>
        </p:spPr>
        <p:txBody>
          <a:bodyPr>
            <a:normAutofit fontScale="92500" lnSpcReduction="20000"/>
          </a:bodyPr>
          <a:lstStyle/>
          <a:p>
            <a:pPr marL="0" indent="0">
              <a:buNone/>
            </a:pPr>
            <a:r>
              <a:rPr lang="en-US" sz="1800"/>
              <a:t>Ms. D is a 41 y/o G5 P3114 at 34w0d with CHTN who presented with worsening dyspnea and chest pain and BPs 200s/100s.</a:t>
            </a:r>
          </a:p>
          <a:p>
            <a:r>
              <a:rPr lang="en-US" sz="1800"/>
              <a:t>Work-up significant for elevated troponin and BNP, echocardiogram with pericardial effusion and concern for cardiomyopathy</a:t>
            </a:r>
          </a:p>
          <a:p>
            <a:endParaRPr lang="en-US" sz="1800"/>
          </a:p>
          <a:p>
            <a:r>
              <a:rPr lang="en-US" sz="1800"/>
              <a:t>Diagnosed with superimposed pre-E with severe features </a:t>
            </a:r>
            <a:r>
              <a:rPr lang="en-US" sz="1800">
                <a:sym typeface="Wingdings" panose="05000000000000000000" pitchFamily="2" charset="2"/>
              </a:rPr>
              <a:t> </a:t>
            </a:r>
            <a:r>
              <a:rPr lang="en-US" sz="1800"/>
              <a:t>underwent uncomplicated SVD at 34w2d and was transferred to ICU postpartum</a:t>
            </a:r>
          </a:p>
          <a:p>
            <a:endParaRPr lang="en-US" sz="1800"/>
          </a:p>
          <a:p>
            <a:r>
              <a:rPr lang="en-US" sz="1800"/>
              <a:t>Postpartum course complicated by pulmonary edema and severe HTN requiring escalating doses of Lasix and antihypertensive medication</a:t>
            </a:r>
          </a:p>
          <a:p>
            <a:endParaRPr lang="en-US" sz="1800"/>
          </a:p>
          <a:p>
            <a:r>
              <a:rPr lang="en-US" sz="1800"/>
              <a:t>On PPD5, patient had signs and symptoms concerning for stroke and was transferred to OSH after stabilization by Neurology and Critical Care Medicine</a:t>
            </a:r>
          </a:p>
        </p:txBody>
      </p:sp>
    </p:spTree>
    <p:extLst>
      <p:ext uri="{BB962C8B-B14F-4D97-AF65-F5344CB8AC3E}">
        <p14:creationId xmlns:p14="http://schemas.microsoft.com/office/powerpoint/2010/main" val="1523558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1178" y="532996"/>
            <a:ext cx="7649643" cy="5792008"/>
          </a:xfrm>
          <a:prstGeom prst="rect">
            <a:avLst/>
          </a:prstGeom>
        </p:spPr>
      </p:pic>
    </p:spTree>
    <p:extLst>
      <p:ext uri="{BB962C8B-B14F-4D97-AF65-F5344CB8AC3E}">
        <p14:creationId xmlns:p14="http://schemas.microsoft.com/office/powerpoint/2010/main" val="2717923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3084" y="1163846"/>
            <a:ext cx="7687748" cy="333422"/>
          </a:xfrm>
          <a:prstGeom prst="rect">
            <a:avLst/>
          </a:prstGeom>
        </p:spPr>
      </p:pic>
      <p:pic>
        <p:nvPicPr>
          <p:cNvPr id="5" name="Picture 4"/>
          <p:cNvPicPr>
            <a:picLocks noChangeAspect="1"/>
          </p:cNvPicPr>
          <p:nvPr/>
        </p:nvPicPr>
        <p:blipFill>
          <a:blip r:embed="rId3"/>
          <a:stretch>
            <a:fillRect/>
          </a:stretch>
        </p:blipFill>
        <p:spPr>
          <a:xfrm>
            <a:off x="373084" y="1662564"/>
            <a:ext cx="7640116" cy="1581371"/>
          </a:xfrm>
          <a:prstGeom prst="rect">
            <a:avLst/>
          </a:prstGeom>
        </p:spPr>
      </p:pic>
      <p:pic>
        <p:nvPicPr>
          <p:cNvPr id="6" name="Picture 5"/>
          <p:cNvPicPr>
            <a:picLocks noChangeAspect="1"/>
          </p:cNvPicPr>
          <p:nvPr/>
        </p:nvPicPr>
        <p:blipFill>
          <a:blip r:embed="rId4"/>
          <a:stretch>
            <a:fillRect/>
          </a:stretch>
        </p:blipFill>
        <p:spPr>
          <a:xfrm>
            <a:off x="420716" y="3537052"/>
            <a:ext cx="7640116" cy="1314633"/>
          </a:xfrm>
          <a:prstGeom prst="rect">
            <a:avLst/>
          </a:prstGeom>
        </p:spPr>
      </p:pic>
      <p:sp>
        <p:nvSpPr>
          <p:cNvPr id="9" name="Rounded Rectangle 8"/>
          <p:cNvSpPr/>
          <p:nvPr/>
        </p:nvSpPr>
        <p:spPr>
          <a:xfrm>
            <a:off x="8405503" y="1163846"/>
            <a:ext cx="3461601" cy="4079568"/>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Stigmatizing language noted throughout chart (Non-complaint, Refused)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“Refusing blood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“Refusing weights”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“Refusing medications”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“Refusing BIPAP”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“Non-compliance with lactation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“Non-compliance with medications”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938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Freeform: Shape 1034">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601AB-DED1-CDC7-6351-F323AE118C8E}"/>
              </a:ext>
            </a:extLst>
          </p:cNvPr>
          <p:cNvSpPr>
            <a:spLocks noGrp="1"/>
          </p:cNvSpPr>
          <p:nvPr>
            <p:ph type="title"/>
          </p:nvPr>
        </p:nvSpPr>
        <p:spPr>
          <a:xfrm>
            <a:off x="1137034" y="609597"/>
            <a:ext cx="9392421" cy="1330841"/>
          </a:xfrm>
        </p:spPr>
        <p:txBody>
          <a:bodyPr>
            <a:normAutofit/>
          </a:bodyPr>
          <a:lstStyle/>
          <a:p>
            <a:r>
              <a:rPr lang="en-US" b="1"/>
              <a:t>What word should I use instead?</a:t>
            </a:r>
          </a:p>
        </p:txBody>
      </p:sp>
      <p:sp>
        <p:nvSpPr>
          <p:cNvPr id="3" name="Content Placeholder 2">
            <a:extLst>
              <a:ext uri="{FF2B5EF4-FFF2-40B4-BE49-F238E27FC236}">
                <a16:creationId xmlns:a16="http://schemas.microsoft.com/office/drawing/2014/main" id="{19FFF18B-8EBC-526B-C02E-28D649DE2E5B}"/>
              </a:ext>
            </a:extLst>
          </p:cNvPr>
          <p:cNvSpPr>
            <a:spLocks noGrp="1"/>
          </p:cNvSpPr>
          <p:nvPr>
            <p:ph idx="1"/>
          </p:nvPr>
        </p:nvSpPr>
        <p:spPr>
          <a:xfrm>
            <a:off x="307731" y="2198362"/>
            <a:ext cx="6840739" cy="4527178"/>
          </a:xfrm>
        </p:spPr>
        <p:txBody>
          <a:bodyPr vert="horz" lIns="91440" tIns="45720" rIns="91440" bIns="45720" rtlCol="0" anchor="t">
            <a:normAutofit fontScale="92500" lnSpcReduction="20000"/>
          </a:bodyPr>
          <a:lstStyle/>
          <a:p>
            <a:r>
              <a:rPr lang="en-US" sz="1800" dirty="0">
                <a:effectLst/>
                <a:latin typeface="Calibri" panose="020F0502020204030204" pitchFamily="34" charset="0"/>
                <a:ea typeface="Calibri" panose="020F0502020204030204" pitchFamily="34" charset="0"/>
              </a:rPr>
              <a:t>A patient with substance use and mental health disorders was presented at L&amp;D board sign-out and was  described as “uncooperative” with vaginal exams. </a:t>
            </a:r>
          </a:p>
          <a:p>
            <a:endParaRPr lang="en-US" sz="1800" dirty="0">
              <a:effectLst/>
              <a:latin typeface="Calibri" panose="020F0502020204030204" pitchFamily="34" charset="0"/>
              <a:ea typeface="Calibri" panose="020F0502020204030204" pitchFamily="34" charset="0"/>
            </a:endParaRPr>
          </a:p>
          <a:p>
            <a:pPr lvl="1"/>
            <a:r>
              <a:rPr lang="en-US" sz="1800" dirty="0">
                <a:effectLst/>
                <a:latin typeface="Calibri" panose="020F0502020204030204" pitchFamily="34" charset="0"/>
                <a:ea typeface="Calibri" panose="020F0502020204030204" pitchFamily="34" charset="0"/>
              </a:rPr>
              <a:t>Presenting resident: patient presented with leakage of fluid and </a:t>
            </a:r>
            <a:r>
              <a:rPr lang="en-US" sz="1800" dirty="0">
                <a:latin typeface="Calibri" panose="020F0502020204030204" pitchFamily="34" charset="0"/>
                <a:ea typeface="Calibri" panose="020F0502020204030204" pitchFamily="34" charset="0"/>
              </a:rPr>
              <a:t>resident </a:t>
            </a:r>
            <a:r>
              <a:rPr lang="en-US" sz="1800" dirty="0">
                <a:effectLst/>
                <a:latin typeface="Calibri" panose="020F0502020204030204" pitchFamily="34" charset="0"/>
                <a:ea typeface="Calibri" panose="020F0502020204030204" pitchFamily="34" charset="0"/>
              </a:rPr>
              <a:t>unable to perform adequate SSE because patient would move away from speculum upon </a:t>
            </a:r>
            <a:r>
              <a:rPr lang="en-US" sz="1800" dirty="0">
                <a:latin typeface="Calibri" panose="020F0502020204030204" pitchFamily="34" charset="0"/>
                <a:ea typeface="Calibri" panose="020F0502020204030204" pitchFamily="34" charset="0"/>
              </a:rPr>
              <a:t>insertion</a:t>
            </a:r>
            <a:endParaRPr lang="en-US" sz="1800" dirty="0">
              <a:effectLst/>
              <a:latin typeface="Calibri" panose="020F0502020204030204" pitchFamily="34" charset="0"/>
              <a:ea typeface="Calibri" panose="020F0502020204030204" pitchFamily="34" charset="0"/>
            </a:endParaRPr>
          </a:p>
          <a:p>
            <a:pPr lvl="1"/>
            <a:endParaRPr lang="en-US" sz="1800" dirty="0">
              <a:effectLst/>
              <a:latin typeface="Calibri" panose="020F0502020204030204" pitchFamily="34" charset="0"/>
              <a:ea typeface="Calibri" panose="020F0502020204030204" pitchFamily="34" charset="0"/>
            </a:endParaRPr>
          </a:p>
          <a:p>
            <a:pPr lvl="1"/>
            <a:r>
              <a:rPr lang="en-US" sz="1800" dirty="0">
                <a:latin typeface="Calibri" panose="020F0502020204030204" pitchFamily="34" charset="0"/>
                <a:ea typeface="Calibri" panose="020F0502020204030204" pitchFamily="34" charset="0"/>
              </a:rPr>
              <a:t>Another resident: provided additional history that </a:t>
            </a:r>
            <a:r>
              <a:rPr lang="en-US" sz="1800" dirty="0">
                <a:effectLst/>
                <a:latin typeface="Calibri" panose="020F0502020204030204" pitchFamily="34" charset="0"/>
                <a:ea typeface="Calibri" panose="020F0502020204030204" pitchFamily="34" charset="0"/>
              </a:rPr>
              <a:t>patient has history of sexual abuse  </a:t>
            </a:r>
          </a:p>
          <a:p>
            <a:pPr lvl="1"/>
            <a:endParaRPr lang="en-US" sz="1800" dirty="0">
              <a:effectLst/>
              <a:latin typeface="Calibri" panose="020F0502020204030204" pitchFamily="34" charset="0"/>
              <a:ea typeface="Calibri" panose="020F0502020204030204" pitchFamily="34" charset="0"/>
            </a:endParaRPr>
          </a:p>
          <a:p>
            <a:pPr lvl="1"/>
            <a:r>
              <a:rPr lang="en-US" sz="1800" dirty="0">
                <a:latin typeface="Calibri" panose="020F0502020204030204" pitchFamily="34" charset="0"/>
                <a:ea typeface="Calibri" panose="020F0502020204030204" pitchFamily="34" charset="0"/>
              </a:rPr>
              <a:t>Team: </a:t>
            </a:r>
          </a:p>
          <a:p>
            <a:pPr lvl="2"/>
            <a:r>
              <a:rPr lang="en-US" sz="1500" dirty="0">
                <a:effectLst/>
                <a:latin typeface="Calibri" panose="020F0502020204030204" pitchFamily="34" charset="0"/>
                <a:ea typeface="Calibri" panose="020F0502020204030204" pitchFamily="34" charset="0"/>
              </a:rPr>
              <a:t>Agreed it would be better to describe patient as having poor tolerance to vaginal exams, possibly secondary to her history of sexual abuse, as opposed to labeling her uncooperative  </a:t>
            </a:r>
          </a:p>
          <a:p>
            <a:pPr lvl="2"/>
            <a:endParaRPr lang="en-US" sz="1500" dirty="0">
              <a:effectLst/>
              <a:latin typeface="Calibri" panose="020F0502020204030204" pitchFamily="34" charset="0"/>
              <a:ea typeface="Calibri" panose="020F0502020204030204" pitchFamily="34" charset="0"/>
            </a:endParaRPr>
          </a:p>
          <a:p>
            <a:pPr lvl="2"/>
            <a:r>
              <a:rPr lang="en-US" sz="1500" dirty="0">
                <a:effectLst/>
                <a:latin typeface="Calibri"/>
                <a:ea typeface="Calibri" panose="020F0502020204030204" pitchFamily="34" charset="0"/>
                <a:cs typeface="Calibri"/>
              </a:rPr>
              <a:t>Acknowledged that describing patient as “uncooperative” could lead to bias in how we interact with her and the care we provide vs. seeking to understand the clinically relevant history that may have led to the </a:t>
            </a:r>
            <a:r>
              <a:rPr lang="en-US" sz="1500" dirty="0">
                <a:latin typeface="Calibri"/>
                <a:ea typeface="Calibri" panose="020F0502020204030204" pitchFamily="34" charset="0"/>
                <a:cs typeface="Calibri"/>
              </a:rPr>
              <a:t>behavior</a:t>
            </a:r>
            <a:r>
              <a:rPr lang="en-US" sz="1500" dirty="0">
                <a:effectLst/>
                <a:latin typeface="Calibri"/>
                <a:ea typeface="Calibri" panose="020F0502020204030204" pitchFamily="34" charset="0"/>
                <a:cs typeface="Calibri"/>
              </a:rPr>
              <a:t>, which could result in more compassionate and trauma-informed care </a:t>
            </a:r>
          </a:p>
          <a:p>
            <a:endParaRPr lang="en-US" sz="1800" dirty="0"/>
          </a:p>
        </p:txBody>
      </p:sp>
      <p:sp>
        <p:nvSpPr>
          <p:cNvPr id="1037" name="Freeform: Shape 1036">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21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5" name="Rectangle 11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3">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25">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2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60C6E372-B4D6-4205-B0A4-6B3D89EDB2B4}"/>
              </a:ext>
            </a:extLst>
          </p:cNvPr>
          <p:cNvSpPr>
            <a:spLocks noGrp="1"/>
          </p:cNvSpPr>
          <p:nvPr>
            <p:ph type="title"/>
          </p:nvPr>
        </p:nvSpPr>
        <p:spPr>
          <a:xfrm>
            <a:off x="636743" y="561203"/>
            <a:ext cx="10696784" cy="1165996"/>
          </a:xfrm>
        </p:spPr>
        <p:txBody>
          <a:bodyPr vert="horz" lIns="91440" tIns="45720" rIns="91440" bIns="45720" rtlCol="0" anchor="b">
            <a:normAutofit/>
          </a:bodyPr>
          <a:lstStyle/>
          <a:p>
            <a:pPr algn="ctr"/>
            <a:r>
              <a:rPr lang="en-US" sz="3400" b="1" dirty="0">
                <a:solidFill>
                  <a:srgbClr val="FFFFFF"/>
                </a:solidFill>
              </a:rPr>
              <a:t>Racial &amp; Ethnic Disparities in Pregnancy-Related Deaths: </a:t>
            </a:r>
            <a:br>
              <a:rPr lang="en-US" sz="3400" b="1" dirty="0">
                <a:solidFill>
                  <a:srgbClr val="FFFFFF"/>
                </a:solidFill>
              </a:rPr>
            </a:br>
            <a:r>
              <a:rPr lang="en-US" sz="3400" b="1" dirty="0">
                <a:solidFill>
                  <a:srgbClr val="FFFFFF"/>
                </a:solidFill>
              </a:rPr>
              <a:t>United States, 2018–2021</a:t>
            </a:r>
          </a:p>
        </p:txBody>
      </p:sp>
      <p:sp>
        <p:nvSpPr>
          <p:cNvPr id="130" name="Rectangle 129">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DA602D6B-678B-4286-8F0D-808F31C7C982}"/>
              </a:ext>
            </a:extLst>
          </p:cNvPr>
          <p:cNvSpPr txBox="1"/>
          <p:nvPr/>
        </p:nvSpPr>
        <p:spPr>
          <a:xfrm>
            <a:off x="4945336" y="506727"/>
            <a:ext cx="6609921" cy="1526741"/>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B7280FB-34BB-EED8-7B30-86E87716FE4B}"/>
              </a:ext>
            </a:extLst>
          </p:cNvPr>
          <p:cNvSpPr txBox="1"/>
          <p:nvPr/>
        </p:nvSpPr>
        <p:spPr>
          <a:xfrm>
            <a:off x="5337660" y="6531024"/>
            <a:ext cx="67239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https://www.cdc.gov/nchs/data/hestat/maternal-mortality/2021/maternal-mortality-rates-2021.htm</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F71E1FDC-2B1A-CFAD-B7BC-9B51B332EF6D}"/>
              </a:ext>
            </a:extLst>
          </p:cNvPr>
          <p:cNvPicPr>
            <a:picLocks noChangeAspect="1"/>
          </p:cNvPicPr>
          <p:nvPr/>
        </p:nvPicPr>
        <p:blipFill rotWithShape="1">
          <a:blip r:embed="rId4"/>
          <a:srcRect l="28608" t="29651" r="32655" b="21924"/>
          <a:stretch/>
        </p:blipFill>
        <p:spPr>
          <a:xfrm>
            <a:off x="2834232" y="1860233"/>
            <a:ext cx="6523536" cy="4587163"/>
          </a:xfrm>
          <a:prstGeom prst="rect">
            <a:avLst/>
          </a:prstGeom>
        </p:spPr>
      </p:pic>
    </p:spTree>
    <p:extLst>
      <p:ext uri="{BB962C8B-B14F-4D97-AF65-F5344CB8AC3E}">
        <p14:creationId xmlns:p14="http://schemas.microsoft.com/office/powerpoint/2010/main" val="39001199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863029" y="1012004"/>
            <a:ext cx="3416158" cy="4795408"/>
          </a:xfrm>
          <a:prstGeom prst="rect">
            <a:avLst/>
          </a:prstGeom>
        </p:spPr>
        <p:txBody>
          <a:bodyPr>
            <a:normAutofit/>
          </a:bodyPr>
          <a:lstStyle/>
          <a:p>
            <a:r>
              <a:rPr lang="en-US" sz="4000" b="1">
                <a:solidFill>
                  <a:srgbClr val="FFFFFF"/>
                </a:solidFill>
              </a:rPr>
              <a:t>Achieving Health Equity: Key Points</a:t>
            </a:r>
          </a:p>
        </p:txBody>
      </p:sp>
      <p:graphicFrame>
        <p:nvGraphicFramePr>
          <p:cNvPr id="6" name="Content Placeholder 1">
            <a:extLst>
              <a:ext uri="{FF2B5EF4-FFF2-40B4-BE49-F238E27FC236}">
                <a16:creationId xmlns:a16="http://schemas.microsoft.com/office/drawing/2014/main" id="{1B6B4F80-4A0B-4556-B107-D3ED079AAA50}"/>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4899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C6C970-ED3D-4947-A59D-5C62D3948EFF}"/>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dirty="0">
                <a:solidFill>
                  <a:srgbClr val="FFFFFF"/>
                </a:solidFill>
              </a:rPr>
              <a:t>THANK YOU</a:t>
            </a:r>
            <a:br>
              <a:rPr lang="en-US" sz="3600" dirty="0">
                <a:solidFill>
                  <a:srgbClr val="FFFFFF"/>
                </a:solidFill>
              </a:rPr>
            </a:br>
            <a:br>
              <a:rPr lang="en-US" sz="3600" dirty="0">
                <a:solidFill>
                  <a:srgbClr val="FFFFFF"/>
                </a:solidFill>
              </a:rPr>
            </a:br>
            <a:r>
              <a:rPr lang="en-US" sz="2000" dirty="0">
                <a:solidFill>
                  <a:srgbClr val="FFFFFF"/>
                </a:solidFill>
              </a:rPr>
              <a:t>cmdavids@bcm.edu</a:t>
            </a:r>
            <a:endParaRPr lang="en-US" sz="3600" dirty="0">
              <a:solidFill>
                <a:srgbClr val="FFFFFF"/>
              </a:solidFill>
            </a:endParaRP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4A185044-126C-BBC9-6778-00BA2FA0FC4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78299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2"/>
            <a:ext cx="12403225" cy="6976814"/>
          </a:xfrm>
          <a:prstGeom prst="rect">
            <a:avLst/>
          </a:prstGeom>
        </p:spPr>
      </p:pic>
      <p:sp>
        <p:nvSpPr>
          <p:cNvPr id="5" name="TextBox 4"/>
          <p:cNvSpPr txBox="1"/>
          <p:nvPr/>
        </p:nvSpPr>
        <p:spPr>
          <a:xfrm>
            <a:off x="0" y="132347"/>
            <a:ext cx="42230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n-ea"/>
                <a:cs typeface="+mn-cs"/>
              </a:rPr>
              <a:t>MATERNAL MORTALITY</a:t>
            </a:r>
          </a:p>
        </p:txBody>
      </p:sp>
      <p:sp>
        <p:nvSpPr>
          <p:cNvPr id="6" name="TextBox 5"/>
          <p:cNvSpPr txBox="1"/>
          <p:nvPr/>
        </p:nvSpPr>
        <p:spPr>
          <a:xfrm>
            <a:off x="7352220" y="5398036"/>
            <a:ext cx="42230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A5A5A">
                    <a:lumMod val="60000"/>
                    <a:lumOff val="40000"/>
                  </a:srgbClr>
                </a:solidFill>
                <a:effectLst>
                  <a:outerShdw blurRad="38100" dist="38100" dir="2700000" algn="tl">
                    <a:srgbClr val="000000">
                      <a:alpha val="43137"/>
                    </a:srgbClr>
                  </a:outerShdw>
                </a:effectLst>
                <a:uLnTx/>
                <a:uFillTx/>
                <a:latin typeface="Calibri"/>
                <a:ea typeface="+mn-ea"/>
                <a:cs typeface="+mn-cs"/>
              </a:rPr>
              <a:t>SEVERE MATERNAL MORBIDITY</a:t>
            </a:r>
          </a:p>
        </p:txBody>
      </p:sp>
      <p:sp>
        <p:nvSpPr>
          <p:cNvPr id="4" name="TextBox 3">
            <a:extLst>
              <a:ext uri="{FF2B5EF4-FFF2-40B4-BE49-F238E27FC236}">
                <a16:creationId xmlns:a16="http://schemas.microsoft.com/office/drawing/2014/main" id="{20B32CC1-9C74-4354-AD8E-D46BBFC85ED5}"/>
              </a:ext>
            </a:extLst>
          </p:cNvPr>
          <p:cNvSpPr txBox="1"/>
          <p:nvPr/>
        </p:nvSpPr>
        <p:spPr>
          <a:xfrm>
            <a:off x="102475" y="3564791"/>
            <a:ext cx="4009944" cy="2800767"/>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Acute myocardial infarction</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Acute renal failure</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Adult respiratory distress syndrome</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Air and thrombotic embolism</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Amniotic fluid embolism</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Aneurysm</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Blood transfusion</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Cardiac arrest/ventricular fibrillation or flutter</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Conversion of cardiac rhythm</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Disseminated intravascular coagulation</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Eclampsia</a:t>
            </a:r>
          </a:p>
        </p:txBody>
      </p:sp>
      <p:sp>
        <p:nvSpPr>
          <p:cNvPr id="7" name="TextBox 6">
            <a:extLst>
              <a:ext uri="{FF2B5EF4-FFF2-40B4-BE49-F238E27FC236}">
                <a16:creationId xmlns:a16="http://schemas.microsoft.com/office/drawing/2014/main" id="{24FD6477-8D65-47F7-A43C-AE0F2804D72D}"/>
              </a:ext>
            </a:extLst>
          </p:cNvPr>
          <p:cNvSpPr txBox="1"/>
          <p:nvPr/>
        </p:nvSpPr>
        <p:spPr>
          <a:xfrm>
            <a:off x="8224837" y="1844515"/>
            <a:ext cx="3950762" cy="2800767"/>
          </a:xfrm>
          <a:prstGeom prst="rect">
            <a:avLst/>
          </a:prstGeom>
          <a:noFill/>
        </p:spPr>
        <p:txBody>
          <a:bodyPr wrap="non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Heart failure/arrest during surgery/procedure</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Ventilation</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Hysterectomy</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Puerperal cerebrovascular disorders</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Pulmonary edema / Acute heart failure</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Sepsis </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Severe anesthesia complications</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Shock</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Sickle cell disease with crisis</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Temporary tracheostomy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35890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7B1772E-05FE-4099-0E22-9DC7CD90698B}"/>
              </a:ext>
            </a:extLst>
          </p:cNvPr>
          <p:cNvSpPr>
            <a:spLocks noGrp="1"/>
          </p:cNvSpPr>
          <p:nvPr>
            <p:ph type="title"/>
          </p:nvPr>
        </p:nvSpPr>
        <p:spPr>
          <a:xfrm>
            <a:off x="5021821" y="4004732"/>
            <a:ext cx="6465287" cy="1324235"/>
          </a:xfrm>
        </p:spPr>
        <p:txBody>
          <a:bodyPr vert="horz" lIns="91440" tIns="45720" rIns="91440" bIns="45720" rtlCol="0" anchor="b">
            <a:normAutofit fontScale="90000"/>
          </a:bodyPr>
          <a:lstStyle/>
          <a:p>
            <a:r>
              <a:rPr lang="en-US" sz="4800" b="1" dirty="0"/>
              <a:t>Postpartum Hemorrhage: Outcomes and Race</a:t>
            </a:r>
          </a:p>
        </p:txBody>
      </p:sp>
      <p:sp>
        <p:nvSpPr>
          <p:cNvPr id="12" name="Rectangle 14">
            <a:extLst>
              <a:ext uri="{FF2B5EF4-FFF2-40B4-BE49-F238E27FC236}">
                <a16:creationId xmlns:a16="http://schemas.microsoft.com/office/drawing/2014/main" id="{82B0BD37-87F5-4DDB-B767-20FA06048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8101530-48A3-15C5-9B48-31A89125473E}"/>
              </a:ext>
            </a:extLst>
          </p:cNvPr>
          <p:cNvPicPr>
            <a:picLocks noChangeAspect="1"/>
          </p:cNvPicPr>
          <p:nvPr/>
        </p:nvPicPr>
        <p:blipFill rotWithShape="1">
          <a:blip r:embed="rId3"/>
          <a:srcRect l="24440" t="15747" r="44655" b="6782"/>
          <a:stretch/>
        </p:blipFill>
        <p:spPr>
          <a:xfrm>
            <a:off x="639366" y="897364"/>
            <a:ext cx="3483526" cy="4911931"/>
          </a:xfrm>
          <a:prstGeom prst="rect">
            <a:avLst/>
          </a:prstGeom>
        </p:spPr>
      </p:pic>
      <p:sp>
        <p:nvSpPr>
          <p:cNvPr id="14" name="Rectangle 16">
            <a:extLst>
              <a:ext uri="{FF2B5EF4-FFF2-40B4-BE49-F238E27FC236}">
                <a16:creationId xmlns:a16="http://schemas.microsoft.com/office/drawing/2014/main" id="{ADFE5C4E-0B5D-4AB5-9877-3993F84A3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83840CA-A576-40B7-E69C-8654689ABC11}"/>
              </a:ext>
            </a:extLst>
          </p:cNvPr>
          <p:cNvPicPr>
            <a:picLocks noChangeAspect="1"/>
          </p:cNvPicPr>
          <p:nvPr/>
        </p:nvPicPr>
        <p:blipFill rotWithShape="1">
          <a:blip r:embed="rId4"/>
          <a:srcRect l="36983" t="30230" r="16788" b="23333"/>
          <a:stretch/>
        </p:blipFill>
        <p:spPr>
          <a:xfrm>
            <a:off x="5090338" y="1156134"/>
            <a:ext cx="2804299" cy="1584514"/>
          </a:xfrm>
          <a:prstGeom prst="rect">
            <a:avLst/>
          </a:prstGeom>
        </p:spPr>
      </p:pic>
      <p:sp>
        <p:nvSpPr>
          <p:cNvPr id="16" name="Rectangle 18">
            <a:extLst>
              <a:ext uri="{FF2B5EF4-FFF2-40B4-BE49-F238E27FC236}">
                <a16:creationId xmlns:a16="http://schemas.microsoft.com/office/drawing/2014/main" id="{06048CCE-094B-4948-B61B-DE627F176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344B995-0262-9D99-2DDA-6A40B47F5426}"/>
              </a:ext>
            </a:extLst>
          </p:cNvPr>
          <p:cNvPicPr>
            <a:picLocks noChangeAspect="1"/>
          </p:cNvPicPr>
          <p:nvPr/>
        </p:nvPicPr>
        <p:blipFill rotWithShape="1">
          <a:blip r:embed="rId5"/>
          <a:srcRect l="26379" t="40000" r="44332" b="27356"/>
          <a:stretch/>
        </p:blipFill>
        <p:spPr>
          <a:xfrm>
            <a:off x="8830415" y="1078416"/>
            <a:ext cx="2775335" cy="1739950"/>
          </a:xfrm>
          <a:prstGeom prst="rect">
            <a:avLst/>
          </a:prstGeom>
        </p:spPr>
      </p:pic>
      <p:cxnSp>
        <p:nvCxnSpPr>
          <p:cNvPr id="21" name="Straight Connector 20">
            <a:extLst>
              <a:ext uri="{FF2B5EF4-FFF2-40B4-BE49-F238E27FC236}">
                <a16:creationId xmlns:a16="http://schemas.microsoft.com/office/drawing/2014/main" id="{5BB48934-4796-4249-B64C-EE2375977B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B1ECA9E-CEC2-7E47-DF8C-62762A5E900C}"/>
              </a:ext>
            </a:extLst>
          </p:cNvPr>
          <p:cNvSpPr txBox="1"/>
          <p:nvPr/>
        </p:nvSpPr>
        <p:spPr>
          <a:xfrm>
            <a:off x="6369977" y="6287784"/>
            <a:ext cx="5681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Calibri" panose="020F0502020204030204"/>
                <a:ea typeface="+mn-ea"/>
                <a:cs typeface="+mn-cs"/>
              </a:rPr>
              <a:t>Gyamfi</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-Bannerman C, Srinivas SK, Wright JD, et al. Postpartum hemorrhage outcomes and race. Am J </a:t>
            </a:r>
            <a:r>
              <a:rPr kumimoji="0" lang="en-US" sz="1200" b="1" i="0" u="none" strike="noStrike" kern="1200" cap="none" spc="0" normalizeH="0" baseline="0" noProof="0" dirty="0" err="1">
                <a:ln>
                  <a:noFill/>
                </a:ln>
                <a:solidFill>
                  <a:prstClr val="white"/>
                </a:solidFill>
                <a:effectLst/>
                <a:uLnTx/>
                <a:uFillTx/>
                <a:latin typeface="Calibri" panose="020F0502020204030204"/>
                <a:ea typeface="+mn-ea"/>
                <a:cs typeface="+mn-cs"/>
              </a:rPr>
              <a:t>Obstet</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white"/>
                </a:solidFill>
                <a:effectLst/>
                <a:uLnTx/>
                <a:uFillTx/>
                <a:latin typeface="Calibri" panose="020F0502020204030204"/>
                <a:ea typeface="+mn-ea"/>
                <a:cs typeface="+mn-cs"/>
              </a:rPr>
              <a:t>Gynecol</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2018;219:185.e1-10.</a:t>
            </a:r>
          </a:p>
        </p:txBody>
      </p:sp>
    </p:spTree>
    <p:extLst>
      <p:ext uri="{BB962C8B-B14F-4D97-AF65-F5344CB8AC3E}">
        <p14:creationId xmlns:p14="http://schemas.microsoft.com/office/powerpoint/2010/main" val="205230831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37">
            <a:extLst>
              <a:ext uri="{FF2B5EF4-FFF2-40B4-BE49-F238E27FC236}">
                <a16:creationId xmlns:a16="http://schemas.microsoft.com/office/drawing/2014/main" id="{5F2BC11A-2019-4BC3-93F2-AE405F0F4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0A6CA4-BB08-49D9-9984-C462C809FF35}"/>
              </a:ext>
            </a:extLst>
          </p:cNvPr>
          <p:cNvSpPr>
            <a:spLocks noGrp="1"/>
          </p:cNvSpPr>
          <p:nvPr>
            <p:ph type="title"/>
          </p:nvPr>
        </p:nvSpPr>
        <p:spPr>
          <a:xfrm>
            <a:off x="1463040" y="926841"/>
            <a:ext cx="4363895" cy="1232885"/>
          </a:xfrm>
        </p:spPr>
        <p:txBody>
          <a:bodyPr anchor="b">
            <a:normAutofit fontScale="90000"/>
          </a:bodyPr>
          <a:lstStyle/>
          <a:p>
            <a:r>
              <a:rPr lang="en-US" b="1" dirty="0">
                <a:solidFill>
                  <a:schemeClr val="tx1">
                    <a:lumMod val="85000"/>
                    <a:lumOff val="15000"/>
                  </a:schemeClr>
                </a:solidFill>
              </a:rPr>
              <a:t>Maternal Health Disparities </a:t>
            </a:r>
          </a:p>
        </p:txBody>
      </p:sp>
      <p:sp>
        <p:nvSpPr>
          <p:cNvPr id="3" name="Content Placeholder 2">
            <a:extLst>
              <a:ext uri="{FF2B5EF4-FFF2-40B4-BE49-F238E27FC236}">
                <a16:creationId xmlns:a16="http://schemas.microsoft.com/office/drawing/2014/main" id="{DA51BCB1-9045-466C-906A-178076E29B34}"/>
              </a:ext>
            </a:extLst>
          </p:cNvPr>
          <p:cNvSpPr>
            <a:spLocks noGrp="1"/>
          </p:cNvSpPr>
          <p:nvPr>
            <p:ph idx="1"/>
          </p:nvPr>
        </p:nvSpPr>
        <p:spPr>
          <a:xfrm>
            <a:off x="1463040" y="2375807"/>
            <a:ext cx="4363895" cy="3919246"/>
          </a:xfrm>
        </p:spPr>
        <p:txBody>
          <a:bodyPr vert="horz" lIns="91440" tIns="45720" rIns="91440" bIns="45720" rtlCol="0" anchor="t">
            <a:normAutofit lnSpcReduction="10000"/>
          </a:bodyPr>
          <a:lstStyle/>
          <a:p>
            <a:r>
              <a:rPr lang="en-US" sz="2000" dirty="0">
                <a:solidFill>
                  <a:schemeClr val="tx1">
                    <a:lumMod val="85000"/>
                    <a:lumOff val="15000"/>
                  </a:schemeClr>
                </a:solidFill>
              </a:rPr>
              <a:t>Black women 3-4 times more likely to die from pregnancy-related causes and have more than twofold greater risk of severe maternal morbidity than White women</a:t>
            </a:r>
          </a:p>
          <a:p>
            <a:endParaRPr lang="en-US" sz="2000" dirty="0">
              <a:solidFill>
                <a:schemeClr val="tx1">
                  <a:lumMod val="85000"/>
                  <a:lumOff val="15000"/>
                </a:schemeClr>
              </a:solidFill>
            </a:endParaRPr>
          </a:p>
          <a:p>
            <a:r>
              <a:rPr lang="en-US" sz="2000" dirty="0">
                <a:solidFill>
                  <a:schemeClr val="tx1">
                    <a:lumMod val="85000"/>
                    <a:lumOff val="15000"/>
                  </a:schemeClr>
                </a:solidFill>
              </a:rPr>
              <a:t>Black-White maternal mortality disparity is largest among all conventional perinatal health disparities</a:t>
            </a:r>
          </a:p>
          <a:p>
            <a:pPr marL="0" indent="0">
              <a:buNone/>
            </a:pPr>
            <a:endParaRPr lang="en-US" sz="2000" dirty="0">
              <a:solidFill>
                <a:schemeClr val="tx1">
                  <a:lumMod val="85000"/>
                  <a:lumOff val="15000"/>
                </a:schemeClr>
              </a:solidFill>
            </a:endParaRPr>
          </a:p>
          <a:p>
            <a:r>
              <a:rPr lang="en-US" sz="2000" dirty="0">
                <a:solidFill>
                  <a:schemeClr val="tx1">
                    <a:lumMod val="85000"/>
                    <a:lumOff val="15000"/>
                  </a:schemeClr>
                </a:solidFill>
              </a:rPr>
              <a:t>Most mortality preventable, especially in Black women</a:t>
            </a:r>
            <a:endParaRPr lang="en-US" sz="2000" dirty="0">
              <a:solidFill>
                <a:schemeClr val="tx1">
                  <a:lumMod val="85000"/>
                  <a:lumOff val="15000"/>
                </a:schemeClr>
              </a:solidFill>
              <a:cs typeface="Calibri"/>
            </a:endParaRPr>
          </a:p>
        </p:txBody>
      </p:sp>
      <p:sp>
        <p:nvSpPr>
          <p:cNvPr id="1044" name="Freeform: Shape 1039">
            <a:extLst>
              <a:ext uri="{FF2B5EF4-FFF2-40B4-BE49-F238E27FC236}">
                <a16:creationId xmlns:a16="http://schemas.microsoft.com/office/drawing/2014/main" id="{FBD18CC4-F639-47CF-96DD-9BA6031B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242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573" y="320675"/>
            <a:ext cx="11407487" cy="1325563"/>
          </a:xfrm>
        </p:spPr>
        <p:txBody>
          <a:bodyPr>
            <a:normAutofit/>
          </a:bodyPr>
          <a:lstStyle/>
          <a:p>
            <a:r>
              <a:rPr lang="en-US" sz="5400" b="1" dirty="0"/>
              <a:t>What is a Root Cause(s) Analysis?</a:t>
            </a:r>
          </a:p>
        </p:txBody>
      </p:sp>
      <p:sp>
        <p:nvSpPr>
          <p:cNvPr id="13" name="Rectangle 8">
            <a:extLst>
              <a:ext uri="{FF2B5EF4-FFF2-40B4-BE49-F238E27FC236}">
                <a16:creationId xmlns:a16="http://schemas.microsoft.com/office/drawing/2014/main" id="{37E32B78-23DD-4E77-8B9C-7779E3BF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4" name="Content Placeholder 2">
            <a:extLst>
              <a:ext uri="{FF2B5EF4-FFF2-40B4-BE49-F238E27FC236}">
                <a16:creationId xmlns:a16="http://schemas.microsoft.com/office/drawing/2014/main" id="{71CFDED2-A339-4B9D-93EF-2FCDC7354BAC}"/>
              </a:ext>
            </a:extLst>
          </p:cNvPr>
          <p:cNvGraphicFramePr>
            <a:graphicFrameLocks noGrp="1"/>
          </p:cNvGraphicFramePr>
          <p:nvPr>
            <p:ph idx="1"/>
          </p:nvPr>
        </p:nvGraphicFramePr>
        <p:xfrm>
          <a:off x="396574"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5054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Custom 57">
      <a:dk1>
        <a:srgbClr val="000000"/>
      </a:dk1>
      <a:lt1>
        <a:srgbClr val="FFFFFF"/>
      </a:lt1>
      <a:dk2>
        <a:srgbClr val="000000"/>
      </a:dk2>
      <a:lt2>
        <a:srgbClr val="FFFFFF"/>
      </a:lt2>
      <a:accent1>
        <a:srgbClr val="3A97D2"/>
      </a:accent1>
      <a:accent2>
        <a:srgbClr val="F19C1C"/>
      </a:accent2>
      <a:accent3>
        <a:srgbClr val="19B589"/>
      </a:accent3>
      <a:accent4>
        <a:srgbClr val="E54C3C"/>
      </a:accent4>
      <a:accent5>
        <a:srgbClr val="375B7F"/>
      </a:accent5>
      <a:accent6>
        <a:srgbClr val="2C2C2C"/>
      </a:accent6>
      <a:hlink>
        <a:srgbClr val="41414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CH White">
  <a:themeElements>
    <a:clrScheme name="TCH_PPT">
      <a:dk1>
        <a:srgbClr val="000000"/>
      </a:dk1>
      <a:lt1>
        <a:srgbClr val="FFFFFF"/>
      </a:lt1>
      <a:dk2>
        <a:srgbClr val="E61E2A"/>
      </a:dk2>
      <a:lt2>
        <a:srgbClr val="DDDDDD"/>
      </a:lt2>
      <a:accent1>
        <a:srgbClr val="E61E2A"/>
      </a:accent1>
      <a:accent2>
        <a:srgbClr val="5A5A5A"/>
      </a:accent2>
      <a:accent3>
        <a:srgbClr val="FF1D33"/>
      </a:accent3>
      <a:accent4>
        <a:srgbClr val="3C3C3C"/>
      </a:accent4>
      <a:accent5>
        <a:srgbClr val="A31E26"/>
      </a:accent5>
      <a:accent6>
        <a:srgbClr val="6B0F19"/>
      </a:accent6>
      <a:hlink>
        <a:srgbClr val="646464"/>
      </a:hlink>
      <a:folHlink>
        <a:srgbClr val="64646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CH White" id="{FC606265-F4EE-4988-8FAE-FC2FD4A50702}" vid="{7177E65F-386F-4E2C-B533-C0B40CBC9CFC}"/>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20130815 Mallory White 16 9">
  <a:themeElements>
    <a:clrScheme name="Custom 4">
      <a:dk1>
        <a:srgbClr val="000000"/>
      </a:dk1>
      <a:lt1>
        <a:srgbClr val="FFFFFF"/>
      </a:lt1>
      <a:dk2>
        <a:srgbClr val="A5A5A5"/>
      </a:dk2>
      <a:lt2>
        <a:srgbClr val="FFFFFF"/>
      </a:lt2>
      <a:accent1>
        <a:srgbClr val="C00000"/>
      </a:accent1>
      <a:accent2>
        <a:srgbClr val="D8D8D8"/>
      </a:accent2>
      <a:accent3>
        <a:srgbClr val="A5A5A5"/>
      </a:accent3>
      <a:accent4>
        <a:srgbClr val="002960"/>
      </a:accent4>
      <a:accent5>
        <a:srgbClr val="FF6600"/>
      </a:accent5>
      <a:accent6>
        <a:srgbClr val="808080"/>
      </a:accent6>
      <a:hlink>
        <a:srgbClr val="A5A5A5"/>
      </a:hlink>
      <a:folHlink>
        <a:srgbClr val="00296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C0C0C0">
            <a:alpha val="89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wrap="none" anchor="ctr"/>
      <a:lstStyle>
        <a:defPPr algn="ctr">
          <a:defRPr/>
        </a:defPPr>
      </a:lstStyle>
    </a:spDef>
    <a:txDef>
      <a:spPr>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a:defRPr dirty="0" smtClean="0">
            <a:latin typeface="+mn-lt"/>
          </a:defRPr>
        </a:defPPr>
      </a:lstStyle>
    </a:txDef>
  </a:objectDefaults>
  <a:extraClrSchemeLst>
    <a:extraClrScheme>
      <a:clrScheme name="Mallory White 16 9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Mallory White 16 9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Mallory White 16 9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TotalTime>
  <Words>7690</Words>
  <Application>Microsoft Office PowerPoint</Application>
  <PresentationFormat>Widescreen</PresentationFormat>
  <Paragraphs>570</Paragraphs>
  <Slides>51</Slides>
  <Notes>37</Notes>
  <HiddenSlides>0</HiddenSlides>
  <MMClips>0</MMClips>
  <ScaleCrop>false</ScaleCrop>
  <HeadingPairs>
    <vt:vector size="4" baseType="variant">
      <vt:variant>
        <vt:lpstr>Theme</vt:lpstr>
      </vt:variant>
      <vt:variant>
        <vt:i4>11</vt:i4>
      </vt:variant>
      <vt:variant>
        <vt:lpstr>Slide Titles</vt:lpstr>
      </vt:variant>
      <vt:variant>
        <vt:i4>51</vt:i4>
      </vt:variant>
    </vt:vector>
  </HeadingPairs>
  <TitlesOfParts>
    <vt:vector size="62" baseType="lpstr">
      <vt:lpstr>office theme</vt:lpstr>
      <vt:lpstr>8_Office Theme</vt:lpstr>
      <vt:lpstr>5_Office Theme</vt:lpstr>
      <vt:lpstr>Office Theme</vt:lpstr>
      <vt:lpstr>7_Office Theme</vt:lpstr>
      <vt:lpstr>3_Office Theme</vt:lpstr>
      <vt:lpstr>1_20130815 Mallory White 16 9</vt:lpstr>
      <vt:lpstr>4_Office Theme</vt:lpstr>
      <vt:lpstr>10_Office Theme</vt:lpstr>
      <vt:lpstr>2_Office Theme</vt:lpstr>
      <vt:lpstr>TCH White</vt:lpstr>
      <vt:lpstr>Incorporating Health Equity into Quality Improvement Initiatives in Perinatal Healthcare</vt:lpstr>
      <vt:lpstr>Incorporating Health Equity into Quality Improvement Initiatives in Perinatal Health Care</vt:lpstr>
      <vt:lpstr>Equality vs Equity</vt:lpstr>
      <vt:lpstr>Health Disparities vs Inequities</vt:lpstr>
      <vt:lpstr>Racial &amp; Ethnic Disparities in Pregnancy-Related Deaths:  United States, 2018–2021</vt:lpstr>
      <vt:lpstr>PowerPoint Presentation</vt:lpstr>
      <vt:lpstr>Postpartum Hemorrhage: Outcomes and Race</vt:lpstr>
      <vt:lpstr>Maternal Health Disparities </vt:lpstr>
      <vt:lpstr>What is a Root Cause(s) Analysis?</vt:lpstr>
      <vt:lpstr>PowerPoint Presentation</vt:lpstr>
      <vt:lpstr>PowerPoint Presentation</vt:lpstr>
      <vt:lpstr>Corrective Action Plan</vt:lpstr>
      <vt:lpstr>System Factors</vt:lpstr>
      <vt:lpstr>Improving Delivery and Hospital Care</vt:lpstr>
      <vt:lpstr>TexasAIM</vt:lpstr>
      <vt:lpstr>Texas Children’s Hospital Pavilion for Women</vt:lpstr>
      <vt:lpstr>Texas Children’s Pavilion for Women Quality Improvement Initiative </vt:lpstr>
      <vt:lpstr>PowerPoint Presentation</vt:lpstr>
      <vt:lpstr>PowerPoint Presentation</vt:lpstr>
      <vt:lpstr>Institute for Healthcare Improvement’s Health Equity Framework</vt:lpstr>
      <vt:lpstr>Race, Ethnicity &amp; Language</vt:lpstr>
      <vt:lpstr>REaL Data: OMB Standard Categories</vt:lpstr>
      <vt:lpstr>Using Data Stratification to Improve Health Equity </vt:lpstr>
      <vt:lpstr>Quality Measures</vt:lpstr>
      <vt:lpstr>PowerPoint Presentation</vt:lpstr>
      <vt:lpstr>PowerPoint Presentation</vt:lpstr>
      <vt:lpstr>Severe Maternal Morbidity and Preferred Language</vt:lpstr>
      <vt:lpstr>Kotter's 8 Step Change Model</vt:lpstr>
      <vt:lpstr>Equity Impact Assessment Tool</vt:lpstr>
      <vt:lpstr>PowerPoint Presentation</vt:lpstr>
      <vt:lpstr>PowerPoint Presentation</vt:lpstr>
      <vt:lpstr>PowerPoint Presentation</vt:lpstr>
      <vt:lpstr>PowerPoint Presentation</vt:lpstr>
      <vt:lpstr>PowerPoint Presentation</vt:lpstr>
      <vt:lpstr>PowerPoint Presentation</vt:lpstr>
      <vt:lpstr>US News and World Report: NTSV Cesarean Births </vt:lpstr>
      <vt:lpstr>SMARTIE Objective/Aim</vt:lpstr>
      <vt:lpstr>Achieving Health Equity through Quality Improvement</vt:lpstr>
      <vt:lpstr>Applying a Health Equity Lens to  Quality Case Reviews</vt:lpstr>
      <vt:lpstr>PowerPoint Presentation</vt:lpstr>
      <vt:lpstr>Standardized Case Review </vt:lpstr>
      <vt:lpstr>Case Reviews: Opportunities for Improvement</vt:lpstr>
      <vt:lpstr>Cognitive and Linguistic Bias in Case Reviews </vt:lpstr>
      <vt:lpstr>Case Review #1</vt:lpstr>
      <vt:lpstr>PowerPoint Presentation</vt:lpstr>
      <vt:lpstr>Case Review #2</vt:lpstr>
      <vt:lpstr>PowerPoint Presentation</vt:lpstr>
      <vt:lpstr>PowerPoint Presentation</vt:lpstr>
      <vt:lpstr>What word should I use instead?</vt:lpstr>
      <vt:lpstr>Achieving Health Equity: Key Points</vt:lpstr>
      <vt:lpstr>THANK YOU  cmdavids@bcm.edu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dc:creator>
  <cp:lastModifiedBy>Ann</cp:lastModifiedBy>
  <cp:revision>19</cp:revision>
  <dcterms:created xsi:type="dcterms:W3CDTF">2023-10-04T17:29:19Z</dcterms:created>
  <dcterms:modified xsi:type="dcterms:W3CDTF">2023-11-10T15:50:43Z</dcterms:modified>
</cp:coreProperties>
</file>