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  <p:sldMasterId id="2147483706" r:id="rId4"/>
    <p:sldMasterId id="2147483718" r:id="rId5"/>
    <p:sldMasterId id="2147483730" r:id="rId6"/>
    <p:sldMasterId id="2147483743" r:id="rId7"/>
  </p:sldMasterIdLst>
  <p:notesMasterIdLst>
    <p:notesMasterId r:id="rId55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</a:rPr>
              <a:t>NM-Huntley</a:t>
            </a:r>
            <a:r>
              <a:rPr lang="en-US" sz="1800" baseline="0">
                <a:solidFill>
                  <a:schemeClr val="tx1"/>
                </a:solidFill>
              </a:rPr>
              <a:t> Hospital Birth Statistics</a:t>
            </a:r>
            <a:endParaRPr lang="en-US" sz="18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Deliveries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PowerPoint]Sheet1'!$A$2:$A$4</c:f>
              <c:strCache>
                <c:ptCount val="3"/>
                <c:pt idx="0">
                  <c:v>FY20</c:v>
                </c:pt>
                <c:pt idx="1">
                  <c:v>FY21 </c:v>
                </c:pt>
                <c:pt idx="2">
                  <c:v>FY22</c:v>
                </c:pt>
              </c:strCache>
            </c:strRef>
          </c:cat>
          <c:val>
            <c:numRef>
              <c:f>'[Chart in Microsoft PowerPoint]Sheet1'!$B$2:$B$4</c:f>
              <c:numCache>
                <c:formatCode>General</c:formatCode>
                <c:ptCount val="3"/>
                <c:pt idx="0">
                  <c:v>701</c:v>
                </c:pt>
                <c:pt idx="1">
                  <c:v>642</c:v>
                </c:pt>
                <c:pt idx="2">
                  <c:v>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2-4D90-B0C8-EAC1EF127BC1}"/>
            </c:ext>
          </c:extLst>
        </c:ser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ICN Admissions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PowerPoint]Sheet1'!$A$2:$A$4</c:f>
              <c:strCache>
                <c:ptCount val="3"/>
                <c:pt idx="0">
                  <c:v>FY20</c:v>
                </c:pt>
                <c:pt idx="1">
                  <c:v>FY21 </c:v>
                </c:pt>
                <c:pt idx="2">
                  <c:v>FY22</c:v>
                </c:pt>
              </c:strCache>
            </c:strRef>
          </c:cat>
          <c:val>
            <c:numRef>
              <c:f>'[Chart in Microsoft PowerPoint]Sheet1'!$C$2:$C$4</c:f>
              <c:numCache>
                <c:formatCode>General</c:formatCode>
                <c:ptCount val="3"/>
                <c:pt idx="0">
                  <c:v>119</c:v>
                </c:pt>
                <c:pt idx="1">
                  <c:v>112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2-4D90-B0C8-EAC1EF12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6155264"/>
        <c:axId val="526147720"/>
      </c:barChart>
      <c:catAx>
        <c:axId val="52615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147720"/>
        <c:crosses val="autoZero"/>
        <c:auto val="1"/>
        <c:lblAlgn val="ctr"/>
        <c:lblOffset val="100"/>
        <c:noMultiLvlLbl val="0"/>
      </c:catAx>
      <c:valAx>
        <c:axId val="52614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15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>
                    <a:lumMod val="75000"/>
                  </a:schemeClr>
                </a:solidFill>
              </a:rPr>
              <a:t>Newborns</a:t>
            </a:r>
            <a:r>
              <a:rPr lang="en-US" sz="1600" baseline="0">
                <a:solidFill>
                  <a:schemeClr val="tx1">
                    <a:lumMod val="75000"/>
                  </a:schemeClr>
                </a:solidFill>
              </a:rPr>
              <a:t> ≥35wk Recieving Antibiotics within 72 Hours of Life</a:t>
            </a:r>
            <a:endParaRPr lang="en-US" sz="1600">
              <a:solidFill>
                <a:schemeClr val="tx1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584661603159289E-2"/>
          <c:y val="0.13873211556255896"/>
          <c:w val="0.90139634984651307"/>
          <c:h val="0.69617637795275589"/>
        </c:manualLayout>
      </c:layout>
      <c:lineChart>
        <c:grouping val="standard"/>
        <c:varyColors val="0"/>
        <c:ser>
          <c:idx val="0"/>
          <c:order val="0"/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cat>
            <c:numRef>
              <c:f>'&gt;= 35 wk ABX'!$A$4:$A$15</c:f>
              <c:numCache>
                <c:formatCode>mmm\-yy</c:formatCode>
                <c:ptCount val="12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44317</c:v>
                </c:pt>
                <c:pt idx="4">
                  <c:v>44348</c:v>
                </c:pt>
                <c:pt idx="5">
                  <c:v>44378</c:v>
                </c:pt>
                <c:pt idx="6">
                  <c:v>44409</c:v>
                </c:pt>
                <c:pt idx="7">
                  <c:v>44440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</c:numCache>
            </c:numRef>
          </c:cat>
          <c:val>
            <c:numRef>
              <c:f>'&gt;= 35 wk ABX'!$B$4:$B$15</c:f>
              <c:numCache>
                <c:formatCode>General</c:formatCode>
                <c:ptCount val="12"/>
                <c:pt idx="0">
                  <c:v>7.5</c:v>
                </c:pt>
                <c:pt idx="1">
                  <c:v>2.27</c:v>
                </c:pt>
                <c:pt idx="2">
                  <c:v>2.86</c:v>
                </c:pt>
                <c:pt idx="3">
                  <c:v>0</c:v>
                </c:pt>
                <c:pt idx="4">
                  <c:v>5.17</c:v>
                </c:pt>
                <c:pt idx="5">
                  <c:v>4.67</c:v>
                </c:pt>
                <c:pt idx="6">
                  <c:v>3.28</c:v>
                </c:pt>
                <c:pt idx="7">
                  <c:v>3.23</c:v>
                </c:pt>
                <c:pt idx="8">
                  <c:v>1.56</c:v>
                </c:pt>
                <c:pt idx="9">
                  <c:v>0</c:v>
                </c:pt>
                <c:pt idx="10">
                  <c:v>3.31</c:v>
                </c:pt>
                <c:pt idx="11">
                  <c:v>1.55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A6-4CE2-9941-26C3ED3E80BB}"/>
            </c:ext>
          </c:extLst>
        </c:ser>
        <c:ser>
          <c:idx val="1"/>
          <c:order val="1"/>
          <c:spPr>
            <a:ln w="28575" cap="rnd">
              <a:solidFill>
                <a:schemeClr val="accent1"/>
              </a:solidFill>
              <a:prstDash val="lg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'&gt;= 35 wk ABX'!$A$4:$A$15</c:f>
              <c:numCache>
                <c:formatCode>mmm\-yy</c:formatCode>
                <c:ptCount val="12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44317</c:v>
                </c:pt>
                <c:pt idx="4">
                  <c:v>44348</c:v>
                </c:pt>
                <c:pt idx="5">
                  <c:v>44378</c:v>
                </c:pt>
                <c:pt idx="6">
                  <c:v>44409</c:v>
                </c:pt>
                <c:pt idx="7">
                  <c:v>44440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</c:numCache>
            </c:numRef>
          </c:cat>
          <c:val>
            <c:numRef>
              <c:f>'&gt;= 35 wk ABX'!$C$3:$C$14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A6-4CE2-9941-26C3ED3E80B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4914520"/>
        <c:axId val="603084376"/>
      </c:lineChart>
      <c:dateAx>
        <c:axId val="60491452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084376"/>
        <c:crosses val="autoZero"/>
        <c:auto val="1"/>
        <c:lblOffset val="100"/>
        <c:baseTimeUnit val="months"/>
      </c:dateAx>
      <c:valAx>
        <c:axId val="60308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>
                        <a:lumMod val="75000"/>
                      </a:schemeClr>
                    </a:solidFill>
                  </a:rPr>
                  <a:t>Percent </a:t>
                </a:r>
              </a:p>
            </c:rich>
          </c:tx>
          <c:layout>
            <c:manualLayout>
              <c:xMode val="edge"/>
              <c:yMode val="edge"/>
              <c:x val="3.1298904538341159E-3"/>
              <c:y val="0.355442486729517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91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E324F-178C-4745-8915-101B56448D2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59450-87D2-4D89-9A4D-A8188B66A7E7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CAC624AB-E2B6-4182-A39F-3E4D89E9BA03}" type="parTrans" cxnId="{E3F1ECA9-17BC-46FB-AEC4-D1B2D0B58FBE}">
      <dgm:prSet/>
      <dgm:spPr/>
      <dgm:t>
        <a:bodyPr/>
        <a:lstStyle/>
        <a:p>
          <a:endParaRPr lang="en-US"/>
        </a:p>
      </dgm:t>
    </dgm:pt>
    <dgm:pt modelId="{9B12FEEB-6569-419E-8B81-7B876A17BB12}" type="sibTrans" cxnId="{E3F1ECA9-17BC-46FB-AEC4-D1B2D0B58FBE}">
      <dgm:prSet/>
      <dgm:spPr/>
      <dgm:t>
        <a:bodyPr/>
        <a:lstStyle/>
        <a:p>
          <a:endParaRPr lang="en-US"/>
        </a:p>
      </dgm:t>
    </dgm:pt>
    <dgm:pt modelId="{B9234648-6744-4495-B6C4-18466BC8C93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rgbClr val="00B050"/>
              </a:solidFill>
              <a:latin typeface="+mn-lt"/>
            </a:rPr>
            <a:t>Baseline Data &amp; Ongoing Data collection entered by Nursing Students from Rush’s College of Nursing</a:t>
          </a:r>
        </a:p>
      </dgm:t>
    </dgm:pt>
    <dgm:pt modelId="{864665FF-788A-4D9A-BCE2-8959143BFFB6}" type="parTrans" cxnId="{138911E8-FE4F-4314-A7E1-CB9AA0510792}">
      <dgm:prSet/>
      <dgm:spPr/>
      <dgm:t>
        <a:bodyPr/>
        <a:lstStyle/>
        <a:p>
          <a:endParaRPr lang="en-US"/>
        </a:p>
      </dgm:t>
    </dgm:pt>
    <dgm:pt modelId="{60A73254-D4A3-4746-ADE9-C49A2857A3F5}" type="sibTrans" cxnId="{138911E8-FE4F-4314-A7E1-CB9AA0510792}">
      <dgm:prSet/>
      <dgm:spPr/>
      <dgm:t>
        <a:bodyPr/>
        <a:lstStyle/>
        <a:p>
          <a:endParaRPr lang="en-US"/>
        </a:p>
      </dgm:t>
    </dgm:pt>
    <dgm:pt modelId="{E15EC2B9-9632-4970-A6D4-3A80E23836EF}">
      <dgm:prSet phldrT="[Text]"/>
      <dgm:spPr/>
      <dgm:t>
        <a:bodyPr/>
        <a:lstStyle/>
        <a:p>
          <a:r>
            <a:rPr lang="en-US" dirty="0"/>
            <a:t>Interventions</a:t>
          </a:r>
        </a:p>
      </dgm:t>
    </dgm:pt>
    <dgm:pt modelId="{D4FCF37B-11FB-4750-B3EB-EB25613B3997}" type="parTrans" cxnId="{C12078CE-2263-4025-9490-94DCA71CB3E4}">
      <dgm:prSet/>
      <dgm:spPr/>
      <dgm:t>
        <a:bodyPr/>
        <a:lstStyle/>
        <a:p>
          <a:endParaRPr lang="en-US"/>
        </a:p>
      </dgm:t>
    </dgm:pt>
    <dgm:pt modelId="{497DA586-39D2-48AF-82DF-92F7A2DB9773}" type="sibTrans" cxnId="{C12078CE-2263-4025-9490-94DCA71CB3E4}">
      <dgm:prSet/>
      <dgm:spPr/>
      <dgm:t>
        <a:bodyPr/>
        <a:lstStyle/>
        <a:p>
          <a:endParaRPr lang="en-US"/>
        </a:p>
      </dgm:t>
    </dgm:pt>
    <dgm:pt modelId="{693FBF3E-60A5-444D-8815-07A33BBC9C14}">
      <dgm:prSet phldrT="[Text]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i="0" dirty="0">
              <a:solidFill>
                <a:schemeClr val="accent1">
                  <a:lumMod val="75000"/>
                </a:schemeClr>
              </a:solidFill>
            </a:rPr>
            <a:t>Automatic Stop Time was in place</a:t>
          </a:r>
        </a:p>
      </dgm:t>
    </dgm:pt>
    <dgm:pt modelId="{9BF6F785-C257-4D2C-AC6F-3E925F0CD775}" type="parTrans" cxnId="{6EC47D66-0147-4F8D-A36F-09A1C2B66313}">
      <dgm:prSet/>
      <dgm:spPr/>
      <dgm:t>
        <a:bodyPr/>
        <a:lstStyle/>
        <a:p>
          <a:endParaRPr lang="en-US"/>
        </a:p>
      </dgm:t>
    </dgm:pt>
    <dgm:pt modelId="{55A77ACE-F68A-46BF-AB59-6A533A9F897B}" type="sibTrans" cxnId="{6EC47D66-0147-4F8D-A36F-09A1C2B66313}">
      <dgm:prSet/>
      <dgm:spPr/>
      <dgm:t>
        <a:bodyPr/>
        <a:lstStyle/>
        <a:p>
          <a:endParaRPr lang="en-US"/>
        </a:p>
      </dgm:t>
    </dgm:pt>
    <dgm:pt modelId="{2AFC7E30-59F3-4B1C-B6BC-B2EF4492BDFB}">
      <dgm:prSet phldrT="[Text]"/>
      <dgm:spPr/>
      <dgm:t>
        <a:bodyPr/>
        <a:lstStyle/>
        <a:p>
          <a:r>
            <a:rPr lang="en-US" dirty="0"/>
            <a:t>Opportunities</a:t>
          </a:r>
        </a:p>
      </dgm:t>
    </dgm:pt>
    <dgm:pt modelId="{E25735B7-9C67-42B5-9D76-B024F30E238B}" type="parTrans" cxnId="{A1B8E2D1-8631-4A26-A8F7-30403804CD79}">
      <dgm:prSet/>
      <dgm:spPr/>
      <dgm:t>
        <a:bodyPr/>
        <a:lstStyle/>
        <a:p>
          <a:endParaRPr lang="en-US"/>
        </a:p>
      </dgm:t>
    </dgm:pt>
    <dgm:pt modelId="{BB2628F1-7C80-4670-AD2D-360CB72ED811}" type="sibTrans" cxnId="{A1B8E2D1-8631-4A26-A8F7-30403804CD79}">
      <dgm:prSet/>
      <dgm:spPr/>
      <dgm:t>
        <a:bodyPr/>
        <a:lstStyle/>
        <a:p>
          <a:endParaRPr lang="en-US"/>
        </a:p>
      </dgm:t>
    </dgm:pt>
    <dgm:pt modelId="{E0795BA8-3C3A-45A9-976B-2747AFCE946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Evaluation of antibiotics given in the absence of risk factors other than prematurity when delivery occurs purely for maternal indications.</a:t>
          </a:r>
        </a:p>
        <a:p>
          <a:pPr>
            <a:buFont typeface="Arial" panose="020B0604020202020204" pitchFamily="34" charset="0"/>
            <a:buChar char="•"/>
          </a:pPr>
          <a:endParaRPr lang="en-US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Further analysis of Social Determinants of Health and outcomes related to newborn sepsis.</a:t>
          </a:r>
        </a:p>
        <a:p>
          <a:pPr>
            <a:buFont typeface="Arial" panose="020B0604020202020204" pitchFamily="34" charset="0"/>
            <a:buChar char="•"/>
          </a:pPr>
          <a:endParaRPr lang="en-US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Culture Negative Sepsis Management</a:t>
          </a:r>
        </a:p>
        <a:p>
          <a:pPr>
            <a:buFont typeface="Arial" panose="020B0604020202020204" pitchFamily="34" charset="0"/>
            <a:buChar char="•"/>
          </a:pPr>
          <a:endParaRPr lang="en-US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36 is the new 48</a:t>
          </a:r>
          <a:endParaRPr lang="en-US" dirty="0">
            <a:solidFill>
              <a:schemeClr val="bg2">
                <a:lumMod val="75000"/>
              </a:schemeClr>
            </a:solidFill>
          </a:endParaRPr>
        </a:p>
      </dgm:t>
    </dgm:pt>
    <dgm:pt modelId="{AC24445E-683C-414A-A22A-A4400EEF8DF6}" type="parTrans" cxnId="{102DAC9B-5D19-4834-B9A2-A6D1478823F8}">
      <dgm:prSet/>
      <dgm:spPr/>
      <dgm:t>
        <a:bodyPr/>
        <a:lstStyle/>
        <a:p>
          <a:endParaRPr lang="en-US"/>
        </a:p>
      </dgm:t>
    </dgm:pt>
    <dgm:pt modelId="{DBC7ADFA-9587-4727-90C7-B503116BCB9C}" type="sibTrans" cxnId="{102DAC9B-5D19-4834-B9A2-A6D1478823F8}">
      <dgm:prSet/>
      <dgm:spPr/>
      <dgm:t>
        <a:bodyPr/>
        <a:lstStyle/>
        <a:p>
          <a:endParaRPr lang="en-US"/>
        </a:p>
      </dgm:t>
    </dgm:pt>
    <dgm:pt modelId="{BA0D41B9-F431-4453-80F1-FAB4767F774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rgbClr val="00B050"/>
              </a:solidFill>
              <a:latin typeface="+mn-lt"/>
            </a:rPr>
            <a:t>EPIC Reports: </a:t>
          </a:r>
        </a:p>
      </dgm:t>
    </dgm:pt>
    <dgm:pt modelId="{E620DE3C-DE17-4D5D-99E1-D886927293FE}" type="parTrans" cxnId="{D4C11066-60E1-4912-857A-5A7256D7EB79}">
      <dgm:prSet/>
      <dgm:spPr/>
      <dgm:t>
        <a:bodyPr/>
        <a:lstStyle/>
        <a:p>
          <a:endParaRPr lang="en-US"/>
        </a:p>
      </dgm:t>
    </dgm:pt>
    <dgm:pt modelId="{A1591085-D257-45E9-B2F1-C9D1B952B7F9}" type="sibTrans" cxnId="{D4C11066-60E1-4912-857A-5A7256D7EB79}">
      <dgm:prSet/>
      <dgm:spPr/>
      <dgm:t>
        <a:bodyPr/>
        <a:lstStyle/>
        <a:p>
          <a:endParaRPr lang="en-US"/>
        </a:p>
      </dgm:t>
    </dgm:pt>
    <dgm:pt modelId="{3141B837-9990-4B01-9145-7944E4A2EFF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rgbClr val="00B050"/>
              </a:solidFill>
              <a:latin typeface="+mn-lt"/>
            </a:rPr>
            <a:t>Verified by CNS</a:t>
          </a:r>
        </a:p>
      </dgm:t>
    </dgm:pt>
    <dgm:pt modelId="{D60C663B-6204-420D-8496-029FE116AC46}" type="parTrans" cxnId="{10BD81EC-F3E7-456A-9879-BA2211DF4362}">
      <dgm:prSet/>
      <dgm:spPr/>
      <dgm:t>
        <a:bodyPr/>
        <a:lstStyle/>
        <a:p>
          <a:endParaRPr lang="en-US"/>
        </a:p>
      </dgm:t>
    </dgm:pt>
    <dgm:pt modelId="{D1B14E52-FA01-475F-8F91-52844A6FCC81}" type="sibTrans" cxnId="{10BD81EC-F3E7-456A-9879-BA2211DF4362}">
      <dgm:prSet/>
      <dgm:spPr/>
      <dgm:t>
        <a:bodyPr/>
        <a:lstStyle/>
        <a:p>
          <a:endParaRPr lang="en-US"/>
        </a:p>
      </dgm:t>
    </dgm:pt>
    <dgm:pt modelId="{2C5021C5-5F78-493B-A66C-DE611178B7C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rgbClr val="00B050"/>
              </a:solidFill>
              <a:latin typeface="+mn-lt"/>
            </a:rPr>
            <a:t>Helpful in identifying patients retrospectively</a:t>
          </a:r>
        </a:p>
      </dgm:t>
    </dgm:pt>
    <dgm:pt modelId="{4F37F471-8585-476F-8FF7-B405FD4DAB57}" type="parTrans" cxnId="{967AEC3B-A0A1-43B7-834D-2631C03EEE60}">
      <dgm:prSet/>
      <dgm:spPr/>
      <dgm:t>
        <a:bodyPr/>
        <a:lstStyle/>
        <a:p>
          <a:endParaRPr lang="en-US"/>
        </a:p>
      </dgm:t>
    </dgm:pt>
    <dgm:pt modelId="{B89BD0FB-9614-4124-B502-22A4D8047303}" type="sibTrans" cxnId="{967AEC3B-A0A1-43B7-834D-2631C03EEE60}">
      <dgm:prSet/>
      <dgm:spPr/>
      <dgm:t>
        <a:bodyPr/>
        <a:lstStyle/>
        <a:p>
          <a:endParaRPr lang="en-US"/>
        </a:p>
      </dgm:t>
    </dgm:pt>
    <dgm:pt modelId="{A1C0C18A-8C9B-40BF-8622-324393A65907}">
      <dgm:prSet phldrT="[Text]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i="0" dirty="0">
              <a:solidFill>
                <a:schemeClr val="accent1">
                  <a:lumMod val="75000"/>
                </a:schemeClr>
              </a:solidFill>
            </a:rPr>
            <a:t>Daily needs assessment was in place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i="0" dirty="0">
            <a:solidFill>
              <a:schemeClr val="accent1">
                <a:lumMod val="75000"/>
              </a:schemeClr>
            </a:solidFill>
          </a:endParaRPr>
        </a:p>
      </dgm:t>
    </dgm:pt>
    <dgm:pt modelId="{ED17B307-AD6A-4BBF-BD07-DAEF715E14F5}" type="parTrans" cxnId="{BF7351E7-B088-41DB-B930-4ED57CB157E8}">
      <dgm:prSet/>
      <dgm:spPr/>
      <dgm:t>
        <a:bodyPr/>
        <a:lstStyle/>
        <a:p>
          <a:endParaRPr lang="en-US"/>
        </a:p>
      </dgm:t>
    </dgm:pt>
    <dgm:pt modelId="{41B5015D-CF9D-4487-9151-59A008DADE43}" type="sibTrans" cxnId="{BF7351E7-B088-41DB-B930-4ED57CB157E8}">
      <dgm:prSet/>
      <dgm:spPr/>
      <dgm:t>
        <a:bodyPr/>
        <a:lstStyle/>
        <a:p>
          <a:endParaRPr lang="en-US"/>
        </a:p>
      </dgm:t>
    </dgm:pt>
    <dgm:pt modelId="{E63FCB3A-7E2C-4D44-8FAC-8FDB744865FA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i="0" dirty="0">
              <a:solidFill>
                <a:schemeClr val="accent2"/>
              </a:solidFill>
            </a:rPr>
            <a:t>ILPQC Grand Rounds – completed Dec 2021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i="0" dirty="0">
              <a:solidFill>
                <a:schemeClr val="accent2"/>
              </a:solidFill>
            </a:rPr>
            <a:t>Education for family – standardized! – but distribution and documentation pending.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i="0" dirty="0">
            <a:solidFill>
              <a:schemeClr val="accent2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i="0" dirty="0">
              <a:solidFill>
                <a:srgbClr val="FF0000"/>
              </a:solidFill>
            </a:rPr>
            <a:t>Kaiser Calculator Pending (order sets, dot phrases, workflows with </a:t>
          </a:r>
          <a:r>
            <a:rPr lang="en-US" i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standardized vital signs and algorithms created to decrease variability of notification to providers) and staff education on workflows </a:t>
          </a:r>
          <a:endParaRPr lang="en-US" i="0" dirty="0">
            <a:solidFill>
              <a:schemeClr val="accent2"/>
            </a:solidFill>
          </a:endParaRPr>
        </a:p>
      </dgm:t>
    </dgm:pt>
    <dgm:pt modelId="{81BD3AF4-A618-45DC-B298-6F0515584EF6}" type="parTrans" cxnId="{628F6ECD-20CE-4329-B5E8-FED88AA00457}">
      <dgm:prSet/>
      <dgm:spPr/>
      <dgm:t>
        <a:bodyPr/>
        <a:lstStyle/>
        <a:p>
          <a:endParaRPr lang="en-US"/>
        </a:p>
      </dgm:t>
    </dgm:pt>
    <dgm:pt modelId="{93EE70D3-3771-431B-8C17-1F2B9322040A}" type="sibTrans" cxnId="{628F6ECD-20CE-4329-B5E8-FED88AA00457}">
      <dgm:prSet/>
      <dgm:spPr/>
      <dgm:t>
        <a:bodyPr/>
        <a:lstStyle/>
        <a:p>
          <a:endParaRPr lang="en-US"/>
        </a:p>
      </dgm:t>
    </dgm:pt>
    <dgm:pt modelId="{9C027A6B-40DC-4B72-935A-1A49B30228D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500" dirty="0">
            <a:solidFill>
              <a:srgbClr val="00B050"/>
            </a:solidFill>
            <a:latin typeface="+mn-lt"/>
          </a:endParaRPr>
        </a:p>
      </dgm:t>
    </dgm:pt>
    <dgm:pt modelId="{2F6F99FF-06C5-4B0D-8D87-ECD5CE95E7CB}" type="parTrans" cxnId="{44C7B49C-CD88-4B2F-93A1-4104B804B410}">
      <dgm:prSet/>
      <dgm:spPr/>
      <dgm:t>
        <a:bodyPr/>
        <a:lstStyle/>
        <a:p>
          <a:endParaRPr lang="en-US"/>
        </a:p>
      </dgm:t>
    </dgm:pt>
    <dgm:pt modelId="{DDCB6618-5BE6-4165-9FF7-C46CD31E6766}" type="sibTrans" cxnId="{44C7B49C-CD88-4B2F-93A1-4104B804B410}">
      <dgm:prSet/>
      <dgm:spPr/>
      <dgm:t>
        <a:bodyPr/>
        <a:lstStyle/>
        <a:p>
          <a:endParaRPr lang="en-US"/>
        </a:p>
      </dgm:t>
    </dgm:pt>
    <dgm:pt modelId="{683E9E50-6EB2-4334-8D23-FD6B6F0355F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dirty="0">
              <a:solidFill>
                <a:srgbClr val="00B050"/>
              </a:solidFill>
              <a:latin typeface="+mn-lt"/>
            </a:rPr>
            <a:t>Include demographics and insurance status</a:t>
          </a:r>
        </a:p>
      </dgm:t>
    </dgm:pt>
    <dgm:pt modelId="{9185E096-003B-46A9-934C-1B4C8DF2BD2F}" type="parTrans" cxnId="{74FAF897-2602-4AC7-B403-89971A6EFDEF}">
      <dgm:prSet/>
      <dgm:spPr/>
      <dgm:t>
        <a:bodyPr/>
        <a:lstStyle/>
        <a:p>
          <a:endParaRPr lang="en-US"/>
        </a:p>
      </dgm:t>
    </dgm:pt>
    <dgm:pt modelId="{AC9E329E-1A98-461F-9643-8B7FF996DCF3}" type="sibTrans" cxnId="{74FAF897-2602-4AC7-B403-89971A6EFDEF}">
      <dgm:prSet/>
      <dgm:spPr/>
      <dgm:t>
        <a:bodyPr/>
        <a:lstStyle/>
        <a:p>
          <a:endParaRPr lang="en-US"/>
        </a:p>
      </dgm:t>
    </dgm:pt>
    <dgm:pt modelId="{D84D0A88-EA6F-4060-8F9A-DCDA5736A487}" type="pres">
      <dgm:prSet presAssocID="{1FAE324F-178C-4745-8915-101B56448D2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5952D4E-5941-4246-AB71-CF5A97A9B0E7}" type="pres">
      <dgm:prSet presAssocID="{FCB59450-87D2-4D89-9A4D-A8188B66A7E7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680F0-093F-4AFB-9DB2-7C8C15330A71}" type="pres">
      <dgm:prSet presAssocID="{FCB59450-87D2-4D89-9A4D-A8188B66A7E7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24956-5100-4647-873B-1CEE13440696}" type="pres">
      <dgm:prSet presAssocID="{E15EC2B9-9632-4970-A6D4-3A80E23836E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0B8C6-9F35-44FB-AF96-2EB84EB38A2E}" type="pres">
      <dgm:prSet presAssocID="{E15EC2B9-9632-4970-A6D4-3A80E23836EF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DAF59-55B3-4968-A6FC-3EBD8E3D1088}" type="pres">
      <dgm:prSet presAssocID="{2AFC7E30-59F3-4B1C-B6BC-B2EF4492BDF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FEBF8-FD25-46CF-8DF3-9E840E41E09E}" type="pres">
      <dgm:prSet presAssocID="{2AFC7E30-59F3-4B1C-B6BC-B2EF4492BDFB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BD81EC-F3E7-456A-9879-BA2211DF4362}" srcId="{B9234648-6744-4495-B6C4-18466BC8C935}" destId="{3141B837-9990-4B01-9145-7944E4A2EFFB}" srcOrd="0" destOrd="0" parTransId="{D60C663B-6204-420D-8496-029FE116AC46}" sibTransId="{D1B14E52-FA01-475F-8F91-52844A6FCC81}"/>
    <dgm:cxn modelId="{44C7B49C-CD88-4B2F-93A1-4104B804B410}" srcId="{FCB59450-87D2-4D89-9A4D-A8188B66A7E7}" destId="{9C027A6B-40DC-4B72-935A-1A49B30228D2}" srcOrd="1" destOrd="0" parTransId="{2F6F99FF-06C5-4B0D-8D87-ECD5CE95E7CB}" sibTransId="{DDCB6618-5BE6-4165-9FF7-C46CD31E6766}"/>
    <dgm:cxn modelId="{D63A32D2-AEFA-42E6-AE6E-309A9B0EF46F}" type="presOf" srcId="{A1C0C18A-8C9B-40BF-8622-324393A65907}" destId="{C8F0B8C6-9F35-44FB-AF96-2EB84EB38A2E}" srcOrd="0" destOrd="1" presId="urn:microsoft.com/office/officeart/2009/3/layout/IncreasingArrowsProcess"/>
    <dgm:cxn modelId="{34625D82-90AC-4048-ACBE-E65AE3C2CF4F}" type="presOf" srcId="{1FAE324F-178C-4745-8915-101B56448D21}" destId="{D84D0A88-EA6F-4060-8F9A-DCDA5736A487}" srcOrd="0" destOrd="0" presId="urn:microsoft.com/office/officeart/2009/3/layout/IncreasingArrowsProcess"/>
    <dgm:cxn modelId="{E3F1ECA9-17BC-46FB-AEC4-D1B2D0B58FBE}" srcId="{1FAE324F-178C-4745-8915-101B56448D21}" destId="{FCB59450-87D2-4D89-9A4D-A8188B66A7E7}" srcOrd="0" destOrd="0" parTransId="{CAC624AB-E2B6-4182-A39F-3E4D89E9BA03}" sibTransId="{9B12FEEB-6569-419E-8B81-7B876A17BB12}"/>
    <dgm:cxn modelId="{D4C11066-60E1-4912-857A-5A7256D7EB79}" srcId="{FCB59450-87D2-4D89-9A4D-A8188B66A7E7}" destId="{BA0D41B9-F431-4453-80F1-FAB4767F7745}" srcOrd="2" destOrd="0" parTransId="{E620DE3C-DE17-4D5D-99E1-D886927293FE}" sibTransId="{A1591085-D257-45E9-B2F1-C9D1B952B7F9}"/>
    <dgm:cxn modelId="{29D6AFD8-DE55-49B0-B8A9-401205C2703A}" type="presOf" srcId="{FCB59450-87D2-4D89-9A4D-A8188B66A7E7}" destId="{E5952D4E-5941-4246-AB71-CF5A97A9B0E7}" srcOrd="0" destOrd="0" presId="urn:microsoft.com/office/officeart/2009/3/layout/IncreasingArrowsProcess"/>
    <dgm:cxn modelId="{435579BD-9853-478E-8ECD-8F6EA6985064}" type="presOf" srcId="{E0795BA8-3C3A-45A9-976B-2747AFCE946C}" destId="{6EFFEBF8-FD25-46CF-8DF3-9E840E41E09E}" srcOrd="0" destOrd="0" presId="urn:microsoft.com/office/officeart/2009/3/layout/IncreasingArrowsProcess"/>
    <dgm:cxn modelId="{C12078CE-2263-4025-9490-94DCA71CB3E4}" srcId="{1FAE324F-178C-4745-8915-101B56448D21}" destId="{E15EC2B9-9632-4970-A6D4-3A80E23836EF}" srcOrd="1" destOrd="0" parTransId="{D4FCF37B-11FB-4750-B3EB-EB25613B3997}" sibTransId="{497DA586-39D2-48AF-82DF-92F7A2DB9773}"/>
    <dgm:cxn modelId="{C5D7C5DC-AE55-4907-840C-8B7C17F7F69F}" type="presOf" srcId="{E15EC2B9-9632-4970-A6D4-3A80E23836EF}" destId="{9F624956-5100-4647-873B-1CEE13440696}" srcOrd="0" destOrd="0" presId="urn:microsoft.com/office/officeart/2009/3/layout/IncreasingArrowsProcess"/>
    <dgm:cxn modelId="{6EC47D66-0147-4F8D-A36F-09A1C2B66313}" srcId="{E15EC2B9-9632-4970-A6D4-3A80E23836EF}" destId="{693FBF3E-60A5-444D-8815-07A33BBC9C14}" srcOrd="0" destOrd="0" parTransId="{9BF6F785-C257-4D2C-AC6F-3E925F0CD775}" sibTransId="{55A77ACE-F68A-46BF-AB59-6A533A9F897B}"/>
    <dgm:cxn modelId="{8A351056-194B-45DC-9D01-B8D79AAF7587}" type="presOf" srcId="{BA0D41B9-F431-4453-80F1-FAB4767F7745}" destId="{D67680F0-093F-4AFB-9DB2-7C8C15330A71}" srcOrd="0" destOrd="3" presId="urn:microsoft.com/office/officeart/2009/3/layout/IncreasingArrowsProcess"/>
    <dgm:cxn modelId="{A1B8E2D1-8631-4A26-A8F7-30403804CD79}" srcId="{1FAE324F-178C-4745-8915-101B56448D21}" destId="{2AFC7E30-59F3-4B1C-B6BC-B2EF4492BDFB}" srcOrd="2" destOrd="0" parTransId="{E25735B7-9C67-42B5-9D76-B024F30E238B}" sibTransId="{BB2628F1-7C80-4670-AD2D-360CB72ED811}"/>
    <dgm:cxn modelId="{E7F36F84-A383-463C-A347-7318845319DB}" type="presOf" srcId="{B9234648-6744-4495-B6C4-18466BC8C935}" destId="{D67680F0-093F-4AFB-9DB2-7C8C15330A71}" srcOrd="0" destOrd="0" presId="urn:microsoft.com/office/officeart/2009/3/layout/IncreasingArrowsProcess"/>
    <dgm:cxn modelId="{06EEE486-1B4C-4B26-8EC1-E0CE691FBD91}" type="presOf" srcId="{683E9E50-6EB2-4334-8D23-FD6B6F0355F6}" destId="{D67680F0-093F-4AFB-9DB2-7C8C15330A71}" srcOrd="0" destOrd="5" presId="urn:microsoft.com/office/officeart/2009/3/layout/IncreasingArrowsProcess"/>
    <dgm:cxn modelId="{4BE09C53-A1FA-48FB-B095-CFD423FEACD3}" type="presOf" srcId="{E63FCB3A-7E2C-4D44-8FAC-8FDB744865FA}" destId="{C8F0B8C6-9F35-44FB-AF96-2EB84EB38A2E}" srcOrd="0" destOrd="2" presId="urn:microsoft.com/office/officeart/2009/3/layout/IncreasingArrowsProcess"/>
    <dgm:cxn modelId="{A6172128-AC67-4036-8EE8-9DFFCABA82C9}" type="presOf" srcId="{9C027A6B-40DC-4B72-935A-1A49B30228D2}" destId="{D67680F0-093F-4AFB-9DB2-7C8C15330A71}" srcOrd="0" destOrd="2" presId="urn:microsoft.com/office/officeart/2009/3/layout/IncreasingArrowsProcess"/>
    <dgm:cxn modelId="{74FAF897-2602-4AC7-B403-89971A6EFDEF}" srcId="{BA0D41B9-F431-4453-80F1-FAB4767F7745}" destId="{683E9E50-6EB2-4334-8D23-FD6B6F0355F6}" srcOrd="1" destOrd="0" parTransId="{9185E096-003B-46A9-934C-1B4C8DF2BD2F}" sibTransId="{AC9E329E-1A98-461F-9643-8B7FF996DCF3}"/>
    <dgm:cxn modelId="{F821E189-4E25-45A1-B77F-6F9805903223}" type="presOf" srcId="{693FBF3E-60A5-444D-8815-07A33BBC9C14}" destId="{C8F0B8C6-9F35-44FB-AF96-2EB84EB38A2E}" srcOrd="0" destOrd="0" presId="urn:microsoft.com/office/officeart/2009/3/layout/IncreasingArrowsProcess"/>
    <dgm:cxn modelId="{628F6ECD-20CE-4329-B5E8-FED88AA00457}" srcId="{E15EC2B9-9632-4970-A6D4-3A80E23836EF}" destId="{E63FCB3A-7E2C-4D44-8FAC-8FDB744865FA}" srcOrd="2" destOrd="0" parTransId="{81BD3AF4-A618-45DC-B298-6F0515584EF6}" sibTransId="{93EE70D3-3771-431B-8C17-1F2B9322040A}"/>
    <dgm:cxn modelId="{BF7351E7-B088-41DB-B930-4ED57CB157E8}" srcId="{E15EC2B9-9632-4970-A6D4-3A80E23836EF}" destId="{A1C0C18A-8C9B-40BF-8622-324393A65907}" srcOrd="1" destOrd="0" parTransId="{ED17B307-AD6A-4BBF-BD07-DAEF715E14F5}" sibTransId="{41B5015D-CF9D-4487-9151-59A008DADE43}"/>
    <dgm:cxn modelId="{A0B44078-FB26-477F-AE65-57F681C9E1BB}" type="presOf" srcId="{3141B837-9990-4B01-9145-7944E4A2EFFB}" destId="{D67680F0-093F-4AFB-9DB2-7C8C15330A71}" srcOrd="0" destOrd="1" presId="urn:microsoft.com/office/officeart/2009/3/layout/IncreasingArrowsProcess"/>
    <dgm:cxn modelId="{102DAC9B-5D19-4834-B9A2-A6D1478823F8}" srcId="{2AFC7E30-59F3-4B1C-B6BC-B2EF4492BDFB}" destId="{E0795BA8-3C3A-45A9-976B-2747AFCE946C}" srcOrd="0" destOrd="0" parTransId="{AC24445E-683C-414A-A22A-A4400EEF8DF6}" sibTransId="{DBC7ADFA-9587-4727-90C7-B503116BCB9C}"/>
    <dgm:cxn modelId="{138911E8-FE4F-4314-A7E1-CB9AA0510792}" srcId="{FCB59450-87D2-4D89-9A4D-A8188B66A7E7}" destId="{B9234648-6744-4495-B6C4-18466BC8C935}" srcOrd="0" destOrd="0" parTransId="{864665FF-788A-4D9A-BCE2-8959143BFFB6}" sibTransId="{60A73254-D4A3-4746-ADE9-C49A2857A3F5}"/>
    <dgm:cxn modelId="{967AEC3B-A0A1-43B7-834D-2631C03EEE60}" srcId="{BA0D41B9-F431-4453-80F1-FAB4767F7745}" destId="{2C5021C5-5F78-493B-A66C-DE611178B7C4}" srcOrd="0" destOrd="0" parTransId="{4F37F471-8585-476F-8FF7-B405FD4DAB57}" sibTransId="{B89BD0FB-9614-4124-B502-22A4D8047303}"/>
    <dgm:cxn modelId="{7B368F3E-0319-4485-8209-F0C9510BB1C3}" type="presOf" srcId="{2AFC7E30-59F3-4B1C-B6BC-B2EF4492BDFB}" destId="{ADDDAF59-55B3-4968-A6FC-3EBD8E3D1088}" srcOrd="0" destOrd="0" presId="urn:microsoft.com/office/officeart/2009/3/layout/IncreasingArrowsProcess"/>
    <dgm:cxn modelId="{D032C202-1521-4902-AC59-D138DC9621F9}" type="presOf" srcId="{2C5021C5-5F78-493B-A66C-DE611178B7C4}" destId="{D67680F0-093F-4AFB-9DB2-7C8C15330A71}" srcOrd="0" destOrd="4" presId="urn:microsoft.com/office/officeart/2009/3/layout/IncreasingArrowsProcess"/>
    <dgm:cxn modelId="{8FAE78B6-A58C-49E7-99DA-64E2DEDB3525}" type="presParOf" srcId="{D84D0A88-EA6F-4060-8F9A-DCDA5736A487}" destId="{E5952D4E-5941-4246-AB71-CF5A97A9B0E7}" srcOrd="0" destOrd="0" presId="urn:microsoft.com/office/officeart/2009/3/layout/IncreasingArrowsProcess"/>
    <dgm:cxn modelId="{492B0738-C272-49DA-ADE4-461D715A5284}" type="presParOf" srcId="{D84D0A88-EA6F-4060-8F9A-DCDA5736A487}" destId="{D67680F0-093F-4AFB-9DB2-7C8C15330A71}" srcOrd="1" destOrd="0" presId="urn:microsoft.com/office/officeart/2009/3/layout/IncreasingArrowsProcess"/>
    <dgm:cxn modelId="{A8404E3B-B97D-4A48-AC30-A50D0B31EF72}" type="presParOf" srcId="{D84D0A88-EA6F-4060-8F9A-DCDA5736A487}" destId="{9F624956-5100-4647-873B-1CEE13440696}" srcOrd="2" destOrd="0" presId="urn:microsoft.com/office/officeart/2009/3/layout/IncreasingArrowsProcess"/>
    <dgm:cxn modelId="{35F78B52-B894-44F9-B289-251583D8078E}" type="presParOf" srcId="{D84D0A88-EA6F-4060-8F9A-DCDA5736A487}" destId="{C8F0B8C6-9F35-44FB-AF96-2EB84EB38A2E}" srcOrd="3" destOrd="0" presId="urn:microsoft.com/office/officeart/2009/3/layout/IncreasingArrowsProcess"/>
    <dgm:cxn modelId="{6ABBBB4A-5A79-46EC-9FED-B30CF45429DC}" type="presParOf" srcId="{D84D0A88-EA6F-4060-8F9A-DCDA5736A487}" destId="{ADDDAF59-55B3-4968-A6FC-3EBD8E3D1088}" srcOrd="4" destOrd="0" presId="urn:microsoft.com/office/officeart/2009/3/layout/IncreasingArrowsProcess"/>
    <dgm:cxn modelId="{DEA8B91F-E013-4055-8115-5CEC862C6944}" type="presParOf" srcId="{D84D0A88-EA6F-4060-8F9A-DCDA5736A487}" destId="{6EFFEBF8-FD25-46CF-8DF3-9E840E41E09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52D4E-5941-4246-AB71-CF5A97A9B0E7}">
      <dsp:nvSpPr>
        <dsp:cNvPr id="0" name=""/>
        <dsp:cNvSpPr/>
      </dsp:nvSpPr>
      <dsp:spPr>
        <a:xfrm>
          <a:off x="0" y="716660"/>
          <a:ext cx="11484635" cy="16726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65525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Data Collection</a:t>
          </a:r>
        </a:p>
      </dsp:txBody>
      <dsp:txXfrm>
        <a:off x="0" y="1134810"/>
        <a:ext cx="11066485" cy="836300"/>
      </dsp:txXfrm>
    </dsp:sp>
    <dsp:sp modelId="{D67680F0-093F-4AFB-9DB2-7C8C15330A71}">
      <dsp:nvSpPr>
        <dsp:cNvPr id="0" name=""/>
        <dsp:cNvSpPr/>
      </dsp:nvSpPr>
      <dsp:spPr>
        <a:xfrm>
          <a:off x="0" y="2006476"/>
          <a:ext cx="3537267" cy="3222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rgbClr val="00B050"/>
              </a:solidFill>
              <a:latin typeface="+mn-lt"/>
            </a:rPr>
            <a:t>Baseline Data &amp; Ongoing Data collection entered by Nursing Students from Rush’s College of Nursing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500" kern="1200" dirty="0">
              <a:solidFill>
                <a:srgbClr val="00B050"/>
              </a:solidFill>
              <a:latin typeface="+mn-lt"/>
            </a:rPr>
            <a:t>Verified by CNS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500" kern="1200" dirty="0">
            <a:solidFill>
              <a:srgbClr val="00B050"/>
            </a:solidFill>
            <a:latin typeface="+mn-lt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rgbClr val="00B050"/>
              </a:solidFill>
              <a:latin typeface="+mn-lt"/>
            </a:rPr>
            <a:t>EPIC Reports: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500" kern="1200" dirty="0">
              <a:solidFill>
                <a:srgbClr val="00B050"/>
              </a:solidFill>
              <a:latin typeface="+mn-lt"/>
            </a:rPr>
            <a:t>Helpful in identifying patients retrospectively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500" kern="1200" dirty="0">
              <a:solidFill>
                <a:srgbClr val="00B050"/>
              </a:solidFill>
              <a:latin typeface="+mn-lt"/>
            </a:rPr>
            <a:t>Include demographics and insurance status</a:t>
          </a:r>
        </a:p>
      </dsp:txBody>
      <dsp:txXfrm>
        <a:off x="0" y="2006476"/>
        <a:ext cx="3537267" cy="3222044"/>
      </dsp:txXfrm>
    </dsp:sp>
    <dsp:sp modelId="{9F624956-5100-4647-873B-1CEE13440696}">
      <dsp:nvSpPr>
        <dsp:cNvPr id="0" name=""/>
        <dsp:cNvSpPr/>
      </dsp:nvSpPr>
      <dsp:spPr>
        <a:xfrm>
          <a:off x="3537267" y="1274193"/>
          <a:ext cx="7947367" cy="16726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65525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Interventions</a:t>
          </a:r>
        </a:p>
      </dsp:txBody>
      <dsp:txXfrm>
        <a:off x="3537267" y="1692343"/>
        <a:ext cx="7529217" cy="836300"/>
      </dsp:txXfrm>
    </dsp:sp>
    <dsp:sp modelId="{C8F0B8C6-9F35-44FB-AF96-2EB84EB38A2E}">
      <dsp:nvSpPr>
        <dsp:cNvPr id="0" name=""/>
        <dsp:cNvSpPr/>
      </dsp:nvSpPr>
      <dsp:spPr>
        <a:xfrm>
          <a:off x="3537267" y="2564009"/>
          <a:ext cx="3537267" cy="3222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>
              <a:solidFill>
                <a:schemeClr val="accent1">
                  <a:lumMod val="75000"/>
                </a:schemeClr>
              </a:solidFill>
            </a:rPr>
            <a:t>Automatic Stop Time was in place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>
              <a:solidFill>
                <a:schemeClr val="accent1">
                  <a:lumMod val="75000"/>
                </a:schemeClr>
              </a:solidFill>
            </a:rPr>
            <a:t>Daily needs assessment was in place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i="0" kern="1200" dirty="0">
            <a:solidFill>
              <a:schemeClr val="accent1">
                <a:lumMod val="75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i="0" kern="1200" dirty="0">
              <a:solidFill>
                <a:schemeClr val="accent2"/>
              </a:solidFill>
            </a:rPr>
            <a:t>ILPQC Grand Rounds – completed Dec 2021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i="0" kern="1200" dirty="0">
              <a:solidFill>
                <a:schemeClr val="accent2"/>
              </a:solidFill>
            </a:rPr>
            <a:t>Education for family – standardized! – but distribution and documentation pending.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500" i="0" kern="1200" dirty="0">
            <a:solidFill>
              <a:schemeClr val="accent2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i="0" kern="1200" dirty="0">
              <a:solidFill>
                <a:srgbClr val="FF0000"/>
              </a:solidFill>
            </a:rPr>
            <a:t>Kaiser Calculator Pending (order sets, dot phrases, workflows with </a:t>
          </a:r>
          <a:r>
            <a:rPr lang="en-US" sz="1500" i="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standardized vital signs and algorithms created to decrease variability of notification to providers) and staff education on workflows </a:t>
          </a:r>
          <a:endParaRPr lang="en-US" sz="1500" i="0" kern="1200" dirty="0">
            <a:solidFill>
              <a:schemeClr val="accent2"/>
            </a:solidFill>
          </a:endParaRPr>
        </a:p>
      </dsp:txBody>
      <dsp:txXfrm>
        <a:off x="3537267" y="2564009"/>
        <a:ext cx="3537267" cy="3222044"/>
      </dsp:txXfrm>
    </dsp:sp>
    <dsp:sp modelId="{ADDDAF59-55B3-4968-A6FC-3EBD8E3D1088}">
      <dsp:nvSpPr>
        <dsp:cNvPr id="0" name=""/>
        <dsp:cNvSpPr/>
      </dsp:nvSpPr>
      <dsp:spPr>
        <a:xfrm>
          <a:off x="7074535" y="1831727"/>
          <a:ext cx="4410099" cy="16726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65525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Opportunities</a:t>
          </a:r>
        </a:p>
      </dsp:txBody>
      <dsp:txXfrm>
        <a:off x="7074535" y="2249877"/>
        <a:ext cx="3991949" cy="836300"/>
      </dsp:txXfrm>
    </dsp:sp>
    <dsp:sp modelId="{6EFFEBF8-FD25-46CF-8DF3-9E840E41E09E}">
      <dsp:nvSpPr>
        <dsp:cNvPr id="0" name=""/>
        <dsp:cNvSpPr/>
      </dsp:nvSpPr>
      <dsp:spPr>
        <a:xfrm>
          <a:off x="7074535" y="3121543"/>
          <a:ext cx="3537267" cy="31748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Evaluation of antibiotics given in the absence of risk factors other than prematurity when delivery occurs purely for maternal indications.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500" kern="1200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Further analysis of Social Determinants of Health and outcomes related to newborn sepsis.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500" kern="1200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Culture Negative Sepsis Management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500" kern="1200" dirty="0">
            <a:solidFill>
              <a:schemeClr val="bg2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36 is the new 48</a:t>
          </a:r>
          <a:endParaRPr lang="en-US" sz="15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7074535" y="3121543"/>
        <a:ext cx="3537267" cy="317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B8283-304B-455C-998D-77ECA6090C3A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7654D-25B7-4671-8963-C82E1E9D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318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1" name="Google Shape;84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71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4" name="Google Shape;8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198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08F0-C57B-4745-B908-E7B4D8E8E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5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51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08F0-C57B-4745-B908-E7B4D8E8E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5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882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08F0-C57B-4745-B908-E7B4D8E8E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5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161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3" name="Google Shape;9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010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1" name="Google Shape;9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1534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9" name="Google Shape;96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204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7" name="Google Shape;97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8" name="Google Shape;97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806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6" name="Google Shape;98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7" name="Google Shape;98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79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-objective of Team Panel session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--share actionable strategies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--motivating discussions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--share experiences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--align initiative goals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--build your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   -move forward together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</a:t>
            </a:r>
            <a:r>
              <a:rPr lang="en-US" b="1"/>
              <a:t>-community and teams, share and learn from each other, collaborations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0" name="Google Shape;6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012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6" name="Google Shape;99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185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4" name="Google Shape;100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5" name="Google Shape;1005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29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3" name="Google Shape;101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4" name="Google Shape;101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106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0" name="Google Shape;106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276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8" name="Google Shape;108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9" name="Google Shape;108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606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1" name="Google Shape;111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770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9" name="Google Shape;111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0" name="Google Shape;112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607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2" name="Google Shape;114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179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3" name="Google Shape;116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4" name="Google Shape;1164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267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2" name="Google Shape;117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3" name="Google Shape;117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44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-objectives of session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-key strategies and resources (toolkit)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</a:t>
            </a:r>
            <a:r>
              <a:rPr lang="en-US" b="1"/>
              <a:t>-community and teams, share and learn from each other, collaborations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-</a:t>
            </a:r>
            <a:endParaRPr/>
          </a:p>
        </p:txBody>
      </p:sp>
      <p:sp>
        <p:nvSpPr>
          <p:cNvPr id="697" name="Google Shape;6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241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2" name="Google Shape;118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925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0" name="Google Shape;119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1" name="Google Shape;119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23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9" name="Google Shape;119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0" name="Google Shape;120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271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8" name="Google Shape;120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9" name="Google Shape;1209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907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7" name="Google Shape;12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6031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3" name="Google Shape;122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1910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9" name="Google Shape;12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7362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5" name="Google Shape;12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91191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8" name="Google Shape;126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3 questions (noted in internal agenda)</a:t>
            </a:r>
            <a:endParaRPr b="1"/>
          </a:p>
        </p:txBody>
      </p:sp>
      <p:sp>
        <p:nvSpPr>
          <p:cNvPr id="1269" name="Google Shape;1269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46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0" name="Google Shape;7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954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761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5" name="Google Shape;73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82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2" name="Google Shape;75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03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6" name="Google Shape;7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620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1" name="Google Shape;8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57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7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47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7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" name="Google Shape;19;p47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" name="Google Shape;20;p4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4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2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40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7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7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0" name="Google Shape;120;p77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121" name="Google Shape;121;p7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7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3" name="Google Shape;12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63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1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body" idx="1"/>
          </p:nvPr>
        </p:nvSpPr>
        <p:spPr>
          <a:xfrm>
            <a:off x="1068268" y="1621971"/>
            <a:ext cx="9399585" cy="409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1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1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body" idx="2"/>
          </p:nvPr>
        </p:nvSpPr>
        <p:spPr>
          <a:xfrm>
            <a:off x="1320800" y="914400"/>
            <a:ext cx="91399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735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1_Title 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94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7"/>
          <p:cNvSpPr txBox="1">
            <a:spLocks noGrp="1"/>
          </p:cNvSpPr>
          <p:nvPr>
            <p:ph type="ctrTitle"/>
          </p:nvPr>
        </p:nvSpPr>
        <p:spPr>
          <a:xfrm>
            <a:off x="2619229" y="2243956"/>
            <a:ext cx="8963171" cy="152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0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97"/>
          <p:cNvSpPr txBox="1">
            <a:spLocks noGrp="1"/>
          </p:cNvSpPr>
          <p:nvPr>
            <p:ph type="subTitle" idx="1"/>
          </p:nvPr>
        </p:nvSpPr>
        <p:spPr>
          <a:xfrm>
            <a:off x="2619229" y="3821621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  <p:pic>
        <p:nvPicPr>
          <p:cNvPr id="147" name="Google Shape;147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35" y="911867"/>
            <a:ext cx="3318336" cy="46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917359"/>
            <a:ext cx="2220543" cy="271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703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8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8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98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60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9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9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9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812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0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0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0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14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4">
  <p:cSld name="Section Header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1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1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1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337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5">
  <p:cSld name="Section Header 5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2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2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2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074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6">
  <p:cSld name="Section Header 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03" descr="skyline_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5" y="7"/>
            <a:ext cx="12192515" cy="685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3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3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03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93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" name="Google Shape;25;p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oogle Shape;26;p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7" name="Google Shape;27;p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Google Shape;29;p4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" name="Google Shape;32;p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681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7">
  <p:cSld name="Section Header 7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4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4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04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8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8">
  <p:cSld name="Section Header 8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5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5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5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014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9">
  <p:cSld name="Section Header 9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6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6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06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49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0">
  <p:cSld name="Section Header 10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07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7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07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25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1">
  <p:cSld name="Section Header 1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8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08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08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206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Your Photo">
  <p:cSld name="Section Header Your Photo">
    <p:bg>
      <p:bgPr>
        <a:solidFill>
          <a:schemeClr val="dk2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09" descr="skylin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59"/>
            <a:ext cx="12192000" cy="6856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9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9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09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35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 Your Photo">
  <p:cSld name="1_Section Header Your Photo">
    <p:bg>
      <p:bgPr>
        <a:solidFill>
          <a:schemeClr val="dk2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0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0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10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099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 Your Photo">
  <p:cSld name="2_Section Header Your Photo">
    <p:bg>
      <p:bgPr>
        <a:solidFill>
          <a:schemeClr val="dk2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1" descr="ppt_gradient.jpg"/>
          <p:cNvPicPr preferRelativeResize="0"/>
          <p:nvPr/>
        </p:nvPicPr>
        <p:blipFill rotWithShape="1">
          <a:blip r:embed="rId2">
            <a:alphaModFix/>
          </a:blip>
          <a:srcRect l="1865" t="527" b="65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1"/>
          <p:cNvSpPr/>
          <p:nvPr/>
        </p:nvSpPr>
        <p:spPr>
          <a:xfrm>
            <a:off x="-76200" y="-32657"/>
            <a:ext cx="9492343" cy="6939643"/>
          </a:xfrm>
          <a:custGeom>
            <a:avLst/>
            <a:gdLst/>
            <a:ahLst/>
            <a:cxnLst/>
            <a:rect l="l" t="t" r="r" b="b"/>
            <a:pathLst>
              <a:path w="7119257" h="6939643" extrusionOk="0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11"/>
          <p:cNvSpPr txBox="1"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11"/>
          <p:cNvSpPr txBox="1">
            <a:spLocks noGrp="1"/>
          </p:cNvSpPr>
          <p:nvPr>
            <p:ph type="subTitle" idx="1"/>
          </p:nvPr>
        </p:nvSpPr>
        <p:spPr>
          <a:xfrm>
            <a:off x="1872341" y="4135002"/>
            <a:ext cx="5849259" cy="93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917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Page">
  <p:cSld name="Breaker Pag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767" y="4267207"/>
            <a:ext cx="11398236" cy="1228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2"/>
          <p:cNvSpPr txBox="1">
            <a:spLocks noGrp="1"/>
          </p:cNvSpPr>
          <p:nvPr>
            <p:ph type="subTitle" idx="1"/>
          </p:nvPr>
        </p:nvSpPr>
        <p:spPr>
          <a:xfrm>
            <a:off x="1872341" y="5584368"/>
            <a:ext cx="584925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>
                <a:solidFill>
                  <a:srgbClr val="979899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97989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12"/>
          <p:cNvSpPr txBox="1">
            <a:spLocks noGrp="1"/>
          </p:cNvSpPr>
          <p:nvPr>
            <p:ph type="ctrTitle"/>
          </p:nvPr>
        </p:nvSpPr>
        <p:spPr>
          <a:xfrm>
            <a:off x="1872341" y="4375775"/>
            <a:ext cx="9710059" cy="99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6" name="Google Shape;236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852" y="911860"/>
            <a:ext cx="3318329" cy="464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205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3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13"/>
          <p:cNvSpPr txBox="1">
            <a:spLocks noGrp="1"/>
          </p:cNvSpPr>
          <p:nvPr>
            <p:ph type="body" idx="1"/>
          </p:nvPr>
        </p:nvSpPr>
        <p:spPr>
          <a:xfrm>
            <a:off x="1068263" y="1621971"/>
            <a:ext cx="5023104" cy="409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113"/>
          <p:cNvSpPr txBox="1">
            <a:spLocks noGrp="1"/>
          </p:cNvSpPr>
          <p:nvPr>
            <p:ph type="body" idx="2"/>
          </p:nvPr>
        </p:nvSpPr>
        <p:spPr>
          <a:xfrm>
            <a:off x="6533896" y="1621971"/>
            <a:ext cx="5023104" cy="409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113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13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13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113"/>
          <p:cNvSpPr txBox="1">
            <a:spLocks noGrp="1"/>
          </p:cNvSpPr>
          <p:nvPr>
            <p:ph type="body" idx="3"/>
          </p:nvPr>
        </p:nvSpPr>
        <p:spPr>
          <a:xfrm>
            <a:off x="1320799" y="914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91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6" name="Google Shape;36;p4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" name="Google Shape;39;p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40;p4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85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4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14"/>
          <p:cNvSpPr txBox="1">
            <a:spLocks noGrp="1"/>
          </p:cNvSpPr>
          <p:nvPr>
            <p:ph type="body" idx="1"/>
          </p:nvPr>
        </p:nvSpPr>
        <p:spPr>
          <a:xfrm>
            <a:off x="1320800" y="1622424"/>
            <a:ext cx="47752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8" name="Google Shape;248;p114"/>
          <p:cNvSpPr txBox="1">
            <a:spLocks noGrp="1"/>
          </p:cNvSpPr>
          <p:nvPr>
            <p:ph type="body" idx="2"/>
          </p:nvPr>
        </p:nvSpPr>
        <p:spPr>
          <a:xfrm>
            <a:off x="1068268" y="1981200"/>
            <a:ext cx="5025193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114"/>
          <p:cNvSpPr txBox="1">
            <a:spLocks noGrp="1"/>
          </p:cNvSpPr>
          <p:nvPr>
            <p:ph type="body" idx="3"/>
          </p:nvPr>
        </p:nvSpPr>
        <p:spPr>
          <a:xfrm>
            <a:off x="6544053" y="1624015"/>
            <a:ext cx="5027167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0" name="Google Shape;250;p114"/>
          <p:cNvSpPr txBox="1">
            <a:spLocks noGrp="1"/>
          </p:cNvSpPr>
          <p:nvPr>
            <p:ph type="body" idx="4"/>
          </p:nvPr>
        </p:nvSpPr>
        <p:spPr>
          <a:xfrm>
            <a:off x="6302837" y="1981200"/>
            <a:ext cx="5027167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114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14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14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114"/>
          <p:cNvSpPr txBox="1">
            <a:spLocks noGrp="1"/>
          </p:cNvSpPr>
          <p:nvPr>
            <p:ph type="body" idx="5"/>
          </p:nvPr>
        </p:nvSpPr>
        <p:spPr>
          <a:xfrm>
            <a:off x="1320803" y="914400"/>
            <a:ext cx="91367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261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/image top">
  <p:cSld name="Comparison w/image top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5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5"/>
          <p:cNvSpPr txBox="1">
            <a:spLocks noGrp="1"/>
          </p:cNvSpPr>
          <p:nvPr>
            <p:ph type="body" idx="1"/>
          </p:nvPr>
        </p:nvSpPr>
        <p:spPr>
          <a:xfrm>
            <a:off x="1313548" y="3724712"/>
            <a:ext cx="4782457" cy="3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115"/>
          <p:cNvSpPr txBox="1">
            <a:spLocks noGrp="1"/>
          </p:cNvSpPr>
          <p:nvPr>
            <p:ph type="body" idx="2"/>
          </p:nvPr>
        </p:nvSpPr>
        <p:spPr>
          <a:xfrm>
            <a:off x="1320800" y="4038600"/>
            <a:ext cx="4772656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15"/>
          <p:cNvSpPr txBox="1">
            <a:spLocks noGrp="1"/>
          </p:cNvSpPr>
          <p:nvPr>
            <p:ph type="body" idx="3"/>
          </p:nvPr>
        </p:nvSpPr>
        <p:spPr>
          <a:xfrm>
            <a:off x="6544048" y="3724712"/>
            <a:ext cx="4779264" cy="34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0" name="Google Shape;260;p115"/>
          <p:cNvSpPr txBox="1">
            <a:spLocks noGrp="1"/>
          </p:cNvSpPr>
          <p:nvPr>
            <p:ph type="body" idx="4"/>
          </p:nvPr>
        </p:nvSpPr>
        <p:spPr>
          <a:xfrm>
            <a:off x="6544049" y="4038600"/>
            <a:ext cx="4774531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115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15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5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4" name="Google Shape;264;p115"/>
          <p:cNvSpPr txBox="1">
            <a:spLocks noGrp="1"/>
          </p:cNvSpPr>
          <p:nvPr>
            <p:ph type="body" idx="5"/>
          </p:nvPr>
        </p:nvSpPr>
        <p:spPr>
          <a:xfrm>
            <a:off x="1320803" y="914400"/>
            <a:ext cx="91367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115"/>
          <p:cNvSpPr>
            <a:spLocks noGrp="1"/>
          </p:cNvSpPr>
          <p:nvPr>
            <p:ph type="pic" idx="6"/>
          </p:nvPr>
        </p:nvSpPr>
        <p:spPr>
          <a:xfrm>
            <a:off x="1320800" y="1622431"/>
            <a:ext cx="4572000" cy="1994355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15"/>
          <p:cNvSpPr>
            <a:spLocks noGrp="1"/>
          </p:cNvSpPr>
          <p:nvPr>
            <p:ph type="pic" idx="7"/>
          </p:nvPr>
        </p:nvSpPr>
        <p:spPr>
          <a:xfrm>
            <a:off x="6544048" y="1622431"/>
            <a:ext cx="4572000" cy="199435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8572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 Two Content + SideContent">
  <p:cSld name="Stacked Two Content + SideConte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6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16"/>
          <p:cNvSpPr txBox="1">
            <a:spLocks noGrp="1"/>
          </p:cNvSpPr>
          <p:nvPr>
            <p:ph type="body" idx="1"/>
          </p:nvPr>
        </p:nvSpPr>
        <p:spPr>
          <a:xfrm>
            <a:off x="1320800" y="1622424"/>
            <a:ext cx="47752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116"/>
          <p:cNvSpPr txBox="1">
            <a:spLocks noGrp="1"/>
          </p:cNvSpPr>
          <p:nvPr>
            <p:ph type="body" idx="2"/>
          </p:nvPr>
        </p:nvSpPr>
        <p:spPr>
          <a:xfrm>
            <a:off x="1068268" y="1981207"/>
            <a:ext cx="5030785" cy="171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116"/>
          <p:cNvSpPr txBox="1">
            <a:spLocks noGrp="1"/>
          </p:cNvSpPr>
          <p:nvPr>
            <p:ph type="body" idx="3"/>
          </p:nvPr>
        </p:nvSpPr>
        <p:spPr>
          <a:xfrm>
            <a:off x="1320799" y="3652124"/>
            <a:ext cx="4775201" cy="349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116"/>
          <p:cNvSpPr txBox="1">
            <a:spLocks noGrp="1"/>
          </p:cNvSpPr>
          <p:nvPr>
            <p:ph type="body" idx="4"/>
          </p:nvPr>
        </p:nvSpPr>
        <p:spPr>
          <a:xfrm>
            <a:off x="1071886" y="4012042"/>
            <a:ext cx="5027167" cy="155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16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16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16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116"/>
          <p:cNvSpPr txBox="1">
            <a:spLocks noGrp="1"/>
          </p:cNvSpPr>
          <p:nvPr>
            <p:ph type="body" idx="5"/>
          </p:nvPr>
        </p:nvSpPr>
        <p:spPr>
          <a:xfrm>
            <a:off x="6946087" y="1676400"/>
            <a:ext cx="5245916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116"/>
          <p:cNvSpPr txBox="1">
            <a:spLocks noGrp="1"/>
          </p:cNvSpPr>
          <p:nvPr>
            <p:ph type="body" idx="6"/>
          </p:nvPr>
        </p:nvSpPr>
        <p:spPr>
          <a:xfrm>
            <a:off x="1320800" y="914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507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Facts + Side Images">
  <p:cSld name="Key Facts + Side Image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7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7"/>
          <p:cNvSpPr txBox="1">
            <a:spLocks noGrp="1"/>
          </p:cNvSpPr>
          <p:nvPr>
            <p:ph type="body" idx="1"/>
          </p:nvPr>
        </p:nvSpPr>
        <p:spPr>
          <a:xfrm>
            <a:off x="1320800" y="1624015"/>
            <a:ext cx="32512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 sz="1851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117"/>
          <p:cNvSpPr txBox="1">
            <a:spLocks noGrp="1"/>
          </p:cNvSpPr>
          <p:nvPr>
            <p:ph type="body" idx="2"/>
          </p:nvPr>
        </p:nvSpPr>
        <p:spPr>
          <a:xfrm>
            <a:off x="1068268" y="1981200"/>
            <a:ext cx="3198937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•"/>
              <a:defRPr sz="1851"/>
            </a:lvl1pPr>
            <a:lvl2pPr marL="914400" lvl="1" indent="-346138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Char char="−"/>
              <a:defRPr sz="1851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117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7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17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117"/>
          <p:cNvSpPr txBox="1">
            <a:spLocks noGrp="1"/>
          </p:cNvSpPr>
          <p:nvPr>
            <p:ph type="body" idx="3"/>
          </p:nvPr>
        </p:nvSpPr>
        <p:spPr>
          <a:xfrm>
            <a:off x="1320800" y="914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7"/>
          <p:cNvSpPr>
            <a:spLocks noGrp="1"/>
          </p:cNvSpPr>
          <p:nvPr>
            <p:ph type="pic" idx="4"/>
          </p:nvPr>
        </p:nvSpPr>
        <p:spPr>
          <a:xfrm>
            <a:off x="4673600" y="1622425"/>
            <a:ext cx="29464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117"/>
          <p:cNvSpPr>
            <a:spLocks noGrp="1"/>
          </p:cNvSpPr>
          <p:nvPr>
            <p:ph type="pic" idx="5"/>
          </p:nvPr>
        </p:nvSpPr>
        <p:spPr>
          <a:xfrm>
            <a:off x="8026400" y="1622425"/>
            <a:ext cx="2946400" cy="365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2464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8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18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8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8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118"/>
          <p:cNvSpPr txBox="1">
            <a:spLocks noGrp="1"/>
          </p:cNvSpPr>
          <p:nvPr>
            <p:ph type="body" idx="1"/>
          </p:nvPr>
        </p:nvSpPr>
        <p:spPr>
          <a:xfrm>
            <a:off x="1320800" y="914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62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9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9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9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899" y="6400806"/>
            <a:ext cx="1896032" cy="265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868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No Logo">
  <p:cSld name="Blank No Logo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0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20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20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056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1"/>
          <p:cNvSpPr txBox="1">
            <a:spLocks noGrp="1"/>
          </p:cNvSpPr>
          <p:nvPr>
            <p:ph type="title"/>
          </p:nvPr>
        </p:nvSpPr>
        <p:spPr>
          <a:xfrm>
            <a:off x="1320799" y="2542593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21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21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21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121"/>
          <p:cNvSpPr txBox="1">
            <a:spLocks noGrp="1"/>
          </p:cNvSpPr>
          <p:nvPr>
            <p:ph type="body" idx="1"/>
          </p:nvPr>
        </p:nvSpPr>
        <p:spPr>
          <a:xfrm>
            <a:off x="1320800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851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9" name="Google Shape;309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899" y="6400806"/>
            <a:ext cx="1896032" cy="265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056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2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22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3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23"/>
          <p:cNvSpPr txBox="1">
            <a:spLocks noGrp="1"/>
          </p:cNvSpPr>
          <p:nvPr>
            <p:ph type="body" idx="1"/>
          </p:nvPr>
        </p:nvSpPr>
        <p:spPr>
          <a:xfrm>
            <a:off x="1219200" y="838200"/>
            <a:ext cx="975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90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" name="Google Shape;57;p7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" name="Google Shape;58;p7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9" name="Google Shape;59;p7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7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7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354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Dividers_LeftAlig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749826"/>
            <a:ext cx="12192000" cy="115780"/>
          </a:xfrm>
          <a:prstGeom prst="rect">
            <a:avLst/>
          </a:prstGeom>
          <a:solidFill>
            <a:srgbClr val="006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r>
              <a:rPr lang="en-US" sz="1400" dirty="0">
                <a:solidFill>
                  <a:srgbClr val="00823B"/>
                </a:solidFill>
                <a:effectLst/>
              </a:rPr>
              <a:t> </a:t>
            </a:r>
          </a:p>
        </p:txBody>
      </p:sp>
      <p:pic>
        <p:nvPicPr>
          <p:cNvPr id="5" name="Picture 4" descr="RUSHSystemBrand4color_White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00"/>
          <a:stretch/>
        </p:blipFill>
        <p:spPr>
          <a:xfrm>
            <a:off x="413443" y="5929929"/>
            <a:ext cx="514566" cy="536489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5" y="2812228"/>
            <a:ext cx="852532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Georgia"/>
                <a:cs typeface="Georgia"/>
              </a:defRPr>
            </a:lvl1pPr>
            <a:lvl2pPr marL="0" indent="0">
              <a:buNone/>
              <a:defRPr sz="2400">
                <a:solidFill>
                  <a:schemeClr val="tx2"/>
                </a:solidFill>
                <a:latin typeface="Georgia"/>
                <a:cs typeface="Georgia"/>
              </a:defRPr>
            </a:lvl2pPr>
          </a:lstStyle>
          <a:p>
            <a:pPr lvl="0"/>
            <a:r>
              <a:rPr lang="en-US" dirty="0"/>
              <a:t>Objective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9905" y="3155129"/>
            <a:ext cx="8689063" cy="1623835"/>
          </a:xfrm>
          <a:prstGeom prst="rect">
            <a:avLst/>
          </a:prstGeom>
        </p:spPr>
        <p:txBody>
          <a:bodyPr vert="horz" lIns="0" rIns="0" numCol="1" spcCol="2743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54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marR="0" indent="0" algn="l" defTabSz="45598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600" baseline="0"/>
            </a:lvl2pPr>
            <a:lvl3pPr marL="283464" indent="-13716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/>
            </a:lvl3pPr>
            <a:lvl4pPr marL="548640" indent="0">
              <a:spcBef>
                <a:spcPts val="0"/>
              </a:spcBef>
              <a:spcAft>
                <a:spcPts val="600"/>
              </a:spcAft>
              <a:buFont typeface="Arial"/>
              <a:buNone/>
              <a:defRPr sz="1600" i="1"/>
            </a:lvl4pPr>
            <a:lvl5pPr marL="822960" indent="0">
              <a:spcBef>
                <a:spcPts val="0"/>
              </a:spcBef>
              <a:spcAft>
                <a:spcPts val="600"/>
              </a:spcAft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4257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Dividers_C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25144" y="3208002"/>
            <a:ext cx="6681193" cy="451406"/>
          </a:xfrm>
          <a:prstGeom prst="rect">
            <a:avLst/>
          </a:prstGeom>
          <a:noFill/>
        </p:spPr>
        <p:txBody>
          <a:bodyPr vert="horz" wrap="square" lIns="0" tIns="0" bIns="0" anchor="ctr" anchorCtr="0">
            <a:spAutoFit/>
          </a:bodyPr>
          <a:lstStyle>
            <a:lvl1pPr marL="0" indent="0" rtl="0">
              <a:lnSpc>
                <a:spcPct val="90000"/>
              </a:lnSpc>
              <a:spcBef>
                <a:spcPts val="0"/>
              </a:spcBef>
              <a:buNone/>
              <a:defRPr lang="en-US" sz="3200" b="1" i="0" u="none" strike="noStrike" spc="-50" baseline="0" smtClean="0"/>
            </a:lvl1pPr>
            <a:lvl2pPr marL="0" indent="0" algn="l">
              <a:lnSpc>
                <a:spcPct val="90000"/>
              </a:lnSpc>
              <a:spcBef>
                <a:spcPts val="0"/>
              </a:spcBef>
              <a:buSzPct val="150000"/>
              <a:buFontTx/>
              <a:buNone/>
              <a:defRPr sz="3200" b="1" spc="0"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section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881482" y="2469444"/>
            <a:ext cx="8805333" cy="0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881482" y="4402666"/>
            <a:ext cx="8805333" cy="0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116731" y="2797802"/>
            <a:ext cx="1986081" cy="118586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spcBef>
                <a:spcPts val="0"/>
              </a:spcBef>
              <a:buNone/>
              <a:defRPr sz="5600" b="1"/>
            </a:lvl1pPr>
            <a:lvl2pPr marL="0" indent="0">
              <a:spcBef>
                <a:spcPts val="0"/>
              </a:spcBef>
              <a:buNone/>
              <a:defRPr sz="4200" b="1"/>
            </a:lvl2pPr>
            <a:lvl3pPr marL="0" indent="0">
              <a:spcBef>
                <a:spcPts val="0"/>
              </a:spcBef>
              <a:buNone/>
              <a:defRPr sz="4200" b="1"/>
            </a:lvl3pPr>
            <a:lvl4pPr marL="0" indent="0">
              <a:spcBef>
                <a:spcPts val="0"/>
              </a:spcBef>
              <a:buNone/>
              <a:defRPr sz="4200" b="1"/>
            </a:lvl4pPr>
            <a:lvl5pPr marL="0" indent="0">
              <a:spcBef>
                <a:spcPts val="0"/>
              </a:spcBef>
              <a:buNone/>
              <a:defRPr sz="42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36515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Dividers_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883859" y="460962"/>
            <a:ext cx="6856870" cy="5936076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change image</a:t>
            </a:r>
          </a:p>
        </p:txBody>
      </p:sp>
      <p:sp>
        <p:nvSpPr>
          <p:cNvPr id="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6" y="460962"/>
            <a:ext cx="3886985" cy="5362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rtl="0">
              <a:buNone/>
              <a:defRPr lang="en-US" sz="1600" b="0" i="0" u="none" strike="noStrike" baseline="0" smtClean="0"/>
            </a:lvl1pPr>
            <a:lvl2pPr marL="0" indent="0">
              <a:buNone/>
              <a:defRPr sz="2400">
                <a:solidFill>
                  <a:schemeClr val="tx2"/>
                </a:solidFill>
                <a:latin typeface="Georgia"/>
                <a:cs typeface="Georgia"/>
              </a:defRPr>
            </a:lvl2pPr>
          </a:lstStyle>
          <a:p>
            <a:pPr lvl="0"/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cras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761940" y="460962"/>
            <a:ext cx="121919" cy="5936076"/>
          </a:xfrm>
          <a:prstGeom prst="rect">
            <a:avLst/>
          </a:prstGeom>
          <a:solidFill>
            <a:srgbClr val="00B0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69906" y="1368157"/>
            <a:ext cx="3886985" cy="451406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>
                <a:solidFill>
                  <a:srgbClr val="414042"/>
                </a:solidFill>
              </a:defRPr>
            </a:lvl1pPr>
            <a:lvl2pPr marL="0" indent="0">
              <a:buNone/>
              <a:defRPr sz="1800" baseline="0"/>
            </a:lvl2pPr>
            <a:lvl3pPr marL="0">
              <a:spcBef>
                <a:spcPts val="600"/>
              </a:spcBef>
              <a:defRPr sz="1600"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2" name="Picture 11" descr="RUSHSystemBrand4color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61"/>
          <a:stretch/>
        </p:blipFill>
        <p:spPr>
          <a:xfrm>
            <a:off x="413608" y="5929929"/>
            <a:ext cx="514566" cy="5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74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6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79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60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58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36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" name="Google Shape;66;p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" name="Google Shape;67;p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Google Shape;68;p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" name="Google Shape;69;p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Google Shape;71;p7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7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3" name="Google Shape;73;p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960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93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4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24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9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8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836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9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96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28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1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7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3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73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7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7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" name="Google Shape;87;p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288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41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17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0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96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942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5"/>
          <p:cNvSpPr txBox="1">
            <a:spLocks noGrp="1"/>
          </p:cNvSpPr>
          <p:nvPr>
            <p:ph type="ctrTitle"/>
          </p:nvPr>
        </p:nvSpPr>
        <p:spPr>
          <a:xfrm>
            <a:off x="698977" y="1615326"/>
            <a:ext cx="7966604" cy="1635063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64007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5" name="Google Shape;485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9308" y="5817478"/>
            <a:ext cx="3323174" cy="72242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5"/>
          <p:cNvSpPr txBox="1">
            <a:spLocks noGrp="1"/>
          </p:cNvSpPr>
          <p:nvPr>
            <p:ph type="body" idx="1"/>
          </p:nvPr>
        </p:nvSpPr>
        <p:spPr>
          <a:xfrm>
            <a:off x="698500" y="3339285"/>
            <a:ext cx="4504759" cy="65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65"/>
          <p:cNvSpPr txBox="1">
            <a:spLocks noGrp="1"/>
          </p:cNvSpPr>
          <p:nvPr>
            <p:ph type="body" idx="2"/>
          </p:nvPr>
        </p:nvSpPr>
        <p:spPr>
          <a:xfrm>
            <a:off x="705874" y="4077321"/>
            <a:ext cx="2667718" cy="49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8573"/>
              </a:buClr>
              <a:buSzPts val="2400"/>
              <a:buChar char="•"/>
              <a:defRPr sz="2400">
                <a:solidFill>
                  <a:srgbClr val="F585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08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1" name="Google Shape;49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003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867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408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86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7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1" name="Google Shape;91;p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" name="Google Shape;92;p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3" name="Google Shape;93;p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Google Shape;95;p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" name="Google Shape;97;p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655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6" name="Google Shape;516;p1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" name="Google Shape;517;p1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8" name="Google Shape;518;p1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711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375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930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4" name="Google Shape;534;p1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5" name="Google Shape;535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41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1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1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2" name="Google Shape;542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180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028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249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38327" y="3952015"/>
            <a:ext cx="2623607" cy="262360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7"/>
          <p:cNvSpPr txBox="1">
            <a:spLocks noGrp="1"/>
          </p:cNvSpPr>
          <p:nvPr>
            <p:ph type="title"/>
          </p:nvPr>
        </p:nvSpPr>
        <p:spPr>
          <a:xfrm>
            <a:off x="838200" y="688607"/>
            <a:ext cx="2053767" cy="59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67"/>
          <p:cNvSpPr txBox="1">
            <a:spLocks noGrp="1"/>
          </p:cNvSpPr>
          <p:nvPr>
            <p:ph type="body" idx="1"/>
          </p:nvPr>
        </p:nvSpPr>
        <p:spPr>
          <a:xfrm>
            <a:off x="832224" y="1846474"/>
            <a:ext cx="10515600" cy="73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B6C1"/>
              </a:buClr>
              <a:buSzPts val="1600"/>
              <a:buChar char="•"/>
              <a:defRPr sz="1600" b="0" i="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0" i="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 i="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7" name="Google Shape;56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868" y="6225854"/>
            <a:ext cx="17526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7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9" name="Google Shape;569;p67"/>
          <p:cNvSpPr txBox="1">
            <a:spLocks noGrp="1"/>
          </p:cNvSpPr>
          <p:nvPr>
            <p:ph type="body" idx="2"/>
          </p:nvPr>
        </p:nvSpPr>
        <p:spPr>
          <a:xfrm>
            <a:off x="844176" y="1303798"/>
            <a:ext cx="1268296" cy="49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2400"/>
              <a:buNone/>
              <a:defRPr sz="2400">
                <a:solidFill>
                  <a:srgbClr val="21B6C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97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bg>
      <p:bgPr>
        <a:solidFill>
          <a:srgbClr val="E8E6E6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8"/>
          <p:cNvSpPr txBox="1">
            <a:spLocks noGrp="1"/>
          </p:cNvSpPr>
          <p:nvPr>
            <p:ph type="ctrTitle"/>
          </p:nvPr>
        </p:nvSpPr>
        <p:spPr>
          <a:xfrm>
            <a:off x="698977" y="887202"/>
            <a:ext cx="5756704" cy="158889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68"/>
          <p:cNvSpPr txBox="1">
            <a:spLocks noGrp="1"/>
          </p:cNvSpPr>
          <p:nvPr>
            <p:ph type="body" idx="1"/>
          </p:nvPr>
        </p:nvSpPr>
        <p:spPr>
          <a:xfrm>
            <a:off x="698500" y="2476500"/>
            <a:ext cx="3446777" cy="76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4000"/>
              <a:buNone/>
              <a:defRPr sz="4000">
                <a:solidFill>
                  <a:srgbClr val="21B6C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4" name="Google Shape;57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9308" y="5817478"/>
            <a:ext cx="3323174" cy="722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92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l Section Header">
  <p:cSld name="Teal Section Header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9"/>
          <p:cNvSpPr txBox="1">
            <a:spLocks noGrp="1"/>
          </p:cNvSpPr>
          <p:nvPr>
            <p:ph type="ctrTitle"/>
          </p:nvPr>
        </p:nvSpPr>
        <p:spPr>
          <a:xfrm>
            <a:off x="698977" y="887202"/>
            <a:ext cx="5849037" cy="158889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8" name="Google Shape;578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9308" y="5817478"/>
            <a:ext cx="3323174" cy="72242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9"/>
          <p:cNvSpPr txBox="1">
            <a:spLocks noGrp="1"/>
          </p:cNvSpPr>
          <p:nvPr>
            <p:ph type="body" idx="1"/>
          </p:nvPr>
        </p:nvSpPr>
        <p:spPr>
          <a:xfrm>
            <a:off x="698500" y="2476500"/>
            <a:ext cx="3446777" cy="65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2340"/>
              </a:buClr>
              <a:buSzPts val="4000"/>
              <a:buNone/>
              <a:defRPr sz="4000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16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7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01" name="Google Shape;101;p7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7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75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5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6" name="Google Shape;106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11394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3" name="Google Shape;583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70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19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5" name="Google Shape;595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164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p1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52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8" name="Google Shape;608;p1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1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1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959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662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493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6" name="Google Shape;626;p1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7" name="Google Shape;627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318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1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4" name="Google Shape;634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591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0" name="Google Shape;640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34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" name="Google Shape;110;p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7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3" name="Google Shape;113;p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" name="Google Shape;114;p7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5" name="Google Shape;115;p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8875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038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range Section Header">
  <p:cSld name="Orange Section Header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46"/>
          <p:cNvSpPr txBox="1">
            <a:spLocks noGrp="1"/>
          </p:cNvSpPr>
          <p:nvPr>
            <p:ph type="ctrTitle"/>
          </p:nvPr>
        </p:nvSpPr>
        <p:spPr>
          <a:xfrm>
            <a:off x="698977" y="887202"/>
            <a:ext cx="5849037" cy="158889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2" name="Google Shape;652;p1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9308" y="5817478"/>
            <a:ext cx="3323174" cy="72242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46"/>
          <p:cNvSpPr txBox="1">
            <a:spLocks noGrp="1"/>
          </p:cNvSpPr>
          <p:nvPr>
            <p:ph type="body" idx="1"/>
          </p:nvPr>
        </p:nvSpPr>
        <p:spPr>
          <a:xfrm>
            <a:off x="698500" y="2476500"/>
            <a:ext cx="3446777" cy="65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2340"/>
              </a:buClr>
              <a:buSzPts val="4000"/>
              <a:buNone/>
              <a:defRPr sz="4000">
                <a:solidFill>
                  <a:srgbClr val="0C23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892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47"/>
          <p:cNvSpPr txBox="1">
            <a:spLocks noGrp="1"/>
          </p:cNvSpPr>
          <p:nvPr>
            <p:ph type="ctrTitle"/>
          </p:nvPr>
        </p:nvSpPr>
        <p:spPr>
          <a:xfrm>
            <a:off x="698977" y="1615326"/>
            <a:ext cx="7966604" cy="1635063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640075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7" name="Google Shape;657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9308" y="5817478"/>
            <a:ext cx="3323174" cy="72242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47"/>
          <p:cNvSpPr txBox="1">
            <a:spLocks noGrp="1"/>
          </p:cNvSpPr>
          <p:nvPr>
            <p:ph type="body" idx="1"/>
          </p:nvPr>
        </p:nvSpPr>
        <p:spPr>
          <a:xfrm>
            <a:off x="698500" y="3339285"/>
            <a:ext cx="4504759" cy="65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47"/>
          <p:cNvSpPr txBox="1">
            <a:spLocks noGrp="1"/>
          </p:cNvSpPr>
          <p:nvPr>
            <p:ph type="body" idx="2"/>
          </p:nvPr>
        </p:nvSpPr>
        <p:spPr>
          <a:xfrm>
            <a:off x="705874" y="4077321"/>
            <a:ext cx="2667718" cy="49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8573"/>
              </a:buClr>
              <a:buSzPts val="2400"/>
              <a:buChar char="•"/>
              <a:defRPr sz="2400">
                <a:solidFill>
                  <a:srgbClr val="F585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32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4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4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687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0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50"/>
          <p:cNvSpPr txBox="1">
            <a:spLocks noGrp="1"/>
          </p:cNvSpPr>
          <p:nvPr>
            <p:ph type="body" idx="1"/>
          </p:nvPr>
        </p:nvSpPr>
        <p:spPr>
          <a:xfrm>
            <a:off x="1068268" y="1621971"/>
            <a:ext cx="9399585" cy="409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346138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1"/>
              <a:buFont typeface="Arial"/>
              <a:buChar char="•"/>
              <a:defRPr sz="18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138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1"/>
              <a:buFont typeface="Noto Sans Symbols"/>
              <a:buChar char="−"/>
              <a:defRPr sz="18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50"/>
          <p:cNvSpPr txBox="1">
            <a:spLocks noGrp="1"/>
          </p:cNvSpPr>
          <p:nvPr>
            <p:ph type="dt" idx="10"/>
          </p:nvPr>
        </p:nvSpPr>
        <p:spPr>
          <a:xfrm>
            <a:off x="3135379" y="6525848"/>
            <a:ext cx="1143119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50"/>
          <p:cNvSpPr txBox="1">
            <a:spLocks noGrp="1"/>
          </p:cNvSpPr>
          <p:nvPr>
            <p:ph type="ftr" idx="11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50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5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-14796" y="474222"/>
            <a:ext cx="1178563" cy="30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7899" y="6400806"/>
            <a:ext cx="1896032" cy="265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888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3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hf hdr="0" ftr="0" dt="0"/>
  <p:txStyles>
    <p:titleStyle>
      <a:lvl1pPr algn="ctr" defTabSz="4559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90" indent="-341990" algn="l" defTabSz="45598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71" indent="-284991" algn="l" defTabSz="45598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55" indent="-227993" algn="l" defTabSz="45598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35" indent="-227993" algn="l" defTabSz="45598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20" indent="-227993" algn="l" defTabSz="45598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99" indent="-227993" algn="l" defTabSz="455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878" indent="-227993" algn="l" defTabSz="455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857" indent="-227993" algn="l" defTabSz="455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842" indent="-227993" algn="l" defTabSz="45598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81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67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57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29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07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888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870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849" algn="l" defTabSz="455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67009-1108-4246-90DB-F4E5E20F0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335E-CE13-934F-A4BC-F1C1CD2FD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4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67009-1108-4246-90DB-F4E5E20F02D9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335E-CE13-934F-A4BC-F1C1CD2FD7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551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0" name="Google Shape;56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1" name="Google Shape;56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2" name="Google Shape;56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251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6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"/>
          <p:cNvSpPr txBox="1">
            <a:spLocks noGrp="1"/>
          </p:cNvSpPr>
          <p:nvPr>
            <p:ph type="ctrTitle"/>
          </p:nvPr>
        </p:nvSpPr>
        <p:spPr>
          <a:xfrm>
            <a:off x="1413311" y="1561331"/>
            <a:ext cx="5705374" cy="205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0" dirty="0"/>
              <a:t>BASIC Hospital ​Teams </a:t>
            </a:r>
            <a:br>
              <a:rPr lang="en-US" b="0" dirty="0"/>
            </a:br>
            <a:r>
              <a:rPr lang="en-US" b="0" dirty="0"/>
              <a:t>Panel Shares </a:t>
            </a:r>
            <a:br>
              <a:rPr lang="en-US" b="0" dirty="0"/>
            </a:br>
            <a:r>
              <a:rPr lang="en-US" b="0" dirty="0"/>
              <a:t>Real-World Approaches ​</a:t>
            </a:r>
            <a:endParaRPr dirty="0"/>
          </a:p>
        </p:txBody>
      </p:sp>
      <p:sp>
        <p:nvSpPr>
          <p:cNvPr id="665" name="Google Shape;665;p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2022 Virtual Neonatal​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Face to Face Meeting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666" name="Google Shape;666;p1" descr="Cute baby finger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52476" y="1634876"/>
            <a:ext cx="4535818" cy="302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13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/>
              <a:t>Key Strategies for Success </a:t>
            </a:r>
            <a:endParaRPr/>
          </a:p>
        </p:txBody>
      </p:sp>
      <p:grpSp>
        <p:nvGrpSpPr>
          <p:cNvPr id="844" name="Google Shape;844;p10"/>
          <p:cNvGrpSpPr/>
          <p:nvPr/>
        </p:nvGrpSpPr>
        <p:grpSpPr>
          <a:xfrm>
            <a:off x="3246315" y="868629"/>
            <a:ext cx="5927968" cy="5568797"/>
            <a:chOff x="1292547" y="-137211"/>
            <a:chExt cx="5927968" cy="5568797"/>
          </a:xfrm>
        </p:grpSpPr>
        <p:sp>
          <p:nvSpPr>
            <p:cNvPr id="845" name="Google Shape;845;p10"/>
            <p:cNvSpPr/>
            <p:nvPr/>
          </p:nvSpPr>
          <p:spPr>
            <a:xfrm>
              <a:off x="2065857" y="675471"/>
              <a:ext cx="4353620" cy="4353620"/>
            </a:xfrm>
            <a:prstGeom prst="blockArc">
              <a:avLst>
                <a:gd name="adj1" fmla="val 11880000"/>
                <a:gd name="adj2" fmla="val 16200000"/>
                <a:gd name="adj3" fmla="val 4644"/>
              </a:avLst>
            </a:prstGeom>
            <a:gradFill>
              <a:gsLst>
                <a:gs pos="0">
                  <a:srgbClr val="C58600"/>
                </a:gs>
                <a:gs pos="80000">
                  <a:srgbClr val="FFB100"/>
                </a:gs>
                <a:gs pos="100000">
                  <a:srgbClr val="FFB500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2065857" y="675471"/>
              <a:ext cx="4353620" cy="4353620"/>
            </a:xfrm>
            <a:prstGeom prst="blockArc">
              <a:avLst>
                <a:gd name="adj1" fmla="val 7560000"/>
                <a:gd name="adj2" fmla="val 11880000"/>
                <a:gd name="adj3" fmla="val 4644"/>
              </a:avLst>
            </a:prstGeom>
            <a:gradFill>
              <a:gsLst>
                <a:gs pos="0">
                  <a:srgbClr val="B84006"/>
                </a:gs>
                <a:gs pos="80000">
                  <a:srgbClr val="F25507"/>
                </a:gs>
                <a:gs pos="100000">
                  <a:srgbClr val="F7550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2065857" y="675471"/>
              <a:ext cx="4353620" cy="4353620"/>
            </a:xfrm>
            <a:prstGeom prst="blockArc">
              <a:avLst>
                <a:gd name="adj1" fmla="val 3240000"/>
                <a:gd name="adj2" fmla="val 7560000"/>
                <a:gd name="adj3" fmla="val 4644"/>
              </a:avLst>
            </a:prstGeom>
            <a:gradFill>
              <a:gsLst>
                <a:gs pos="0">
                  <a:srgbClr val="A4AC1E"/>
                </a:gs>
                <a:gs pos="80000">
                  <a:srgbClr val="D9E227"/>
                </a:gs>
                <a:gs pos="100000">
                  <a:srgbClr val="DDE72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2065857" y="675471"/>
              <a:ext cx="4353620" cy="4353620"/>
            </a:xfrm>
            <a:prstGeom prst="blockArc">
              <a:avLst>
                <a:gd name="adj1" fmla="val 20520000"/>
                <a:gd name="adj2" fmla="val 3240000"/>
                <a:gd name="adj3" fmla="val 4644"/>
              </a:avLst>
            </a:prstGeom>
            <a:gradFill>
              <a:gsLst>
                <a:gs pos="0">
                  <a:srgbClr val="00872B"/>
                </a:gs>
                <a:gs pos="80000">
                  <a:srgbClr val="00B239"/>
                </a:gs>
                <a:gs pos="100000">
                  <a:srgbClr val="00B73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2065857" y="675471"/>
              <a:ext cx="4353620" cy="4353620"/>
            </a:xfrm>
            <a:prstGeom prst="blockArc">
              <a:avLst>
                <a:gd name="adj1" fmla="val 16200000"/>
                <a:gd name="adj2" fmla="val 20520000"/>
                <a:gd name="adj3" fmla="val 4644"/>
              </a:avLst>
            </a:prstGeom>
            <a:gradFill>
              <a:gsLst>
                <a:gs pos="0">
                  <a:srgbClr val="7F7A99"/>
                </a:gs>
                <a:gs pos="80000">
                  <a:srgbClr val="A7A1CA"/>
                </a:gs>
                <a:gs pos="100000">
                  <a:srgbClr val="A8A1CC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3107234" y="1847646"/>
              <a:ext cx="2270867" cy="2009271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0"/>
            <p:cNvSpPr txBox="1"/>
            <p:nvPr/>
          </p:nvSpPr>
          <p:spPr>
            <a:xfrm>
              <a:off x="3439795" y="2141897"/>
              <a:ext cx="1605745" cy="1420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  <a:tabLst/>
                <a:defRPr/>
              </a:pPr>
              <a:endParaRPr kumimoji="0" sz="6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254968" y="-137211"/>
              <a:ext cx="1975398" cy="1726450"/>
            </a:xfrm>
            <a:prstGeom prst="ellipse">
              <a:avLst/>
            </a:prstGeom>
            <a:gradFill>
              <a:gsLst>
                <a:gs pos="0">
                  <a:srgbClr val="7F7A99"/>
                </a:gs>
                <a:gs pos="80000">
                  <a:srgbClr val="A7A1CA"/>
                </a:gs>
                <a:gs pos="100000">
                  <a:srgbClr val="A8A1CC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0"/>
            <p:cNvSpPr txBox="1"/>
            <p:nvPr/>
          </p:nvSpPr>
          <p:spPr>
            <a:xfrm>
              <a:off x="3544258" y="115622"/>
              <a:ext cx="1396818" cy="1220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EOS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5309222" y="1388470"/>
              <a:ext cx="1911293" cy="1613516"/>
            </a:xfrm>
            <a:prstGeom prst="ellipse">
              <a:avLst/>
            </a:prstGeom>
            <a:gradFill>
              <a:gsLst>
                <a:gs pos="0">
                  <a:srgbClr val="00872B"/>
                </a:gs>
                <a:gs pos="80000">
                  <a:srgbClr val="00B239"/>
                </a:gs>
                <a:gs pos="100000">
                  <a:srgbClr val="00B73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0"/>
            <p:cNvSpPr txBox="1"/>
            <p:nvPr/>
          </p:nvSpPr>
          <p:spPr>
            <a:xfrm>
              <a:off x="5589124" y="1624764"/>
              <a:ext cx="1351489" cy="1140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Early Education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4436238" y="3713350"/>
              <a:ext cx="2112437" cy="1718236"/>
            </a:xfrm>
            <a:prstGeom prst="ellipse">
              <a:avLst/>
            </a:prstGeom>
            <a:gradFill>
              <a:gsLst>
                <a:gs pos="0">
                  <a:srgbClr val="A4AC1E"/>
                </a:gs>
                <a:gs pos="80000">
                  <a:srgbClr val="D9E227"/>
                </a:gs>
                <a:gs pos="100000">
                  <a:srgbClr val="DDE72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0"/>
            <p:cNvSpPr txBox="1"/>
            <p:nvPr/>
          </p:nvSpPr>
          <p:spPr>
            <a:xfrm>
              <a:off x="4745597" y="3964980"/>
              <a:ext cx="1493719" cy="1214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Antibiotic Time-Out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2006583" y="3716488"/>
              <a:ext cx="1972590" cy="1711961"/>
            </a:xfrm>
            <a:prstGeom prst="ellipse">
              <a:avLst/>
            </a:prstGeom>
            <a:gradFill>
              <a:gsLst>
                <a:gs pos="0">
                  <a:srgbClr val="B84006"/>
                </a:gs>
                <a:gs pos="80000">
                  <a:srgbClr val="F25507"/>
                </a:gs>
                <a:gs pos="100000">
                  <a:srgbClr val="F7550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0"/>
            <p:cNvSpPr txBox="1"/>
            <p:nvPr/>
          </p:nvSpPr>
          <p:spPr>
            <a:xfrm>
              <a:off x="2295462" y="3967199"/>
              <a:ext cx="1394832" cy="1210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EMR Optimization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1292547" y="1386196"/>
              <a:ext cx="1855837" cy="1618065"/>
            </a:xfrm>
            <a:prstGeom prst="ellipse">
              <a:avLst/>
            </a:prstGeom>
            <a:gradFill>
              <a:gsLst>
                <a:gs pos="0">
                  <a:srgbClr val="C58600"/>
                </a:gs>
                <a:gs pos="80000">
                  <a:srgbClr val="FFB100"/>
                </a:gs>
                <a:gs pos="100000">
                  <a:srgbClr val="FFB500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0"/>
            <p:cNvSpPr txBox="1"/>
            <p:nvPr/>
          </p:nvSpPr>
          <p:spPr>
            <a:xfrm>
              <a:off x="1564328" y="1623156"/>
              <a:ext cx="1312275" cy="1144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Reporting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02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1"/>
          <p:cNvSpPr txBox="1">
            <a:spLocks noGrp="1"/>
          </p:cNvSpPr>
          <p:nvPr>
            <p:ph type="title"/>
          </p:nvPr>
        </p:nvSpPr>
        <p:spPr>
          <a:xfrm>
            <a:off x="1413309" y="701748"/>
            <a:ext cx="9855581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Dr. Laura Seske, MD, MS &amp; </a:t>
            </a:r>
            <a:br>
              <a:rPr lang="en-US"/>
            </a:br>
            <a:r>
              <a:rPr lang="en-US"/>
              <a:t>Adelaide Caprio, MSN, APRN, ACCNS-N, RNC-NIC</a:t>
            </a:r>
            <a:endParaRPr/>
          </a:p>
        </p:txBody>
      </p:sp>
      <p:sp>
        <p:nvSpPr>
          <p:cNvPr id="867" name="Google Shape;867;p1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Rush University Medical Center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DE4E3-C0EC-364B-A303-C53BE71B7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Rush University Children’s Hospital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13C03-4B84-104E-AB03-3E96DDE23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371" y="3155129"/>
            <a:ext cx="10697889" cy="1623835"/>
          </a:xfrm>
        </p:spPr>
        <p:txBody>
          <a:bodyPr/>
          <a:lstStyle/>
          <a:p>
            <a:r>
              <a:rPr lang="en-US" sz="6000" dirty="0"/>
              <a:t>This is a BASIC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3F659-6B5D-DA42-B8EA-CF7B7BF4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19" y="4806496"/>
            <a:ext cx="5289332" cy="726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0097" y="4425470"/>
            <a:ext cx="48354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Adelaide B. Caprio, MSN, APRN, ACCNS-N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Neonatal Clinical Nurse Specialist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Laura M. Seske, MD, MS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NICU Director of Quality Improvement &amp; Patient Safety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5.26.2022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ILQPC Neonatal Face to Face Meeting</a:t>
            </a:r>
          </a:p>
        </p:txBody>
      </p:sp>
    </p:spTree>
    <p:extLst>
      <p:ext uri="{BB962C8B-B14F-4D97-AF65-F5344CB8AC3E}">
        <p14:creationId xmlns:p14="http://schemas.microsoft.com/office/powerpoint/2010/main" val="274058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20291" y="93868"/>
            <a:ext cx="7986157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5400" b="1" dirty="0"/>
              <a:t>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" y="887361"/>
            <a:ext cx="11555742" cy="5802688"/>
          </a:xfrm>
        </p:spPr>
        <p:txBody>
          <a:bodyPr>
            <a:normAutofit/>
          </a:bodyPr>
          <a:lstStyle/>
          <a:p>
            <a:endParaRPr lang="en-US" sz="800" b="1" dirty="0"/>
          </a:p>
          <a:p>
            <a:endParaRPr lang="en-US" sz="10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Urban hospital downtown Chicago, IL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Perinatal Administrative Referral Hospital with Maternal-Fetal Medicine Program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2633 Deliveries in 2021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72 bed level 3 NICU</a:t>
            </a:r>
          </a:p>
          <a:p>
            <a:pPr marL="1485900" lvl="2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822 NICU admissions in 2021</a:t>
            </a:r>
          </a:p>
          <a:p>
            <a:pPr marL="2160588" lvl="2" indent="-6858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95 VLBW infants</a:t>
            </a:r>
          </a:p>
          <a:p>
            <a:pPr marL="1360488" indent="-6858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Pediatric Surgery &amp; ECMO Center</a:t>
            </a:r>
          </a:p>
          <a:p>
            <a:pPr marL="1360488" indent="-6858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24/7 coverage in house with Attendings, Residents, APPs, and Fellows in NICU 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C3641-A43D-4437-931B-C79FDC52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1"/>
          <a:stretch/>
        </p:blipFill>
        <p:spPr>
          <a:xfrm>
            <a:off x="7305167" y="2404533"/>
            <a:ext cx="4504599" cy="28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556265" y="231520"/>
            <a:ext cx="7986157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5400" b="1" dirty="0"/>
              <a:t>Our Team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F8473A-E171-44FD-87AE-5A89B049AEE9}"/>
              </a:ext>
            </a:extLst>
          </p:cNvPr>
          <p:cNvSpPr txBox="1"/>
          <p:nvPr/>
        </p:nvSpPr>
        <p:spPr>
          <a:xfrm>
            <a:off x="7572427" y="1577712"/>
            <a:ext cx="45326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Andrew Berenz, 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Associate Medical Director, Neonatal ICU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Adelaide Caprio, MSN, APN, ACCNS-N, RNC-NIC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Neonatal Clinical Nurse Specialist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Kim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Carmignani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MSN, RNC-NIC, PCN, NEA-BC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Unit Director – NICU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Kristen Click, Pharm 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NICU Pharmacist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Carrie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Drazba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 Medical Director, General Care Nursery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Raymond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Garay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APN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Neonatal Nurse Practitioner 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Colleen Nash, 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Pediatric Infectious Disease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John Overby, BSN, DNP, RNC-NIC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NICU Educator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Laura Seske, MD, 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Director of Quality Improvement &amp; Patient Safety, Neonatal ICU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Betty Vu, 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Pharm D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Nursing Student Data Entry Specialists: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Jennifer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Goodfriend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Emma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Buechs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C753D-AEDA-4707-9619-FAF68B0CF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" y="1473764"/>
            <a:ext cx="7505986" cy="37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74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52" y="1214535"/>
            <a:ext cx="11555742" cy="5410200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89951" y="53663"/>
            <a:ext cx="6361630" cy="1143000"/>
          </a:xfrm>
        </p:spPr>
        <p:txBody>
          <a:bodyPr/>
          <a:lstStyle/>
          <a:p>
            <a:r>
              <a:rPr lang="en-US" sz="5400" b="1" dirty="0"/>
              <a:t>Our Story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6E4EEF9-0CAF-424C-93DD-3127174C0D78}"/>
              </a:ext>
            </a:extLst>
          </p:cNvPr>
          <p:cNvGraphicFramePr/>
          <p:nvPr/>
        </p:nvGraphicFramePr>
        <p:xfrm>
          <a:off x="593724" y="279806"/>
          <a:ext cx="11484635" cy="7013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085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406322" y="1"/>
            <a:ext cx="10090440" cy="112426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Strengths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6323" y="1626498"/>
            <a:ext cx="10360501" cy="496091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Good buy-in. Providers are excited to have this!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Motivated to do it right and have all workflow and processes accurate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Key stakeholders remain actively involved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Nursing students are amazing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Data entry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Family education material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256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220C-48F2-4073-B0FD-D525B2AA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3BABD-42D0-4630-B83C-07A100143670}"/>
              </a:ext>
            </a:extLst>
          </p:cNvPr>
          <p:cNvSpPr txBox="1"/>
          <p:nvPr/>
        </p:nvSpPr>
        <p:spPr>
          <a:xfrm>
            <a:off x="1505923" y="1579246"/>
            <a:ext cx="7138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Only 24 hours in a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1CC41-4C02-4CB5-A833-E4E4CD081341}"/>
              </a:ext>
            </a:extLst>
          </p:cNvPr>
          <p:cNvSpPr txBox="1"/>
          <p:nvPr/>
        </p:nvSpPr>
        <p:spPr>
          <a:xfrm>
            <a:off x="4836572" y="1600543"/>
            <a:ext cx="7138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multiple competing initiatives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80312-F5EF-42EA-A0C9-B61A74C5F6CE}"/>
              </a:ext>
            </a:extLst>
          </p:cNvPr>
          <p:cNvSpPr txBox="1"/>
          <p:nvPr/>
        </p:nvSpPr>
        <p:spPr>
          <a:xfrm>
            <a:off x="2069088" y="4026235"/>
            <a:ext cx="4191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Multiple Dimensions:</a:t>
            </a:r>
          </a:p>
          <a:p>
            <a:pPr marL="571500" marR="0" lvl="0" indent="-5715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Units &amp; Divisions</a:t>
            </a:r>
          </a:p>
          <a:p>
            <a:pPr marL="571500" marR="0" lvl="0" indent="-5715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Hospitals in System</a:t>
            </a:r>
          </a:p>
          <a:p>
            <a:pPr marL="571500" marR="0" lvl="0" indent="-5715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Providers &amp; Disciplines</a:t>
            </a:r>
          </a:p>
          <a:p>
            <a:pPr marL="571500" marR="0" lvl="0" indent="-5715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Approval Processes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725CF-BBB0-441E-B59C-EF0D2912DCC0}"/>
              </a:ext>
            </a:extLst>
          </p:cNvPr>
          <p:cNvSpPr txBox="1"/>
          <p:nvPr/>
        </p:nvSpPr>
        <p:spPr>
          <a:xfrm>
            <a:off x="6864504" y="3747390"/>
            <a:ext cx="52504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Initial customization of flowsheet and utilization of different incidence rate than CDC</a:t>
            </a:r>
          </a:p>
          <a:p>
            <a:pPr marL="457200" marR="0" lvl="0" indent="-4572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Analyzed additional data and will now utilize same incidence rate throughout Rush’s System – consistent with CDC’s recommendation</a:t>
            </a:r>
          </a:p>
          <a:p>
            <a:pPr marL="457200" marR="0" lvl="0" indent="-4572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EPIC holds for upgrades &amp;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15885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220C-48F2-4073-B0FD-D525B2AA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Challenges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725CF-BBB0-441E-B59C-EF0D2912DCC0}"/>
              </a:ext>
            </a:extLst>
          </p:cNvPr>
          <p:cNvSpPr txBox="1"/>
          <p:nvPr/>
        </p:nvSpPr>
        <p:spPr>
          <a:xfrm>
            <a:off x="1835305" y="1897686"/>
            <a:ext cx="47164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COVID:</a:t>
            </a:r>
          </a:p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Especially Omicron Variant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5683A-9A28-41B5-A0EC-D2D25CC05451}"/>
              </a:ext>
            </a:extLst>
          </p:cNvPr>
          <p:cNvSpPr txBox="1"/>
          <p:nvPr/>
        </p:nvSpPr>
        <p:spPr>
          <a:xfrm>
            <a:off x="1070846" y="3380126"/>
            <a:ext cx="40149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BASIC Parking lot due to:</a:t>
            </a:r>
          </a:p>
          <a:p>
            <a:pPr marL="798881" marR="0" lvl="1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Personnel availability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Service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Calls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PTO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Conferences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Clinic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Maternity Leaves</a:t>
            </a:r>
          </a:p>
          <a:p>
            <a:pPr marL="1254867" marR="0" lvl="2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Etc. </a:t>
            </a:r>
          </a:p>
          <a:p>
            <a:pPr marL="913181" marR="0" lvl="1" indent="-4572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E6B546-4BF3-41C4-A556-5E9C57C47AD3}"/>
              </a:ext>
            </a:extLst>
          </p:cNvPr>
          <p:cNvSpPr txBox="1"/>
          <p:nvPr/>
        </p:nvSpPr>
        <p:spPr>
          <a:xfrm>
            <a:off x="6994225" y="1548420"/>
            <a:ext cx="502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981" marR="0" lvl="1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Data Reporting Structure</a:t>
            </a:r>
          </a:p>
          <a:p>
            <a:pPr marL="741731" marR="0" lvl="1" indent="-28575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All reports pulled and verified by Neonatal ICU CNS</a:t>
            </a:r>
          </a:p>
          <a:p>
            <a:pPr marL="1197717" marR="0" lvl="2" indent="-28575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Students help enter these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D6B748-2EA6-47A2-AB4C-EFF85F8EB749}"/>
              </a:ext>
            </a:extLst>
          </p:cNvPr>
          <p:cNvSpPr txBox="1"/>
          <p:nvPr/>
        </p:nvSpPr>
        <p:spPr>
          <a:xfrm>
            <a:off x="6227308" y="4552532"/>
            <a:ext cx="43950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981" marR="0" lvl="1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36 is the new 48</a:t>
            </a:r>
          </a:p>
          <a:p>
            <a:pPr marL="798881" marR="0" lvl="1" indent="-34290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Need to use EOS Calculator before a move toward </a:t>
            </a:r>
          </a:p>
          <a:p>
            <a:pPr marL="455981" marR="0" lvl="1" indent="0" algn="l" defTabSz="4559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     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“36 is the new 48”</a:t>
            </a:r>
          </a:p>
        </p:txBody>
      </p:sp>
    </p:spTree>
    <p:extLst>
      <p:ext uri="{BB962C8B-B14F-4D97-AF65-F5344CB8AC3E}">
        <p14:creationId xmlns:p14="http://schemas.microsoft.com/office/powerpoint/2010/main" val="5020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21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33A-AA82-4DDD-944F-3B28DA77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RUMC: Antibiotics Discontinued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FBF6BD-6D65-4A6A-9A95-CEADE0EF2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1539987"/>
            <a:ext cx="7448550" cy="4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ILPQC Team Panel Discussions</a:t>
            </a:r>
            <a:endParaRPr/>
          </a:p>
        </p:txBody>
      </p:sp>
      <p:sp>
        <p:nvSpPr>
          <p:cNvPr id="673" name="Google Shape;673;p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EB3B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4" name="Google Shape;674;p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49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675" name="Google Shape;675;p2"/>
          <p:cNvGrpSpPr/>
          <p:nvPr/>
        </p:nvGrpSpPr>
        <p:grpSpPr>
          <a:xfrm>
            <a:off x="1935643" y="1342433"/>
            <a:ext cx="8012825" cy="5420528"/>
            <a:chOff x="762163" y="1314"/>
            <a:chExt cx="8012825" cy="5420528"/>
          </a:xfrm>
        </p:grpSpPr>
        <p:sp>
          <p:nvSpPr>
            <p:cNvPr id="676" name="Google Shape;676;p2"/>
            <p:cNvSpPr/>
            <p:nvPr/>
          </p:nvSpPr>
          <p:spPr>
            <a:xfrm>
              <a:off x="777950" y="1314"/>
              <a:ext cx="2560822" cy="204865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1008424" y="1845106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6A95F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"/>
            <p:cNvSpPr txBox="1"/>
            <p:nvPr/>
          </p:nvSpPr>
          <p:spPr>
            <a:xfrm>
              <a:off x="1008424" y="1845106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Actionable Strategies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3594855" y="1314"/>
              <a:ext cx="2560822" cy="204865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3996" r="-13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825329" y="1845106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5DD4F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 txBox="1"/>
            <p:nvPr/>
          </p:nvSpPr>
          <p:spPr>
            <a:xfrm>
              <a:off x="3825329" y="1845106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Motivating Discussions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6411759" y="32766"/>
              <a:ext cx="2268069" cy="192284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8998" b="-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6495857" y="1813654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54E6B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"/>
            <p:cNvSpPr txBox="1"/>
            <p:nvPr/>
          </p:nvSpPr>
          <p:spPr>
            <a:xfrm>
              <a:off x="6495857" y="1813654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Share Experiences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762163" y="2818218"/>
              <a:ext cx="2560822" cy="204865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9998" b="-9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992637" y="4662010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4CD86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"/>
            <p:cNvSpPr txBox="1"/>
            <p:nvPr/>
          </p:nvSpPr>
          <p:spPr>
            <a:xfrm>
              <a:off x="992637" y="4662010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Align Initiative Goals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579067" y="2818218"/>
              <a:ext cx="2560822" cy="204865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1997" b="-11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809541" y="4662010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70C84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"/>
            <p:cNvSpPr txBox="1"/>
            <p:nvPr/>
          </p:nvSpPr>
          <p:spPr>
            <a:xfrm>
              <a:off x="3809541" y="4662010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Build Community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414768" y="2786648"/>
              <a:ext cx="2331218" cy="204865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9998" r="-9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440811" y="4656716"/>
              <a:ext cx="2279131" cy="71703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A1B3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"/>
            <p:cNvSpPr txBox="1"/>
            <p:nvPr/>
          </p:nvSpPr>
          <p:spPr>
            <a:xfrm>
              <a:off x="6440811" y="4704812"/>
              <a:ext cx="2279131" cy="717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Move Forward Together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31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3740-1E0B-4AC3-8CD2-F98305E1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RUMC: Antibiotic Time 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476AA9-DAD0-4C33-B6A3-1CA13DFD4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75" y="1632625"/>
            <a:ext cx="7936850" cy="47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76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CDF5-4BB4-448B-B1BF-51158EED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RUMC: Automatic Stop Order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453A7-9BFE-4530-8361-77316201B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833" y="1812093"/>
            <a:ext cx="7842334" cy="44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502966-F8E4-4077-8BCF-202AE725B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3580" y="3208002"/>
            <a:ext cx="6679453" cy="451406"/>
          </a:xfrm>
        </p:spPr>
        <p:txBody>
          <a:bodyPr/>
          <a:lstStyle/>
          <a:p>
            <a:r>
              <a:rPr lang="en-US" dirty="0"/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342211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88624" y="3203297"/>
            <a:ext cx="2414752" cy="45140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1076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Dr. Rajeev Kumar, MD</a:t>
            </a:r>
            <a:endParaRPr/>
          </a:p>
        </p:txBody>
      </p:sp>
      <p:sp>
        <p:nvSpPr>
          <p:cNvPr id="956" name="Google Shape;956;p2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John H. Stroger, Jr. Hospital of Cook County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957" name="Google Shape;957;p20" descr="https://usc-powerpoint.officeapps.live.com/pods/GetClipboardImage.ashx?Id=d4b2827d-5f7b-4105-bc5b-14f4f2a412b3&amp;DC=PUS1&amp;pkey=a7d8915e-1b9c-43c9-87a9-5e7f2688d8e5&amp;wdwaccluster=PUS1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20" descr="https://usc-powerpoint.officeapps.live.com/pods/GetClipboardImage.ashx?Id=acd43cc2-ac55-401f-9676-87ed08309b9b&amp;DC=PUS1&amp;pkey=1a0613be-adad-4b92-bd3f-dbce2ba34ccc&amp;wdwaccluster=PUS1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49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21"/>
          <p:cNvSpPr txBox="1">
            <a:spLocks noGrp="1"/>
          </p:cNvSpPr>
          <p:nvPr>
            <p:ph type="ctrTitle"/>
          </p:nvPr>
        </p:nvSpPr>
        <p:spPr>
          <a:xfrm>
            <a:off x="8531181" y="700091"/>
            <a:ext cx="1660391" cy="1209562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640075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wentieth Century"/>
              <a:buNone/>
            </a:pPr>
            <a:r>
              <a:rPr lang="en-US" sz="5400" b="1">
                <a:latin typeface="Twentieth Century"/>
                <a:ea typeface="Twentieth Century"/>
                <a:cs typeface="Twentieth Century"/>
                <a:sym typeface="Twentieth Century"/>
              </a:rPr>
              <a:t>     </a:t>
            </a:r>
            <a:endParaRPr/>
          </a:p>
        </p:txBody>
      </p:sp>
      <p:sp>
        <p:nvSpPr>
          <p:cNvPr id="964" name="Google Shape;964;p21"/>
          <p:cNvSpPr txBox="1">
            <a:spLocks noGrp="1"/>
          </p:cNvSpPr>
          <p:nvPr>
            <p:ph type="body" idx="1"/>
          </p:nvPr>
        </p:nvSpPr>
        <p:spPr>
          <a:xfrm>
            <a:off x="698500" y="3049918"/>
            <a:ext cx="5825377" cy="134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Rajeev Kumar, MD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240"/>
              </a:buClr>
              <a:buSzPts val="2400"/>
              <a:buNone/>
            </a:pPr>
            <a:r>
              <a:rPr lang="en-US" sz="2400" b="1">
                <a:solidFill>
                  <a:srgbClr val="0B22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John H. Stroger Jr., Hospital of Cook County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240"/>
              </a:buClr>
              <a:buSzPts val="2400"/>
              <a:buNone/>
            </a:pPr>
            <a:r>
              <a:rPr lang="en-US" sz="2400" b="1">
                <a:solidFill>
                  <a:srgbClr val="0B22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Chicago, IL</a:t>
            </a:r>
            <a:endParaRPr sz="2400"/>
          </a:p>
        </p:txBody>
      </p:sp>
      <p:sp>
        <p:nvSpPr>
          <p:cNvPr id="965" name="Google Shape;965;p21"/>
          <p:cNvSpPr txBox="1"/>
          <p:nvPr/>
        </p:nvSpPr>
        <p:spPr>
          <a:xfrm>
            <a:off x="702197" y="1088019"/>
            <a:ext cx="921537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Lessons Often Come Dressed Up </a:t>
            </a: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As ROADBLOCKS!...</a:t>
            </a: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651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2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22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22"/>
          <p:cNvSpPr txBox="1">
            <a:spLocks noGrp="1"/>
          </p:cNvSpPr>
          <p:nvPr>
            <p:ph type="body" idx="1"/>
          </p:nvPr>
        </p:nvSpPr>
        <p:spPr>
          <a:xfrm>
            <a:off x="4575283" y="1160822"/>
            <a:ext cx="7151270" cy="327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Level-III NICU and Perinatal Center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Subspecialities including Pediatric Surgery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Maternal and Neonatal Transfers from Level-II Hospitals 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No Private Pediatricians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In-house Nursery Coverage 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Pediatric and Family Medicine Residency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Neonatal Fellowship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Cerner/PowerChart</a:t>
            </a:r>
            <a:endParaRPr/>
          </a:p>
        </p:txBody>
      </p:sp>
      <p:sp>
        <p:nvSpPr>
          <p:cNvPr id="974" name="Google Shape;974;p22"/>
          <p:cNvSpPr txBox="1">
            <a:spLocks noGrp="1"/>
          </p:cNvSpPr>
          <p:nvPr>
            <p:ph type="title"/>
          </p:nvPr>
        </p:nvSpPr>
        <p:spPr>
          <a:xfrm>
            <a:off x="577269" y="1713144"/>
            <a:ext cx="3680058" cy="182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</a:pPr>
            <a:r>
              <a:rPr lang="en-US" sz="3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John H. Stroger Jr., </a:t>
            </a:r>
            <a:r>
              <a:rPr lang="en-US" sz="3200">
                <a:latin typeface="Twentieth Century"/>
                <a:ea typeface="Twentieth Century"/>
                <a:cs typeface="Twentieth Century"/>
                <a:sym typeface="Twentieth Century"/>
              </a:rPr>
              <a:t/>
            </a:r>
            <a:br>
              <a:rPr lang="en-US" sz="3200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3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Hospital of Cook County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905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3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23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23"/>
          <p:cNvSpPr txBox="1">
            <a:spLocks noGrp="1"/>
          </p:cNvSpPr>
          <p:nvPr>
            <p:ph type="title"/>
          </p:nvPr>
        </p:nvSpPr>
        <p:spPr>
          <a:xfrm>
            <a:off x="376743" y="840856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Inborn vs Outborn</a:t>
            </a:r>
            <a:r>
              <a:rPr lang="en-US" sz="4000">
                <a:latin typeface="Twentieth Century"/>
                <a:ea typeface="Twentieth Century"/>
                <a:cs typeface="Twentieth Century"/>
                <a:sym typeface="Twentieth Century"/>
              </a:rPr>
              <a:t/>
            </a:r>
            <a:br>
              <a:rPr lang="en-US" sz="4000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Births</a:t>
            </a:r>
            <a:endParaRPr/>
          </a:p>
        </p:txBody>
      </p:sp>
      <p:pic>
        <p:nvPicPr>
          <p:cNvPr id="983" name="Google Shape;983;p23" descr="Chart, pi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4550" t="-4742" r="21722"/>
          <a:stretch/>
        </p:blipFill>
        <p:spPr>
          <a:xfrm>
            <a:off x="4870223" y="206653"/>
            <a:ext cx="7023148" cy="6177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78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24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0" name="Google Shape;990;p24" descr="Chart, bar 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52560" y="1143857"/>
            <a:ext cx="7225748" cy="4570286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24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24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Race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567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5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25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Insurance Status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1001" name="Google Shape;1001;p25" descr="Chart, bar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5182" b="-259"/>
          <a:stretch/>
        </p:blipFill>
        <p:spPr>
          <a:xfrm>
            <a:off x="4612718" y="1254487"/>
            <a:ext cx="7011572" cy="3947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07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"/>
          <p:cNvSpPr txBox="1"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5400"/>
              <a:t>BASIC Key Strategies</a:t>
            </a:r>
            <a:endParaRPr sz="5400"/>
          </a:p>
        </p:txBody>
      </p:sp>
      <p:sp>
        <p:nvSpPr>
          <p:cNvPr id="700" name="Google Shape;700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49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01" name="Google Shape;70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EB3B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702" name="Google Shape;702;p3"/>
          <p:cNvGrpSpPr/>
          <p:nvPr/>
        </p:nvGrpSpPr>
        <p:grpSpPr>
          <a:xfrm>
            <a:off x="592811" y="1825625"/>
            <a:ext cx="10993463" cy="4532150"/>
            <a:chOff x="0" y="0"/>
            <a:chExt cx="10993463" cy="4532150"/>
          </a:xfrm>
        </p:grpSpPr>
        <p:sp>
          <p:nvSpPr>
            <p:cNvPr id="703" name="Google Shape;703;p3"/>
            <p:cNvSpPr/>
            <p:nvPr/>
          </p:nvSpPr>
          <p:spPr>
            <a:xfrm>
              <a:off x="0" y="0"/>
              <a:ext cx="10993463" cy="1359645"/>
            </a:xfrm>
            <a:prstGeom prst="rect">
              <a:avLst/>
            </a:prstGeom>
            <a:solidFill>
              <a:srgbClr val="E7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 txBox="1"/>
            <p:nvPr/>
          </p:nvSpPr>
          <p:spPr>
            <a:xfrm>
              <a:off x="0" y="0"/>
              <a:ext cx="10993463" cy="1359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444C5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Right Antibiotics, Right Babies, Right Amount of Time </a:t>
              </a:r>
              <a:endParaRPr kumimoji="0" sz="3800" b="0" i="0" u="none" strike="noStrike" kern="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5367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79178"/>
                </a:gs>
                <a:gs pos="50000">
                  <a:srgbClr val="FC7D5C"/>
                </a:gs>
                <a:gs pos="100000">
                  <a:srgbClr val="E36A4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 txBox="1"/>
            <p:nvPr/>
          </p:nvSpPr>
          <p:spPr>
            <a:xfrm>
              <a:off x="5367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EOS Risk Assessment Tools/Guidelines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835822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79569"/>
                </a:gs>
                <a:gs pos="50000">
                  <a:srgbClr val="FB8548"/>
                </a:gs>
                <a:gs pos="100000">
                  <a:srgbClr val="E3713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 txBox="1"/>
            <p:nvPr/>
          </p:nvSpPr>
          <p:spPr>
            <a:xfrm>
              <a:off x="1835822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Antibiotic Time-out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3666276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89D5B"/>
                </a:gs>
                <a:gs pos="50000">
                  <a:srgbClr val="FF9133"/>
                </a:gs>
                <a:gs pos="100000">
                  <a:srgbClr val="E37E2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 txBox="1"/>
            <p:nvPr/>
          </p:nvSpPr>
          <p:spPr>
            <a:xfrm>
              <a:off x="3666276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 Automated Stop Orders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5496731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BAB50"/>
                </a:gs>
                <a:gs pos="50000">
                  <a:srgbClr val="FFA31D"/>
                </a:gs>
                <a:gs pos="100000">
                  <a:srgbClr val="E3910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 txBox="1"/>
            <p:nvPr/>
          </p:nvSpPr>
          <p:spPr>
            <a:xfrm>
              <a:off x="5496731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Standardized PARENT/FAMILY education, focus on equitable care to families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7327186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DC049"/>
                </a:gs>
                <a:gs pos="50000">
                  <a:srgbClr val="FFBE07"/>
                </a:gs>
                <a:gs pos="100000">
                  <a:srgbClr val="E3AD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 txBox="1"/>
            <p:nvPr/>
          </p:nvSpPr>
          <p:spPr>
            <a:xfrm>
              <a:off x="7327186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Standardized HEATLHCARE TEAM education on BASIC best practices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9157640" y="1359645"/>
              <a:ext cx="1830454" cy="2855255"/>
            </a:xfrm>
            <a:prstGeom prst="rect">
              <a:avLst/>
            </a:prstGeom>
            <a:gradFill>
              <a:gsLst>
                <a:gs pos="0">
                  <a:srgbClr val="FEDC47"/>
                </a:gs>
                <a:gs pos="50000">
                  <a:srgbClr val="FFDD00"/>
                </a:gs>
                <a:gs pos="100000">
                  <a:srgbClr val="E3CA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 txBox="1"/>
            <p:nvPr/>
          </p:nvSpPr>
          <p:spPr>
            <a:xfrm>
              <a:off x="9157640" y="1359645"/>
              <a:ext cx="1830454" cy="2855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Standardized Dosing Guidelines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0" y="4214900"/>
              <a:ext cx="10993463" cy="317250"/>
            </a:xfrm>
            <a:prstGeom prst="rect">
              <a:avLst/>
            </a:prstGeom>
            <a:solidFill>
              <a:srgbClr val="E77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76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6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30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26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26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Objectives</a:t>
            </a:r>
            <a:endParaRPr/>
          </a:p>
        </p:txBody>
      </p:sp>
      <p:sp>
        <p:nvSpPr>
          <p:cNvPr id="1010" name="Google Shape;1010;p26"/>
          <p:cNvSpPr txBox="1">
            <a:spLocks noGrp="1"/>
          </p:cNvSpPr>
          <p:nvPr>
            <p:ph type="body" idx="1"/>
          </p:nvPr>
        </p:nvSpPr>
        <p:spPr>
          <a:xfrm>
            <a:off x="4704371" y="711595"/>
            <a:ext cx="7128558" cy="470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latin typeface="Twentieth Century"/>
                <a:ea typeface="Twentieth Century"/>
                <a:cs typeface="Twentieth Century"/>
                <a:sym typeface="Twentieth Century"/>
              </a:rPr>
              <a:t>Neonates Born at ≥35 0/7 Weeks’ Gestation With Suspected or Proven Early-Onset Bacterial Sepsis</a:t>
            </a:r>
            <a:endParaRPr sz="2800" b="1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b="1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1. Percent of newborns ≥35 weeks who received antibiotics within 72 hours of life by 20%. Our baseline usage rate was 15.74% and the goal was to reduce it to 12.6%. </a:t>
            </a:r>
            <a:endParaRPr sz="24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2. Reduce the number of babies receiving antibiotics beyond 36 hours with negative blood cultures by 20%. </a:t>
            </a:r>
            <a:endParaRPr sz="24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34070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7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31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7" name="Google Shape;1017;p27"/>
          <p:cNvGrpSpPr/>
          <p:nvPr/>
        </p:nvGrpSpPr>
        <p:grpSpPr>
          <a:xfrm>
            <a:off x="602785" y="2316895"/>
            <a:ext cx="8614174" cy="2342312"/>
            <a:chOff x="0" y="292788"/>
            <a:chExt cx="8614174" cy="2342312"/>
          </a:xfrm>
        </p:grpSpPr>
        <p:cxnSp>
          <p:nvCxnSpPr>
            <p:cNvPr id="1018" name="Google Shape;1018;p27"/>
            <p:cNvCxnSpPr/>
            <p:nvPr/>
          </p:nvCxnSpPr>
          <p:spPr>
            <a:xfrm>
              <a:off x="0" y="1463945"/>
              <a:ext cx="8614174" cy="0"/>
            </a:xfrm>
            <a:prstGeom prst="straightConnector1">
              <a:avLst/>
            </a:prstGeom>
            <a:solidFill>
              <a:schemeClr val="lt1">
                <a:alpha val="89411"/>
              </a:schemeClr>
            </a:solidFill>
            <a:ln w="1905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019" name="Google Shape;1019;p27"/>
            <p:cNvSpPr/>
            <p:nvPr/>
          </p:nvSpPr>
          <p:spPr>
            <a:xfrm rot="8100000">
              <a:off x="48145" y="337382"/>
              <a:ext cx="215314" cy="215314"/>
            </a:xfrm>
            <a:prstGeom prst="teardrop">
              <a:avLst>
                <a:gd name="adj" fmla="val 115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72065" y="361301"/>
              <a:ext cx="167475" cy="16747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308053" y="597289"/>
              <a:ext cx="2391400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308053" y="292788"/>
              <a:ext cx="23914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7"/>
            <p:cNvSpPr txBox="1"/>
            <p:nvPr/>
          </p:nvSpPr>
          <p:spPr>
            <a:xfrm>
              <a:off x="308053" y="292788"/>
              <a:ext cx="23914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825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Policy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- BASIC guidelines implementation</a:t>
              </a:r>
              <a:endParaRPr kumimoji="0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024" name="Google Shape;1024;p27"/>
            <p:cNvCxnSpPr/>
            <p:nvPr/>
          </p:nvCxnSpPr>
          <p:spPr>
            <a:xfrm>
              <a:off x="155803" y="597289"/>
              <a:ext cx="0" cy="866655"/>
            </a:xfrm>
            <a:prstGeom prst="straightConnector1">
              <a:avLst/>
            </a:prstGeom>
            <a:noFill/>
            <a:ln w="12700" cap="flat" cmpd="sng">
              <a:solidFill>
                <a:srgbClr val="599B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025" name="Google Shape;1025;p27"/>
            <p:cNvSpPr/>
            <p:nvPr/>
          </p:nvSpPr>
          <p:spPr>
            <a:xfrm>
              <a:off x="128398" y="1436539"/>
              <a:ext cx="54810" cy="54810"/>
            </a:xfrm>
            <a:prstGeom prst="ellipse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 rot="-2700000">
              <a:off x="1488748" y="2375193"/>
              <a:ext cx="215314" cy="215314"/>
            </a:xfrm>
            <a:prstGeom prst="teardrop">
              <a:avLst>
                <a:gd name="adj" fmla="val 115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1512668" y="2399113"/>
              <a:ext cx="167475" cy="16747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748656" y="1463945"/>
              <a:ext cx="2383816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7"/>
            <p:cNvSpPr txBox="1"/>
            <p:nvPr/>
          </p:nvSpPr>
          <p:spPr>
            <a:xfrm>
              <a:off x="1748656" y="1463945"/>
              <a:ext cx="2383816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5250" rIns="0" bIns="6350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Physicians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Nurses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Microbiology lab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1748656" y="2330600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7"/>
            <p:cNvSpPr txBox="1"/>
            <p:nvPr/>
          </p:nvSpPr>
          <p:spPr>
            <a:xfrm>
              <a:off x="1748656" y="2330600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825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People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32" name="Google Shape;1032;p27"/>
            <p:cNvCxnSpPr/>
            <p:nvPr/>
          </p:nvCxnSpPr>
          <p:spPr>
            <a:xfrm>
              <a:off x="1596405" y="1463945"/>
              <a:ext cx="0" cy="866655"/>
            </a:xfrm>
            <a:prstGeom prst="straightConnector1">
              <a:avLst/>
            </a:prstGeom>
            <a:noFill/>
            <a:ln w="12700" cap="flat" cmpd="sng">
              <a:solidFill>
                <a:srgbClr val="599B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033" name="Google Shape;1033;p27"/>
            <p:cNvSpPr/>
            <p:nvPr/>
          </p:nvSpPr>
          <p:spPr>
            <a:xfrm>
              <a:off x="1569000" y="1436539"/>
              <a:ext cx="54810" cy="54810"/>
            </a:xfrm>
            <a:prstGeom prst="ellipse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7"/>
            <p:cNvSpPr/>
            <p:nvPr/>
          </p:nvSpPr>
          <p:spPr>
            <a:xfrm rot="8100000">
              <a:off x="2920214" y="337382"/>
              <a:ext cx="215314" cy="215314"/>
            </a:xfrm>
            <a:prstGeom prst="teardrop">
              <a:avLst>
                <a:gd name="adj" fmla="val 115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2944133" y="361301"/>
              <a:ext cx="167475" cy="16747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3180121" y="597289"/>
              <a:ext cx="2383816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3180121" y="292788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7"/>
            <p:cNvSpPr txBox="1"/>
            <p:nvPr/>
          </p:nvSpPr>
          <p:spPr>
            <a:xfrm>
              <a:off x="3180121" y="292788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825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Procedure 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-EMR , Pharmacy Hard stop, Huddles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39" name="Google Shape;1039;p27"/>
            <p:cNvCxnSpPr/>
            <p:nvPr/>
          </p:nvCxnSpPr>
          <p:spPr>
            <a:xfrm>
              <a:off x="3027871" y="597289"/>
              <a:ext cx="0" cy="866655"/>
            </a:xfrm>
            <a:prstGeom prst="straightConnector1">
              <a:avLst/>
            </a:prstGeom>
            <a:noFill/>
            <a:ln w="12700" cap="flat" cmpd="sng">
              <a:solidFill>
                <a:srgbClr val="599B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040" name="Google Shape;1040;p27"/>
            <p:cNvSpPr/>
            <p:nvPr/>
          </p:nvSpPr>
          <p:spPr>
            <a:xfrm>
              <a:off x="3000466" y="1436539"/>
              <a:ext cx="54810" cy="54810"/>
            </a:xfrm>
            <a:prstGeom prst="ellipse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7"/>
            <p:cNvSpPr/>
            <p:nvPr/>
          </p:nvSpPr>
          <p:spPr>
            <a:xfrm rot="-2700000">
              <a:off x="4351680" y="2375193"/>
              <a:ext cx="215314" cy="215314"/>
            </a:xfrm>
            <a:prstGeom prst="teardrop">
              <a:avLst>
                <a:gd name="adj" fmla="val 115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4375599" y="2399113"/>
              <a:ext cx="167475" cy="16747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4611587" y="1463945"/>
              <a:ext cx="2383816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4611587" y="2330600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7"/>
            <p:cNvSpPr txBox="1"/>
            <p:nvPr/>
          </p:nvSpPr>
          <p:spPr>
            <a:xfrm>
              <a:off x="4611587" y="2330600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825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Performance Compliance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 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46" name="Google Shape;1046;p27"/>
            <p:cNvCxnSpPr/>
            <p:nvPr/>
          </p:nvCxnSpPr>
          <p:spPr>
            <a:xfrm>
              <a:off x="4459337" y="1463945"/>
              <a:ext cx="0" cy="866655"/>
            </a:xfrm>
            <a:prstGeom prst="straightConnector1">
              <a:avLst/>
            </a:prstGeom>
            <a:noFill/>
            <a:ln w="12700" cap="flat" cmpd="sng">
              <a:solidFill>
                <a:srgbClr val="599B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047" name="Google Shape;1047;p27"/>
            <p:cNvSpPr/>
            <p:nvPr/>
          </p:nvSpPr>
          <p:spPr>
            <a:xfrm>
              <a:off x="4431932" y="1436539"/>
              <a:ext cx="54810" cy="54810"/>
            </a:xfrm>
            <a:prstGeom prst="ellipse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7"/>
            <p:cNvSpPr/>
            <p:nvPr/>
          </p:nvSpPr>
          <p:spPr>
            <a:xfrm rot="8100000">
              <a:off x="5783145" y="337382"/>
              <a:ext cx="215314" cy="215314"/>
            </a:xfrm>
            <a:prstGeom prst="teardrop">
              <a:avLst>
                <a:gd name="adj" fmla="val 115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807065" y="361301"/>
              <a:ext cx="167475" cy="16747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6043053" y="597289"/>
              <a:ext cx="2383816" cy="866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6043053" y="292788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7"/>
            <p:cNvSpPr txBox="1"/>
            <p:nvPr/>
          </p:nvSpPr>
          <p:spPr>
            <a:xfrm>
              <a:off x="6043053" y="292788"/>
              <a:ext cx="2383816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825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Monitoring and Feedback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3" name="Google Shape;1053;p27"/>
            <p:cNvCxnSpPr/>
            <p:nvPr/>
          </p:nvCxnSpPr>
          <p:spPr>
            <a:xfrm>
              <a:off x="5890802" y="597289"/>
              <a:ext cx="0" cy="866655"/>
            </a:xfrm>
            <a:prstGeom prst="straightConnector1">
              <a:avLst/>
            </a:prstGeom>
            <a:noFill/>
            <a:ln w="12700" cap="flat" cmpd="sng">
              <a:solidFill>
                <a:srgbClr val="599B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054" name="Google Shape;1054;p27"/>
            <p:cNvSpPr/>
            <p:nvPr/>
          </p:nvSpPr>
          <p:spPr>
            <a:xfrm>
              <a:off x="5863397" y="1436539"/>
              <a:ext cx="54810" cy="54810"/>
            </a:xfrm>
            <a:prstGeom prst="ellipse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5" name="Google Shape;1055;p27"/>
          <p:cNvSpPr txBox="1"/>
          <p:nvPr/>
        </p:nvSpPr>
        <p:spPr>
          <a:xfrm>
            <a:off x="3784433" y="420482"/>
            <a:ext cx="4620321" cy="646331"/>
          </a:xfrm>
          <a:prstGeom prst="rect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wentieth Century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Fish Bone Diagram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56" name="Google Shape;1056;p27"/>
          <p:cNvSpPr/>
          <p:nvPr/>
        </p:nvSpPr>
        <p:spPr>
          <a:xfrm>
            <a:off x="9212356" y="2025098"/>
            <a:ext cx="2769218" cy="312234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Limiting Antibiotic usage and duration in Newborns &gt;=35 weeks 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07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8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32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28"/>
          <p:cNvSpPr/>
          <p:nvPr/>
        </p:nvSpPr>
        <p:spPr>
          <a:xfrm>
            <a:off x="1015199" y="1669856"/>
            <a:ext cx="1716642" cy="43015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Decrease by 20% (or absolute rate of 4%) the number of newborns, born at ≥35 weeks who receive antibiotics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B. Decrease by 20% the number of newborns with a negative blood culture who receive antibiotics for longer than 36 hours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28"/>
          <p:cNvSpPr/>
          <p:nvPr/>
        </p:nvSpPr>
        <p:spPr>
          <a:xfrm>
            <a:off x="3450180" y="2560124"/>
            <a:ext cx="1698703" cy="7021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Initiate timely and appropriate antibiotics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28"/>
          <p:cNvSpPr/>
          <p:nvPr/>
        </p:nvSpPr>
        <p:spPr>
          <a:xfrm>
            <a:off x="3450180" y="3927841"/>
            <a:ext cx="1691721" cy="4959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Administer and de-escalate antibiotics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28"/>
          <p:cNvSpPr/>
          <p:nvPr/>
        </p:nvSpPr>
        <p:spPr>
          <a:xfrm>
            <a:off x="3401956" y="5436605"/>
            <a:ext cx="1699167" cy="45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Deliver equitable care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28"/>
          <p:cNvSpPr txBox="1"/>
          <p:nvPr/>
        </p:nvSpPr>
        <p:spPr>
          <a:xfrm>
            <a:off x="1517674" y="381100"/>
            <a:ext cx="7116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28"/>
          <p:cNvSpPr txBox="1"/>
          <p:nvPr/>
        </p:nvSpPr>
        <p:spPr>
          <a:xfrm>
            <a:off x="3521037" y="445321"/>
            <a:ext cx="1699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Primary Drivers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28"/>
          <p:cNvSpPr/>
          <p:nvPr/>
        </p:nvSpPr>
        <p:spPr>
          <a:xfrm>
            <a:off x="5790655" y="751102"/>
            <a:ext cx="5165958" cy="76851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Create multidisciplinary antibiotic stewardship QI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Educate healthcare team on best practices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Educate and support partners and family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28"/>
          <p:cNvSpPr txBox="1"/>
          <p:nvPr/>
        </p:nvSpPr>
        <p:spPr>
          <a:xfrm>
            <a:off x="7294080" y="333715"/>
            <a:ext cx="1494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Change Ideas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28"/>
          <p:cNvSpPr/>
          <p:nvPr/>
        </p:nvSpPr>
        <p:spPr>
          <a:xfrm>
            <a:off x="5790655" y="2350491"/>
            <a:ext cx="5165958" cy="9455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Standardize risk assessment for early-onset sepsis (EOS)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Communicate with OBs to share maternal risk for EOS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protocols for serial assessment with response to the worsening status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28"/>
          <p:cNvSpPr/>
          <p:nvPr/>
        </p:nvSpPr>
        <p:spPr>
          <a:xfrm>
            <a:off x="5787868" y="3373197"/>
            <a:ext cx="5256630" cy="158201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Consistently obtain blood cultures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Partner with inpatient lab to process blood culture results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De-escalate therapy based on culture and sensitivity results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pharmacy protocols to assure appropriate use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Standardize dosing guidelines and order sets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a process to discuss antibiotic duration and course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automatic stop order processes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28"/>
          <p:cNvSpPr/>
          <p:nvPr/>
        </p:nvSpPr>
        <p:spPr>
          <a:xfrm>
            <a:off x="3401835" y="911073"/>
            <a:ext cx="1699288" cy="13145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QI infrastructure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Monitor &amp; share transparent antibiotic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28"/>
          <p:cNvSpPr/>
          <p:nvPr/>
        </p:nvSpPr>
        <p:spPr>
          <a:xfrm>
            <a:off x="5790655" y="1667032"/>
            <a:ext cx="5165958" cy="5684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Coordinate with IT to implement reporting system	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 transparent data and debrief with providers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28"/>
          <p:cNvSpPr/>
          <p:nvPr/>
        </p:nvSpPr>
        <p:spPr>
          <a:xfrm>
            <a:off x="1082170" y="936809"/>
            <a:ext cx="1649671" cy="6315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By June 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6" name="Google Shape;1076;p28"/>
          <p:cNvCxnSpPr/>
          <p:nvPr/>
        </p:nvCxnSpPr>
        <p:spPr>
          <a:xfrm flipH="1">
            <a:off x="5101123" y="1135360"/>
            <a:ext cx="689532" cy="43301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7" name="Google Shape;1077;p28"/>
          <p:cNvCxnSpPr/>
          <p:nvPr/>
        </p:nvCxnSpPr>
        <p:spPr>
          <a:xfrm rot="10800000">
            <a:off x="5101123" y="1568371"/>
            <a:ext cx="689532" cy="38287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8" name="Google Shape;1078;p28"/>
          <p:cNvCxnSpPr/>
          <p:nvPr/>
        </p:nvCxnSpPr>
        <p:spPr>
          <a:xfrm flipH="1">
            <a:off x="5148883" y="2823268"/>
            <a:ext cx="641772" cy="8792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9" name="Google Shape;1079;p28"/>
          <p:cNvCxnSpPr/>
          <p:nvPr/>
        </p:nvCxnSpPr>
        <p:spPr>
          <a:xfrm rot="10800000">
            <a:off x="5148883" y="4317058"/>
            <a:ext cx="630266" cy="228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0" name="Google Shape;1080;p28"/>
          <p:cNvCxnSpPr/>
          <p:nvPr/>
        </p:nvCxnSpPr>
        <p:spPr>
          <a:xfrm rot="10800000">
            <a:off x="5101123" y="5665196"/>
            <a:ext cx="669994" cy="1347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1" name="Google Shape;1081;p28"/>
          <p:cNvCxnSpPr/>
          <p:nvPr/>
        </p:nvCxnSpPr>
        <p:spPr>
          <a:xfrm flipH="1">
            <a:off x="2731841" y="1568371"/>
            <a:ext cx="669994" cy="22522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2" name="Google Shape;1082;p28"/>
          <p:cNvCxnSpPr/>
          <p:nvPr/>
        </p:nvCxnSpPr>
        <p:spPr>
          <a:xfrm flipH="1">
            <a:off x="2731841" y="2911197"/>
            <a:ext cx="718339" cy="90942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3" name="Google Shape;1083;p28"/>
          <p:cNvCxnSpPr/>
          <p:nvPr/>
        </p:nvCxnSpPr>
        <p:spPr>
          <a:xfrm rot="10800000">
            <a:off x="2731841" y="3820624"/>
            <a:ext cx="718339" cy="35519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4" name="Google Shape;1084;p28"/>
          <p:cNvCxnSpPr/>
          <p:nvPr/>
        </p:nvCxnSpPr>
        <p:spPr>
          <a:xfrm rot="10800000">
            <a:off x="2731841" y="3820624"/>
            <a:ext cx="670115" cy="184457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85" name="Google Shape;1085;p28"/>
          <p:cNvSpPr/>
          <p:nvPr/>
        </p:nvSpPr>
        <p:spPr>
          <a:xfrm>
            <a:off x="5722290" y="5006941"/>
            <a:ext cx="5263612" cy="125552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 training and education on social determinants, cultural sensitivity, and implicit and explicit bias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Develop QI efforts to ensure care to eliminate disparities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Identify social determinant needs of families and link them to resources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Implement a process to assist families after discharge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158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9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33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29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29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PDSA 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94" name="Google Shape;1094;p29"/>
          <p:cNvGrpSpPr/>
          <p:nvPr/>
        </p:nvGrpSpPr>
        <p:grpSpPr>
          <a:xfrm>
            <a:off x="4822359" y="694438"/>
            <a:ext cx="3247900" cy="5632311"/>
            <a:chOff x="0" y="245485"/>
            <a:chExt cx="3025303" cy="5055076"/>
          </a:xfrm>
        </p:grpSpPr>
        <p:sp>
          <p:nvSpPr>
            <p:cNvPr id="1095" name="Google Shape;1095;p29"/>
            <p:cNvSpPr/>
            <p:nvPr/>
          </p:nvSpPr>
          <p:spPr>
            <a:xfrm>
              <a:off x="0" y="466885"/>
              <a:ext cx="3025303" cy="17955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29"/>
            <p:cNvSpPr txBox="1"/>
            <p:nvPr/>
          </p:nvSpPr>
          <p:spPr>
            <a:xfrm>
              <a:off x="0" y="466885"/>
              <a:ext cx="3025303" cy="17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75" tIns="312400" rIns="234775" bIns="106675" anchor="t" anchorCtr="0">
              <a:noAutofit/>
            </a:bodyPr>
            <a:lstStyle/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Identify QI team- Team leader, leadership involvement, Nursing leadership, Pharmacy, Infectious disease specialist, and OB leadership involvement. 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Education of Physician and Nursing staff. 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51265" y="245485"/>
              <a:ext cx="2117712" cy="442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29"/>
            <p:cNvSpPr txBox="1"/>
            <p:nvPr/>
          </p:nvSpPr>
          <p:spPr>
            <a:xfrm>
              <a:off x="172881" y="267101"/>
              <a:ext cx="2074480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25" tIns="0" rIns="800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30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0" y="2564786"/>
              <a:ext cx="3025303" cy="1015875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29"/>
            <p:cNvSpPr txBox="1"/>
            <p:nvPr/>
          </p:nvSpPr>
          <p:spPr>
            <a:xfrm>
              <a:off x="0" y="2564786"/>
              <a:ext cx="3025303" cy="1015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75" tIns="312400" rIns="234775" bIns="106675" anchor="t" anchorCtr="0">
              <a:noAutofit/>
            </a:bodyPr>
            <a:lstStyle/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Blood Culture tracking and data collection. 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 Standardize Blood draw. 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151265" y="2343386"/>
              <a:ext cx="2117712" cy="442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29"/>
            <p:cNvSpPr txBox="1"/>
            <p:nvPr/>
          </p:nvSpPr>
          <p:spPr>
            <a:xfrm>
              <a:off x="172881" y="2365002"/>
              <a:ext cx="2074480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25" tIns="0" rIns="800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60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29"/>
            <p:cNvSpPr/>
            <p:nvPr/>
          </p:nvSpPr>
          <p:spPr>
            <a:xfrm>
              <a:off x="0" y="3883061"/>
              <a:ext cx="3025303" cy="14175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29"/>
            <p:cNvSpPr txBox="1"/>
            <p:nvPr/>
          </p:nvSpPr>
          <p:spPr>
            <a:xfrm>
              <a:off x="0" y="3883061"/>
              <a:ext cx="3025303" cy="14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75" tIns="312400" rIns="234775" bIns="106675" anchor="t" anchorCtr="0">
              <a:noAutofit/>
            </a:bodyPr>
            <a:lstStyle/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Antibiotic automatic stop orders.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IT department involvement.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defTabSz="9144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Twentieth Century"/>
                <a:buChar char="•"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 Sepsis calculator documentation.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29"/>
            <p:cNvSpPr/>
            <p:nvPr/>
          </p:nvSpPr>
          <p:spPr>
            <a:xfrm>
              <a:off x="151265" y="3661661"/>
              <a:ext cx="2117712" cy="442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29"/>
            <p:cNvSpPr txBox="1"/>
            <p:nvPr/>
          </p:nvSpPr>
          <p:spPr>
            <a:xfrm>
              <a:off x="172881" y="3683277"/>
              <a:ext cx="2074480" cy="399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25" tIns="0" rIns="800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90-day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7" name="Google Shape;1107;p29"/>
          <p:cNvSpPr txBox="1"/>
          <p:nvPr/>
        </p:nvSpPr>
        <p:spPr>
          <a:xfrm>
            <a:off x="8384918" y="446680"/>
            <a:ext cx="3247900" cy="5632311"/>
          </a:xfrm>
          <a:prstGeom prst="rect">
            <a:avLst/>
          </a:prstGeom>
          <a:noFill/>
          <a:ln w="9525" cap="flat" cmpd="sng">
            <a:solidFill>
              <a:srgbClr val="3AC1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Team building.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Introduction to Division.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Sepsis calculator use and documentation.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Nursing staff educated.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Educate nursing staff to draw appropriate amount of blood for blood cultures.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Assign Personnel responsible for data collection.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Created our own blood culture tracking system. 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Monthly report of antibiotic use. 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Monthly admission reports from NICU and newborn nursery.​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Newborn forms filled at admission if baby was started on antibiotics.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199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30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0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30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Workflow Changes</a:t>
            </a:r>
            <a:endParaRPr/>
          </a:p>
        </p:txBody>
      </p:sp>
      <p:sp>
        <p:nvSpPr>
          <p:cNvPr id="1116" name="Google Shape;1116;p30"/>
          <p:cNvSpPr txBox="1">
            <a:spLocks noGrp="1"/>
          </p:cNvSpPr>
          <p:nvPr>
            <p:ph type="body" idx="1"/>
          </p:nvPr>
        </p:nvSpPr>
        <p:spPr>
          <a:xfrm>
            <a:off x="4810259" y="659506"/>
            <a:ext cx="6535295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Use of sepsis calculator and documentation in NICU and newborn nursery. 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Flagged babies with Equivocal symptoms for close observation. </a:t>
            </a:r>
            <a:endParaRPr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All nursery babies received q 4 hour vital check. 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Automatic stop orders. 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Twentieth Century"/>
                <a:ea typeface="Twentieth Century"/>
                <a:cs typeface="Twentieth Century"/>
                <a:sym typeface="Twentieth Century"/>
              </a:rPr>
              <a:t>Physician documentation why antibiotics were continued past 36 hours. </a:t>
            </a:r>
            <a:endParaRPr sz="20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95117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31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31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31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PDSA 2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125" name="Google Shape;1125;p31"/>
          <p:cNvGrpSpPr/>
          <p:nvPr/>
        </p:nvGrpSpPr>
        <p:grpSpPr>
          <a:xfrm>
            <a:off x="4851275" y="673888"/>
            <a:ext cx="3306406" cy="5607156"/>
            <a:chOff x="0" y="200018"/>
            <a:chExt cx="3150983" cy="5113260"/>
          </a:xfrm>
        </p:grpSpPr>
        <p:sp>
          <p:nvSpPr>
            <p:cNvPr id="1126" name="Google Shape;1126;p31"/>
            <p:cNvSpPr/>
            <p:nvPr/>
          </p:nvSpPr>
          <p:spPr>
            <a:xfrm>
              <a:off x="0" y="450938"/>
              <a:ext cx="3150983" cy="1151325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1"/>
            <p:cNvSpPr txBox="1"/>
            <p:nvPr/>
          </p:nvSpPr>
          <p:spPr>
            <a:xfrm>
              <a:off x="0" y="450938"/>
              <a:ext cx="3150983" cy="115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4550" tIns="354075" rIns="244550" bIns="120900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Feedback and Reeducation. 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Assess blood culture tracking system and data collection.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157549" y="200018"/>
              <a:ext cx="2205688" cy="5018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 txBox="1"/>
            <p:nvPr/>
          </p:nvSpPr>
          <p:spPr>
            <a:xfrm>
              <a:off x="182047" y="224516"/>
              <a:ext cx="2156692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350" tIns="0" rIns="833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30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0" y="1944983"/>
              <a:ext cx="3150983" cy="1151325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C47F6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 txBox="1"/>
            <p:nvPr/>
          </p:nvSpPr>
          <p:spPr>
            <a:xfrm>
              <a:off x="0" y="1944983"/>
              <a:ext cx="3150983" cy="115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4550" tIns="354075" rIns="244550" bIns="120900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blood culture tracking system.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OB communication.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157549" y="1694063"/>
              <a:ext cx="2205688" cy="50184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 txBox="1"/>
            <p:nvPr/>
          </p:nvSpPr>
          <p:spPr>
            <a:xfrm>
              <a:off x="182047" y="1718561"/>
              <a:ext cx="2156692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350" tIns="0" rIns="833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60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0" y="3439028"/>
              <a:ext cx="3150983" cy="187425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 txBox="1"/>
            <p:nvPr/>
          </p:nvSpPr>
          <p:spPr>
            <a:xfrm>
              <a:off x="0" y="3439028"/>
              <a:ext cx="3150983" cy="1874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4550" tIns="354075" rIns="244550" bIns="120900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Include antibiotic stewardship in morning huddles.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Work with IT department.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data collection.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wentieth Century"/>
                <a:buChar char="•"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 Improve Documentation.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57549" y="3188108"/>
              <a:ext cx="2205688" cy="5018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 txBox="1"/>
            <p:nvPr/>
          </p:nvSpPr>
          <p:spPr>
            <a:xfrm>
              <a:off x="182047" y="3212606"/>
              <a:ext cx="2156692" cy="452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350" tIns="0" rIns="8335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90-day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8" name="Google Shape;1138;p31"/>
          <p:cNvSpPr txBox="1"/>
          <p:nvPr/>
        </p:nvSpPr>
        <p:spPr>
          <a:xfrm>
            <a:off x="8405231" y="459570"/>
            <a:ext cx="3198420" cy="535531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C1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Feedback provided to physicians in quarterly QI meetings.​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Standardized OB communication form.​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Improved blood culture and data tracking system. 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Included Antibiotic stewardship in  morning huddles. 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Made sure it is being discussed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Ensured compliance of physician and nurses.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Reeducation of staff.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Create H &amp; P template with Sepsis calculator.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Data reviewed and presented.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211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2"/>
          <p:cNvSpPr txBox="1">
            <a:spLocks noGrp="1"/>
          </p:cNvSpPr>
          <p:nvPr>
            <p:ph type="sldNum" idx="12"/>
          </p:nvPr>
        </p:nvSpPr>
        <p:spPr>
          <a:xfrm>
            <a:off x="8610600" y="628104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2340"/>
                </a:buClr>
                <a:buSzPts val="1200"/>
                <a:buFont typeface="Arial"/>
                <a:buNone/>
                <a:tabLst/>
                <a:defRPr/>
              </a:pPr>
              <a:t>36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2"/>
          <p:cNvSpPr/>
          <p:nvPr/>
        </p:nvSpPr>
        <p:spPr>
          <a:xfrm>
            <a:off x="-6015" y="4491"/>
            <a:ext cx="4451683" cy="6146130"/>
          </a:xfrm>
          <a:prstGeom prst="flowChartDocument">
            <a:avLst/>
          </a:prstGeom>
          <a:solidFill>
            <a:srgbClr val="0B22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32"/>
          <p:cNvSpPr txBox="1">
            <a:spLocks noGrp="1"/>
          </p:cNvSpPr>
          <p:nvPr>
            <p:ph type="title"/>
          </p:nvPr>
        </p:nvSpPr>
        <p:spPr>
          <a:xfrm>
            <a:off x="416848" y="660382"/>
            <a:ext cx="3680058" cy="22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wentieth Century"/>
              <a:buNone/>
            </a:pPr>
            <a:r>
              <a:rPr lang="en-US" sz="4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PDSA 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147" name="Google Shape;1147;p32"/>
          <p:cNvGrpSpPr/>
          <p:nvPr/>
        </p:nvGrpSpPr>
        <p:grpSpPr>
          <a:xfrm>
            <a:off x="4844894" y="691970"/>
            <a:ext cx="3076481" cy="5589074"/>
            <a:chOff x="0" y="296487"/>
            <a:chExt cx="2838473" cy="4963681"/>
          </a:xfrm>
        </p:grpSpPr>
        <p:sp>
          <p:nvSpPr>
            <p:cNvPr id="1148" name="Google Shape;1148;p32"/>
            <p:cNvSpPr/>
            <p:nvPr/>
          </p:nvSpPr>
          <p:spPr>
            <a:xfrm>
              <a:off x="0" y="532647"/>
              <a:ext cx="2838473" cy="108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2"/>
            <p:cNvSpPr txBox="1"/>
            <p:nvPr/>
          </p:nvSpPr>
          <p:spPr>
            <a:xfrm>
              <a:off x="0" y="532647"/>
              <a:ext cx="2838473" cy="10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275" tIns="333225" rIns="220275" bIns="113775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documentation.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parental education.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41923" y="296487"/>
              <a:ext cx="1986931" cy="472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2"/>
            <p:cNvSpPr txBox="1"/>
            <p:nvPr/>
          </p:nvSpPr>
          <p:spPr>
            <a:xfrm>
              <a:off x="164980" y="319544"/>
              <a:ext cx="194081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0" rIns="751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30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0" y="1938808"/>
              <a:ext cx="2838473" cy="171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C47F6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2"/>
            <p:cNvSpPr txBox="1"/>
            <p:nvPr/>
          </p:nvSpPr>
          <p:spPr>
            <a:xfrm>
              <a:off x="0" y="1938808"/>
              <a:ext cx="2838473" cy="171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275" tIns="333225" rIns="220275" bIns="113775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Improving parent education using Education tools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Reassess the Blood tracking and Data collection systems and compliance/feedback to workflow changes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141923" y="1702647"/>
              <a:ext cx="1986931" cy="47232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2"/>
            <p:cNvSpPr txBox="1"/>
            <p:nvPr/>
          </p:nvSpPr>
          <p:spPr>
            <a:xfrm>
              <a:off x="164980" y="1725704"/>
              <a:ext cx="194081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0" rIns="751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60 day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0" y="3974968"/>
              <a:ext cx="2838473" cy="12852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2"/>
            <p:cNvSpPr txBox="1"/>
            <p:nvPr/>
          </p:nvSpPr>
          <p:spPr>
            <a:xfrm>
              <a:off x="0" y="3974968"/>
              <a:ext cx="2838473" cy="12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275" tIns="333225" rIns="220275" bIns="113775" anchor="t" anchorCtr="0">
              <a:noAutofit/>
            </a:bodyPr>
            <a:lstStyle/>
            <a:p>
              <a:pPr marL="171450" marR="0" lvl="1" indent="-1714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wentieth Century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Improve parental education and involvement.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69850" algn="l" defTabSz="914400" rtl="0" eaLnBrk="1" fontAlgn="auto" latinLnBrk="0" hangingPunct="1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141923" y="3738808"/>
              <a:ext cx="1986931" cy="472320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2"/>
            <p:cNvSpPr txBox="1"/>
            <p:nvPr/>
          </p:nvSpPr>
          <p:spPr>
            <a:xfrm>
              <a:off x="164980" y="3761865"/>
              <a:ext cx="194081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100" tIns="0" rIns="751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90-day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0" name="Google Shape;1160;p32"/>
          <p:cNvSpPr txBox="1"/>
          <p:nvPr/>
        </p:nvSpPr>
        <p:spPr>
          <a:xfrm>
            <a:off x="8392991" y="467383"/>
            <a:ext cx="2802576" cy="313932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C1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Started using parent education tool.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Made sure documentation was appropriate.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Feedback to physicians.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Ensured compliance.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Data presentations and feedback.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077495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3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33"/>
          <p:cNvSpPr txBox="1">
            <a:spLocks noGrp="1"/>
          </p:cNvSpPr>
          <p:nvPr>
            <p:ph type="title"/>
          </p:nvPr>
        </p:nvSpPr>
        <p:spPr>
          <a:xfrm>
            <a:off x="476321" y="653493"/>
            <a:ext cx="11241004" cy="73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Percent of newborns &gt;=35 weeks who received antibiotics within 72 Hours</a:t>
            </a:r>
            <a:endParaRPr sz="3200" b="1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168" name="Google Shape;1168;p33" descr="Chart, line 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89" t="21840" r="1985" b="13124"/>
          <a:stretch/>
        </p:blipFill>
        <p:spPr>
          <a:xfrm>
            <a:off x="523152" y="1736247"/>
            <a:ext cx="11336197" cy="3991419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37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427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34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34"/>
          <p:cNvSpPr txBox="1">
            <a:spLocks noGrp="1"/>
          </p:cNvSpPr>
          <p:nvPr>
            <p:ph type="title"/>
          </p:nvPr>
        </p:nvSpPr>
        <p:spPr>
          <a:xfrm>
            <a:off x="586611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Percent of Newborns &gt;=35 weeks who received antibiotics &lt;=36 Hours</a:t>
            </a:r>
            <a:endParaRPr sz="2800" b="1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77" name="Google Shape;11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38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8" name="Google Shape;1178;p34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632" t="40667" r="30788" b="16000"/>
          <a:stretch/>
        </p:blipFill>
        <p:spPr>
          <a:xfrm>
            <a:off x="545041" y="1428939"/>
            <a:ext cx="11091940" cy="4590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278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35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35"/>
          <p:cNvSpPr txBox="1">
            <a:spLocks noGrp="1"/>
          </p:cNvSpPr>
          <p:nvPr>
            <p:ph type="title"/>
          </p:nvPr>
        </p:nvSpPr>
        <p:spPr>
          <a:xfrm>
            <a:off x="586611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Duration of Antibiotics: Percent of Newborns &gt;=35 weeks</a:t>
            </a:r>
            <a:endParaRPr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86" name="Google Shape;118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39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7" name="Google Shape;1187;p35" descr="Chart, line chart, histo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09" t="28143" r="4119"/>
          <a:stretch/>
        </p:blipFill>
        <p:spPr>
          <a:xfrm>
            <a:off x="585616" y="1570510"/>
            <a:ext cx="11089142" cy="4398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98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BASIC Teams Panel </a:t>
            </a:r>
            <a:endParaRPr/>
          </a:p>
        </p:txBody>
      </p:sp>
      <p:sp>
        <p:nvSpPr>
          <p:cNvPr id="723" name="Google Shape;723;p4"/>
          <p:cNvSpPr txBox="1">
            <a:spLocks noGrp="1"/>
          </p:cNvSpPr>
          <p:nvPr>
            <p:ph type="body" idx="1"/>
          </p:nvPr>
        </p:nvSpPr>
        <p:spPr>
          <a:xfrm>
            <a:off x="609599" y="1825625"/>
            <a:ext cx="120004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Rachel Varghese, MSN, RN &amp; Genevieve Field, BSN, RN 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Northwestern Medicine Huntley Hospital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Dr. Laura Seske, MD, MS &amp; Adelaide Caprio, MSN, APRN, ACCNS-N, RNC-NIC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Rush University Medical Center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Dr. Rajeev Kumar, MD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John H. Stroger, Jr. Hospital of Cook County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724" name="Google Shape;724;p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EB3B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EB3B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5" name="Google Shape;725;p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1949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Illinois Perinatal Quality Collaborative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919497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400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36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36"/>
          <p:cNvSpPr txBox="1">
            <a:spLocks noGrp="1"/>
          </p:cNvSpPr>
          <p:nvPr>
            <p:ph type="title"/>
          </p:nvPr>
        </p:nvSpPr>
        <p:spPr>
          <a:xfrm>
            <a:off x="436216" y="653493"/>
            <a:ext cx="11361320" cy="73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Twentieth Century"/>
              <a:buNone/>
            </a:pPr>
            <a:r>
              <a:rPr lang="en-US" sz="255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Percent of Newborns &gt;=35 weeks with a Risk Assessment Tool used and documented</a:t>
            </a:r>
            <a:endParaRPr sz="25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95" name="Google Shape;119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40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6" name="Google Shape;1196;p36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29" t="40420" r="31483" b="15420"/>
          <a:stretch/>
        </p:blipFill>
        <p:spPr>
          <a:xfrm>
            <a:off x="643467" y="1647863"/>
            <a:ext cx="10905066" cy="4348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7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7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37"/>
          <p:cNvSpPr txBox="1">
            <a:spLocks noGrp="1"/>
          </p:cNvSpPr>
          <p:nvPr>
            <p:ph type="title"/>
          </p:nvPr>
        </p:nvSpPr>
        <p:spPr>
          <a:xfrm>
            <a:off x="586611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50"/>
              <a:buFont typeface="Twentieth Century"/>
              <a:buNone/>
            </a:pPr>
            <a:r>
              <a:rPr lang="en-US" sz="255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Percent of Parent/Families of All Newborns Provided Education on </a:t>
            </a:r>
            <a:br>
              <a:rPr lang="en-US" sz="255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255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Antibiotics, EOS and Treatment Plan </a:t>
            </a:r>
            <a:endParaRPr sz="255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04" name="Google Shape;120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5" name="Google Shape;1205;p37" descr="Chart, lin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806" t="43525" r="31316" b="13729"/>
          <a:stretch/>
        </p:blipFill>
        <p:spPr>
          <a:xfrm>
            <a:off x="736018" y="1527149"/>
            <a:ext cx="10905066" cy="4560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332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8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38"/>
          <p:cNvSpPr txBox="1">
            <a:spLocks noGrp="1"/>
          </p:cNvSpPr>
          <p:nvPr>
            <p:ph type="title"/>
          </p:nvPr>
        </p:nvSpPr>
        <p:spPr>
          <a:xfrm>
            <a:off x="586611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wentieth Century"/>
              <a:buNone/>
            </a:pPr>
            <a:r>
              <a:rPr lang="en-US" sz="2800" b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Reason for Continuing Antibiotics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3" name="Google Shape;121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42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4" name="Google Shape;1214;p38" descr="Chart, bar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4270" b="3895"/>
          <a:stretch/>
        </p:blipFill>
        <p:spPr>
          <a:xfrm>
            <a:off x="2456489" y="1525136"/>
            <a:ext cx="7280965" cy="4452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534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39"/>
          <p:cNvSpPr txBox="1">
            <a:spLocks noGrp="1"/>
          </p:cNvSpPr>
          <p:nvPr>
            <p:ph type="ctrTitle"/>
          </p:nvPr>
        </p:nvSpPr>
        <p:spPr>
          <a:xfrm>
            <a:off x="871505" y="629187"/>
            <a:ext cx="5660780" cy="1084912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wentieth Century"/>
              <a:buNone/>
            </a:pPr>
            <a:r>
              <a:rPr lang="en-US" sz="4500">
                <a:latin typeface="Twentieth Century"/>
                <a:ea typeface="Twentieth Century"/>
                <a:cs typeface="Twentieth Century"/>
                <a:sym typeface="Twentieth Century"/>
              </a:rPr>
              <a:t>Things That Worked:  </a:t>
            </a:r>
            <a:endParaRPr/>
          </a:p>
        </p:txBody>
      </p:sp>
      <p:sp>
        <p:nvSpPr>
          <p:cNvPr id="1220" name="Google Shape;1220;p39"/>
          <p:cNvSpPr txBox="1">
            <a:spLocks noGrp="1"/>
          </p:cNvSpPr>
          <p:nvPr>
            <p:ph type="body" idx="1"/>
          </p:nvPr>
        </p:nvSpPr>
        <p:spPr>
          <a:xfrm>
            <a:off x="874443" y="1987426"/>
            <a:ext cx="10567526" cy="372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Morning Huddles.</a:t>
            </a:r>
            <a:endParaRPr sz="36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Automatic antibiotic stop orders.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Education and feedback.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Buy-in from the providers and staff.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Leadership support.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Team effort.</a:t>
            </a:r>
            <a:endParaRPr sz="36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734606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0"/>
          <p:cNvSpPr txBox="1">
            <a:spLocks noGrp="1"/>
          </p:cNvSpPr>
          <p:nvPr>
            <p:ph type="ctrTitle"/>
          </p:nvPr>
        </p:nvSpPr>
        <p:spPr>
          <a:xfrm>
            <a:off x="871505" y="629187"/>
            <a:ext cx="3435236" cy="1084912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wentieth Century"/>
              <a:buNone/>
            </a:pPr>
            <a:r>
              <a:rPr lang="en-US" sz="4500">
                <a:latin typeface="Twentieth Century"/>
                <a:ea typeface="Twentieth Century"/>
                <a:cs typeface="Twentieth Century"/>
                <a:sym typeface="Twentieth Century"/>
              </a:rPr>
              <a:t>Challenges: </a:t>
            </a:r>
            <a:endParaRPr/>
          </a:p>
        </p:txBody>
      </p:sp>
      <p:sp>
        <p:nvSpPr>
          <p:cNvPr id="1226" name="Google Shape;1226;p40"/>
          <p:cNvSpPr txBox="1">
            <a:spLocks noGrp="1"/>
          </p:cNvSpPr>
          <p:nvPr>
            <p:ph type="body" idx="1"/>
          </p:nvPr>
        </p:nvSpPr>
        <p:spPr>
          <a:xfrm>
            <a:off x="874443" y="2024562"/>
            <a:ext cx="9900776" cy="247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System issues.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Rapid turnover of support staff. </a:t>
            </a:r>
            <a:endParaRPr sz="36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COVID surge.  </a:t>
            </a:r>
            <a:endParaRPr sz="36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Provider specific data collection and feedback. </a:t>
            </a:r>
            <a:endParaRPr sz="36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289511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1"/>
          <p:cNvSpPr txBox="1">
            <a:spLocks noGrp="1"/>
          </p:cNvSpPr>
          <p:nvPr>
            <p:ph type="ctrTitle"/>
          </p:nvPr>
        </p:nvSpPr>
        <p:spPr>
          <a:xfrm>
            <a:off x="871505" y="629187"/>
            <a:ext cx="3733714" cy="1084912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wentieth Century"/>
              <a:buNone/>
            </a:pPr>
            <a:r>
              <a:rPr lang="en-US" sz="4500">
                <a:latin typeface="Twentieth Century"/>
                <a:ea typeface="Twentieth Century"/>
                <a:cs typeface="Twentieth Century"/>
                <a:sym typeface="Twentieth Century"/>
              </a:rPr>
              <a:t>Future Goals </a:t>
            </a:r>
            <a:endParaRPr/>
          </a:p>
        </p:txBody>
      </p:sp>
      <p:sp>
        <p:nvSpPr>
          <p:cNvPr id="1232" name="Google Shape;1232;p41"/>
          <p:cNvSpPr txBox="1">
            <a:spLocks noGrp="1"/>
          </p:cNvSpPr>
          <p:nvPr>
            <p:ph type="body" idx="1"/>
          </p:nvPr>
        </p:nvSpPr>
        <p:spPr>
          <a:xfrm>
            <a:off x="874443" y="2005270"/>
            <a:ext cx="9900776" cy="40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Change antibiotic stop order to babies receiving antibiotics beyond 36 hours.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Bring the absolute antibiotic use to less than 5%.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Reduce antibiotic use in preterm babies.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Improve communication.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B6C1"/>
              </a:buClr>
              <a:buSzPts val="3600"/>
              <a:buFont typeface="Noto Sans Symbols"/>
              <a:buChar char="v"/>
            </a:pPr>
            <a:r>
              <a:rPr lang="en-US" sz="3600" b="1">
                <a:latin typeface="Twentieth Century"/>
                <a:ea typeface="Twentieth Century"/>
                <a:cs typeface="Twentieth Century"/>
                <a:sym typeface="Twentieth Century"/>
              </a:rPr>
              <a:t>Equitable care.</a:t>
            </a:r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42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42"/>
          <p:cNvSpPr txBox="1">
            <a:spLocks noGrp="1"/>
          </p:cNvSpPr>
          <p:nvPr>
            <p:ph type="ctrTitle"/>
          </p:nvPr>
        </p:nvSpPr>
        <p:spPr>
          <a:xfrm>
            <a:off x="406734" y="370574"/>
            <a:ext cx="10624309" cy="101192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r"/>
          </a:blipFill>
          <a:ln>
            <a:noFill/>
          </a:ln>
        </p:spPr>
        <p:txBody>
          <a:bodyPr spcFirstLastPara="1" wrap="square" lIns="91425" tIns="457200" rIns="548625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2240"/>
              </a:buClr>
              <a:buSzPts val="4500"/>
              <a:buFont typeface="Twentieth Century"/>
              <a:buNone/>
            </a:pPr>
            <a:r>
              <a:rPr lang="en-US" sz="4500" b="1">
                <a:solidFill>
                  <a:srgbClr val="0B22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Leadership Team</a:t>
            </a:r>
            <a:r>
              <a:rPr lang="en-US" sz="6000" b="1">
                <a:latin typeface="Twentieth Century"/>
                <a:ea typeface="Twentieth Century"/>
                <a:cs typeface="Twentieth Century"/>
                <a:sym typeface="Twentieth Century"/>
              </a:rPr>
              <a:t>                                </a:t>
            </a:r>
            <a:endParaRPr sz="4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8" name="Google Shape;1238;p42" descr="A person with a beard smiling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9847" y="3783894"/>
            <a:ext cx="1293688" cy="13075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239" name="Google Shape;1239;p42" descr="A close-up of a person smil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0251" y="826667"/>
            <a:ext cx="1293688" cy="13187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240" name="Google Shape;1240;p42" descr="A person smiling for the camera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2072" y="3783894"/>
            <a:ext cx="1440405" cy="13075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241" name="Google Shape;1241;p42" descr="A person smil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4693" y="3783894"/>
            <a:ext cx="1308652" cy="130751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242" name="Google Shape;1242;p42"/>
          <p:cNvSpPr txBox="1"/>
          <p:nvPr/>
        </p:nvSpPr>
        <p:spPr>
          <a:xfrm>
            <a:off x="1089065" y="5292410"/>
            <a:ext cx="15304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Rajeev Kumar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42"/>
          <p:cNvSpPr txBox="1"/>
          <p:nvPr/>
        </p:nvSpPr>
        <p:spPr>
          <a:xfrm>
            <a:off x="3104196" y="5292410"/>
            <a:ext cx="17902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Vishakha Nanda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42"/>
          <p:cNvSpPr txBox="1"/>
          <p:nvPr/>
        </p:nvSpPr>
        <p:spPr>
          <a:xfrm>
            <a:off x="5212931" y="5294843"/>
            <a:ext cx="18719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Andrew Altiveros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42"/>
          <p:cNvSpPr txBox="1"/>
          <p:nvPr/>
        </p:nvSpPr>
        <p:spPr>
          <a:xfrm>
            <a:off x="5258400" y="2347850"/>
            <a:ext cx="1667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Mope Akintorin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42"/>
          <p:cNvSpPr txBox="1"/>
          <p:nvPr/>
        </p:nvSpPr>
        <p:spPr>
          <a:xfrm>
            <a:off x="7401948" y="5294843"/>
            <a:ext cx="16046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Pam Botchway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42"/>
          <p:cNvSpPr txBox="1"/>
          <p:nvPr/>
        </p:nvSpPr>
        <p:spPr>
          <a:xfrm>
            <a:off x="9381140" y="5294468"/>
            <a:ext cx="16467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Phyllis Jackson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42"/>
          <p:cNvSpPr/>
          <p:nvPr/>
        </p:nvSpPr>
        <p:spPr>
          <a:xfrm>
            <a:off x="7563853" y="3783931"/>
            <a:ext cx="1283367" cy="13134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Not Available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42"/>
          <p:cNvSpPr/>
          <p:nvPr/>
        </p:nvSpPr>
        <p:spPr>
          <a:xfrm>
            <a:off x="9559090" y="3783931"/>
            <a:ext cx="1283367" cy="131344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Not Available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42"/>
          <p:cNvSpPr txBox="1"/>
          <p:nvPr/>
        </p:nvSpPr>
        <p:spPr>
          <a:xfrm>
            <a:off x="7373991" y="2349023"/>
            <a:ext cx="1655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240"/>
              </a:buClr>
              <a:buSzPts val="1800"/>
              <a:buFont typeface="Twentieth Centur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B224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Manhal Khilfeh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B224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1" name="Google Shape;1251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64747" y="830439"/>
            <a:ext cx="1278957" cy="132387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252" name="Google Shape;1252;p42"/>
          <p:cNvSpPr txBox="1"/>
          <p:nvPr/>
        </p:nvSpPr>
        <p:spPr>
          <a:xfrm>
            <a:off x="453189" y="2889584"/>
            <a:ext cx="274320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240"/>
              </a:buClr>
              <a:buSzPts val="4500"/>
              <a:buFont typeface="Twentieth Century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>
                <a:ln>
                  <a:noFill/>
                </a:ln>
                <a:solidFill>
                  <a:srgbClr val="0B224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Q.I.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3" name="Google Shape;1253;p42" descr="A close-up of a person smil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549629" y="3783894"/>
            <a:ext cx="1292828" cy="1307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546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4C7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44"/>
          <p:cNvSpPr/>
          <p:nvPr/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3" name="Google Shape;1273;p44"/>
          <p:cNvCxnSpPr/>
          <p:nvPr/>
        </p:nvCxnSpPr>
        <p:spPr>
          <a:xfrm>
            <a:off x="2895600" y="5768204"/>
            <a:ext cx="6400800" cy="0"/>
          </a:xfrm>
          <a:prstGeom prst="straightConnector1">
            <a:avLst/>
          </a:prstGeom>
          <a:noFill/>
          <a:ln w="9525" cap="flat" cmpd="sng">
            <a:solidFill>
              <a:srgbClr val="6F4C7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4" name="Google Shape;1274;p44"/>
          <p:cNvSpPr txBox="1"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4C74"/>
              </a:buClr>
              <a:buSzPts val="5800"/>
              <a:buFont typeface="Calibri"/>
              <a:buNone/>
            </a:pPr>
            <a:r>
              <a:rPr lang="en-US" sz="5800">
                <a:solidFill>
                  <a:srgbClr val="6F4C74"/>
                </a:solidFill>
              </a:rPr>
              <a:t>Questions?</a:t>
            </a:r>
            <a:endParaRPr/>
          </a:p>
        </p:txBody>
      </p:sp>
      <p:sp>
        <p:nvSpPr>
          <p:cNvPr id="1275" name="Google Shape;1275;p44"/>
          <p:cNvSpPr txBox="1"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6F4C74"/>
              </a:solidFill>
            </a:endParaRPr>
          </a:p>
        </p:txBody>
      </p:sp>
      <p:pic>
        <p:nvPicPr>
          <p:cNvPr id="1276" name="Google Shape;1276;p44" descr="Questions at the heart of learning — The Learner's Way"/>
          <p:cNvPicPr preferRelativeResize="0"/>
          <p:nvPr/>
        </p:nvPicPr>
        <p:blipFill rotWithShape="1">
          <a:blip r:embed="rId3">
            <a:alphaModFix/>
          </a:blip>
          <a:srcRect t="8109" r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Rachel Varghese, MSN, RN &amp; </a:t>
            </a:r>
            <a:br>
              <a:rPr lang="en-US"/>
            </a:br>
            <a:r>
              <a:rPr lang="en-US"/>
              <a:t>Genevieve Field, BSN, RN </a:t>
            </a:r>
            <a:endParaRPr/>
          </a:p>
        </p:txBody>
      </p:sp>
      <p:sp>
        <p:nvSpPr>
          <p:cNvPr id="731" name="Google Shape;731;p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Northwestern Medicine Huntley Hospital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469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"/>
          <p:cNvSpPr txBox="1">
            <a:spLocks noGrp="1"/>
          </p:cNvSpPr>
          <p:nvPr>
            <p:ph type="title"/>
          </p:nvPr>
        </p:nvSpPr>
        <p:spPr>
          <a:xfrm>
            <a:off x="2514599" y="137160"/>
            <a:ext cx="853657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Northwestern Medicine Huntley Hospital </a:t>
            </a:r>
            <a:endParaRPr/>
          </a:p>
        </p:txBody>
      </p:sp>
      <p:sp>
        <p:nvSpPr>
          <p:cNvPr id="738" name="Google Shape;738;p6"/>
          <p:cNvSpPr txBox="1">
            <a:spLocks noGrp="1"/>
          </p:cNvSpPr>
          <p:nvPr>
            <p:ph type="sldNum" idx="12"/>
          </p:nvPr>
        </p:nvSpPr>
        <p:spPr>
          <a:xfrm>
            <a:off x="11074403" y="6484127"/>
            <a:ext cx="462327" cy="23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6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6"/>
          <p:cNvPicPr preferRelativeResize="0"/>
          <p:nvPr/>
        </p:nvPicPr>
        <p:blipFill rotWithShape="1">
          <a:blip r:embed="rId3">
            <a:alphaModFix/>
          </a:blip>
          <a:srcRect l="482"/>
          <a:stretch/>
        </p:blipFill>
        <p:spPr>
          <a:xfrm>
            <a:off x="1742362" y="2605947"/>
            <a:ext cx="3987233" cy="185721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0" name="Google Shape;74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4557" y="4648578"/>
            <a:ext cx="444969" cy="43960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"/>
          <p:cNvSpPr txBox="1"/>
          <p:nvPr/>
        </p:nvSpPr>
        <p:spPr>
          <a:xfrm>
            <a:off x="3453212" y="1271647"/>
            <a:ext cx="5696607" cy="104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468B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NM Huntley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468B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Regional Destination for Women’s Health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6146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0788" y="5074514"/>
            <a:ext cx="487353" cy="44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3217" y="5070865"/>
            <a:ext cx="477833" cy="42358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"/>
          <p:cNvSpPr/>
          <p:nvPr/>
        </p:nvSpPr>
        <p:spPr>
          <a:xfrm rot="-5400000">
            <a:off x="3194918" y="3111171"/>
            <a:ext cx="1219199" cy="412577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5" name="Google Shape;74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1444" y="4599357"/>
            <a:ext cx="486311" cy="40027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"/>
          <p:cNvSpPr/>
          <p:nvPr/>
        </p:nvSpPr>
        <p:spPr>
          <a:xfrm>
            <a:off x="6096000" y="2211117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 Obstetrics Beds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 Labor and Delivery Rooms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 C-Section Rooms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 Level II ICN-Intermediate Care Nursery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Google Shape;747;p6"/>
          <p:cNvCxnSpPr/>
          <p:nvPr/>
        </p:nvCxnSpPr>
        <p:spPr>
          <a:xfrm>
            <a:off x="6301515" y="3619424"/>
            <a:ext cx="3875033" cy="22785"/>
          </a:xfrm>
          <a:prstGeom prst="straightConnector1">
            <a:avLst/>
          </a:prstGeom>
          <a:noFill/>
          <a:ln w="19050" cap="flat" cmpd="sng">
            <a:solidFill>
              <a:srgbClr val="5D4288"/>
            </a:solidFill>
            <a:prstDash val="dash"/>
            <a:round/>
            <a:headEnd type="none" w="sm" len="sm"/>
            <a:tailEnd type="none" w="sm" len="sm"/>
          </a:ln>
        </p:spPr>
      </p:cxnSp>
      <p:graphicFrame>
        <p:nvGraphicFramePr>
          <p:cNvPr id="748" name="Google Shape;748;p6"/>
          <p:cNvGraphicFramePr/>
          <p:nvPr/>
        </p:nvGraphicFramePr>
        <p:xfrm>
          <a:off x="6111401" y="38024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2827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/>
              <a:t>Our QI Team </a:t>
            </a:r>
            <a:endParaRPr/>
          </a:p>
        </p:txBody>
      </p:sp>
      <p:pic>
        <p:nvPicPr>
          <p:cNvPr id="755" name="Google Shape;755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5792" y="1552362"/>
            <a:ext cx="2095354" cy="2024466"/>
          </a:xfrm>
          <a:prstGeom prst="rect">
            <a:avLst/>
          </a:prstGeom>
          <a:noFill/>
          <a:ln w="444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6" name="Google Shape;756;p7"/>
          <p:cNvSpPr txBox="1">
            <a:spLocks noGrp="1"/>
          </p:cNvSpPr>
          <p:nvPr>
            <p:ph type="body" idx="2"/>
          </p:nvPr>
        </p:nvSpPr>
        <p:spPr>
          <a:xfrm>
            <a:off x="1320800" y="914400"/>
            <a:ext cx="91399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757" name="Google Shape;75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5220" y="1588023"/>
            <a:ext cx="2161908" cy="2056531"/>
          </a:xfrm>
          <a:prstGeom prst="rect">
            <a:avLst/>
          </a:prstGeom>
          <a:noFill/>
          <a:ln w="412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8" name="Google Shape;7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8828" y="1588023"/>
            <a:ext cx="2077481" cy="2028925"/>
          </a:xfrm>
          <a:prstGeom prst="rect">
            <a:avLst/>
          </a:prstGeom>
          <a:noFill/>
          <a:ln w="412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9" name="Google Shape;759;p7"/>
          <p:cNvSpPr txBox="1"/>
          <p:nvPr/>
        </p:nvSpPr>
        <p:spPr>
          <a:xfrm>
            <a:off x="2514599" y="3785022"/>
            <a:ext cx="2095354" cy="102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Dr. Bill Reda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Neonatologist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"/>
          <p:cNvSpPr txBox="1"/>
          <p:nvPr/>
        </p:nvSpPr>
        <p:spPr>
          <a:xfrm>
            <a:off x="5227319" y="3794166"/>
            <a:ext cx="2095354" cy="102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Genevieve Field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Nursery Nurse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"/>
          <p:cNvSpPr txBox="1"/>
          <p:nvPr/>
        </p:nvSpPr>
        <p:spPr>
          <a:xfrm>
            <a:off x="7876031" y="3794166"/>
            <a:ext cx="2095354" cy="102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Rachel Varghese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Clinical Practice Nurse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7" descr="Three dimensional men with jigsaw pieces as teamwork. - ID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9953" y="4846320"/>
            <a:ext cx="2350008" cy="1608776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"/>
          <p:cNvSpPr txBox="1"/>
          <p:nvPr/>
        </p:nvSpPr>
        <p:spPr>
          <a:xfrm>
            <a:off x="7322673" y="4782028"/>
            <a:ext cx="3034431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Close collaboration with a multidisciplinary team including: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Quality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Pharmacy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Pediatrics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Informatics &amp; Analytics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14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/>
              <a:t>Project Milestones</a:t>
            </a:r>
            <a:endParaRPr/>
          </a:p>
        </p:txBody>
      </p:sp>
      <p:grpSp>
        <p:nvGrpSpPr>
          <p:cNvPr id="769" name="Google Shape;769;p8"/>
          <p:cNvGrpSpPr/>
          <p:nvPr/>
        </p:nvGrpSpPr>
        <p:grpSpPr>
          <a:xfrm>
            <a:off x="1871472" y="1642262"/>
            <a:ext cx="8439912" cy="3847795"/>
            <a:chOff x="0" y="480974"/>
            <a:chExt cx="8439912" cy="3847795"/>
          </a:xfrm>
        </p:grpSpPr>
        <p:sp>
          <p:nvSpPr>
            <p:cNvPr id="770" name="Google Shape;770;p8"/>
            <p:cNvSpPr/>
            <p:nvPr/>
          </p:nvSpPr>
          <p:spPr>
            <a:xfrm>
              <a:off x="0" y="2190560"/>
              <a:ext cx="8439912" cy="428624"/>
            </a:xfrm>
            <a:prstGeom prst="homePlate">
              <a:avLst>
                <a:gd name="adj" fmla="val 5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B1AC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8100000">
              <a:off x="75208" y="565254"/>
              <a:ext cx="331653" cy="331653"/>
            </a:xfrm>
            <a:prstGeom prst="teardrop">
              <a:avLst>
                <a:gd name="adj" fmla="val 115000"/>
              </a:avLst>
            </a:prstGeom>
            <a:solidFill>
              <a:srgbClr val="B1ACCD"/>
            </a:solidFill>
            <a:ln w="25400" cap="flat" cmpd="sng">
              <a:solidFill>
                <a:srgbClr val="B1AC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112052" y="602098"/>
              <a:ext cx="257965" cy="257965"/>
            </a:xfrm>
            <a:prstGeom prst="donut">
              <a:avLst>
                <a:gd name="adj" fmla="val 25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8E9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475549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 txBox="1"/>
            <p:nvPr/>
          </p:nvSpPr>
          <p:spPr>
            <a:xfrm>
              <a:off x="475549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2550" rIns="82550" bIns="1238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First PDSA cycle improvement work began</a:t>
              </a: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2A2C2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475549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 txBox="1"/>
            <p:nvPr/>
          </p:nvSpPr>
          <p:spPr>
            <a:xfrm>
              <a:off x="475549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7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February 2019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A2C2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7" name="Google Shape;777;p8"/>
            <p:cNvCxnSpPr/>
            <p:nvPr/>
          </p:nvCxnSpPr>
          <p:spPr>
            <a:xfrm>
              <a:off x="241034" y="981187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B1AC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8" name="Google Shape;778;p8"/>
            <p:cNvSpPr/>
            <p:nvPr/>
          </p:nvSpPr>
          <p:spPr>
            <a:xfrm>
              <a:off x="214414" y="2359852"/>
              <a:ext cx="84425" cy="90038"/>
            </a:xfrm>
            <a:prstGeom prst="ellipse">
              <a:avLst/>
            </a:prstGeom>
            <a:solidFill>
              <a:srgbClr val="B1ACC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2700000">
              <a:off x="1127156" y="3912836"/>
              <a:ext cx="331653" cy="331653"/>
            </a:xfrm>
            <a:prstGeom prst="teardrop">
              <a:avLst>
                <a:gd name="adj" fmla="val 115000"/>
              </a:avLst>
            </a:prstGeom>
            <a:solidFill>
              <a:srgbClr val="8A91C9"/>
            </a:solidFill>
            <a:ln w="25400" cap="flat" cmpd="sng">
              <a:solidFill>
                <a:srgbClr val="8A91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1164000" y="3949679"/>
              <a:ext cx="257965" cy="257965"/>
            </a:xfrm>
            <a:prstGeom prst="donut">
              <a:avLst>
                <a:gd name="adj" fmla="val 25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6F8E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1527497" y="2404872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 txBox="1"/>
            <p:nvPr/>
          </p:nvSpPr>
          <p:spPr>
            <a:xfrm>
              <a:off x="1527497" y="2404872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3825" rIns="0" bIns="8255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Implemented education and use of Kaiser Permanente EOS online calculator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527497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 txBox="1"/>
            <p:nvPr/>
          </p:nvSpPr>
          <p:spPr>
            <a:xfrm>
              <a:off x="1527497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7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54585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March 2019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85" name="Google Shape;785;p8"/>
            <p:cNvCxnSpPr/>
            <p:nvPr/>
          </p:nvCxnSpPr>
          <p:spPr>
            <a:xfrm>
              <a:off x="1292983" y="2404872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8A91C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6" name="Google Shape;786;p8"/>
            <p:cNvSpPr/>
            <p:nvPr/>
          </p:nvSpPr>
          <p:spPr>
            <a:xfrm>
              <a:off x="1266363" y="2359852"/>
              <a:ext cx="84425" cy="90038"/>
            </a:xfrm>
            <a:prstGeom prst="ellipse">
              <a:avLst/>
            </a:prstGeom>
            <a:solidFill>
              <a:srgbClr val="8A91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 rot="8100000">
              <a:off x="2179105" y="565254"/>
              <a:ext cx="331653" cy="331653"/>
            </a:xfrm>
            <a:prstGeom prst="ellipse">
              <a:avLst/>
            </a:prstGeom>
            <a:solidFill>
              <a:srgbClr val="6590CA"/>
            </a:solidFill>
            <a:ln w="25400" cap="flat" cmpd="sng">
              <a:solidFill>
                <a:srgbClr val="6590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2215949" y="602098"/>
              <a:ext cx="257965" cy="257965"/>
            </a:xfrm>
            <a:prstGeom prst="star12">
              <a:avLst>
                <a:gd name="adj" fmla="val 375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D9B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2579446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 txBox="1"/>
            <p:nvPr/>
          </p:nvSpPr>
          <p:spPr>
            <a:xfrm>
              <a:off x="2579446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1600" rIns="101600" bIns="152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ILPQC BASIC Initiative Launch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579446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 txBox="1"/>
            <p:nvPr/>
          </p:nvSpPr>
          <p:spPr>
            <a:xfrm>
              <a:off x="2579446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7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November 2020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3" name="Google Shape;793;p8"/>
            <p:cNvCxnSpPr/>
            <p:nvPr/>
          </p:nvCxnSpPr>
          <p:spPr>
            <a:xfrm>
              <a:off x="2344932" y="981187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6590C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94" name="Google Shape;794;p8"/>
            <p:cNvSpPr/>
            <p:nvPr/>
          </p:nvSpPr>
          <p:spPr>
            <a:xfrm>
              <a:off x="2318311" y="2359852"/>
              <a:ext cx="84425" cy="90038"/>
            </a:xfrm>
            <a:prstGeom prst="ellipse">
              <a:avLst/>
            </a:prstGeom>
            <a:solidFill>
              <a:srgbClr val="6590C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 rot="-2700000">
              <a:off x="3231053" y="3912836"/>
              <a:ext cx="331653" cy="331653"/>
            </a:xfrm>
            <a:prstGeom prst="teardrop">
              <a:avLst>
                <a:gd name="adj" fmla="val 115000"/>
              </a:avLst>
            </a:prstGeom>
            <a:solidFill>
              <a:srgbClr val="3BA8CF"/>
            </a:solidFill>
            <a:ln w="25400" cap="flat" cmpd="sng">
              <a:solidFill>
                <a:srgbClr val="3BA8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3267897" y="3949679"/>
              <a:ext cx="257965" cy="257965"/>
            </a:xfrm>
            <a:prstGeom prst="donut">
              <a:avLst>
                <a:gd name="adj" fmla="val 25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29B8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3631395" y="2404872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 txBox="1"/>
            <p:nvPr/>
          </p:nvSpPr>
          <p:spPr>
            <a:xfrm>
              <a:off x="3631395" y="2404872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3825" rIns="0" bIns="8255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Northwestern System Project Kick-off. Developed NEOSC patient education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3631395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 txBox="1"/>
            <p:nvPr/>
          </p:nvSpPr>
          <p:spPr>
            <a:xfrm>
              <a:off x="3631395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7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54585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September 2021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1" name="Google Shape;801;p8"/>
            <p:cNvCxnSpPr/>
            <p:nvPr/>
          </p:nvCxnSpPr>
          <p:spPr>
            <a:xfrm>
              <a:off x="3396880" y="2404872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3BA8C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2" name="Google Shape;802;p8"/>
            <p:cNvSpPr/>
            <p:nvPr/>
          </p:nvSpPr>
          <p:spPr>
            <a:xfrm>
              <a:off x="3370260" y="2359852"/>
              <a:ext cx="84425" cy="90038"/>
            </a:xfrm>
            <a:prstGeom prst="ellipse">
              <a:avLst/>
            </a:prstGeom>
            <a:solidFill>
              <a:srgbClr val="3BA8C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 rot="8100000">
              <a:off x="4283002" y="565254"/>
              <a:ext cx="331653" cy="331653"/>
            </a:xfrm>
            <a:prstGeom prst="teardrop">
              <a:avLst>
                <a:gd name="adj" fmla="val 115000"/>
              </a:avLst>
            </a:prstGeom>
            <a:solidFill>
              <a:srgbClr val="1FC8C8"/>
            </a:solidFill>
            <a:ln w="25400" cap="flat" cmpd="sng">
              <a:solidFill>
                <a:srgbClr val="1F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4319846" y="602098"/>
              <a:ext cx="257965" cy="257965"/>
            </a:xfrm>
            <a:prstGeom prst="donut">
              <a:avLst>
                <a:gd name="adj" fmla="val 25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18C4B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4683343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 txBox="1"/>
            <p:nvPr/>
          </p:nvSpPr>
          <p:spPr>
            <a:xfrm>
              <a:off x="4683343" y="981187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2550" rIns="82550" bIns="1238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EOS Calculator and Documentation Go-Live in Epic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4683343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 txBox="1"/>
            <p:nvPr/>
          </p:nvSpPr>
          <p:spPr>
            <a:xfrm>
              <a:off x="4683343" y="480974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7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October 2021 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2A2C2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9" name="Google Shape;809;p8"/>
            <p:cNvCxnSpPr/>
            <p:nvPr/>
          </p:nvCxnSpPr>
          <p:spPr>
            <a:xfrm>
              <a:off x="4448829" y="981187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1FC8C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0" name="Google Shape;810;p8"/>
            <p:cNvSpPr/>
            <p:nvPr/>
          </p:nvSpPr>
          <p:spPr>
            <a:xfrm>
              <a:off x="4422208" y="2359852"/>
              <a:ext cx="84425" cy="90038"/>
            </a:xfrm>
            <a:prstGeom prst="ellipse">
              <a:avLst/>
            </a:prstGeom>
            <a:solidFill>
              <a:srgbClr val="1FC8C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 rot="-2700000">
              <a:off x="5334950" y="3912836"/>
              <a:ext cx="331653" cy="331653"/>
            </a:xfrm>
            <a:prstGeom prst="teardrop">
              <a:avLst>
                <a:gd name="adj" fmla="val 115000"/>
              </a:avLst>
            </a:prstGeom>
            <a:solidFill>
              <a:srgbClr val="0DB687"/>
            </a:solidFill>
            <a:ln w="25400" cap="flat" cmpd="sng">
              <a:solidFill>
                <a:srgbClr val="0DB6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5371794" y="3949679"/>
              <a:ext cx="257965" cy="257965"/>
            </a:xfrm>
            <a:prstGeom prst="ellipse">
              <a:avLst/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BB2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5735292" y="2404872"/>
              <a:ext cx="1646150" cy="1423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5735292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 txBox="1"/>
            <p:nvPr/>
          </p:nvSpPr>
          <p:spPr>
            <a:xfrm>
              <a:off x="5735292" y="3828556"/>
              <a:ext cx="1646150" cy="50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143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6" name="Google Shape;816;p8"/>
            <p:cNvCxnSpPr/>
            <p:nvPr/>
          </p:nvCxnSpPr>
          <p:spPr>
            <a:xfrm>
              <a:off x="5500777" y="2404872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0DB68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7" name="Google Shape;817;p8"/>
            <p:cNvSpPr/>
            <p:nvPr/>
          </p:nvSpPr>
          <p:spPr>
            <a:xfrm>
              <a:off x="5474157" y="2359852"/>
              <a:ext cx="84425" cy="90038"/>
            </a:xfrm>
            <a:prstGeom prst="ellipse">
              <a:avLst/>
            </a:prstGeom>
            <a:solidFill>
              <a:srgbClr val="0DB68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 rot="8100000">
              <a:off x="6386899" y="565254"/>
              <a:ext cx="331653" cy="331653"/>
            </a:xfrm>
            <a:prstGeom prst="ellipse">
              <a:avLst/>
            </a:prstGeom>
            <a:solidFill>
              <a:srgbClr val="019D43"/>
            </a:solidFill>
            <a:ln w="25400" cap="flat" cmpd="sng">
              <a:solidFill>
                <a:srgbClr val="019D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423743" y="602098"/>
              <a:ext cx="257965" cy="257965"/>
            </a:xfrm>
            <a:prstGeom prst="star12">
              <a:avLst>
                <a:gd name="adj" fmla="val 375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019D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787240" y="1138654"/>
              <a:ext cx="1646150" cy="1108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 txBox="1"/>
            <p:nvPr/>
          </p:nvSpPr>
          <p:spPr>
            <a:xfrm>
              <a:off x="6787240" y="1138654"/>
              <a:ext cx="1646150" cy="1108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2550" rIns="82550" bIns="123825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Order Set Optimization and Report Development.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6787240" y="536300"/>
              <a:ext cx="1646150" cy="389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 txBox="1"/>
            <p:nvPr/>
          </p:nvSpPr>
          <p:spPr>
            <a:xfrm>
              <a:off x="6787240" y="536300"/>
              <a:ext cx="1646150" cy="389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143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>
                  <a:ln>
                    <a:noFill/>
                  </a:ln>
                  <a:solidFill>
                    <a:srgbClr val="2A2C2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April/May 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4" name="Google Shape;824;p8"/>
            <p:cNvCxnSpPr/>
            <p:nvPr/>
          </p:nvCxnSpPr>
          <p:spPr>
            <a:xfrm>
              <a:off x="6552726" y="981187"/>
              <a:ext cx="0" cy="1423684"/>
            </a:xfrm>
            <a:prstGeom prst="straightConnector1">
              <a:avLst/>
            </a:prstGeom>
            <a:noFill/>
            <a:ln w="9525" cap="flat" cmpd="sng">
              <a:solidFill>
                <a:srgbClr val="019D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5" name="Google Shape;825;p8"/>
            <p:cNvSpPr/>
            <p:nvPr/>
          </p:nvSpPr>
          <p:spPr>
            <a:xfrm>
              <a:off x="6526105" y="2359852"/>
              <a:ext cx="84425" cy="90038"/>
            </a:xfrm>
            <a:prstGeom prst="ellipse">
              <a:avLst/>
            </a:prstGeom>
            <a:solidFill>
              <a:srgbClr val="019D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6" name="Google Shape;826;p8"/>
          <p:cNvSpPr txBox="1"/>
          <p:nvPr/>
        </p:nvSpPr>
        <p:spPr>
          <a:xfrm>
            <a:off x="7616791" y="5044240"/>
            <a:ext cx="22008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January 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8"/>
          <p:cNvSpPr txBox="1"/>
          <p:nvPr/>
        </p:nvSpPr>
        <p:spPr>
          <a:xfrm>
            <a:off x="7472413" y="4170749"/>
            <a:ext cx="14004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2C2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NEOSC Education flyer translated to Spanish and linked within Epic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3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9"/>
          <p:cNvSpPr txBox="1"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</a:pPr>
            <a:r>
              <a:rPr lang="en-US"/>
              <a:t>BASIC Data </a:t>
            </a:r>
            <a:endParaRPr/>
          </a:p>
        </p:txBody>
      </p:sp>
      <p:sp>
        <p:nvSpPr>
          <p:cNvPr id="834" name="Google Shape;834;p9"/>
          <p:cNvSpPr txBox="1">
            <a:spLocks noGrp="1"/>
          </p:cNvSpPr>
          <p:nvPr>
            <p:ph type="body" idx="2"/>
          </p:nvPr>
        </p:nvSpPr>
        <p:spPr>
          <a:xfrm>
            <a:off x="1320800" y="914400"/>
            <a:ext cx="91399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ILPQC Goal: Decrease by 20% or an absolute rate of 4% for newborns ≥35 weeks receiving antibiotics</a:t>
            </a:r>
            <a:endParaRPr/>
          </a:p>
        </p:txBody>
      </p:sp>
      <p:sp>
        <p:nvSpPr>
          <p:cNvPr id="835" name="Google Shape;835;p9"/>
          <p:cNvSpPr txBox="1"/>
          <p:nvPr/>
        </p:nvSpPr>
        <p:spPr>
          <a:xfrm>
            <a:off x="4992414" y="6431807"/>
            <a:ext cx="5548960" cy="64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 includes months with qualifying cases. Other months removed from data set</a:t>
            </a:r>
            <a:r>
              <a:rPr kumimoji="0" lang="en-US" sz="1850" b="0" i="1" u="none" strike="noStrike" kern="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36" name="Google Shape;836;p9"/>
          <p:cNvGraphicFramePr/>
          <p:nvPr/>
        </p:nvGraphicFramePr>
        <p:xfrm>
          <a:off x="1986456" y="1622426"/>
          <a:ext cx="8242113" cy="4336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7" name="Google Shape;837;p9"/>
          <p:cNvSpPr/>
          <p:nvPr/>
        </p:nvSpPr>
        <p:spPr>
          <a:xfrm>
            <a:off x="8332572" y="2094865"/>
            <a:ext cx="1895996" cy="120985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75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 month Rolling Average=2.6%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[Lower is better]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7333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rthwestern Medicine Low Brand">
  <a:themeElements>
    <a:clrScheme name="Custom 3">
      <a:dk1>
        <a:srgbClr val="54585A"/>
      </a:dk1>
      <a:lt1>
        <a:srgbClr val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_Dividers">
  <a:themeElements>
    <a:clrScheme name="Rush">
      <a:dk1>
        <a:srgbClr val="00B076"/>
      </a:dk1>
      <a:lt1>
        <a:sysClr val="window" lastClr="FFFFFF"/>
      </a:lt1>
      <a:dk2>
        <a:srgbClr val="00B076"/>
      </a:dk2>
      <a:lt2>
        <a:srgbClr val="F9FCFF"/>
      </a:lt2>
      <a:accent1>
        <a:srgbClr val="005A32"/>
      </a:accent1>
      <a:accent2>
        <a:srgbClr val="00B076"/>
      </a:accent2>
      <a:accent3>
        <a:srgbClr val="4EC4D7"/>
      </a:accent3>
      <a:accent4>
        <a:srgbClr val="006E96"/>
      </a:accent4>
      <a:accent5>
        <a:srgbClr val="F26C52"/>
      </a:accent5>
      <a:accent6>
        <a:srgbClr val="B12028"/>
      </a:accent6>
      <a:hlink>
        <a:srgbClr val="4EC4D7"/>
      </a:hlink>
      <a:folHlink>
        <a:srgbClr val="006E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2214</Words>
  <Application>Microsoft Office PowerPoint</Application>
  <PresentationFormat>Widescreen</PresentationFormat>
  <Paragraphs>414</Paragraphs>
  <Slides>47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Georgia</vt:lpstr>
      <vt:lpstr>Noto Sans Symbols</vt:lpstr>
      <vt:lpstr>Times New Roman</vt:lpstr>
      <vt:lpstr>Twentieth Century</vt:lpstr>
      <vt:lpstr>1_Office Theme</vt:lpstr>
      <vt:lpstr>Northwestern Medicine Low Brand</vt:lpstr>
      <vt:lpstr>03_Dividers</vt:lpstr>
      <vt:lpstr>2_Office Theme</vt:lpstr>
      <vt:lpstr>3_Office Theme</vt:lpstr>
      <vt:lpstr>4_Office Theme</vt:lpstr>
      <vt:lpstr>5_office theme</vt:lpstr>
      <vt:lpstr>BASIC Hospital ​Teams  Panel Shares  Real-World Approaches ​</vt:lpstr>
      <vt:lpstr>ILPQC Team Panel Discussions</vt:lpstr>
      <vt:lpstr>BASIC Key Strategies</vt:lpstr>
      <vt:lpstr>BASIC Teams Panel </vt:lpstr>
      <vt:lpstr>Rachel Varghese, MSN, RN &amp;  Genevieve Field, BSN, RN </vt:lpstr>
      <vt:lpstr>Northwestern Medicine Huntley Hospital </vt:lpstr>
      <vt:lpstr>Our QI Team </vt:lpstr>
      <vt:lpstr>Project Milestones</vt:lpstr>
      <vt:lpstr>BASIC Data </vt:lpstr>
      <vt:lpstr>Key Strategies for Success </vt:lpstr>
      <vt:lpstr> Dr. Laura Seske, MD, MS &amp;  Adelaide Caprio, MSN, APRN, ACCNS-N, RNC-NIC</vt:lpstr>
      <vt:lpstr>PowerPoint Presentation</vt:lpstr>
      <vt:lpstr>Overview</vt:lpstr>
      <vt:lpstr>Our Team</vt:lpstr>
      <vt:lpstr>Our Story</vt:lpstr>
      <vt:lpstr>Strengths </vt:lpstr>
      <vt:lpstr>Challenges</vt:lpstr>
      <vt:lpstr>Challenges</vt:lpstr>
      <vt:lpstr>RUMC: Antibiotics Discontinued</vt:lpstr>
      <vt:lpstr>RUMC: Antibiotic Time Out</vt:lpstr>
      <vt:lpstr>RUMC: Automatic Stop Order</vt:lpstr>
      <vt:lpstr>PowerPoint Presentation</vt:lpstr>
      <vt:lpstr>PowerPoint Presentation</vt:lpstr>
      <vt:lpstr>Dr. Rajeev Kumar, MD</vt:lpstr>
      <vt:lpstr>     </vt:lpstr>
      <vt:lpstr>John H. Stroger Jr.,  Hospital of Cook County </vt:lpstr>
      <vt:lpstr>Inborn vs Outborn Births</vt:lpstr>
      <vt:lpstr>Race</vt:lpstr>
      <vt:lpstr>Insurance Status</vt:lpstr>
      <vt:lpstr>Objectives</vt:lpstr>
      <vt:lpstr>PowerPoint Presentation</vt:lpstr>
      <vt:lpstr>PowerPoint Presentation</vt:lpstr>
      <vt:lpstr>PDSA 1</vt:lpstr>
      <vt:lpstr>Workflow Changes</vt:lpstr>
      <vt:lpstr>PDSA 2</vt:lpstr>
      <vt:lpstr>PDSA 3</vt:lpstr>
      <vt:lpstr>Percent of newborns &gt;=35 weeks who received antibiotics within 72 Hours</vt:lpstr>
      <vt:lpstr>Percent of Newborns &gt;=35 weeks who received antibiotics &lt;=36 Hours</vt:lpstr>
      <vt:lpstr>Duration of Antibiotics: Percent of Newborns &gt;=35 weeks</vt:lpstr>
      <vt:lpstr>Percent of Newborns &gt;=35 weeks with a Risk Assessment Tool used and documented</vt:lpstr>
      <vt:lpstr>Percent of Parent/Families of All Newborns Provided Education on  Antibiotics, EOS and Treatment Plan </vt:lpstr>
      <vt:lpstr>Reason for Continuing Antibiotics</vt:lpstr>
      <vt:lpstr>Things That Worked:  </vt:lpstr>
      <vt:lpstr>Challenges: </vt:lpstr>
      <vt:lpstr>Future Goals </vt:lpstr>
      <vt:lpstr>Leadership Team                                </vt:lpstr>
      <vt:lpstr>Questions?</vt:lpstr>
    </vt:vector>
  </TitlesOfParts>
  <Company>NorthShore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Hospital ​Teams  Panel Shares  Real-World Approaches ​</dc:title>
  <dc:creator>Alana Rivera</dc:creator>
  <cp:lastModifiedBy>Alana Rivera</cp:lastModifiedBy>
  <cp:revision>1</cp:revision>
  <dcterms:created xsi:type="dcterms:W3CDTF">2022-05-27T20:02:32Z</dcterms:created>
  <dcterms:modified xsi:type="dcterms:W3CDTF">2022-05-27T20:03:43Z</dcterms:modified>
</cp:coreProperties>
</file>