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3612078977932633"/>
          <c:h val="0.94062612029947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6</c:v>
                </c:pt>
                <c:pt idx="2">
                  <c:v>10</c:v>
                </c:pt>
                <c:pt idx="3">
                  <c:v>14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41-41E3-8175-49CA3715C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0742112"/>
        <c:axId val="640746376"/>
      </c:barChart>
      <c:catAx>
        <c:axId val="640742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40746376"/>
        <c:crosses val="autoZero"/>
        <c:auto val="1"/>
        <c:lblAlgn val="ctr"/>
        <c:lblOffset val="100"/>
        <c:noMultiLvlLbl val="0"/>
      </c:catAx>
      <c:valAx>
        <c:axId val="640746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074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1F683-1228-4053-AC2D-4FC1E1883C5F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76C6D-ECD8-4CF7-8418-B728F797C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4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3" name="Google Shape;1193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Goal: divide up the vision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are we doing this, why is it important in general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Right antibiotics  (what structure measures, what we achieved, what we need to focus on in 2022 )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Right Babies (what structure measures, what we achieved, what we need to focus on in 2022 )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Right Time (what structure measures, what we achieved, what we need to focus on in 2022 )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Fewer antibiotics equal more kisses ;)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JB </a:t>
            </a:r>
            <a:endParaRPr/>
          </a:p>
        </p:txBody>
      </p:sp>
      <p:sp>
        <p:nvSpPr>
          <p:cNvPr id="1194" name="Google Shape;1194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103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9" name="Google Shape;1379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Why: Increase percentage of physicians and nurses educated about early-onset sepsis (EOS) risk factors, assessment tools, and guidelines &amp; Increase percentage of newborns with documented use of EOS risk assessment tools at delivery</a:t>
            </a:r>
            <a:endParaRPr/>
          </a:p>
        </p:txBody>
      </p:sp>
      <p:sp>
        <p:nvSpPr>
          <p:cNvPr id="1380" name="Google Shape;1380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84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2" name="Google Shape;1402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3" name="Google Shape;1403;p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940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4" name="Google Shape;1424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Why:</a:t>
            </a:r>
            <a:r>
              <a:rPr lang="en-US"/>
              <a:t> Increase percentage of newborns with care team discussing and documenting plan for length of antibiotic course for standardization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*Paint a workflow for teams to follow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Understand the "process" for teams to follow, not just about the timeout tool (one way to get to green, not the only way)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5" name="Google Shape;1425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997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8" name="Google Shape;1448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Why: Increase percentage of physicians and nurses educated about early-onset sepsis (EOS) risk factors, assessment tools, and guidelines &amp; Increase percentage of newborns with documented use of EOS risk assessment tools at delivery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9" name="Google Shape;1449;p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649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5" name="Google Shape;1495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6" name="Google Shape;1496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025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2" name="Google Shape;152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*a lot of information was just thrown their way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*simplify the “next steps” with focus &amp; engagement in the next parts of the agenda/day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    --storyboards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    --BASIC hospital teams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    --interactive breakout sessions (remember camera on, audio working)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    --network/collaborate with other hospitals, gain new friends and strategies </a:t>
            </a:r>
            <a:endParaRPr/>
          </a:p>
        </p:txBody>
      </p:sp>
      <p:sp>
        <p:nvSpPr>
          <p:cNvPr id="1523" name="Google Shape;1523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7531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0" name="Google Shape;155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6243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4" name="Google Shape;1244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*What is our WHY?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are we doing this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is it important in general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5" name="Google Shape;1245;p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12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2" name="Google Shape;1212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3" name="Google Shape;1213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64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2" name="Google Shape;1222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3" name="Google Shape;1223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547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7" name="Google Shape;1267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*Our progress to change culture, focusing back on the basics of our why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8" name="Google Shape;1268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449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8" name="Google Shape;1298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*discuss how structure measures align with our vision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*discuss the concept of: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*Right antibiotics (what structure measures, what we achieved, what we need to focus on in 2022 )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*Right Babies (what structure measures, what we achieved, what we need to focus on in 2022 )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*Right Time (what structure measures, what we achieved, what we need to focus on in 2022 )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9" name="Google Shape;1299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027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9" name="Google Shape;1319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JJ: Can we have roughly the same order as in the slide “Keep it BASIC”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75% healthcare team education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95% providers educated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95% nurses educated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65% patient education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86% &gt;35 risk assessment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73% &lt;35 risk assessment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89% standardized dosing guidelines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80% Time outs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76% automatic stop orders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*data slide connecting dots to have antibiotic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Ex: % of teams who have time out structure measure are actually doing timeouts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Ex: % of teams who have actual stop at 36 hours vs those who don’t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Falling out of award of criteria: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-timeouts and stop times 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THEME: Why we think structure measures are important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Greater than 35 weeks risk assessment protocol-is this our most important structure measure??</a:t>
            </a:r>
            <a:endParaRPr/>
          </a:p>
        </p:txBody>
      </p:sp>
      <p:sp>
        <p:nvSpPr>
          <p:cNvPr id="1320" name="Google Shape;1320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16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6" name="Google Shape;1346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JJ: we need a slide that shows example structure measures getting to green from our data.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*discuss how these structure measures equals success in “crossing the finish line” with BASIC initiative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*facilitates clinical culture change that supports antibiotic stewardship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*standardized processes and protocols for the identification &amp; response to support antibiotic stewardship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	*implement strategies and processes to assist with equitable care delivery for all newborns </a:t>
            </a:r>
            <a:endParaRPr/>
          </a:p>
        </p:txBody>
      </p:sp>
      <p:sp>
        <p:nvSpPr>
          <p:cNvPr id="1347" name="Google Shape;1347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87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7" name="Google Shape;1357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Why: </a:t>
            </a:r>
            <a:r>
              <a:rPr lang="en-US"/>
              <a:t>reduces variation in care, expedites ordering process for a common clinical scenario, aligns clinical practice with BASIC AIMS, healthcare team educate together on best practices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8" name="Google Shape;1358;p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35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0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0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10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3" name="Google Shape;233;p11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34" name="Google Shape;234;p110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35" name="Google Shape;235;p110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10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7" name="Google Shape;237;p1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9180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130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325" name="Google Shape;325;p130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30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Google Shape;327;p130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30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130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0" name="Google Shape;330;p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30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509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>
  <p:cSld name="Cover B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31"/>
          <p:cNvSpPr txBox="1"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1"/>
          <p:cNvSpPr txBox="1"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35" name="Google Shape;335;p131"/>
          <p:cNvGrpSpPr/>
          <p:nvPr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36" name="Google Shape;336;p131"/>
            <p:cNvSpPr/>
            <p:nvPr/>
          </p:nvSpPr>
          <p:spPr>
            <a:xfrm>
              <a:off x="7522541" y="1"/>
              <a:ext cx="4669459" cy="1098357"/>
            </a:xfrm>
            <a:custGeom>
              <a:avLst/>
              <a:gdLst/>
              <a:ahLst/>
              <a:cxnLst/>
              <a:rect l="l" t="t" r="r" b="b"/>
              <a:pathLst>
                <a:path w="4669459" h="1098357" extrusionOk="0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40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31"/>
            <p:cNvSpPr/>
            <p:nvPr/>
          </p:nvSpPr>
          <p:spPr>
            <a:xfrm>
              <a:off x="7649481" y="1"/>
              <a:ext cx="4542519" cy="983565"/>
            </a:xfrm>
            <a:custGeom>
              <a:avLst/>
              <a:gdLst/>
              <a:ahLst/>
              <a:cxnLst/>
              <a:rect l="l" t="t" r="r" b="b"/>
              <a:pathLst>
                <a:path w="4542519" h="983565" extrusionOk="0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8" name="Google Shape;338;p1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136525"/>
            <a:ext cx="1945206" cy="879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293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14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6" name="Google Shape;346;p1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7" name="Google Shape;347;p114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48" name="Google Shape;348;p114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14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0" name="Google Shape;350;p11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14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2" name="Google Shape;352;p114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1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4" name="Google Shape;354;p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11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56" name="Google Shape;356;p114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7" name="Google Shape;357;p11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2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1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69" name="Google Shape;369;p1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0" name="Google Shape;370;p11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71" name="Google Shape;371;p11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1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3" name="Google Shape;373;p11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1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11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6" name="Google Shape;376;p11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119"/>
          <p:cNvCxnSpPr/>
          <p:nvPr/>
        </p:nvCxnSpPr>
        <p:spPr>
          <a:xfrm>
            <a:off x="704314" y="1425993"/>
            <a:ext cx="1097280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8" name="Google Shape;378;p11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850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2"/>
          <p:cNvSpPr/>
          <p:nvPr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32"/>
          <p:cNvSpPr txBox="1"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32"/>
          <p:cNvSpPr txBox="1"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83" name="Google Shape;383;p132"/>
          <p:cNvCxnSpPr/>
          <p:nvPr/>
        </p:nvCxnSpPr>
        <p:spPr>
          <a:xfrm>
            <a:off x="1520055" y="3507988"/>
            <a:ext cx="2286000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4" name="Google Shape;384;p132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85" name="Google Shape;385;p132"/>
          <p:cNvGrpSpPr/>
          <p:nvPr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386" name="Google Shape;386;p132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32"/>
            <p:cNvSpPr/>
            <p:nvPr/>
          </p:nvSpPr>
          <p:spPr>
            <a:xfrm>
              <a:off x="0" y="5020348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8" name="Google Shape;388;p13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42904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133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391" name="Google Shape;391;p133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33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33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4" name="Google Shape;394;p13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133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33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397" name="Google Shape;397;p133"/>
          <p:cNvCxnSpPr/>
          <p:nvPr/>
        </p:nvCxnSpPr>
        <p:spPr>
          <a:xfrm>
            <a:off x="1520055" y="2811818"/>
            <a:ext cx="2286000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2484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4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00" name="Google Shape;400;p134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01" name="Google Shape;401;p134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402" name="Google Shape;402;p134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34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4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405" name="Google Shape;405;p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969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5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35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35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13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1" name="Google Shape;411;p13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2" name="Google Shape;412;p13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3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14" name="Google Shape;414;p13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5" name="Google Shape;415;p13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16" name="Google Shape;416;p13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3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18" name="Google Shape;418;p135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03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1_Quotation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36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36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36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13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4" name="Google Shape;424;p136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5" name="Google Shape;425;p13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136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27" name="Google Shape;427;p13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8" name="Google Shape;428;p136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9" name="Google Shape;429;p136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36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31" name="Google Shape;431;p136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95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7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35" name="Google Shape;435;p137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36" name="Google Shape;436;p1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7" name="Google Shape;437;p137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38" name="Google Shape;438;p137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37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40" name="Google Shape;440;p137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137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42" name="Google Shape;442;p137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3" name="Google Shape;443;p137"/>
          <p:cNvCxnSpPr/>
          <p:nvPr/>
        </p:nvCxnSpPr>
        <p:spPr>
          <a:xfrm>
            <a:off x="704314" y="1425993"/>
            <a:ext cx="1097280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4" name="Google Shape;444;p13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61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40" name="Google Shape;240;p111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1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111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43" name="Google Shape;243;p1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4" name="Google Shape;244;p111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45" name="Google Shape;245;p111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11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9607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3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47" name="Google Shape;447;p13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48" name="Google Shape;448;p13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49" name="Google Shape;449;p13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3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51" name="Google Shape;451;p13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3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3" name="Google Shape;453;p13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54" name="Google Shape;454;p138"/>
          <p:cNvCxnSpPr/>
          <p:nvPr/>
        </p:nvCxnSpPr>
        <p:spPr>
          <a:xfrm>
            <a:off x="707293" y="1425993"/>
            <a:ext cx="1097280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5" name="Google Shape;455;p13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87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139"/>
          <p:cNvGrpSpPr/>
          <p:nvPr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58" name="Google Shape;458;p139"/>
            <p:cNvSpPr/>
            <p:nvPr/>
          </p:nvSpPr>
          <p:spPr>
            <a:xfrm flipH="1">
              <a:off x="0" y="0"/>
              <a:ext cx="12192000" cy="2148830"/>
            </a:xfrm>
            <a:custGeom>
              <a:avLst/>
              <a:gdLst/>
              <a:ahLst/>
              <a:cxnLst/>
              <a:rect l="l" t="t" r="r" b="b"/>
              <a:pathLst>
                <a:path w="12192000" h="2148830" extrusionOk="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75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39"/>
            <p:cNvSpPr/>
            <p:nvPr/>
          </p:nvSpPr>
          <p:spPr>
            <a:xfrm flipH="1">
              <a:off x="0" y="0"/>
              <a:ext cx="12192000" cy="1992138"/>
            </a:xfrm>
            <a:custGeom>
              <a:avLst/>
              <a:gdLst/>
              <a:ahLst/>
              <a:cxnLst/>
              <a:rect l="l" t="t" r="r" b="b"/>
              <a:pathLst>
                <a:path w="12192000" h="1992138" extrusionOk="0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139"/>
          <p:cNvSpPr/>
          <p:nvPr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" name="Google Shape;461;p139"/>
          <p:cNvCxnSpPr/>
          <p:nvPr/>
        </p:nvCxnSpPr>
        <p:spPr>
          <a:xfrm>
            <a:off x="1325946" y="3080084"/>
            <a:ext cx="685399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2" name="Google Shape;462;p139"/>
          <p:cNvSpPr txBox="1">
            <a:spLocks noGrp="1"/>
          </p:cNvSpPr>
          <p:nvPr>
            <p:ph type="body" idx="1"/>
          </p:nvPr>
        </p:nvSpPr>
        <p:spPr>
          <a:xfrm>
            <a:off x="1219201" y="3429000"/>
            <a:ext cx="5582652" cy="14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139"/>
          <p:cNvSpPr txBox="1">
            <a:spLocks noGrp="1"/>
          </p:cNvSpPr>
          <p:nvPr>
            <p:ph type="ctrTitle"/>
          </p:nvPr>
        </p:nvSpPr>
        <p:spPr>
          <a:xfrm>
            <a:off x="1219200" y="1887490"/>
            <a:ext cx="5582652" cy="107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4" name="Google Shape;464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39"/>
          <p:cNvSpPr>
            <a:spLocks noGrp="1"/>
          </p:cNvSpPr>
          <p:nvPr>
            <p:ph type="pic" idx="2"/>
          </p:nvPr>
        </p:nvSpPr>
        <p:spPr>
          <a:xfrm>
            <a:off x="7118684" y="233915"/>
            <a:ext cx="5073316" cy="5943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9686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B">
  <p:cSld name="Cover B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40"/>
          <p:cNvSpPr txBox="1"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40"/>
          <p:cNvSpPr txBox="1"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469" name="Google Shape;469;p140"/>
          <p:cNvCxnSpPr/>
          <p:nvPr/>
        </p:nvCxnSpPr>
        <p:spPr>
          <a:xfrm>
            <a:off x="620093" y="5141451"/>
            <a:ext cx="2286000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470" name="Google Shape;470;p140"/>
          <p:cNvGrpSpPr/>
          <p:nvPr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471" name="Google Shape;471;p140"/>
            <p:cNvSpPr/>
            <p:nvPr/>
          </p:nvSpPr>
          <p:spPr>
            <a:xfrm>
              <a:off x="7522541" y="1"/>
              <a:ext cx="4669459" cy="1098357"/>
            </a:xfrm>
            <a:custGeom>
              <a:avLst/>
              <a:gdLst/>
              <a:ahLst/>
              <a:cxnLst/>
              <a:rect l="l" t="t" r="r" b="b"/>
              <a:pathLst>
                <a:path w="4669459" h="1098357" extrusionOk="0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>
              <a:gsLst>
                <a:gs pos="0">
                  <a:srgbClr val="EF4114"/>
                </a:gs>
                <a:gs pos="40000">
                  <a:schemeClr val="accent3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40"/>
            <p:cNvSpPr/>
            <p:nvPr/>
          </p:nvSpPr>
          <p:spPr>
            <a:xfrm>
              <a:off x="7649481" y="1"/>
              <a:ext cx="4542519" cy="983565"/>
            </a:xfrm>
            <a:custGeom>
              <a:avLst/>
              <a:gdLst/>
              <a:ahLst/>
              <a:cxnLst/>
              <a:rect l="l" t="t" r="r" b="b"/>
              <a:pathLst>
                <a:path w="4542519" h="983565" extrusionOk="0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3" name="Google Shape;473;p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136525"/>
            <a:ext cx="1945206" cy="879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094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8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481" name="Google Shape;481;p11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2" name="Google Shape;482;p118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83" name="Google Shape;483;p118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18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5" name="Google Shape;485;p11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1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7" name="Google Shape;487;p11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6F8F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8" name="Google Shape;488;p118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F6F8F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89" name="Google Shape;489;p11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1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1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49" name="Google Shape;249;p1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0" name="Google Shape;250;p11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1" name="Google Shape;251;p11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1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3" name="Google Shape;253;p11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12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11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56" name="Google Shape;256;p11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1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1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15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5410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1" name="Google Shape;261;p115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2" name="Google Shape;262;p1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3" name="Google Shape;263;p115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64" name="Google Shape;264;p115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15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6" name="Google Shape;266;p115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4101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115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8" name="Google Shape;268;p115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9" name="Google Shape;269;p1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188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ation">
  <p:cSld name="Quotation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0"/>
          <p:cNvSpPr/>
          <p:nvPr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0"/>
          <p:cNvSpPr txBox="1"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20"/>
          <p:cNvSpPr txBox="1">
            <a:spLocks noGrp="1"/>
          </p:cNvSpPr>
          <p:nvPr>
            <p:ph type="body" idx="1"/>
          </p:nvPr>
        </p:nvSpPr>
        <p:spPr>
          <a:xfrm>
            <a:off x="1427356" y="5007456"/>
            <a:ext cx="10155044" cy="8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12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EB3B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5" name="Google Shape;275;p120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6" name="Google Shape;276;p12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20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78" name="Google Shape;278;p1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9" name="Google Shape;279;p120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0" name="Google Shape;280;p120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20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82" name="Google Shape;282;p120" descr="Open quot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2" y="136525"/>
            <a:ext cx="2036762" cy="2036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05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2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121"/>
          <p:cNvGrpSpPr/>
          <p:nvPr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85" name="Google Shape;285;p121"/>
            <p:cNvSpPr/>
            <p:nvPr/>
          </p:nvSpPr>
          <p:spPr>
            <a:xfrm>
              <a:off x="1" y="5100270"/>
              <a:ext cx="7111369" cy="1757730"/>
            </a:xfrm>
            <a:custGeom>
              <a:avLst/>
              <a:gdLst/>
              <a:ahLst/>
              <a:cxnLst/>
              <a:rect l="l" t="t" r="r" b="b"/>
              <a:pathLst>
                <a:path w="7111369" h="1757730" extrusionOk="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1"/>
            <p:cNvSpPr/>
            <p:nvPr/>
          </p:nvSpPr>
          <p:spPr>
            <a:xfrm>
              <a:off x="0" y="5038944"/>
              <a:ext cx="12192000" cy="1819056"/>
            </a:xfrm>
            <a:custGeom>
              <a:avLst/>
              <a:gdLst/>
              <a:ahLst/>
              <a:cxnLst/>
              <a:rect l="l" t="t" r="r" b="b"/>
              <a:pathLst>
                <a:path w="12192000" h="1819056" extrusionOk="0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5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1"/>
            <p:cNvSpPr/>
            <p:nvPr/>
          </p:nvSpPr>
          <p:spPr>
            <a:xfrm>
              <a:off x="0" y="5020347"/>
              <a:ext cx="12192000" cy="1837653"/>
            </a:xfrm>
            <a:custGeom>
              <a:avLst/>
              <a:gdLst/>
              <a:ahLst/>
              <a:cxnLst/>
              <a:rect l="l" t="t" r="r" b="b"/>
              <a:pathLst>
                <a:path w="12192000" h="1837653" extrusionOk="0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8" name="Google Shape;288;p12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9" name="Google Shape;289;p121"/>
          <p:cNvSpPr txBox="1"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21"/>
          <p:cNvSpPr txBox="1"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546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122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93" name="Google Shape;293;p12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4" name="Google Shape;294;p122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95" name="Google Shape;295;p122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22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7" name="Google Shape;297;p122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22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99" name="Google Shape;299;p122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0" name="Google Shape;300;p12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76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Slide">
  <p:cSld name="Photo Slide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8"/>
          <p:cNvSpPr txBox="1">
            <a:spLocks noGrp="1"/>
          </p:cNvSpPr>
          <p:nvPr>
            <p:ph type="body" idx="1"/>
          </p:nvPr>
        </p:nvSpPr>
        <p:spPr>
          <a:xfrm>
            <a:off x="457199" y="1146258"/>
            <a:ext cx="2350169" cy="297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3" name="Google Shape;303;p128"/>
          <p:cNvCxnSpPr/>
          <p:nvPr/>
        </p:nvCxnSpPr>
        <p:spPr>
          <a:xfrm>
            <a:off x="457200" y="947987"/>
            <a:ext cx="2350168" cy="0"/>
          </a:xfrm>
          <a:prstGeom prst="straightConnector1">
            <a:avLst/>
          </a:prstGeom>
          <a:noFill/>
          <a:ln w="317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04" name="Google Shape;304;p128"/>
          <p:cNvGrpSpPr/>
          <p:nvPr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305" name="Google Shape;305;p128"/>
            <p:cNvSpPr/>
            <p:nvPr/>
          </p:nvSpPr>
          <p:spPr>
            <a:xfrm>
              <a:off x="0" y="5532510"/>
              <a:ext cx="2807368" cy="600807"/>
            </a:xfrm>
            <a:custGeom>
              <a:avLst/>
              <a:gdLst/>
              <a:ahLst/>
              <a:cxnLst/>
              <a:rect l="l" t="t" r="r" b="b"/>
              <a:pathLst>
                <a:path w="2807368" h="600807" extrusionOk="0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60000">
                  <a:schemeClr val="accent3"/>
                </a:gs>
                <a:gs pos="100000">
                  <a:srgbClr val="EF411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28"/>
            <p:cNvSpPr/>
            <p:nvPr/>
          </p:nvSpPr>
          <p:spPr>
            <a:xfrm>
              <a:off x="0" y="5379426"/>
              <a:ext cx="2807368" cy="649803"/>
            </a:xfrm>
            <a:custGeom>
              <a:avLst/>
              <a:gdLst/>
              <a:ahLst/>
              <a:cxnLst/>
              <a:rect l="l" t="t" r="r" b="b"/>
              <a:pathLst>
                <a:path w="2807368" h="649803" extrusionOk="0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28"/>
          <p:cNvSpPr>
            <a:spLocks noGrp="1"/>
          </p:cNvSpPr>
          <p:nvPr>
            <p:ph type="pic" idx="2"/>
          </p:nvPr>
        </p:nvSpPr>
        <p:spPr>
          <a:xfrm>
            <a:off x="2807368" y="457202"/>
            <a:ext cx="8915400" cy="5943598"/>
          </a:xfrm>
          <a:prstGeom prst="rect">
            <a:avLst/>
          </a:prstGeom>
          <a:noFill/>
          <a:ln>
            <a:noFill/>
          </a:ln>
        </p:spPr>
      </p:sp>
      <p:pic>
        <p:nvPicPr>
          <p:cNvPr id="308" name="Google Shape;308;p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8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29"/>
          <p:cNvGrpSpPr/>
          <p:nvPr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11" name="Google Shape;311;p12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2" name="Google Shape;312;p129"/>
            <p:cNvGrpSpPr/>
            <p:nvPr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13" name="Google Shape;313;p129"/>
              <p:cNvSpPr/>
              <p:nvPr/>
            </p:nvSpPr>
            <p:spPr>
              <a:xfrm>
                <a:off x="7186272" y="0"/>
                <a:ext cx="5005729" cy="1427495"/>
              </a:xfrm>
              <a:custGeom>
                <a:avLst/>
                <a:gdLst/>
                <a:ahLst/>
                <a:cxnLst/>
                <a:rect l="l" t="t" r="r" b="b"/>
                <a:pathLst>
                  <a:path w="5005729" h="1427495" extrusionOk="0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rgbClr val="EF4114"/>
                  </a:gs>
                  <a:gs pos="20000">
                    <a:schemeClr val="accent3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9"/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/>
                <a:ahLst/>
                <a:cxnLst/>
                <a:rect l="l" t="t" r="r" b="b"/>
                <a:pathLst>
                  <a:path w="4861820" h="1389331" extrusionOk="0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5" name="Google Shape;315;p12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29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7" name="Google Shape;317;p129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5387975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1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9" name="Google Shape;319;p1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410200" cy="36845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12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1" name="Google Shape;321;p129"/>
          <p:cNvCxnSpPr/>
          <p:nvPr/>
        </p:nvCxnSpPr>
        <p:spPr>
          <a:xfrm>
            <a:off x="609600" y="6335713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AEB3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2" name="Google Shape;322;p12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3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109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10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8" name="Google Shape;228;p10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3518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1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113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113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1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194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48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17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117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11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8" name="Google Shape;478;p11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4663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6"/>
          <p:cNvSpPr txBox="1">
            <a:spLocks noGrp="1"/>
          </p:cNvSpPr>
          <p:nvPr>
            <p:ph type="ctrTitle"/>
          </p:nvPr>
        </p:nvSpPr>
        <p:spPr>
          <a:xfrm>
            <a:off x="1413310" y="2103772"/>
            <a:ext cx="6718432" cy="182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The Right Antibiotics for Right Babies for the Right Amount of Time </a:t>
            </a:r>
            <a:endParaRPr/>
          </a:p>
        </p:txBody>
      </p:sp>
      <p:sp>
        <p:nvSpPr>
          <p:cNvPr id="1197" name="Google Shape;1197;p56"/>
          <p:cNvSpPr txBox="1">
            <a:spLocks noGrp="1"/>
          </p:cNvSpPr>
          <p:nvPr>
            <p:ph type="subTitle" idx="1"/>
          </p:nvPr>
        </p:nvSpPr>
        <p:spPr>
          <a:xfrm>
            <a:off x="1412234" y="4081313"/>
            <a:ext cx="7425214" cy="98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Going for Gold in 2022</a:t>
            </a:r>
            <a:endParaRPr/>
          </a:p>
        </p:txBody>
      </p:sp>
      <p:pic>
        <p:nvPicPr>
          <p:cNvPr id="1198" name="Google Shape;1198;p56" descr="Father holding newborn bab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31742" y="1528307"/>
            <a:ext cx="3882189" cy="3396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22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67"/>
          <p:cNvSpPr txBox="1">
            <a:spLocks noGrp="1"/>
          </p:cNvSpPr>
          <p:nvPr>
            <p:ph type="title"/>
          </p:nvPr>
        </p:nvSpPr>
        <p:spPr>
          <a:xfrm>
            <a:off x="609600" y="589628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Right Babies: </a:t>
            </a:r>
            <a:r>
              <a:rPr lang="en-US" b="0"/>
              <a:t/>
            </a:r>
            <a:br>
              <a:rPr lang="en-US" b="0"/>
            </a:br>
            <a:r>
              <a:rPr lang="en-US" b="0" u="sng"/>
              <a:t>Standardized EOS Risk Assessment Protocols</a:t>
            </a:r>
            <a:endParaRPr u="sng"/>
          </a:p>
        </p:txBody>
      </p:sp>
      <p:grpSp>
        <p:nvGrpSpPr>
          <p:cNvPr id="1383" name="Google Shape;1383;p67"/>
          <p:cNvGrpSpPr/>
          <p:nvPr/>
        </p:nvGrpSpPr>
        <p:grpSpPr>
          <a:xfrm>
            <a:off x="612339" y="2217179"/>
            <a:ext cx="10967320" cy="3882297"/>
            <a:chOff x="2739" y="77484"/>
            <a:chExt cx="10967320" cy="3882297"/>
          </a:xfrm>
        </p:grpSpPr>
        <p:sp>
          <p:nvSpPr>
            <p:cNvPr id="1384" name="Google Shape;1384;p67"/>
            <p:cNvSpPr/>
            <p:nvPr/>
          </p:nvSpPr>
          <p:spPr>
            <a:xfrm>
              <a:off x="218123" y="310817"/>
              <a:ext cx="5169217" cy="1615380"/>
            </a:xfrm>
            <a:prstGeom prst="rect">
              <a:avLst/>
            </a:prstGeom>
            <a:solidFill>
              <a:srgbClr val="FBD8D2">
                <a:alpha val="40000"/>
              </a:srgbClr>
            </a:solidFill>
            <a:ln w="9525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67"/>
            <p:cNvSpPr txBox="1"/>
            <p:nvPr/>
          </p:nvSpPr>
          <p:spPr>
            <a:xfrm>
              <a:off x="218123" y="310817"/>
              <a:ext cx="5169217" cy="161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4150" tIns="110475" rIns="110475" bIns="1104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900"/>
                <a:buFont typeface="Calibri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Standardize use of NEOSC as part of workflow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67"/>
            <p:cNvSpPr/>
            <p:nvPr/>
          </p:nvSpPr>
          <p:spPr>
            <a:xfrm>
              <a:off x="2739" y="77484"/>
              <a:ext cx="1130766" cy="169614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67"/>
            <p:cNvSpPr/>
            <p:nvPr/>
          </p:nvSpPr>
          <p:spPr>
            <a:xfrm>
              <a:off x="5800842" y="310817"/>
              <a:ext cx="5169217" cy="1615380"/>
            </a:xfrm>
            <a:prstGeom prst="rect">
              <a:avLst/>
            </a:prstGeom>
            <a:solidFill>
              <a:srgbClr val="FBD8D2">
                <a:alpha val="40000"/>
              </a:srgbClr>
            </a:solidFill>
            <a:ln w="9525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67"/>
            <p:cNvSpPr txBox="1"/>
            <p:nvPr/>
          </p:nvSpPr>
          <p:spPr>
            <a:xfrm>
              <a:off x="5800842" y="310817"/>
              <a:ext cx="5169217" cy="161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4150" tIns="110475" rIns="110475" bIns="1104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900"/>
                <a:buFont typeface="Calibri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Educate on use of the NEOSC to ensure consistency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67"/>
            <p:cNvSpPr/>
            <p:nvPr/>
          </p:nvSpPr>
          <p:spPr>
            <a:xfrm>
              <a:off x="5585458" y="77484"/>
              <a:ext cx="1130766" cy="169614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67"/>
            <p:cNvSpPr/>
            <p:nvPr/>
          </p:nvSpPr>
          <p:spPr>
            <a:xfrm>
              <a:off x="218123" y="2344401"/>
              <a:ext cx="5169217" cy="1615380"/>
            </a:xfrm>
            <a:prstGeom prst="rect">
              <a:avLst/>
            </a:prstGeom>
            <a:solidFill>
              <a:srgbClr val="FBD8D2">
                <a:alpha val="40000"/>
              </a:srgbClr>
            </a:solidFill>
            <a:ln w="9525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67"/>
            <p:cNvSpPr txBox="1"/>
            <p:nvPr/>
          </p:nvSpPr>
          <p:spPr>
            <a:xfrm>
              <a:off x="218123" y="2344401"/>
              <a:ext cx="5169217" cy="161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4150" tIns="110475" rIns="110475" bIns="1104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900"/>
                <a:buFont typeface="Calibri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Determine best integration method for your hospital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67"/>
            <p:cNvSpPr/>
            <p:nvPr/>
          </p:nvSpPr>
          <p:spPr>
            <a:xfrm>
              <a:off x="2739" y="2111069"/>
              <a:ext cx="1130766" cy="169614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67"/>
            <p:cNvSpPr/>
            <p:nvPr/>
          </p:nvSpPr>
          <p:spPr>
            <a:xfrm>
              <a:off x="5800842" y="2344401"/>
              <a:ext cx="5169217" cy="1615380"/>
            </a:xfrm>
            <a:prstGeom prst="rect">
              <a:avLst/>
            </a:prstGeom>
            <a:solidFill>
              <a:srgbClr val="FBD8D2">
                <a:alpha val="40000"/>
              </a:srgbClr>
            </a:solidFill>
            <a:ln w="9525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67"/>
            <p:cNvSpPr txBox="1"/>
            <p:nvPr/>
          </p:nvSpPr>
          <p:spPr>
            <a:xfrm>
              <a:off x="5800842" y="2344401"/>
              <a:ext cx="5169217" cy="161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94150" tIns="110475" rIns="110475" bIns="1104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900"/>
                <a:buFont typeface="Calibri"/>
                <a:buNone/>
                <a:tabLst/>
                <a:defRPr/>
              </a:pPr>
              <a:r>
                <a:rPr kumimoji="0" lang="en-US" sz="29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Develop systematic process for documentation of EOS risk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67"/>
            <p:cNvSpPr/>
            <p:nvPr/>
          </p:nvSpPr>
          <p:spPr>
            <a:xfrm>
              <a:off x="5585458" y="2111069"/>
              <a:ext cx="1130766" cy="169614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6" name="Google Shape;1396;p67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Google Shape;1397;p6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67"/>
          <p:cNvSpPr txBox="1"/>
          <p:nvPr/>
        </p:nvSpPr>
        <p:spPr>
          <a:xfrm>
            <a:off x="1185863" y="1842196"/>
            <a:ext cx="10396537" cy="49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2400"/>
              <a:buFont typeface="Calib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1C498B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67"/>
          <p:cNvSpPr/>
          <p:nvPr/>
        </p:nvSpPr>
        <p:spPr>
          <a:xfrm>
            <a:off x="481012" y="660937"/>
            <a:ext cx="2933701" cy="600075"/>
          </a:xfrm>
          <a:prstGeom prst="hexagon">
            <a:avLst>
              <a:gd name="adj" fmla="val 25000"/>
              <a:gd name="vf" fmla="val 115470"/>
            </a:avLst>
          </a:prstGeom>
          <a:noFill/>
          <a:ln w="12700" cap="flat" cmpd="sng">
            <a:solidFill>
              <a:srgbClr val="EF411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34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6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Right Babies:</a:t>
            </a:r>
            <a:br>
              <a:rPr lang="en-US"/>
            </a:br>
            <a:r>
              <a:rPr lang="en-US" b="0" u="sng"/>
              <a:t>Standardized Parent/Family Education</a:t>
            </a:r>
            <a:endParaRPr/>
          </a:p>
        </p:txBody>
      </p:sp>
      <p:sp>
        <p:nvSpPr>
          <p:cNvPr id="1406" name="Google Shape;1406;p6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6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8" name="Google Shape;1408;p68"/>
          <p:cNvGrpSpPr/>
          <p:nvPr/>
        </p:nvGrpSpPr>
        <p:grpSpPr>
          <a:xfrm>
            <a:off x="1063823" y="1690688"/>
            <a:ext cx="6102826" cy="2576716"/>
            <a:chOff x="185" y="235704"/>
            <a:chExt cx="6102826" cy="2576716"/>
          </a:xfrm>
        </p:grpSpPr>
        <p:sp>
          <p:nvSpPr>
            <p:cNvPr id="1409" name="Google Shape;1409;p68"/>
            <p:cNvSpPr/>
            <p:nvPr/>
          </p:nvSpPr>
          <p:spPr>
            <a:xfrm>
              <a:off x="143137" y="390569"/>
              <a:ext cx="3430857" cy="107214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68"/>
            <p:cNvSpPr txBox="1"/>
            <p:nvPr/>
          </p:nvSpPr>
          <p:spPr>
            <a:xfrm>
              <a:off x="143137" y="390569"/>
              <a:ext cx="3430857" cy="1072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175" tIns="64750" rIns="64750" bIns="647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1700"/>
                <a:buFont typeface="Calibri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Standardized workflow providing education to every parent/family every time</a:t>
              </a: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68"/>
            <p:cNvSpPr/>
            <p:nvPr/>
          </p:nvSpPr>
          <p:spPr>
            <a:xfrm>
              <a:off x="185" y="235704"/>
              <a:ext cx="750500" cy="1125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68"/>
            <p:cNvSpPr/>
            <p:nvPr/>
          </p:nvSpPr>
          <p:spPr>
            <a:xfrm>
              <a:off x="2004682" y="1740278"/>
              <a:ext cx="3430857" cy="1072142"/>
            </a:xfrm>
            <a:prstGeom prst="rect">
              <a:avLst/>
            </a:prstGeom>
            <a:solidFill>
              <a:schemeClr val="lt1">
                <a:alpha val="40000"/>
              </a:schemeClr>
            </a:solidFill>
            <a:ln w="9525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68"/>
            <p:cNvSpPr txBox="1"/>
            <p:nvPr/>
          </p:nvSpPr>
          <p:spPr>
            <a:xfrm>
              <a:off x="2672154" y="1625335"/>
              <a:ext cx="3430857" cy="10721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6175" tIns="64750" rIns="64750" bIns="647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1700"/>
                <a:buFont typeface="Calibri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Equitable, Respectful care practices for neonatal patients and their families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68"/>
            <p:cNvSpPr/>
            <p:nvPr/>
          </p:nvSpPr>
          <p:spPr>
            <a:xfrm>
              <a:off x="2529202" y="1470469"/>
              <a:ext cx="750500" cy="1125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18" name="Google Shape;1418;p68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6817" y="4584731"/>
            <a:ext cx="2743200" cy="2028825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pic>
        <p:nvPicPr>
          <p:cNvPr id="1419" name="Google Shape;1419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765" y="460478"/>
            <a:ext cx="3025267" cy="61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057" y="4390450"/>
            <a:ext cx="3595337" cy="232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6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38749" y="1443189"/>
            <a:ext cx="3729133" cy="5414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18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6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dirty="0"/>
              <a:t>Right Amount of Time:</a:t>
            </a:r>
            <a:br>
              <a:rPr lang="en-US" dirty="0"/>
            </a:br>
            <a:r>
              <a:rPr lang="en-US" b="0" u="sng" dirty="0"/>
              <a:t>Antibiotic Time Out Process</a:t>
            </a:r>
            <a:endParaRPr b="0" u="sng" dirty="0"/>
          </a:p>
        </p:txBody>
      </p:sp>
      <p:sp>
        <p:nvSpPr>
          <p:cNvPr id="1428" name="Google Shape;1428;p6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6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0" name="Google Shape;1430;p69"/>
          <p:cNvGrpSpPr/>
          <p:nvPr/>
        </p:nvGrpSpPr>
        <p:grpSpPr>
          <a:xfrm>
            <a:off x="192501" y="1073948"/>
            <a:ext cx="11789379" cy="5688310"/>
            <a:chOff x="-4775739" y="-731986"/>
            <a:chExt cx="11789379" cy="5688310"/>
          </a:xfrm>
        </p:grpSpPr>
        <p:sp>
          <p:nvSpPr>
            <p:cNvPr id="1431" name="Google Shape;1431;p69"/>
            <p:cNvSpPr/>
            <p:nvPr/>
          </p:nvSpPr>
          <p:spPr>
            <a:xfrm>
              <a:off x="-4775739" y="-731986"/>
              <a:ext cx="5688310" cy="5688310"/>
            </a:xfrm>
            <a:prstGeom prst="blockArc">
              <a:avLst>
                <a:gd name="adj1" fmla="val 18900000"/>
                <a:gd name="adj2" fmla="val 2700000"/>
                <a:gd name="adj3" fmla="val 380"/>
              </a:avLst>
            </a:prstGeom>
            <a:noFill/>
            <a:ln w="12700" cap="flat" cmpd="sng">
              <a:solidFill>
                <a:srgbClr val="C266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69"/>
            <p:cNvSpPr/>
            <p:nvPr/>
          </p:nvSpPr>
          <p:spPr>
            <a:xfrm>
              <a:off x="477927" y="324767"/>
              <a:ext cx="6535713" cy="649872"/>
            </a:xfrm>
            <a:prstGeom prst="rect">
              <a:avLst/>
            </a:prstGeom>
            <a:solidFill>
              <a:srgbClr val="F583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69"/>
            <p:cNvSpPr txBox="1"/>
            <p:nvPr/>
          </p:nvSpPr>
          <p:spPr>
            <a:xfrm>
              <a:off x="477927" y="324767"/>
              <a:ext cx="6535713" cy="649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5825" tIns="53325" rIns="53325" bIns="533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Process for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every baby, every time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69"/>
            <p:cNvSpPr/>
            <p:nvPr/>
          </p:nvSpPr>
          <p:spPr>
            <a:xfrm>
              <a:off x="71757" y="243533"/>
              <a:ext cx="812340" cy="8123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69"/>
            <p:cNvSpPr/>
            <p:nvPr/>
          </p:nvSpPr>
          <p:spPr>
            <a:xfrm>
              <a:off x="850513" y="1299744"/>
              <a:ext cx="6163127" cy="649872"/>
            </a:xfrm>
            <a:prstGeom prst="rect">
              <a:avLst/>
            </a:prstGeom>
            <a:solidFill>
              <a:srgbClr val="F583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69"/>
            <p:cNvSpPr txBox="1"/>
            <p:nvPr/>
          </p:nvSpPr>
          <p:spPr>
            <a:xfrm>
              <a:off x="850513" y="1299744"/>
              <a:ext cx="6163127" cy="649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5825" tIns="53325" rIns="53325" bIns="533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Brief </a:t>
              </a:r>
              <a:r>
                <a:rPr kumimoji="0" 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team </a:t>
              </a:r>
              <a:r>
                <a:rPr kumimoji="0" lang="en-US" sz="2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antibiotic</a:t>
              </a:r>
              <a:r>
                <a:rPr kumimoji="0" 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2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length/plan discussion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69"/>
            <p:cNvSpPr/>
            <p:nvPr/>
          </p:nvSpPr>
          <p:spPr>
            <a:xfrm>
              <a:off x="444343" y="1218510"/>
              <a:ext cx="812340" cy="8123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69"/>
            <p:cNvSpPr/>
            <p:nvPr/>
          </p:nvSpPr>
          <p:spPr>
            <a:xfrm>
              <a:off x="850513" y="2274721"/>
              <a:ext cx="6163127" cy="649872"/>
            </a:xfrm>
            <a:prstGeom prst="rect">
              <a:avLst/>
            </a:prstGeom>
            <a:solidFill>
              <a:srgbClr val="F583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69"/>
            <p:cNvSpPr txBox="1"/>
            <p:nvPr/>
          </p:nvSpPr>
          <p:spPr>
            <a:xfrm>
              <a:off x="850513" y="2274721"/>
              <a:ext cx="6163127" cy="649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5825" tIns="53325" rIns="53325" bIns="533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Use ILPQC Time out tool or similar process</a:t>
              </a: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69"/>
            <p:cNvSpPr/>
            <p:nvPr/>
          </p:nvSpPr>
          <p:spPr>
            <a:xfrm>
              <a:off x="444343" y="2193487"/>
              <a:ext cx="812340" cy="8123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69"/>
            <p:cNvSpPr/>
            <p:nvPr/>
          </p:nvSpPr>
          <p:spPr>
            <a:xfrm>
              <a:off x="477927" y="3249698"/>
              <a:ext cx="6535713" cy="649872"/>
            </a:xfrm>
            <a:prstGeom prst="rect">
              <a:avLst/>
            </a:prstGeom>
            <a:solidFill>
              <a:srgbClr val="F583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69"/>
            <p:cNvSpPr txBox="1"/>
            <p:nvPr/>
          </p:nvSpPr>
          <p:spPr>
            <a:xfrm>
              <a:off x="477927" y="3249698"/>
              <a:ext cx="6535713" cy="649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5825" tIns="53325" rIns="53325" bIns="533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Arial"/>
                <a:buNone/>
                <a:tabLst/>
                <a:defRPr/>
              </a:pP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Standardized 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a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ntibiotic 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imeout 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w</a:t>
              </a:r>
              <a:r>
                <a:rPr kumimoji="0" lang="en-US" sz="2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orkflow</a:t>
              </a:r>
              <a:endParaRPr kumimoji="0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69"/>
            <p:cNvSpPr/>
            <p:nvPr/>
          </p:nvSpPr>
          <p:spPr>
            <a:xfrm>
              <a:off x="71757" y="3168464"/>
              <a:ext cx="812340" cy="81234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4" name="Google Shape;1444;p6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974" y="1805934"/>
            <a:ext cx="3975426" cy="429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312" y="412157"/>
            <a:ext cx="4739768" cy="615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65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7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Right Amount of Time:</a:t>
            </a:r>
            <a:br>
              <a:rPr lang="en-US"/>
            </a:br>
            <a:r>
              <a:rPr lang="en-US" b="0" u="sng"/>
              <a:t>Standardized Automatic Stop Order Process</a:t>
            </a:r>
            <a:endParaRPr b="0" u="sng"/>
          </a:p>
        </p:txBody>
      </p:sp>
      <p:sp>
        <p:nvSpPr>
          <p:cNvPr id="1452" name="Google Shape;1452;p7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7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4" name="Google Shape;1454;p70"/>
          <p:cNvGrpSpPr/>
          <p:nvPr/>
        </p:nvGrpSpPr>
        <p:grpSpPr>
          <a:xfrm>
            <a:off x="8941750" y="3592728"/>
            <a:ext cx="2211737" cy="2211737"/>
            <a:chOff x="2525710" y="13622"/>
            <a:chExt cx="2211737" cy="2211737"/>
          </a:xfrm>
        </p:grpSpPr>
        <p:sp>
          <p:nvSpPr>
            <p:cNvPr id="1455" name="Google Shape;1455;p70"/>
            <p:cNvSpPr/>
            <p:nvPr/>
          </p:nvSpPr>
          <p:spPr>
            <a:xfrm>
              <a:off x="2697882" y="115582"/>
              <a:ext cx="1910984" cy="1910984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lt1"/>
            </a:solidFill>
            <a:ln w="12700" cap="flat" cmpd="sng">
              <a:solidFill>
                <a:srgbClr val="6085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70"/>
            <p:cNvSpPr txBox="1"/>
            <p:nvPr/>
          </p:nvSpPr>
          <p:spPr>
            <a:xfrm>
              <a:off x="3712297" y="511656"/>
              <a:ext cx="705244" cy="523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Plan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2708163" y="196075"/>
              <a:ext cx="1910984" cy="1910984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lt1"/>
            </a:solidFill>
            <a:ln w="12700" cap="flat" cmpd="sng">
              <a:solidFill>
                <a:srgbClr val="6085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70"/>
            <p:cNvSpPr txBox="1"/>
            <p:nvPr/>
          </p:nvSpPr>
          <p:spPr>
            <a:xfrm>
              <a:off x="3722578" y="1187740"/>
              <a:ext cx="705244" cy="523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Do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2644009" y="196075"/>
              <a:ext cx="1910984" cy="1910984"/>
            </a:xfrm>
            <a:prstGeom prst="pie">
              <a:avLst>
                <a:gd name="adj1" fmla="val 5400000"/>
                <a:gd name="adj2" fmla="val 10800000"/>
              </a:avLst>
            </a:prstGeom>
            <a:solidFill>
              <a:schemeClr val="lt1"/>
            </a:solidFill>
            <a:ln w="12700" cap="flat" cmpd="sng">
              <a:solidFill>
                <a:srgbClr val="6085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70"/>
            <p:cNvSpPr txBox="1"/>
            <p:nvPr/>
          </p:nvSpPr>
          <p:spPr>
            <a:xfrm>
              <a:off x="2835335" y="1187740"/>
              <a:ext cx="705244" cy="523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Study</a:t>
              </a:r>
              <a:r>
                <a:rPr kumimoji="0" lang="en-US" sz="1400" b="1" i="0" u="sng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kumimoji="0" sz="1400" b="1" i="0" u="sng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2644009" y="131921"/>
              <a:ext cx="1910984" cy="1910984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lt1"/>
            </a:solidFill>
            <a:ln w="12700" cap="flat" cmpd="sng">
              <a:solidFill>
                <a:srgbClr val="6085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70"/>
            <p:cNvSpPr txBox="1"/>
            <p:nvPr/>
          </p:nvSpPr>
          <p:spPr>
            <a:xfrm>
              <a:off x="2835335" y="527995"/>
              <a:ext cx="705244" cy="523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Act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2551471" y="40170"/>
              <a:ext cx="2147583" cy="2147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067"/>
                  </a:moveTo>
                  <a:lnTo>
                    <a:pt x="60000" y="4067"/>
                  </a:lnTo>
                  <a:cubicBezTo>
                    <a:pt x="88941" y="4067"/>
                    <a:pt x="113103" y="26145"/>
                    <a:pt x="115706" y="54969"/>
                  </a:cubicBezTo>
                  <a:lnTo>
                    <a:pt x="119760" y="54969"/>
                  </a:lnTo>
                  <a:lnTo>
                    <a:pt x="112882" y="60000"/>
                  </a:lnTo>
                  <a:lnTo>
                    <a:pt x="105523" y="54969"/>
                  </a:lnTo>
                  <a:lnTo>
                    <a:pt x="109576" y="54969"/>
                  </a:lnTo>
                  <a:lnTo>
                    <a:pt x="109576" y="54969"/>
                  </a:lnTo>
                  <a:cubicBezTo>
                    <a:pt x="106994" y="29527"/>
                    <a:pt x="85573" y="10169"/>
                    <a:pt x="60000" y="10169"/>
                  </a:cubicBezTo>
                  <a:close/>
                </a:path>
              </a:pathLst>
            </a:custGeom>
            <a:solidFill>
              <a:srgbClr val="B7C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2589864" y="77776"/>
              <a:ext cx="2147583" cy="2147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933" y="60000"/>
                  </a:moveTo>
                  <a:lnTo>
                    <a:pt x="115933" y="60000"/>
                  </a:lnTo>
                  <a:cubicBezTo>
                    <a:pt x="115933" y="88941"/>
                    <a:pt x="93855" y="113103"/>
                    <a:pt x="65031" y="115706"/>
                  </a:cubicBezTo>
                  <a:lnTo>
                    <a:pt x="65031" y="119760"/>
                  </a:lnTo>
                  <a:lnTo>
                    <a:pt x="60000" y="112882"/>
                  </a:lnTo>
                  <a:lnTo>
                    <a:pt x="65031" y="105523"/>
                  </a:lnTo>
                  <a:lnTo>
                    <a:pt x="65031" y="109576"/>
                  </a:lnTo>
                  <a:cubicBezTo>
                    <a:pt x="90473" y="106994"/>
                    <a:pt x="109831" y="85573"/>
                    <a:pt x="109831" y="60000"/>
                  </a:cubicBezTo>
                  <a:close/>
                </a:path>
              </a:pathLst>
            </a:custGeom>
            <a:solidFill>
              <a:srgbClr val="B7C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2525710" y="77776"/>
              <a:ext cx="2147583" cy="2147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15933"/>
                  </a:moveTo>
                  <a:cubicBezTo>
                    <a:pt x="31059" y="115933"/>
                    <a:pt x="6897" y="93855"/>
                    <a:pt x="4294" y="65031"/>
                  </a:cubicBezTo>
                  <a:lnTo>
                    <a:pt x="240" y="65031"/>
                  </a:lnTo>
                  <a:lnTo>
                    <a:pt x="7118" y="60000"/>
                  </a:lnTo>
                  <a:lnTo>
                    <a:pt x="14477" y="65031"/>
                  </a:lnTo>
                  <a:lnTo>
                    <a:pt x="10424" y="65031"/>
                  </a:lnTo>
                  <a:lnTo>
                    <a:pt x="10424" y="65031"/>
                  </a:lnTo>
                  <a:cubicBezTo>
                    <a:pt x="13006" y="90473"/>
                    <a:pt x="34427" y="109831"/>
                    <a:pt x="60000" y="109831"/>
                  </a:cubicBezTo>
                  <a:close/>
                </a:path>
              </a:pathLst>
            </a:custGeom>
            <a:solidFill>
              <a:srgbClr val="B7C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2525710" y="13622"/>
              <a:ext cx="2147583" cy="21475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67" y="60000"/>
                  </a:moveTo>
                  <a:lnTo>
                    <a:pt x="4067" y="60000"/>
                  </a:lnTo>
                  <a:cubicBezTo>
                    <a:pt x="4067" y="31059"/>
                    <a:pt x="26145" y="6897"/>
                    <a:pt x="54969" y="4294"/>
                  </a:cubicBezTo>
                  <a:lnTo>
                    <a:pt x="54969" y="240"/>
                  </a:lnTo>
                  <a:lnTo>
                    <a:pt x="60000" y="7118"/>
                  </a:lnTo>
                  <a:lnTo>
                    <a:pt x="54969" y="14477"/>
                  </a:lnTo>
                  <a:lnTo>
                    <a:pt x="54969" y="10424"/>
                  </a:lnTo>
                  <a:lnTo>
                    <a:pt x="54969" y="10424"/>
                  </a:lnTo>
                  <a:cubicBezTo>
                    <a:pt x="29527" y="13006"/>
                    <a:pt x="10169" y="34427"/>
                    <a:pt x="10169" y="60000"/>
                  </a:cubicBezTo>
                  <a:close/>
                </a:path>
              </a:pathLst>
            </a:custGeom>
            <a:solidFill>
              <a:srgbClr val="B7C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7" name="Google Shape;146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" y="412157"/>
            <a:ext cx="4743099" cy="6157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70"/>
          <p:cNvSpPr txBox="1"/>
          <p:nvPr/>
        </p:nvSpPr>
        <p:spPr>
          <a:xfrm>
            <a:off x="502920" y="1875738"/>
            <a:ext cx="20878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EF411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PDSA Part 1: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F411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Standardized Workflow/Process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9" name="Google Shape;1469;p70"/>
          <p:cNvCxnSpPr/>
          <p:nvPr/>
        </p:nvCxnSpPr>
        <p:spPr>
          <a:xfrm>
            <a:off x="6416040" y="1875738"/>
            <a:ext cx="0" cy="42016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470" name="Google Shape;1470;p70"/>
          <p:cNvGrpSpPr/>
          <p:nvPr/>
        </p:nvGrpSpPr>
        <p:grpSpPr>
          <a:xfrm>
            <a:off x="1912151" y="1861111"/>
            <a:ext cx="4444694" cy="4444695"/>
            <a:chOff x="1409231" y="45547"/>
            <a:chExt cx="4444694" cy="4444695"/>
          </a:xfrm>
        </p:grpSpPr>
        <p:sp>
          <p:nvSpPr>
            <p:cNvPr id="1471" name="Google Shape;1471;p70"/>
            <p:cNvSpPr/>
            <p:nvPr/>
          </p:nvSpPr>
          <p:spPr>
            <a:xfrm>
              <a:off x="1775889" y="283281"/>
              <a:ext cx="3840304" cy="3840304"/>
            </a:xfrm>
            <a:prstGeom prst="pie">
              <a:avLst>
                <a:gd name="adj1" fmla="val 16200000"/>
                <a:gd name="adj2" fmla="val 0"/>
              </a:avLst>
            </a:prstGeom>
            <a:solidFill>
              <a:schemeClr val="lt1"/>
            </a:solidFill>
            <a:ln w="12700" cap="flat" cmpd="sng">
              <a:solidFill>
                <a:srgbClr val="6085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70"/>
            <p:cNvSpPr txBox="1"/>
            <p:nvPr/>
          </p:nvSpPr>
          <p:spPr>
            <a:xfrm>
              <a:off x="3814450" y="1079229"/>
              <a:ext cx="1417255" cy="1051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Plan: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Educate team on tools, guidelines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1775889" y="412205"/>
              <a:ext cx="3840304" cy="3840304"/>
            </a:xfrm>
            <a:prstGeom prst="pie">
              <a:avLst>
                <a:gd name="adj1" fmla="val 0"/>
                <a:gd name="adj2" fmla="val 5400000"/>
              </a:avLst>
            </a:prstGeom>
            <a:solidFill>
              <a:schemeClr val="lt1"/>
            </a:solidFill>
            <a:ln w="12700" cap="flat" cmpd="sng">
              <a:solidFill>
                <a:srgbClr val="6085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70"/>
            <p:cNvSpPr txBox="1"/>
            <p:nvPr/>
          </p:nvSpPr>
          <p:spPr>
            <a:xfrm>
              <a:off x="3708261" y="2425526"/>
              <a:ext cx="1459860" cy="1051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50"/>
                <a:buFont typeface="Calibri"/>
                <a:buNone/>
                <a:tabLst/>
                <a:defRPr/>
              </a:pPr>
              <a:r>
                <a:rPr kumimoji="0" lang="en-US" sz="1750" b="1" i="0" u="sng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Do</a:t>
              </a:r>
              <a:r>
                <a:rPr kumimoji="0" lang="en-US" sz="1750" b="0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50"/>
                <a:buFont typeface="Calibri"/>
                <a:buNone/>
                <a:tabLst/>
                <a:defRPr/>
              </a:pPr>
              <a:r>
                <a:rPr kumimoji="0" lang="en-US" sz="1750" b="0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Implement pilot workflow</a:t>
              </a:r>
              <a:endParaRPr kumimoji="0" sz="175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1646964" y="412205"/>
              <a:ext cx="3840304" cy="3840304"/>
            </a:xfrm>
            <a:prstGeom prst="pie">
              <a:avLst>
                <a:gd name="adj1" fmla="val 5400000"/>
                <a:gd name="adj2" fmla="val 10800000"/>
              </a:avLst>
            </a:prstGeom>
            <a:solidFill>
              <a:schemeClr val="lt1"/>
            </a:solidFill>
            <a:ln w="12700" cap="flat" cmpd="sng">
              <a:solidFill>
                <a:srgbClr val="6085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70"/>
            <p:cNvSpPr txBox="1"/>
            <p:nvPr/>
          </p:nvSpPr>
          <p:spPr>
            <a:xfrm>
              <a:off x="2031452" y="2405049"/>
              <a:ext cx="1417255" cy="1051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Study: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Determine if pilot workflow effective</a:t>
              </a:r>
              <a:endParaRPr kumimoji="0" sz="1800" b="1" i="0" u="sng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1646964" y="283281"/>
              <a:ext cx="3840304" cy="3840304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lt1"/>
            </a:solidFill>
            <a:ln w="12700" cap="flat" cmpd="sng">
              <a:solidFill>
                <a:srgbClr val="6085E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70"/>
            <p:cNvSpPr txBox="1"/>
            <p:nvPr/>
          </p:nvSpPr>
          <p:spPr>
            <a:xfrm>
              <a:off x="2031452" y="1079229"/>
              <a:ext cx="1417255" cy="1051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Act: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Adopt, adapt, abandon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1538155" y="45547"/>
              <a:ext cx="4315770" cy="43157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067"/>
                  </a:moveTo>
                  <a:lnTo>
                    <a:pt x="60000" y="4067"/>
                  </a:lnTo>
                  <a:cubicBezTo>
                    <a:pt x="88941" y="4067"/>
                    <a:pt x="113103" y="26145"/>
                    <a:pt x="115706" y="54969"/>
                  </a:cubicBezTo>
                  <a:lnTo>
                    <a:pt x="119760" y="54969"/>
                  </a:lnTo>
                  <a:lnTo>
                    <a:pt x="112882" y="60000"/>
                  </a:lnTo>
                  <a:lnTo>
                    <a:pt x="105523" y="54969"/>
                  </a:lnTo>
                  <a:lnTo>
                    <a:pt x="109576" y="54969"/>
                  </a:lnTo>
                  <a:lnTo>
                    <a:pt x="109576" y="54969"/>
                  </a:lnTo>
                  <a:cubicBezTo>
                    <a:pt x="106994" y="29527"/>
                    <a:pt x="85573" y="10169"/>
                    <a:pt x="60000" y="10169"/>
                  </a:cubicBezTo>
                  <a:close/>
                </a:path>
              </a:pathLst>
            </a:custGeom>
            <a:solidFill>
              <a:srgbClr val="B7C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1538155" y="174472"/>
              <a:ext cx="4315770" cy="43157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933" y="60000"/>
                  </a:moveTo>
                  <a:lnTo>
                    <a:pt x="115933" y="60000"/>
                  </a:lnTo>
                  <a:cubicBezTo>
                    <a:pt x="115933" y="88941"/>
                    <a:pt x="93855" y="113103"/>
                    <a:pt x="65031" y="115706"/>
                  </a:cubicBezTo>
                  <a:lnTo>
                    <a:pt x="65031" y="119760"/>
                  </a:lnTo>
                  <a:lnTo>
                    <a:pt x="60000" y="112882"/>
                  </a:lnTo>
                  <a:lnTo>
                    <a:pt x="65031" y="105523"/>
                  </a:lnTo>
                  <a:lnTo>
                    <a:pt x="65031" y="109576"/>
                  </a:lnTo>
                  <a:cubicBezTo>
                    <a:pt x="90473" y="106994"/>
                    <a:pt x="109831" y="85573"/>
                    <a:pt x="109831" y="60000"/>
                  </a:cubicBezTo>
                  <a:close/>
                </a:path>
              </a:pathLst>
            </a:custGeom>
            <a:solidFill>
              <a:srgbClr val="B7C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1409231" y="174472"/>
              <a:ext cx="4315770" cy="43157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15933"/>
                  </a:moveTo>
                  <a:cubicBezTo>
                    <a:pt x="31059" y="115933"/>
                    <a:pt x="6897" y="93855"/>
                    <a:pt x="4294" y="65031"/>
                  </a:cubicBezTo>
                  <a:lnTo>
                    <a:pt x="240" y="65031"/>
                  </a:lnTo>
                  <a:lnTo>
                    <a:pt x="7118" y="60000"/>
                  </a:lnTo>
                  <a:lnTo>
                    <a:pt x="14477" y="65031"/>
                  </a:lnTo>
                  <a:lnTo>
                    <a:pt x="10424" y="65031"/>
                  </a:lnTo>
                  <a:lnTo>
                    <a:pt x="10424" y="65031"/>
                  </a:lnTo>
                  <a:cubicBezTo>
                    <a:pt x="13006" y="90473"/>
                    <a:pt x="34427" y="109831"/>
                    <a:pt x="60000" y="109831"/>
                  </a:cubicBezTo>
                  <a:close/>
                </a:path>
              </a:pathLst>
            </a:custGeom>
            <a:solidFill>
              <a:srgbClr val="B7C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1409231" y="45547"/>
              <a:ext cx="4315770" cy="431577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67" y="60000"/>
                  </a:moveTo>
                  <a:lnTo>
                    <a:pt x="4067" y="60000"/>
                  </a:lnTo>
                  <a:cubicBezTo>
                    <a:pt x="4067" y="31059"/>
                    <a:pt x="26145" y="6897"/>
                    <a:pt x="54969" y="4294"/>
                  </a:cubicBezTo>
                  <a:lnTo>
                    <a:pt x="54969" y="240"/>
                  </a:lnTo>
                  <a:lnTo>
                    <a:pt x="60000" y="7118"/>
                  </a:lnTo>
                  <a:lnTo>
                    <a:pt x="54969" y="14477"/>
                  </a:lnTo>
                  <a:lnTo>
                    <a:pt x="54969" y="10424"/>
                  </a:lnTo>
                  <a:lnTo>
                    <a:pt x="54969" y="10424"/>
                  </a:lnTo>
                  <a:cubicBezTo>
                    <a:pt x="29527" y="13006"/>
                    <a:pt x="10169" y="34427"/>
                    <a:pt x="10169" y="60000"/>
                  </a:cubicBezTo>
                  <a:close/>
                </a:path>
              </a:pathLst>
            </a:custGeom>
            <a:solidFill>
              <a:srgbClr val="B7C7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83" name="Google Shape;1483;p70"/>
          <p:cNvCxnSpPr/>
          <p:nvPr/>
        </p:nvCxnSpPr>
        <p:spPr>
          <a:xfrm rot="10800000" flipH="1">
            <a:off x="6766560" y="2133600"/>
            <a:ext cx="1386840" cy="108204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84" name="Google Shape;1484;p70"/>
          <p:cNvSpPr/>
          <p:nvPr/>
        </p:nvSpPr>
        <p:spPr>
          <a:xfrm>
            <a:off x="8350718" y="1876516"/>
            <a:ext cx="3841282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Next Steps: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Ensuring every baby, every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EF411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PDSA Part 2: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F411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Implement Process in EMR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114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F411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QI team, IT, &amp; Pharmacy collaborate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78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dirty="0"/>
              <a:t>Aim for the BASICs to </a:t>
            </a:r>
            <a:r>
              <a:rPr lang="en-US" dirty="0">
                <a:solidFill>
                  <a:schemeClr val="accent4"/>
                </a:solidFill>
                <a:highlight>
                  <a:srgbClr val="008000"/>
                </a:highlight>
              </a:rPr>
              <a:t>GET to GREEN</a:t>
            </a:r>
            <a:endParaRPr dirty="0">
              <a:highlight>
                <a:srgbClr val="008000"/>
              </a:highlight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D307C8-33E4-939A-390C-30020B440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Basic Vision</a:t>
            </a:r>
          </a:p>
          <a:p>
            <a:r>
              <a:rPr lang="en-US" sz="2800" dirty="0"/>
              <a:t>Focus on Structure Measures</a:t>
            </a:r>
          </a:p>
          <a:p>
            <a:r>
              <a:rPr lang="en-US" sz="2800" dirty="0"/>
              <a:t>Clinical Culture Change</a:t>
            </a:r>
          </a:p>
          <a:p>
            <a:r>
              <a:rPr lang="en-US" sz="2800" dirty="0"/>
              <a:t>Better Outcomes!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57D3-610E-D28D-1E56-17F083EA069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99" name="Google Shape;1499;p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7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01" name="Google Shape;1501;p72"/>
          <p:cNvGraphicFramePr/>
          <p:nvPr/>
        </p:nvGraphicFramePr>
        <p:xfrm>
          <a:off x="6652260" y="1619145"/>
          <a:ext cx="4373880" cy="470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02" name="Google Shape;1502;p72"/>
          <p:cNvSpPr/>
          <p:nvPr/>
        </p:nvSpPr>
        <p:spPr>
          <a:xfrm rot="-2400000">
            <a:off x="5953214" y="3219192"/>
            <a:ext cx="5200369" cy="609697"/>
          </a:xfrm>
          <a:custGeom>
            <a:avLst/>
            <a:gdLst/>
            <a:ahLst/>
            <a:cxnLst/>
            <a:rect l="l" t="t" r="r" b="b"/>
            <a:pathLst>
              <a:path w="5552293" h="609697" extrusionOk="0">
                <a:moveTo>
                  <a:pt x="21470" y="306829"/>
                </a:moveTo>
                <a:lnTo>
                  <a:pt x="5251303" y="150495"/>
                </a:lnTo>
                <a:lnTo>
                  <a:pt x="5251303" y="0"/>
                </a:lnTo>
                <a:lnTo>
                  <a:pt x="5552293" y="300990"/>
                </a:lnTo>
                <a:lnTo>
                  <a:pt x="5251303" y="601980"/>
                </a:lnTo>
                <a:lnTo>
                  <a:pt x="5251303" y="451485"/>
                </a:lnTo>
                <a:lnTo>
                  <a:pt x="0" y="609697"/>
                </a:lnTo>
                <a:lnTo>
                  <a:pt x="21470" y="306829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rgbClr val="B89C0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97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7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6" name="Google Shape;1526;p74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20" y="12536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7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dirty="0">
                <a:solidFill>
                  <a:srgbClr val="FFFFFF"/>
                </a:solidFill>
              </a:rPr>
              <a:t>Getting to Green with our Community</a:t>
            </a:r>
            <a:endParaRPr dirty="0"/>
          </a:p>
        </p:txBody>
      </p:sp>
      <p:sp>
        <p:nvSpPr>
          <p:cNvPr id="1528" name="Google Shape;1528;p74"/>
          <p:cNvSpPr/>
          <p:nvPr/>
        </p:nvSpPr>
        <p:spPr>
          <a:xfrm>
            <a:off x="914399" y="1681544"/>
            <a:ext cx="9692640" cy="18288"/>
          </a:xfrm>
          <a:custGeom>
            <a:avLst/>
            <a:gdLst/>
            <a:ahLst/>
            <a:cxnLst/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4509"/>
            </a:srgbClr>
          </a:solidFill>
          <a:ln w="44450" cap="rnd" cmpd="sng">
            <a:solidFill>
              <a:srgbClr val="FFFFFF">
                <a:alpha val="7450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0" name="Google Shape;1530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1" name="Google Shape;1531;p74"/>
          <p:cNvGrpSpPr/>
          <p:nvPr/>
        </p:nvGrpSpPr>
        <p:grpSpPr>
          <a:xfrm>
            <a:off x="845638" y="2712150"/>
            <a:ext cx="10500722" cy="2761488"/>
            <a:chOff x="7438" y="707704"/>
            <a:chExt cx="10500722" cy="2761488"/>
          </a:xfrm>
        </p:grpSpPr>
        <p:sp>
          <p:nvSpPr>
            <p:cNvPr id="1532" name="Google Shape;1532;p74"/>
            <p:cNvSpPr/>
            <p:nvPr/>
          </p:nvSpPr>
          <p:spPr>
            <a:xfrm>
              <a:off x="7438" y="707704"/>
              <a:ext cx="2544259" cy="763277"/>
            </a:xfrm>
            <a:prstGeom prst="rect">
              <a:avLst/>
            </a:prstGeom>
            <a:solidFill>
              <a:srgbClr val="19498B"/>
            </a:solidFill>
            <a:ln w="12700" cap="flat" cmpd="sng">
              <a:solidFill>
                <a:srgbClr val="1949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74"/>
            <p:cNvSpPr txBox="1"/>
            <p:nvPr/>
          </p:nvSpPr>
          <p:spPr>
            <a:xfrm>
              <a:off x="7438" y="707704"/>
              <a:ext cx="2544259" cy="763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Calibri"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Review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74"/>
            <p:cNvSpPr/>
            <p:nvPr/>
          </p:nvSpPr>
          <p:spPr>
            <a:xfrm>
              <a:off x="7438" y="1470982"/>
              <a:ext cx="2544259" cy="1998210"/>
            </a:xfrm>
            <a:prstGeom prst="rect">
              <a:avLst/>
            </a:prstGeom>
            <a:solidFill>
              <a:srgbClr val="CBCEDA">
                <a:alpha val="89411"/>
              </a:srgbClr>
            </a:solidFill>
            <a:ln w="12700" cap="flat" cmpd="sng">
              <a:solidFill>
                <a:srgbClr val="CBCED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74"/>
            <p:cNvSpPr txBox="1"/>
            <p:nvPr/>
          </p:nvSpPr>
          <p:spPr>
            <a:xfrm>
              <a:off x="7438" y="1470982"/>
              <a:ext cx="2544259" cy="199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1300" tIns="251300" rIns="251300" bIns="2513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Review Informative Storyboards!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defTabSz="914400" rtl="0" eaLnBrk="1" fontAlgn="auto" latinLnBrk="0" hangingPunct="1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alibri"/>
                <a:buChar char="•"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Steal Shamelessly, Share Seamlessly (Part 1)</a:t>
              </a: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74"/>
            <p:cNvSpPr/>
            <p:nvPr/>
          </p:nvSpPr>
          <p:spPr>
            <a:xfrm>
              <a:off x="2659592" y="707704"/>
              <a:ext cx="2544259" cy="763277"/>
            </a:xfrm>
            <a:prstGeom prst="rect">
              <a:avLst/>
            </a:prstGeom>
            <a:solidFill>
              <a:srgbClr val="19498B"/>
            </a:solidFill>
            <a:ln w="12700" cap="flat" cmpd="sng">
              <a:solidFill>
                <a:srgbClr val="1949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74"/>
            <p:cNvSpPr txBox="1"/>
            <p:nvPr/>
          </p:nvSpPr>
          <p:spPr>
            <a:xfrm>
              <a:off x="2659592" y="707704"/>
              <a:ext cx="2544259" cy="763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Calibri"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Listen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74"/>
            <p:cNvSpPr/>
            <p:nvPr/>
          </p:nvSpPr>
          <p:spPr>
            <a:xfrm>
              <a:off x="2659592" y="1470982"/>
              <a:ext cx="2544259" cy="1998210"/>
            </a:xfrm>
            <a:prstGeom prst="rect">
              <a:avLst/>
            </a:prstGeom>
            <a:solidFill>
              <a:srgbClr val="CBCEDA">
                <a:alpha val="89411"/>
              </a:srgbClr>
            </a:solidFill>
            <a:ln w="12700" cap="flat" cmpd="sng">
              <a:solidFill>
                <a:srgbClr val="CBCED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74"/>
            <p:cNvSpPr txBox="1"/>
            <p:nvPr/>
          </p:nvSpPr>
          <p:spPr>
            <a:xfrm>
              <a:off x="2659592" y="1470982"/>
              <a:ext cx="2544259" cy="199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1300" tIns="251300" rIns="251300" bIns="2513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Listen to BASIC Hospital Teams Panel share! 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defTabSz="914400" rtl="0" eaLnBrk="1" fontAlgn="auto" latinLnBrk="0" hangingPunct="1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alibri"/>
                <a:buChar char="•"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Steal Shamelessly, Share Seamlessly (Part 2)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74"/>
            <p:cNvSpPr/>
            <p:nvPr/>
          </p:nvSpPr>
          <p:spPr>
            <a:xfrm>
              <a:off x="5311747" y="707704"/>
              <a:ext cx="2544259" cy="763277"/>
            </a:xfrm>
            <a:prstGeom prst="rect">
              <a:avLst/>
            </a:prstGeom>
            <a:solidFill>
              <a:srgbClr val="19498B"/>
            </a:solidFill>
            <a:ln w="12700" cap="flat" cmpd="sng">
              <a:solidFill>
                <a:srgbClr val="1949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74"/>
            <p:cNvSpPr txBox="1"/>
            <p:nvPr/>
          </p:nvSpPr>
          <p:spPr>
            <a:xfrm>
              <a:off x="5311747" y="707704"/>
              <a:ext cx="2544259" cy="763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Calibri"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Participate </a:t>
              </a:r>
              <a:endParaRPr kumimoji="0" sz="2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74"/>
            <p:cNvSpPr/>
            <p:nvPr/>
          </p:nvSpPr>
          <p:spPr>
            <a:xfrm>
              <a:off x="5311747" y="1470982"/>
              <a:ext cx="2544259" cy="1998210"/>
            </a:xfrm>
            <a:prstGeom prst="rect">
              <a:avLst/>
            </a:prstGeom>
            <a:solidFill>
              <a:srgbClr val="CBCEDA">
                <a:alpha val="89411"/>
              </a:srgbClr>
            </a:solidFill>
            <a:ln w="12700" cap="flat" cmpd="sng">
              <a:solidFill>
                <a:srgbClr val="CBCED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74"/>
            <p:cNvSpPr txBox="1"/>
            <p:nvPr/>
          </p:nvSpPr>
          <p:spPr>
            <a:xfrm>
              <a:off x="5311747" y="1470982"/>
              <a:ext cx="2544259" cy="199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1300" tIns="251300" rIns="251300" bIns="2513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Participate in Interactive Breakout Sessions!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defTabSz="914400" rtl="0" eaLnBrk="1" fontAlgn="auto" latinLnBrk="0" hangingPunct="1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alibri"/>
                <a:buChar char="•"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Cameras &amp; Mic 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74"/>
            <p:cNvSpPr/>
            <p:nvPr/>
          </p:nvSpPr>
          <p:spPr>
            <a:xfrm>
              <a:off x="7963901" y="707704"/>
              <a:ext cx="2544259" cy="763277"/>
            </a:xfrm>
            <a:prstGeom prst="rect">
              <a:avLst/>
            </a:prstGeom>
            <a:solidFill>
              <a:srgbClr val="19498B"/>
            </a:solidFill>
            <a:ln w="12700" cap="flat" cmpd="sng">
              <a:solidFill>
                <a:srgbClr val="19498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74"/>
            <p:cNvSpPr txBox="1"/>
            <p:nvPr/>
          </p:nvSpPr>
          <p:spPr>
            <a:xfrm>
              <a:off x="7963901" y="707704"/>
              <a:ext cx="2544259" cy="763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500"/>
                <a:buFont typeface="Calibri"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74"/>
            <p:cNvSpPr/>
            <p:nvPr/>
          </p:nvSpPr>
          <p:spPr>
            <a:xfrm>
              <a:off x="7963901" y="1470982"/>
              <a:ext cx="2544259" cy="1998210"/>
            </a:xfrm>
            <a:prstGeom prst="rect">
              <a:avLst/>
            </a:prstGeom>
            <a:solidFill>
              <a:srgbClr val="CBCEDA">
                <a:alpha val="89411"/>
              </a:srgbClr>
            </a:solidFill>
            <a:ln w="12700" cap="flat" cmpd="sng">
              <a:solidFill>
                <a:srgbClr val="CBCEDA">
                  <a:alpha val="89411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74"/>
            <p:cNvSpPr txBox="1"/>
            <p:nvPr/>
          </p:nvSpPr>
          <p:spPr>
            <a:xfrm>
              <a:off x="7963901" y="1470982"/>
              <a:ext cx="2544259" cy="199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1300" tIns="251300" rIns="251300" bIns="2513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900"/>
                <a:buFont typeface="Calibri"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Network, Network, Network! 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defTabSz="914400" rtl="0" eaLnBrk="1" fontAlgn="auto" latinLnBrk="0" hangingPunct="1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Calibri"/>
                <a:buChar char="•"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Reach out to info@ilpqc.org if you want to connect with a hospital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42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75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75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75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75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75"/>
          <p:cNvSpPr txBox="1">
            <a:spLocks noGrp="1"/>
          </p:cNvSpPr>
          <p:nvPr>
            <p:ph type="sldNum" idx="12"/>
          </p:nvPr>
        </p:nvSpPr>
        <p:spPr>
          <a:xfrm>
            <a:off x="880533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75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75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7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365C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1E365C"/>
                </a:solidFill>
                <a:latin typeface="Calibri"/>
                <a:ea typeface="Calibri"/>
                <a:cs typeface="Calibri"/>
                <a:sym typeface="Calibri"/>
              </a:rPr>
              <a:t>This is BASICally the Best Part!</a:t>
            </a:r>
            <a:endParaRPr/>
          </a:p>
        </p:txBody>
      </p:sp>
      <p:grpSp>
        <p:nvGrpSpPr>
          <p:cNvPr id="1562" name="Google Shape;1562;p75"/>
          <p:cNvGrpSpPr/>
          <p:nvPr/>
        </p:nvGrpSpPr>
        <p:grpSpPr>
          <a:xfrm>
            <a:off x="758919" y="2037063"/>
            <a:ext cx="10993101" cy="3375531"/>
            <a:chOff x="939" y="1543053"/>
            <a:chExt cx="10993101" cy="3375531"/>
          </a:xfrm>
        </p:grpSpPr>
        <p:sp>
          <p:nvSpPr>
            <p:cNvPr id="1563" name="Google Shape;1563;p75"/>
            <p:cNvSpPr/>
            <p:nvPr/>
          </p:nvSpPr>
          <p:spPr>
            <a:xfrm>
              <a:off x="5497490" y="3573981"/>
              <a:ext cx="4555360" cy="395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64" name="Google Shape;1564;p75"/>
            <p:cNvSpPr/>
            <p:nvPr/>
          </p:nvSpPr>
          <p:spPr>
            <a:xfrm>
              <a:off x="5497490" y="3573981"/>
              <a:ext cx="2277680" cy="395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65" name="Google Shape;1565;p75"/>
            <p:cNvSpPr/>
            <p:nvPr/>
          </p:nvSpPr>
          <p:spPr>
            <a:xfrm>
              <a:off x="3219809" y="3573981"/>
              <a:ext cx="2277680" cy="40339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1204"/>
                  </a:lnTo>
                  <a:lnTo>
                    <a:pt x="0" y="61204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66" name="Google Shape;1566;p75"/>
            <p:cNvSpPr/>
            <p:nvPr/>
          </p:nvSpPr>
          <p:spPr>
            <a:xfrm>
              <a:off x="5419807" y="3573981"/>
              <a:ext cx="91440" cy="40341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945" y="0"/>
                  </a:moveTo>
                  <a:lnTo>
                    <a:pt x="101945" y="61207"/>
                  </a:lnTo>
                  <a:lnTo>
                    <a:pt x="60000" y="61207"/>
                  </a:ln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67" name="Google Shape;1567;p75"/>
            <p:cNvSpPr/>
            <p:nvPr/>
          </p:nvSpPr>
          <p:spPr>
            <a:xfrm>
              <a:off x="942129" y="3573981"/>
              <a:ext cx="4555360" cy="3952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68" name="Google Shape;1568;p75"/>
            <p:cNvSpPr/>
            <p:nvPr/>
          </p:nvSpPr>
          <p:spPr>
            <a:xfrm>
              <a:off x="2849884" y="1543053"/>
              <a:ext cx="5295211" cy="2030928"/>
            </a:xfrm>
            <a:prstGeom prst="rect">
              <a:avLst/>
            </a:prstGeom>
            <a:solidFill>
              <a:srgbClr val="1949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75"/>
            <p:cNvSpPr txBox="1"/>
            <p:nvPr/>
          </p:nvSpPr>
          <p:spPr>
            <a:xfrm>
              <a:off x="2849884" y="1543053"/>
              <a:ext cx="5295211" cy="2030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Join us in the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Neonatal Breakout Sessions </a:t>
              </a: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75"/>
            <p:cNvSpPr/>
            <p:nvPr/>
          </p:nvSpPr>
          <p:spPr>
            <a:xfrm>
              <a:off x="939" y="3969281"/>
              <a:ext cx="1882380" cy="941190"/>
            </a:xfrm>
            <a:prstGeom prst="rect">
              <a:avLst/>
            </a:prstGeom>
            <a:solidFill>
              <a:srgbClr val="F583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75"/>
            <p:cNvSpPr txBox="1"/>
            <p:nvPr/>
          </p:nvSpPr>
          <p:spPr>
            <a:xfrm>
              <a:off x="939" y="3969281"/>
              <a:ext cx="1882380" cy="941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36 is the new 48</a:t>
              </a: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75"/>
            <p:cNvSpPr/>
            <p:nvPr/>
          </p:nvSpPr>
          <p:spPr>
            <a:xfrm>
              <a:off x="4524337" y="3977394"/>
              <a:ext cx="1882380" cy="941190"/>
            </a:xfrm>
            <a:prstGeom prst="rect">
              <a:avLst/>
            </a:prstGeom>
            <a:solidFill>
              <a:srgbClr val="F583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75"/>
            <p:cNvSpPr txBox="1"/>
            <p:nvPr/>
          </p:nvSpPr>
          <p:spPr>
            <a:xfrm>
              <a:off x="4524337" y="3977394"/>
              <a:ext cx="1882380" cy="941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BASIC Clinical Culture Change</a:t>
              </a: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75"/>
            <p:cNvSpPr/>
            <p:nvPr/>
          </p:nvSpPr>
          <p:spPr>
            <a:xfrm>
              <a:off x="2278619" y="3977375"/>
              <a:ext cx="1882380" cy="941190"/>
            </a:xfrm>
            <a:prstGeom prst="rect">
              <a:avLst/>
            </a:prstGeom>
            <a:solidFill>
              <a:srgbClr val="F583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75"/>
            <p:cNvSpPr txBox="1"/>
            <p:nvPr/>
          </p:nvSpPr>
          <p:spPr>
            <a:xfrm>
              <a:off x="2278619" y="3977375"/>
              <a:ext cx="1882380" cy="941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"We only see a few babies"</a:t>
              </a:r>
              <a:endParaRPr kumimoji="0" sz="1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75"/>
            <p:cNvSpPr/>
            <p:nvPr/>
          </p:nvSpPr>
          <p:spPr>
            <a:xfrm>
              <a:off x="6833980" y="3969281"/>
              <a:ext cx="1882380" cy="941190"/>
            </a:xfrm>
            <a:prstGeom prst="rect">
              <a:avLst/>
            </a:prstGeom>
            <a:solidFill>
              <a:srgbClr val="F583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75"/>
            <p:cNvSpPr txBox="1"/>
            <p:nvPr/>
          </p:nvSpPr>
          <p:spPr>
            <a:xfrm>
              <a:off x="6833980" y="3969281"/>
              <a:ext cx="1882380" cy="941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Strategies to get the most out of the ILPQC Data System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75"/>
            <p:cNvSpPr/>
            <p:nvPr/>
          </p:nvSpPr>
          <p:spPr>
            <a:xfrm>
              <a:off x="9111660" y="3969281"/>
              <a:ext cx="1882380" cy="941190"/>
            </a:xfrm>
            <a:prstGeom prst="rect">
              <a:avLst/>
            </a:prstGeom>
            <a:solidFill>
              <a:srgbClr val="F583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75"/>
            <p:cNvSpPr txBox="1"/>
            <p:nvPr/>
          </p:nvSpPr>
          <p:spPr>
            <a:xfrm>
              <a:off x="9111660" y="3969281"/>
              <a:ext cx="1882380" cy="941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EOS Risk Assessment &lt;35wks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44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60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Let’s take it back to the BASICs</a:t>
            </a:r>
            <a:endParaRPr/>
          </a:p>
        </p:txBody>
      </p:sp>
      <p:sp>
        <p:nvSpPr>
          <p:cNvPr id="1248" name="Google Shape;1248;p60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6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0" name="Google Shape;1250;p60"/>
          <p:cNvGrpSpPr/>
          <p:nvPr/>
        </p:nvGrpSpPr>
        <p:grpSpPr>
          <a:xfrm>
            <a:off x="932329" y="1404251"/>
            <a:ext cx="10650070" cy="4538511"/>
            <a:chOff x="0" y="472699"/>
            <a:chExt cx="10650070" cy="4538511"/>
          </a:xfrm>
        </p:grpSpPr>
        <p:sp>
          <p:nvSpPr>
            <p:cNvPr id="1251" name="Google Shape;1251;p60"/>
            <p:cNvSpPr/>
            <p:nvPr/>
          </p:nvSpPr>
          <p:spPr>
            <a:xfrm>
              <a:off x="0" y="472699"/>
              <a:ext cx="2614592" cy="2614636"/>
            </a:xfrm>
            <a:prstGeom prst="ellipse">
              <a:avLst/>
            </a:prstGeom>
            <a:solidFill>
              <a:srgbClr val="F5658F">
                <a:alpha val="49411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60"/>
            <p:cNvSpPr txBox="1"/>
            <p:nvPr/>
          </p:nvSpPr>
          <p:spPr>
            <a:xfrm>
              <a:off x="382898" y="855604"/>
              <a:ext cx="1848796" cy="1848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Unnecessary or prolonged antibiotic exposure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60"/>
            <p:cNvSpPr/>
            <p:nvPr/>
          </p:nvSpPr>
          <p:spPr>
            <a:xfrm>
              <a:off x="1338713" y="2396574"/>
              <a:ext cx="2614592" cy="2614636"/>
            </a:xfrm>
            <a:prstGeom prst="ellipse">
              <a:avLst/>
            </a:prstGeom>
            <a:solidFill>
              <a:srgbClr val="F58365">
                <a:alpha val="49411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60"/>
            <p:cNvSpPr txBox="1"/>
            <p:nvPr/>
          </p:nvSpPr>
          <p:spPr>
            <a:xfrm>
              <a:off x="1721611" y="2779479"/>
              <a:ext cx="1848796" cy="1848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Impaired development of intestinal microbiome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60"/>
            <p:cNvSpPr/>
            <p:nvPr/>
          </p:nvSpPr>
          <p:spPr>
            <a:xfrm>
              <a:off x="2678492" y="472699"/>
              <a:ext cx="2614592" cy="2614636"/>
            </a:xfrm>
            <a:prstGeom prst="ellipse">
              <a:avLst/>
            </a:prstGeom>
            <a:solidFill>
              <a:srgbClr val="FDD700">
                <a:alpha val="49411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60"/>
            <p:cNvSpPr txBox="1"/>
            <p:nvPr/>
          </p:nvSpPr>
          <p:spPr>
            <a:xfrm>
              <a:off x="3061390" y="855604"/>
              <a:ext cx="1848796" cy="1848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Increased risk of NEC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60"/>
            <p:cNvSpPr/>
            <p:nvPr/>
          </p:nvSpPr>
          <p:spPr>
            <a:xfrm>
              <a:off x="4017206" y="2396574"/>
              <a:ext cx="2614592" cy="2614636"/>
            </a:xfrm>
            <a:prstGeom prst="ellipse">
              <a:avLst/>
            </a:prstGeom>
            <a:solidFill>
              <a:srgbClr val="6A95FB">
                <a:alpha val="49411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60"/>
            <p:cNvSpPr txBox="1"/>
            <p:nvPr/>
          </p:nvSpPr>
          <p:spPr>
            <a:xfrm>
              <a:off x="4400104" y="2779479"/>
              <a:ext cx="1848796" cy="1848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Unnecessary IV placements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60"/>
            <p:cNvSpPr/>
            <p:nvPr/>
          </p:nvSpPr>
          <p:spPr>
            <a:xfrm>
              <a:off x="5356985" y="472699"/>
              <a:ext cx="2614592" cy="2614636"/>
            </a:xfrm>
            <a:prstGeom prst="ellipse">
              <a:avLst/>
            </a:prstGeom>
            <a:solidFill>
              <a:schemeClr val="accent6">
                <a:alpha val="49411"/>
              </a:scheme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60"/>
            <p:cNvSpPr txBox="1"/>
            <p:nvPr/>
          </p:nvSpPr>
          <p:spPr>
            <a:xfrm>
              <a:off x="5739883" y="855604"/>
              <a:ext cx="1848796" cy="1848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Mother-baby separation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60"/>
            <p:cNvSpPr/>
            <p:nvPr/>
          </p:nvSpPr>
          <p:spPr>
            <a:xfrm>
              <a:off x="6695699" y="2396574"/>
              <a:ext cx="2614592" cy="2614636"/>
            </a:xfrm>
            <a:prstGeom prst="ellipse">
              <a:avLst/>
            </a:prstGeom>
            <a:solidFill>
              <a:srgbClr val="F5658F">
                <a:alpha val="49411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60"/>
            <p:cNvSpPr txBox="1"/>
            <p:nvPr/>
          </p:nvSpPr>
          <p:spPr>
            <a:xfrm>
              <a:off x="7078597" y="2779479"/>
              <a:ext cx="1848796" cy="1848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Antibiotic resistance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60"/>
            <p:cNvSpPr/>
            <p:nvPr/>
          </p:nvSpPr>
          <p:spPr>
            <a:xfrm>
              <a:off x="8035478" y="472699"/>
              <a:ext cx="2614592" cy="2614636"/>
            </a:xfrm>
            <a:prstGeom prst="ellipse">
              <a:avLst/>
            </a:prstGeom>
            <a:solidFill>
              <a:srgbClr val="F58365">
                <a:alpha val="49411"/>
              </a:srgbClr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60"/>
            <p:cNvSpPr txBox="1"/>
            <p:nvPr/>
          </p:nvSpPr>
          <p:spPr>
            <a:xfrm>
              <a:off x="8418376" y="855604"/>
              <a:ext cx="1848796" cy="1848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Higher costs of care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05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58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BASIC Vision</a:t>
            </a:r>
            <a:endParaRPr/>
          </a:p>
        </p:txBody>
      </p:sp>
      <p:sp>
        <p:nvSpPr>
          <p:cNvPr id="1216" name="Google Shape;1216;p58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5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58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ILPQC hospitals, regardless of perinatal level or experience with newborn antibiotics initiatives, will implement best practices to provide: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1219" name="Google Shape;121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625" y="2967990"/>
            <a:ext cx="10535412" cy="3116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98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59"/>
          <p:cNvSpPr/>
          <p:nvPr/>
        </p:nvSpPr>
        <p:spPr>
          <a:xfrm>
            <a:off x="212725" y="1846216"/>
            <a:ext cx="11799981" cy="3550024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8CB1E7"/>
          </a:solidFill>
          <a:ln w="12700" cap="flat" cmpd="sng">
            <a:solidFill>
              <a:srgbClr val="14356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59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BASIC AIMs</a:t>
            </a:r>
            <a:endParaRPr/>
          </a:p>
        </p:txBody>
      </p:sp>
      <p:sp>
        <p:nvSpPr>
          <p:cNvPr id="1227" name="Google Shape;1227;p59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p5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9" name="Google Shape;1229;p59"/>
          <p:cNvGrpSpPr/>
          <p:nvPr/>
        </p:nvGrpSpPr>
        <p:grpSpPr>
          <a:xfrm>
            <a:off x="367036" y="2347211"/>
            <a:ext cx="11365851" cy="2534304"/>
            <a:chOff x="1911" y="1319305"/>
            <a:chExt cx="11365851" cy="2534304"/>
          </a:xfrm>
        </p:grpSpPr>
        <p:sp>
          <p:nvSpPr>
            <p:cNvPr id="1230" name="Google Shape;1230;p59"/>
            <p:cNvSpPr/>
            <p:nvPr/>
          </p:nvSpPr>
          <p:spPr>
            <a:xfrm>
              <a:off x="1911" y="1319305"/>
              <a:ext cx="2534304" cy="253430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59"/>
            <p:cNvSpPr/>
            <p:nvPr/>
          </p:nvSpPr>
          <p:spPr>
            <a:xfrm>
              <a:off x="2742002" y="1851509"/>
              <a:ext cx="1469896" cy="1469896"/>
            </a:xfrm>
            <a:prstGeom prst="mathPlus">
              <a:avLst>
                <a:gd name="adj1" fmla="val 23520"/>
              </a:avLst>
            </a:prstGeom>
            <a:solidFill>
              <a:srgbClr val="F9B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59"/>
            <p:cNvSpPr txBox="1"/>
            <p:nvPr/>
          </p:nvSpPr>
          <p:spPr>
            <a:xfrm>
              <a:off x="2936837" y="2413597"/>
              <a:ext cx="1080226" cy="345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1300"/>
                <a:buFont typeface="Calibri"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9"/>
            <p:cNvSpPr/>
            <p:nvPr/>
          </p:nvSpPr>
          <p:spPr>
            <a:xfrm>
              <a:off x="4417685" y="1319305"/>
              <a:ext cx="2534304" cy="253430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59"/>
            <p:cNvSpPr txBox="1"/>
            <p:nvPr/>
          </p:nvSpPr>
          <p:spPr>
            <a:xfrm>
              <a:off x="4788825" y="1690445"/>
              <a:ext cx="1792024" cy="1792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Decrease by 20% the number of newborns with a negative blood culture, who receive antibiotics for longer than 36 hours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59"/>
            <p:cNvSpPr/>
            <p:nvPr/>
          </p:nvSpPr>
          <p:spPr>
            <a:xfrm>
              <a:off x="7157775" y="1851509"/>
              <a:ext cx="1469896" cy="1469896"/>
            </a:xfrm>
            <a:prstGeom prst="mathEqual">
              <a:avLst>
                <a:gd name="adj1" fmla="val 23520"/>
                <a:gd name="adj2" fmla="val 11760"/>
              </a:avLst>
            </a:prstGeom>
            <a:solidFill>
              <a:srgbClr val="F9B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59"/>
            <p:cNvSpPr txBox="1"/>
            <p:nvPr/>
          </p:nvSpPr>
          <p:spPr>
            <a:xfrm>
              <a:off x="7352610" y="2154308"/>
              <a:ext cx="1080226" cy="864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1300"/>
                <a:buFont typeface="Calibri"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9"/>
            <p:cNvSpPr/>
            <p:nvPr/>
          </p:nvSpPr>
          <p:spPr>
            <a:xfrm>
              <a:off x="8833458" y="1319305"/>
              <a:ext cx="2534304" cy="253430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59"/>
            <p:cNvSpPr txBox="1"/>
            <p:nvPr/>
          </p:nvSpPr>
          <p:spPr>
            <a:xfrm>
              <a:off x="9213928" y="1690445"/>
              <a:ext cx="1792024" cy="1792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Initiative Success!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59"/>
            <p:cNvSpPr txBox="1"/>
            <p:nvPr/>
          </p:nvSpPr>
          <p:spPr>
            <a:xfrm>
              <a:off x="373051" y="1690445"/>
              <a:ext cx="1792024" cy="17920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Decrease by 20% (or absolute rate of 4%) the number of newborns, born at ≥35 weeks who receive antibiotics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0" name="Google Shape;1240;p59" descr="https://usc-powerpoint.officeapps.live.com/pods/GetClipboardImage.ashx?Id=e5e19a15-4bb6-47b2-9530-128cedaeb43d&amp;DC=PUS1&amp;pkey=f15f7403-dbe2-4e58-9728-d48dabde421c&amp;wdwaccluster=PUS1"/>
          <p:cNvSpPr/>
          <p:nvPr/>
        </p:nvSpPr>
        <p:spPr>
          <a:xfrm>
            <a:off x="21272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59" descr="https://usc-powerpoint.officeapps.live.com/pods/GetClipboardImage.ashx?Id=e5e19a15-4bb6-47b2-9530-128cedaeb43d&amp;DC=PUS1&amp;pkey=f15f7403-dbe2-4e58-9728-d48dabde421c&amp;wdwaccluster=PUS1"/>
          <p:cNvSpPr/>
          <p:nvPr/>
        </p:nvSpPr>
        <p:spPr>
          <a:xfrm>
            <a:off x="36512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29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61"/>
          <p:cNvSpPr/>
          <p:nvPr/>
        </p:nvSpPr>
        <p:spPr>
          <a:xfrm>
            <a:off x="198307" y="5592489"/>
            <a:ext cx="11546018" cy="12655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61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498B"/>
              </a:buClr>
              <a:buSzPts val="3600"/>
              <a:buFont typeface="Calibri"/>
              <a:buNone/>
            </a:pPr>
            <a:r>
              <a:rPr lang="en-US" b="1">
                <a:solidFill>
                  <a:srgbClr val="1C498B"/>
                </a:solidFill>
                <a:latin typeface="Calibri"/>
                <a:ea typeface="Calibri"/>
                <a:cs typeface="Calibri"/>
                <a:sym typeface="Calibri"/>
              </a:rPr>
              <a:t>BASIC Clinical Culture Change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61"/>
          <p:cNvSpPr txBox="1">
            <a:spLocks noGrp="1"/>
          </p:cNvSpPr>
          <p:nvPr>
            <p:ph type="body" idx="1"/>
          </p:nvPr>
        </p:nvSpPr>
        <p:spPr>
          <a:xfrm>
            <a:off x="609600" y="1490663"/>
            <a:ext cx="5387975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Old Culture</a:t>
            </a:r>
            <a:endParaRPr/>
          </a:p>
        </p:txBody>
      </p:sp>
      <p:sp>
        <p:nvSpPr>
          <p:cNvPr id="1273" name="Google Shape;1273;p61"/>
          <p:cNvSpPr txBox="1">
            <a:spLocks noGrp="1"/>
          </p:cNvSpPr>
          <p:nvPr>
            <p:ph type="body" idx="3"/>
          </p:nvPr>
        </p:nvSpPr>
        <p:spPr>
          <a:xfrm>
            <a:off x="6334125" y="1490663"/>
            <a:ext cx="5410200" cy="8239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0" rIns="182875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New Culture in Progress…</a:t>
            </a:r>
            <a:endParaRPr/>
          </a:p>
        </p:txBody>
      </p:sp>
      <p:sp>
        <p:nvSpPr>
          <p:cNvPr id="1274" name="Google Shape;1274;p61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6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6" name="Google Shape;1276;p61" descr="A picture containing schematic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075" t="2731" r="3110"/>
          <a:stretch/>
        </p:blipFill>
        <p:spPr>
          <a:xfrm>
            <a:off x="6207515" y="2276151"/>
            <a:ext cx="5740335" cy="454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6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350" y="2368000"/>
            <a:ext cx="3437120" cy="3171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61"/>
          <p:cNvSpPr txBox="1"/>
          <p:nvPr/>
        </p:nvSpPr>
        <p:spPr>
          <a:xfrm>
            <a:off x="6096000" y="2939161"/>
            <a:ext cx="16192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Time-Outs &amp; Automated Stop Orders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61"/>
          <p:cNvSpPr txBox="1"/>
          <p:nvPr/>
        </p:nvSpPr>
        <p:spPr>
          <a:xfrm>
            <a:off x="6334125" y="5768936"/>
            <a:ext cx="13908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Standardized Dosing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Guidelines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0" name="Google Shape;1280;p61"/>
          <p:cNvSpPr txBox="1"/>
          <p:nvPr/>
        </p:nvSpPr>
        <p:spPr>
          <a:xfrm>
            <a:off x="10319465" y="5486580"/>
            <a:ext cx="18383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Standardized Parent/Family Education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61"/>
          <p:cNvSpPr txBox="1"/>
          <p:nvPr/>
        </p:nvSpPr>
        <p:spPr>
          <a:xfrm>
            <a:off x="10000928" y="2599231"/>
            <a:ext cx="13811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EOS Risk Assessment Guidelines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61"/>
          <p:cNvSpPr txBox="1"/>
          <p:nvPr/>
        </p:nvSpPr>
        <p:spPr>
          <a:xfrm>
            <a:off x="1019709" y="2816226"/>
            <a:ext cx="138112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Unwarranted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Practice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Variation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16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63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Keep it BASIC with Structure Measures</a:t>
            </a:r>
            <a:endParaRPr/>
          </a:p>
        </p:txBody>
      </p:sp>
      <p:grpSp>
        <p:nvGrpSpPr>
          <p:cNvPr id="1302" name="Google Shape;1302;p63"/>
          <p:cNvGrpSpPr/>
          <p:nvPr/>
        </p:nvGrpSpPr>
        <p:grpSpPr>
          <a:xfrm>
            <a:off x="609600" y="1610818"/>
            <a:ext cx="10972798" cy="4497255"/>
            <a:chOff x="0" y="68889"/>
            <a:chExt cx="10972798" cy="4497255"/>
          </a:xfrm>
        </p:grpSpPr>
        <p:sp>
          <p:nvSpPr>
            <p:cNvPr id="1303" name="Google Shape;1303;p63"/>
            <p:cNvSpPr/>
            <p:nvPr/>
          </p:nvSpPr>
          <p:spPr>
            <a:xfrm>
              <a:off x="0" y="378849"/>
              <a:ext cx="10972798" cy="89302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F583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63"/>
            <p:cNvSpPr txBox="1"/>
            <p:nvPr/>
          </p:nvSpPr>
          <p:spPr>
            <a:xfrm>
              <a:off x="0" y="378849"/>
              <a:ext cx="10972798" cy="893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1600" tIns="437375" rIns="851600" bIns="149350" anchor="t" anchorCtr="0">
              <a:noAutofit/>
            </a:bodyPr>
            <a:lstStyle/>
            <a:p>
              <a:pPr marL="2286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100"/>
                <a:buFont typeface="Calibri"/>
                <a:buChar char="•"/>
                <a:tabLst/>
                <a:defRPr/>
              </a:pPr>
              <a:r>
                <a:rPr kumimoji="0" 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Standardize Dosing Guidelines</a:t>
              </a: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63"/>
            <p:cNvSpPr/>
            <p:nvPr/>
          </p:nvSpPr>
          <p:spPr>
            <a:xfrm>
              <a:off x="548639" y="68889"/>
              <a:ext cx="7680958" cy="619920"/>
            </a:xfrm>
            <a:prstGeom prst="roundRect">
              <a:avLst>
                <a:gd name="adj" fmla="val 16667"/>
              </a:avLst>
            </a:prstGeom>
            <a:solidFill>
              <a:srgbClr val="F5836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63"/>
            <p:cNvSpPr txBox="1"/>
            <p:nvPr/>
          </p:nvSpPr>
          <p:spPr>
            <a:xfrm>
              <a:off x="578901" y="99151"/>
              <a:ext cx="7620434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0300" tIns="0" rIns="29030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Right Antibiotics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63"/>
            <p:cNvSpPr/>
            <p:nvPr/>
          </p:nvSpPr>
          <p:spPr>
            <a:xfrm>
              <a:off x="0" y="1695234"/>
              <a:ext cx="10972798" cy="122377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F79B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63"/>
            <p:cNvSpPr txBox="1"/>
            <p:nvPr/>
          </p:nvSpPr>
          <p:spPr>
            <a:xfrm>
              <a:off x="0" y="1695234"/>
              <a:ext cx="10972798" cy="1223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1600" tIns="437375" rIns="851600" bIns="149350" anchor="t" anchorCtr="0">
              <a:noAutofit/>
            </a:bodyPr>
            <a:lstStyle/>
            <a:p>
              <a:pPr marL="2286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100"/>
                <a:buFont typeface="Calibri"/>
                <a:buChar char="•"/>
                <a:tabLst/>
                <a:defRPr/>
              </a:pPr>
              <a:r>
                <a:rPr kumimoji="0" 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EOS Risk Assessment Protocols for ≥35 and &lt;35 Newborns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444C55"/>
                </a:buClr>
                <a:buSzPts val="2100"/>
                <a:buFont typeface="Calibri"/>
                <a:buChar char="•"/>
                <a:tabLst/>
                <a:defRPr/>
              </a:pPr>
              <a:r>
                <a:rPr kumimoji="0" 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Standardized Parent/Family Education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63"/>
            <p:cNvSpPr/>
            <p:nvPr/>
          </p:nvSpPr>
          <p:spPr>
            <a:xfrm>
              <a:off x="548639" y="1385274"/>
              <a:ext cx="7680958" cy="619920"/>
            </a:xfrm>
            <a:prstGeom prst="roundRect">
              <a:avLst>
                <a:gd name="adj" fmla="val 16667"/>
              </a:avLst>
            </a:prstGeom>
            <a:solidFill>
              <a:srgbClr val="F79B3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63"/>
            <p:cNvSpPr txBox="1"/>
            <p:nvPr/>
          </p:nvSpPr>
          <p:spPr>
            <a:xfrm>
              <a:off x="578901" y="1415536"/>
              <a:ext cx="7620434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0300" tIns="0" rIns="29030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Right Babies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63"/>
            <p:cNvSpPr/>
            <p:nvPr/>
          </p:nvSpPr>
          <p:spPr>
            <a:xfrm>
              <a:off x="0" y="3342369"/>
              <a:ext cx="10972798" cy="1223775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F9D50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63"/>
            <p:cNvSpPr txBox="1"/>
            <p:nvPr/>
          </p:nvSpPr>
          <p:spPr>
            <a:xfrm>
              <a:off x="0" y="3342369"/>
              <a:ext cx="10972798" cy="1223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1600" tIns="437375" rIns="851600" bIns="149350" anchor="t" anchorCtr="0">
              <a:noAutofit/>
            </a:bodyPr>
            <a:lstStyle/>
            <a:p>
              <a:pPr marL="2286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4C55"/>
                </a:buClr>
                <a:buSzPts val="2100"/>
                <a:buFont typeface="Calibri"/>
                <a:buChar char="•"/>
                <a:tabLst/>
                <a:defRPr/>
              </a:pPr>
              <a:r>
                <a:rPr kumimoji="0" 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Antibiotic Discussions/Time Outs Protocol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defTabSz="914400" rtl="0" eaLnBrk="1" fontAlgn="auto" latinLnBrk="0" hangingPunct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444C55"/>
                </a:buClr>
                <a:buSzPts val="2100"/>
                <a:buFont typeface="Calibri"/>
                <a:buChar char="•"/>
                <a:tabLst/>
                <a:defRPr/>
              </a:pPr>
              <a:r>
                <a:rPr kumimoji="0" 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Standardized Automatic Stop Order Process</a:t>
              </a:r>
              <a:endParaRPr kumimoji="0" sz="21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63"/>
            <p:cNvSpPr/>
            <p:nvPr/>
          </p:nvSpPr>
          <p:spPr>
            <a:xfrm>
              <a:off x="548639" y="3032409"/>
              <a:ext cx="7680958" cy="619920"/>
            </a:xfrm>
            <a:prstGeom prst="roundRect">
              <a:avLst>
                <a:gd name="adj" fmla="val 16667"/>
              </a:avLst>
            </a:prstGeom>
            <a:solidFill>
              <a:srgbClr val="F9D50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63"/>
            <p:cNvSpPr txBox="1"/>
            <p:nvPr/>
          </p:nvSpPr>
          <p:spPr>
            <a:xfrm>
              <a:off x="578901" y="3062671"/>
              <a:ext cx="7620434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0300" tIns="0" rIns="290300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100"/>
                <a:buFont typeface="Calibri"/>
                <a:buNone/>
                <a:tabLst/>
                <a:defRPr/>
              </a:pPr>
              <a:r>
                <a:rPr kumimoji="0" lang="en-US" sz="2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Right Amount of Time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p63"/>
          <p:cNvSpPr txBox="1">
            <a:spLocks noGrp="1"/>
          </p:cNvSpPr>
          <p:nvPr>
            <p:ph type="sldNum" idx="12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Google Shape;1316;p6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18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64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BASIC: Making Systems Change Happen</a:t>
            </a:r>
            <a:endParaRPr/>
          </a:p>
        </p:txBody>
      </p:sp>
      <p:sp>
        <p:nvSpPr>
          <p:cNvPr id="1323" name="Google Shape;1323;p64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B3B7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EB3B7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4" name="Google Shape;1324;p6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9497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5" name="Google Shape;1325;p64" descr="Classroom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0928" y="1832691"/>
            <a:ext cx="1858370" cy="185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64" descr="Branching diagram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7108" y="1488183"/>
            <a:ext cx="2187761" cy="2176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7" name="Google Shape;1327;p64"/>
          <p:cNvGrpSpPr/>
          <p:nvPr/>
        </p:nvGrpSpPr>
        <p:grpSpPr>
          <a:xfrm>
            <a:off x="5316208" y="1253425"/>
            <a:ext cx="2677664" cy="2645905"/>
            <a:chOff x="4377456" y="949098"/>
            <a:chExt cx="2617579" cy="2585820"/>
          </a:xfrm>
        </p:grpSpPr>
        <p:pic>
          <p:nvPicPr>
            <p:cNvPr id="1328" name="Google Shape;1328;p64" descr="Chat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77456" y="949098"/>
              <a:ext cx="2617579" cy="25858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9" name="Google Shape;1329;p64" descr="Baby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39442" y="1835986"/>
              <a:ext cx="813759" cy="828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0" name="Google Shape;1330;p64" descr="IV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75517" y="1605950"/>
              <a:ext cx="756250" cy="756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1" name="Google Shape;1331;p64" descr="IV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46014" y="4282567"/>
            <a:ext cx="1801505" cy="181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64" descr="Stop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32525" y="4173513"/>
            <a:ext cx="1978754" cy="1972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3" name="Google Shape;1333;p64"/>
          <p:cNvGrpSpPr/>
          <p:nvPr/>
        </p:nvGrpSpPr>
        <p:grpSpPr>
          <a:xfrm>
            <a:off x="5588464" y="4173513"/>
            <a:ext cx="2092485" cy="2109223"/>
            <a:chOff x="3295291" y="3676291"/>
            <a:chExt cx="2524664" cy="2495909"/>
          </a:xfrm>
        </p:grpSpPr>
        <p:pic>
          <p:nvPicPr>
            <p:cNvPr id="1334" name="Google Shape;1334;p64" descr="Paper outlin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295291" y="3676291"/>
              <a:ext cx="2524664" cy="2495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5" name="Google Shape;1335;p64" descr="Clock with solid fill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618007" y="5243423"/>
              <a:ext cx="669985" cy="684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6" name="Google Shape;1336;p64" descr="Baby with solid fill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769837" y="3927310"/>
              <a:ext cx="730624" cy="762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7" name="Google Shape;1337;p64" descr="IV with solid fill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071667" y="4639567"/>
              <a:ext cx="756250" cy="741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8" name="Google Shape;1338;p64"/>
          <p:cNvSpPr txBox="1"/>
          <p:nvPr/>
        </p:nvSpPr>
        <p:spPr>
          <a:xfrm>
            <a:off x="-217249" y="1799297"/>
            <a:ext cx="22541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75%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standardized healthcare team education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64"/>
          <p:cNvSpPr txBox="1"/>
          <p:nvPr/>
        </p:nvSpPr>
        <p:spPr>
          <a:xfrm>
            <a:off x="3286133" y="1795711"/>
            <a:ext cx="22541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65%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standardized family education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64"/>
          <p:cNvSpPr txBox="1"/>
          <p:nvPr/>
        </p:nvSpPr>
        <p:spPr>
          <a:xfrm>
            <a:off x="7854114" y="1899054"/>
            <a:ext cx="225415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86%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≥35 EOS Risk Assessment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73%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 &lt;35 EOS Risk Assessment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64"/>
          <p:cNvSpPr txBox="1"/>
          <p:nvPr/>
        </p:nvSpPr>
        <p:spPr>
          <a:xfrm>
            <a:off x="-427" y="4173513"/>
            <a:ext cx="22541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89%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standardized dosing guidelines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64"/>
          <p:cNvSpPr txBox="1"/>
          <p:nvPr/>
        </p:nvSpPr>
        <p:spPr>
          <a:xfrm>
            <a:off x="3473668" y="4199814"/>
            <a:ext cx="22541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80%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standardized antibiotic debriefs/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"Time Outs"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64"/>
          <p:cNvSpPr txBox="1"/>
          <p:nvPr/>
        </p:nvSpPr>
        <p:spPr>
          <a:xfrm>
            <a:off x="7350671" y="4173513"/>
            <a:ext cx="225415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4C55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76%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standardized antibiotic automatic stop orders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69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65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dirty="0"/>
              <a:t>Get to </a:t>
            </a:r>
            <a:r>
              <a:rPr lang="en-US" dirty="0">
                <a:solidFill>
                  <a:srgbClr val="00B050"/>
                </a:solidFill>
              </a:rPr>
              <a:t>GREEN </a:t>
            </a:r>
            <a:r>
              <a:rPr lang="en-US" dirty="0">
                <a:solidFill>
                  <a:srgbClr val="1C498B"/>
                </a:solidFill>
              </a:rPr>
              <a:t>to Succeed</a:t>
            </a:r>
            <a:endParaRPr dirty="0"/>
          </a:p>
        </p:txBody>
      </p:sp>
      <p:sp>
        <p:nvSpPr>
          <p:cNvPr id="1350" name="Google Shape;1350;p65"/>
          <p:cNvSpPr txBox="1">
            <a:spLocks noGrp="1"/>
          </p:cNvSpPr>
          <p:nvPr>
            <p:ph type="body" idx="1"/>
          </p:nvPr>
        </p:nvSpPr>
        <p:spPr>
          <a:xfrm>
            <a:off x="528825" y="1494175"/>
            <a:ext cx="5967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EOS Risk Assessment Protocols for ≥35 and &lt;35 Newborns</a:t>
            </a:r>
            <a:endParaRPr sz="2200"/>
          </a:p>
          <a:p>
            <a:pPr marL="228600" lvl="0" indent="-215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Standardized Dosing Guidelines</a:t>
            </a:r>
            <a:endParaRPr sz="2200"/>
          </a:p>
          <a:p>
            <a:pPr marL="228600" lvl="0" indent="-215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Antibiotic Time Out (Huddle) Protocol</a:t>
            </a:r>
            <a:endParaRPr sz="2200"/>
          </a:p>
          <a:p>
            <a:pPr marL="228600" lvl="0" indent="-215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Standardized Automatic Stop Order Process</a:t>
            </a:r>
            <a:endParaRPr sz="2200"/>
          </a:p>
          <a:p>
            <a:pPr marL="228600" lvl="0" indent="-2159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Standardized Patient Education</a:t>
            </a:r>
            <a:endParaRPr sz="2200"/>
          </a:p>
          <a:p>
            <a:pPr marL="228600" lvl="0" indent="-76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351" name="Google Shape;1351;p65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6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3" name="Google Shape;1353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5575" y="1964075"/>
            <a:ext cx="5967901" cy="388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4326" y="4568099"/>
            <a:ext cx="1571250" cy="2017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66"/>
          <p:cNvSpPr txBox="1"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Right Antibiotics:</a:t>
            </a:r>
            <a:br>
              <a:rPr lang="en-US"/>
            </a:br>
            <a:r>
              <a:rPr lang="en-US" b="0" u="sng"/>
              <a:t>Standardized Dosing Guidelines</a:t>
            </a:r>
            <a:endParaRPr b="0" u="sng"/>
          </a:p>
        </p:txBody>
      </p:sp>
      <p:sp>
        <p:nvSpPr>
          <p:cNvPr id="1361" name="Google Shape;1361;p66"/>
          <p:cNvSpPr txBox="1">
            <a:spLocks noGrp="1"/>
          </p:cNvSpPr>
          <p:nvPr>
            <p:ph type="sldNum" idx="12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AEB3B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AEB3B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6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919497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Illinois Perinatal Quality Collaborative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1949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3" name="Google Shape;1363;p66"/>
          <p:cNvGrpSpPr/>
          <p:nvPr/>
        </p:nvGrpSpPr>
        <p:grpSpPr>
          <a:xfrm>
            <a:off x="2229420" y="1834335"/>
            <a:ext cx="7809359" cy="4521242"/>
            <a:chOff x="1619820" y="772"/>
            <a:chExt cx="7809359" cy="4521242"/>
          </a:xfrm>
        </p:grpSpPr>
        <p:sp>
          <p:nvSpPr>
            <p:cNvPr id="1364" name="Google Shape;1364;p66"/>
            <p:cNvSpPr/>
            <p:nvPr/>
          </p:nvSpPr>
          <p:spPr>
            <a:xfrm rot="10800000">
              <a:off x="2081594" y="772"/>
              <a:ext cx="7347585" cy="923546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1905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66"/>
            <p:cNvSpPr txBox="1"/>
            <p:nvPr/>
          </p:nvSpPr>
          <p:spPr>
            <a:xfrm>
              <a:off x="2312480" y="772"/>
              <a:ext cx="7116699" cy="923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7250" tIns="91425" rIns="17067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Stay current with AAP antibiotic dosing recommendations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66"/>
            <p:cNvSpPr/>
            <p:nvPr/>
          </p:nvSpPr>
          <p:spPr>
            <a:xfrm>
              <a:off x="1619820" y="772"/>
              <a:ext cx="923546" cy="92354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66"/>
            <p:cNvSpPr/>
            <p:nvPr/>
          </p:nvSpPr>
          <p:spPr>
            <a:xfrm rot="10800000">
              <a:off x="2081594" y="1200004"/>
              <a:ext cx="7347585" cy="923546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1905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66"/>
            <p:cNvSpPr txBox="1"/>
            <p:nvPr/>
          </p:nvSpPr>
          <p:spPr>
            <a:xfrm>
              <a:off x="2312480" y="1200004"/>
              <a:ext cx="7116699" cy="923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7250" tIns="91425" rIns="17067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Educate healthcare team on AAP guidelines to establish best practices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66"/>
            <p:cNvSpPr/>
            <p:nvPr/>
          </p:nvSpPr>
          <p:spPr>
            <a:xfrm>
              <a:off x="1619820" y="1200004"/>
              <a:ext cx="923546" cy="92354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66"/>
            <p:cNvSpPr/>
            <p:nvPr/>
          </p:nvSpPr>
          <p:spPr>
            <a:xfrm rot="10800000">
              <a:off x="2081594" y="2399236"/>
              <a:ext cx="7347585" cy="923546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1905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66"/>
            <p:cNvSpPr txBox="1"/>
            <p:nvPr/>
          </p:nvSpPr>
          <p:spPr>
            <a:xfrm>
              <a:off x="2057400" y="2374696"/>
              <a:ext cx="7116699" cy="923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7250" tIns="91425" rIns="17067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 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Utilize ILPQC BASIC Toolkit for resources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66"/>
            <p:cNvSpPr/>
            <p:nvPr/>
          </p:nvSpPr>
          <p:spPr>
            <a:xfrm>
              <a:off x="1619820" y="2399236"/>
              <a:ext cx="923546" cy="92354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66"/>
            <p:cNvSpPr/>
            <p:nvPr/>
          </p:nvSpPr>
          <p:spPr>
            <a:xfrm rot="10800000">
              <a:off x="2081594" y="3598468"/>
              <a:ext cx="7347585" cy="923546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1905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66"/>
            <p:cNvSpPr txBox="1"/>
            <p:nvPr/>
          </p:nvSpPr>
          <p:spPr>
            <a:xfrm>
              <a:off x="2312480" y="3598468"/>
              <a:ext cx="7116699" cy="923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7250" tIns="91425" rIns="17067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Communicate updates to clinical teams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444C55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(email, daily huddles, boards, etc.)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66"/>
            <p:cNvSpPr/>
            <p:nvPr/>
          </p:nvSpPr>
          <p:spPr>
            <a:xfrm>
              <a:off x="1619820" y="3598468"/>
              <a:ext cx="923546" cy="92354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rgbClr val="DB755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6" name="Google Shape;1376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535" y="508000"/>
            <a:ext cx="3753579" cy="56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08198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1389</Words>
  <Application>Microsoft Office PowerPoint</Application>
  <PresentationFormat>Widescreen</PresentationFormat>
  <Paragraphs>233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2_Office Theme</vt:lpstr>
      <vt:lpstr>3_Office Theme</vt:lpstr>
      <vt:lpstr>4_Office Theme</vt:lpstr>
      <vt:lpstr>The Right Antibiotics for Right Babies for the Right Amount of Time </vt:lpstr>
      <vt:lpstr>Let’s take it back to the BASICs</vt:lpstr>
      <vt:lpstr>BASIC Vision</vt:lpstr>
      <vt:lpstr>BASIC AIMs</vt:lpstr>
      <vt:lpstr>BASIC Clinical Culture Change</vt:lpstr>
      <vt:lpstr>Keep it BASIC with Structure Measures</vt:lpstr>
      <vt:lpstr>BASIC: Making Systems Change Happen</vt:lpstr>
      <vt:lpstr>Get to GREEN to Succeed</vt:lpstr>
      <vt:lpstr>Right Antibiotics: Standardized Dosing Guidelines</vt:lpstr>
      <vt:lpstr>Right Babies:  Standardized EOS Risk Assessment Protocols</vt:lpstr>
      <vt:lpstr>Right Babies: Standardized Parent/Family Education</vt:lpstr>
      <vt:lpstr>Right Amount of Time: Antibiotic Time Out Process</vt:lpstr>
      <vt:lpstr>Right Amount of Time: Standardized Automatic Stop Order Process</vt:lpstr>
      <vt:lpstr>Aim for the BASICs to GET to GREEN</vt:lpstr>
      <vt:lpstr>Getting to Green with our Community</vt:lpstr>
      <vt:lpstr>This is BASICally the Best Part!</vt:lpstr>
    </vt:vector>
  </TitlesOfParts>
  <Company>NorthShore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Right Antibiotics for Right Babies for the Right Amount of Time </dc:title>
  <dc:creator>Alana Rivera</dc:creator>
  <cp:lastModifiedBy>Alana Rivera</cp:lastModifiedBy>
  <cp:revision>1</cp:revision>
  <dcterms:created xsi:type="dcterms:W3CDTF">2022-05-27T18:59:44Z</dcterms:created>
  <dcterms:modified xsi:type="dcterms:W3CDTF">2022-05-27T19:00:08Z</dcterms:modified>
</cp:coreProperties>
</file>