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403D9-2B7F-7EC1-AA5C-AC9C2488357D}" v="1" dt="2022-05-27T20:28:55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leen Fleming Suse" userId="S::efs3844@ads.northwestern.edu::725c94ef-d051-42d7-9d33-8572765d592b" providerId="AD" clId="Web-{44F403D9-2B7F-7EC1-AA5C-AC9C2488357D}"/>
    <pc:docChg chg="modSld">
      <pc:chgData name="Eileen Fleming Suse" userId="S::efs3844@ads.northwestern.edu::725c94ef-d051-42d7-9d33-8572765d592b" providerId="AD" clId="Web-{44F403D9-2B7F-7EC1-AA5C-AC9C2488357D}" dt="2022-05-27T20:28:55.869" v="0"/>
      <pc:docMkLst>
        <pc:docMk/>
      </pc:docMkLst>
      <pc:sldChg chg="addSp delSp modSp">
        <pc:chgData name="Eileen Fleming Suse" userId="S::efs3844@ads.northwestern.edu::725c94ef-d051-42d7-9d33-8572765d592b" providerId="AD" clId="Web-{44F403D9-2B7F-7EC1-AA5C-AC9C2488357D}" dt="2022-05-27T20:28:55.869" v="0"/>
        <pc:sldMkLst>
          <pc:docMk/>
          <pc:sldMk cId="1705699071" sldId="277"/>
        </pc:sldMkLst>
        <pc:spChg chg="add mod">
          <ac:chgData name="Eileen Fleming Suse" userId="S::efs3844@ads.northwestern.edu::725c94ef-d051-42d7-9d33-8572765d592b" providerId="AD" clId="Web-{44F403D9-2B7F-7EC1-AA5C-AC9C2488357D}" dt="2022-05-27T20:28:55.869" v="0"/>
          <ac:spMkLst>
            <pc:docMk/>
            <pc:sldMk cId="1705699071" sldId="277"/>
            <ac:spMk id="3" creationId="{A4B033C8-E908-5B04-F6F5-13C147908FA3}"/>
          </ac:spMkLst>
        </pc:spChg>
        <pc:picChg chg="del">
          <ac:chgData name="Eileen Fleming Suse" userId="S::efs3844@ads.northwestern.edu::725c94ef-d051-42d7-9d33-8572765d592b" providerId="AD" clId="Web-{44F403D9-2B7F-7EC1-AA5C-AC9C2488357D}" dt="2022-05-27T20:28:55.869" v="0"/>
          <ac:picMkLst>
            <pc:docMk/>
            <pc:sldMk cId="1705699071" sldId="277"/>
            <ac:picMk id="118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624B1-C36D-4FB7-8DDF-14B27E299FC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1E92F-7D19-43A6-94CE-81220BA1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9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9" name="Google Shape;7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2756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6957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7769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0777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164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1301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3914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459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4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5" name="Google Shape;1105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solidFill>
                  <a:srgbClr val="37424A"/>
                </a:solidFill>
                <a:latin typeface="Arial Narrow"/>
                <a:ea typeface="Arial Narrow"/>
                <a:cs typeface="Arial Narrow"/>
                <a:sym typeface="Arial Narrow"/>
              </a:rPr>
              <a:t>Make every effort to match interests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solidFill>
                  <a:srgbClr val="37424A"/>
                </a:solidFill>
                <a:latin typeface="Arial Narrow"/>
                <a:ea typeface="Arial Narrow"/>
                <a:cs typeface="Arial Narrow"/>
                <a:sym typeface="Arial Narrow"/>
              </a:rPr>
              <a:t>Provide additional Preparation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solidFill>
                  <a:srgbClr val="37424A"/>
                </a:solidFill>
                <a:latin typeface="Arial Narrow"/>
                <a:ea typeface="Arial Narrow"/>
                <a:cs typeface="Arial Narrow"/>
                <a:sym typeface="Arial Narrow"/>
              </a:rPr>
              <a:t>Identify low hanging fruit first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solidFill>
                  <a:srgbClr val="37424A"/>
                </a:solidFill>
                <a:latin typeface="Arial Narrow"/>
                <a:ea typeface="Arial Narrow"/>
                <a:cs typeface="Arial Narrow"/>
                <a:sym typeface="Arial Narrow"/>
              </a:rPr>
              <a:t>Send PFA teams of 2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solidFill>
                  <a:srgbClr val="37424A"/>
                </a:solidFill>
                <a:latin typeface="Arial Narrow"/>
                <a:ea typeface="Arial Narrow"/>
                <a:cs typeface="Arial Narrow"/>
                <a:sym typeface="Arial Narrow"/>
              </a:rPr>
              <a:t>If not possible, Point Person should be available to accompany to first meetings/encounters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solidFill>
                  <a:srgbClr val="37424A"/>
                </a:solidFill>
                <a:latin typeface="Arial Narrow"/>
                <a:ea typeface="Arial Narrow"/>
                <a:cs typeface="Arial Narrow"/>
                <a:sym typeface="Arial Narrow"/>
              </a:rPr>
              <a:t>Follow up soon after encounter</a:t>
            </a:r>
            <a:endParaRPr/>
          </a:p>
          <a:p>
            <a: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500">
                <a:solidFill>
                  <a:srgbClr val="37424A"/>
                </a:solidFill>
                <a:latin typeface="Arial Narrow"/>
                <a:ea typeface="Arial Narrow"/>
                <a:cs typeface="Arial Narrow"/>
                <a:sym typeface="Arial Narrow"/>
              </a:rPr>
              <a:t>Additional resources needed</a:t>
            </a:r>
            <a:endParaRPr/>
          </a:p>
          <a:p>
            <a: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500">
                <a:solidFill>
                  <a:srgbClr val="37424A"/>
                </a:solidFill>
                <a:latin typeface="Arial Narrow"/>
                <a:ea typeface="Arial Narrow"/>
                <a:cs typeface="Arial Narrow"/>
                <a:sym typeface="Arial Narrow"/>
              </a:rPr>
              <a:t>Increased understanding of concepts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06" name="Google Shape;1106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6177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1" name="Google Shape;1141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Culture eats strategy for breakfast, lunch and dinner.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42" name="Google Shape;1142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27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5" name="Google Shape;78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6" name="Google Shape;786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238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518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94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6" name="Google Shape;79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53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79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17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1" name="Google Shape;84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Dignity and Respect- Health care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practitioners listen to and honor patient and family perspectives and choices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 Patient and family knowledge, values, beliefs and cultural backgrounds are incorporated into the planning and delivery of care.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Information Sharing- Health care practitioners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communicate and share complete and unbiased information with patients and families in ways that are affirming and useful.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Patients and families receive timely, complete and accurate information in order to effectively participate in care and decision-making.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Participation- Patients and families are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encouraged and supported in participating in care and decision-making at the level they choose.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Collaboration-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Patients, families, health care practitioners, and health care leaders collaborate in policy and program development, implementation and evaluation; in research; in facility design; and in professional education, as well as in the delivery of care.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42" name="Google Shape;84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5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529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922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0" name="Google Shape;90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Poll to see if anyone has used these</a:t>
            </a:r>
            <a:endParaRPr/>
          </a:p>
        </p:txBody>
      </p:sp>
      <p:sp>
        <p:nvSpPr>
          <p:cNvPr id="901" name="Google Shape;901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5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31" name="Google Shape;131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2" name="Google Shape;132;p2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33" name="Google Shape;133;p2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2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8" name="Google Shape;138;p2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F6F8F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589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27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1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451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1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9" name="Google Shape;209;p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635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794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1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82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bg>
      <p:bgPr>
        <a:solidFill>
          <a:schemeClr val="lt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00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42" name="Google Shape;142;p100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00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00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" name="Google Shape;145;p10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100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00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25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0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878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8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75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0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0" name="Google Shape;170;p10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1" name="Google Shape;171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10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256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0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10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10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10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51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14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9796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10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33330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18" Type="http://schemas.openxmlformats.org/officeDocument/2006/relationships/image" Target="../media/image26.png"/><Relationship Id="rId3" Type="http://schemas.openxmlformats.org/officeDocument/2006/relationships/image" Target="../media/image11.jp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5" Type="http://schemas.openxmlformats.org/officeDocument/2006/relationships/image" Target="../media/image23.png"/><Relationship Id="rId23" Type="http://schemas.openxmlformats.org/officeDocument/2006/relationships/image" Target="../media/image10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5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Partnering with Parents on your QI Journey</a:t>
            </a:r>
            <a:endParaRPr/>
          </a:p>
        </p:txBody>
      </p:sp>
      <p:sp>
        <p:nvSpPr>
          <p:cNvPr id="782" name="Google Shape;782;p35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LaToshia Rouse, CD(DONA)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5163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" name="Google Shape;93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8353" y="5244353"/>
            <a:ext cx="1613647" cy="1613647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44"/>
          <p:cNvSpPr txBox="1"/>
          <p:nvPr/>
        </p:nvSpPr>
        <p:spPr>
          <a:xfrm>
            <a:off x="3710354" y="2447417"/>
            <a:ext cx="398136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Problem Solving Wheel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35" name="Google Shape;935;p44"/>
          <p:cNvGrpSpPr/>
          <p:nvPr/>
        </p:nvGrpSpPr>
        <p:grpSpPr>
          <a:xfrm>
            <a:off x="2230888" y="231734"/>
            <a:ext cx="6940295" cy="6206272"/>
            <a:chOff x="2386046" y="3134"/>
            <a:chExt cx="6940295" cy="6206272"/>
          </a:xfrm>
        </p:grpSpPr>
        <p:sp>
          <p:nvSpPr>
            <p:cNvPr id="936" name="Google Shape;936;p44"/>
            <p:cNvSpPr/>
            <p:nvPr/>
          </p:nvSpPr>
          <p:spPr>
            <a:xfrm>
              <a:off x="6637992" y="15891"/>
              <a:ext cx="1271034" cy="1271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4"/>
            <p:cNvSpPr txBox="1"/>
            <p:nvPr/>
          </p:nvSpPr>
          <p:spPr>
            <a:xfrm>
              <a:off x="6637992" y="15891"/>
              <a:ext cx="1271034" cy="1271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Awareness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2753057" y="3134"/>
              <a:ext cx="6206272" cy="62062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138" y="20827"/>
                  </a:moveTo>
                  <a:lnTo>
                    <a:pt x="101138" y="20827"/>
                  </a:lnTo>
                  <a:cubicBezTo>
                    <a:pt x="107238" y="27233"/>
                    <a:pt x="111757" y="34974"/>
                    <a:pt x="114336" y="43434"/>
                  </a:cubicBezTo>
                  <a:lnTo>
                    <a:pt x="117444" y="42720"/>
                  </a:lnTo>
                  <a:lnTo>
                    <a:pt x="113024" y="47802"/>
                  </a:lnTo>
                  <a:lnTo>
                    <a:pt x="106547" y="45226"/>
                  </a:lnTo>
                  <a:lnTo>
                    <a:pt x="109653" y="44512"/>
                  </a:lnTo>
                  <a:lnTo>
                    <a:pt x="109653" y="44512"/>
                  </a:lnTo>
                  <a:cubicBezTo>
                    <a:pt x="107275" y="36889"/>
                    <a:pt x="103174" y="29915"/>
                    <a:pt x="97668" y="24132"/>
                  </a:cubicBezTo>
                  <a:close/>
                </a:path>
              </a:pathLst>
            </a:cu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8055307" y="2470753"/>
              <a:ext cx="1271034" cy="1271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4"/>
            <p:cNvSpPr txBox="1"/>
            <p:nvPr/>
          </p:nvSpPr>
          <p:spPr>
            <a:xfrm>
              <a:off x="8055307" y="2470753"/>
              <a:ext cx="1271034" cy="1271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Information / Gathering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2753057" y="3134"/>
              <a:ext cx="6206272" cy="62062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360" y="72736"/>
                  </a:moveTo>
                  <a:cubicBezTo>
                    <a:pt x="113377" y="81355"/>
                    <a:pt x="109408" y="89393"/>
                    <a:pt x="103770" y="96208"/>
                  </a:cubicBezTo>
                  <a:lnTo>
                    <a:pt x="106079" y="98407"/>
                  </a:lnTo>
                  <a:lnTo>
                    <a:pt x="99403" y="97520"/>
                  </a:lnTo>
                  <a:lnTo>
                    <a:pt x="97982" y="90696"/>
                  </a:lnTo>
                  <a:lnTo>
                    <a:pt x="100290" y="92894"/>
                  </a:lnTo>
                  <a:cubicBezTo>
                    <a:pt x="105340" y="86709"/>
                    <a:pt x="108898" y="79443"/>
                    <a:pt x="110689" y="71661"/>
                  </a:cubicBezTo>
                  <a:close/>
                </a:path>
              </a:pathLst>
            </a:cu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6637992" y="4925615"/>
              <a:ext cx="1271034" cy="1271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4"/>
            <p:cNvSpPr txBox="1"/>
            <p:nvPr/>
          </p:nvSpPr>
          <p:spPr>
            <a:xfrm>
              <a:off x="6637992" y="4925615"/>
              <a:ext cx="1271034" cy="1271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Analysis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2753057" y="3134"/>
              <a:ext cx="6206272" cy="62062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667" y="114602"/>
                  </a:moveTo>
                  <a:cubicBezTo>
                    <a:pt x="66721" y="117169"/>
                    <a:pt x="57282" y="117499"/>
                    <a:pt x="48179" y="115562"/>
                  </a:cubicBezTo>
                  <a:lnTo>
                    <a:pt x="47300" y="118627"/>
                  </a:lnTo>
                  <a:lnTo>
                    <a:pt x="44994" y="112299"/>
                  </a:lnTo>
                  <a:lnTo>
                    <a:pt x="50384" y="107879"/>
                  </a:lnTo>
                  <a:lnTo>
                    <a:pt x="49505" y="110943"/>
                  </a:lnTo>
                  <a:lnTo>
                    <a:pt x="49505" y="110943"/>
                  </a:lnTo>
                  <a:cubicBezTo>
                    <a:pt x="57740" y="112640"/>
                    <a:pt x="66263" y="112314"/>
                    <a:pt x="74345" y="109995"/>
                  </a:cubicBezTo>
                  <a:close/>
                </a:path>
              </a:pathLst>
            </a:cu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3803361" y="4925615"/>
              <a:ext cx="1271034" cy="1271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4"/>
            <p:cNvSpPr txBox="1"/>
            <p:nvPr/>
          </p:nvSpPr>
          <p:spPr>
            <a:xfrm>
              <a:off x="3803361" y="4925615"/>
              <a:ext cx="1271034" cy="1271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Visioning/ Planning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2753057" y="3134"/>
              <a:ext cx="6206272" cy="62062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862" y="99173"/>
                  </a:moveTo>
                  <a:lnTo>
                    <a:pt x="18862" y="99173"/>
                  </a:lnTo>
                  <a:cubicBezTo>
                    <a:pt x="12762" y="92767"/>
                    <a:pt x="8243" y="85026"/>
                    <a:pt x="5664" y="76566"/>
                  </a:cubicBezTo>
                  <a:lnTo>
                    <a:pt x="2556" y="77280"/>
                  </a:lnTo>
                  <a:lnTo>
                    <a:pt x="6976" y="72198"/>
                  </a:lnTo>
                  <a:lnTo>
                    <a:pt x="13453" y="74774"/>
                  </a:lnTo>
                  <a:lnTo>
                    <a:pt x="10347" y="75488"/>
                  </a:lnTo>
                  <a:cubicBezTo>
                    <a:pt x="12725" y="83111"/>
                    <a:pt x="16826" y="90085"/>
                    <a:pt x="22332" y="95868"/>
                  </a:cubicBezTo>
                  <a:close/>
                </a:path>
              </a:pathLst>
            </a:cu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2386046" y="2470753"/>
              <a:ext cx="1271034" cy="1271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4"/>
            <p:cNvSpPr txBox="1"/>
            <p:nvPr/>
          </p:nvSpPr>
          <p:spPr>
            <a:xfrm>
              <a:off x="2386046" y="2470753"/>
              <a:ext cx="1271034" cy="1271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Action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2753057" y="3134"/>
              <a:ext cx="6206272" cy="62062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" y="47264"/>
                  </a:moveTo>
                  <a:lnTo>
                    <a:pt x="4640" y="47264"/>
                  </a:lnTo>
                  <a:cubicBezTo>
                    <a:pt x="6623" y="38645"/>
                    <a:pt x="10592" y="30607"/>
                    <a:pt x="16230" y="23792"/>
                  </a:cubicBezTo>
                  <a:lnTo>
                    <a:pt x="13921" y="21593"/>
                  </a:lnTo>
                  <a:lnTo>
                    <a:pt x="20597" y="22480"/>
                  </a:lnTo>
                  <a:lnTo>
                    <a:pt x="22018" y="29304"/>
                  </a:lnTo>
                  <a:lnTo>
                    <a:pt x="19710" y="27106"/>
                  </a:lnTo>
                  <a:lnTo>
                    <a:pt x="19710" y="27106"/>
                  </a:lnTo>
                  <a:cubicBezTo>
                    <a:pt x="14660" y="33291"/>
                    <a:pt x="11102" y="40557"/>
                    <a:pt x="9311" y="48339"/>
                  </a:cubicBezTo>
                  <a:close/>
                </a:path>
              </a:pathLst>
            </a:cu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3803361" y="15891"/>
              <a:ext cx="1271034" cy="1271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4"/>
            <p:cNvSpPr txBox="1"/>
            <p:nvPr/>
          </p:nvSpPr>
          <p:spPr>
            <a:xfrm>
              <a:off x="3803361" y="15891"/>
              <a:ext cx="1271034" cy="1271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Reflection/ Evaluation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4"/>
            <p:cNvSpPr/>
            <p:nvPr/>
          </p:nvSpPr>
          <p:spPr>
            <a:xfrm>
              <a:off x="2753057" y="3134"/>
              <a:ext cx="6206272" cy="62062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4333" y="5398"/>
                  </a:moveTo>
                  <a:lnTo>
                    <a:pt x="44333" y="5398"/>
                  </a:lnTo>
                  <a:cubicBezTo>
                    <a:pt x="53279" y="2831"/>
                    <a:pt x="62718" y="2501"/>
                    <a:pt x="71821" y="4438"/>
                  </a:cubicBezTo>
                  <a:lnTo>
                    <a:pt x="72700" y="1373"/>
                  </a:lnTo>
                  <a:lnTo>
                    <a:pt x="75006" y="7701"/>
                  </a:lnTo>
                  <a:lnTo>
                    <a:pt x="69616" y="12121"/>
                  </a:lnTo>
                  <a:lnTo>
                    <a:pt x="70495" y="9057"/>
                  </a:lnTo>
                  <a:lnTo>
                    <a:pt x="70495" y="9057"/>
                  </a:lnTo>
                  <a:cubicBezTo>
                    <a:pt x="62260" y="7360"/>
                    <a:pt x="53737" y="7686"/>
                    <a:pt x="45655" y="10005"/>
                  </a:cubicBezTo>
                  <a:close/>
                </a:path>
              </a:pathLst>
            </a:cu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4" name="Google Shape;954;p44"/>
          <p:cNvSpPr txBox="1"/>
          <p:nvPr/>
        </p:nvSpPr>
        <p:spPr>
          <a:xfrm>
            <a:off x="8027894" y="6441141"/>
            <a:ext cx="16136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©dRworks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5" name="Google Shape;955;p44"/>
          <p:cNvSpPr txBox="1"/>
          <p:nvPr/>
        </p:nvSpPr>
        <p:spPr>
          <a:xfrm>
            <a:off x="255494" y="416859"/>
            <a:ext cx="199016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 don’t have to be perfect.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5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61" name="Google Shape;961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Focus Groups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962" name="Google Shape;962;p45"/>
          <p:cNvGrpSpPr/>
          <p:nvPr/>
        </p:nvGrpSpPr>
        <p:grpSpPr>
          <a:xfrm>
            <a:off x="676274" y="477078"/>
            <a:ext cx="8467725" cy="5564946"/>
            <a:chOff x="0" y="0"/>
            <a:chExt cx="8467725" cy="5564946"/>
          </a:xfrm>
        </p:grpSpPr>
        <p:sp>
          <p:nvSpPr>
            <p:cNvPr id="963" name="Google Shape;963;p45"/>
            <p:cNvSpPr/>
            <p:nvPr/>
          </p:nvSpPr>
          <p:spPr>
            <a:xfrm>
              <a:off x="0" y="0"/>
              <a:ext cx="8467725" cy="1669484"/>
            </a:xfrm>
            <a:prstGeom prst="rect">
              <a:avLst/>
            </a:prstGeom>
            <a:solidFill>
              <a:srgbClr val="3A6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5"/>
            <p:cNvSpPr txBox="1"/>
            <p:nvPr/>
          </p:nvSpPr>
          <p:spPr>
            <a:xfrm>
              <a:off x="0" y="0"/>
              <a:ext cx="8467725" cy="1669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  <a:tabLst/>
                <a:defRPr/>
              </a:pPr>
              <a:r>
                <a:rPr kumimoji="0" lang="en-US" sz="6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1:1 Interviews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5"/>
            <p:cNvSpPr/>
            <p:nvPr/>
          </p:nvSpPr>
          <p:spPr>
            <a:xfrm>
              <a:off x="0" y="1683893"/>
              <a:ext cx="2782606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5"/>
            <p:cNvSpPr txBox="1"/>
            <p:nvPr/>
          </p:nvSpPr>
          <p:spPr>
            <a:xfrm>
              <a:off x="0" y="1683893"/>
              <a:ext cx="2782606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Quality of Info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5"/>
            <p:cNvSpPr/>
            <p:nvPr/>
          </p:nvSpPr>
          <p:spPr>
            <a:xfrm>
              <a:off x="2847943" y="1683893"/>
              <a:ext cx="2899615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5"/>
            <p:cNvSpPr txBox="1"/>
            <p:nvPr/>
          </p:nvSpPr>
          <p:spPr>
            <a:xfrm>
              <a:off x="2847943" y="1683893"/>
              <a:ext cx="2899615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Pros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5"/>
            <p:cNvSpPr/>
            <p:nvPr/>
          </p:nvSpPr>
          <p:spPr>
            <a:xfrm>
              <a:off x="5683670" y="1669484"/>
              <a:ext cx="2782606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5"/>
            <p:cNvSpPr txBox="1"/>
            <p:nvPr/>
          </p:nvSpPr>
          <p:spPr>
            <a:xfrm>
              <a:off x="5683670" y="1669484"/>
              <a:ext cx="2782606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5"/>
            <p:cNvSpPr/>
            <p:nvPr/>
          </p:nvSpPr>
          <p:spPr>
            <a:xfrm>
              <a:off x="0" y="5175400"/>
              <a:ext cx="8467725" cy="389546"/>
            </a:xfrm>
            <a:prstGeom prst="rect">
              <a:avLst/>
            </a:prstGeom>
            <a:solidFill>
              <a:srgbClr val="3A6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2" name="Google Shape;972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973" name="Google Shape;973;p45"/>
          <p:cNvSpPr/>
          <p:nvPr/>
        </p:nvSpPr>
        <p:spPr>
          <a:xfrm>
            <a:off x="821635" y="2737245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Targeted Information, detailed- Dynamic evolving Communication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4" name="Google Shape;974;p45"/>
          <p:cNvSpPr/>
          <p:nvPr/>
        </p:nvSpPr>
        <p:spPr>
          <a:xfrm>
            <a:off x="3722546" y="2752804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Great Context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Relevant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5" name="Google Shape;975;p45"/>
          <p:cNvSpPr/>
          <p:nvPr/>
        </p:nvSpPr>
        <p:spPr>
          <a:xfrm>
            <a:off x="6486075" y="2736582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Time consuming if doing several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Could be a delayed response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6" name="Google Shape;97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694" y="5638694"/>
            <a:ext cx="1219306" cy="121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04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82" name="Google Shape;982;p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Focus Groups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983" name="Google Shape;983;p46"/>
          <p:cNvGrpSpPr/>
          <p:nvPr/>
        </p:nvGrpSpPr>
        <p:grpSpPr>
          <a:xfrm>
            <a:off x="676274" y="477078"/>
            <a:ext cx="8467725" cy="5564946"/>
            <a:chOff x="0" y="0"/>
            <a:chExt cx="8467725" cy="5564946"/>
          </a:xfrm>
        </p:grpSpPr>
        <p:sp>
          <p:nvSpPr>
            <p:cNvPr id="984" name="Google Shape;984;p46"/>
            <p:cNvSpPr/>
            <p:nvPr/>
          </p:nvSpPr>
          <p:spPr>
            <a:xfrm>
              <a:off x="0" y="0"/>
              <a:ext cx="8467725" cy="1669484"/>
            </a:xfrm>
            <a:prstGeom prst="rect">
              <a:avLst/>
            </a:prstGeom>
            <a:solidFill>
              <a:srgbClr val="3A6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6"/>
            <p:cNvSpPr txBox="1"/>
            <p:nvPr/>
          </p:nvSpPr>
          <p:spPr>
            <a:xfrm>
              <a:off x="0" y="0"/>
              <a:ext cx="8467725" cy="1669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  <a:tabLst/>
                <a:defRPr/>
              </a:pPr>
              <a:r>
                <a:rPr kumimoji="0" lang="en-US" sz="6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Focus Groups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6"/>
            <p:cNvSpPr/>
            <p:nvPr/>
          </p:nvSpPr>
          <p:spPr>
            <a:xfrm>
              <a:off x="0" y="1683893"/>
              <a:ext cx="2782606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6"/>
            <p:cNvSpPr txBox="1"/>
            <p:nvPr/>
          </p:nvSpPr>
          <p:spPr>
            <a:xfrm>
              <a:off x="0" y="1683893"/>
              <a:ext cx="2782606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Quality of Info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6"/>
            <p:cNvSpPr/>
            <p:nvPr/>
          </p:nvSpPr>
          <p:spPr>
            <a:xfrm>
              <a:off x="2847943" y="1683893"/>
              <a:ext cx="2899615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6"/>
            <p:cNvSpPr txBox="1"/>
            <p:nvPr/>
          </p:nvSpPr>
          <p:spPr>
            <a:xfrm>
              <a:off x="2847943" y="1683893"/>
              <a:ext cx="2899615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Pros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6"/>
            <p:cNvSpPr/>
            <p:nvPr/>
          </p:nvSpPr>
          <p:spPr>
            <a:xfrm>
              <a:off x="5683670" y="1669484"/>
              <a:ext cx="2782606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6"/>
            <p:cNvSpPr txBox="1"/>
            <p:nvPr/>
          </p:nvSpPr>
          <p:spPr>
            <a:xfrm>
              <a:off x="5683670" y="1669484"/>
              <a:ext cx="2782606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6"/>
            <p:cNvSpPr/>
            <p:nvPr/>
          </p:nvSpPr>
          <p:spPr>
            <a:xfrm>
              <a:off x="0" y="5175400"/>
              <a:ext cx="8467725" cy="389546"/>
            </a:xfrm>
            <a:prstGeom prst="rect">
              <a:avLst/>
            </a:prstGeom>
            <a:solidFill>
              <a:srgbClr val="3A6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994" name="Google Shape;994;p46"/>
          <p:cNvSpPr/>
          <p:nvPr/>
        </p:nvSpPr>
        <p:spPr>
          <a:xfrm>
            <a:off x="821635" y="2737245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Broader range of information received on a specific topic –  Bilateral Communication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5" name="Google Shape;995;p46"/>
          <p:cNvSpPr/>
          <p:nvPr/>
        </p:nvSpPr>
        <p:spPr>
          <a:xfrm>
            <a:off x="3722546" y="2752804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Insights into patient family experience beyond what we might have assumed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6" name="Google Shape;996;p46"/>
          <p:cNvSpPr/>
          <p:nvPr/>
        </p:nvSpPr>
        <p:spPr>
          <a:xfrm>
            <a:off x="6486075" y="2736582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Minimal effort for high return of information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97" name="Google Shape;99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0722" y="5467992"/>
            <a:ext cx="1390008" cy="1390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89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03" name="Google Shape;1003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Focus Groups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1004" name="Google Shape;1004;p47"/>
          <p:cNvGrpSpPr/>
          <p:nvPr/>
        </p:nvGrpSpPr>
        <p:grpSpPr>
          <a:xfrm>
            <a:off x="676274" y="477078"/>
            <a:ext cx="8467725" cy="5564946"/>
            <a:chOff x="0" y="0"/>
            <a:chExt cx="8467725" cy="5564946"/>
          </a:xfrm>
        </p:grpSpPr>
        <p:sp>
          <p:nvSpPr>
            <p:cNvPr id="1005" name="Google Shape;1005;p47"/>
            <p:cNvSpPr/>
            <p:nvPr/>
          </p:nvSpPr>
          <p:spPr>
            <a:xfrm>
              <a:off x="0" y="0"/>
              <a:ext cx="8467725" cy="1669484"/>
            </a:xfrm>
            <a:prstGeom prst="rect">
              <a:avLst/>
            </a:prstGeom>
            <a:solidFill>
              <a:srgbClr val="3A6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7"/>
            <p:cNvSpPr txBox="1"/>
            <p:nvPr/>
          </p:nvSpPr>
          <p:spPr>
            <a:xfrm>
              <a:off x="0" y="0"/>
              <a:ext cx="8467725" cy="1669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  <a:tabLst/>
                <a:defRPr/>
              </a:pPr>
              <a:r>
                <a:rPr kumimoji="0" lang="en-US" sz="6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Questionnaires/Surveys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0" y="1683893"/>
              <a:ext cx="2782606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7"/>
            <p:cNvSpPr txBox="1"/>
            <p:nvPr/>
          </p:nvSpPr>
          <p:spPr>
            <a:xfrm>
              <a:off x="0" y="1683893"/>
              <a:ext cx="2782606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Quality of Info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2847943" y="1683893"/>
              <a:ext cx="2899615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7"/>
            <p:cNvSpPr txBox="1"/>
            <p:nvPr/>
          </p:nvSpPr>
          <p:spPr>
            <a:xfrm>
              <a:off x="2847943" y="1683893"/>
              <a:ext cx="2899615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Pros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5683670" y="1669484"/>
              <a:ext cx="2782606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7"/>
            <p:cNvSpPr txBox="1"/>
            <p:nvPr/>
          </p:nvSpPr>
          <p:spPr>
            <a:xfrm>
              <a:off x="5683670" y="1669484"/>
              <a:ext cx="2782606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0" y="5175400"/>
              <a:ext cx="8467725" cy="389546"/>
            </a:xfrm>
            <a:prstGeom prst="rect">
              <a:avLst/>
            </a:prstGeom>
            <a:solidFill>
              <a:srgbClr val="3A6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4" name="Google Shape;1014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15" name="Google Shape;1015;p47"/>
          <p:cNvSpPr/>
          <p:nvPr/>
        </p:nvSpPr>
        <p:spPr>
          <a:xfrm>
            <a:off x="821635" y="2737245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Somewhat diluted from delayed &amp; diffusion of experience – unilateral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6" name="Google Shape;1016;p47"/>
          <p:cNvSpPr/>
          <p:nvPr/>
        </p:nvSpPr>
        <p:spPr>
          <a:xfrm>
            <a:off x="3722546" y="2752804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Targeted information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7" name="Google Shape;1017;p47"/>
          <p:cNvSpPr/>
          <p:nvPr/>
        </p:nvSpPr>
        <p:spPr>
          <a:xfrm>
            <a:off x="6486075" y="2736582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Financial, Dissemination, Context may be difficult to determine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18" name="Google Shape;101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0819" y="5638694"/>
            <a:ext cx="1219306" cy="121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70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24" name="Google Shape;1024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Focus Groups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1025" name="Google Shape;1025;p48"/>
          <p:cNvGrpSpPr/>
          <p:nvPr/>
        </p:nvGrpSpPr>
        <p:grpSpPr>
          <a:xfrm>
            <a:off x="676274" y="477078"/>
            <a:ext cx="8467725" cy="5564946"/>
            <a:chOff x="0" y="0"/>
            <a:chExt cx="8467725" cy="5564946"/>
          </a:xfrm>
        </p:grpSpPr>
        <p:sp>
          <p:nvSpPr>
            <p:cNvPr id="1026" name="Google Shape;1026;p48"/>
            <p:cNvSpPr/>
            <p:nvPr/>
          </p:nvSpPr>
          <p:spPr>
            <a:xfrm>
              <a:off x="0" y="0"/>
              <a:ext cx="8467725" cy="1669484"/>
            </a:xfrm>
            <a:prstGeom prst="rect">
              <a:avLst/>
            </a:prstGeom>
            <a:solidFill>
              <a:srgbClr val="3A6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8"/>
            <p:cNvSpPr txBox="1"/>
            <p:nvPr/>
          </p:nvSpPr>
          <p:spPr>
            <a:xfrm>
              <a:off x="0" y="0"/>
              <a:ext cx="8467725" cy="1669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213350" rIns="213350" bIns="2133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600"/>
                <a:buFont typeface="Arial"/>
                <a:buNone/>
                <a:tabLst/>
                <a:defRPr/>
              </a:pPr>
              <a:r>
                <a:rPr kumimoji="0" lang="en-US" sz="5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Townhall/Listening Sessions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0" y="1683893"/>
              <a:ext cx="2782606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8"/>
            <p:cNvSpPr txBox="1"/>
            <p:nvPr/>
          </p:nvSpPr>
          <p:spPr>
            <a:xfrm>
              <a:off x="0" y="1683893"/>
              <a:ext cx="2782606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Quality of Info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2847943" y="1683893"/>
              <a:ext cx="2899615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8"/>
            <p:cNvSpPr txBox="1"/>
            <p:nvPr/>
          </p:nvSpPr>
          <p:spPr>
            <a:xfrm>
              <a:off x="2847943" y="1683893"/>
              <a:ext cx="2899615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Pros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5683670" y="1669484"/>
              <a:ext cx="2782606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8"/>
            <p:cNvSpPr txBox="1"/>
            <p:nvPr/>
          </p:nvSpPr>
          <p:spPr>
            <a:xfrm>
              <a:off x="5683670" y="1669484"/>
              <a:ext cx="2782606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0" y="5175400"/>
              <a:ext cx="8467725" cy="389546"/>
            </a:xfrm>
            <a:prstGeom prst="rect">
              <a:avLst/>
            </a:prstGeom>
            <a:solidFill>
              <a:srgbClr val="3A6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5" name="Google Shape;1035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36" name="Google Shape;1036;p48"/>
          <p:cNvSpPr/>
          <p:nvPr/>
        </p:nvSpPr>
        <p:spPr>
          <a:xfrm>
            <a:off x="821635" y="2737245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Broader range of information received on a wide range of topics– bilateral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7" name="Google Shape;1037;p48"/>
          <p:cNvSpPr/>
          <p:nvPr/>
        </p:nvSpPr>
        <p:spPr>
          <a:xfrm>
            <a:off x="3667539" y="2736582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Insights into patient family experience beyond what we might have assumed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8" name="Google Shape;1038;p48"/>
          <p:cNvSpPr/>
          <p:nvPr/>
        </p:nvSpPr>
        <p:spPr>
          <a:xfrm>
            <a:off x="6486075" y="2736582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Minimal effort for high return of information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Information may be difficult to act upon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39" name="Google Shape;103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694" y="5638694"/>
            <a:ext cx="1219306" cy="121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735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4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45" name="Google Shape;1045;p4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Focus Groups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1046" name="Google Shape;1046;p49"/>
          <p:cNvGrpSpPr/>
          <p:nvPr/>
        </p:nvGrpSpPr>
        <p:grpSpPr>
          <a:xfrm>
            <a:off x="676274" y="477078"/>
            <a:ext cx="8467725" cy="5564946"/>
            <a:chOff x="0" y="0"/>
            <a:chExt cx="8467725" cy="5564946"/>
          </a:xfrm>
        </p:grpSpPr>
        <p:sp>
          <p:nvSpPr>
            <p:cNvPr id="1047" name="Google Shape;1047;p49"/>
            <p:cNvSpPr/>
            <p:nvPr/>
          </p:nvSpPr>
          <p:spPr>
            <a:xfrm>
              <a:off x="0" y="0"/>
              <a:ext cx="8467725" cy="1669484"/>
            </a:xfrm>
            <a:prstGeom prst="rect">
              <a:avLst/>
            </a:prstGeom>
            <a:solidFill>
              <a:srgbClr val="3A6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9"/>
            <p:cNvSpPr txBox="1"/>
            <p:nvPr/>
          </p:nvSpPr>
          <p:spPr>
            <a:xfrm>
              <a:off x="0" y="0"/>
              <a:ext cx="8467725" cy="1669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  <a:tabLst/>
                <a:defRPr/>
              </a:pPr>
              <a:r>
                <a:rPr kumimoji="0" lang="en-US" sz="6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Conference/Workshops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0" y="1683893"/>
              <a:ext cx="2782606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49"/>
            <p:cNvSpPr txBox="1"/>
            <p:nvPr/>
          </p:nvSpPr>
          <p:spPr>
            <a:xfrm>
              <a:off x="0" y="1683893"/>
              <a:ext cx="2782606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Quality of Info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2847943" y="1683893"/>
              <a:ext cx="2899615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9"/>
            <p:cNvSpPr txBox="1"/>
            <p:nvPr/>
          </p:nvSpPr>
          <p:spPr>
            <a:xfrm>
              <a:off x="2847943" y="1683893"/>
              <a:ext cx="2899615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Pros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5683670" y="1669484"/>
              <a:ext cx="2782606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9"/>
            <p:cNvSpPr txBox="1"/>
            <p:nvPr/>
          </p:nvSpPr>
          <p:spPr>
            <a:xfrm>
              <a:off x="5683670" y="1669484"/>
              <a:ext cx="2782606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0" y="5175400"/>
              <a:ext cx="8467725" cy="389546"/>
            </a:xfrm>
            <a:prstGeom prst="rect">
              <a:avLst/>
            </a:prstGeom>
            <a:solidFill>
              <a:srgbClr val="3A6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56" name="Google Shape;1056;p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57" name="Google Shape;1057;p49"/>
          <p:cNvSpPr/>
          <p:nvPr/>
        </p:nvSpPr>
        <p:spPr>
          <a:xfrm>
            <a:off x="821635" y="2736582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Highly relevant – Patient Family Partners work on a specific topic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Dynamic Communication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8" name="Google Shape;1058;p49"/>
          <p:cNvSpPr/>
          <p:nvPr/>
        </p:nvSpPr>
        <p:spPr>
          <a:xfrm>
            <a:off x="3722546" y="2752804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Teams learn together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Builds bonds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Great for new partnerships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9" name="Google Shape;1059;p49"/>
          <p:cNvSpPr/>
          <p:nvPr/>
        </p:nvSpPr>
        <p:spPr>
          <a:xfrm>
            <a:off x="6486075" y="2736582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Moderate Effort if you organize these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Financial Resources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60" name="Google Shape;106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694" y="5638694"/>
            <a:ext cx="1219306" cy="121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48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66" name="Google Shape;1066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Focus Groups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1067" name="Google Shape;1067;p50"/>
          <p:cNvGrpSpPr/>
          <p:nvPr/>
        </p:nvGrpSpPr>
        <p:grpSpPr>
          <a:xfrm>
            <a:off x="676274" y="477078"/>
            <a:ext cx="8467725" cy="5564946"/>
            <a:chOff x="0" y="0"/>
            <a:chExt cx="8467725" cy="5564946"/>
          </a:xfrm>
        </p:grpSpPr>
        <p:sp>
          <p:nvSpPr>
            <p:cNvPr id="1068" name="Google Shape;1068;p50"/>
            <p:cNvSpPr/>
            <p:nvPr/>
          </p:nvSpPr>
          <p:spPr>
            <a:xfrm>
              <a:off x="0" y="0"/>
              <a:ext cx="8467725" cy="1669484"/>
            </a:xfrm>
            <a:prstGeom prst="rect">
              <a:avLst/>
            </a:prstGeom>
            <a:solidFill>
              <a:srgbClr val="3A6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50"/>
            <p:cNvSpPr txBox="1"/>
            <p:nvPr/>
          </p:nvSpPr>
          <p:spPr>
            <a:xfrm>
              <a:off x="0" y="0"/>
              <a:ext cx="8467725" cy="1669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  <a:tabLst/>
                <a:defRPr/>
              </a:pPr>
              <a:r>
                <a:rPr kumimoji="0" lang="en-US" sz="6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Co-Design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0" y="1683893"/>
              <a:ext cx="2782606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50"/>
            <p:cNvSpPr txBox="1"/>
            <p:nvPr/>
          </p:nvSpPr>
          <p:spPr>
            <a:xfrm>
              <a:off x="0" y="1683893"/>
              <a:ext cx="2782606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Quality of Info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2847943" y="1683893"/>
              <a:ext cx="2899615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50"/>
            <p:cNvSpPr txBox="1"/>
            <p:nvPr/>
          </p:nvSpPr>
          <p:spPr>
            <a:xfrm>
              <a:off x="2847943" y="1683893"/>
              <a:ext cx="2899615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Pros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5683670" y="1669484"/>
              <a:ext cx="2782606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50"/>
            <p:cNvSpPr txBox="1"/>
            <p:nvPr/>
          </p:nvSpPr>
          <p:spPr>
            <a:xfrm>
              <a:off x="5683670" y="1669484"/>
              <a:ext cx="2782606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0" y="5175400"/>
              <a:ext cx="8467725" cy="389546"/>
            </a:xfrm>
            <a:prstGeom prst="rect">
              <a:avLst/>
            </a:prstGeom>
            <a:solidFill>
              <a:srgbClr val="3A6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78" name="Google Shape;1078;p50"/>
          <p:cNvSpPr/>
          <p:nvPr/>
        </p:nvSpPr>
        <p:spPr>
          <a:xfrm>
            <a:off x="821635" y="2737245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Highly relevant – Patient Family Partners continuously inform improvement efforts across the organization-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Dynamic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9" name="Google Shape;1079;p50"/>
          <p:cNvSpPr/>
          <p:nvPr/>
        </p:nvSpPr>
        <p:spPr>
          <a:xfrm>
            <a:off x="3722546" y="2752804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360 degree understanding of improvement needs of the organization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led to changes in the health care delivery systems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0" name="Google Shape;1080;p50"/>
          <p:cNvSpPr/>
          <p:nvPr/>
        </p:nvSpPr>
        <p:spPr>
          <a:xfrm>
            <a:off x="6486075" y="2737245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Moderate amount of staff time and financial resource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81" name="Google Shape;108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1501" y="5638694"/>
            <a:ext cx="1219306" cy="121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037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87" name="Google Shape;1087;p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Focus Groups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1088" name="Google Shape;1088;p51"/>
          <p:cNvGrpSpPr/>
          <p:nvPr/>
        </p:nvGrpSpPr>
        <p:grpSpPr>
          <a:xfrm>
            <a:off x="676274" y="477078"/>
            <a:ext cx="8467725" cy="5564946"/>
            <a:chOff x="0" y="0"/>
            <a:chExt cx="8467725" cy="5564946"/>
          </a:xfrm>
        </p:grpSpPr>
        <p:sp>
          <p:nvSpPr>
            <p:cNvPr id="1089" name="Google Shape;1089;p51"/>
            <p:cNvSpPr/>
            <p:nvPr/>
          </p:nvSpPr>
          <p:spPr>
            <a:xfrm>
              <a:off x="0" y="0"/>
              <a:ext cx="8467725" cy="1669484"/>
            </a:xfrm>
            <a:prstGeom prst="rect">
              <a:avLst/>
            </a:prstGeom>
            <a:solidFill>
              <a:srgbClr val="3A6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51"/>
            <p:cNvSpPr txBox="1"/>
            <p:nvPr/>
          </p:nvSpPr>
          <p:spPr>
            <a:xfrm>
              <a:off x="0" y="0"/>
              <a:ext cx="8467725" cy="1669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  <a:tabLst/>
                <a:defRPr/>
              </a:pPr>
              <a:r>
                <a:rPr kumimoji="0" lang="en-US" sz="6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PFACs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51"/>
            <p:cNvSpPr/>
            <p:nvPr/>
          </p:nvSpPr>
          <p:spPr>
            <a:xfrm>
              <a:off x="0" y="1683893"/>
              <a:ext cx="2782606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51"/>
            <p:cNvSpPr txBox="1"/>
            <p:nvPr/>
          </p:nvSpPr>
          <p:spPr>
            <a:xfrm>
              <a:off x="0" y="1683893"/>
              <a:ext cx="2782606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Quality of Info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51"/>
            <p:cNvSpPr/>
            <p:nvPr/>
          </p:nvSpPr>
          <p:spPr>
            <a:xfrm>
              <a:off x="2847943" y="1683893"/>
              <a:ext cx="2899615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51"/>
            <p:cNvSpPr txBox="1"/>
            <p:nvPr/>
          </p:nvSpPr>
          <p:spPr>
            <a:xfrm>
              <a:off x="2847943" y="1683893"/>
              <a:ext cx="2899615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Pros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51"/>
            <p:cNvSpPr/>
            <p:nvPr/>
          </p:nvSpPr>
          <p:spPr>
            <a:xfrm>
              <a:off x="5683670" y="1669484"/>
              <a:ext cx="2782606" cy="35059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51"/>
            <p:cNvSpPr txBox="1"/>
            <p:nvPr/>
          </p:nvSpPr>
          <p:spPr>
            <a:xfrm>
              <a:off x="5683670" y="1669484"/>
              <a:ext cx="2782606" cy="3505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51"/>
            <p:cNvSpPr/>
            <p:nvPr/>
          </p:nvSpPr>
          <p:spPr>
            <a:xfrm>
              <a:off x="0" y="5175400"/>
              <a:ext cx="8467725" cy="389546"/>
            </a:xfrm>
            <a:prstGeom prst="rect">
              <a:avLst/>
            </a:prstGeom>
            <a:solidFill>
              <a:srgbClr val="3A6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98" name="Google Shape;1098;p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99" name="Google Shape;1099;p51"/>
          <p:cNvSpPr/>
          <p:nvPr/>
        </p:nvSpPr>
        <p:spPr>
          <a:xfrm>
            <a:off x="821635" y="2737245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Highly informative on a continuous basis, dependent on relationship of trust &amp; relevance to the organization-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Reciprocal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0" name="Google Shape;1100;p51"/>
          <p:cNvSpPr/>
          <p:nvPr/>
        </p:nvSpPr>
        <p:spPr>
          <a:xfrm>
            <a:off x="3722546" y="2752804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resource hard wired into the hospital so that your patients and families continuously inform improvement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1" name="Google Shape;1101;p51"/>
          <p:cNvSpPr/>
          <p:nvPr/>
        </p:nvSpPr>
        <p:spPr>
          <a:xfrm>
            <a:off x="6486075" y="2736582"/>
            <a:ext cx="2504661" cy="27359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Moderate amount of staff time and financial resource required.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02" name="Google Shape;110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694" y="5638694"/>
            <a:ext cx="1219306" cy="121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596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52"/>
          <p:cNvSpPr txBox="1">
            <a:spLocks noGrp="1"/>
          </p:cNvSpPr>
          <p:nvPr>
            <p:ph type="title"/>
          </p:nvPr>
        </p:nvSpPr>
        <p:spPr>
          <a:xfrm>
            <a:off x="744071" y="97217"/>
            <a:ext cx="100593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Strategies for Integrating </a:t>
            </a:r>
            <a:br>
              <a:rPr lang="en-US">
                <a:solidFill>
                  <a:schemeClr val="dk1"/>
                </a:solidFill>
              </a:rPr>
            </a:br>
            <a:r>
              <a:rPr lang="en-US"/>
              <a:t>Patient Partners</a:t>
            </a:r>
            <a:r>
              <a:rPr lang="en-US">
                <a:solidFill>
                  <a:schemeClr val="dk1"/>
                </a:solidFill>
              </a:rPr>
              <a:t> on Committees/Projects</a:t>
            </a:r>
            <a:endParaRPr/>
          </a:p>
        </p:txBody>
      </p:sp>
      <p:grpSp>
        <p:nvGrpSpPr>
          <p:cNvPr id="1109" name="Google Shape;1109;p52"/>
          <p:cNvGrpSpPr/>
          <p:nvPr/>
        </p:nvGrpSpPr>
        <p:grpSpPr>
          <a:xfrm>
            <a:off x="332509" y="1497194"/>
            <a:ext cx="11677782" cy="5078549"/>
            <a:chOff x="0" y="902"/>
            <a:chExt cx="11677782" cy="5078549"/>
          </a:xfrm>
        </p:grpSpPr>
        <p:cxnSp>
          <p:nvCxnSpPr>
            <p:cNvPr id="1110" name="Google Shape;1110;p52"/>
            <p:cNvCxnSpPr/>
            <p:nvPr/>
          </p:nvCxnSpPr>
          <p:spPr>
            <a:xfrm>
              <a:off x="0" y="4243433"/>
              <a:ext cx="11677782" cy="0"/>
            </a:xfrm>
            <a:prstGeom prst="straightConnector1">
              <a:avLst/>
            </a:pr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1" name="Google Shape;1111;p52"/>
            <p:cNvCxnSpPr/>
            <p:nvPr/>
          </p:nvCxnSpPr>
          <p:spPr>
            <a:xfrm>
              <a:off x="0" y="2968571"/>
              <a:ext cx="11677782" cy="0"/>
            </a:xfrm>
            <a:prstGeom prst="straightConnector1">
              <a:avLst/>
            </a:pr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2" name="Google Shape;1112;p52"/>
            <p:cNvCxnSpPr/>
            <p:nvPr/>
          </p:nvCxnSpPr>
          <p:spPr>
            <a:xfrm>
              <a:off x="0" y="1693710"/>
              <a:ext cx="11677782" cy="0"/>
            </a:xfrm>
            <a:prstGeom prst="straightConnector1">
              <a:avLst/>
            </a:pr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3" name="Google Shape;1113;p52"/>
            <p:cNvCxnSpPr/>
            <p:nvPr/>
          </p:nvCxnSpPr>
          <p:spPr>
            <a:xfrm>
              <a:off x="0" y="418848"/>
              <a:ext cx="11677782" cy="0"/>
            </a:xfrm>
            <a:prstGeom prst="straightConnector1">
              <a:avLst/>
            </a:pr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14" name="Google Shape;1114;p52"/>
            <p:cNvSpPr/>
            <p:nvPr/>
          </p:nvSpPr>
          <p:spPr>
            <a:xfrm>
              <a:off x="3036223" y="902"/>
              <a:ext cx="8641559" cy="417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52"/>
            <p:cNvSpPr txBox="1"/>
            <p:nvPr/>
          </p:nvSpPr>
          <p:spPr>
            <a:xfrm>
              <a:off x="3036223" y="902"/>
              <a:ext cx="8641559" cy="417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43800" rIns="43800" bIns="4380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Onboarding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0" y="902"/>
              <a:ext cx="3036223" cy="417946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2E538F"/>
            </a:solidFill>
            <a:ln w="12700" cap="flat" cmpd="sng">
              <a:solidFill>
                <a:srgbClr val="2E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52"/>
            <p:cNvSpPr txBox="1"/>
            <p:nvPr/>
          </p:nvSpPr>
          <p:spPr>
            <a:xfrm>
              <a:off x="20406" y="21308"/>
              <a:ext cx="2995411" cy="397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43800" rIns="43800" bIns="43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Step 1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52"/>
            <p:cNvSpPr/>
            <p:nvPr/>
          </p:nvSpPr>
          <p:spPr>
            <a:xfrm>
              <a:off x="0" y="418848"/>
              <a:ext cx="11677782" cy="836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52"/>
            <p:cNvSpPr txBox="1"/>
            <p:nvPr/>
          </p:nvSpPr>
          <p:spPr>
            <a:xfrm>
              <a:off x="0" y="418848"/>
              <a:ext cx="11677782" cy="836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43800" rIns="43800" bIns="43800" anchor="t" anchorCtr="0">
              <a:noAutofit/>
            </a:bodyPr>
            <a:lstStyle/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Provide information to provide to Partners. (Time commitment, date, what to expect in meeting, etc.)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52"/>
            <p:cNvSpPr/>
            <p:nvPr/>
          </p:nvSpPr>
          <p:spPr>
            <a:xfrm>
              <a:off x="3036223" y="1275764"/>
              <a:ext cx="8641559" cy="417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52"/>
            <p:cNvSpPr txBox="1"/>
            <p:nvPr/>
          </p:nvSpPr>
          <p:spPr>
            <a:xfrm>
              <a:off x="3036223" y="1275764"/>
              <a:ext cx="8641559" cy="417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43800" rIns="43800" bIns="4380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Match Interests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0" y="1275764"/>
              <a:ext cx="3036223" cy="417946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6682C5"/>
            </a:solidFill>
            <a:ln w="12700" cap="flat" cmpd="sng">
              <a:solidFill>
                <a:srgbClr val="6682C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52"/>
            <p:cNvSpPr txBox="1"/>
            <p:nvPr/>
          </p:nvSpPr>
          <p:spPr>
            <a:xfrm>
              <a:off x="20406" y="1296170"/>
              <a:ext cx="2995411" cy="397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43800" rIns="43800" bIns="43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Step 2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0" y="1693710"/>
              <a:ext cx="11677782" cy="836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52"/>
            <p:cNvSpPr txBox="1"/>
            <p:nvPr/>
          </p:nvSpPr>
          <p:spPr>
            <a:xfrm>
              <a:off x="0" y="1693710"/>
              <a:ext cx="11677782" cy="836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43800" rIns="43800" bIns="43800" anchor="t" anchorCtr="0">
              <a:noAutofit/>
            </a:bodyPr>
            <a:lstStyle/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Make every effort to match the interests of the Partners to the topic of the committee or project.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52"/>
            <p:cNvSpPr/>
            <p:nvPr/>
          </p:nvSpPr>
          <p:spPr>
            <a:xfrm>
              <a:off x="3036223" y="2550625"/>
              <a:ext cx="8641559" cy="417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52"/>
            <p:cNvSpPr txBox="1"/>
            <p:nvPr/>
          </p:nvSpPr>
          <p:spPr>
            <a:xfrm>
              <a:off x="3036223" y="2550625"/>
              <a:ext cx="8641559" cy="417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43800" rIns="43800" bIns="4380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Preparation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0" y="2550625"/>
              <a:ext cx="3036223" cy="417946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B8C2E0"/>
            </a:solidFill>
            <a:ln w="12700" cap="flat" cmpd="sng">
              <a:solidFill>
                <a:srgbClr val="B8C2E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52"/>
            <p:cNvSpPr txBox="1"/>
            <p:nvPr/>
          </p:nvSpPr>
          <p:spPr>
            <a:xfrm>
              <a:off x="20406" y="2571031"/>
              <a:ext cx="2995411" cy="397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43800" rIns="43800" bIns="43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Step 3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52"/>
            <p:cNvSpPr/>
            <p:nvPr/>
          </p:nvSpPr>
          <p:spPr>
            <a:xfrm>
              <a:off x="0" y="2968571"/>
              <a:ext cx="11677782" cy="836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52"/>
            <p:cNvSpPr txBox="1"/>
            <p:nvPr/>
          </p:nvSpPr>
          <p:spPr>
            <a:xfrm>
              <a:off x="0" y="2968571"/>
              <a:ext cx="11677782" cy="836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43800" rIns="43800" bIns="43800" anchor="t" anchorCtr="0">
              <a:noAutofit/>
            </a:bodyPr>
            <a:lstStyle/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Connect the Partner with team liaison to provide more information on the meeting topic. Plan a 30 minute meeting for 1:1 time with Partners and allow time for questions.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52"/>
            <p:cNvSpPr/>
            <p:nvPr/>
          </p:nvSpPr>
          <p:spPr>
            <a:xfrm>
              <a:off x="3036223" y="3825487"/>
              <a:ext cx="8641559" cy="417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52"/>
            <p:cNvSpPr txBox="1"/>
            <p:nvPr/>
          </p:nvSpPr>
          <p:spPr>
            <a:xfrm>
              <a:off x="3036223" y="3825487"/>
              <a:ext cx="8641559" cy="417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43800" rIns="43800" bIns="4380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Follow Up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0" y="3825487"/>
              <a:ext cx="3036223" cy="417946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6682C5"/>
            </a:solidFill>
            <a:ln w="12700" cap="flat" cmpd="sng">
              <a:solidFill>
                <a:srgbClr val="6682C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52"/>
            <p:cNvSpPr txBox="1"/>
            <p:nvPr/>
          </p:nvSpPr>
          <p:spPr>
            <a:xfrm>
              <a:off x="20406" y="3845893"/>
              <a:ext cx="2995411" cy="397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43800" rIns="43800" bIns="43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Step 4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52"/>
            <p:cNvSpPr/>
            <p:nvPr/>
          </p:nvSpPr>
          <p:spPr>
            <a:xfrm>
              <a:off x="0" y="4243433"/>
              <a:ext cx="11677782" cy="836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52"/>
            <p:cNvSpPr txBox="1"/>
            <p:nvPr/>
          </p:nvSpPr>
          <p:spPr>
            <a:xfrm>
              <a:off x="0" y="4243433"/>
              <a:ext cx="11677782" cy="836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43800" rIns="43800" bIns="43800" anchor="t" anchorCtr="0">
              <a:noAutofit/>
            </a:bodyPr>
            <a:lstStyle/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Follow up soon after the first encounter with a new team. Provide additional resources and answer questions.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Did they have everything they needed to participate effectively?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38" name="Google Shape;113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420" y="5242420"/>
            <a:ext cx="1615580" cy="1615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715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53"/>
          <p:cNvSpPr/>
          <p:nvPr/>
        </p:nvSpPr>
        <p:spPr>
          <a:xfrm rot="1875717">
            <a:off x="6290446" y="-2460265"/>
            <a:ext cx="7690902" cy="471721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53"/>
          <p:cNvSpPr txBox="1">
            <a:spLocks noGrp="1"/>
          </p:cNvSpPr>
          <p:nvPr>
            <p:ph type="title"/>
          </p:nvPr>
        </p:nvSpPr>
        <p:spPr>
          <a:xfrm>
            <a:off x="7497958" y="212156"/>
            <a:ext cx="6738257" cy="78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Sharing Best Practices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and strategy</a:t>
            </a:r>
            <a:endParaRPr/>
          </a:p>
        </p:txBody>
      </p:sp>
      <p:grpSp>
        <p:nvGrpSpPr>
          <p:cNvPr id="1146" name="Google Shape;1146;p53"/>
          <p:cNvGrpSpPr/>
          <p:nvPr/>
        </p:nvGrpSpPr>
        <p:grpSpPr>
          <a:xfrm>
            <a:off x="636499" y="2365260"/>
            <a:ext cx="6391746" cy="4274423"/>
            <a:chOff x="181422" y="57588"/>
            <a:chExt cx="6391746" cy="4274423"/>
          </a:xfrm>
        </p:grpSpPr>
        <p:sp>
          <p:nvSpPr>
            <p:cNvPr id="1147" name="Google Shape;1147;p53"/>
            <p:cNvSpPr/>
            <p:nvPr/>
          </p:nvSpPr>
          <p:spPr>
            <a:xfrm rot="5400000">
              <a:off x="462980" y="1271326"/>
              <a:ext cx="1124378" cy="128006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gradFill>
              <a:gsLst>
                <a:gs pos="0">
                  <a:srgbClr val="C7CFE7"/>
                </a:gs>
                <a:gs pos="50000">
                  <a:srgbClr val="BDC7E4"/>
                </a:gs>
                <a:gs pos="100000">
                  <a:srgbClr val="A4AEC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53"/>
            <p:cNvSpPr/>
            <p:nvPr/>
          </p:nvSpPr>
          <p:spPr>
            <a:xfrm>
              <a:off x="181422" y="57588"/>
              <a:ext cx="1892792" cy="1324893"/>
            </a:xfrm>
            <a:prstGeom prst="roundRect">
              <a:avLst>
                <a:gd name="adj" fmla="val 1667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53"/>
            <p:cNvSpPr txBox="1"/>
            <p:nvPr/>
          </p:nvSpPr>
          <p:spPr>
            <a:xfrm>
              <a:off x="246110" y="122276"/>
              <a:ext cx="1763416" cy="1195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Listening to Patients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53"/>
            <p:cNvSpPr/>
            <p:nvPr/>
          </p:nvSpPr>
          <p:spPr>
            <a:xfrm>
              <a:off x="2057880" y="151288"/>
              <a:ext cx="1376636" cy="1070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53"/>
            <p:cNvSpPr txBox="1"/>
            <p:nvPr/>
          </p:nvSpPr>
          <p:spPr>
            <a:xfrm>
              <a:off x="2057880" y="151288"/>
              <a:ext cx="1376636" cy="1070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marR="0" lvl="1" indent="-508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53"/>
            <p:cNvSpPr/>
            <p:nvPr/>
          </p:nvSpPr>
          <p:spPr>
            <a:xfrm rot="5400000">
              <a:off x="2032306" y="2759619"/>
              <a:ext cx="1124378" cy="128006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gradFill>
              <a:gsLst>
                <a:gs pos="0">
                  <a:srgbClr val="C7CFE7"/>
                </a:gs>
                <a:gs pos="50000">
                  <a:srgbClr val="BDC7E4"/>
                </a:gs>
                <a:gs pos="100000">
                  <a:srgbClr val="A4AEC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53"/>
            <p:cNvSpPr/>
            <p:nvPr/>
          </p:nvSpPr>
          <p:spPr>
            <a:xfrm>
              <a:off x="1734414" y="1513222"/>
              <a:ext cx="1892792" cy="1324893"/>
            </a:xfrm>
            <a:prstGeom prst="roundRect">
              <a:avLst>
                <a:gd name="adj" fmla="val 1667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53"/>
            <p:cNvSpPr txBox="1"/>
            <p:nvPr/>
          </p:nvSpPr>
          <p:spPr>
            <a:xfrm>
              <a:off x="1799102" y="1577910"/>
              <a:ext cx="1763416" cy="1195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Improving Outcomes with PFE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53"/>
            <p:cNvSpPr/>
            <p:nvPr/>
          </p:nvSpPr>
          <p:spPr>
            <a:xfrm>
              <a:off x="3627206" y="1639581"/>
              <a:ext cx="1376636" cy="1070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53"/>
            <p:cNvSpPr txBox="1"/>
            <p:nvPr/>
          </p:nvSpPr>
          <p:spPr>
            <a:xfrm>
              <a:off x="3627206" y="1639581"/>
              <a:ext cx="1376636" cy="1070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marR="0" lvl="1" indent="-508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53"/>
            <p:cNvSpPr/>
            <p:nvPr/>
          </p:nvSpPr>
          <p:spPr>
            <a:xfrm>
              <a:off x="3281632" y="3007118"/>
              <a:ext cx="1892792" cy="1324893"/>
            </a:xfrm>
            <a:prstGeom prst="roundRect">
              <a:avLst>
                <a:gd name="adj" fmla="val 1667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53"/>
            <p:cNvSpPr txBox="1"/>
            <p:nvPr/>
          </p:nvSpPr>
          <p:spPr>
            <a:xfrm>
              <a:off x="3346320" y="3071806"/>
              <a:ext cx="1763416" cy="1195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Creating a  Culture of PFCC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53"/>
            <p:cNvSpPr/>
            <p:nvPr/>
          </p:nvSpPr>
          <p:spPr>
            <a:xfrm>
              <a:off x="5196532" y="3127873"/>
              <a:ext cx="1376636" cy="1070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53"/>
            <p:cNvSpPr txBox="1"/>
            <p:nvPr/>
          </p:nvSpPr>
          <p:spPr>
            <a:xfrm>
              <a:off x="5196532" y="3127873"/>
              <a:ext cx="1376636" cy="1070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2286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  <a:tabLst/>
                <a:defRPr/>
              </a:pPr>
              <a:r>
                <a:rPr kumimoji="0" lang="en-US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Start of Series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61" name="Google Shape;116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5032" y="78446"/>
            <a:ext cx="6736664" cy="43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53"/>
          <p:cNvSpPr txBox="1"/>
          <p:nvPr/>
        </p:nvSpPr>
        <p:spPr>
          <a:xfrm>
            <a:off x="2258569" y="88867"/>
            <a:ext cx="17308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to Select and Recruit PFPs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3" name="Google Shape;1163;p53"/>
          <p:cNvSpPr txBox="1"/>
          <p:nvPr/>
        </p:nvSpPr>
        <p:spPr>
          <a:xfrm>
            <a:off x="9479554" y="5620199"/>
            <a:ext cx="17308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Levels of Engagement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4" name="Google Shape;1164;p53"/>
          <p:cNvSpPr txBox="1"/>
          <p:nvPr/>
        </p:nvSpPr>
        <p:spPr>
          <a:xfrm>
            <a:off x="3721058" y="1732396"/>
            <a:ext cx="196834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to tell a story and use a story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5" name="Google Shape;1165;p53"/>
          <p:cNvSpPr txBox="1"/>
          <p:nvPr/>
        </p:nvSpPr>
        <p:spPr>
          <a:xfrm>
            <a:off x="5321221" y="3375925"/>
            <a:ext cx="196834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Planning and Sustainability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66" name="Google Shape;1166;p53"/>
          <p:cNvGrpSpPr/>
          <p:nvPr/>
        </p:nvGrpSpPr>
        <p:grpSpPr>
          <a:xfrm>
            <a:off x="7031370" y="4360583"/>
            <a:ext cx="2210230" cy="1324893"/>
            <a:chOff x="3281632" y="3007118"/>
            <a:chExt cx="2210230" cy="1324893"/>
          </a:xfrm>
        </p:grpSpPr>
        <p:sp>
          <p:nvSpPr>
            <p:cNvPr id="1167" name="Google Shape;1167;p53"/>
            <p:cNvSpPr/>
            <p:nvPr/>
          </p:nvSpPr>
          <p:spPr>
            <a:xfrm>
              <a:off x="3281632" y="3007118"/>
              <a:ext cx="1892792" cy="1324893"/>
            </a:xfrm>
            <a:prstGeom prst="roundRect">
              <a:avLst>
                <a:gd name="adj" fmla="val 1667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53"/>
            <p:cNvSpPr txBox="1"/>
            <p:nvPr/>
          </p:nvSpPr>
          <p:spPr>
            <a:xfrm>
              <a:off x="3346319" y="3071806"/>
              <a:ext cx="2145543" cy="1195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Wins, Barriers, and Opportunities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69" name="Google Shape;1169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2931" y="4307570"/>
            <a:ext cx="1280271" cy="112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3629" y="5685476"/>
            <a:ext cx="1280271" cy="1127858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53"/>
          <p:cNvSpPr txBox="1"/>
          <p:nvPr/>
        </p:nvSpPr>
        <p:spPr>
          <a:xfrm>
            <a:off x="9299769" y="5437938"/>
            <a:ext cx="1763416" cy="119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to Tell and Use a Story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72" name="Google Shape;1172;p53"/>
          <p:cNvGrpSpPr/>
          <p:nvPr/>
        </p:nvGrpSpPr>
        <p:grpSpPr>
          <a:xfrm>
            <a:off x="8982330" y="5533107"/>
            <a:ext cx="1917179" cy="1347886"/>
            <a:chOff x="3281632" y="3007118"/>
            <a:chExt cx="1917179" cy="1347886"/>
          </a:xfrm>
        </p:grpSpPr>
        <p:sp>
          <p:nvSpPr>
            <p:cNvPr id="1173" name="Google Shape;1173;p53"/>
            <p:cNvSpPr/>
            <p:nvPr/>
          </p:nvSpPr>
          <p:spPr>
            <a:xfrm>
              <a:off x="3281632" y="3007118"/>
              <a:ext cx="1892792" cy="1324893"/>
            </a:xfrm>
            <a:prstGeom prst="roundRect">
              <a:avLst>
                <a:gd name="adj" fmla="val 1667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53"/>
            <p:cNvSpPr txBox="1"/>
            <p:nvPr/>
          </p:nvSpPr>
          <p:spPr>
            <a:xfrm>
              <a:off x="3312539" y="3159487"/>
              <a:ext cx="1886272" cy="1195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Levels of Engagement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75" name="Google Shape;1175;p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58723" y="892126"/>
            <a:ext cx="1415546" cy="141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53"/>
          <p:cNvSpPr txBox="1"/>
          <p:nvPr/>
        </p:nvSpPr>
        <p:spPr>
          <a:xfrm>
            <a:off x="212271" y="6451196"/>
            <a:ext cx="34943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ILPQC Toolkit via website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2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6"/>
          <p:cNvSpPr/>
          <p:nvPr/>
        </p:nvSpPr>
        <p:spPr>
          <a:xfrm>
            <a:off x="1896533" y="168013"/>
            <a:ext cx="8246534" cy="1948654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36"/>
          <p:cNvSpPr txBox="1">
            <a:spLocks noGrp="1"/>
          </p:cNvSpPr>
          <p:nvPr>
            <p:ph type="ctrTitle"/>
          </p:nvPr>
        </p:nvSpPr>
        <p:spPr>
          <a:xfrm>
            <a:off x="1524000" y="207856"/>
            <a:ext cx="9144000" cy="173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Partnering with Parents on Your QI Journey</a:t>
            </a:r>
            <a:endParaRPr/>
          </a:p>
        </p:txBody>
      </p:sp>
      <p:sp>
        <p:nvSpPr>
          <p:cNvPr id="790" name="Google Shape;790;p36"/>
          <p:cNvSpPr txBox="1">
            <a:spLocks noGrp="1"/>
          </p:cNvSpPr>
          <p:nvPr>
            <p:ph type="subTitle" idx="1"/>
          </p:nvPr>
        </p:nvSpPr>
        <p:spPr>
          <a:xfrm>
            <a:off x="-1976718" y="639091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LaToshia Rouse, CD(DONA)</a:t>
            </a:r>
            <a:endParaRPr/>
          </a:p>
        </p:txBody>
      </p:sp>
      <p:pic>
        <p:nvPicPr>
          <p:cNvPr id="791" name="Google Shape;791;p36"/>
          <p:cNvPicPr preferRelativeResize="0"/>
          <p:nvPr/>
        </p:nvPicPr>
        <p:blipFill rotWithShape="1">
          <a:blip r:embed="rId3">
            <a:alphaModFix/>
          </a:blip>
          <a:srcRect t="17555"/>
          <a:stretch/>
        </p:blipFill>
        <p:spPr>
          <a:xfrm>
            <a:off x="1340224" y="2917839"/>
            <a:ext cx="2510116" cy="3104203"/>
          </a:xfrm>
          <a:prstGeom prst="rect">
            <a:avLst/>
          </a:prstGeom>
          <a:noFill/>
          <a:ln w="228600" cap="sq" cmpd="thickThin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92" name="Google Shape;79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4953" y="2917839"/>
            <a:ext cx="3128682" cy="3128682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36"/>
          <p:cNvSpPr txBox="1"/>
          <p:nvPr/>
        </p:nvSpPr>
        <p:spPr>
          <a:xfrm>
            <a:off x="4335432" y="3047392"/>
            <a:ext cx="3993779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IPFCC Faculty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NNPQC Co-Chair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ABP Board of Directors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NICHQ Board of Directors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Engagement Consultant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Birth and Postpartum Doula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Patient Educator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473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82" name="Google Shape;1182;p54"/>
          <p:cNvSpPr txBox="1"/>
          <p:nvPr/>
        </p:nvSpPr>
        <p:spPr>
          <a:xfrm>
            <a:off x="705490" y="1325563"/>
            <a:ext cx="10781019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Family Centered Care is not something you do for a family, it’s something you do WITH a family.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3" name="Google Shape;118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9771" y="5355771"/>
            <a:ext cx="1502229" cy="1502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627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5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995858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THANK YOU FOR YOUR IMPACT ON CARE!</a:t>
            </a:r>
            <a:br>
              <a:rPr lang="en-US"/>
            </a:br>
            <a:r>
              <a:rPr lang="en-US"/>
              <a:t>Any questions? </a:t>
            </a:r>
            <a:r>
              <a:rPr lang="en-US">
                <a:solidFill>
                  <a:srgbClr val="002060"/>
                </a:solidFill>
              </a:rPr>
              <a:t>contact@latoshiarouse.com</a:t>
            </a:r>
            <a:endParaRPr/>
          </a:p>
        </p:txBody>
      </p:sp>
      <p:pic>
        <p:nvPicPr>
          <p:cNvPr id="1190" name="Google Shape;119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437" y="2518382"/>
            <a:ext cx="3127519" cy="3127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033C8-E908-5B04-F6F5-13C147908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8" name="Google Shape;798;p37"/>
          <p:cNvCxnSpPr/>
          <p:nvPr/>
        </p:nvCxnSpPr>
        <p:spPr>
          <a:xfrm>
            <a:off x="1962855" y="1854686"/>
            <a:ext cx="6048375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9" name="Google Shape;799;p37"/>
          <p:cNvCxnSpPr/>
          <p:nvPr/>
        </p:nvCxnSpPr>
        <p:spPr>
          <a:xfrm rot="10800000" flipH="1">
            <a:off x="2895601" y="5181601"/>
            <a:ext cx="5596745" cy="51723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00" name="Google Shape;80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3810000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37" descr="A picture containing indoor, cluttered, refrigerator, kitche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2485868"/>
            <a:ext cx="3752538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37" descr="A group of people sitting at a par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6776" y="0"/>
            <a:ext cx="5371224" cy="40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37" descr="A child sitting on a tab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99" b="9520"/>
          <a:stretch/>
        </p:blipFill>
        <p:spPr>
          <a:xfrm>
            <a:off x="1524000" y="4784317"/>
            <a:ext cx="3662597" cy="207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37" descr="A child lying on a be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r="1520" b="30909"/>
          <a:stretch/>
        </p:blipFill>
        <p:spPr>
          <a:xfrm>
            <a:off x="5184931" y="3962400"/>
            <a:ext cx="5503056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87987" y="5353987"/>
            <a:ext cx="1504013" cy="150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4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810;p38" descr="PQCNC Full Logo Fl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38" y="5611266"/>
            <a:ext cx="20419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7443" y="1760767"/>
            <a:ext cx="2890293" cy="100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2744" y="145282"/>
            <a:ext cx="1941392" cy="1712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73743" y="503480"/>
            <a:ext cx="1555587" cy="107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1187" y="2291163"/>
            <a:ext cx="4406010" cy="111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38" descr="A close up of a logo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6054" y="25062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38" descr="A close up of a sig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66967" y="5381625"/>
            <a:ext cx="185737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38" descr="A screen shot of a computer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799415" y="6196257"/>
            <a:ext cx="3127237" cy="50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24542" y="1549070"/>
            <a:ext cx="2704513" cy="1268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62357" y="4570115"/>
            <a:ext cx="1910641" cy="191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92654" y="4293394"/>
            <a:ext cx="2447773" cy="244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3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317589" y="406926"/>
            <a:ext cx="323850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38" descr="Logo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886075" y="3778068"/>
            <a:ext cx="2027420" cy="1422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38" descr="Logo, company name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71268" y="3535180"/>
            <a:ext cx="2270370" cy="169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38" descr="Logo, company name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114207" y="3040192"/>
            <a:ext cx="363855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38" descr="A close up of a logo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556089" y="5113946"/>
            <a:ext cx="2142857" cy="971429"/>
          </a:xfrm>
          <a:prstGeom prst="rect">
            <a:avLst/>
          </a:prstGeom>
          <a:solidFill>
            <a:srgbClr val="0C0C0C"/>
          </a:solidFill>
          <a:ln>
            <a:noFill/>
          </a:ln>
        </p:spPr>
      </p:pic>
      <p:pic>
        <p:nvPicPr>
          <p:cNvPr id="826" name="Google Shape;826;p38" descr="A close up of a sign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929188" y="6088064"/>
            <a:ext cx="3143014" cy="79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38" descr="A picture containing icon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182100" y="738186"/>
            <a:ext cx="25717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3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843845" y="4443088"/>
            <a:ext cx="4733925" cy="40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38" descr="A picture containing large, clock, computer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814388" y="3550665"/>
            <a:ext cx="1138237" cy="108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3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181599" y="2814638"/>
            <a:ext cx="1514475" cy="151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5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9"/>
          <p:cNvSpPr/>
          <p:nvPr/>
        </p:nvSpPr>
        <p:spPr>
          <a:xfrm>
            <a:off x="0" y="0"/>
            <a:ext cx="4909930" cy="68580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39"/>
          <p:cNvSpPr txBox="1">
            <a:spLocks noGrp="1"/>
          </p:cNvSpPr>
          <p:nvPr>
            <p:ph type="title"/>
          </p:nvPr>
        </p:nvSpPr>
        <p:spPr>
          <a:xfrm>
            <a:off x="406166" y="1477267"/>
            <a:ext cx="450376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What does a parent and family partner offer to a quality improvement team?</a:t>
            </a:r>
            <a:endParaRPr/>
          </a:p>
        </p:txBody>
      </p:sp>
      <p:sp>
        <p:nvSpPr>
          <p:cNvPr id="837" name="Google Shape;837;p39"/>
          <p:cNvSpPr txBox="1">
            <a:spLocks noGrp="1"/>
          </p:cNvSpPr>
          <p:nvPr>
            <p:ph type="body" idx="1"/>
          </p:nvPr>
        </p:nvSpPr>
        <p:spPr>
          <a:xfrm>
            <a:off x="5519551" y="2018350"/>
            <a:ext cx="6672449" cy="436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FFFFFF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Holders of new information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Feedback from a parent’s perspective on your policies, your method of distributing information, and your ways to engage families at the beside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Timely feedback on care experiences well before the customer service surveys are completed by families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A story to accompany the data that can be told from an educated patient perspective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Help with parent education from a parent perspective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838" name="Google Shape;83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3116" y="4630925"/>
            <a:ext cx="2040951" cy="2040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33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0"/>
          <p:cNvSpPr txBox="1">
            <a:spLocks noGrp="1"/>
          </p:cNvSpPr>
          <p:nvPr>
            <p:ph type="title"/>
          </p:nvPr>
        </p:nvSpPr>
        <p:spPr>
          <a:xfrm>
            <a:off x="0" y="-48985"/>
            <a:ext cx="10515600" cy="83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Core Concepts of Patient- and Family-Centered Care</a:t>
            </a:r>
            <a:endParaRPr/>
          </a:p>
        </p:txBody>
      </p:sp>
      <p:grpSp>
        <p:nvGrpSpPr>
          <p:cNvPr id="845" name="Google Shape;845;p40"/>
          <p:cNvGrpSpPr/>
          <p:nvPr/>
        </p:nvGrpSpPr>
        <p:grpSpPr>
          <a:xfrm>
            <a:off x="1342570" y="572710"/>
            <a:ext cx="8128000" cy="5418666"/>
            <a:chOff x="-1" y="0"/>
            <a:chExt cx="8128000" cy="5418666"/>
          </a:xfrm>
        </p:grpSpPr>
        <p:sp>
          <p:nvSpPr>
            <p:cNvPr id="846" name="Google Shape;846;p40"/>
            <p:cNvSpPr/>
            <p:nvPr/>
          </p:nvSpPr>
          <p:spPr>
            <a:xfrm rot="-5400000">
              <a:off x="677333" y="-677333"/>
              <a:ext cx="2709333" cy="4064000"/>
            </a:xfrm>
            <a:prstGeom prst="round1Rect">
              <a:avLst>
                <a:gd name="adj" fmla="val 16667"/>
              </a:avLst>
            </a:prstGeom>
            <a:solidFill>
              <a:srgbClr val="2E5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0"/>
            <p:cNvSpPr txBox="1"/>
            <p:nvPr/>
          </p:nvSpPr>
          <p:spPr>
            <a:xfrm>
              <a:off x="-1" y="1"/>
              <a:ext cx="4064000" cy="203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125" tIns="263125" rIns="263125" bIns="2631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  <a:tabLst/>
                <a:defRPr/>
              </a:pPr>
              <a:r>
                <a: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Dignity and Respect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4043232" y="20780"/>
              <a:ext cx="4064000" cy="2709333"/>
            </a:xfrm>
            <a:prstGeom prst="round1Rect">
              <a:avLst>
                <a:gd name="adj" fmla="val 16667"/>
              </a:avLst>
            </a:prstGeom>
            <a:solidFill>
              <a:srgbClr val="668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0"/>
            <p:cNvSpPr txBox="1"/>
            <p:nvPr/>
          </p:nvSpPr>
          <p:spPr>
            <a:xfrm>
              <a:off x="4043232" y="20780"/>
              <a:ext cx="4064000" cy="203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125" tIns="263125" rIns="263125" bIns="2631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  <a:tabLst/>
                <a:defRPr/>
              </a:pPr>
              <a:r>
                <a: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Information Sharing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0"/>
            <p:cNvSpPr/>
            <p:nvPr/>
          </p:nvSpPr>
          <p:spPr>
            <a:xfrm rot="10800000">
              <a:off x="0" y="2709333"/>
              <a:ext cx="4064000" cy="2709333"/>
            </a:xfrm>
            <a:prstGeom prst="round1Rect">
              <a:avLst>
                <a:gd name="adj" fmla="val 16667"/>
              </a:avLst>
            </a:prstGeom>
            <a:solidFill>
              <a:srgbClr val="B8C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0"/>
            <p:cNvSpPr txBox="1"/>
            <p:nvPr/>
          </p:nvSpPr>
          <p:spPr>
            <a:xfrm>
              <a:off x="0" y="3386666"/>
              <a:ext cx="4064000" cy="203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125" tIns="263125" rIns="263125" bIns="2631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  <a:tabLst/>
                <a:defRPr/>
              </a:pPr>
              <a:r>
                <a: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Participation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0"/>
            <p:cNvSpPr/>
            <p:nvPr/>
          </p:nvSpPr>
          <p:spPr>
            <a:xfrm rot="5400000">
              <a:off x="4741333" y="2032000"/>
              <a:ext cx="2709333" cy="4064000"/>
            </a:xfrm>
            <a:prstGeom prst="round1Rect">
              <a:avLst>
                <a:gd name="adj" fmla="val 16667"/>
              </a:avLst>
            </a:prstGeom>
            <a:solidFill>
              <a:srgbClr val="668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0"/>
            <p:cNvSpPr txBox="1"/>
            <p:nvPr/>
          </p:nvSpPr>
          <p:spPr>
            <a:xfrm>
              <a:off x="4063999" y="3386666"/>
              <a:ext cx="4064000" cy="203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125" tIns="263125" rIns="263125" bIns="2631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  <a:tabLst/>
                <a:defRPr/>
              </a:pPr>
              <a:r>
                <a: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Collaboration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0"/>
            <p:cNvSpPr/>
            <p:nvPr/>
          </p:nvSpPr>
          <p:spPr>
            <a:xfrm>
              <a:off x="2329870" y="1929221"/>
              <a:ext cx="3385108" cy="1475557"/>
            </a:xfrm>
            <a:prstGeom prst="roundRect">
              <a:avLst>
                <a:gd name="adj" fmla="val 16667"/>
              </a:avLst>
            </a:prstGeom>
            <a:solidFill>
              <a:srgbClr val="B7C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0"/>
            <p:cNvSpPr txBox="1"/>
            <p:nvPr/>
          </p:nvSpPr>
          <p:spPr>
            <a:xfrm>
              <a:off x="2401901" y="2001252"/>
              <a:ext cx="3241046" cy="1331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  <a:tabLst/>
                <a:defRPr/>
              </a:pPr>
              <a:r>
                <a: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Patient Engagement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56" name="Google Shape;856;p40"/>
          <p:cNvSpPr txBox="1"/>
          <p:nvPr/>
        </p:nvSpPr>
        <p:spPr>
          <a:xfrm>
            <a:off x="146957" y="6334779"/>
            <a:ext cx="120450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Adapted from: Johnson, B. H. &amp; Abraham, M. R. (2012). Partnering with Patients, Residents, and Families: A Resource for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Leaders of Hospitals, Ambulatory Care Settings, and Long-Term Care Communities. Bethesda, MD: Institute for Patient- and Family-Centered Care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57" name="Google Shape;85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9799" y="5437414"/>
            <a:ext cx="1392201" cy="1392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24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1"/>
          <p:cNvSpPr txBox="1">
            <a:spLocks noGrp="1"/>
          </p:cNvSpPr>
          <p:nvPr>
            <p:ph type="title"/>
          </p:nvPr>
        </p:nvSpPr>
        <p:spPr>
          <a:xfrm>
            <a:off x="285448" y="298579"/>
            <a:ext cx="9423987" cy="56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>
                <a:solidFill>
                  <a:schemeClr val="dk1"/>
                </a:solidFill>
              </a:rPr>
              <a:t>This is a culture change.</a:t>
            </a:r>
            <a:endParaRPr/>
          </a:p>
        </p:txBody>
      </p:sp>
      <p:sp>
        <p:nvSpPr>
          <p:cNvPr id="863" name="Google Shape;863;p41"/>
          <p:cNvSpPr txBox="1">
            <a:spLocks noGrp="1"/>
          </p:cNvSpPr>
          <p:nvPr>
            <p:ph type="body" idx="2"/>
          </p:nvPr>
        </p:nvSpPr>
        <p:spPr>
          <a:xfrm>
            <a:off x="360093" y="1610742"/>
            <a:ext cx="6096690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sp>
        <p:nvSpPr>
          <p:cNvPr id="864" name="Google Shape;86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75"/>
              <a:buFont typeface="Calibri"/>
              <a:buNone/>
              <a:tabLst/>
              <a:defRPr/>
            </a:pPr>
            <a:fld id="{00000000-1234-1234-1234-123412341234}" type="slidenum">
              <a:rPr kumimoji="0" lang="en-US" sz="675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675"/>
                <a:buFont typeface="Calibri"/>
                <a:buNone/>
                <a:tabLst/>
                <a:defRPr/>
              </a:pPr>
              <a:t>7</a:t>
            </a:fld>
            <a:endParaRPr kumimoji="0" sz="675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41"/>
          <p:cNvSpPr/>
          <p:nvPr/>
        </p:nvSpPr>
        <p:spPr>
          <a:xfrm>
            <a:off x="1296420" y="1397215"/>
            <a:ext cx="9864569" cy="4573193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41"/>
          <p:cNvSpPr txBox="1"/>
          <p:nvPr/>
        </p:nvSpPr>
        <p:spPr>
          <a:xfrm>
            <a:off x="1651136" y="1888162"/>
            <a:ext cx="9244444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Culture will eat strategy for breakfast, lunch and dinner.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7" name="Google Shape;86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470" y="5797345"/>
            <a:ext cx="1060655" cy="1060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95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1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Building a Space for Collaboration </a:t>
            </a:r>
            <a:br>
              <a:rPr lang="en-US"/>
            </a:br>
            <a:r>
              <a:rPr lang="en-US"/>
              <a:t>with the Communities you serve.</a:t>
            </a:r>
            <a:endParaRPr/>
          </a:p>
        </p:txBody>
      </p:sp>
      <p:grpSp>
        <p:nvGrpSpPr>
          <p:cNvPr id="873" name="Google Shape;873;p42"/>
          <p:cNvGrpSpPr/>
          <p:nvPr/>
        </p:nvGrpSpPr>
        <p:grpSpPr>
          <a:xfrm>
            <a:off x="399310" y="1395512"/>
            <a:ext cx="10502731" cy="4350672"/>
            <a:chOff x="12868" y="665"/>
            <a:chExt cx="10502731" cy="4350672"/>
          </a:xfrm>
        </p:grpSpPr>
        <p:sp>
          <p:nvSpPr>
            <p:cNvPr id="874" name="Google Shape;874;p42"/>
            <p:cNvSpPr/>
            <p:nvPr/>
          </p:nvSpPr>
          <p:spPr>
            <a:xfrm>
              <a:off x="5257800" y="1133479"/>
              <a:ext cx="663330" cy="9043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75" name="Google Shape;875;p42"/>
            <p:cNvSpPr/>
            <p:nvPr/>
          </p:nvSpPr>
          <p:spPr>
            <a:xfrm>
              <a:off x="5019908" y="1133479"/>
              <a:ext cx="237891" cy="1042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76" name="Google Shape;876;p42"/>
            <p:cNvSpPr/>
            <p:nvPr/>
          </p:nvSpPr>
          <p:spPr>
            <a:xfrm>
              <a:off x="5257800" y="1133479"/>
              <a:ext cx="4124985" cy="20850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6309"/>
                  </a:lnTo>
                  <a:lnTo>
                    <a:pt x="120000" y="106309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77" name="Google Shape;877;p42"/>
            <p:cNvSpPr/>
            <p:nvPr/>
          </p:nvSpPr>
          <p:spPr>
            <a:xfrm>
              <a:off x="5257800" y="1133479"/>
              <a:ext cx="1370705" cy="20843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6304"/>
                  </a:lnTo>
                  <a:lnTo>
                    <a:pt x="120000" y="106304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78" name="Google Shape;878;p42"/>
            <p:cNvSpPr/>
            <p:nvPr/>
          </p:nvSpPr>
          <p:spPr>
            <a:xfrm>
              <a:off x="3887094" y="1133479"/>
              <a:ext cx="1370705" cy="20843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06304"/>
                  </a:lnTo>
                  <a:lnTo>
                    <a:pt x="0" y="106304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79" name="Google Shape;879;p42"/>
            <p:cNvSpPr/>
            <p:nvPr/>
          </p:nvSpPr>
          <p:spPr>
            <a:xfrm>
              <a:off x="1145683" y="1133479"/>
              <a:ext cx="4112116" cy="20843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06304"/>
                  </a:lnTo>
                  <a:lnTo>
                    <a:pt x="0" y="106304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80" name="Google Shape;880;p42"/>
            <p:cNvSpPr/>
            <p:nvPr/>
          </p:nvSpPr>
          <p:spPr>
            <a:xfrm>
              <a:off x="4124985" y="665"/>
              <a:ext cx="2265629" cy="113281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2"/>
            <p:cNvSpPr txBox="1"/>
            <p:nvPr/>
          </p:nvSpPr>
          <p:spPr>
            <a:xfrm>
              <a:off x="4124985" y="665"/>
              <a:ext cx="2265629" cy="1132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00" tIns="18400" rIns="18400" bIns="18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  <a:tabLst/>
                <a:defRPr/>
              </a:pPr>
              <a:r>
                <a:rPr kumimoji="0" lang="en-US" sz="2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 Suite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12868" y="3217858"/>
              <a:ext cx="2265629" cy="113281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2"/>
            <p:cNvSpPr txBox="1"/>
            <p:nvPr/>
          </p:nvSpPr>
          <p:spPr>
            <a:xfrm>
              <a:off x="12868" y="3217858"/>
              <a:ext cx="2265629" cy="1132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00" tIns="18400" rIns="18400" bIns="18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  <a:tabLst/>
                <a:defRPr/>
              </a:pPr>
              <a:r>
                <a:rPr kumimoji="0" lang="en-US" sz="2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Medical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  <a:tabLst/>
                <a:defRPr/>
              </a:pPr>
              <a:r>
                <a:rPr kumimoji="0" lang="en-US" sz="2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Staff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2"/>
            <p:cNvSpPr/>
            <p:nvPr/>
          </p:nvSpPr>
          <p:spPr>
            <a:xfrm>
              <a:off x="2754279" y="3217858"/>
              <a:ext cx="2265629" cy="113281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2"/>
            <p:cNvSpPr txBox="1"/>
            <p:nvPr/>
          </p:nvSpPr>
          <p:spPr>
            <a:xfrm>
              <a:off x="2754279" y="3217858"/>
              <a:ext cx="2265629" cy="1132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00" tIns="18400" rIns="18400" bIns="18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  <a:tabLst/>
                <a:defRPr/>
              </a:pPr>
              <a:r>
                <a:rPr kumimoji="0" lang="en-US" sz="2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Other Hospital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  <a:tabLst/>
                <a:defRPr/>
              </a:pPr>
              <a:r>
                <a:rPr kumimoji="0" lang="en-US" sz="2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Staff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5495691" y="3217858"/>
              <a:ext cx="2265629" cy="113281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2"/>
            <p:cNvSpPr txBox="1"/>
            <p:nvPr/>
          </p:nvSpPr>
          <p:spPr>
            <a:xfrm>
              <a:off x="5495691" y="3217858"/>
              <a:ext cx="2265629" cy="1132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00" tIns="18400" rIns="18400" bIns="18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  <a:tabLst/>
                <a:defRPr/>
              </a:pPr>
              <a:r>
                <a:rPr kumimoji="0" lang="en-US" sz="2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Administrative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  <a:tabLst/>
                <a:defRPr/>
              </a:pPr>
              <a:r>
                <a:rPr kumimoji="0" lang="en-US" sz="2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Staff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8249970" y="3218523"/>
              <a:ext cx="2265629" cy="1132814"/>
            </a:xfrm>
            <a:prstGeom prst="rect">
              <a:avLst/>
            </a:prstGeom>
            <a:solidFill>
              <a:srgbClr val="F6C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2"/>
            <p:cNvSpPr txBox="1"/>
            <p:nvPr/>
          </p:nvSpPr>
          <p:spPr>
            <a:xfrm>
              <a:off x="8249970" y="3218523"/>
              <a:ext cx="2265629" cy="1132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00" tIns="18400" rIns="18400" bIns="18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  <a:tabLst/>
                <a:defRPr/>
              </a:pPr>
              <a:r>
                <a:rPr kumimoji="0" lang="en-US" sz="2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Patients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2754279" y="1609261"/>
              <a:ext cx="2265629" cy="113281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2"/>
            <p:cNvSpPr txBox="1"/>
            <p:nvPr/>
          </p:nvSpPr>
          <p:spPr>
            <a:xfrm>
              <a:off x="2754279" y="1609261"/>
              <a:ext cx="2265629" cy="1132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00" tIns="18400" rIns="18400" bIns="18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  <a:tabLst/>
                <a:defRPr/>
              </a:pPr>
              <a:r>
                <a:rPr kumimoji="0" lang="en-US" sz="2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Directors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5921130" y="1471375"/>
              <a:ext cx="2265629" cy="113281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2"/>
            <p:cNvSpPr txBox="1"/>
            <p:nvPr/>
          </p:nvSpPr>
          <p:spPr>
            <a:xfrm>
              <a:off x="5921130" y="1471375"/>
              <a:ext cx="2265629" cy="1132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00" tIns="18400" rIns="18400" bIns="18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  <a:tabLst/>
                <a:defRPr/>
              </a:pPr>
              <a:r>
                <a:rPr kumimoji="0" lang="en-US" sz="2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Managers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94" name="Google Shape;89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2042" y="5568042"/>
            <a:ext cx="1289957" cy="1289957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42"/>
          <p:cNvSpPr/>
          <p:nvPr/>
        </p:nvSpPr>
        <p:spPr>
          <a:xfrm>
            <a:off x="10078808" y="3373095"/>
            <a:ext cx="1646465" cy="128995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12700" cap="flat" cmpd="sng">
            <a:solidFill>
              <a:srgbClr val="F6C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42"/>
          <p:cNvSpPr txBox="1"/>
          <p:nvPr/>
        </p:nvSpPr>
        <p:spPr>
          <a:xfrm>
            <a:off x="10420349" y="3833407"/>
            <a:ext cx="11266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Change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7" name="Google Shape;897;p42"/>
          <p:cNvSpPr/>
          <p:nvPr/>
        </p:nvSpPr>
        <p:spPr>
          <a:xfrm>
            <a:off x="-65316" y="4088004"/>
            <a:ext cx="11419116" cy="223323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7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3"/>
          <p:cNvSpPr txBox="1">
            <a:spLocks noGrp="1"/>
          </p:cNvSpPr>
          <p:nvPr>
            <p:ph type="title"/>
          </p:nvPr>
        </p:nvSpPr>
        <p:spPr>
          <a:xfrm>
            <a:off x="285448" y="298579"/>
            <a:ext cx="9423987" cy="56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>
                <a:solidFill>
                  <a:schemeClr val="dk1"/>
                </a:solidFill>
              </a:rPr>
              <a:t>Methods</a:t>
            </a:r>
            <a:r>
              <a:rPr lang="en-US" sz="4800">
                <a:solidFill>
                  <a:srgbClr val="8296B0"/>
                </a:solidFill>
              </a:rPr>
              <a:t> </a:t>
            </a:r>
            <a:r>
              <a:rPr lang="en-US" sz="4800">
                <a:solidFill>
                  <a:schemeClr val="dk1"/>
                </a:solidFill>
              </a:rPr>
              <a:t>to Engage Patients in QI</a:t>
            </a:r>
            <a:endParaRPr/>
          </a:p>
        </p:txBody>
      </p:sp>
      <p:sp>
        <p:nvSpPr>
          <p:cNvPr id="904" name="Google Shape;904;p43"/>
          <p:cNvSpPr txBox="1">
            <a:spLocks noGrp="1"/>
          </p:cNvSpPr>
          <p:nvPr>
            <p:ph type="body" idx="2"/>
          </p:nvPr>
        </p:nvSpPr>
        <p:spPr>
          <a:xfrm>
            <a:off x="360093" y="1610742"/>
            <a:ext cx="6096690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sp>
        <p:nvSpPr>
          <p:cNvPr id="905" name="Google Shape;90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75"/>
              <a:buFont typeface="Calibri"/>
              <a:buNone/>
              <a:tabLst/>
              <a:defRPr/>
            </a:pPr>
            <a:fld id="{00000000-1234-1234-1234-123412341234}" type="slidenum">
              <a:rPr kumimoji="0" lang="en-US" sz="675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675"/>
                <a:buFont typeface="Calibri"/>
                <a:buNone/>
                <a:tabLst/>
                <a:defRPr/>
              </a:pPr>
              <a:t>9</a:t>
            </a:fld>
            <a:endParaRPr kumimoji="0" sz="675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6" name="Google Shape;906;p43"/>
          <p:cNvGrpSpPr/>
          <p:nvPr/>
        </p:nvGrpSpPr>
        <p:grpSpPr>
          <a:xfrm>
            <a:off x="408725" y="828029"/>
            <a:ext cx="11497826" cy="5980125"/>
            <a:chOff x="0" y="0"/>
            <a:chExt cx="11497826" cy="5980125"/>
          </a:xfrm>
        </p:grpSpPr>
        <p:sp>
          <p:nvSpPr>
            <p:cNvPr id="907" name="Google Shape;907;p43"/>
            <p:cNvSpPr/>
            <p:nvPr/>
          </p:nvSpPr>
          <p:spPr>
            <a:xfrm>
              <a:off x="0" y="330285"/>
              <a:ext cx="11497826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2E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3"/>
            <p:cNvSpPr/>
            <p:nvPr/>
          </p:nvSpPr>
          <p:spPr>
            <a:xfrm>
              <a:off x="557960" y="0"/>
              <a:ext cx="8048478" cy="5608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1689B"/>
                </a:gs>
                <a:gs pos="50000">
                  <a:srgbClr val="285193"/>
                </a:gs>
                <a:gs pos="100000">
                  <a:srgbClr val="1F46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3"/>
            <p:cNvSpPr txBox="1"/>
            <p:nvPr/>
          </p:nvSpPr>
          <p:spPr>
            <a:xfrm>
              <a:off x="585340" y="27380"/>
              <a:ext cx="7993718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200" tIns="0" rIns="30420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1. Interviews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3"/>
            <p:cNvSpPr/>
            <p:nvPr/>
          </p:nvSpPr>
          <p:spPr>
            <a:xfrm>
              <a:off x="0" y="1192125"/>
              <a:ext cx="11497826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268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3"/>
            <p:cNvSpPr/>
            <p:nvPr/>
          </p:nvSpPr>
          <p:spPr>
            <a:xfrm>
              <a:off x="574891" y="911685"/>
              <a:ext cx="8048478" cy="5608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C79C3"/>
                </a:gs>
                <a:gs pos="50000">
                  <a:srgbClr val="3B65C0"/>
                </a:gs>
                <a:gs pos="100000">
                  <a:srgbClr val="2F56A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3"/>
            <p:cNvSpPr txBox="1"/>
            <p:nvPr/>
          </p:nvSpPr>
          <p:spPr>
            <a:xfrm>
              <a:off x="602271" y="939065"/>
              <a:ext cx="7993718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200" tIns="0" rIns="30420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2. Focus/ workgroups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3"/>
            <p:cNvSpPr/>
            <p:nvPr/>
          </p:nvSpPr>
          <p:spPr>
            <a:xfrm>
              <a:off x="0" y="2053965"/>
              <a:ext cx="11497826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728CC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3"/>
            <p:cNvSpPr/>
            <p:nvPr/>
          </p:nvSpPr>
          <p:spPr>
            <a:xfrm>
              <a:off x="574891" y="1773525"/>
              <a:ext cx="8048478" cy="5608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298CE"/>
                </a:gs>
                <a:gs pos="50000">
                  <a:srgbClr val="6D8ACB"/>
                </a:gs>
                <a:gs pos="100000">
                  <a:srgbClr val="5B77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3"/>
            <p:cNvSpPr txBox="1"/>
            <p:nvPr/>
          </p:nvSpPr>
          <p:spPr>
            <a:xfrm>
              <a:off x="602271" y="1800905"/>
              <a:ext cx="7993718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200" tIns="0" rIns="30420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3. Questionnaires/ Surveys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3"/>
            <p:cNvSpPr/>
            <p:nvPr/>
          </p:nvSpPr>
          <p:spPr>
            <a:xfrm>
              <a:off x="0" y="2915805"/>
              <a:ext cx="11497826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A1AFD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3"/>
            <p:cNvSpPr/>
            <p:nvPr/>
          </p:nvSpPr>
          <p:spPr>
            <a:xfrm>
              <a:off x="574891" y="2635365"/>
              <a:ext cx="8048478" cy="5608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CB8DC"/>
                </a:gs>
                <a:gs pos="50000">
                  <a:srgbClr val="9EADD8"/>
                </a:gs>
                <a:gs pos="100000">
                  <a:srgbClr val="8796C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3"/>
            <p:cNvSpPr txBox="1"/>
            <p:nvPr/>
          </p:nvSpPr>
          <p:spPr>
            <a:xfrm>
              <a:off x="602271" y="2662745"/>
              <a:ext cx="7993718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200" tIns="0" rIns="30420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4. Townhall meetings/ Listening Session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3"/>
            <p:cNvSpPr/>
            <p:nvPr/>
          </p:nvSpPr>
          <p:spPr>
            <a:xfrm>
              <a:off x="0" y="3777645"/>
              <a:ext cx="11497826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A1AFD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3"/>
            <p:cNvSpPr/>
            <p:nvPr/>
          </p:nvSpPr>
          <p:spPr>
            <a:xfrm>
              <a:off x="574891" y="3497205"/>
              <a:ext cx="8048478" cy="5608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CB8DC"/>
                </a:gs>
                <a:gs pos="50000">
                  <a:srgbClr val="9EADD8"/>
                </a:gs>
                <a:gs pos="100000">
                  <a:srgbClr val="8796C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3"/>
            <p:cNvSpPr txBox="1"/>
            <p:nvPr/>
          </p:nvSpPr>
          <p:spPr>
            <a:xfrm>
              <a:off x="602271" y="3524585"/>
              <a:ext cx="7993718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200" tIns="0" rIns="30420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5. Conferences/ Workshops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3"/>
            <p:cNvSpPr/>
            <p:nvPr/>
          </p:nvSpPr>
          <p:spPr>
            <a:xfrm>
              <a:off x="0" y="4639485"/>
              <a:ext cx="11497826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728CC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3"/>
            <p:cNvSpPr/>
            <p:nvPr/>
          </p:nvSpPr>
          <p:spPr>
            <a:xfrm>
              <a:off x="574891" y="4359045"/>
              <a:ext cx="8048478" cy="5608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298CE"/>
                </a:gs>
                <a:gs pos="50000">
                  <a:srgbClr val="6D8ACB"/>
                </a:gs>
                <a:gs pos="100000">
                  <a:srgbClr val="5B77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3"/>
            <p:cNvSpPr txBox="1"/>
            <p:nvPr/>
          </p:nvSpPr>
          <p:spPr>
            <a:xfrm>
              <a:off x="602271" y="4386425"/>
              <a:ext cx="7993718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200" tIns="0" rIns="30420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6. Co-Design on QI Teams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3"/>
            <p:cNvSpPr/>
            <p:nvPr/>
          </p:nvSpPr>
          <p:spPr>
            <a:xfrm>
              <a:off x="0" y="5501325"/>
              <a:ext cx="11497826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268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3"/>
            <p:cNvSpPr/>
            <p:nvPr/>
          </p:nvSpPr>
          <p:spPr>
            <a:xfrm>
              <a:off x="574891" y="5220885"/>
              <a:ext cx="8048478" cy="5608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C79C3"/>
                </a:gs>
                <a:gs pos="50000">
                  <a:srgbClr val="3B65C0"/>
                </a:gs>
                <a:gs pos="100000">
                  <a:srgbClr val="2F56A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3"/>
            <p:cNvSpPr txBox="1"/>
            <p:nvPr/>
          </p:nvSpPr>
          <p:spPr>
            <a:xfrm>
              <a:off x="602271" y="5248265"/>
              <a:ext cx="7993718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200" tIns="0" rIns="30420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7. PFACs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28" name="Google Shape;92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070" y="5470070"/>
            <a:ext cx="1387929" cy="1387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4424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1020</Words>
  <Application>Microsoft Office PowerPoint</Application>
  <PresentationFormat>Widescreen</PresentationFormat>
  <Paragraphs>286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1_Office Theme</vt:lpstr>
      <vt:lpstr>2_Office Theme</vt:lpstr>
      <vt:lpstr>Partnering with Parents on your QI Journey</vt:lpstr>
      <vt:lpstr>Partnering with Parents on Your QI Journey</vt:lpstr>
      <vt:lpstr>PowerPoint Presentation</vt:lpstr>
      <vt:lpstr>PowerPoint Presentation</vt:lpstr>
      <vt:lpstr>What does a parent and family partner offer to a quality improvement team?</vt:lpstr>
      <vt:lpstr>Core Concepts of Patient- and Family-Centered Care</vt:lpstr>
      <vt:lpstr>This is a culture change.</vt:lpstr>
      <vt:lpstr>Building a Space for Collaboration  with the Communities you serve.</vt:lpstr>
      <vt:lpstr>Methods to Engage Patients in QI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Strategies for Integrating  Patient Partners on Committees/Projects</vt:lpstr>
      <vt:lpstr>Sharing Best Practices and strategy</vt:lpstr>
      <vt:lpstr>PowerPoint Presentation</vt:lpstr>
      <vt:lpstr>THANK YOU FOR YOUR IMPACT ON CARE! Any questions? contact@latoshiarouse.com</vt:lpstr>
    </vt:vector>
  </TitlesOfParts>
  <Company>NorthShore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Partnering with Parents on your QI Journey</dc:title>
  <dc:creator>Alana Rivera</dc:creator>
  <cp:lastModifiedBy>Alana Rivera</cp:lastModifiedBy>
  <cp:revision>2</cp:revision>
  <dcterms:created xsi:type="dcterms:W3CDTF">2022-05-27T18:58:31Z</dcterms:created>
  <dcterms:modified xsi:type="dcterms:W3CDTF">2022-05-27T20:28:56Z</dcterms:modified>
</cp:coreProperties>
</file>