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E28FB-5E14-450B-B491-9A2B2D0C7FBE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995D7-0F1F-4879-AB4F-43BC1329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6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1" name="Google Shape;159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152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0" name="Google Shape;1680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814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6" name="Google Shape;1686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7" name="Google Shape;1687;p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3090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6" name="Google Shape;1696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7" name="Google Shape;1697;p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2250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1" name="Google Shape;1721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2412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0" name="Google Shape;1730;p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Screenshot of 2022 page to be updated</a:t>
            </a:r>
            <a:endParaRPr/>
          </a:p>
        </p:txBody>
      </p:sp>
      <p:sp>
        <p:nvSpPr>
          <p:cNvPr id="1731" name="Google Shape;1731;p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7633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6" name="Google Shape;1776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 be filled in after PC votes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7" name="Google Shape;1777;p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1914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3" name="Google Shape;1793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3740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1" name="Google Shape;1801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0775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9" name="Google Shape;1809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104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7" name="Google Shape;1597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8" name="Google Shape;1598;p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78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7" name="Google Shape;160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773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1" name="Google Shape;1621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2787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0" name="Google Shape;1630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967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9" name="Google Shape;1639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1587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8" name="Google Shape;1648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9" name="Google Shape;1649;p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265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1" name="Google Shape;1661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2" name="Google Shape;1662;p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501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9" name="Google Shape;1669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Ann, start sharing screen</a:t>
            </a:r>
            <a:endParaRPr/>
          </a:p>
        </p:txBody>
      </p:sp>
      <p:sp>
        <p:nvSpPr>
          <p:cNvPr id="1670" name="Google Shape;1670;p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60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0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0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10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3" name="Google Shape;233;p110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34" name="Google Shape;234;p110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35" name="Google Shape;235;p110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10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7" name="Google Shape;237;p1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8565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130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325" name="Google Shape;325;p130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30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130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30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130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0" name="Google Shape;330;p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30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299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B">
  <p:cSld name="Cover B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31"/>
          <p:cNvSpPr txBox="1"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1"/>
          <p:cNvSpPr txBox="1"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35" name="Google Shape;335;p131"/>
          <p:cNvGrpSpPr/>
          <p:nvPr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36" name="Google Shape;336;p131"/>
            <p:cNvSpPr/>
            <p:nvPr/>
          </p:nvSpPr>
          <p:spPr>
            <a:xfrm>
              <a:off x="7522541" y="1"/>
              <a:ext cx="4669459" cy="1098357"/>
            </a:xfrm>
            <a:custGeom>
              <a:avLst/>
              <a:gdLst/>
              <a:ahLst/>
              <a:cxnLst/>
              <a:rect l="l" t="t" r="r" b="b"/>
              <a:pathLst>
                <a:path w="4669459" h="1098357" extrusionOk="0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40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31"/>
            <p:cNvSpPr/>
            <p:nvPr/>
          </p:nvSpPr>
          <p:spPr>
            <a:xfrm>
              <a:off x="7649481" y="1"/>
              <a:ext cx="4542519" cy="983565"/>
            </a:xfrm>
            <a:custGeom>
              <a:avLst/>
              <a:gdLst/>
              <a:ahLst/>
              <a:cxnLst/>
              <a:rect l="l" t="t" r="r" b="b"/>
              <a:pathLst>
                <a:path w="4542519" h="983565" extrusionOk="0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8" name="Google Shape;338;p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136525"/>
            <a:ext cx="1945206" cy="879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99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0" name="Google Shape;240;p11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1" name="Google Shape;241;p11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11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43" name="Google Shape;243;p1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4" name="Google Shape;244;p11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45" name="Google Shape;245;p11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1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929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11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49" name="Google Shape;249;p1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0" name="Google Shape;250;p11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1" name="Google Shape;251;p11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1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3" name="Google Shape;253;p11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12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11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6" name="Google Shape;256;p11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7" name="Google Shape;257;p11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97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15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61" name="Google Shape;261;p11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2" name="Google Shape;262;p1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3" name="Google Shape;263;p11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64" name="Google Shape;264;p11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11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6" name="Google Shape;266;p115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115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8" name="Google Shape;268;p11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9" name="Google Shape;269;p11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79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0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20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20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12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5" name="Google Shape;275;p12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6" name="Google Shape;276;p12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12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78" name="Google Shape;278;p1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9" name="Google Shape;279;p12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0" name="Google Shape;280;p12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2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20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6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bg>
      <p:bgPr>
        <a:solidFill>
          <a:schemeClr val="lt2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121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85" name="Google Shape;285;p121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1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1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8" name="Google Shape;288;p12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p121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21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29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12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93" name="Google Shape;293;p1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4" name="Google Shape;294;p12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95" name="Google Shape;295;p12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2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7" name="Google Shape;297;p12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2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9" name="Google Shape;299;p12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0" name="Google Shape;300;p12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07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8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03" name="Google Shape;303;p128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04" name="Google Shape;304;p128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305" name="Google Shape;305;p128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28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128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308" name="Google Shape;308;p1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15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2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11" name="Google Shape;311;p12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2" name="Google Shape;312;p12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13" name="Google Shape;313;p12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5" name="Google Shape;315;p12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29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7" name="Google Shape;317;p129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1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9" name="Google Shape;319;p1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12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1" name="Google Shape;321;p12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2" name="Google Shape;322;p12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318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109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10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10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1093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pqc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77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ILPQC Awards Ceremony: </a:t>
            </a:r>
            <a:endParaRPr/>
          </a:p>
        </p:txBody>
      </p:sp>
      <p:sp>
        <p:nvSpPr>
          <p:cNvPr id="1594" name="Google Shape;1594;p77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10:55am-11:15am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982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86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Team Storyboard Session – Opportunity to Share and Networking Lunch</a:t>
            </a:r>
            <a:endParaRPr/>
          </a:p>
        </p:txBody>
      </p:sp>
      <p:sp>
        <p:nvSpPr>
          <p:cNvPr id="1683" name="Google Shape;1683;p86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11:15-12:30 pm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792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87"/>
          <p:cNvSpPr txBox="1">
            <a:spLocks noGrp="1"/>
          </p:cNvSpPr>
          <p:nvPr>
            <p:ph type="title"/>
          </p:nvPr>
        </p:nvSpPr>
        <p:spPr>
          <a:xfrm>
            <a:off x="457201" y="185738"/>
            <a:ext cx="74695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Virtual Storyboard Session </a:t>
            </a:r>
            <a:endParaRPr/>
          </a:p>
        </p:txBody>
      </p:sp>
      <p:sp>
        <p:nvSpPr>
          <p:cNvPr id="1690" name="Google Shape;1690;p87"/>
          <p:cNvSpPr txBox="1">
            <a:spLocks noGrp="1"/>
          </p:cNvSpPr>
          <p:nvPr>
            <p:ph type="body" idx="1"/>
          </p:nvPr>
        </p:nvSpPr>
        <p:spPr>
          <a:xfrm>
            <a:off x="467212" y="1703988"/>
            <a:ext cx="11294482" cy="445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Can be found on the ILPQC Face-to-Face Webpage (link in your conference email or go to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www.ilpqc.org</a:t>
            </a:r>
            <a:r>
              <a:rPr lang="en-US" sz="2800"/>
              <a:t> and click Face-to-Face button).  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400">
              <a:solidFill>
                <a:srgbClr val="C00000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Browse through all the Storyboards and make sure to check out and congratulate award winners!</a:t>
            </a:r>
            <a:endParaRPr/>
          </a:p>
          <a:p>
            <a:pPr marL="228600" lvl="0" indent="-13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400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Share what you learned on the </a:t>
            </a:r>
            <a:r>
              <a:rPr lang="en-US" sz="2800" b="1"/>
              <a:t>Steal Shamelessly and Share Seamlessly Google form </a:t>
            </a:r>
            <a:r>
              <a:rPr lang="en-US" sz="2800"/>
              <a:t>to win </a:t>
            </a:r>
            <a:r>
              <a:rPr lang="en-US" sz="2800" b="1" u="sng"/>
              <a:t>a $50 Visa Gift Card</a:t>
            </a:r>
            <a:r>
              <a:rPr lang="en-US" sz="2800"/>
              <a:t>! Fill-out the quick link on the conference webpage to be put into a drawing to win a prize! Winners (3) will be announced at the 2:45pm Wrap-Up session. Must attend to win.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228600" lvl="0" indent="-1143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228600" lvl="0" indent="-76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691" name="Google Shape;1691;p8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B3B7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8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93" name="Google Shape;1693;p87"/>
          <p:cNvSpPr/>
          <p:nvPr/>
        </p:nvSpPr>
        <p:spPr>
          <a:xfrm>
            <a:off x="2514600" y="6067985"/>
            <a:ext cx="7696200" cy="60427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All links above available on Face-to-Face Webpage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52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88"/>
          <p:cNvSpPr txBox="1">
            <a:spLocks noGrp="1"/>
          </p:cNvSpPr>
          <p:nvPr>
            <p:ph type="title"/>
          </p:nvPr>
        </p:nvSpPr>
        <p:spPr>
          <a:xfrm>
            <a:off x="724619" y="293238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Neonatal Storyboards</a:t>
            </a:r>
            <a:endParaRPr/>
          </a:p>
        </p:txBody>
      </p:sp>
      <p:sp>
        <p:nvSpPr>
          <p:cNvPr id="1700" name="Google Shape;1700;p88"/>
          <p:cNvSpPr txBox="1">
            <a:spLocks noGrp="1"/>
          </p:cNvSpPr>
          <p:nvPr>
            <p:ph type="body" idx="1"/>
          </p:nvPr>
        </p:nvSpPr>
        <p:spPr>
          <a:xfrm>
            <a:off x="609600" y="1712460"/>
            <a:ext cx="6501493" cy="44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Who</a:t>
            </a:r>
            <a:r>
              <a:rPr lang="en-US"/>
              <a:t>: All Neonatal Face-to-Face participants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What</a:t>
            </a:r>
            <a:r>
              <a:rPr lang="en-US"/>
              <a:t>: Review the Neonatal Storyboards to learn about the great work of ILPQC neonatal teams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Where</a:t>
            </a:r>
            <a:r>
              <a:rPr lang="en-US"/>
              <a:t>: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Neo Face to Face link in your conference registration email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Face to Face button on ilpcq.org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When</a:t>
            </a:r>
            <a:r>
              <a:rPr lang="en-US"/>
              <a:t>: 11:15 - 12:30 pm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Why</a:t>
            </a:r>
            <a:r>
              <a:rPr lang="en-US"/>
              <a:t>: Collaboration and exchange of ideas – Share your excellent work across the state!</a:t>
            </a:r>
            <a:endParaRPr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1701" name="Google Shape;1701;p88"/>
          <p:cNvSpPr txBox="1">
            <a:spLocks noGrp="1"/>
          </p:cNvSpPr>
          <p:nvPr>
            <p:ph type="body" idx="2"/>
          </p:nvPr>
        </p:nvSpPr>
        <p:spPr>
          <a:xfrm>
            <a:off x="7661258" y="1544278"/>
            <a:ext cx="4284979" cy="2289716"/>
          </a:xfrm>
          <a:prstGeom prst="rect">
            <a:avLst/>
          </a:prstGeom>
          <a:noFill/>
          <a:ln w="57150" cap="flat" cmpd="sng">
            <a:solidFill>
              <a:srgbClr val="EF1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The virtual Storyboards enable    teams to connect, collaborate and empower others to understand that QI successes are possible with small change, data, and teamwork.</a:t>
            </a:r>
            <a:endParaRPr/>
          </a:p>
          <a:p>
            <a:pPr marL="228600" lvl="0" indent="-762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702" name="Google Shape;1702;p88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19497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8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704" name="Google Shape;1704;p88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7715" y="3935381"/>
            <a:ext cx="3592285" cy="2329154"/>
          </a:xfrm>
          <a:prstGeom prst="rect">
            <a:avLst/>
          </a:prstGeom>
          <a:noFill/>
          <a:ln>
            <a:noFill/>
          </a:ln>
        </p:spPr>
      </p:pic>
      <p:sp>
        <p:nvSpPr>
          <p:cNvPr id="1705" name="Google Shape;1705;p88"/>
          <p:cNvSpPr/>
          <p:nvPr/>
        </p:nvSpPr>
        <p:spPr>
          <a:xfrm>
            <a:off x="7837715" y="3940629"/>
            <a:ext cx="2830283" cy="283030"/>
          </a:xfrm>
          <a:prstGeom prst="rect">
            <a:avLst/>
          </a:prstGeom>
          <a:solidFill>
            <a:srgbClr val="96B0DC"/>
          </a:solidFill>
          <a:ln w="12700" cap="flat" cmpd="sng">
            <a:solidFill>
              <a:srgbClr val="1435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  Example Hospital Storyboard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11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Scroll down to find storyboards</a:t>
            </a:r>
            <a:endParaRPr/>
          </a:p>
        </p:txBody>
      </p:sp>
      <p:sp>
        <p:nvSpPr>
          <p:cNvPr id="1724" name="Google Shape;1724;p90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9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726" name="Google Shape;1726;p9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52017" y="2630184"/>
            <a:ext cx="5018296" cy="317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7" name="Google Shape;1727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688" y="1780327"/>
            <a:ext cx="6477063" cy="2500054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9588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3" name="Google Shape;1733;p91" descr="A picture containing treemap char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4103" y="2278706"/>
            <a:ext cx="873995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34" name="Google Shape;1734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35" name="Google Shape;1735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91"/>
          <p:cNvSpPr txBox="1">
            <a:spLocks noGrp="1"/>
          </p:cNvSpPr>
          <p:nvPr>
            <p:ph type="title"/>
          </p:nvPr>
        </p:nvSpPr>
        <p:spPr>
          <a:xfrm>
            <a:off x="433263" y="-10845"/>
            <a:ext cx="7210674" cy="133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Accessing the Storyboards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38" name="Google Shape;1738;p91"/>
          <p:cNvSpPr/>
          <p:nvPr/>
        </p:nvSpPr>
        <p:spPr>
          <a:xfrm>
            <a:off x="528564" y="1067110"/>
            <a:ext cx="6210981" cy="8802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435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Visit the ILPQC 2022 Neonatal Face-to-Face Event page and SCROLL DOWN!!!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22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95"/>
          <p:cNvSpPr txBox="1">
            <a:spLocks noGrp="1"/>
          </p:cNvSpPr>
          <p:nvPr>
            <p:ph type="title"/>
          </p:nvPr>
        </p:nvSpPr>
        <p:spPr>
          <a:xfrm>
            <a:off x="609600" y="221351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 sz="3400"/>
              <a:t>Congratulations ILPQC Storyboard </a:t>
            </a:r>
            <a:br>
              <a:rPr lang="en-US" sz="3400"/>
            </a:br>
            <a:r>
              <a:rPr lang="en-US" sz="3400"/>
              <a:t>Excellence Award Winners!!</a:t>
            </a:r>
            <a:endParaRPr sz="3400"/>
          </a:p>
        </p:txBody>
      </p:sp>
      <p:sp>
        <p:nvSpPr>
          <p:cNvPr id="1780" name="Google Shape;1780;p9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81" name="Google Shape;1781;p9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82" name="Google Shape;1782;p95"/>
          <p:cNvSpPr/>
          <p:nvPr/>
        </p:nvSpPr>
        <p:spPr>
          <a:xfrm>
            <a:off x="2111752" y="1500172"/>
            <a:ext cx="8589819" cy="750308"/>
          </a:xfrm>
          <a:prstGeom prst="ribbon2">
            <a:avLst>
              <a:gd name="adj1" fmla="val 16667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B24A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Congratulations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95"/>
          <p:cNvSpPr txBox="1"/>
          <p:nvPr/>
        </p:nvSpPr>
        <p:spPr>
          <a:xfrm>
            <a:off x="140677" y="5793429"/>
            <a:ext cx="11969261" cy="10645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4" name="Google Shape;1784;p95"/>
          <p:cNvGrpSpPr/>
          <p:nvPr/>
        </p:nvGrpSpPr>
        <p:grpSpPr>
          <a:xfrm>
            <a:off x="335520" y="2646948"/>
            <a:ext cx="11579573" cy="3709402"/>
            <a:chOff x="1414" y="0"/>
            <a:chExt cx="11579573" cy="3709402"/>
          </a:xfrm>
        </p:grpSpPr>
        <p:sp>
          <p:nvSpPr>
            <p:cNvPr id="1785" name="Google Shape;1785;p95"/>
            <p:cNvSpPr/>
            <p:nvPr/>
          </p:nvSpPr>
          <p:spPr>
            <a:xfrm rot="-5400000">
              <a:off x="-15259" y="16673"/>
              <a:ext cx="3709402" cy="3676055"/>
            </a:xfrm>
            <a:prstGeom prst="flowChartManualOperation">
              <a:avLst/>
            </a:prstGeom>
            <a:solidFill>
              <a:srgbClr val="19498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95"/>
            <p:cNvSpPr txBox="1"/>
            <p:nvPr/>
          </p:nvSpPr>
          <p:spPr>
            <a:xfrm>
              <a:off x="1415" y="741879"/>
              <a:ext cx="3676055" cy="2225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800" tIns="0" rIns="30480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  <a:tabLst/>
                <a:defRPr/>
              </a:pPr>
              <a:r>
                <a:rPr kumimoji="0" lang="en-US" sz="4800" b="0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Level II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285750" marR="0" lvl="1" indent="-285750" algn="l" defTabSz="914400" rtl="0" eaLnBrk="1" fontAlgn="auto" latinLnBrk="0" hangingPunct="1">
                <a:lnSpc>
                  <a:spcPct val="90000"/>
                </a:lnSpc>
                <a:spcBef>
                  <a:spcPts val="16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Northwestern Medicine  Huntley</a:t>
              </a: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95"/>
            <p:cNvSpPr/>
            <p:nvPr/>
          </p:nvSpPr>
          <p:spPr>
            <a:xfrm rot="-5400000">
              <a:off x="3936499" y="16673"/>
              <a:ext cx="3709402" cy="3676055"/>
            </a:xfrm>
            <a:prstGeom prst="flowChartManualOperation">
              <a:avLst/>
            </a:prstGeom>
            <a:solidFill>
              <a:srgbClr val="19498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95"/>
            <p:cNvSpPr txBox="1"/>
            <p:nvPr/>
          </p:nvSpPr>
          <p:spPr>
            <a:xfrm>
              <a:off x="3953173" y="741879"/>
              <a:ext cx="3676055" cy="2225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800" tIns="0" rIns="30480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  <a:tabLst/>
                <a:defRPr/>
              </a:pPr>
              <a:r>
                <a:rPr kumimoji="0" lang="en-US" sz="4800" b="0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Level II+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285750" marR="0" lvl="1" indent="-285750" algn="l" defTabSz="914400" rtl="0" eaLnBrk="1" fontAlgn="auto" latinLnBrk="0" hangingPunct="1">
                <a:lnSpc>
                  <a:spcPct val="90000"/>
                </a:lnSpc>
                <a:spcBef>
                  <a:spcPts val="16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Ascension Resurrection</a:t>
              </a: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95"/>
            <p:cNvSpPr/>
            <p:nvPr/>
          </p:nvSpPr>
          <p:spPr>
            <a:xfrm rot="-5400000">
              <a:off x="7888258" y="16673"/>
              <a:ext cx="3709402" cy="3676055"/>
            </a:xfrm>
            <a:prstGeom prst="flowChartManualOperation">
              <a:avLst/>
            </a:prstGeom>
            <a:solidFill>
              <a:srgbClr val="19498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95"/>
            <p:cNvSpPr txBox="1"/>
            <p:nvPr/>
          </p:nvSpPr>
          <p:spPr>
            <a:xfrm>
              <a:off x="7904932" y="741879"/>
              <a:ext cx="3676055" cy="2225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800" tIns="0" rIns="30480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  <a:tabLst/>
                <a:defRPr/>
              </a:pPr>
              <a:r>
                <a:rPr kumimoji="0" lang="en-US" sz="4800" b="0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Level III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2286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168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  <a:tabLst/>
                <a:defRPr/>
              </a:pPr>
              <a:r>
                <a: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Advocate Lutheran General &amp; Children's Hospital-Park Ridge</a:t>
              </a:r>
              <a:endParaRPr kumimoji="0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782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96"/>
          <p:cNvSpPr txBox="1">
            <a:spLocks noGrp="1"/>
          </p:cNvSpPr>
          <p:nvPr>
            <p:ph type="title"/>
          </p:nvPr>
        </p:nvSpPr>
        <p:spPr>
          <a:xfrm>
            <a:off x="609600" y="221351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Thank you to all hospitals who</a:t>
            </a:r>
            <a:br>
              <a:rPr lang="en-US"/>
            </a:br>
            <a:r>
              <a:rPr lang="en-US"/>
              <a:t>shared Storyboards!</a:t>
            </a:r>
            <a:endParaRPr/>
          </a:p>
        </p:txBody>
      </p:sp>
      <p:pic>
        <p:nvPicPr>
          <p:cNvPr id="1796" name="Google Shape;1796;p9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1750" b="1750"/>
          <a:stretch/>
        </p:blipFill>
        <p:spPr>
          <a:xfrm>
            <a:off x="673274" y="1825625"/>
            <a:ext cx="10845452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97" name="Google Shape;1797;p9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98" name="Google Shape;1798;p9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452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9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Next Steps – Come back at 12:30!</a:t>
            </a:r>
            <a:endParaRPr/>
          </a:p>
        </p:txBody>
      </p:sp>
      <p:sp>
        <p:nvSpPr>
          <p:cNvPr id="1804" name="Google Shape;1804;p97"/>
          <p:cNvSpPr txBox="1">
            <a:spLocks noGrp="1"/>
          </p:cNvSpPr>
          <p:nvPr>
            <p:ph type="body" idx="1"/>
          </p:nvPr>
        </p:nvSpPr>
        <p:spPr>
          <a:xfrm>
            <a:off x="609600" y="2128337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US" sz="2800"/>
              <a:t>Go enjoy lunch!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US" sz="2800"/>
              <a:t>Take time to browse the Neonatal Storyboards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US" sz="2800"/>
              <a:t>Submit a Steal Shamelessly/Share Seamlessly form online </a:t>
            </a:r>
            <a:r>
              <a:rPr lang="en-US" sz="2800" b="1"/>
              <a:t>by 2pm </a:t>
            </a:r>
            <a:r>
              <a:rPr lang="en-US" sz="2800"/>
              <a:t>to be in the running for a Visa gift card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US" sz="2800"/>
              <a:t>At 12:30pm after Lunch/Storyboard Review please come back to the </a:t>
            </a:r>
            <a:r>
              <a:rPr lang="en-US" sz="2800" b="1"/>
              <a:t>same Zoom webinar link you used for the AM sessions</a:t>
            </a:r>
            <a:r>
              <a:rPr lang="en-US" b="1"/>
              <a:t> </a:t>
            </a: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805" name="Google Shape;1805;p9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B3B7"/>
                </a:buClr>
                <a:buSzPts val="1200"/>
                <a:buFont typeface="Arial"/>
                <a:buNone/>
                <a:tabLst/>
                <a:defRPr/>
              </a:pPr>
              <a:t>17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9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5179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9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Afternoon Schedule</a:t>
            </a:r>
            <a:endParaRPr/>
          </a:p>
        </p:txBody>
      </p:sp>
      <p:sp>
        <p:nvSpPr>
          <p:cNvPr id="1812" name="Google Shape;1812;p9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13" name="Google Shape;1813;p9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1814" name="Google Shape;1814;p98"/>
          <p:cNvGraphicFramePr/>
          <p:nvPr/>
        </p:nvGraphicFramePr>
        <p:xfrm>
          <a:off x="116541" y="1479154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0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12:30 – 1:15 pm​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30850" marR="30850" marT="15425" marB="15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8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BASIC Hospital Teams Panel Share Real-World Approaches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BASIC teams to collaboratively share strategies </a:t>
                      </a:r>
                      <a:endParaRPr sz="1400" u="none" strike="noStrike" cap="none"/>
                    </a:p>
                  </a:txBody>
                  <a:tcPr marL="30850" marR="30850" marT="15425" marB="15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9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1:15 – 1:25 pm​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30850" marR="30850" marT="15425" marB="15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8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444C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Break​</a:t>
                      </a:r>
                      <a:endParaRPr sz="1800" b="1" i="0" u="none" strike="noStrike" cap="none">
                        <a:solidFill>
                          <a:srgbClr val="444C55"/>
                        </a:solidFill>
                      </a:endParaRPr>
                    </a:p>
                  </a:txBody>
                  <a:tcPr marL="30850" marR="30850" marT="15425" marB="15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1:25 – 2:00 pm​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30850" marR="30850" marT="15425" marB="15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8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Breakout Session 1: Small Group Key Topic Discussions on Implementation Strategies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 is the new 48: Moving to a 36-hour rule-out 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BASIC Clinical Culture Change: Leveraging Education, Debriefs, and Data 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“We only see a few babies”: Making your data work for you 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Strategies to get the most out of the ILPQC Data System 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Implementation strategies for Early Onset Sepsis Risk Assessment in newborns &lt;35 weeks 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MNO-Neonatal Sustainability: Optimizing Coordinated Discharge Plans 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Taking the first steps to partner with parents on our QI journey </a:t>
                      </a:r>
                      <a:endParaRPr sz="1400" u="none" strike="noStrike" cap="none"/>
                    </a:p>
                  </a:txBody>
                  <a:tcPr marL="30850" marR="30850" marT="15425" marB="15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9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2:00 – 2:05 pm​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30850" marR="30850" marT="15425" marB="15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8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444C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Break​</a:t>
                      </a:r>
                      <a:endParaRPr sz="1800" b="1" i="0" u="none" strike="noStrike" cap="none">
                        <a:solidFill>
                          <a:srgbClr val="444C55"/>
                        </a:solidFill>
                      </a:endParaRPr>
                    </a:p>
                  </a:txBody>
                  <a:tcPr marL="30850" marR="30850" marT="15425" marB="15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2:05 – 2:40 pm​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30850" marR="30850" marT="15425" marB="15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8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Breakout Session 2: Small Group Key Topic Discussions on Implementation Strategies </a:t>
                      </a:r>
                      <a:r>
                        <a:rPr lang="en-US" sz="1600" b="1" i="0" u="none" strike="noStrike" cap="none">
                          <a:solidFill>
                            <a:srgbClr val="444C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(See above sessions) </a:t>
                      </a:r>
                      <a:endParaRPr sz="1600" b="1" i="0" u="none" strike="noStrike" cap="none">
                        <a:solidFill>
                          <a:srgbClr val="444C55"/>
                        </a:solidFill>
                      </a:endParaRPr>
                    </a:p>
                  </a:txBody>
                  <a:tcPr marL="30850" marR="30850" marT="15425" marB="15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9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3:15 – 3:30 pm​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30850" marR="30850" marT="15425" marB="15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8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444C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Wrap-up, evaluation, raffle and next steps for 2022 ​</a:t>
                      </a:r>
                      <a:endParaRPr sz="1800" b="1" i="0" u="none" strike="noStrike" cap="none">
                        <a:solidFill>
                          <a:srgbClr val="444C55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444C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sz="1600" b="1" i="0" u="none" strike="noStrike" cap="none">
                        <a:solidFill>
                          <a:srgbClr val="444C55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Leslie Caldarelli, MD; Justin Josephsen, MD </a:t>
                      </a:r>
                      <a:endParaRPr sz="1600" b="0" i="0" u="none" strike="noStrike" cap="none">
                        <a:solidFill>
                          <a:srgbClr val="444C55"/>
                        </a:solidFill>
                      </a:endParaRPr>
                    </a:p>
                  </a:txBody>
                  <a:tcPr marL="30850" marR="30850" marT="15425" marB="15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40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7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What is coming up next </a:t>
            </a:r>
            <a:endParaRPr/>
          </a:p>
        </p:txBody>
      </p:sp>
      <p:sp>
        <p:nvSpPr>
          <p:cNvPr id="1601" name="Google Shape;1601;p78"/>
          <p:cNvSpPr txBox="1">
            <a:spLocks noGrp="1"/>
          </p:cNvSpPr>
          <p:nvPr>
            <p:ph type="body" idx="1"/>
          </p:nvPr>
        </p:nvSpPr>
        <p:spPr>
          <a:xfrm>
            <a:off x="509815" y="1781598"/>
            <a:ext cx="7101385" cy="4538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 u="sng">
                <a:solidFill>
                  <a:srgbClr val="143668"/>
                </a:solidFill>
              </a:rPr>
              <a:t>10:55-11:15am</a:t>
            </a:r>
            <a:r>
              <a:rPr lang="en-US">
                <a:solidFill>
                  <a:srgbClr val="002060"/>
                </a:solidFill>
              </a:rPr>
              <a:t>:</a:t>
            </a:r>
            <a:r>
              <a:rPr lang="en-US"/>
              <a:t> ILPQC Award Ceremony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QI Data Champions</a:t>
            </a:r>
            <a:endParaRPr sz="2400"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MNO-Neo QI Excellence Awards</a:t>
            </a:r>
            <a:endParaRPr sz="2400"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BASIC QI Recognition Awards</a:t>
            </a:r>
            <a:endParaRPr sz="2400"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98B"/>
              </a:buClr>
              <a:buSzPts val="2400"/>
              <a:buChar char="•"/>
            </a:pPr>
            <a:r>
              <a:rPr lang="en-US" sz="2400"/>
              <a:t>Storyboard Awards </a:t>
            </a:r>
            <a:endParaRPr sz="2400"/>
          </a:p>
          <a:p>
            <a:pPr marL="2286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None/>
            </a:pPr>
            <a:endParaRPr sz="20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 u="sng">
                <a:solidFill>
                  <a:srgbClr val="143668"/>
                </a:solidFill>
              </a:rPr>
              <a:t>11:15am-12:30pm</a:t>
            </a:r>
            <a:r>
              <a:rPr lang="en-US">
                <a:solidFill>
                  <a:srgbClr val="143668"/>
                </a:solidFill>
              </a:rPr>
              <a:t>: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/>
              <a:t>T</a:t>
            </a:r>
            <a:r>
              <a:rPr lang="en-US">
                <a:solidFill>
                  <a:srgbClr val="444C55"/>
                </a:solidFill>
              </a:rPr>
              <a:t>eam Storyboard Session – Opportunity to Shar</a:t>
            </a:r>
            <a:r>
              <a:rPr lang="en-US"/>
              <a:t>e and Networking Lunch</a:t>
            </a:r>
            <a:endParaRPr/>
          </a:p>
          <a:p>
            <a:pPr marL="2286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None/>
            </a:pPr>
            <a:endParaRPr sz="200"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Make sure to visit the Virtual Storyboard Session at the ILPQC Neonatal Face-to-Face webpage (www.ilpqc.org)</a:t>
            </a:r>
            <a:endParaRPr sz="2400"/>
          </a:p>
          <a:p>
            <a:pPr marL="2286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None/>
            </a:pPr>
            <a:endParaRPr sz="20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 u="sng">
                <a:solidFill>
                  <a:srgbClr val="143668"/>
                </a:solidFill>
              </a:rPr>
              <a:t>12:30pm</a:t>
            </a:r>
            <a:r>
              <a:rPr lang="en-US"/>
              <a:t>: After Storyboards and lunch click on your </a:t>
            </a:r>
            <a:r>
              <a:rPr lang="en-US" b="1" u="sng"/>
              <a:t>main session link</a:t>
            </a:r>
            <a:r>
              <a:rPr lang="en-US"/>
              <a:t> to return to the conference  </a:t>
            </a:r>
            <a:endParaRPr/>
          </a:p>
        </p:txBody>
      </p:sp>
      <p:pic>
        <p:nvPicPr>
          <p:cNvPr id="1602" name="Google Shape;1602;p78"/>
          <p:cNvPicPr preferRelativeResize="0"/>
          <p:nvPr/>
        </p:nvPicPr>
        <p:blipFill rotWithShape="1">
          <a:blip r:embed="rId3">
            <a:alphaModFix/>
          </a:blip>
          <a:srcRect l="40572" t="5522" r="16330"/>
          <a:stretch/>
        </p:blipFill>
        <p:spPr>
          <a:xfrm>
            <a:off x="9769598" y="1235653"/>
            <a:ext cx="1757731" cy="256885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03" name="Google Shape;1603;p78"/>
          <p:cNvPicPr preferRelativeResize="0"/>
          <p:nvPr/>
        </p:nvPicPr>
        <p:blipFill rotWithShape="1">
          <a:blip r:embed="rId4">
            <a:alphaModFix/>
          </a:blip>
          <a:srcRect t="3636" b="3165"/>
          <a:stretch/>
        </p:blipFill>
        <p:spPr>
          <a:xfrm>
            <a:off x="7666271" y="2212137"/>
            <a:ext cx="1851891" cy="258890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04" name="Google Shape;1604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1799" y="3985932"/>
            <a:ext cx="2926773" cy="195118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10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7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QI Data Champions</a:t>
            </a:r>
            <a:endParaRPr/>
          </a:p>
        </p:txBody>
      </p:sp>
      <p:pic>
        <p:nvPicPr>
          <p:cNvPr id="1610" name="Google Shape;1610;p79" descr="Aspiration outlin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56939" y="2037617"/>
            <a:ext cx="4206629" cy="4206629"/>
          </a:xfrm>
          <a:prstGeom prst="rect">
            <a:avLst/>
          </a:prstGeom>
          <a:noFill/>
          <a:ln>
            <a:noFill/>
          </a:ln>
        </p:spPr>
      </p:pic>
      <p:sp>
        <p:nvSpPr>
          <p:cNvPr id="1611" name="Google Shape;1611;p7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12" name="Google Shape;1612;p7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613" name="Google Shape;1613;p79" descr="Statistics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8416" y="1340338"/>
            <a:ext cx="1109784" cy="109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4" name="Google Shape;1614;p79" descr="Bar chart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93723" y="1584569"/>
            <a:ext cx="1060938" cy="1060938"/>
          </a:xfrm>
          <a:prstGeom prst="rect">
            <a:avLst/>
          </a:prstGeom>
          <a:noFill/>
          <a:ln>
            <a:noFill/>
          </a:ln>
        </p:spPr>
      </p:pic>
      <p:sp>
        <p:nvSpPr>
          <p:cNvPr id="1615" name="Google Shape;1615;p79"/>
          <p:cNvSpPr txBox="1"/>
          <p:nvPr/>
        </p:nvSpPr>
        <p:spPr>
          <a:xfrm>
            <a:off x="609600" y="1825625"/>
            <a:ext cx="624449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Recognizing team's hard work in submitting monthly QI data to drive change at your hospital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All teams who submit complete baseline data through March 2022 are eligible to receive a $50 gift card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per initiative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for a QI team celebration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Teams are eligible for recognition through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Friday, June 10th at Midnight!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6" name="Google Shape;1616;p79" descr="Fireworks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58723" y="251264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7" name="Google Shape;1617;p79" descr="Fireworks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35492" y="226841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8" name="Google Shape;1618;p79" descr="Fireworks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52184" y="321603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00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8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QI Data Champions to Date:</a:t>
            </a:r>
            <a:br>
              <a:rPr lang="en-US"/>
            </a:br>
            <a:r>
              <a:rPr lang="en-US"/>
              <a:t>MNO-Neonatal</a:t>
            </a:r>
            <a:endParaRPr/>
          </a:p>
        </p:txBody>
      </p:sp>
      <p:sp>
        <p:nvSpPr>
          <p:cNvPr id="1624" name="Google Shape;1624;p80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544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Advocate Children's Hospital - Park Ridge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Advocate Condell Medical Center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Advocate Good Samaritan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Ascension Saint Mary - Chicago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Ascension St Mary- Kankakee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Carle BroMenn Medical Center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Crawford Memorial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Edward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Elmhurst Memorial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HSHS St Mary's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Little Company of Mary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Memorial Hospital of Carbondale</a:t>
            </a:r>
            <a:endParaRPr sz="2300"/>
          </a:p>
        </p:txBody>
      </p:sp>
      <p:sp>
        <p:nvSpPr>
          <p:cNvPr id="1625" name="Google Shape;1625;p8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26" name="Google Shape;1626;p8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27" name="Google Shape;1627;p80"/>
          <p:cNvSpPr txBox="1">
            <a:spLocks noGrp="1"/>
          </p:cNvSpPr>
          <p:nvPr>
            <p:ph type="body" idx="1"/>
          </p:nvPr>
        </p:nvSpPr>
        <p:spPr>
          <a:xfrm>
            <a:off x="6153600" y="1843100"/>
            <a:ext cx="5544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Morris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NM Huntley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NM Kishwaukee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NM Lake Forest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Northwest Community Healthcare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Northwestern Memorial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Palos Health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Riverside Medical Center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Rush Copley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Silver Cross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SSM Health St Mary's - St Louis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West Suburban Medical Center</a:t>
            </a:r>
            <a:endParaRPr sz="2300"/>
          </a:p>
        </p:txBody>
      </p:sp>
    </p:spTree>
    <p:extLst>
      <p:ext uri="{BB962C8B-B14F-4D97-AF65-F5344CB8AC3E}">
        <p14:creationId xmlns:p14="http://schemas.microsoft.com/office/powerpoint/2010/main" val="184766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8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QI Data Champions to Date:</a:t>
            </a:r>
            <a:br>
              <a:rPr lang="en-US"/>
            </a:br>
            <a:r>
              <a:rPr lang="en-US"/>
              <a:t>BASIC</a:t>
            </a:r>
            <a:endParaRPr/>
          </a:p>
        </p:txBody>
      </p:sp>
      <p:sp>
        <p:nvSpPr>
          <p:cNvPr id="1633" name="Google Shape;1633;p81"/>
          <p:cNvSpPr txBox="1">
            <a:spLocks noGrp="1"/>
          </p:cNvSpPr>
          <p:nvPr>
            <p:ph type="body" idx="1"/>
          </p:nvPr>
        </p:nvSpPr>
        <p:spPr>
          <a:xfrm>
            <a:off x="302900" y="1847925"/>
            <a:ext cx="5908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Advocate Aurora Sherman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Advocate Children's Hospital- Oak Lawn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Advocate Condell Medical Center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Advocate Good Samaritan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Advocate Illinois Masonic Medical Center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Alton Memorial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Ascension Alexian Brothers Medical Center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AdventHealth Hinsdale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Ascension Resurrection Medical Center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Ascension St. Mary’s Hospital- Chicago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Ascension St. Mary’s Hospital- Kankakee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Ascension St. Alexius Medical Center</a:t>
            </a:r>
            <a:endParaRPr sz="2300"/>
          </a:p>
        </p:txBody>
      </p:sp>
      <p:sp>
        <p:nvSpPr>
          <p:cNvPr id="1634" name="Google Shape;1634;p8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35" name="Google Shape;1635;p8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36" name="Google Shape;1636;p81"/>
          <p:cNvSpPr txBox="1">
            <a:spLocks noGrp="1"/>
          </p:cNvSpPr>
          <p:nvPr>
            <p:ph type="body" idx="1"/>
          </p:nvPr>
        </p:nvSpPr>
        <p:spPr>
          <a:xfrm>
            <a:off x="6378750" y="1847925"/>
            <a:ext cx="5908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Blessing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Edward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Elmhurst Memorial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FHN Memorial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HSHS St. John's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John Stroger Hospital of Cook County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Loyola University Medical Center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Memorial Hospital East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Memorial Hospital of Carbondale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Morris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NM Delnor Hospital</a:t>
            </a:r>
            <a:endParaRPr sz="2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NM Huntley Hospital</a:t>
            </a:r>
            <a:endParaRPr sz="2300"/>
          </a:p>
        </p:txBody>
      </p:sp>
    </p:spTree>
    <p:extLst>
      <p:ext uri="{BB962C8B-B14F-4D97-AF65-F5344CB8AC3E}">
        <p14:creationId xmlns:p14="http://schemas.microsoft.com/office/powerpoint/2010/main" val="69014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8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QI Data Champions to Date:</a:t>
            </a:r>
            <a:br>
              <a:rPr lang="en-US"/>
            </a:br>
            <a:r>
              <a:rPr lang="en-US"/>
              <a:t>BASIC</a:t>
            </a:r>
            <a:endParaRPr/>
          </a:p>
        </p:txBody>
      </p:sp>
      <p:sp>
        <p:nvSpPr>
          <p:cNvPr id="1642" name="Google Shape;1642;p82"/>
          <p:cNvSpPr txBox="1">
            <a:spLocks noGrp="1"/>
          </p:cNvSpPr>
          <p:nvPr>
            <p:ph type="body" idx="1"/>
          </p:nvPr>
        </p:nvSpPr>
        <p:spPr>
          <a:xfrm>
            <a:off x="302900" y="1847925"/>
            <a:ext cx="5563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NorthShore University HealthSystem Evanston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Northwestern Lake Forest Hospital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Northwestern Medicine Central DuPage Hospital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Northwestern Memorial Hospital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OSF Little Company Mary Medical Center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OSF St. Anthony Medical Center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OSF St. Francis Medical Center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Palos Hospital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Riverside Medical Center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00"/>
          </a:p>
        </p:txBody>
      </p:sp>
      <p:sp>
        <p:nvSpPr>
          <p:cNvPr id="1643" name="Google Shape;1643;p8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44" name="Google Shape;1644;p8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45" name="Google Shape;1645;p82"/>
          <p:cNvSpPr txBox="1">
            <a:spLocks noGrp="1"/>
          </p:cNvSpPr>
          <p:nvPr>
            <p:ph type="body" idx="1"/>
          </p:nvPr>
        </p:nvSpPr>
        <p:spPr>
          <a:xfrm>
            <a:off x="6187075" y="2005150"/>
            <a:ext cx="5563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Rush Copley Medical Center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Rush University Medical Center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SSM Health Good Samaritan Hospital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UI Health &amp; Hospital System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West Suburban Medical Center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00"/>
          </a:p>
        </p:txBody>
      </p:sp>
    </p:spTree>
    <p:extLst>
      <p:ext uri="{BB962C8B-B14F-4D97-AF65-F5344CB8AC3E}">
        <p14:creationId xmlns:p14="http://schemas.microsoft.com/office/powerpoint/2010/main" val="348306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83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ILPQC QI Awards</a:t>
            </a:r>
            <a:endParaRPr/>
          </a:p>
        </p:txBody>
      </p:sp>
      <p:sp>
        <p:nvSpPr>
          <p:cNvPr id="1652" name="Google Shape;1652;p83"/>
          <p:cNvSpPr txBox="1">
            <a:spLocks noGrp="1"/>
          </p:cNvSpPr>
          <p:nvPr>
            <p:ph type="body" idx="1"/>
          </p:nvPr>
        </p:nvSpPr>
        <p:spPr>
          <a:xfrm>
            <a:off x="1598576" y="3087127"/>
            <a:ext cx="8994847" cy="319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Please use the chat box to celebrate all the award winners</a:t>
            </a:r>
            <a:endParaRPr/>
          </a:p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ILPQC will follow up with award winners to request contact &amp; shipping information for certificates</a:t>
            </a:r>
            <a:endParaRPr/>
          </a:p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If you have any questions, comments, or concerns about your award status, please email info@ilpqc.org</a:t>
            </a:r>
            <a:endParaRPr/>
          </a:p>
        </p:txBody>
      </p:sp>
      <p:sp>
        <p:nvSpPr>
          <p:cNvPr id="1653" name="Google Shape;1653;p8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54" name="Google Shape;1654;p8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655" name="Google Shape;1655;p83"/>
          <p:cNvPicPr preferRelativeResize="0"/>
          <p:nvPr/>
        </p:nvPicPr>
        <p:blipFill rotWithShape="1">
          <a:blip r:embed="rId3">
            <a:alphaModFix/>
          </a:blip>
          <a:srcRect l="14977" r="11261"/>
          <a:stretch/>
        </p:blipFill>
        <p:spPr>
          <a:xfrm rot="5400000">
            <a:off x="10176630" y="3832807"/>
            <a:ext cx="2375948" cy="145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6" name="Google Shape;1656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479535" y="3677944"/>
            <a:ext cx="2727472" cy="1413465"/>
          </a:xfrm>
          <a:prstGeom prst="rect">
            <a:avLst/>
          </a:prstGeom>
          <a:noFill/>
          <a:ln>
            <a:noFill/>
          </a:ln>
        </p:spPr>
      </p:pic>
      <p:sp>
        <p:nvSpPr>
          <p:cNvPr id="1657" name="Google Shape;1657;p83"/>
          <p:cNvSpPr/>
          <p:nvPr/>
        </p:nvSpPr>
        <p:spPr>
          <a:xfrm>
            <a:off x="2221705" y="1690688"/>
            <a:ext cx="7748588" cy="1346104"/>
          </a:xfrm>
          <a:prstGeom prst="roundRect">
            <a:avLst>
              <a:gd name="adj" fmla="val 16667"/>
            </a:avLst>
          </a:prstGeom>
          <a:solidFill>
            <a:srgbClr val="EF1453"/>
          </a:solidFill>
          <a:ln w="12700" cap="flat" cmpd="sng">
            <a:solidFill>
              <a:srgbClr val="1435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Thanks to everyone for all of your hard work and congratulations to the award winners!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8" name="Google Shape;1658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9075" y="474240"/>
            <a:ext cx="843060" cy="1002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23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8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665" name="Google Shape;1665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9075"/>
            <a:ext cx="10312532" cy="554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6" name="Google Shape;1666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9225" y="656050"/>
            <a:ext cx="7042250" cy="554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8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73" name="Google Shape;1673;p8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674" name="Google Shape;1674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557" y="2467739"/>
            <a:ext cx="12664117" cy="388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5" name="Google Shape;1675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4694" y="1453104"/>
            <a:ext cx="1428949" cy="178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6" name="Google Shape;1676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7390" y="1452503"/>
            <a:ext cx="1428949" cy="178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7" name="Google Shape;1677;p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7882" y="830970"/>
            <a:ext cx="2313458" cy="2262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94173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1111</Words>
  <Application>Microsoft Office PowerPoint</Application>
  <PresentationFormat>Widescreen</PresentationFormat>
  <Paragraphs>196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Noto Sans Symbols</vt:lpstr>
      <vt:lpstr>2_Office Theme</vt:lpstr>
      <vt:lpstr>ILPQC Awards Ceremony: </vt:lpstr>
      <vt:lpstr>What is coming up next </vt:lpstr>
      <vt:lpstr>QI Data Champions</vt:lpstr>
      <vt:lpstr>QI Data Champions to Date: MNO-Neonatal</vt:lpstr>
      <vt:lpstr>QI Data Champions to Date: BASIC</vt:lpstr>
      <vt:lpstr>QI Data Champions to Date: BASIC</vt:lpstr>
      <vt:lpstr>ILPQC QI Awards</vt:lpstr>
      <vt:lpstr>PowerPoint Presentation</vt:lpstr>
      <vt:lpstr>PowerPoint Presentation</vt:lpstr>
      <vt:lpstr>Team Storyboard Session – Opportunity to Share and Networking Lunch</vt:lpstr>
      <vt:lpstr>Virtual Storyboard Session </vt:lpstr>
      <vt:lpstr>Neonatal Storyboards</vt:lpstr>
      <vt:lpstr>Scroll down to find storyboards</vt:lpstr>
      <vt:lpstr>Accessing the Storyboards</vt:lpstr>
      <vt:lpstr>Congratulations ILPQC Storyboard  Excellence Award Winners!!</vt:lpstr>
      <vt:lpstr>Thank you to all hospitals who shared Storyboards!</vt:lpstr>
      <vt:lpstr>Next Steps – Come back at 12:30!</vt:lpstr>
      <vt:lpstr>Afternoon Schedule</vt:lpstr>
    </vt:vector>
  </TitlesOfParts>
  <Company>NorthShore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ILPQC Awards Ceremony: </dc:title>
  <dc:creator>Alana Rivera</dc:creator>
  <cp:lastModifiedBy>Alana Rivera</cp:lastModifiedBy>
  <cp:revision>1</cp:revision>
  <dcterms:created xsi:type="dcterms:W3CDTF">2022-05-27T19:59:12Z</dcterms:created>
  <dcterms:modified xsi:type="dcterms:W3CDTF">2022-05-27T20:01:23Z</dcterms:modified>
</cp:coreProperties>
</file>