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19EF9-2A6E-4C8F-A3DE-3DCCB9363EDA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8273-AE12-4D0F-A80E-755DEC5F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0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04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3559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064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IN THE SUSTAINABILITY BOX</a:t>
            </a:r>
            <a:endParaRPr/>
          </a:p>
        </p:txBody>
      </p:sp>
      <p:sp>
        <p:nvSpPr>
          <p:cNvPr id="625" name="Google Shape;6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15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690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Dan, can we remove the % on the stacked bar chart here as we can’t read them and add them manually with separate text boxes to make them larger/readable.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Dan: “Dosing frequency for pharmacologic treatment” instead of “how first. . “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8" name="Google Shape;64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067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9" name="Google Shape;65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783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159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3" name="Google Shape;71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715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3" name="Google Shape;7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5228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6" name="Google Shape;73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84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90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1" name="Google Shape;76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Improving outcomes means identifying moms with opioid use or OUD earlier in pregnancy and linking them to treatment to reduce overdose deaths and improve pregnancy outcomes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Engaging moms in planning for non-pharmacologic care of the newborn can improve outcomes for babies with NAS.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Prevention of OUD requires patient / provider awareness and reduction in over prescription of opioids</a:t>
            </a:r>
            <a:endParaRPr/>
          </a:p>
        </p:txBody>
      </p:sp>
      <p:sp>
        <p:nvSpPr>
          <p:cNvPr id="762" name="Google Shape;76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57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Dan: The numbers for 2020 don’t match the numbers on the graph. On the graph it looks like 5000-6000 deaths. That’s true for all of the following slides.</a:t>
            </a:r>
            <a:endParaRPr/>
          </a:p>
        </p:txBody>
      </p:sp>
      <p:sp>
        <p:nvSpPr>
          <p:cNvPr id="511" name="Google Shape;5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96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32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96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82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8" name="Google Shape;5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89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to show increase in oud cases in 2020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Need an NAS slide or two here after this one.</a:t>
            </a:r>
            <a:endParaRPr/>
          </a:p>
        </p:txBody>
      </p:sp>
      <p:sp>
        <p:nvSpPr>
          <p:cNvPr id="576" name="Google Shape;5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04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53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0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6" name="Google Shape;16;p20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9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97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0" name="Google Shape;110;p3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3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3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3" name="Google Shape;113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" name="Google Shape;114;p3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5" name="Google Shape;115;p3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840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0" name="Google Shape;120;p32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121" name="Google Shape;121;p32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19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1" name="Google Shape;131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" name="Google Shape;132;p2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3" name="Google Shape;133;p2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" name="Google Shape;138;p2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F6F8F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79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00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42" name="Google Shape;142;p100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0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00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Google Shape;145;p1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00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0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4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" name="Google Shape;25;p2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Google Shape;26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oogle Shape;27;p2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Google Shape;28;p2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3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6" name="Google Shape;36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" name="Google Shape;37;p2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8" name="Google Shape;38;p2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5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2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0" name="Google Shape;50;p25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51" name="Google Shape;51;p2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" name="Google Shape;53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4320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26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7" name="Google Shape;57;p26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58" name="Google Shape;58;p26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6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26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36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2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2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0" name="Google Shape;70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" name="Google Shape;71;p2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2" name="Google Shape;72;p2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4" name="Google Shape;74;p2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85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7" name="Google Shape;77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2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" name="Google Shape;79;p2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2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9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1" name="Google Shape;91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" name="Google Shape;92;p2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3" name="Google Shape;93;p2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" name="Google Shape;97;p2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6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0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01" name="Google Shape;101;p30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0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0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138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4057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618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Continuing our MNO-Neonatal Work amidst Increasing OUD Rates in Illinois</a:t>
            </a:r>
            <a:endParaRPr/>
          </a:p>
        </p:txBody>
      </p:sp>
      <p:sp>
        <p:nvSpPr>
          <p:cNvPr id="495" name="Google Shape;495;p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60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"/>
          <p:cNvSpPr txBox="1">
            <a:spLocks noGrp="1"/>
          </p:cNvSpPr>
          <p:nvPr>
            <p:ph type="title"/>
          </p:nvPr>
        </p:nvSpPr>
        <p:spPr>
          <a:xfrm>
            <a:off x="1256275" y="3655371"/>
            <a:ext cx="9679449" cy="14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MNO-Neonatal Aims: </a:t>
            </a:r>
            <a:b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Sustaining Improvement in 2022</a:t>
            </a:r>
            <a:endParaRPr/>
          </a:p>
        </p:txBody>
      </p:sp>
      <p:sp>
        <p:nvSpPr>
          <p:cNvPr id="600" name="Google Shape;600;p9"/>
          <p:cNvSpPr txBox="1">
            <a:spLocks noGrp="1"/>
          </p:cNvSpPr>
          <p:nvPr>
            <p:ph type="ftr" idx="11"/>
          </p:nvPr>
        </p:nvSpPr>
        <p:spPr>
          <a:xfrm>
            <a:off x="8505757" y="363413"/>
            <a:ext cx="36339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1" name="Google Shape;601;p9"/>
          <p:cNvSpPr txBox="1">
            <a:spLocks noGrp="1"/>
          </p:cNvSpPr>
          <p:nvPr>
            <p:ph type="sldNum" idx="12"/>
          </p:nvPr>
        </p:nvSpPr>
        <p:spPr>
          <a:xfrm>
            <a:off x="8610600" y="616041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02" name="Google Shape;602;p9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82" y="1120472"/>
            <a:ext cx="10674927" cy="2157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31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Our Goal: Optimal OEN care every time</a:t>
            </a:r>
            <a:endParaRPr/>
          </a:p>
        </p:txBody>
      </p:sp>
      <p:pic>
        <p:nvPicPr>
          <p:cNvPr id="608" name="Google Shape;608;p10" descr="Chat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5221" y="1444725"/>
            <a:ext cx="1935192" cy="1949568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10" name="Google Shape;610;p1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11" name="Google Shape;611;p10" descr="Gear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9641" y="3915151"/>
            <a:ext cx="1590135" cy="161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0" descr="Comment Heart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5469" y="1533902"/>
            <a:ext cx="1748285" cy="171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0" descr="Handshak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36444" y="4088986"/>
            <a:ext cx="1748287" cy="1719532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0"/>
          <p:cNvSpPr txBox="1"/>
          <p:nvPr/>
        </p:nvSpPr>
        <p:spPr>
          <a:xfrm>
            <a:off x="1040921" y="2990191"/>
            <a:ext cx="3150458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Prenatal Consult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0"/>
          <p:cNvSpPr txBox="1"/>
          <p:nvPr/>
        </p:nvSpPr>
        <p:spPr>
          <a:xfrm>
            <a:off x="5236168" y="2963721"/>
            <a:ext cx="2445967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Non-Pharmacologic Care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0"/>
          <p:cNvSpPr txBox="1"/>
          <p:nvPr/>
        </p:nvSpPr>
        <p:spPr>
          <a:xfrm>
            <a:off x="9179813" y="3084951"/>
            <a:ext cx="2517855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Pharmacologic Treatment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0"/>
          <p:cNvSpPr txBox="1"/>
          <p:nvPr/>
        </p:nvSpPr>
        <p:spPr>
          <a:xfrm>
            <a:off x="998115" y="5569455"/>
            <a:ext cx="3150458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Eat, Sleep, Console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0"/>
          <p:cNvSpPr txBox="1"/>
          <p:nvPr/>
        </p:nvSpPr>
        <p:spPr>
          <a:xfrm>
            <a:off x="5391377" y="5569455"/>
            <a:ext cx="3639288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MNO Folders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0"/>
          <p:cNvSpPr txBox="1"/>
          <p:nvPr/>
        </p:nvSpPr>
        <p:spPr>
          <a:xfrm>
            <a:off x="8586909" y="5538413"/>
            <a:ext cx="4156872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Coordinated Discharge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10" descr="Woman with baby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1323" y="3777096"/>
            <a:ext cx="1788968" cy="178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" descr="Checklist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80695" y="1582913"/>
            <a:ext cx="1633268" cy="163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94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4 Years of MNO: </a:t>
            </a:r>
            <a:br>
              <a:rPr lang="en-US"/>
            </a:br>
            <a:r>
              <a:rPr lang="en-US"/>
              <a:t>More Breastmilk at Infant Discharge</a:t>
            </a:r>
            <a:endParaRPr/>
          </a:p>
        </p:txBody>
      </p:sp>
      <p:sp>
        <p:nvSpPr>
          <p:cNvPr id="628" name="Google Shape;628;p1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31312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&gt; 70% of Opioid Exposed Newborns (OENs) are now receiving breastmilk at infant discharge!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29" name="Google Shape;629;p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0" name="Google Shape;630;p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31" name="Google Shape;631;p11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6310" y="1710942"/>
            <a:ext cx="7342909" cy="45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1"/>
          <p:cNvSpPr/>
          <p:nvPr/>
        </p:nvSpPr>
        <p:spPr>
          <a:xfrm>
            <a:off x="9077956" y="2423409"/>
            <a:ext cx="2328693" cy="3753554"/>
          </a:xfrm>
          <a:prstGeom prst="rect">
            <a:avLst/>
          </a:prstGeom>
          <a:noFill/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1"/>
          <p:cNvSpPr txBox="1"/>
          <p:nvPr/>
        </p:nvSpPr>
        <p:spPr>
          <a:xfrm>
            <a:off x="9363575" y="4961536"/>
            <a:ext cx="2703368" cy="37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67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12" descr="Chart, line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6767" y="1366787"/>
            <a:ext cx="9032472" cy="483318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2"/>
          <p:cNvSpPr txBox="1"/>
          <p:nvPr/>
        </p:nvSpPr>
        <p:spPr>
          <a:xfrm>
            <a:off x="8355672" y="2844641"/>
            <a:ext cx="2307900" cy="37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2"/>
          <p:cNvSpPr txBox="1">
            <a:spLocks noGrp="1"/>
          </p:cNvSpPr>
          <p:nvPr>
            <p:ph type="title"/>
          </p:nvPr>
        </p:nvSpPr>
        <p:spPr>
          <a:xfrm>
            <a:off x="609600" y="1365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4 Years of MNO: </a:t>
            </a:r>
            <a:br>
              <a:rPr lang="en-US"/>
            </a:br>
            <a:r>
              <a:rPr lang="en-US"/>
              <a:t>Patient-Centered NAS Assessments</a:t>
            </a:r>
            <a:endParaRPr/>
          </a:p>
        </p:txBody>
      </p:sp>
      <p:sp>
        <p:nvSpPr>
          <p:cNvPr id="642" name="Google Shape;642;p1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3" name="Google Shape;643;p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8046720" y="2844641"/>
            <a:ext cx="2410318" cy="2201381"/>
          </a:xfrm>
          <a:prstGeom prst="rect">
            <a:avLst/>
          </a:prstGeom>
          <a:noFill/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8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51" name="Google Shape;651;p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52" name="Google Shape;652;p13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892" y="1523516"/>
            <a:ext cx="9379316" cy="511748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13"/>
          <p:cNvSpPr/>
          <p:nvPr/>
        </p:nvSpPr>
        <p:spPr>
          <a:xfrm>
            <a:off x="8030524" y="2994302"/>
            <a:ext cx="2775007" cy="3511308"/>
          </a:xfrm>
          <a:prstGeom prst="rect">
            <a:avLst/>
          </a:prstGeom>
          <a:noFill/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3"/>
          <p:cNvSpPr txBox="1"/>
          <p:nvPr/>
        </p:nvSpPr>
        <p:spPr>
          <a:xfrm>
            <a:off x="8685132" y="6196273"/>
            <a:ext cx="2307900" cy="37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4 Years MNO:</a:t>
            </a:r>
            <a:br>
              <a:rPr lang="en-US"/>
            </a:br>
            <a:r>
              <a:rPr lang="en-US"/>
              <a:t>Less Pharmacologic Therapy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652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4 Years of MNO: </a:t>
            </a:r>
            <a:br>
              <a:rPr lang="en-US"/>
            </a:br>
            <a:r>
              <a:rPr lang="en-US"/>
              <a:t>More Coordinated Discharges</a:t>
            </a:r>
            <a:endParaRPr/>
          </a:p>
        </p:txBody>
      </p:sp>
      <p:sp>
        <p:nvSpPr>
          <p:cNvPr id="662" name="Google Shape;662;p14"/>
          <p:cNvSpPr>
            <a:spLocks noGrp="1"/>
          </p:cNvSpPr>
          <p:nvPr>
            <p:ph type="body" idx="1"/>
          </p:nvPr>
        </p:nvSpPr>
        <p:spPr>
          <a:xfrm>
            <a:off x="609600" y="5005053"/>
            <a:ext cx="10547514" cy="10461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1,200 OENs were discharged with a coordinated discharge plan!</a:t>
            </a:r>
            <a:endParaRPr sz="2800" b="1"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63" name="Google Shape;663;p1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4" name="Google Shape;664;p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65" name="Google Shape;665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1288" y="183795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2579" y="187085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9852" y="187085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7987" y="187085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487" y="187085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4492" y="18725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401" y="18725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083" y="18725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5879" y="187259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3396" y="187085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601" y="360119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0120" y="36558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7393" y="36558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5528" y="36558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9028" y="365586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3805" y="36358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2714" y="36358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8396" y="36358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4" descr="Baby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5192" y="36358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4" descr="Bab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937" y="36558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4"/>
          <p:cNvSpPr txBox="1"/>
          <p:nvPr/>
        </p:nvSpPr>
        <p:spPr>
          <a:xfrm>
            <a:off x="385482" y="2002100"/>
            <a:ext cx="3741690" cy="70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 Baseline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 of 10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OENs had a coordinated discharge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4"/>
          <p:cNvSpPr txBox="1"/>
          <p:nvPr/>
        </p:nvSpPr>
        <p:spPr>
          <a:xfrm>
            <a:off x="385481" y="3726460"/>
            <a:ext cx="3724371" cy="7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 Q1 2022,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 of 10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OENs had a coordinated discharge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57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4 Years of MNO:</a:t>
            </a:r>
            <a:br>
              <a:rPr lang="en-US"/>
            </a:br>
            <a:r>
              <a:rPr lang="en-US"/>
              <a:t>Fewer Days in the Hospital</a:t>
            </a:r>
            <a:endParaRPr/>
          </a:p>
        </p:txBody>
      </p:sp>
      <p:pic>
        <p:nvPicPr>
          <p:cNvPr id="692" name="Google Shape;692;p15" descr="Flip calendar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7272" y="1924258"/>
            <a:ext cx="3029691" cy="3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94" name="Google Shape;694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95" name="Google Shape;695;p15"/>
          <p:cNvSpPr txBox="1"/>
          <p:nvPr/>
        </p:nvSpPr>
        <p:spPr>
          <a:xfrm>
            <a:off x="958866" y="3830947"/>
            <a:ext cx="1141549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Baseline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5"/>
          <p:cNvSpPr txBox="1"/>
          <p:nvPr/>
        </p:nvSpPr>
        <p:spPr>
          <a:xfrm>
            <a:off x="3569787" y="3858160"/>
            <a:ext cx="1141549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2018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5"/>
          <p:cNvSpPr txBox="1"/>
          <p:nvPr/>
        </p:nvSpPr>
        <p:spPr>
          <a:xfrm>
            <a:off x="5840944" y="3903518"/>
            <a:ext cx="699936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2019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5"/>
          <p:cNvSpPr txBox="1"/>
          <p:nvPr/>
        </p:nvSpPr>
        <p:spPr>
          <a:xfrm>
            <a:off x="8138901" y="3903517"/>
            <a:ext cx="699936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2020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5"/>
          <p:cNvSpPr txBox="1"/>
          <p:nvPr/>
        </p:nvSpPr>
        <p:spPr>
          <a:xfrm>
            <a:off x="10276048" y="3858161"/>
            <a:ext cx="699936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2021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5"/>
          <p:cNvSpPr txBox="1"/>
          <p:nvPr/>
        </p:nvSpPr>
        <p:spPr>
          <a:xfrm>
            <a:off x="1081329" y="3368303"/>
            <a:ext cx="1020321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11.4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5"/>
          <p:cNvSpPr txBox="1"/>
          <p:nvPr/>
        </p:nvSpPr>
        <p:spPr>
          <a:xfrm>
            <a:off x="3481133" y="3368302"/>
            <a:ext cx="1020321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11.0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5"/>
          <p:cNvSpPr txBox="1"/>
          <p:nvPr/>
        </p:nvSpPr>
        <p:spPr>
          <a:xfrm>
            <a:off x="5839626" y="3368301"/>
            <a:ext cx="1020321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9.4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5"/>
          <p:cNvSpPr txBox="1"/>
          <p:nvPr/>
        </p:nvSpPr>
        <p:spPr>
          <a:xfrm>
            <a:off x="8010249" y="3368300"/>
            <a:ext cx="1020321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10.0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5"/>
          <p:cNvSpPr txBox="1"/>
          <p:nvPr/>
        </p:nvSpPr>
        <p:spPr>
          <a:xfrm>
            <a:off x="10278550" y="3319425"/>
            <a:ext cx="1020321" cy="39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8.4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Google Shape;705;p15" descr="Flip calend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2228" y="1933329"/>
            <a:ext cx="3029691" cy="3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5" descr="Flip calend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585" y="1933330"/>
            <a:ext cx="3029691" cy="3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5" descr="Flip calend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628" y="1931515"/>
            <a:ext cx="3029691" cy="3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5" descr="Flip calend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9343" y="1913372"/>
            <a:ext cx="3029691" cy="3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5"/>
          <p:cNvSpPr txBox="1"/>
          <p:nvPr/>
        </p:nvSpPr>
        <p:spPr>
          <a:xfrm>
            <a:off x="9750647" y="4470236"/>
            <a:ext cx="2307900" cy="37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27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Optimal OEN Care- Inequities </a:t>
            </a:r>
            <a:br>
              <a:rPr lang="en-US"/>
            </a:br>
            <a:r>
              <a:rPr lang="en-US"/>
              <a:t>in Coordinated Discharge</a:t>
            </a:r>
            <a:endParaRPr/>
          </a:p>
        </p:txBody>
      </p:sp>
      <p:sp>
        <p:nvSpPr>
          <p:cNvPr id="716" name="Google Shape;716;p1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39289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accent1"/>
              </a:solidFill>
            </a:endParaRPr>
          </a:p>
        </p:txBody>
      </p:sp>
      <p:sp>
        <p:nvSpPr>
          <p:cNvPr id="717" name="Google Shape;717;p16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18" name="Google Shape;718;p16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9" name="Google Shape;719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20" name="Google Shape;720;p16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4780" y="1671359"/>
            <a:ext cx="7808320" cy="4684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62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17" descr="A picture containing text, person,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5329" y="1503035"/>
            <a:ext cx="2652152" cy="4114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960"/>
              </a:srgbClr>
            </a:outerShdw>
          </a:effectLst>
        </p:spPr>
      </p:pic>
      <p:sp>
        <p:nvSpPr>
          <p:cNvPr id="726" name="Google Shape;726;p17"/>
          <p:cNvSpPr txBox="1">
            <a:spLocks noGrp="1"/>
          </p:cNvSpPr>
          <p:nvPr>
            <p:ph type="title"/>
          </p:nvPr>
        </p:nvSpPr>
        <p:spPr>
          <a:xfrm>
            <a:off x="609600" y="212023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4 years of MNO-Neonatal Tested </a:t>
            </a:r>
            <a:br>
              <a:rPr lang="en-US"/>
            </a:br>
            <a:r>
              <a:rPr lang="en-US"/>
              <a:t>Strategies to Make Change Happen</a:t>
            </a:r>
            <a:endParaRPr/>
          </a:p>
        </p:txBody>
      </p:sp>
      <p:sp>
        <p:nvSpPr>
          <p:cNvPr id="727" name="Google Shape;727;p1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3270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MNO-Neonatal Folders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Prenatal Consultation Checklist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NAS Booklet: What you need to know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Breastfeeding Traffic Light Counseling Resource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Eat Sleep Console Materials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Collaborative Discharge Plan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ESC &amp; Non-Pharmacologic Care Simulation Videos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28" name="Google Shape;728;p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9" name="Google Shape;729;p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730" name="Google Shape;730;p17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8740" y="1468484"/>
            <a:ext cx="256331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5734" y="2801759"/>
            <a:ext cx="2743200" cy="341696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960"/>
              </a:srgbClr>
            </a:outerShdw>
          </a:effectLst>
        </p:spPr>
      </p:pic>
      <p:pic>
        <p:nvPicPr>
          <p:cNvPr id="732" name="Google Shape;732;p17" descr="Graphical user interface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9025" y="4510533"/>
            <a:ext cx="3821501" cy="182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00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F6B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8"/>
          <p:cNvSpPr txBox="1"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b="0">
                <a:solidFill>
                  <a:schemeClr val="lt1"/>
                </a:solidFill>
              </a:rPr>
              <a:t>What comes next?</a:t>
            </a:r>
            <a:br>
              <a:rPr lang="en-US" b="0">
                <a:solidFill>
                  <a:schemeClr val="lt1"/>
                </a:solidFill>
              </a:rPr>
            </a:br>
            <a:r>
              <a:rPr lang="en-US" b="0">
                <a:solidFill>
                  <a:schemeClr val="lt1"/>
                </a:solidFill>
              </a:rPr>
              <a:t>Sustain in 2022 and beyond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9" name="Google Shape;739;p18"/>
          <p:cNvSpPr/>
          <p:nvPr/>
        </p:nvSpPr>
        <p:spPr>
          <a:xfrm flipH="1">
            <a:off x="658278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0" name="Google Shape;740;p18"/>
          <p:cNvPicPr preferRelativeResize="0"/>
          <p:nvPr/>
        </p:nvPicPr>
        <p:blipFill rotWithShape="1">
          <a:blip r:embed="rId3">
            <a:alphaModFix/>
          </a:blip>
          <a:srcRect l="14095" r="22760" b="1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741" name="Google Shape;741;p18"/>
          <p:cNvSpPr txBox="1">
            <a:spLocks noGrp="1"/>
          </p:cNvSpPr>
          <p:nvPr>
            <p:ph type="ftr" idx="11"/>
          </p:nvPr>
        </p:nvSpPr>
        <p:spPr>
          <a:xfrm>
            <a:off x="6053666" y="6199632"/>
            <a:ext cx="480275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42" name="Google Shape;742;p18"/>
          <p:cNvSpPr>
            <a:spLocks noGrp="1"/>
          </p:cNvSpPr>
          <p:nvPr>
            <p:ph type="sldNum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6F8BA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alibri"/>
                <a:buNone/>
                <a:tabLst/>
                <a:defRPr/>
              </a:pPr>
              <a:t>19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3" name="Google Shape;743;p18"/>
          <p:cNvGrpSpPr/>
          <p:nvPr/>
        </p:nvGrpSpPr>
        <p:grpSpPr>
          <a:xfrm>
            <a:off x="-19641" y="2121347"/>
            <a:ext cx="6783750" cy="3870001"/>
            <a:chOff x="55618" y="152774"/>
            <a:chExt cx="6783750" cy="3870001"/>
          </a:xfrm>
        </p:grpSpPr>
        <p:sp>
          <p:nvSpPr>
            <p:cNvPr id="744" name="Google Shape;744;p18"/>
            <p:cNvSpPr/>
            <p:nvPr/>
          </p:nvSpPr>
          <p:spPr>
            <a:xfrm>
              <a:off x="450493" y="152774"/>
              <a:ext cx="1235250" cy="1235250"/>
            </a:xfrm>
            <a:prstGeom prst="ellipse">
              <a:avLst/>
            </a:prstGeom>
            <a:solidFill>
              <a:srgbClr val="404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713743" y="416025"/>
              <a:ext cx="708750" cy="7087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55618" y="1772775"/>
              <a:ext cx="2025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 txBox="1"/>
            <p:nvPr/>
          </p:nvSpPr>
          <p:spPr>
            <a:xfrm>
              <a:off x="55618" y="1772775"/>
              <a:ext cx="2025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MONITOR YOUR DATA TO ACHIEVE OPTIMAL OUD CARE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829868" y="152774"/>
              <a:ext cx="1235250" cy="1235250"/>
            </a:xfrm>
            <a:prstGeom prst="ellipse">
              <a:avLst/>
            </a:prstGeom>
            <a:solidFill>
              <a:srgbClr val="404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3093118" y="416025"/>
              <a:ext cx="708750" cy="708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434993" y="1772775"/>
              <a:ext cx="2025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8"/>
            <p:cNvSpPr txBox="1"/>
            <p:nvPr/>
          </p:nvSpPr>
          <p:spPr>
            <a:xfrm>
              <a:off x="2434993" y="1772775"/>
              <a:ext cx="2025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REVIEW SUSTAINABILITY PLAN  WITH YOU TEAM AND MAKE ANY UPDATES ON PROTOCOL CHANGES SINCE 2020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5209243" y="152774"/>
              <a:ext cx="1235250" cy="1235250"/>
            </a:xfrm>
            <a:prstGeom prst="ellipse">
              <a:avLst/>
            </a:prstGeom>
            <a:solidFill>
              <a:srgbClr val="404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5472493" y="416025"/>
              <a:ext cx="708750" cy="70875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4814368" y="1772775"/>
              <a:ext cx="2025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8"/>
            <p:cNvSpPr txBox="1"/>
            <p:nvPr/>
          </p:nvSpPr>
          <p:spPr>
            <a:xfrm>
              <a:off x="4814368" y="1772775"/>
              <a:ext cx="2025000" cy="22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ATTEND MNO-NEO BREAKOUT SESSION TO DISCUSS ONGOING OEN WORK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56" name="Google Shape;756;p18" descr="Rocket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0937" y="1084119"/>
            <a:ext cx="2299854" cy="229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8" descr="Fir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860000">
            <a:off x="7999801" y="2776897"/>
            <a:ext cx="1061604" cy="1061604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8"/>
          <p:cNvSpPr txBox="1"/>
          <p:nvPr/>
        </p:nvSpPr>
        <p:spPr>
          <a:xfrm rot="-2460000">
            <a:off x="9341330" y="2010024"/>
            <a:ext cx="7689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MNO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41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The Opioid Epidemic-US Impact</a:t>
            </a:r>
            <a:endParaRPr/>
          </a:p>
        </p:txBody>
      </p:sp>
      <p:sp>
        <p:nvSpPr>
          <p:cNvPr id="502" name="Google Shape;502;p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30256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100,306 drug overdose deaths in past year 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503" name="Google Shape;503;p2" descr="Char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14439" y="1408567"/>
            <a:ext cx="7354952" cy="501816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"/>
          <p:cNvSpPr/>
          <p:nvPr/>
        </p:nvSpPr>
        <p:spPr>
          <a:xfrm>
            <a:off x="9385300" y="3995708"/>
            <a:ext cx="372017" cy="6913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"/>
          <p:cNvSpPr/>
          <p:nvPr/>
        </p:nvSpPr>
        <p:spPr>
          <a:xfrm>
            <a:off x="9895158" y="4118056"/>
            <a:ext cx="869796" cy="2959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4461" y="-43882"/>
                </a:lnTo>
              </a:path>
            </a:pathLst>
          </a:custGeom>
          <a:solidFill>
            <a:schemeClr val="accent1"/>
          </a:solidFill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COVID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"/>
          <p:cNvSpPr txBox="1"/>
          <p:nvPr/>
        </p:nvSpPr>
        <p:spPr>
          <a:xfrm>
            <a:off x="8995369" y="5149697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CDC NCHS Data</a:t>
            </a:r>
            <a:endParaRPr kumimoji="0" sz="1400" b="0" i="1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"/>
          <p:cNvSpPr txBox="1"/>
          <p:nvPr/>
        </p:nvSpPr>
        <p:spPr>
          <a:xfrm>
            <a:off x="5222333" y="2862292"/>
            <a:ext cx="4348975" cy="46166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28.5% increase from year before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36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34" descr="Benzodiazepine. Dal Rischio di Demenza all’Efficacia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494" y="1917500"/>
            <a:ext cx="2455797" cy="18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34"/>
          <p:cNvSpPr txBox="1">
            <a:spLocks noGrp="1"/>
          </p:cNvSpPr>
          <p:nvPr>
            <p:ph type="title"/>
          </p:nvPr>
        </p:nvSpPr>
        <p:spPr>
          <a:xfrm>
            <a:off x="235528" y="1224345"/>
            <a:ext cx="8950036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US"/>
              <a:t>MNO – A Partnership with the Family</a:t>
            </a:r>
            <a:r>
              <a:rPr lang="en-US" sz="3200"/>
              <a:t/>
            </a:r>
            <a:br>
              <a:rPr lang="en-US" sz="3200"/>
            </a:br>
            <a:endParaRPr sz="3200">
              <a:solidFill>
                <a:srgbClr val="F58466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766" name="Google Shape;76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0710" y="2373108"/>
            <a:ext cx="2343150" cy="3547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7" name="Google Shape;767;p34"/>
          <p:cNvGrpSpPr/>
          <p:nvPr/>
        </p:nvGrpSpPr>
        <p:grpSpPr>
          <a:xfrm>
            <a:off x="1830955" y="3621772"/>
            <a:ext cx="7354608" cy="1058764"/>
            <a:chOff x="2155" y="332882"/>
            <a:chExt cx="7354608" cy="1058764"/>
          </a:xfrm>
        </p:grpSpPr>
        <p:sp>
          <p:nvSpPr>
            <p:cNvPr id="768" name="Google Shape;768;p34"/>
            <p:cNvSpPr/>
            <p:nvPr/>
          </p:nvSpPr>
          <p:spPr>
            <a:xfrm>
              <a:off x="2155" y="332882"/>
              <a:ext cx="2625876" cy="1050350"/>
            </a:xfrm>
            <a:prstGeom prst="chevron">
              <a:avLst>
                <a:gd name="adj" fmla="val 50000"/>
              </a:avLst>
            </a:prstGeom>
            <a:solidFill>
              <a:srgbClr val="1949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4"/>
            <p:cNvSpPr txBox="1"/>
            <p:nvPr/>
          </p:nvSpPr>
          <p:spPr>
            <a:xfrm>
              <a:off x="527330" y="332882"/>
              <a:ext cx="1575526" cy="105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Screening and Linkage to Care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365443" y="332882"/>
              <a:ext cx="2625876" cy="1050350"/>
            </a:xfrm>
            <a:prstGeom prst="chevron">
              <a:avLst>
                <a:gd name="adj" fmla="val 50000"/>
              </a:avLst>
            </a:prstGeom>
            <a:solidFill>
              <a:srgbClr val="1949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4"/>
            <p:cNvSpPr txBox="1"/>
            <p:nvPr/>
          </p:nvSpPr>
          <p:spPr>
            <a:xfrm>
              <a:off x="2890618" y="332882"/>
              <a:ext cx="1575526" cy="105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Optimizing Care for Moms/Babies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730887" y="341296"/>
              <a:ext cx="2625876" cy="1050350"/>
            </a:xfrm>
            <a:prstGeom prst="chevron">
              <a:avLst>
                <a:gd name="adj" fmla="val 50000"/>
              </a:avLst>
            </a:prstGeom>
            <a:solidFill>
              <a:srgbClr val="1949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4"/>
            <p:cNvSpPr txBox="1"/>
            <p:nvPr/>
          </p:nvSpPr>
          <p:spPr>
            <a:xfrm>
              <a:off x="5256062" y="341296"/>
              <a:ext cx="1575526" cy="1050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0" tIns="25325" rIns="25325" bIns="25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Prevention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4" name="Google Shape;774;p34"/>
          <p:cNvSpPr/>
          <p:nvPr/>
        </p:nvSpPr>
        <p:spPr>
          <a:xfrm>
            <a:off x="4249882" y="3402577"/>
            <a:ext cx="2514600" cy="16764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4"/>
          <p:cNvSpPr/>
          <p:nvPr/>
        </p:nvSpPr>
        <p:spPr>
          <a:xfrm rot="-1010227">
            <a:off x="4183432" y="2566057"/>
            <a:ext cx="1524000" cy="1295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558BFF"/>
              </a:gs>
              <a:gs pos="100000">
                <a:srgbClr val="7FA9FF"/>
              </a:gs>
            </a:gsLst>
            <a:lin ang="16200000" scaled="0"/>
          </a:gradFill>
          <a:ln w="9525" cap="flat" cmpd="sng">
            <a:solidFill>
              <a:srgbClr val="648F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4"/>
          <p:cNvSpPr txBox="1"/>
          <p:nvPr/>
        </p:nvSpPr>
        <p:spPr>
          <a:xfrm rot="-1010227">
            <a:off x="4619014" y="3030641"/>
            <a:ext cx="9805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6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The Opioid Epidemic- Illinois Impact</a:t>
            </a:r>
            <a:endParaRPr b="0"/>
          </a:p>
        </p:txBody>
      </p:sp>
      <p:sp>
        <p:nvSpPr>
          <p:cNvPr id="514" name="Google Shape;514;p3"/>
          <p:cNvSpPr txBox="1">
            <a:spLocks noGrp="1"/>
          </p:cNvSpPr>
          <p:nvPr>
            <p:ph type="body" idx="1"/>
          </p:nvPr>
        </p:nvSpPr>
        <p:spPr>
          <a:xfrm>
            <a:off x="762001" y="1540933"/>
            <a:ext cx="3698488" cy="457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33% overdose increase (2019 to 2020)</a:t>
            </a:r>
            <a:endParaRPr/>
          </a:p>
        </p:txBody>
      </p:sp>
      <p:sp>
        <p:nvSpPr>
          <p:cNvPr id="515" name="Google Shape;515;p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6" name="Google Shape;516;p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7" name="Google Shape;517;p3"/>
          <p:cNvSpPr/>
          <p:nvPr/>
        </p:nvSpPr>
        <p:spPr>
          <a:xfrm>
            <a:off x="4724400" y="5929372"/>
            <a:ext cx="79784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https://dph.illinois.gov/topics-services/opioids/idph-data-dashboard.html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3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890" y="1596959"/>
            <a:ext cx="7592933" cy="421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03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The Opioid Epidemic- Illinois Impact</a:t>
            </a:r>
            <a:endParaRPr b="0"/>
          </a:p>
        </p:txBody>
      </p:sp>
      <p:sp>
        <p:nvSpPr>
          <p:cNvPr id="525" name="Google Shape;525;p4"/>
          <p:cNvSpPr txBox="1">
            <a:spLocks noGrp="1"/>
          </p:cNvSpPr>
          <p:nvPr>
            <p:ph type="body" idx="1"/>
          </p:nvPr>
        </p:nvSpPr>
        <p:spPr>
          <a:xfrm>
            <a:off x="762001" y="1540933"/>
            <a:ext cx="3698488" cy="457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33% overdose increase (2019 to 2020)</a:t>
            </a:r>
            <a:endParaRPr/>
          </a:p>
        </p:txBody>
      </p:sp>
      <p:sp>
        <p:nvSpPr>
          <p:cNvPr id="526" name="Google Shape;526;p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7" name="Google Shape;527;p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8" name="Google Shape;528;p4"/>
          <p:cNvSpPr/>
          <p:nvPr/>
        </p:nvSpPr>
        <p:spPr>
          <a:xfrm>
            <a:off x="4849970" y="5929372"/>
            <a:ext cx="79784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https://dph.illinois.gov/topics-services/opioids/idph-data-dashboard.html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4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890" y="1596959"/>
            <a:ext cx="7592933" cy="421125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"/>
          <p:cNvSpPr/>
          <p:nvPr/>
        </p:nvSpPr>
        <p:spPr>
          <a:xfrm>
            <a:off x="9021337" y="2148370"/>
            <a:ext cx="869795" cy="394108"/>
          </a:xfrm>
          <a:prstGeom prst="ellipse">
            <a:avLst/>
          </a:prstGeom>
          <a:noFill/>
          <a:ln w="28575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The Opioid Epidemic- Illinois Impact</a:t>
            </a:r>
            <a:endParaRPr b="0"/>
          </a:p>
        </p:txBody>
      </p:sp>
      <p:sp>
        <p:nvSpPr>
          <p:cNvPr id="537" name="Google Shape;537;p5"/>
          <p:cNvSpPr txBox="1">
            <a:spLocks noGrp="1"/>
          </p:cNvSpPr>
          <p:nvPr>
            <p:ph type="body" idx="1"/>
          </p:nvPr>
        </p:nvSpPr>
        <p:spPr>
          <a:xfrm>
            <a:off x="762001" y="1540933"/>
            <a:ext cx="3698488" cy="457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33% overdose increase (2019 to 2020)</a:t>
            </a:r>
            <a:endParaRPr/>
          </a:p>
        </p:txBody>
      </p:sp>
      <p:sp>
        <p:nvSpPr>
          <p:cNvPr id="538" name="Google Shape;538;p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9" name="Google Shape;539;p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40" name="Google Shape;540;p5"/>
          <p:cNvSpPr/>
          <p:nvPr/>
        </p:nvSpPr>
        <p:spPr>
          <a:xfrm>
            <a:off x="4849970" y="5929372"/>
            <a:ext cx="79784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https://dph.illinois.gov/topics-services/opioids/idph-data-dashboard.html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5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890" y="1596959"/>
            <a:ext cx="7592933" cy="421125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"/>
          <p:cNvSpPr/>
          <p:nvPr/>
        </p:nvSpPr>
        <p:spPr>
          <a:xfrm>
            <a:off x="8381477" y="2148370"/>
            <a:ext cx="869795" cy="394108"/>
          </a:xfrm>
          <a:prstGeom prst="ellipse">
            <a:avLst/>
          </a:prstGeom>
          <a:noFill/>
          <a:ln w="28575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10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The Opioid Epidemic- Illinois Impact</a:t>
            </a:r>
            <a:endParaRPr b="0"/>
          </a:p>
        </p:txBody>
      </p:sp>
      <p:sp>
        <p:nvSpPr>
          <p:cNvPr id="549" name="Google Shape;549;p6"/>
          <p:cNvSpPr txBox="1">
            <a:spLocks noGrp="1"/>
          </p:cNvSpPr>
          <p:nvPr>
            <p:ph type="body" idx="1"/>
          </p:nvPr>
        </p:nvSpPr>
        <p:spPr>
          <a:xfrm>
            <a:off x="762001" y="1540933"/>
            <a:ext cx="3698488" cy="457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33% overdose increase (2019 to 2020)</a:t>
            </a:r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51" name="Google Shape;551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52" name="Google Shape;552;p6"/>
          <p:cNvSpPr/>
          <p:nvPr/>
        </p:nvSpPr>
        <p:spPr>
          <a:xfrm>
            <a:off x="4849970" y="6107946"/>
            <a:ext cx="79784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https://dph.illinois.gov/topics-services/opioids/idph-data-dashboard.html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6" descr="Chart,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890" y="1596959"/>
            <a:ext cx="7592933" cy="421125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"/>
          <p:cNvSpPr/>
          <p:nvPr/>
        </p:nvSpPr>
        <p:spPr>
          <a:xfrm>
            <a:off x="7712404" y="2166857"/>
            <a:ext cx="869795" cy="394108"/>
          </a:xfrm>
          <a:prstGeom prst="ellipse">
            <a:avLst/>
          </a:prstGeom>
          <a:noFill/>
          <a:ln w="28575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0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8051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Expanding Geography</a:t>
            </a:r>
            <a:endParaRPr/>
          </a:p>
        </p:txBody>
      </p:sp>
      <p:sp>
        <p:nvSpPr>
          <p:cNvPr id="561" name="Google Shape;561;p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2" name="Google Shape;562;p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63" name="Google Shape;563;p7"/>
          <p:cNvPicPr preferRelativeResize="0"/>
          <p:nvPr/>
        </p:nvPicPr>
        <p:blipFill rotWithShape="1">
          <a:blip r:embed="rId3">
            <a:alphaModFix/>
          </a:blip>
          <a:srcRect t="18975" r="449" b="12105"/>
          <a:stretch/>
        </p:blipFill>
        <p:spPr>
          <a:xfrm>
            <a:off x="6052160" y="1870116"/>
            <a:ext cx="2399499" cy="395083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"/>
          <p:cNvSpPr/>
          <p:nvPr/>
        </p:nvSpPr>
        <p:spPr>
          <a:xfrm>
            <a:off x="3603941" y="6084420"/>
            <a:ext cx="79784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https://dph.illinois.gov/topics-services/opioids/idph-data-dashboard.html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7" descr="A picture containing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0870" r="463" b="43"/>
          <a:stretch/>
        </p:blipFill>
        <p:spPr>
          <a:xfrm>
            <a:off x="3275767" y="1870116"/>
            <a:ext cx="2331253" cy="395151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"/>
          <p:cNvSpPr/>
          <p:nvPr/>
        </p:nvSpPr>
        <p:spPr>
          <a:xfrm>
            <a:off x="560146" y="1254734"/>
            <a:ext cx="41632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7"/>
          <p:cNvSpPr txBox="1"/>
          <p:nvPr/>
        </p:nvSpPr>
        <p:spPr>
          <a:xfrm>
            <a:off x="3178629" y="1534886"/>
            <a:ext cx="2743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Fatal Overdose Rate 2013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"/>
          <p:cNvSpPr txBox="1"/>
          <p:nvPr/>
        </p:nvSpPr>
        <p:spPr>
          <a:xfrm>
            <a:off x="6052457" y="1534886"/>
            <a:ext cx="2743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Fatal Overdose Rate 2020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6384" y="4859607"/>
            <a:ext cx="16478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848" y="4859607"/>
            <a:ext cx="16573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7"/>
          <p:cNvSpPr txBox="1"/>
          <p:nvPr/>
        </p:nvSpPr>
        <p:spPr>
          <a:xfrm>
            <a:off x="1649625" y="5565712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 10,000 population</a:t>
            </a: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"/>
          <p:cNvSpPr txBox="1"/>
          <p:nvPr/>
        </p:nvSpPr>
        <p:spPr>
          <a:xfrm>
            <a:off x="8581990" y="5560643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 10,000 population</a:t>
            </a: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32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Maternal Deaths due to Opioids in Illinois</a:t>
            </a:r>
            <a:endParaRPr/>
          </a:p>
        </p:txBody>
      </p:sp>
      <p:sp>
        <p:nvSpPr>
          <p:cNvPr id="579" name="Google Shape;579;p8"/>
          <p:cNvSpPr txBox="1">
            <a:spLocks noGrp="1"/>
          </p:cNvSpPr>
          <p:nvPr>
            <p:ph type="body" idx="1"/>
          </p:nvPr>
        </p:nvSpPr>
        <p:spPr>
          <a:xfrm>
            <a:off x="609601" y="1405467"/>
            <a:ext cx="3415990" cy="477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2019 – 2020: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Pregnancy-associated mortality ratio increased from 10.7 to 21.0 deaths per 100,000 live births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580" name="Google Shape;580;p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81" name="Google Shape;581;p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82" name="Google Shape;5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1727" y="1690688"/>
            <a:ext cx="6267767" cy="445429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"/>
          <p:cNvSpPr txBox="1"/>
          <p:nvPr/>
        </p:nvSpPr>
        <p:spPr>
          <a:xfrm>
            <a:off x="3327400" y="6356350"/>
            <a:ext cx="8255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IDPH Maternal Morbidity and Mortality report on 2016-2017 deaths, 2021; IDPH Death Certificates, 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"/>
          <p:cNvSpPr/>
          <p:nvPr/>
        </p:nvSpPr>
        <p:spPr>
          <a:xfrm>
            <a:off x="8441473" y="3208996"/>
            <a:ext cx="2319453" cy="72482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96% Increase!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0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n-US"/>
              <a:t>Neonatal Abstinence Syndrome Rates</a:t>
            </a:r>
            <a:endParaRPr/>
          </a:p>
        </p:txBody>
      </p:sp>
      <p:sp>
        <p:nvSpPr>
          <p:cNvPr id="590" name="Google Shape;590;p3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1" name="Google Shape;591;p33"/>
          <p:cNvSpPr txBox="1">
            <a:spLocks noGrp="1"/>
          </p:cNvSpPr>
          <p:nvPr>
            <p:ph type="body" idx="1"/>
          </p:nvPr>
        </p:nvSpPr>
        <p:spPr>
          <a:xfrm>
            <a:off x="609600" y="1533400"/>
            <a:ext cx="37614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2017 – 2020: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NAS rate decreased by 32% from 2.90 to 2.19 per 1,000 births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592" name="Google Shape;5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3125" y="1533400"/>
            <a:ext cx="7359925" cy="441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0140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Widescreen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Sorts Mill Goudy</vt:lpstr>
      <vt:lpstr>1_Office Theme</vt:lpstr>
      <vt:lpstr>2_Office Theme</vt:lpstr>
      <vt:lpstr>Continuing our MNO-Neonatal Work amidst Increasing OUD Rates in Illinois</vt:lpstr>
      <vt:lpstr>The Opioid Epidemic-US Impact</vt:lpstr>
      <vt:lpstr>The Opioid Epidemic- Illinois Impact</vt:lpstr>
      <vt:lpstr>The Opioid Epidemic- Illinois Impact</vt:lpstr>
      <vt:lpstr>The Opioid Epidemic- Illinois Impact</vt:lpstr>
      <vt:lpstr>The Opioid Epidemic- Illinois Impact</vt:lpstr>
      <vt:lpstr>Expanding Geography</vt:lpstr>
      <vt:lpstr>Maternal Deaths due to Opioids in Illinois</vt:lpstr>
      <vt:lpstr>Neonatal Abstinence Syndrome Rates</vt:lpstr>
      <vt:lpstr>MNO-Neonatal Aims:  Sustaining Improvement in 2022</vt:lpstr>
      <vt:lpstr>Our Goal: Optimal OEN care every time</vt:lpstr>
      <vt:lpstr>4 Years of MNO:  More Breastmilk at Infant Discharge</vt:lpstr>
      <vt:lpstr>4 Years of MNO:  Patient-Centered NAS Assessments</vt:lpstr>
      <vt:lpstr>4 Years MNO: Less Pharmacologic Therapy</vt:lpstr>
      <vt:lpstr>4 Years of MNO:  More Coordinated Discharges</vt:lpstr>
      <vt:lpstr>4 Years of MNO: Fewer Days in the Hospital</vt:lpstr>
      <vt:lpstr>Optimal OEN Care- Inequities  in Coordinated Discharge</vt:lpstr>
      <vt:lpstr>4 years of MNO-Neonatal Tested  Strategies to Make Change Happen</vt:lpstr>
      <vt:lpstr>What comes next? Sustain in 2022 and beyond</vt:lpstr>
      <vt:lpstr>MNO – A Partnership with the Family 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our MNO-Neonatal Work amidst Increasing OUD Rates in Illinois</dc:title>
  <dc:creator>Alana Rivera</dc:creator>
  <cp:lastModifiedBy>Alana Rivera</cp:lastModifiedBy>
  <cp:revision>1</cp:revision>
  <dcterms:created xsi:type="dcterms:W3CDTF">2022-05-27T18:57:26Z</dcterms:created>
  <dcterms:modified xsi:type="dcterms:W3CDTF">2022-05-27T18:57:52Z</dcterms:modified>
</cp:coreProperties>
</file>