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omments/modernComment_109_379FFD7E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110_961F06B9.xml" ContentType="application/vnd.ms-powerpoint.comments+xml"/>
  <Override PartName="/ppt/notesSlides/notesSlide8.xml" ContentType="application/vnd.openxmlformats-officedocument.presentationml.notesSlide+xml"/>
  <Override PartName="/ppt/comments/modernComment_116_47453D2B.xml" ContentType="application/vnd.ms-powerpoint.comments+xml"/>
  <Override PartName="/ppt/notesSlides/notesSlide9.xml" ContentType="application/vnd.openxmlformats-officedocument.presentationml.notesSlide+xml"/>
  <Override PartName="/ppt/comments/modernComment_118_B6E6A62F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notesMasterIdLst>
    <p:notesMasterId r:id="rId23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4" r:id="rId18"/>
    <p:sldId id="275" r:id="rId19"/>
    <p:sldId id="278" r:id="rId20"/>
    <p:sldId id="279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B231B6-FE31-83A7-2B95-D1615E306098}" v="6" dt="2022-05-27T20:22:36.7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na Rivera" userId="S::arg3669@ads.northwestern.edu::fc8b707a-b7e9-4f2a-8d71-2d76819b7881" providerId="AD" clId="Web-{40B231B6-FE31-83A7-2B95-D1615E306098}"/>
    <pc:docChg chg="delSld modSld">
      <pc:chgData name="Alana Rivera" userId="S::arg3669@ads.northwestern.edu::fc8b707a-b7e9-4f2a-8d71-2d76819b7881" providerId="AD" clId="Web-{40B231B6-FE31-83A7-2B95-D1615E306098}" dt="2022-05-27T20:22:36.713" v="5"/>
      <pc:docMkLst>
        <pc:docMk/>
      </pc:docMkLst>
      <pc:sldChg chg="delSp">
        <pc:chgData name="Alana Rivera" userId="S::arg3669@ads.northwestern.edu::fc8b707a-b7e9-4f2a-8d71-2d76819b7881" providerId="AD" clId="Web-{40B231B6-FE31-83A7-2B95-D1615E306098}" dt="2022-05-27T20:22:13.526" v="0"/>
        <pc:sldMkLst>
          <pc:docMk/>
          <pc:sldMk cId="933231998" sldId="265"/>
        </pc:sldMkLst>
        <pc:picChg chg="del">
          <ac:chgData name="Alana Rivera" userId="S::arg3669@ads.northwestern.edu::fc8b707a-b7e9-4f2a-8d71-2d76819b7881" providerId="AD" clId="Web-{40B231B6-FE31-83A7-2B95-D1615E306098}" dt="2022-05-27T20:22:13.526" v="0"/>
          <ac:picMkLst>
            <pc:docMk/>
            <pc:sldMk cId="933231998" sldId="265"/>
            <ac:picMk id="15" creationId="{00000000-0000-0000-0000-000000000000}"/>
          </ac:picMkLst>
        </pc:picChg>
      </pc:sldChg>
      <pc:sldChg chg="del">
        <pc:chgData name="Alana Rivera" userId="S::arg3669@ads.northwestern.edu::fc8b707a-b7e9-4f2a-8d71-2d76819b7881" providerId="AD" clId="Web-{40B231B6-FE31-83A7-2B95-D1615E306098}" dt="2022-05-27T20:22:28.244" v="3"/>
        <pc:sldMkLst>
          <pc:docMk/>
          <pc:sldMk cId="786706699" sldId="271"/>
        </pc:sldMkLst>
      </pc:sldChg>
      <pc:sldChg chg="delSp">
        <pc:chgData name="Alana Rivera" userId="S::arg3669@ads.northwestern.edu::fc8b707a-b7e9-4f2a-8d71-2d76819b7881" providerId="AD" clId="Web-{40B231B6-FE31-83A7-2B95-D1615E306098}" dt="2022-05-27T20:22:19.822" v="1"/>
        <pc:sldMkLst>
          <pc:docMk/>
          <pc:sldMk cId="2518615737" sldId="272"/>
        </pc:sldMkLst>
        <pc:picChg chg="del">
          <ac:chgData name="Alana Rivera" userId="S::arg3669@ads.northwestern.edu::fc8b707a-b7e9-4f2a-8d71-2d76819b7881" providerId="AD" clId="Web-{40B231B6-FE31-83A7-2B95-D1615E306098}" dt="2022-05-27T20:22:19.822" v="1"/>
          <ac:picMkLst>
            <pc:docMk/>
            <pc:sldMk cId="2518615737" sldId="272"/>
            <ac:picMk id="7" creationId="{56FBB1C4-AC09-80CD-C275-B8E4F0F7DDF9}"/>
          </ac:picMkLst>
        </pc:picChg>
      </pc:sldChg>
      <pc:sldChg chg="del">
        <pc:chgData name="Alana Rivera" userId="S::arg3669@ads.northwestern.edu::fc8b707a-b7e9-4f2a-8d71-2d76819b7881" providerId="AD" clId="Web-{40B231B6-FE31-83A7-2B95-D1615E306098}" dt="2022-05-27T20:22:24.166" v="2"/>
        <pc:sldMkLst>
          <pc:docMk/>
          <pc:sldMk cId="2802782239" sldId="273"/>
        </pc:sldMkLst>
      </pc:sldChg>
      <pc:sldChg chg="del">
        <pc:chgData name="Alana Rivera" userId="S::arg3669@ads.northwestern.edu::fc8b707a-b7e9-4f2a-8d71-2d76819b7881" providerId="AD" clId="Web-{40B231B6-FE31-83A7-2B95-D1615E306098}" dt="2022-05-27T20:22:34.682" v="4"/>
        <pc:sldMkLst>
          <pc:docMk/>
          <pc:sldMk cId="2532281288" sldId="276"/>
        </pc:sldMkLst>
      </pc:sldChg>
      <pc:sldChg chg="del">
        <pc:chgData name="Alana Rivera" userId="S::arg3669@ads.northwestern.edu::fc8b707a-b7e9-4f2a-8d71-2d76819b7881" providerId="AD" clId="Web-{40B231B6-FE31-83A7-2B95-D1615E306098}" dt="2022-05-27T20:22:36.713" v="5"/>
        <pc:sldMkLst>
          <pc:docMk/>
          <pc:sldMk cId="1376109504" sldId="277"/>
        </pc:sldMkLst>
      </pc:sldChg>
    </pc:docChg>
  </pc:docChgLst>
</pc:chgInfo>
</file>

<file path=ppt/comments/modernComment_109_379FFD7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8C0BCB3-409D-417C-8CCF-2751F882B632}" authorId="{866AA8C0-A40A-4549-B1BD-CB0F1B5845F6}" status="resolved" created="2022-05-24T00:18:26.429" complete="100000">
    <pc:sldMkLst xmlns:pc="http://schemas.microsoft.com/office/powerpoint/2013/main/command">
      <pc:docMk/>
      <pc:sldMk cId="2633860065" sldId="287"/>
    </pc:sldMkLst>
    <p188:replyLst>
      <p188:reply id="{1E3A1085-EAC2-4417-B1F8-81405FF85100}" authorId="{B1E8E1CE-C373-4BDB-0D3F-F84FE1DA86D4}" created="2022-05-24T00:34:43.406">
        <p188:txBody>
          <a:bodyPr/>
          <a:lstStyle/>
          <a:p>
            <a:r>
              <a:rPr lang="en-US"/>
              <a:t>Yes!</a:t>
            </a:r>
          </a:p>
        </p188:txBody>
      </p188:reply>
    </p188:replyLst>
    <p188:txBody>
      <a:bodyPr/>
      <a:lstStyle/>
      <a:p>
        <a:r>
          <a:rPr lang="en-US"/>
          <a:t>we start the video after this slide correct?  Do we need a slide place holder to prompt the video or will that be clear?</a:t>
        </a:r>
      </a:p>
    </p188:txBody>
  </p188:cm>
</p188:cmLst>
</file>

<file path=ppt/comments/modernComment_110_961F06B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77594E5-3F1F-4EE5-B3D0-13C9A1EB1BCC}" authorId="{E5FBE01E-7B92-B9C0-0995-5C3FE74E91A1}" status="resolved" created="2022-05-23T15:47:18.063" complete="100000">
    <pc:sldMkLst xmlns:pc="http://schemas.microsoft.com/office/powerpoint/2013/main/command">
      <pc:docMk/>
      <pc:sldMk cId="415049321" sldId="298"/>
    </pc:sldMkLst>
    <p188:replyLst>
      <p188:reply id="{9069EF7A-419D-40CB-8F59-82F94CA06F16}" authorId="{B1E8E1CE-C373-4BDB-0D3F-F84FE1DA86D4}" created="2022-05-23T15:50:12.456">
        <p188:txBody>
          <a:bodyPr/>
          <a:lstStyle/>
          <a:p>
            <a:r>
              <a:rPr lang="en-US"/>
              <a:t>done</a:t>
            </a:r>
          </a:p>
        </p188:txBody>
      </p188:reply>
    </p188:replyLst>
    <p188:txBody>
      <a:bodyPr/>
      <a:lstStyle/>
      <a:p>
        <a:r>
          <a:rPr lang="en-US"/>
          <a:t>scan me for home page </a:t>
        </a:r>
      </a:p>
    </p188:txBody>
  </p188:cm>
</p188:cmLst>
</file>

<file path=ppt/comments/modernComment_116_47453D2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047C4E2-AD85-476B-A8E0-2FA8957B675B}" authorId="{E5FBE01E-7B92-B9C0-0995-5C3FE74E91A1}" created="2022-05-23T15:52:38.610">
    <pc:sldMkLst xmlns:pc="http://schemas.microsoft.com/office/powerpoint/2013/main/command">
      <pc:docMk/>
      <pc:sldMk cId="18913282" sldId="304"/>
    </pc:sldMkLst>
    <p188:txBody>
      <a:bodyPr/>
      <a:lstStyle/>
      <a:p>
        <a:r>
          <a:rPr lang="en-US"/>
          <a:t>compare to opening slide set: intro slide: breakout slide </a:t>
        </a:r>
      </a:p>
    </p188:txBody>
  </p188:cm>
</p188:cmLst>
</file>

<file path=ppt/comments/modernComment_118_B6E6A62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C2B8889-5747-42DB-9B43-CEEE735AF305}" authorId="{866AA8C0-A40A-4549-B1BD-CB0F1B5845F6}" status="resolved" created="2022-05-21T06:05:55.521" complete="100000">
    <pc:sldMkLst xmlns:pc="http://schemas.microsoft.com/office/powerpoint/2013/main/command">
      <pc:docMk/>
      <pc:sldMk cId="2359441738" sldId="306"/>
    </pc:sldMkLst>
    <p188:replyLst>
      <p188:reply id="{0D113EF8-FAD4-492E-B58C-0A0B178944FD}" authorId="{B1E8E1CE-C373-4BDB-0D3F-F84FE1DA86D4}" created="2022-05-22T16:48:53.447">
        <p188:txBody>
          <a:bodyPr/>
          <a:lstStyle/>
          <a:p>
            <a:r>
              <a:rPr lang="en-US"/>
              <a:t>I will complete once we have the webinar link from 25/8!</a:t>
            </a:r>
          </a:p>
        </p188:txBody>
      </p188:reply>
    </p188:replyLst>
    <p188:txBody>
      <a:bodyPr/>
      <a:lstStyle/>
      <a:p>
        <a:r>
          <a:rPr lang="en-US"/>
          <a:t>who is completing this?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FFB974-3DF3-4C70-856D-CDA0A6D8E3AF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1A8AD3-36EF-48CF-8784-2FDF37172D9A}">
      <dgm:prSet phldrT="[Text]" custT="1"/>
      <dgm:spPr/>
      <dgm:t>
        <a:bodyPr/>
        <a:lstStyle/>
        <a:p>
          <a:r>
            <a:rPr lang="en-US" sz="4800" u="sng"/>
            <a:t>Level II</a:t>
          </a:r>
        </a:p>
      </dgm:t>
    </dgm:pt>
    <dgm:pt modelId="{18224553-967B-4606-92F8-FE464C6236B1}" type="parTrans" cxnId="{6805AEF5-63EC-4205-9D9A-B3F7D8FC61D0}">
      <dgm:prSet/>
      <dgm:spPr/>
      <dgm:t>
        <a:bodyPr/>
        <a:lstStyle/>
        <a:p>
          <a:endParaRPr lang="en-US"/>
        </a:p>
      </dgm:t>
    </dgm:pt>
    <dgm:pt modelId="{DDD97ED8-C18E-4C6F-81E6-1C59A0004582}" type="sibTrans" cxnId="{6805AEF5-63EC-4205-9D9A-B3F7D8FC61D0}">
      <dgm:prSet/>
      <dgm:spPr/>
      <dgm:t>
        <a:bodyPr/>
        <a:lstStyle/>
        <a:p>
          <a:endParaRPr lang="en-US"/>
        </a:p>
      </dgm:t>
    </dgm:pt>
    <dgm:pt modelId="{EBE6D91A-584E-4269-81A3-946828D31D0C}">
      <dgm:prSet phldrT="[Text]" custT="1"/>
      <dgm:spPr/>
      <dgm:t>
        <a:bodyPr/>
        <a:lstStyle/>
        <a:p>
          <a:r>
            <a:rPr lang="en-US" sz="2800" b="0" i="0"/>
            <a:t>Advocate Trinity Hospital</a:t>
          </a:r>
          <a:endParaRPr lang="en-US" sz="2800"/>
        </a:p>
      </dgm:t>
    </dgm:pt>
    <dgm:pt modelId="{9F327A9E-48E1-47CC-924F-76AA5A31BA67}" type="parTrans" cxnId="{77AA0612-D37F-43E8-AF12-87E6C5297AD9}">
      <dgm:prSet/>
      <dgm:spPr/>
      <dgm:t>
        <a:bodyPr/>
        <a:lstStyle/>
        <a:p>
          <a:endParaRPr lang="en-US"/>
        </a:p>
      </dgm:t>
    </dgm:pt>
    <dgm:pt modelId="{6BEA9A3B-DD88-4482-8008-B1A1605BC7F0}" type="sibTrans" cxnId="{77AA0612-D37F-43E8-AF12-87E6C5297AD9}">
      <dgm:prSet/>
      <dgm:spPr/>
      <dgm:t>
        <a:bodyPr/>
        <a:lstStyle/>
        <a:p>
          <a:endParaRPr lang="en-US"/>
        </a:p>
      </dgm:t>
    </dgm:pt>
    <dgm:pt modelId="{14A7561F-5566-4B7C-8AA3-E5E7F5B14CC2}">
      <dgm:prSet phldrT="[Text]" custT="1"/>
      <dgm:spPr/>
      <dgm:t>
        <a:bodyPr/>
        <a:lstStyle/>
        <a:p>
          <a:r>
            <a:rPr lang="en-US" sz="4800" u="sng"/>
            <a:t>Level II+</a:t>
          </a:r>
        </a:p>
      </dgm:t>
    </dgm:pt>
    <dgm:pt modelId="{DCF5DE47-B2EA-431E-A24C-970F8B77B9DE}" type="parTrans" cxnId="{F2BC3363-7FC7-4C59-BBAE-FB5853B70D98}">
      <dgm:prSet/>
      <dgm:spPr/>
      <dgm:t>
        <a:bodyPr/>
        <a:lstStyle/>
        <a:p>
          <a:endParaRPr lang="en-US"/>
        </a:p>
      </dgm:t>
    </dgm:pt>
    <dgm:pt modelId="{CAE409D9-0E2D-4A95-A052-DFF3D29C6E69}" type="sibTrans" cxnId="{F2BC3363-7FC7-4C59-BBAE-FB5853B70D98}">
      <dgm:prSet/>
      <dgm:spPr/>
      <dgm:t>
        <a:bodyPr/>
        <a:lstStyle/>
        <a:p>
          <a:endParaRPr lang="en-US"/>
        </a:p>
      </dgm:t>
    </dgm:pt>
    <dgm:pt modelId="{F22C2F93-EE16-48B6-97BC-BB6A3D3D7F58}">
      <dgm:prSet phldrT="[Text]" custT="1"/>
      <dgm:spPr/>
      <dgm:t>
        <a:bodyPr/>
        <a:lstStyle/>
        <a:p>
          <a:r>
            <a:rPr lang="en-US" sz="2600" b="0" i="0"/>
            <a:t>Ascension Resurrection</a:t>
          </a:r>
          <a:endParaRPr lang="en-US" sz="2600"/>
        </a:p>
      </dgm:t>
    </dgm:pt>
    <dgm:pt modelId="{A0D6E290-F2FC-46CC-BB5A-81AEB58957D3}" type="parTrans" cxnId="{D68123A0-6CC1-4C2A-AA8D-62CCFE190280}">
      <dgm:prSet/>
      <dgm:spPr/>
      <dgm:t>
        <a:bodyPr/>
        <a:lstStyle/>
        <a:p>
          <a:endParaRPr lang="en-US"/>
        </a:p>
      </dgm:t>
    </dgm:pt>
    <dgm:pt modelId="{85A20BBC-19F6-4C9B-B592-A3AC720D5EB9}" type="sibTrans" cxnId="{D68123A0-6CC1-4C2A-AA8D-62CCFE190280}">
      <dgm:prSet/>
      <dgm:spPr/>
      <dgm:t>
        <a:bodyPr/>
        <a:lstStyle/>
        <a:p>
          <a:endParaRPr lang="en-US"/>
        </a:p>
      </dgm:t>
    </dgm:pt>
    <dgm:pt modelId="{2E06F2B1-0DEC-4F08-AFD9-886E2E17B5F0}">
      <dgm:prSet phldrT="[Text]" custT="1"/>
      <dgm:spPr/>
      <dgm:t>
        <a:bodyPr/>
        <a:lstStyle/>
        <a:p>
          <a:r>
            <a:rPr lang="en-US" sz="4800" u="sng"/>
            <a:t>Level III</a:t>
          </a:r>
        </a:p>
      </dgm:t>
    </dgm:pt>
    <dgm:pt modelId="{7ED87DE8-E526-4A5A-A75B-5A2EB5E9345F}" type="parTrans" cxnId="{9B2CF658-3E37-46D7-AF90-A4AD09AFC03D}">
      <dgm:prSet/>
      <dgm:spPr/>
      <dgm:t>
        <a:bodyPr/>
        <a:lstStyle/>
        <a:p>
          <a:endParaRPr lang="en-US"/>
        </a:p>
      </dgm:t>
    </dgm:pt>
    <dgm:pt modelId="{507C2CFE-840B-4A35-9137-F4DFE63C2ED6}" type="sibTrans" cxnId="{9B2CF658-3E37-46D7-AF90-A4AD09AFC03D}">
      <dgm:prSet/>
      <dgm:spPr/>
      <dgm:t>
        <a:bodyPr/>
        <a:lstStyle/>
        <a:p>
          <a:endParaRPr lang="en-US"/>
        </a:p>
      </dgm:t>
    </dgm:pt>
    <dgm:pt modelId="{A91F850F-5E14-4606-B1CD-B6B6FB8BE570}">
      <dgm:prSet phldrT="[Text]"/>
      <dgm:spPr/>
      <dgm:t>
        <a:bodyPr/>
        <a:lstStyle/>
        <a:p>
          <a:r>
            <a:rPr lang="en-US" sz="2600" b="0" i="0"/>
            <a:t>Advocate Lutheran General &amp; Children's Hospital-Park Ridge</a:t>
          </a:r>
          <a:endParaRPr lang="en-US" sz="2600"/>
        </a:p>
      </dgm:t>
    </dgm:pt>
    <dgm:pt modelId="{2E8B1229-5C6A-4D54-B9AD-D6CCFD816203}" type="parTrans" cxnId="{1830BAD9-A816-434F-882B-CF8DCF70F865}">
      <dgm:prSet/>
      <dgm:spPr/>
      <dgm:t>
        <a:bodyPr/>
        <a:lstStyle/>
        <a:p>
          <a:endParaRPr lang="en-US"/>
        </a:p>
      </dgm:t>
    </dgm:pt>
    <dgm:pt modelId="{6E52ECE8-AFA6-4466-A9CB-9A8CD0439148}" type="sibTrans" cxnId="{1830BAD9-A816-434F-882B-CF8DCF70F865}">
      <dgm:prSet/>
      <dgm:spPr/>
      <dgm:t>
        <a:bodyPr/>
        <a:lstStyle/>
        <a:p>
          <a:endParaRPr lang="en-US"/>
        </a:p>
      </dgm:t>
    </dgm:pt>
    <dgm:pt modelId="{8D5858D0-92C4-4E4A-8A47-680BE77D59FB}">
      <dgm:prSet phldrT="[Text]" custT="1"/>
      <dgm:spPr/>
      <dgm:t>
        <a:bodyPr/>
        <a:lstStyle/>
        <a:p>
          <a:r>
            <a:rPr lang="en-US" sz="2600" b="0" i="0"/>
            <a:t>Elmhurst Memorial Hospital</a:t>
          </a:r>
          <a:endParaRPr lang="en-US" sz="2600"/>
        </a:p>
      </dgm:t>
    </dgm:pt>
    <dgm:pt modelId="{32B65FA9-95F3-4E4F-A354-314831CF54EF}" type="parTrans" cxnId="{03357495-9A37-46D4-B4A3-59C629D559D8}">
      <dgm:prSet/>
      <dgm:spPr/>
      <dgm:t>
        <a:bodyPr/>
        <a:lstStyle/>
        <a:p>
          <a:endParaRPr lang="en-US"/>
        </a:p>
      </dgm:t>
    </dgm:pt>
    <dgm:pt modelId="{8294CB93-FD16-4F83-B526-396A232B48C9}" type="sibTrans" cxnId="{03357495-9A37-46D4-B4A3-59C629D559D8}">
      <dgm:prSet/>
      <dgm:spPr/>
      <dgm:t>
        <a:bodyPr/>
        <a:lstStyle/>
        <a:p>
          <a:endParaRPr lang="en-US"/>
        </a:p>
      </dgm:t>
    </dgm:pt>
    <dgm:pt modelId="{C5233646-1508-4B91-8DFF-E4FA43E4C85D}" type="pres">
      <dgm:prSet presAssocID="{C8FFB974-3DF3-4C70-856D-CDA0A6D8E3AF}" presName="Name0" presStyleCnt="0">
        <dgm:presLayoutVars>
          <dgm:dir/>
          <dgm:resizeHandles val="exact"/>
        </dgm:presLayoutVars>
      </dgm:prSet>
      <dgm:spPr/>
    </dgm:pt>
    <dgm:pt modelId="{E28E7A7E-FA4D-461A-AADF-8E3089F2D782}" type="pres">
      <dgm:prSet presAssocID="{631A8AD3-36EF-48CF-8784-2FDF37172D9A}" presName="node" presStyleLbl="node1" presStyleIdx="0" presStyleCnt="3">
        <dgm:presLayoutVars>
          <dgm:bulletEnabled val="1"/>
        </dgm:presLayoutVars>
      </dgm:prSet>
      <dgm:spPr/>
    </dgm:pt>
    <dgm:pt modelId="{AB1590BC-EFD2-4024-8FBB-555485A75336}" type="pres">
      <dgm:prSet presAssocID="{DDD97ED8-C18E-4C6F-81E6-1C59A0004582}" presName="sibTrans" presStyleCnt="0"/>
      <dgm:spPr/>
    </dgm:pt>
    <dgm:pt modelId="{25392153-643A-47C5-9F52-B4711BD84974}" type="pres">
      <dgm:prSet presAssocID="{14A7561F-5566-4B7C-8AA3-E5E7F5B14CC2}" presName="node" presStyleLbl="node1" presStyleIdx="1" presStyleCnt="3">
        <dgm:presLayoutVars>
          <dgm:bulletEnabled val="1"/>
        </dgm:presLayoutVars>
      </dgm:prSet>
      <dgm:spPr/>
    </dgm:pt>
    <dgm:pt modelId="{B5823BA8-D844-40CA-8C2F-8EE1F1CEB4A9}" type="pres">
      <dgm:prSet presAssocID="{CAE409D9-0E2D-4A95-A052-DFF3D29C6E69}" presName="sibTrans" presStyleCnt="0"/>
      <dgm:spPr/>
    </dgm:pt>
    <dgm:pt modelId="{D2F15421-488D-40C0-9602-F57077DE1C4C}" type="pres">
      <dgm:prSet presAssocID="{2E06F2B1-0DEC-4F08-AFD9-886E2E17B5F0}" presName="node" presStyleLbl="node1" presStyleIdx="2" presStyleCnt="3">
        <dgm:presLayoutVars>
          <dgm:bulletEnabled val="1"/>
        </dgm:presLayoutVars>
      </dgm:prSet>
      <dgm:spPr/>
    </dgm:pt>
  </dgm:ptLst>
  <dgm:cxnLst>
    <dgm:cxn modelId="{77AA0612-D37F-43E8-AF12-87E6C5297AD9}" srcId="{631A8AD3-36EF-48CF-8784-2FDF37172D9A}" destId="{EBE6D91A-584E-4269-81A3-946828D31D0C}" srcOrd="0" destOrd="0" parTransId="{9F327A9E-48E1-47CC-924F-76AA5A31BA67}" sibTransId="{6BEA9A3B-DD88-4482-8008-B1A1605BC7F0}"/>
    <dgm:cxn modelId="{8D714F62-97A1-4BE1-B8FD-9906C1753819}" type="presOf" srcId="{A91F850F-5E14-4606-B1CD-B6B6FB8BE570}" destId="{D2F15421-488D-40C0-9602-F57077DE1C4C}" srcOrd="0" destOrd="1" presId="urn:microsoft.com/office/officeart/2005/8/layout/hList6"/>
    <dgm:cxn modelId="{F2BC3363-7FC7-4C59-BBAE-FB5853B70D98}" srcId="{C8FFB974-3DF3-4C70-856D-CDA0A6D8E3AF}" destId="{14A7561F-5566-4B7C-8AA3-E5E7F5B14CC2}" srcOrd="1" destOrd="0" parTransId="{DCF5DE47-B2EA-431E-A24C-970F8B77B9DE}" sibTransId="{CAE409D9-0E2D-4A95-A052-DFF3D29C6E69}"/>
    <dgm:cxn modelId="{77671545-255E-4BB7-AA5D-51912C122503}" type="presOf" srcId="{C8FFB974-3DF3-4C70-856D-CDA0A6D8E3AF}" destId="{C5233646-1508-4B91-8DFF-E4FA43E4C85D}" srcOrd="0" destOrd="0" presId="urn:microsoft.com/office/officeart/2005/8/layout/hList6"/>
    <dgm:cxn modelId="{95B45E49-D917-4D8C-80E6-70D1920E7E04}" type="presOf" srcId="{2E06F2B1-0DEC-4F08-AFD9-886E2E17B5F0}" destId="{D2F15421-488D-40C0-9602-F57077DE1C4C}" srcOrd="0" destOrd="0" presId="urn:microsoft.com/office/officeart/2005/8/layout/hList6"/>
    <dgm:cxn modelId="{340CEF4A-00FB-46FF-BDF1-8DB7B33B1EB9}" type="presOf" srcId="{EBE6D91A-584E-4269-81A3-946828D31D0C}" destId="{E28E7A7E-FA4D-461A-AADF-8E3089F2D782}" srcOrd="0" destOrd="1" presId="urn:microsoft.com/office/officeart/2005/8/layout/hList6"/>
    <dgm:cxn modelId="{9B2CF658-3E37-46D7-AF90-A4AD09AFC03D}" srcId="{C8FFB974-3DF3-4C70-856D-CDA0A6D8E3AF}" destId="{2E06F2B1-0DEC-4F08-AFD9-886E2E17B5F0}" srcOrd="2" destOrd="0" parTransId="{7ED87DE8-E526-4A5A-A75B-5A2EB5E9345F}" sibTransId="{507C2CFE-840B-4A35-9137-F4DFE63C2ED6}"/>
    <dgm:cxn modelId="{47A90E8D-F20B-4F30-B677-C837A4E2DD4F}" type="presOf" srcId="{14A7561F-5566-4B7C-8AA3-E5E7F5B14CC2}" destId="{25392153-643A-47C5-9F52-B4711BD84974}" srcOrd="0" destOrd="0" presId="urn:microsoft.com/office/officeart/2005/8/layout/hList6"/>
    <dgm:cxn modelId="{03357495-9A37-46D4-B4A3-59C629D559D8}" srcId="{14A7561F-5566-4B7C-8AA3-E5E7F5B14CC2}" destId="{8D5858D0-92C4-4E4A-8A47-680BE77D59FB}" srcOrd="1" destOrd="0" parTransId="{32B65FA9-95F3-4E4F-A354-314831CF54EF}" sibTransId="{8294CB93-FD16-4F83-B526-396A232B48C9}"/>
    <dgm:cxn modelId="{E5BDFD99-E615-4A59-93CE-088159B4A4A6}" type="presOf" srcId="{8D5858D0-92C4-4E4A-8A47-680BE77D59FB}" destId="{25392153-643A-47C5-9F52-B4711BD84974}" srcOrd="0" destOrd="2" presId="urn:microsoft.com/office/officeart/2005/8/layout/hList6"/>
    <dgm:cxn modelId="{D68123A0-6CC1-4C2A-AA8D-62CCFE190280}" srcId="{14A7561F-5566-4B7C-8AA3-E5E7F5B14CC2}" destId="{F22C2F93-EE16-48B6-97BC-BB6A3D3D7F58}" srcOrd="0" destOrd="0" parTransId="{A0D6E290-F2FC-46CC-BB5A-81AEB58957D3}" sibTransId="{85A20BBC-19F6-4C9B-B592-A3AC720D5EB9}"/>
    <dgm:cxn modelId="{A8F381BB-ED6D-4038-9B08-27038A9E579E}" type="presOf" srcId="{F22C2F93-EE16-48B6-97BC-BB6A3D3D7F58}" destId="{25392153-643A-47C5-9F52-B4711BD84974}" srcOrd="0" destOrd="1" presId="urn:microsoft.com/office/officeart/2005/8/layout/hList6"/>
    <dgm:cxn modelId="{1830BAD9-A816-434F-882B-CF8DCF70F865}" srcId="{2E06F2B1-0DEC-4F08-AFD9-886E2E17B5F0}" destId="{A91F850F-5E14-4606-B1CD-B6B6FB8BE570}" srcOrd="0" destOrd="0" parTransId="{2E8B1229-5C6A-4D54-B9AD-D6CCFD816203}" sibTransId="{6E52ECE8-AFA6-4466-A9CB-9A8CD0439148}"/>
    <dgm:cxn modelId="{D862F2F4-B317-4107-93BE-72A71C9E1209}" type="presOf" srcId="{631A8AD3-36EF-48CF-8784-2FDF37172D9A}" destId="{E28E7A7E-FA4D-461A-AADF-8E3089F2D782}" srcOrd="0" destOrd="0" presId="urn:microsoft.com/office/officeart/2005/8/layout/hList6"/>
    <dgm:cxn modelId="{6805AEF5-63EC-4205-9D9A-B3F7D8FC61D0}" srcId="{C8FFB974-3DF3-4C70-856D-CDA0A6D8E3AF}" destId="{631A8AD3-36EF-48CF-8784-2FDF37172D9A}" srcOrd="0" destOrd="0" parTransId="{18224553-967B-4606-92F8-FE464C6236B1}" sibTransId="{DDD97ED8-C18E-4C6F-81E6-1C59A0004582}"/>
    <dgm:cxn modelId="{194D94A7-B31F-4434-8240-7E89156B4CD6}" type="presParOf" srcId="{C5233646-1508-4B91-8DFF-E4FA43E4C85D}" destId="{E28E7A7E-FA4D-461A-AADF-8E3089F2D782}" srcOrd="0" destOrd="0" presId="urn:microsoft.com/office/officeart/2005/8/layout/hList6"/>
    <dgm:cxn modelId="{8B0A1723-D6FD-4AC0-8872-7D4F5D2A5F50}" type="presParOf" srcId="{C5233646-1508-4B91-8DFF-E4FA43E4C85D}" destId="{AB1590BC-EFD2-4024-8FBB-555485A75336}" srcOrd="1" destOrd="0" presId="urn:microsoft.com/office/officeart/2005/8/layout/hList6"/>
    <dgm:cxn modelId="{458B32B5-9625-417F-8390-9944A48E6471}" type="presParOf" srcId="{C5233646-1508-4B91-8DFF-E4FA43E4C85D}" destId="{25392153-643A-47C5-9F52-B4711BD84974}" srcOrd="2" destOrd="0" presId="urn:microsoft.com/office/officeart/2005/8/layout/hList6"/>
    <dgm:cxn modelId="{077CECDA-A319-436E-A3CE-AC3C88C4E8C2}" type="presParOf" srcId="{C5233646-1508-4B91-8DFF-E4FA43E4C85D}" destId="{B5823BA8-D844-40CA-8C2F-8EE1F1CEB4A9}" srcOrd="3" destOrd="0" presId="urn:microsoft.com/office/officeart/2005/8/layout/hList6"/>
    <dgm:cxn modelId="{E46AD91F-067E-4AC1-A90A-F3053A018262}" type="presParOf" srcId="{C5233646-1508-4B91-8DFF-E4FA43E4C85D}" destId="{D2F15421-488D-40C0-9602-F57077DE1C4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E7A7E-FA4D-461A-AADF-8E3089F2D782}">
      <dsp:nvSpPr>
        <dsp:cNvPr id="0" name=""/>
        <dsp:cNvSpPr/>
      </dsp:nvSpPr>
      <dsp:spPr>
        <a:xfrm rot="16200000">
          <a:off x="28492" y="-27044"/>
          <a:ext cx="3709402" cy="376349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0" rIns="304800" bIns="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u="sng" kern="1200"/>
            <a:t>Level II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i="0" kern="1200"/>
            <a:t>Advocate Trinity Hospital</a:t>
          </a:r>
          <a:endParaRPr lang="en-US" sz="2800" kern="1200"/>
        </a:p>
      </dsp:txBody>
      <dsp:txXfrm rot="5400000">
        <a:off x="1448" y="741880"/>
        <a:ext cx="3763491" cy="2225642"/>
      </dsp:txXfrm>
    </dsp:sp>
    <dsp:sp modelId="{25392153-643A-47C5-9F52-B4711BD84974}">
      <dsp:nvSpPr>
        <dsp:cNvPr id="0" name=""/>
        <dsp:cNvSpPr/>
      </dsp:nvSpPr>
      <dsp:spPr>
        <a:xfrm rot="16200000">
          <a:off x="4074246" y="-27044"/>
          <a:ext cx="3709402" cy="376349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0" rIns="304800" bIns="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u="sng" kern="1200"/>
            <a:t>Level II+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i="0" kern="1200"/>
            <a:t>Ascension Resurrection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i="0" kern="1200"/>
            <a:t>Elmhurst Memorial Hospital</a:t>
          </a:r>
          <a:endParaRPr lang="en-US" sz="2600" kern="1200"/>
        </a:p>
      </dsp:txBody>
      <dsp:txXfrm rot="5400000">
        <a:off x="4047202" y="741880"/>
        <a:ext cx="3763491" cy="2225642"/>
      </dsp:txXfrm>
    </dsp:sp>
    <dsp:sp modelId="{D2F15421-488D-40C0-9602-F57077DE1C4C}">
      <dsp:nvSpPr>
        <dsp:cNvPr id="0" name=""/>
        <dsp:cNvSpPr/>
      </dsp:nvSpPr>
      <dsp:spPr>
        <a:xfrm rot="16200000">
          <a:off x="8119999" y="-27044"/>
          <a:ext cx="3709402" cy="376349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0" rIns="304800" bIns="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u="sng" kern="1200"/>
            <a:t>Level III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i="0" kern="1200"/>
            <a:t>Advocate Lutheran General &amp; Children's Hospital-Park Ridge</a:t>
          </a:r>
          <a:endParaRPr lang="en-US" sz="2600" kern="1200"/>
        </a:p>
      </dsp:txBody>
      <dsp:txXfrm rot="5400000">
        <a:off x="8092955" y="741880"/>
        <a:ext cx="3763491" cy="22256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EC48F-9194-4613-BBB8-62DF30FA0E05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EEEAD-1CF0-43EE-8D52-168004CAC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44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43E122-0081-4DD7-897A-14864D5639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257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to be filled in after PC votes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27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Ann, stop sharing screen.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43E122-0081-4DD7-897A-14864D5639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039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Ann, start sharing screen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43E122-0081-4DD7-897A-14864D5639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029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BD2D14-F0AA-2844-871F-19DB90E803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3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BD2D14-F0AA-2844-871F-19DB90E803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758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Scan me for the homepage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3F3D35-0A21-4D70-AF59-6AF25044FE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465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90000"/>
              </a:lnSpc>
              <a:spcBef>
                <a:spcPts val="500"/>
              </a:spcBef>
              <a:buFont typeface="Arial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BD2D14-F0AA-2844-871F-19DB90E803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203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BD2D14-F0AA-2844-871F-19DB90E803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839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0836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87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4011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1D4E-0EAC-D04C-AD34-22F65D243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48" y="2633534"/>
            <a:ext cx="5194433" cy="238760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19E7E-7FC1-9A40-A17D-7E7F8C726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348" y="5400325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A88010-3869-0040-9A12-E3C1DFDF98B0}"/>
              </a:ext>
            </a:extLst>
          </p:cNvPr>
          <p:cNvGrpSpPr/>
          <p:nvPr userDrawn="1"/>
        </p:nvGrpSpPr>
        <p:grpSpPr>
          <a:xfrm flipH="1">
            <a:off x="-1" y="1"/>
            <a:ext cx="6418725" cy="1509822"/>
            <a:chOff x="7522541" y="1"/>
            <a:chExt cx="4669459" cy="1098357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722652D-3022-0749-A7E0-A0EA58DDD572}"/>
                </a:ext>
              </a:extLst>
            </p:cNvPr>
            <p:cNvSpPr/>
            <p:nvPr userDrawn="1"/>
          </p:nvSpPr>
          <p:spPr>
            <a:xfrm>
              <a:off x="7522541" y="1"/>
              <a:ext cx="4669459" cy="1098357"/>
            </a:xfrm>
            <a:custGeom>
              <a:avLst/>
              <a:gdLst>
                <a:gd name="connsiteX0" fmla="*/ 0 w 4669459"/>
                <a:gd name="connsiteY0" fmla="*/ 0 h 1098357"/>
                <a:gd name="connsiteX1" fmla="*/ 393099 w 4669459"/>
                <a:gd name="connsiteY1" fmla="*/ 0 h 1098357"/>
                <a:gd name="connsiteX2" fmla="*/ 485580 w 4669459"/>
                <a:gd name="connsiteY2" fmla="*/ 28411 h 1098357"/>
                <a:gd name="connsiteX3" fmla="*/ 2241464 w 4669459"/>
                <a:gd name="connsiteY3" fmla="*/ 572540 h 1098357"/>
                <a:gd name="connsiteX4" fmla="*/ 4645823 w 4669459"/>
                <a:gd name="connsiteY4" fmla="*/ 731027 h 1098357"/>
                <a:gd name="connsiteX5" fmla="*/ 4669459 w 4669459"/>
                <a:gd name="connsiteY5" fmla="*/ 726784 h 1098357"/>
                <a:gd name="connsiteX6" fmla="*/ 4669459 w 4669459"/>
                <a:gd name="connsiteY6" fmla="*/ 1079503 h 1098357"/>
                <a:gd name="connsiteX7" fmla="*/ 4627787 w 4669459"/>
                <a:gd name="connsiteY7" fmla="*/ 1083679 h 1098357"/>
                <a:gd name="connsiteX8" fmla="*/ 568062 w 4669459"/>
                <a:gd name="connsiteY8" fmla="*/ 207626 h 109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9459" h="1098357">
                  <a:moveTo>
                    <a:pt x="0" y="0"/>
                  </a:moveTo>
                  <a:lnTo>
                    <a:pt x="393099" y="0"/>
                  </a:lnTo>
                  <a:lnTo>
                    <a:pt x="485580" y="28411"/>
                  </a:lnTo>
                  <a:cubicBezTo>
                    <a:pt x="1068094" y="214503"/>
                    <a:pt x="1643165" y="412971"/>
                    <a:pt x="2241464" y="572540"/>
                  </a:cubicBezTo>
                  <a:cubicBezTo>
                    <a:pt x="3009808" y="777487"/>
                    <a:pt x="3848273" y="856360"/>
                    <a:pt x="4645823" y="731027"/>
                  </a:cubicBezTo>
                  <a:lnTo>
                    <a:pt x="4669459" y="726784"/>
                  </a:lnTo>
                  <a:lnTo>
                    <a:pt x="4669459" y="1079503"/>
                  </a:lnTo>
                  <a:lnTo>
                    <a:pt x="4627787" y="1083679"/>
                  </a:lnTo>
                  <a:cubicBezTo>
                    <a:pt x="3105555" y="1189027"/>
                    <a:pt x="1909512" y="709765"/>
                    <a:pt x="568062" y="2076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40000">
                  <a:schemeClr val="accent3"/>
                </a:gs>
              </a:gsLst>
              <a:lin ang="0" scaled="0"/>
              <a:tileRect/>
            </a:gra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7B75392-8779-2B46-8DA6-CC055372E224}"/>
                </a:ext>
              </a:extLst>
            </p:cNvPr>
            <p:cNvSpPr/>
            <p:nvPr userDrawn="1"/>
          </p:nvSpPr>
          <p:spPr>
            <a:xfrm>
              <a:off x="7649481" y="1"/>
              <a:ext cx="4542519" cy="983565"/>
            </a:xfrm>
            <a:custGeom>
              <a:avLst/>
              <a:gdLst>
                <a:gd name="connsiteX0" fmla="*/ 0 w 4542519"/>
                <a:gd name="connsiteY0" fmla="*/ 0 h 983565"/>
                <a:gd name="connsiteX1" fmla="*/ 4542519 w 4542519"/>
                <a:gd name="connsiteY1" fmla="*/ 0 h 983565"/>
                <a:gd name="connsiteX2" fmla="*/ 4542519 w 4542519"/>
                <a:gd name="connsiteY2" fmla="*/ 957397 h 983565"/>
                <a:gd name="connsiteX3" fmla="*/ 4542518 w 4542519"/>
                <a:gd name="connsiteY3" fmla="*/ 957403 h 983565"/>
                <a:gd name="connsiteX4" fmla="*/ 4510552 w 4542519"/>
                <a:gd name="connsiteY4" fmla="*/ 961138 h 983565"/>
                <a:gd name="connsiteX5" fmla="*/ 439600 w 4542519"/>
                <a:gd name="connsiteY5" fmla="*/ 152515 h 98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42519" h="983565">
                  <a:moveTo>
                    <a:pt x="0" y="0"/>
                  </a:moveTo>
                  <a:lnTo>
                    <a:pt x="4542519" y="0"/>
                  </a:lnTo>
                  <a:lnTo>
                    <a:pt x="4542519" y="957397"/>
                  </a:lnTo>
                  <a:lnTo>
                    <a:pt x="4542518" y="957403"/>
                  </a:lnTo>
                  <a:lnTo>
                    <a:pt x="4510552" y="961138"/>
                  </a:lnTo>
                  <a:cubicBezTo>
                    <a:pt x="2991282" y="1091409"/>
                    <a:pt x="1788278" y="632191"/>
                    <a:pt x="439600" y="152515"/>
                  </a:cubicBezTo>
                  <a:close/>
                </a:path>
              </a:pathLst>
            </a:custGeom>
            <a:solidFill>
              <a:schemeClr val="accent1"/>
            </a:soli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F7B7F6A-87A0-4D46-948E-5CBC780A2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348" y="136525"/>
            <a:ext cx="1945206" cy="8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32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_2">
  <p:cSld name="cover_2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6"/>
          <p:cNvSpPr txBox="1">
            <a:spLocks noGrp="1"/>
          </p:cNvSpPr>
          <p:nvPr>
            <p:ph type="title"/>
          </p:nvPr>
        </p:nvSpPr>
        <p:spPr>
          <a:xfrm>
            <a:off x="6560622" y="2025003"/>
            <a:ext cx="5530850" cy="335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2286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body" idx="1"/>
          </p:nvPr>
        </p:nvSpPr>
        <p:spPr>
          <a:xfrm>
            <a:off x="6560623" y="5381436"/>
            <a:ext cx="5530850" cy="809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9" name="Google Shape;19;p16" descr="A picture containing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606" y="369351"/>
            <a:ext cx="2020713" cy="924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567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3572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6210300" y="6362700"/>
            <a:ext cx="1695450" cy="231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773048" y="6364783"/>
            <a:ext cx="5202302" cy="231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542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457198" y="6362701"/>
            <a:ext cx="315849" cy="231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body" idx="1"/>
          </p:nvPr>
        </p:nvSpPr>
        <p:spPr>
          <a:xfrm>
            <a:off x="4305300" y="1781175"/>
            <a:ext cx="6156325" cy="4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5800" rIns="0" bIns="0" anchor="t" anchorCtr="0">
            <a:noAutofit/>
          </a:bodyPr>
          <a:lstStyle>
            <a:lvl1pPr marL="457200" lvl="0" indent="-35560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AutoNum type="arabicPeriod"/>
              <a:defRPr sz="2000" b="0">
                <a:solidFill>
                  <a:schemeClr val="accent1"/>
                </a:solidFill>
              </a:defRPr>
            </a:lvl1pPr>
            <a:lvl2pPr marL="914400" lvl="1" indent="-355600" algn="l">
              <a:lnSpc>
                <a:spcPct val="104999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AutoNum type="arabicPeriod"/>
              <a:defRPr sz="2000" b="0">
                <a:solidFill>
                  <a:schemeClr val="accent1"/>
                </a:solidFill>
              </a:defRPr>
            </a:lvl2pPr>
            <a:lvl3pPr marL="1371600" lvl="2" indent="-342900" algn="l">
              <a:lnSpc>
                <a:spcPct val="116666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AutoNum type="arabicPeriod"/>
              <a:defRPr sz="1800" b="0">
                <a:solidFill>
                  <a:schemeClr val="accent1"/>
                </a:solidFill>
              </a:defRPr>
            </a:lvl3pPr>
            <a:lvl4pPr marL="1828800" lvl="3" indent="-342900" algn="l">
              <a:lnSpc>
                <a:spcPct val="116666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AutoNum type="arabicPeriod"/>
              <a:defRPr sz="1800" b="0">
                <a:solidFill>
                  <a:schemeClr val="accent1"/>
                </a:solidFill>
              </a:defRPr>
            </a:lvl4pPr>
            <a:lvl5pPr marL="2286000" lvl="4" indent="-342900" algn="l">
              <a:lnSpc>
                <a:spcPct val="116666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AutoNum type="arabicPeriod"/>
              <a:defRPr sz="1800" b="0">
                <a:solidFill>
                  <a:schemeClr val="accent1"/>
                </a:solidFill>
              </a:defRPr>
            </a:lvl5pPr>
            <a:lvl6pPr marL="2743200" lvl="5" indent="-342900" algn="l">
              <a:lnSpc>
                <a:spcPct val="116666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AutoNum type="arabicPeriod"/>
              <a:defRPr sz="1800" b="0">
                <a:solidFill>
                  <a:schemeClr val="accent1"/>
                </a:solidFill>
              </a:defRPr>
            </a:lvl6pPr>
            <a:lvl7pPr marL="3200400" lvl="6" indent="-342900" algn="l">
              <a:lnSpc>
                <a:spcPct val="116666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AutoNum type="arabicPeriod"/>
              <a:defRPr sz="1800" b="0">
                <a:solidFill>
                  <a:schemeClr val="accent1"/>
                </a:solidFill>
              </a:defRPr>
            </a:lvl7pPr>
            <a:lvl8pPr marL="3657600" lvl="7" indent="-342900" algn="l">
              <a:lnSpc>
                <a:spcPct val="116666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AutoNum type="arabicPeriod"/>
              <a:defRPr sz="1800" b="0">
                <a:solidFill>
                  <a:schemeClr val="accent1"/>
                </a:solidFill>
              </a:defRPr>
            </a:lvl8pPr>
            <a:lvl9pPr marL="4114800" lvl="8" indent="-342900" algn="l">
              <a:lnSpc>
                <a:spcPct val="116666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800"/>
              <a:buFont typeface="Calibri"/>
              <a:buAutoNum type="arabicPeriod"/>
              <a:defRPr sz="1800" b="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7"/>
          <p:cNvSpPr txBox="1"/>
          <p:nvPr/>
        </p:nvSpPr>
        <p:spPr>
          <a:xfrm>
            <a:off x="1736725" y="-1783"/>
            <a:ext cx="2336800" cy="1781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28000" anchor="b" anchorCtr="0">
            <a:noAutofit/>
          </a:bodyPr>
          <a:lstStyle/>
          <a:p>
            <a:pPr marL="0" marR="0" lvl="0" indent="0" algn="l" rtl="0">
              <a:lnSpc>
                <a:spcPct val="7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/>
          </a:p>
        </p:txBody>
      </p:sp>
      <p:pic>
        <p:nvPicPr>
          <p:cNvPr id="27" name="Google Shape;2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10445" y="6358647"/>
            <a:ext cx="2016517" cy="235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2038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vider_1">
  <p:cSld name="2_divider_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8"/>
          <p:cNvSpPr txBox="1">
            <a:spLocks noGrp="1"/>
          </p:cNvSpPr>
          <p:nvPr>
            <p:ph type="title"/>
          </p:nvPr>
        </p:nvSpPr>
        <p:spPr>
          <a:xfrm>
            <a:off x="457199" y="1781176"/>
            <a:ext cx="7448551" cy="4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4425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sz="40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dt" idx="10"/>
          </p:nvPr>
        </p:nvSpPr>
        <p:spPr>
          <a:xfrm>
            <a:off x="6210300" y="6362700"/>
            <a:ext cx="1695450" cy="231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ftr" idx="11"/>
          </p:nvPr>
        </p:nvSpPr>
        <p:spPr>
          <a:xfrm>
            <a:off x="773048" y="6364783"/>
            <a:ext cx="5202302" cy="231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542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sldNum" idx="12"/>
          </p:nvPr>
        </p:nvSpPr>
        <p:spPr>
          <a:xfrm>
            <a:off x="457198" y="6362701"/>
            <a:ext cx="315849" cy="231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" name="Google Shape;3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24641" y="6358648"/>
            <a:ext cx="2016509" cy="235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5577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1_column">
  <p:cSld name="content_1_column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085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0"/>
          <p:cNvSpPr txBox="1">
            <a:spLocks noGrp="1"/>
          </p:cNvSpPr>
          <p:nvPr>
            <p:ph type="dt" idx="10"/>
          </p:nvPr>
        </p:nvSpPr>
        <p:spPr>
          <a:xfrm>
            <a:off x="6210300" y="6362700"/>
            <a:ext cx="1695450" cy="231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ftr" idx="11"/>
          </p:nvPr>
        </p:nvSpPr>
        <p:spPr>
          <a:xfrm>
            <a:off x="773048" y="6364783"/>
            <a:ext cx="5202302" cy="231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542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sldNum" idx="12"/>
          </p:nvPr>
        </p:nvSpPr>
        <p:spPr>
          <a:xfrm>
            <a:off x="457198" y="6362701"/>
            <a:ext cx="315849" cy="231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title"/>
          </p:nvPr>
        </p:nvSpPr>
        <p:spPr>
          <a:xfrm>
            <a:off x="457200" y="460374"/>
            <a:ext cx="10004425" cy="106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10445" y="6358647"/>
            <a:ext cx="2016517" cy="23597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0"/>
          <p:cNvSpPr txBox="1">
            <a:spLocks noGrp="1"/>
          </p:cNvSpPr>
          <p:nvPr>
            <p:ph type="body" idx="1"/>
          </p:nvPr>
        </p:nvSpPr>
        <p:spPr>
          <a:xfrm>
            <a:off x="457198" y="1781175"/>
            <a:ext cx="10004427" cy="4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16666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6666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16666"/>
              </a:lnSpc>
              <a:spcBef>
                <a:spcPts val="1200"/>
              </a:spcBef>
              <a:spcAft>
                <a:spcPts val="12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488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_graphic">
  <p:cSld name="callout_graphic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94" y="0"/>
            <a:ext cx="12166611" cy="685085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1"/>
          <p:cNvSpPr txBox="1">
            <a:spLocks noGrp="1"/>
          </p:cNvSpPr>
          <p:nvPr>
            <p:ph type="dt" idx="10"/>
          </p:nvPr>
        </p:nvSpPr>
        <p:spPr>
          <a:xfrm>
            <a:off x="6210300" y="6362700"/>
            <a:ext cx="1695450" cy="231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ftr" idx="11"/>
          </p:nvPr>
        </p:nvSpPr>
        <p:spPr>
          <a:xfrm>
            <a:off x="773048" y="6364783"/>
            <a:ext cx="5202302" cy="231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542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sldNum" idx="12"/>
          </p:nvPr>
        </p:nvSpPr>
        <p:spPr>
          <a:xfrm>
            <a:off x="457198" y="6362701"/>
            <a:ext cx="315849" cy="231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457201" y="460375"/>
            <a:ext cx="6388100" cy="548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alibri"/>
              <a:buNone/>
              <a:defRPr sz="4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6" name="Google Shape;5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10445" y="6358647"/>
            <a:ext cx="2016517" cy="235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8040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4">
  <p:cSld name="Section Header 4">
    <p:bg>
      <p:bgPr>
        <a:gradFill>
          <a:gsLst>
            <a:gs pos="0">
              <a:srgbClr val="645B9B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9" descr="Cadence image1rgb 16x9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426" y="0"/>
            <a:ext cx="121595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9"/>
          <p:cNvSpPr/>
          <p:nvPr/>
        </p:nvSpPr>
        <p:spPr>
          <a:xfrm>
            <a:off x="-43701" y="-1"/>
            <a:ext cx="8920916" cy="6858001"/>
          </a:xfrm>
          <a:custGeom>
            <a:avLst/>
            <a:gdLst/>
            <a:ahLst/>
            <a:cxnLst/>
            <a:rect l="l" t="t" r="r" b="b"/>
            <a:pathLst>
              <a:path w="8931777" h="6942534" extrusionOk="0">
                <a:moveTo>
                  <a:pt x="5266013" y="2891"/>
                </a:moveTo>
                <a:lnTo>
                  <a:pt x="8931777" y="6942534"/>
                </a:lnTo>
                <a:lnTo>
                  <a:pt x="116" y="6931481"/>
                </a:lnTo>
                <a:cubicBezTo>
                  <a:pt x="77" y="4617342"/>
                  <a:pt x="39" y="2314139"/>
                  <a:pt x="0" y="0"/>
                </a:cubicBezTo>
                <a:lnTo>
                  <a:pt x="5266013" y="2891"/>
                </a:lnTo>
                <a:close/>
              </a:path>
            </a:pathLst>
          </a:custGeom>
          <a:solidFill>
            <a:srgbClr val="5146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9"/>
          <p:cNvSpPr txBox="1">
            <a:spLocks noGrp="1"/>
          </p:cNvSpPr>
          <p:nvPr>
            <p:ph type="ctrTitle"/>
          </p:nvPr>
        </p:nvSpPr>
        <p:spPr>
          <a:xfrm>
            <a:off x="907142" y="2491618"/>
            <a:ext cx="5746524" cy="138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33"/>
              <a:buFont typeface="Calibri"/>
              <a:buNone/>
              <a:defRPr sz="3733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ubTitle" idx="1"/>
          </p:nvPr>
        </p:nvSpPr>
        <p:spPr>
          <a:xfrm>
            <a:off x="895048" y="3953557"/>
            <a:ext cx="6426277" cy="124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67"/>
              <a:buNone/>
              <a:defRPr sz="2667">
                <a:solidFill>
                  <a:schemeClr val="lt1"/>
                </a:solidFill>
              </a:defRPr>
            </a:lvl1pPr>
            <a:lvl2pPr lvl="1" algn="ctr">
              <a:spcBef>
                <a:spcPts val="453"/>
              </a:spcBef>
              <a:spcAft>
                <a:spcPts val="0"/>
              </a:spcAft>
              <a:buClr>
                <a:srgbClr val="979899"/>
              </a:buClr>
              <a:buSzPts val="1814"/>
              <a:buNone/>
              <a:defRPr>
                <a:solidFill>
                  <a:srgbClr val="979899"/>
                </a:solidFill>
              </a:defRPr>
            </a:lvl2pPr>
            <a:lvl3pPr lvl="2" algn="ctr">
              <a:spcBef>
                <a:spcPts val="373"/>
              </a:spcBef>
              <a:spcAft>
                <a:spcPts val="0"/>
              </a:spcAft>
              <a:buClr>
                <a:srgbClr val="979899"/>
              </a:buClr>
              <a:buSzPts val="1867"/>
              <a:buNone/>
              <a:defRPr>
                <a:solidFill>
                  <a:srgbClr val="979899"/>
                </a:solidFill>
              </a:defRPr>
            </a:lvl3pPr>
            <a:lvl4pPr lvl="3" algn="ctr">
              <a:spcBef>
                <a:spcPts val="373"/>
              </a:spcBef>
              <a:spcAft>
                <a:spcPts val="0"/>
              </a:spcAft>
              <a:buClr>
                <a:srgbClr val="979899"/>
              </a:buClr>
              <a:buSzPts val="1867"/>
              <a:buNone/>
              <a:defRPr>
                <a:solidFill>
                  <a:srgbClr val="979899"/>
                </a:solidFill>
              </a:defRPr>
            </a:lvl4pPr>
            <a:lvl5pPr lvl="4" algn="ctr">
              <a:spcBef>
                <a:spcPts val="373"/>
              </a:spcBef>
              <a:spcAft>
                <a:spcPts val="0"/>
              </a:spcAft>
              <a:buClr>
                <a:srgbClr val="979899"/>
              </a:buClr>
              <a:buSzPts val="1867"/>
              <a:buNone/>
              <a:defRPr>
                <a:solidFill>
                  <a:srgbClr val="979899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979899"/>
              </a:buClr>
              <a:buSzPts val="2667"/>
              <a:buNone/>
              <a:defRPr>
                <a:solidFill>
                  <a:srgbClr val="979899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979899"/>
              </a:buClr>
              <a:buSzPts val="2667"/>
              <a:buNone/>
              <a:defRPr>
                <a:solidFill>
                  <a:srgbClr val="979899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979899"/>
              </a:buClr>
              <a:buSzPts val="2667"/>
              <a:buNone/>
              <a:defRPr>
                <a:solidFill>
                  <a:srgbClr val="979899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979899"/>
              </a:buClr>
              <a:buSzPts val="2667"/>
              <a:buNone/>
              <a:defRPr>
                <a:solidFill>
                  <a:srgbClr val="979899"/>
                </a:solidFill>
              </a:defRPr>
            </a:lvl9pPr>
          </a:lstStyle>
          <a:p>
            <a:endParaRPr/>
          </a:p>
        </p:txBody>
      </p:sp>
      <p:pic>
        <p:nvPicPr>
          <p:cNvPr id="18" name="Google Shape;1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142" y="498512"/>
            <a:ext cx="3318337" cy="468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8217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"/>
          <p:cNvSpPr txBox="1">
            <a:spLocks noGrp="1"/>
          </p:cNvSpPr>
          <p:nvPr>
            <p:ph type="title"/>
          </p:nvPr>
        </p:nvSpPr>
        <p:spPr>
          <a:xfrm>
            <a:off x="1464743" y="389336"/>
            <a:ext cx="9570720" cy="999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4689"/>
              </a:buClr>
              <a:buSzPts val="3733"/>
              <a:buFont typeface="Calibri"/>
              <a:buNone/>
              <a:defRPr>
                <a:solidFill>
                  <a:srgbClr val="51468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body" idx="1"/>
          </p:nvPr>
        </p:nvSpPr>
        <p:spPr>
          <a:xfrm>
            <a:off x="1241841" y="2035614"/>
            <a:ext cx="4769503" cy="3968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372554" algn="l">
              <a:spcBef>
                <a:spcPts val="453"/>
              </a:spcBef>
              <a:spcAft>
                <a:spcPts val="0"/>
              </a:spcAft>
              <a:buSzPts val="2267"/>
              <a:buChar char="•"/>
              <a:defRPr/>
            </a:lvl1pPr>
            <a:lvl2pPr marL="914400" lvl="1" indent="-343763" algn="l">
              <a:spcBef>
                <a:spcPts val="453"/>
              </a:spcBef>
              <a:spcAft>
                <a:spcPts val="0"/>
              </a:spcAft>
              <a:buClr>
                <a:schemeClr val="dk1"/>
              </a:buClr>
              <a:buSzPts val="1814"/>
              <a:buChar char="-"/>
              <a:defRPr/>
            </a:lvl2pPr>
            <a:lvl3pPr marL="1371600" lvl="2" indent="-347154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/>
            </a:lvl3pPr>
            <a:lvl4pPr marL="1828800" lvl="3" indent="-347154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/>
            </a:lvl4pPr>
            <a:lvl5pPr marL="2286000" lvl="4" indent="-347154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body" idx="2"/>
          </p:nvPr>
        </p:nvSpPr>
        <p:spPr>
          <a:xfrm>
            <a:off x="6261111" y="2032809"/>
            <a:ext cx="4777316" cy="3971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372554" algn="l">
              <a:spcBef>
                <a:spcPts val="453"/>
              </a:spcBef>
              <a:spcAft>
                <a:spcPts val="0"/>
              </a:spcAft>
              <a:buSzPts val="2267"/>
              <a:buChar char="•"/>
              <a:defRPr/>
            </a:lvl1pPr>
            <a:lvl2pPr marL="914400" lvl="1" indent="-343763" algn="l">
              <a:spcBef>
                <a:spcPts val="453"/>
              </a:spcBef>
              <a:spcAft>
                <a:spcPts val="0"/>
              </a:spcAft>
              <a:buClr>
                <a:schemeClr val="dk1"/>
              </a:buClr>
              <a:buSzPts val="1814"/>
              <a:buChar char="-"/>
              <a:defRPr/>
            </a:lvl2pPr>
            <a:lvl3pPr marL="1371600" lvl="2" indent="-347154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/>
            </a:lvl3pPr>
            <a:lvl4pPr marL="1828800" lvl="3" indent="-347154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/>
            </a:lvl4pPr>
            <a:lvl5pPr marL="2286000" lvl="4" indent="-347154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3"/>
          </p:nvPr>
        </p:nvSpPr>
        <p:spPr>
          <a:xfrm>
            <a:off x="1464742" y="1380203"/>
            <a:ext cx="9573684" cy="521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667"/>
              <a:buNone/>
              <a:defRPr sz="2667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453"/>
              </a:spcBef>
              <a:spcAft>
                <a:spcPts val="0"/>
              </a:spcAft>
              <a:buClr>
                <a:schemeClr val="dk1"/>
              </a:buClr>
              <a:buSzPts val="1814"/>
              <a:buNone/>
              <a:defRPr/>
            </a:lvl2pPr>
            <a:lvl3pPr marL="1371600" lvl="2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/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/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699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7764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1"/>
          <p:cNvSpPr txBox="1">
            <a:spLocks noGrp="1"/>
          </p:cNvSpPr>
          <p:nvPr>
            <p:ph type="title"/>
          </p:nvPr>
        </p:nvSpPr>
        <p:spPr>
          <a:xfrm>
            <a:off x="1464743" y="377145"/>
            <a:ext cx="9573685" cy="1003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4689"/>
              </a:buClr>
              <a:buSzPts val="3733"/>
              <a:buFont typeface="Calibri"/>
              <a:buNone/>
              <a:defRPr>
                <a:solidFill>
                  <a:srgbClr val="51468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body" idx="1"/>
          </p:nvPr>
        </p:nvSpPr>
        <p:spPr>
          <a:xfrm>
            <a:off x="1451427" y="2035613"/>
            <a:ext cx="9586999" cy="3968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Char char="-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body" idx="2"/>
          </p:nvPr>
        </p:nvSpPr>
        <p:spPr>
          <a:xfrm>
            <a:off x="1451430" y="1380203"/>
            <a:ext cx="9586997" cy="521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667"/>
              <a:buNone/>
              <a:defRPr sz="2667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453"/>
              </a:spcBef>
              <a:spcAft>
                <a:spcPts val="0"/>
              </a:spcAft>
              <a:buClr>
                <a:schemeClr val="dk1"/>
              </a:buClr>
              <a:buSzPts val="1814"/>
              <a:buNone/>
              <a:defRPr/>
            </a:lvl2pPr>
            <a:lvl3pPr marL="1371600" lvl="2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/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/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318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M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63018" y="3112037"/>
            <a:ext cx="6345767" cy="735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8C2347"/>
                </a:solidFill>
              </a:defRPr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en-US"/>
              <a:t>40PT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63018" y="2731036"/>
            <a:ext cx="6345767" cy="381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>
              <a:buNone/>
              <a:defRPr sz="2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400" indent="0">
              <a:buNone/>
              <a:defRPr sz="2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600" indent="0">
              <a:buNone/>
              <a:defRPr sz="2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800" indent="0">
              <a:buNone/>
              <a:defRPr sz="2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/>
              <a:t>20pt Headline Here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791245" y="2369595"/>
            <a:ext cx="2416216" cy="1878202"/>
            <a:chOff x="297439" y="2116926"/>
            <a:chExt cx="1826636" cy="189320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217" y="2677246"/>
              <a:ext cx="1450128" cy="133288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b="70785"/>
            <a:stretch/>
          </p:blipFill>
          <p:spPr>
            <a:xfrm>
              <a:off x="297439" y="2116926"/>
              <a:ext cx="1826636" cy="5336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3637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M-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290794"/>
            <a:ext cx="12192000" cy="4567206"/>
          </a:xfrm>
          <a:prstGeom prst="rect">
            <a:avLst/>
          </a:prstGeom>
          <a:solidFill>
            <a:srgbClr val="8D2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75819" y="4631593"/>
            <a:ext cx="10440363" cy="0"/>
          </a:xfrm>
          <a:prstGeom prst="line">
            <a:avLst/>
          </a:prstGeom>
          <a:ln>
            <a:solidFill>
              <a:srgbClr val="C9C9C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LM_3C_H-3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497976"/>
            <a:ext cx="4584701" cy="1142196"/>
          </a:xfrm>
          <a:prstGeom prst="rect">
            <a:avLst/>
          </a:prstGeom>
        </p:spPr>
      </p:pic>
      <p:pic>
        <p:nvPicPr>
          <p:cNvPr id="11" name="Picture 10" descr="trinity_health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705" y="1907926"/>
            <a:ext cx="2604577" cy="192492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75819" y="4031767"/>
            <a:ext cx="10440363" cy="381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i="0" baseline="0">
                <a:solidFill>
                  <a:schemeClr val="bg1"/>
                </a:solidFill>
                <a:latin typeface="Arial"/>
                <a:ea typeface="Times New Roman" charset="0"/>
                <a:cs typeface="Arial"/>
              </a:defRPr>
            </a:lvl1pPr>
            <a:lvl2pPr marL="457200" indent="0">
              <a:buNone/>
              <a:defRPr sz="2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400" indent="0">
              <a:buNone/>
              <a:defRPr sz="2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600" indent="0">
              <a:buNone/>
              <a:defRPr sz="2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800" indent="0">
              <a:buNone/>
              <a:defRPr sz="2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/>
              <a:t>28PT TITLE HERE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75819" y="4886876"/>
            <a:ext cx="10440363" cy="381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i="1" baseline="0">
                <a:solidFill>
                  <a:schemeClr val="bg1"/>
                </a:solidFill>
                <a:latin typeface="Times"/>
                <a:ea typeface="Times New Roman" charset="0"/>
                <a:cs typeface="Times"/>
              </a:defRPr>
            </a:lvl1pPr>
            <a:lvl2pPr marL="457200" indent="0">
              <a:buNone/>
              <a:defRPr sz="2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400" indent="0">
              <a:buNone/>
              <a:defRPr sz="2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600" indent="0">
              <a:buNone/>
              <a:defRPr sz="2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800" indent="0">
              <a:buNone/>
              <a:defRPr sz="2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/>
              <a:t>28pt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204124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-Line Title (Blank, Logo T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2" y="1129976"/>
            <a:ext cx="10289308" cy="0"/>
          </a:xfrm>
          <a:prstGeom prst="line">
            <a:avLst/>
          </a:prstGeom>
          <a:ln w="12700">
            <a:solidFill>
              <a:srgbClr val="C9C9C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700620" y="533969"/>
            <a:ext cx="8867787" cy="4885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solidFill>
                  <a:srgbClr val="8C2347"/>
                </a:solidFill>
              </a:defRPr>
            </a:lvl1pPr>
            <a:lvl2pPr marL="342900" indent="0">
              <a:buNone/>
              <a:defRPr b="1">
                <a:solidFill>
                  <a:srgbClr val="8C2347"/>
                </a:solidFill>
              </a:defRPr>
            </a:lvl2pPr>
            <a:lvl3pPr marL="685800" indent="0">
              <a:buNone/>
              <a:defRPr b="1">
                <a:solidFill>
                  <a:srgbClr val="8C2347"/>
                </a:solidFill>
              </a:defRPr>
            </a:lvl3pPr>
            <a:lvl4pPr marL="1028700" indent="0">
              <a:buNone/>
              <a:defRPr b="1">
                <a:solidFill>
                  <a:srgbClr val="8C2347"/>
                </a:solidFill>
              </a:defRPr>
            </a:lvl4pPr>
            <a:lvl5pPr marL="1371600" indent="0">
              <a:buNone/>
              <a:defRPr b="1">
                <a:solidFill>
                  <a:srgbClr val="8C2347"/>
                </a:solidFill>
              </a:defRPr>
            </a:lvl5pPr>
          </a:lstStyle>
          <a:p>
            <a:pPr lvl="0"/>
            <a:r>
              <a:rPr lang="en-US"/>
              <a:t>28PT TITLE HERE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9815334" y="5955178"/>
            <a:ext cx="2376668" cy="902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5"/>
          </a:p>
        </p:txBody>
      </p:sp>
      <p:sp>
        <p:nvSpPr>
          <p:cNvPr id="5" name="Rectangle 4"/>
          <p:cNvSpPr/>
          <p:nvPr userDrawn="1"/>
        </p:nvSpPr>
        <p:spPr>
          <a:xfrm>
            <a:off x="9815334" y="77979"/>
            <a:ext cx="2376668" cy="94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5"/>
          </a:p>
        </p:txBody>
      </p:sp>
      <p:pic>
        <p:nvPicPr>
          <p:cNvPr id="7" name="Picture 6" descr="LM_LUMC_3C_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747" y="317115"/>
            <a:ext cx="1653863" cy="5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09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1_Cov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/>
          <p:nvPr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9" name="Google Shape;1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86300"/>
            <a:ext cx="12192000" cy="21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2"/>
          <p:cNvSpPr txBox="1">
            <a:spLocks noGrp="1"/>
          </p:cNvSpPr>
          <p:nvPr>
            <p:ph type="ctrTitle"/>
          </p:nvPr>
        </p:nvSpPr>
        <p:spPr>
          <a:xfrm>
            <a:off x="979200" y="1828800"/>
            <a:ext cx="10234800" cy="14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subTitle" idx="1"/>
          </p:nvPr>
        </p:nvSpPr>
        <p:spPr>
          <a:xfrm>
            <a:off x="979200" y="3520800"/>
            <a:ext cx="10234800" cy="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​"/>
              <a:defRPr sz="3200" i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Calibri"/>
              <a:buNone/>
              <a:defRPr sz="3200" i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Calibri"/>
              <a:buChar char="​"/>
              <a:defRPr sz="3200" i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​"/>
              <a:defRPr sz="3200" i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​"/>
              <a:defRPr sz="3200" i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​"/>
              <a:defRPr sz="3200" i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​"/>
              <a:defRPr sz="3200" i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​"/>
              <a:defRPr sz="3200" i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​"/>
              <a:defRPr sz="3200" i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2" name="Google Shape;22;p12"/>
          <p:cNvSpPr txBox="1"/>
          <p:nvPr/>
        </p:nvSpPr>
        <p:spPr>
          <a:xfrm>
            <a:off x="11212800" y="6498000"/>
            <a:ext cx="52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42212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icture">
  <p:cSld name="Content and Pictur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5410800" cy="4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4pPr>
            <a:lvl5pPr marL="2286000" lvl="4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​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6pPr>
            <a:lvl7pPr marL="3200400" lvl="6" indent="-34290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​"/>
              <a:defRPr/>
            </a:lvl7pPr>
            <a:lvl8pPr marL="3657600" lvl="7" indent="-34290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8pPr>
            <a:lvl9pPr marL="4114800" lvl="8" indent="-34290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subTitle" idx="2"/>
          </p:nvPr>
        </p:nvSpPr>
        <p:spPr>
          <a:xfrm>
            <a:off x="456000" y="6217200"/>
            <a:ext cx="11278800" cy="1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Font typeface="Calibri"/>
              <a:buChar char="​"/>
              <a:defRPr sz="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Calibri"/>
              <a:buNone/>
              <a:defRPr sz="3200" i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Calibri"/>
              <a:buChar char="​"/>
              <a:defRPr sz="3200" i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​"/>
              <a:defRPr sz="3200" i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​"/>
              <a:defRPr sz="3200" i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​"/>
              <a:defRPr sz="3200" i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​"/>
              <a:defRPr sz="3200" i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​"/>
              <a:defRPr sz="3200" i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​"/>
              <a:defRPr sz="3200" i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>
            <a:spLocks noGrp="1"/>
          </p:cNvSpPr>
          <p:nvPr>
            <p:ph type="pic" idx="3"/>
          </p:nvPr>
        </p:nvSpPr>
        <p:spPr>
          <a:xfrm>
            <a:off x="6325200" y="1828800"/>
            <a:ext cx="5410800" cy="4388400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13"/>
          <p:cNvSpPr txBox="1">
            <a:spLocks noGrp="1"/>
          </p:cNvSpPr>
          <p:nvPr>
            <p:ph type="dt" idx="10"/>
          </p:nvPr>
        </p:nvSpPr>
        <p:spPr>
          <a:xfrm>
            <a:off x="10111200" y="6498000"/>
            <a:ext cx="9792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ftr" idx="11"/>
          </p:nvPr>
        </p:nvSpPr>
        <p:spPr>
          <a:xfrm>
            <a:off x="2597850" y="6498000"/>
            <a:ext cx="69963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sldNum" idx="12"/>
          </p:nvPr>
        </p:nvSpPr>
        <p:spPr>
          <a:xfrm>
            <a:off x="11212800" y="6498000"/>
            <a:ext cx="52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11278800" cy="12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9955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: Green">
  <p:cSld name="Title and Content: Gree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295900"/>
            <a:ext cx="12192000" cy="156209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4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11278800" cy="3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4pPr>
            <a:lvl5pPr marL="2286000" lvl="4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​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6pPr>
            <a:lvl7pPr marL="3200400" lvl="6" indent="-34290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​"/>
              <a:defRPr/>
            </a:lvl7pPr>
            <a:lvl8pPr marL="3657600" lvl="7" indent="-34290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8pPr>
            <a:lvl9pPr marL="4114800" lvl="8" indent="-34290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subTitle" idx="2"/>
          </p:nvPr>
        </p:nvSpPr>
        <p:spPr>
          <a:xfrm>
            <a:off x="456000" y="5204099"/>
            <a:ext cx="11278800" cy="1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Font typeface="Calibri"/>
              <a:buChar char="​"/>
              <a:defRPr sz="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Calibri"/>
              <a:buNone/>
              <a:defRPr sz="3200" i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Calibri"/>
              <a:buChar char="​"/>
              <a:defRPr sz="3200" i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​"/>
              <a:defRPr sz="3200" i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​"/>
              <a:defRPr sz="3200" i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​"/>
              <a:defRPr sz="3200" i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​"/>
              <a:defRPr sz="3200" i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​"/>
              <a:defRPr sz="3200" i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​"/>
              <a:defRPr sz="3200" i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dt" idx="10"/>
          </p:nvPr>
        </p:nvSpPr>
        <p:spPr>
          <a:xfrm>
            <a:off x="10111200" y="6498000"/>
            <a:ext cx="9792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ftr" idx="11"/>
          </p:nvPr>
        </p:nvSpPr>
        <p:spPr>
          <a:xfrm>
            <a:off x="2597850" y="6498000"/>
            <a:ext cx="69963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sldNum" idx="12"/>
          </p:nvPr>
        </p:nvSpPr>
        <p:spPr>
          <a:xfrm>
            <a:off x="11212800" y="6498000"/>
            <a:ext cx="52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14"/>
          <p:cNvSpPr txBox="1"/>
          <p:nvPr/>
        </p:nvSpPr>
        <p:spPr>
          <a:xfrm>
            <a:off x="464042" y="6498000"/>
            <a:ext cx="2252557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OSF HealthCare</a:t>
            </a:r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11278800" cy="12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7649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3686E6-74E2-FE49-AAC4-953D01F3F562}"/>
              </a:ext>
            </a:extLst>
          </p:cNvPr>
          <p:cNvCxnSpPr/>
          <p:nvPr userDrawn="1"/>
        </p:nvCxnSpPr>
        <p:spPr>
          <a:xfrm>
            <a:off x="1520055" y="3507988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5025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9CB564A-C69C-944C-96FC-5B26C4A43C4A}"/>
              </a:ext>
            </a:extLst>
          </p:cNvPr>
          <p:cNvCxnSpPr/>
          <p:nvPr userDrawn="1"/>
        </p:nvCxnSpPr>
        <p:spPr>
          <a:xfrm>
            <a:off x="1520055" y="2811818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9518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17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339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219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77E4BD-558F-4F49-BCCC-8097ACDB3950}"/>
              </a:ext>
            </a:extLst>
          </p:cNvPr>
          <p:cNvCxnSpPr/>
          <p:nvPr userDrawn="1"/>
        </p:nvCxnSpPr>
        <p:spPr>
          <a:xfrm>
            <a:off x="704314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3143611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54FD4E-2BB6-AE40-B89B-76CA55068800}"/>
              </a:ext>
            </a:extLst>
          </p:cNvPr>
          <p:cNvCxnSpPr/>
          <p:nvPr userDrawn="1"/>
        </p:nvCxnSpPr>
        <p:spPr>
          <a:xfrm>
            <a:off x="704314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438537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rm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rm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0951528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D2A368-37B4-AE41-8927-00C94D6431A1}"/>
              </a:ext>
            </a:extLst>
          </p:cNvPr>
          <p:cNvCxnSpPr/>
          <p:nvPr userDrawn="1"/>
        </p:nvCxnSpPr>
        <p:spPr>
          <a:xfrm>
            <a:off x="707293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78836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A1B7DC-DAD7-F944-AC53-2FDB50DEA0A1}"/>
              </a:ext>
            </a:extLst>
          </p:cNvPr>
          <p:cNvCxnSpPr>
            <a:cxnSpLocks/>
          </p:cNvCxnSpPr>
          <p:nvPr userDrawn="1"/>
        </p:nvCxnSpPr>
        <p:spPr>
          <a:xfrm>
            <a:off x="1325946" y="3080084"/>
            <a:ext cx="685399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219200" y="1887490"/>
            <a:ext cx="5582652" cy="1078262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698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83297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1D4E-0EAC-D04C-AD34-22F65D243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48" y="2633534"/>
            <a:ext cx="5194433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19E7E-7FC1-9A40-A17D-7E7F8C726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348" y="5400325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A3468E-DF1F-A142-9123-E9C41E669E14}"/>
              </a:ext>
            </a:extLst>
          </p:cNvPr>
          <p:cNvCxnSpPr/>
          <p:nvPr userDrawn="1"/>
        </p:nvCxnSpPr>
        <p:spPr>
          <a:xfrm>
            <a:off x="620093" y="5141451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A88010-3869-0040-9A12-E3C1DFDF98B0}"/>
              </a:ext>
            </a:extLst>
          </p:cNvPr>
          <p:cNvGrpSpPr/>
          <p:nvPr userDrawn="1"/>
        </p:nvGrpSpPr>
        <p:grpSpPr>
          <a:xfrm flipH="1">
            <a:off x="-1" y="1"/>
            <a:ext cx="6418725" cy="1509822"/>
            <a:chOff x="7522541" y="1"/>
            <a:chExt cx="4669459" cy="1098357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722652D-3022-0749-A7E0-A0EA58DDD572}"/>
                </a:ext>
              </a:extLst>
            </p:cNvPr>
            <p:cNvSpPr/>
            <p:nvPr userDrawn="1"/>
          </p:nvSpPr>
          <p:spPr>
            <a:xfrm>
              <a:off x="7522541" y="1"/>
              <a:ext cx="4669459" cy="1098357"/>
            </a:xfrm>
            <a:custGeom>
              <a:avLst/>
              <a:gdLst>
                <a:gd name="connsiteX0" fmla="*/ 0 w 4669459"/>
                <a:gd name="connsiteY0" fmla="*/ 0 h 1098357"/>
                <a:gd name="connsiteX1" fmla="*/ 393099 w 4669459"/>
                <a:gd name="connsiteY1" fmla="*/ 0 h 1098357"/>
                <a:gd name="connsiteX2" fmla="*/ 485580 w 4669459"/>
                <a:gd name="connsiteY2" fmla="*/ 28411 h 1098357"/>
                <a:gd name="connsiteX3" fmla="*/ 2241464 w 4669459"/>
                <a:gd name="connsiteY3" fmla="*/ 572540 h 1098357"/>
                <a:gd name="connsiteX4" fmla="*/ 4645823 w 4669459"/>
                <a:gd name="connsiteY4" fmla="*/ 731027 h 1098357"/>
                <a:gd name="connsiteX5" fmla="*/ 4669459 w 4669459"/>
                <a:gd name="connsiteY5" fmla="*/ 726784 h 1098357"/>
                <a:gd name="connsiteX6" fmla="*/ 4669459 w 4669459"/>
                <a:gd name="connsiteY6" fmla="*/ 1079503 h 1098357"/>
                <a:gd name="connsiteX7" fmla="*/ 4627787 w 4669459"/>
                <a:gd name="connsiteY7" fmla="*/ 1083679 h 1098357"/>
                <a:gd name="connsiteX8" fmla="*/ 568062 w 4669459"/>
                <a:gd name="connsiteY8" fmla="*/ 207626 h 109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9459" h="1098357">
                  <a:moveTo>
                    <a:pt x="0" y="0"/>
                  </a:moveTo>
                  <a:lnTo>
                    <a:pt x="393099" y="0"/>
                  </a:lnTo>
                  <a:lnTo>
                    <a:pt x="485580" y="28411"/>
                  </a:lnTo>
                  <a:cubicBezTo>
                    <a:pt x="1068094" y="214503"/>
                    <a:pt x="1643165" y="412971"/>
                    <a:pt x="2241464" y="572540"/>
                  </a:cubicBezTo>
                  <a:cubicBezTo>
                    <a:pt x="3009808" y="777487"/>
                    <a:pt x="3848273" y="856360"/>
                    <a:pt x="4645823" y="731027"/>
                  </a:cubicBezTo>
                  <a:lnTo>
                    <a:pt x="4669459" y="726784"/>
                  </a:lnTo>
                  <a:lnTo>
                    <a:pt x="4669459" y="1079503"/>
                  </a:lnTo>
                  <a:lnTo>
                    <a:pt x="4627787" y="1083679"/>
                  </a:lnTo>
                  <a:cubicBezTo>
                    <a:pt x="3105555" y="1189027"/>
                    <a:pt x="1909512" y="709765"/>
                    <a:pt x="568062" y="2076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40000">
                  <a:schemeClr val="accent3"/>
                </a:gs>
              </a:gsLst>
              <a:lin ang="0" scaled="0"/>
              <a:tileRect/>
            </a:gra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7B75392-8779-2B46-8DA6-CC055372E224}"/>
                </a:ext>
              </a:extLst>
            </p:cNvPr>
            <p:cNvSpPr/>
            <p:nvPr userDrawn="1"/>
          </p:nvSpPr>
          <p:spPr>
            <a:xfrm>
              <a:off x="7649481" y="1"/>
              <a:ext cx="4542519" cy="983565"/>
            </a:xfrm>
            <a:custGeom>
              <a:avLst/>
              <a:gdLst>
                <a:gd name="connsiteX0" fmla="*/ 0 w 4542519"/>
                <a:gd name="connsiteY0" fmla="*/ 0 h 983565"/>
                <a:gd name="connsiteX1" fmla="*/ 4542519 w 4542519"/>
                <a:gd name="connsiteY1" fmla="*/ 0 h 983565"/>
                <a:gd name="connsiteX2" fmla="*/ 4542519 w 4542519"/>
                <a:gd name="connsiteY2" fmla="*/ 957397 h 983565"/>
                <a:gd name="connsiteX3" fmla="*/ 4542518 w 4542519"/>
                <a:gd name="connsiteY3" fmla="*/ 957403 h 983565"/>
                <a:gd name="connsiteX4" fmla="*/ 4510552 w 4542519"/>
                <a:gd name="connsiteY4" fmla="*/ 961138 h 983565"/>
                <a:gd name="connsiteX5" fmla="*/ 439600 w 4542519"/>
                <a:gd name="connsiteY5" fmla="*/ 152515 h 98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42519" h="983565">
                  <a:moveTo>
                    <a:pt x="0" y="0"/>
                  </a:moveTo>
                  <a:lnTo>
                    <a:pt x="4542519" y="0"/>
                  </a:lnTo>
                  <a:lnTo>
                    <a:pt x="4542519" y="957397"/>
                  </a:lnTo>
                  <a:lnTo>
                    <a:pt x="4542518" y="957403"/>
                  </a:lnTo>
                  <a:lnTo>
                    <a:pt x="4510552" y="961138"/>
                  </a:lnTo>
                  <a:cubicBezTo>
                    <a:pt x="2991282" y="1091409"/>
                    <a:pt x="1788278" y="632191"/>
                    <a:pt x="439600" y="152515"/>
                  </a:cubicBezTo>
                  <a:close/>
                </a:path>
              </a:pathLst>
            </a:custGeom>
            <a:solidFill>
              <a:schemeClr val="accent1"/>
            </a:soli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F7B7F6A-87A0-4D46-948E-5CBC780A2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348" y="136525"/>
            <a:ext cx="1945206" cy="8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1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6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13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10185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42821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791566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75241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C8E6B-4EF4-AB45-BB5A-B61F60A67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3A315-3653-1248-BF74-8D225E1A0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277CC0-3406-FE41-A537-FC7F5005F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64081-CCE9-434F-BC99-2EAB68E1AC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6F45CB4-03EB-854B-871B-8D89D60BB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54278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Lato Medium" panose="020F0502020204030203" pitchFamily="34" charset="0"/>
          <a:cs typeface="Lato Medium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C8E6B-4EF4-AB45-BB5A-B61F60A67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3A315-3653-1248-BF74-8D225E1A0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277CC0-3406-FE41-A537-FC7F5005F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64081-CCE9-434F-BC99-2EAB68E1AC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6F45CB4-03EB-854B-871B-8D89D60BB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555007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+mj-lt"/>
          <a:ea typeface="Lato Medium" panose="020F0502020204030203" pitchFamily="34" charset="0"/>
          <a:cs typeface="Lato Medium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pqc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0_961F06B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6_47453D2B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lpqc.org/2022-ob-face-to-fac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microsoft.com/office/2018/10/relationships/comments" Target="../comments/modernComment_118_B6E6A62F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9_379FFD7E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Lato Medium"/>
                <a:cs typeface="Lato Medium"/>
              </a:rPr>
              <a:t>ILPQC Awards Ceremony </a:t>
            </a:r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31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95389-6143-1E9F-4620-40F5C6A7E0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71655" y="2639580"/>
            <a:ext cx="10972800" cy="1325563"/>
          </a:xfrm>
        </p:spPr>
        <p:txBody>
          <a:bodyPr/>
          <a:lstStyle/>
          <a:p>
            <a:r>
              <a:rPr lang="en-US">
                <a:ea typeface="Lato Medium"/>
                <a:cs typeface="Lato Medium"/>
              </a:rPr>
              <a:t>ILPQC QI Award Show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086B4-4403-E94C-AF86-A73F4FE9281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44C55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46E56-0EB8-3921-A7E3-A479EA3441A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Illinois Perinatal Quality Collaborative</a:t>
            </a:r>
          </a:p>
        </p:txBody>
      </p:sp>
      <p:pic>
        <p:nvPicPr>
          <p:cNvPr id="8" name="Graphic 8" descr="Performance Curtains outline">
            <a:extLst>
              <a:ext uri="{FF2B5EF4-FFF2-40B4-BE49-F238E27FC236}">
                <a16:creationId xmlns:a16="http://schemas.microsoft.com/office/drawing/2014/main" id="{48648C7B-7128-1708-E088-164AD5304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9982" y="-295563"/>
            <a:ext cx="7033490" cy="699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78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44C55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Illinois Perinatal Quality Collaborative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8037" y="2364986"/>
            <a:ext cx="12664117" cy="38852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2694" y="1453104"/>
            <a:ext cx="1428949" cy="17814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0819" y="1474274"/>
            <a:ext cx="1428949" cy="17814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6253" y="798313"/>
            <a:ext cx="2313458" cy="226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4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Lato Medium"/>
                <a:cs typeface="Calibri"/>
              </a:rPr>
              <a:t>Team Storyboard Session – Opportunity to Share and Networking Lunch</a:t>
            </a:r>
            <a:endParaRPr lang="en-US">
              <a:cs typeface="Calibri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Lato"/>
                <a:cs typeface="Arial"/>
              </a:rPr>
              <a:t>11:50-1:00 pm</a:t>
            </a:r>
            <a:endParaRPr lang="en-US">
              <a:ea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042886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85738"/>
            <a:ext cx="7469529" cy="1325563"/>
          </a:xfrm>
          <a:noFill/>
        </p:spPr>
        <p:txBody>
          <a:bodyPr/>
          <a:lstStyle/>
          <a:p>
            <a:r>
              <a:rPr lang="en-US">
                <a:ea typeface="Lato Medium"/>
                <a:cs typeface="Lato Medium"/>
              </a:rPr>
              <a:t>Virtual Storyboard Session 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12" y="1703988"/>
            <a:ext cx="11294482" cy="445752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800">
                <a:ea typeface="Lato"/>
                <a:cs typeface="Lato"/>
              </a:rPr>
              <a:t>Can be found on the ILPQC Face-to-Face Meeting Webpage (link in your conference email or go to </a:t>
            </a:r>
            <a:r>
              <a:rPr lang="en-US" sz="2800">
                <a:ea typeface="Lato"/>
                <a:cs typeface="Lato"/>
                <a:hlinkClick r:id="rId3"/>
              </a:rPr>
              <a:t>www.ilpqc.org</a:t>
            </a:r>
            <a:r>
              <a:rPr lang="en-US" sz="2800">
                <a:ea typeface="Lato"/>
                <a:cs typeface="Lato"/>
              </a:rPr>
              <a:t> and click Face-to-Face button).  </a:t>
            </a:r>
            <a:endParaRPr lang="en-US" sz="2800"/>
          </a:p>
          <a:p>
            <a:pPr marL="0" indent="0">
              <a:spcBef>
                <a:spcPts val="0"/>
              </a:spcBef>
              <a:buNone/>
            </a:pPr>
            <a:endParaRPr lang="en-US" sz="140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>
                <a:ea typeface="Lato"/>
                <a:cs typeface="Lato"/>
              </a:rPr>
              <a:t>Browse through all the Storyboards and make sure to check out and congratulate award winners!</a:t>
            </a:r>
          </a:p>
          <a:p>
            <a:pPr>
              <a:spcBef>
                <a:spcPts val="0"/>
              </a:spcBef>
            </a:pPr>
            <a:endParaRPr lang="en-US" sz="140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>
                <a:ea typeface="Lato"/>
                <a:cs typeface="Lato"/>
              </a:rPr>
              <a:t>Share what you learned on the </a:t>
            </a:r>
            <a:r>
              <a:rPr lang="en-US" sz="2800" b="1">
                <a:ea typeface="Lato"/>
                <a:cs typeface="Lato"/>
              </a:rPr>
              <a:t>Steal Shamelessly and Share Seamlessly Google form by 2pm </a:t>
            </a:r>
            <a:r>
              <a:rPr lang="en-US" sz="2800">
                <a:ea typeface="Lato"/>
                <a:cs typeface="Lato"/>
              </a:rPr>
              <a:t>to win </a:t>
            </a:r>
            <a:r>
              <a:rPr lang="en-US" sz="2800" b="1" u="sng">
                <a:ea typeface="Lato"/>
                <a:cs typeface="Lato"/>
              </a:rPr>
              <a:t>a $50 Visa Gift Card.</a:t>
            </a:r>
            <a:r>
              <a:rPr lang="en-US" sz="2800">
                <a:ea typeface="Lato"/>
                <a:cs typeface="Lato"/>
              </a:rPr>
              <a:t> Fill-out the quick link on the conference webpage to be put into a drawing to win a prize! Winners (3) will be announced at the 3:15pm Wrap-Up session. Must attend to win.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/>
          </a:p>
          <a:p>
            <a:endParaRPr lang="en-US" sz="1800"/>
          </a:p>
          <a:p>
            <a:pPr>
              <a:spcBef>
                <a:spcPts val="0"/>
              </a:spcBef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ＭＳ Ｐゴシック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cs typeface="+mn-cs"/>
              </a:rPr>
              <a:t>Illinois Perinatal Quality Collaborative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14600" y="5749919"/>
            <a:ext cx="7696200" cy="6042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links above available on Face-to-Face Meeting Webpage</a:t>
            </a:r>
          </a:p>
        </p:txBody>
      </p:sp>
    </p:spTree>
    <p:extLst>
      <p:ext uri="{BB962C8B-B14F-4D97-AF65-F5344CB8AC3E}">
        <p14:creationId xmlns:p14="http://schemas.microsoft.com/office/powerpoint/2010/main" val="644484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887" y="3916478"/>
            <a:ext cx="3508249" cy="2236334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359DE18C-71C1-2F42-BCE2-4B2D7D1C6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OB Storyboards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005" y="1702163"/>
            <a:ext cx="6923682" cy="445420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u="sng">
                <a:ea typeface="Lato"/>
                <a:cs typeface="Lato"/>
              </a:rPr>
              <a:t>Who</a:t>
            </a:r>
            <a:r>
              <a:rPr lang="en-US">
                <a:ea typeface="Lato"/>
                <a:cs typeface="Lato"/>
              </a:rPr>
              <a:t>: All OB Face-to-Face Meeting participants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u="sng">
                <a:ea typeface="Lato"/>
                <a:cs typeface="Lato"/>
              </a:rPr>
              <a:t>What</a:t>
            </a:r>
            <a:r>
              <a:rPr lang="en-US">
                <a:ea typeface="Lato"/>
                <a:cs typeface="Lato"/>
              </a:rPr>
              <a:t>: Review the OB Storyboards to learn about the great QI work of ILPQC OB teams over the past year</a:t>
            </a:r>
            <a:endParaRPr lang="en-US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u="sng"/>
              <a:t>Where</a:t>
            </a:r>
            <a:r>
              <a:rPr lang="en-US"/>
              <a:t>: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/>
              <a:t>OB Face to Face link in your conference registration email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/>
              <a:t>Face to Face button on ilpcq.org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u="sng">
                <a:ea typeface="Lato"/>
                <a:cs typeface="Lato"/>
              </a:rPr>
              <a:t>When</a:t>
            </a:r>
            <a:r>
              <a:rPr lang="en-US">
                <a:ea typeface="Lato"/>
                <a:cs typeface="Lato"/>
              </a:rPr>
              <a:t>: Storyboard Lunch session from 11:50-1:00pm</a:t>
            </a:r>
            <a:endParaRPr lang="en-US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u="sng">
                <a:ea typeface="Lato"/>
                <a:cs typeface="Lato"/>
              </a:rPr>
              <a:t>Why</a:t>
            </a:r>
            <a:r>
              <a:rPr lang="en-US">
                <a:ea typeface="Lato"/>
                <a:cs typeface="Lato"/>
              </a:rPr>
              <a:t>: Collaboration and exchange of ideas – Share your excellent work across the state!</a:t>
            </a:r>
          </a:p>
          <a:p>
            <a:pPr>
              <a:spcBef>
                <a:spcPts val="0"/>
              </a:spcBef>
            </a:pPr>
            <a:endParaRPr lang="en-US" sz="2000"/>
          </a:p>
          <a:p>
            <a:pPr>
              <a:spcBef>
                <a:spcPts val="0"/>
              </a:spcBef>
            </a:pPr>
            <a:endParaRPr lang="en-US" sz="2000"/>
          </a:p>
          <a:p>
            <a:endParaRPr lang="en-US" sz="200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94DAE6-0B5D-475A-A10D-B8398918A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73711" y="1494972"/>
            <a:ext cx="4270602" cy="2310268"/>
          </a:xfrm>
          <a:ln w="5715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>
                <a:ea typeface="Lato"/>
                <a:cs typeface="Lato"/>
              </a:rPr>
              <a:t>The virtual Storyboards </a:t>
            </a:r>
            <a:r>
              <a:rPr lang="en-US">
                <a:ea typeface="+mn-lt"/>
                <a:cs typeface="+mn-lt"/>
              </a:rPr>
              <a:t>enable    teams to connect, collaborate and empower others to understand that QI successes are possible with small change, data, and teamwork.</a:t>
            </a:r>
            <a:endParaRPr lang="en-US"/>
          </a:p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44C55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ＭＳ Ｐゴシック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cs typeface="+mn-cs"/>
              </a:rPr>
              <a:t>Illinois Perinatal Quality Collaborative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DD4A49-6756-8717-7336-44673318D68C}"/>
              </a:ext>
            </a:extLst>
          </p:cNvPr>
          <p:cNvSpPr/>
          <p:nvPr/>
        </p:nvSpPr>
        <p:spPr>
          <a:xfrm>
            <a:off x="7754887" y="3940629"/>
            <a:ext cx="2714171" cy="2830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   Example Hospital Storyboard</a:t>
            </a:r>
          </a:p>
        </p:txBody>
      </p:sp>
    </p:spTree>
    <p:extLst>
      <p:ext uri="{BB962C8B-B14F-4D97-AF65-F5344CB8AC3E}">
        <p14:creationId xmlns:p14="http://schemas.microsoft.com/office/powerpoint/2010/main" val="2622132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48787-B7FB-4BC2-8E61-1D63AAD7A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cs typeface="+mn-cs"/>
              </a:rPr>
              <a:t>Illinois Perinatal Quality Collaborative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0B17C-43B3-4880-8944-C73DF8044D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ＭＳ Ｐゴシック" charset="-128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2D5F67B-4C07-0745-B4D7-59F09E535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63" y="-10845"/>
            <a:ext cx="7210674" cy="133084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Accessing the Storyboards</a:t>
            </a:r>
            <a:endParaRPr lang="en-US" kern="120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45745" y="1036020"/>
            <a:ext cx="6076861" cy="88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to the ILPQC 2022 OB Face-to-Face Event page and SCROLL DOWN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3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965B918-8403-085A-A5F4-6B0687D9F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59" y="2086365"/>
            <a:ext cx="9426145" cy="468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1573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B4075-1741-F650-BAD4-C7A176C6E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Lato Medium"/>
                <a:cs typeface="Lato Medium"/>
              </a:rPr>
              <a:t>Afternoon Schedule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16DC6-B44D-0680-6218-3DB435E21C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53513-3A2C-1B13-D918-ABB2329D7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Illinois Perinatal Quality Collaborative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16541" y="1479154"/>
          <a:ext cx="11958918" cy="5267299"/>
        </p:xfrm>
        <a:graphic>
          <a:graphicData uri="http://schemas.openxmlformats.org/drawingml/2006/table">
            <a:tbl>
              <a:tblPr/>
              <a:tblGrid>
                <a:gridCol w="2708416">
                  <a:extLst>
                    <a:ext uri="{9D8B030D-6E8A-4147-A177-3AD203B41FA5}">
                      <a16:colId xmlns:a16="http://schemas.microsoft.com/office/drawing/2014/main" val="3503100404"/>
                    </a:ext>
                  </a:extLst>
                </a:gridCol>
                <a:gridCol w="9250502">
                  <a:extLst>
                    <a:ext uri="{9D8B030D-6E8A-4147-A177-3AD203B41FA5}">
                      <a16:colId xmlns:a16="http://schemas.microsoft.com/office/drawing/2014/main" val="3484539279"/>
                    </a:ext>
                  </a:extLst>
                </a:gridCol>
              </a:tblGrid>
              <a:tr h="2464993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0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1:00 – 1:35 pm​</a:t>
                      </a:r>
                      <a:endParaRPr lang="en-US" sz="20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0861" marR="30861" marT="15430" marB="15430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83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>
                          <a:solidFill>
                            <a:srgbClr val="444C55"/>
                          </a:solidFill>
                          <a:effectLst/>
                          <a:latin typeface="Calibri" panose="020F0502020204030204" pitchFamily="34" charset="0"/>
                        </a:rPr>
                        <a:t>Breakout Session 1: Small Group Key Topic Discussions on Implementation Strategies​</a:t>
                      </a:r>
                      <a:endParaRPr lang="en-US" sz="1600" b="0" i="0">
                        <a:solidFill>
                          <a:srgbClr val="444C55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1600" b="0" i="0">
                          <a:solidFill>
                            <a:srgbClr val="444C55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444C55"/>
                        </a:solidFill>
                        <a:effectLst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>
                          <a:solidFill>
                            <a:srgbClr val="444C55"/>
                          </a:solidFill>
                          <a:effectLst/>
                          <a:latin typeface="Calibri" panose="020F0502020204030204" pitchFamily="34" charset="0"/>
                        </a:rPr>
                        <a:t>PVB: Sharing Provider Data and Using Data to Drive QI ​</a:t>
                      </a:r>
                      <a:endParaRPr lang="en-US" sz="1600" b="0" i="0">
                        <a:solidFill>
                          <a:srgbClr val="444C55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>
                          <a:solidFill>
                            <a:srgbClr val="444C55"/>
                          </a:solidFill>
                          <a:effectLst/>
                          <a:latin typeface="Calibri" panose="020F0502020204030204" pitchFamily="34" charset="0"/>
                        </a:rPr>
                        <a:t>PVB: Checklist and Huddles Strategies ​</a:t>
                      </a:r>
                      <a:endParaRPr lang="en-US" sz="1600" b="0" i="0">
                        <a:solidFill>
                          <a:srgbClr val="444C55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>
                          <a:solidFill>
                            <a:srgbClr val="444C55"/>
                          </a:solidFill>
                          <a:effectLst/>
                          <a:latin typeface="Calibri" panose="020F0502020204030204" pitchFamily="34" charset="0"/>
                        </a:rPr>
                        <a:t>PVB: Patient Education &amp; Shared Decision Making ​</a:t>
                      </a:r>
                      <a:endParaRPr lang="en-US" sz="1600" b="0" i="0">
                        <a:solidFill>
                          <a:srgbClr val="444C55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>
                          <a:solidFill>
                            <a:srgbClr val="444C55"/>
                          </a:solidFill>
                          <a:effectLst/>
                          <a:latin typeface="Calibri" panose="020F0502020204030204" pitchFamily="34" charset="0"/>
                        </a:rPr>
                        <a:t>BE: Social Determinants of Health Screening and Linkage to Resources ​</a:t>
                      </a:r>
                      <a:endParaRPr lang="en-US" sz="1600" b="0" i="0">
                        <a:solidFill>
                          <a:srgbClr val="444C55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>
                          <a:solidFill>
                            <a:srgbClr val="444C55"/>
                          </a:solidFill>
                          <a:effectLst/>
                          <a:latin typeface="Calibri" panose="020F0502020204030204" pitchFamily="34" charset="0"/>
                        </a:rPr>
                        <a:t>BE: Implementation of respectful Care Practices and the PREM survey ​</a:t>
                      </a:r>
                      <a:endParaRPr lang="en-US" sz="1600" b="0" i="0">
                        <a:solidFill>
                          <a:srgbClr val="444C55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>
                          <a:solidFill>
                            <a:srgbClr val="444C55"/>
                          </a:solidFill>
                          <a:effectLst/>
                          <a:latin typeface="Calibri" panose="020F0502020204030204" pitchFamily="34" charset="0"/>
                        </a:rPr>
                        <a:t>BE: Implementation of Implicit Bias Training and Equity Discussions ​</a:t>
                      </a:r>
                      <a:endParaRPr lang="en-US" sz="1600" b="0" i="0">
                        <a:solidFill>
                          <a:srgbClr val="444C55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>
                          <a:solidFill>
                            <a:srgbClr val="444C55"/>
                          </a:solidFill>
                          <a:effectLst/>
                          <a:latin typeface="Calibri" panose="020F0502020204030204" pitchFamily="34" charset="0"/>
                        </a:rPr>
                        <a:t>MNO-OB: Strategies to Address Maternal Overdose Deaths and Sustain Optimal OUD Care ​</a:t>
                      </a:r>
                      <a:endParaRPr lang="en-US" sz="1600" b="0" i="0">
                        <a:solidFill>
                          <a:srgbClr val="444C5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861" marR="30861" marT="15430" marB="15430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796372"/>
                  </a:ext>
                </a:extLst>
              </a:tr>
              <a:tr h="33731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0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1:35 – 1:45 pm​</a:t>
                      </a:r>
                      <a:endParaRPr lang="en-US" sz="20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0861" marR="30861" marT="15430" marB="15430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83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>
                          <a:solidFill>
                            <a:srgbClr val="444C55"/>
                          </a:solidFill>
                          <a:effectLst/>
                          <a:latin typeface="Calibri" panose="020F0502020204030204" pitchFamily="34" charset="0"/>
                        </a:rPr>
                        <a:t>Break​</a:t>
                      </a:r>
                      <a:endParaRPr lang="en-US" sz="1600" b="0" i="0">
                        <a:solidFill>
                          <a:srgbClr val="444C55"/>
                        </a:solidFill>
                        <a:effectLst/>
                      </a:endParaRPr>
                    </a:p>
                  </a:txBody>
                  <a:tcPr marL="30861" marR="30861" marT="15430" marB="15430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158888"/>
                  </a:ext>
                </a:extLst>
              </a:tr>
              <a:tr h="389208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0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1:45 – 2:20 pm​</a:t>
                      </a:r>
                      <a:endParaRPr lang="en-US" sz="20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0861" marR="30861" marT="15430" marB="15430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83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>
                          <a:solidFill>
                            <a:srgbClr val="444C55"/>
                          </a:solidFill>
                          <a:effectLst/>
                          <a:latin typeface="Calibri" panose="020F0502020204030204" pitchFamily="34" charset="0"/>
                        </a:rPr>
                        <a:t>Breakout Session 2: Small Group Key Topic Discussions on Implementation Strategies (*See above</a:t>
                      </a:r>
                      <a:r>
                        <a:rPr lang="en-US" sz="1600" b="0" i="0" baseline="0">
                          <a:solidFill>
                            <a:srgbClr val="444C55"/>
                          </a:solidFill>
                          <a:effectLst/>
                          <a:latin typeface="Calibri" panose="020F0502020204030204" pitchFamily="34" charset="0"/>
                        </a:rPr>
                        <a:t> for sessions)</a:t>
                      </a:r>
                      <a:endParaRPr lang="en-US" sz="1600" b="0" i="0">
                        <a:solidFill>
                          <a:srgbClr val="444C55"/>
                        </a:solidFill>
                        <a:effectLst/>
                      </a:endParaRPr>
                    </a:p>
                  </a:txBody>
                  <a:tcPr marL="30861" marR="30861" marT="15430" marB="15430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151993"/>
                  </a:ext>
                </a:extLst>
              </a:tr>
              <a:tr h="33731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0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2:20 – 2:30 pm​</a:t>
                      </a:r>
                      <a:endParaRPr lang="en-US" sz="20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0861" marR="30861" marT="15430" marB="15430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83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>
                          <a:solidFill>
                            <a:srgbClr val="444C55"/>
                          </a:solidFill>
                          <a:effectLst/>
                          <a:latin typeface="Calibri" panose="020F0502020204030204" pitchFamily="34" charset="0"/>
                        </a:rPr>
                        <a:t>Break​</a:t>
                      </a:r>
                      <a:endParaRPr lang="en-US" sz="1600" b="0" i="0">
                        <a:solidFill>
                          <a:srgbClr val="444C55"/>
                        </a:solidFill>
                        <a:effectLst/>
                      </a:endParaRPr>
                    </a:p>
                  </a:txBody>
                  <a:tcPr marL="30861" marR="30861" marT="15430" marB="15430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253428"/>
                  </a:ext>
                </a:extLst>
              </a:tr>
              <a:tr h="882209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0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2:30 – 3:15 pm​</a:t>
                      </a:r>
                      <a:endParaRPr lang="en-US" sz="2000" b="1" i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en-US" sz="20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20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0861" marR="30861" marT="15430" marB="15430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83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>
                          <a:solidFill>
                            <a:srgbClr val="444C55"/>
                          </a:solidFill>
                          <a:effectLst/>
                          <a:latin typeface="Calibri" panose="020F0502020204030204" pitchFamily="34" charset="0"/>
                        </a:rPr>
                        <a:t>Creating Change through Patient and Community Engagement ​</a:t>
                      </a:r>
                      <a:endParaRPr lang="en-US" sz="1600" b="0" i="0">
                        <a:solidFill>
                          <a:srgbClr val="444C55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1600" b="0" i="0">
                          <a:solidFill>
                            <a:srgbClr val="444C55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444C55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1600" b="1" i="0" err="1">
                          <a:solidFill>
                            <a:srgbClr val="1C498B"/>
                          </a:solidFill>
                          <a:effectLst/>
                          <a:latin typeface="Calibri" panose="020F0502020204030204" pitchFamily="34" charset="0"/>
                        </a:rPr>
                        <a:t>LaToshia</a:t>
                      </a:r>
                      <a:r>
                        <a:rPr lang="en-US" sz="1600" b="1" i="0">
                          <a:solidFill>
                            <a:srgbClr val="1C498B"/>
                          </a:solidFill>
                          <a:effectLst/>
                          <a:latin typeface="Calibri" panose="020F0502020204030204" pitchFamily="34" charset="0"/>
                        </a:rPr>
                        <a:t> Rouse, CD(DONA); Kimberly D. Harper, MSN, RN, MHA; </a:t>
                      </a:r>
                      <a:r>
                        <a:rPr lang="en-US" sz="1600" b="1" i="0" err="1">
                          <a:solidFill>
                            <a:srgbClr val="1C498B"/>
                          </a:solidFill>
                          <a:effectLst/>
                          <a:latin typeface="Calibri" panose="020F0502020204030204" pitchFamily="34" charset="0"/>
                        </a:rPr>
                        <a:t>Tomeka</a:t>
                      </a:r>
                      <a:r>
                        <a:rPr lang="en-US" sz="1600" b="1" i="0">
                          <a:solidFill>
                            <a:srgbClr val="1C498B"/>
                          </a:solidFill>
                          <a:effectLst/>
                          <a:latin typeface="Calibri" panose="020F0502020204030204" pitchFamily="34" charset="0"/>
                        </a:rPr>
                        <a:t> James Isaac, MBA, MHRM, CAMS </a:t>
                      </a:r>
                      <a:r>
                        <a:rPr lang="en-US" sz="1600" b="0" i="0">
                          <a:solidFill>
                            <a:srgbClr val="444C55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444C55"/>
                        </a:solidFill>
                        <a:effectLst/>
                      </a:endParaRPr>
                    </a:p>
                  </a:txBody>
                  <a:tcPr marL="30861" marR="30861" marT="15430" marB="15430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318389"/>
                  </a:ext>
                </a:extLst>
              </a:tr>
              <a:tr h="856261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0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3:15 – 3:30 pm​</a:t>
                      </a:r>
                      <a:endParaRPr lang="en-US" sz="20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0861" marR="30861" marT="15430" marB="15430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83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>
                          <a:solidFill>
                            <a:srgbClr val="444C55"/>
                          </a:solidFill>
                          <a:effectLst/>
                          <a:latin typeface="Calibri" panose="020F0502020204030204" pitchFamily="34" charset="0"/>
                        </a:rPr>
                        <a:t>Wrap-up, evaluation, raffle and next steps for 2022 ​</a:t>
                      </a:r>
                      <a:endParaRPr lang="en-US" sz="1600" b="0" i="0">
                        <a:solidFill>
                          <a:srgbClr val="444C55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1600" b="0" i="0">
                          <a:solidFill>
                            <a:srgbClr val="444C55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444C55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1600" b="1" i="0">
                          <a:solidFill>
                            <a:srgbClr val="1C498B"/>
                          </a:solidFill>
                          <a:effectLst/>
                          <a:latin typeface="Calibri" panose="020F0502020204030204" pitchFamily="34" charset="0"/>
                        </a:rPr>
                        <a:t>Ann Borders, MD, MSc, MPH</a:t>
                      </a:r>
                      <a:r>
                        <a:rPr lang="en-US" sz="1600" b="0" i="0">
                          <a:solidFill>
                            <a:srgbClr val="444C55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444C55"/>
                        </a:solidFill>
                        <a:effectLst/>
                      </a:endParaRPr>
                    </a:p>
                  </a:txBody>
                  <a:tcPr marL="30861" marR="30861" marT="15430" marB="15430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665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130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 (11:50-1:00)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>
                <a:ea typeface="Lato"/>
                <a:cs typeface="Lato"/>
              </a:rPr>
              <a:t>Go enjoy lunch!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>
                <a:ea typeface="Lato"/>
                <a:cs typeface="Lato"/>
              </a:rPr>
              <a:t>Take time to browse the OB Storyboards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>
                <a:ea typeface="Lato"/>
                <a:cs typeface="Lato"/>
              </a:rPr>
              <a:t>Submit a "</a:t>
            </a:r>
            <a:r>
              <a:rPr lang="en-US" b="1">
                <a:ea typeface="Lato"/>
                <a:cs typeface="Lato"/>
              </a:rPr>
              <a:t>Steal Shamelessly/Share Seamlessly"</a:t>
            </a:r>
            <a:r>
              <a:rPr lang="en-US">
                <a:ea typeface="Lato"/>
                <a:cs typeface="Lato"/>
              </a:rPr>
              <a:t> form online </a:t>
            </a:r>
            <a:r>
              <a:rPr lang="en-US" b="1">
                <a:ea typeface="Lato"/>
                <a:cs typeface="Lato"/>
              </a:rPr>
              <a:t>by 2pm </a:t>
            </a:r>
            <a:r>
              <a:rPr lang="en-US">
                <a:ea typeface="Lato"/>
                <a:cs typeface="Lato"/>
              </a:rPr>
              <a:t>to be in the running for an Amazon gift card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>
                <a:ea typeface="Lato"/>
                <a:cs typeface="Lato"/>
              </a:rPr>
              <a:t>Before </a:t>
            </a:r>
            <a:r>
              <a:rPr lang="en-US" b="1">
                <a:ea typeface="Lato"/>
                <a:cs typeface="Lato"/>
              </a:rPr>
              <a:t>1:00 pm</a:t>
            </a:r>
            <a:r>
              <a:rPr lang="en-US">
                <a:ea typeface="Lato"/>
                <a:cs typeface="Lato"/>
              </a:rPr>
              <a:t> (after Lunch/Storyboard Review), please go to the OB Face-to-Face webpage to find the links to your breakout sessions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ＭＳ Ｐゴシック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cs typeface="+mn-cs"/>
              </a:rPr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4292770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42989"/>
            <a:ext cx="4600074" cy="439367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/>
              <a:t>Attend the breakout sessions you selected during registration:</a:t>
            </a:r>
          </a:p>
          <a:p>
            <a:pPr marL="171450" indent="-171450">
              <a:buFont typeface="Arial"/>
              <a:buChar char="•"/>
            </a:pPr>
            <a:r>
              <a:rPr lang="en-US" sz="2800"/>
              <a:t>Each attendee can attend a total of 2 sessions</a:t>
            </a:r>
            <a:endParaRPr lang="en-US" sz="2800">
              <a:cs typeface="Calibri" panose="020F0502020204030204"/>
            </a:endParaRPr>
          </a:p>
          <a:p>
            <a:pPr marL="628650" lvl="1" indent="-171450">
              <a:buFont typeface="Arial"/>
              <a:buChar char="•"/>
            </a:pPr>
            <a:r>
              <a:rPr lang="en-US" sz="2400" b="1"/>
              <a:t>Session #1</a:t>
            </a:r>
            <a:r>
              <a:rPr lang="en-US" sz="2400"/>
              <a:t>: 1:00pm – 1:35pm</a:t>
            </a:r>
          </a:p>
          <a:p>
            <a:pPr marL="628650" lvl="1" indent="-171450">
              <a:buFont typeface="Arial"/>
              <a:buChar char="•"/>
            </a:pPr>
            <a:r>
              <a:rPr lang="en-US" sz="2400" b="1"/>
              <a:t>Session #2</a:t>
            </a:r>
            <a:r>
              <a:rPr lang="en-US" sz="2400"/>
              <a:t>: 1:45 pm -2:20 pm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Illinois Perinatal Quality Collaborative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EA383FE-36E0-544F-B757-917A02769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9618"/>
            <a:ext cx="10972800" cy="1325563"/>
          </a:xfrm>
          <a:noFill/>
        </p:spPr>
        <p:txBody>
          <a:bodyPr/>
          <a:lstStyle/>
          <a:p>
            <a:r>
              <a:rPr lang="en-US"/>
              <a:t>Breakout Sessions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5344736" y="1545893"/>
            <a:ext cx="6636052" cy="4928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PVB: Sharing Provider Data and Using Data to Drive QI 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PVB: Checklist and Huddles Strategies 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PVB: Patient Education &amp; Shared Decision Making 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BE: Social Determinants of Health Screening and Linkage to Resources 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BE: Implementation of respectful Care Practices and the PREM survey 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BE: Implementation of Implicit Bias Training and Equity Discussions 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MNO-OB: Strategies to Address Maternal Overdose Deaths and Sustain Optimal OUD Care 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571997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BDF9B7-92F1-4C4B-8988-2BD32197C3A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How to get to your Zoom </a:t>
            </a:r>
            <a:br>
              <a:rPr lang="en-US"/>
            </a:br>
            <a:r>
              <a:rPr lang="en-US"/>
              <a:t>Breakout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4B7B5-AEF8-514B-B329-44C7D6A02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323462" y="1875382"/>
            <a:ext cx="5410200" cy="4351338"/>
          </a:xfrm>
        </p:spPr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en-US" sz="2200"/>
              <a:t>Go to </a:t>
            </a:r>
            <a:r>
              <a:rPr lang="en-US" sz="2200">
                <a:hlinkClick r:id="rId3"/>
              </a:rPr>
              <a:t>https://ilpqc.org/2022-ob-face-to-face/</a:t>
            </a:r>
            <a:endParaRPr lang="en-US" sz="2200"/>
          </a:p>
          <a:p>
            <a:pPr lvl="2"/>
            <a:r>
              <a:rPr lang="en-US"/>
              <a:t>Accessible via your attendee guide or the ilpqc.org homepage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/>
              <a:t>Scroll Down to the Agenda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/>
              <a:t>Find the session you chose to attend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/>
              <a:t>Click the appropriate link </a:t>
            </a:r>
            <a:r>
              <a:rPr lang="en-US" sz="2200" b="1"/>
              <a:t>based on the first letter of your last name 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A39A4-A9B0-264B-A9D0-6605330569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44C55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FF4E0-9BFE-6240-A535-C4E5E75A9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Illinois Perinatal Quality Collaborative</a:t>
            </a:r>
          </a:p>
        </p:txBody>
      </p:sp>
      <p:sp>
        <p:nvSpPr>
          <p:cNvPr id="2" name="Rectangle 1"/>
          <p:cNvSpPr/>
          <p:nvPr/>
        </p:nvSpPr>
        <p:spPr>
          <a:xfrm>
            <a:off x="6674881" y="1716837"/>
            <a:ext cx="4973217" cy="4663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session links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6A30C1DB-333C-89B4-7067-7612442C3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9522" y="2209040"/>
            <a:ext cx="4799557" cy="4517152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9" name="Right Arrow 8"/>
          <p:cNvSpPr/>
          <p:nvPr/>
        </p:nvSpPr>
        <p:spPr>
          <a:xfrm>
            <a:off x="5286423" y="3327874"/>
            <a:ext cx="2682886" cy="1639957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Simply click the link to join the session!</a:t>
            </a:r>
          </a:p>
        </p:txBody>
      </p:sp>
      <p:pic>
        <p:nvPicPr>
          <p:cNvPr id="11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6FAC8862-8C2A-B772-D7F3-F3E06A4F66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9523" y="1829849"/>
            <a:ext cx="4799557" cy="369511"/>
          </a:xfrm>
          <a:prstGeom prst="rect">
            <a:avLst/>
          </a:prstGeom>
          <a:ln>
            <a:solidFill>
              <a:srgbClr val="4472C4"/>
            </a:solidFill>
          </a:ln>
        </p:spPr>
      </p:pic>
    </p:spTree>
    <p:extLst>
      <p:ext uri="{BB962C8B-B14F-4D97-AF65-F5344CB8AC3E}">
        <p14:creationId xmlns:p14="http://schemas.microsoft.com/office/powerpoint/2010/main" val="2695125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What is coming up next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9815" y="1382455"/>
            <a:ext cx="7101385" cy="453823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u="sng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</a:rPr>
              <a:t>11:30-11:50am</a:t>
            </a:r>
            <a:r>
              <a:rPr lang="en-US">
                <a:solidFill>
                  <a:srgbClr val="002060"/>
                </a:solidFill>
                <a:ea typeface="Calibri"/>
                <a:cs typeface="Calibri"/>
              </a:rPr>
              <a:t>: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>
                <a:ea typeface="Lato"/>
                <a:cs typeface="Lato"/>
              </a:rPr>
              <a:t>ILPQC Award Ceremony</a:t>
            </a:r>
            <a:endParaRPr lang="en-US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ea typeface="Lato"/>
                <a:cs typeface="Lato"/>
              </a:rPr>
              <a:t>Storyboard Award Winners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ea typeface="Lato"/>
                <a:cs typeface="Lato"/>
              </a:rPr>
              <a:t>QI Data Champions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ea typeface="Lato"/>
                <a:cs typeface="Lato"/>
              </a:rPr>
              <a:t>MNO-OB QI Excellence</a:t>
            </a:r>
            <a:endParaRPr lang="en-US" sz="240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ea typeface="Lato"/>
                <a:cs typeface="Lato"/>
              </a:rPr>
              <a:t>PVB QI Awards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ea typeface="Lato"/>
                <a:cs typeface="Lato"/>
              </a:rPr>
              <a:t>BE QI Awards</a:t>
            </a:r>
            <a:endParaRPr lang="en-US" sz="240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u="sng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</a:rPr>
              <a:t>11:50-1:00pm</a:t>
            </a:r>
            <a:r>
              <a:rPr lang="en-US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</a:rPr>
              <a:t>:</a:t>
            </a:r>
            <a:r>
              <a:rPr lang="en-US">
                <a:solidFill>
                  <a:srgbClr val="002060"/>
                </a:solidFill>
                <a:ea typeface="Calibri"/>
                <a:cs typeface="Calibri"/>
              </a:rPr>
              <a:t> </a:t>
            </a:r>
            <a:r>
              <a:rPr lang="en-US">
                <a:ea typeface="Calibri"/>
                <a:cs typeface="Calibri"/>
              </a:rPr>
              <a:t>T</a:t>
            </a:r>
            <a:r>
              <a:rPr lang="en-US">
                <a:solidFill>
                  <a:srgbClr val="444C55"/>
                </a:solidFill>
                <a:ea typeface="Calibri"/>
                <a:cs typeface="Calibri"/>
              </a:rPr>
              <a:t>eam Storyboard Session – Opportunity to Shar</a:t>
            </a:r>
            <a:r>
              <a:rPr lang="en-US">
                <a:ea typeface="Calibri"/>
                <a:cs typeface="Calibri"/>
              </a:rPr>
              <a:t>e and Networking Lunch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ea typeface="Lato"/>
                <a:cs typeface="Lato"/>
              </a:rPr>
              <a:t>Make sure to visit the </a:t>
            </a:r>
            <a:r>
              <a:rPr lang="en-US" sz="2400">
                <a:ea typeface="Calibri"/>
                <a:cs typeface="Calibri"/>
              </a:rPr>
              <a:t>Virtual Storyboard Session at the</a:t>
            </a:r>
            <a:r>
              <a:rPr lang="en-US" sz="2400">
                <a:ea typeface="Lato"/>
                <a:cs typeface="Lato"/>
              </a:rPr>
              <a:t> ILPQC Face-to-Face webpage (www.ilpqc.org)</a:t>
            </a:r>
            <a:endParaRPr lang="en-US" sz="240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u="sng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</a:rPr>
              <a:t>1:00pm</a:t>
            </a:r>
            <a:r>
              <a:rPr lang="en-US">
                <a:ea typeface="Calibri"/>
                <a:cs typeface="Calibri"/>
              </a:rPr>
              <a:t>: </a:t>
            </a:r>
            <a:r>
              <a:rPr lang="en-US">
                <a:ea typeface="Lato"/>
                <a:cs typeface="Lato"/>
              </a:rPr>
              <a:t>After Storyboards and lunch join your breakout sessions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2" t="5522" r="16330"/>
          <a:stretch/>
        </p:blipFill>
        <p:spPr>
          <a:xfrm>
            <a:off x="9769598" y="1235653"/>
            <a:ext cx="1757731" cy="2568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" b="3165"/>
          <a:stretch/>
        </p:blipFill>
        <p:spPr>
          <a:xfrm>
            <a:off x="7666271" y="2212137"/>
            <a:ext cx="1851891" cy="2588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799" y="3985932"/>
            <a:ext cx="2926773" cy="1951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55938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D3C7E-68F2-497E-965A-9697A29BB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Illinois Perinatal Quality Collaborative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B6BEF-D856-4DCE-8956-469F59AE95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0FBDF9B7-92F1-4C4B-8988-2BD32197C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57" y="-2914"/>
            <a:ext cx="10972800" cy="1325563"/>
          </a:xfrm>
          <a:noFill/>
        </p:spPr>
        <p:txBody>
          <a:bodyPr/>
          <a:lstStyle/>
          <a:p>
            <a:r>
              <a:rPr lang="en-US"/>
              <a:t>How to get back to the main </a:t>
            </a:r>
            <a:br>
              <a:rPr lang="en-US"/>
            </a:br>
            <a:r>
              <a:rPr lang="en-US"/>
              <a:t>Zoom Session for the final speaker</a:t>
            </a:r>
          </a:p>
        </p:txBody>
      </p:sp>
      <p:pic>
        <p:nvPicPr>
          <p:cNvPr id="6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AB2D45A-282A-5E91-C199-A6BE150DEB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011" b="452"/>
          <a:stretch/>
        </p:blipFill>
        <p:spPr>
          <a:xfrm>
            <a:off x="1759908" y="3965780"/>
            <a:ext cx="8286141" cy="2642535"/>
          </a:xfrm>
          <a:prstGeom prst="rect">
            <a:avLst/>
          </a:prstGeom>
        </p:spPr>
      </p:pic>
      <p:pic>
        <p:nvPicPr>
          <p:cNvPr id="7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3E15940-793E-2365-4A8C-3D9AB1B58A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499" b="41549"/>
          <a:stretch/>
        </p:blipFill>
        <p:spPr>
          <a:xfrm>
            <a:off x="1634646" y="1376456"/>
            <a:ext cx="8411219" cy="25946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89581A9-9022-C1DB-0FF2-1AD6AF025E9D}"/>
              </a:ext>
            </a:extLst>
          </p:cNvPr>
          <p:cNvSpPr/>
          <p:nvPr/>
        </p:nvSpPr>
        <p:spPr>
          <a:xfrm>
            <a:off x="1515648" y="4934210"/>
            <a:ext cx="2327753" cy="167013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80637F24-DA97-6E4B-AD92-331785993E19}"/>
              </a:ext>
            </a:extLst>
          </p:cNvPr>
          <p:cNvSpPr/>
          <p:nvPr/>
        </p:nvSpPr>
        <p:spPr>
          <a:xfrm rot="13380000" flipH="1">
            <a:off x="331429" y="3677206"/>
            <a:ext cx="2057401" cy="1345520"/>
          </a:xfrm>
          <a:prstGeom prst="rightArrow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56913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 sz="3400"/>
              <a:t>Congratulations ILPQC Storyboard </a:t>
            </a:r>
            <a:br>
              <a:rPr lang="en-US" sz="3400"/>
            </a:br>
            <a:r>
              <a:rPr lang="en-US" sz="3400"/>
              <a:t>Excellence Award Winners!!</a:t>
            </a:r>
            <a:endParaRPr sz="3400"/>
          </a:p>
        </p:txBody>
      </p:sp>
      <p:sp>
        <p:nvSpPr>
          <p:cNvPr id="328" name="Google Shape;328;p15"/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200"/>
                <a:buFontTx/>
                <a:buNone/>
                <a:tabLst/>
                <a:defRPr/>
              </a:pPr>
              <a:t>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444C55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329" name="Google Shape;329;p1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Illinois Perinatal Quality Collaborative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444C55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330" name="Google Shape;330;p15"/>
          <p:cNvSpPr/>
          <p:nvPr/>
        </p:nvSpPr>
        <p:spPr>
          <a:xfrm>
            <a:off x="1830397" y="1793664"/>
            <a:ext cx="8589819" cy="750308"/>
          </a:xfrm>
          <a:prstGeom prst="ribbon2">
            <a:avLst>
              <a:gd name="adj1" fmla="val 16667"/>
              <a:gd name="adj2" fmla="val 50000"/>
            </a:avLst>
          </a:prstGeom>
          <a:solidFill>
            <a:schemeClr val="accent2"/>
          </a:solidFill>
          <a:ln w="12700" cap="flat" cmpd="sng">
            <a:solidFill>
              <a:srgbClr val="B24A6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Congratulations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5"/>
          <p:cNvSpPr txBox="1"/>
          <p:nvPr/>
        </p:nvSpPr>
        <p:spPr>
          <a:xfrm>
            <a:off x="140677" y="5793429"/>
            <a:ext cx="11969261" cy="10645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334106" y="2646948"/>
          <a:ext cx="11857894" cy="3709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090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31E75-5A75-4483-B4DF-D54B99E72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1351"/>
            <a:ext cx="10972800" cy="1325563"/>
          </a:xfrm>
        </p:spPr>
        <p:txBody>
          <a:bodyPr/>
          <a:lstStyle/>
          <a:p>
            <a:r>
              <a:rPr lang="en-US">
                <a:ea typeface="Lato Medium"/>
                <a:cs typeface="Lato Medium"/>
              </a:rPr>
              <a:t>Thank you to all hospitals who</a:t>
            </a:r>
            <a:br>
              <a:rPr lang="en-US">
                <a:ea typeface="Lato Medium"/>
                <a:cs typeface="Lato Medium"/>
              </a:rPr>
            </a:br>
            <a:r>
              <a:rPr lang="en-US">
                <a:ea typeface="Lato Medium"/>
                <a:cs typeface="Lato Medium"/>
              </a:rPr>
              <a:t>shared Storyboards!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55035-7775-41C7-9E7E-23932F7DEC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0A626-88BE-4F0A-992A-D359115AB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Illinois Perinatal Quality Collaborative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1497FE-D518-2CEF-8E33-25F138BD6020}"/>
              </a:ext>
            </a:extLst>
          </p:cNvPr>
          <p:cNvSpPr txBox="1"/>
          <p:nvPr/>
        </p:nvSpPr>
        <p:spPr>
          <a:xfrm>
            <a:off x="225469" y="1530263"/>
            <a:ext cx="3974926" cy="53245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AdventHealth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 Hinsdale 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Advocate Christ Medical Center 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Advocate Condell Medical Center 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Advocate Good Samaritan Hospital 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Advocate Illinois Masonic Medical Center 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Advocate Lutheran General Hospital 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Advocate Trinity Hospital 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Ascension Resurrection 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Ascension Saint Alexius 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Carle BroMenn Medical Center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Edward Hospital 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Elmhurst Memorial Hospital 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283582-1FDF-9E5A-5738-3CD8DB35F7E3}"/>
              </a:ext>
            </a:extLst>
          </p:cNvPr>
          <p:cNvSpPr txBox="1"/>
          <p:nvPr/>
        </p:nvSpPr>
        <p:spPr>
          <a:xfrm>
            <a:off x="8325633" y="1488511"/>
            <a:ext cx="3870541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Arial"/>
              </a:rPr>
              <a:t>NM Palos Hospital ​​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Arial"/>
              </a:rPr>
              <a:t>Northwestern Memorial ​​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Arial"/>
              </a:rPr>
              <a:t>Northwestern Perinatal Network ​​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Arial"/>
              </a:rPr>
              <a:t>NSUHS Evanston Hospital ​​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Arial"/>
              </a:rPr>
              <a:t>OSF LCMMC ​​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Arial"/>
              </a:rPr>
              <a:t>OSF Saint Anthony Medical Center ​​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Arial"/>
              </a:rPr>
              <a:t>OSF Saint Francis Medical Center ​​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Arial"/>
              </a:rPr>
              <a:t>Riverside Medical Center ​​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Arial"/>
              </a:rPr>
              <a:t>Silver Cross Hospital ​​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Arial"/>
              </a:rPr>
              <a:t>SSM Health Good Samaritan ​​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Arial"/>
              </a:rPr>
              <a:t>SSM Health St. Mary's - St. Louis ​​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Arial"/>
              </a:rPr>
              <a:t>UChicago Medicine 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0EBD2B-4D98-AB0E-3DCD-64B6A59DB46C}"/>
              </a:ext>
            </a:extLst>
          </p:cNvPr>
          <p:cNvSpPr txBox="1"/>
          <p:nvPr/>
        </p:nvSpPr>
        <p:spPr>
          <a:xfrm>
            <a:off x="4087661" y="1551140"/>
            <a:ext cx="4246323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Arial"/>
              </a:rPr>
              <a:t>FHN Hospital ​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Arial"/>
              </a:rPr>
              <a:t>Franciscan Alliance, Olympia Fields 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Arial"/>
              </a:rPr>
              <a:t>Gibson Area Hospital 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Arial"/>
              </a:rPr>
              <a:t>Illinois Chapter AAP 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Arial"/>
              </a:rPr>
              <a:t>Illinois Department of Human Services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Illinois Department of Human Services 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John H. Stroger Hospital 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Loyola University Medical Center 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Loyola University Medical Center APC 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Memorial Hospital Carbondale 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Memorial Hospital Shiloh 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MercyHealth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 Javon Bea Hospital  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01883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4BEAD-9A31-5D9E-8D70-B8BBCAF1F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Lato Medium"/>
                <a:cs typeface="Lato Medium"/>
              </a:rPr>
              <a:t>QI Data Champions Recognition</a:t>
            </a:r>
            <a:endParaRPr lang="en-US"/>
          </a:p>
        </p:txBody>
      </p:sp>
      <p:pic>
        <p:nvPicPr>
          <p:cNvPr id="6" name="Graphic 6" descr="Aspiration outline">
            <a:extLst>
              <a:ext uri="{FF2B5EF4-FFF2-40B4-BE49-F238E27FC236}">
                <a16:creationId xmlns:a16="http://schemas.microsoft.com/office/drawing/2014/main" id="{EBA5EB6F-AEEB-6A47-C00E-85A9A48134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56939" y="2037617"/>
            <a:ext cx="4206629" cy="420662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7B7E5-B22E-3609-E6B3-035E9AFD8B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D67FA-4924-C0E2-1F92-2E5044408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Illinois Perinatal Quality Collaborative</a:t>
            </a:r>
          </a:p>
        </p:txBody>
      </p:sp>
      <p:pic>
        <p:nvPicPr>
          <p:cNvPr id="7" name="Graphic 7" descr="Statistics with solid fill">
            <a:extLst>
              <a:ext uri="{FF2B5EF4-FFF2-40B4-BE49-F238E27FC236}">
                <a16:creationId xmlns:a16="http://schemas.microsoft.com/office/drawing/2014/main" id="{8D70174D-8B35-87A9-6726-6145CE1558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88416" y="1340338"/>
            <a:ext cx="1109784" cy="1090245"/>
          </a:xfrm>
          <a:prstGeom prst="rect">
            <a:avLst/>
          </a:prstGeom>
        </p:spPr>
      </p:pic>
      <p:pic>
        <p:nvPicPr>
          <p:cNvPr id="8" name="Graphic 8" descr="Bar chart with solid fill">
            <a:extLst>
              <a:ext uri="{FF2B5EF4-FFF2-40B4-BE49-F238E27FC236}">
                <a16:creationId xmlns:a16="http://schemas.microsoft.com/office/drawing/2014/main" id="{F782BB8D-2094-A336-75BC-A24BAEE16F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93723" y="1584569"/>
            <a:ext cx="1060938" cy="106093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316625-DD65-F922-7A95-3AF04A6CA6FB}"/>
              </a:ext>
            </a:extLst>
          </p:cNvPr>
          <p:cNvSpPr txBox="1">
            <a:spLocks/>
          </p:cNvSpPr>
          <p:nvPr/>
        </p:nvSpPr>
        <p:spPr>
          <a:xfrm>
            <a:off x="609600" y="1825625"/>
            <a:ext cx="6244493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Lato"/>
                <a:cs typeface="Lato"/>
              </a:rPr>
              <a:t>Recognizing team's hard work in submitting monthly QI data to drive change at your hospital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Lato"/>
                <a:cs typeface="Lato"/>
              </a:rPr>
              <a:t>All teams who submit complete data, baseline through March 2022, are eligible to receive a $50 gift card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Lato"/>
                <a:cs typeface="Lato"/>
              </a:rPr>
              <a:t>per initiative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Lato"/>
                <a:cs typeface="Lato"/>
              </a:rPr>
              <a:t> for a  QI team celebration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Lato"/>
                <a:cs typeface="Lato"/>
              </a:rPr>
              <a:t>Teams are eligible to be recognized with GC for team celebration through 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Lato"/>
                <a:cs typeface="Lato"/>
              </a:rPr>
              <a:t>Friday, June 10th at Midnight!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1" name="Graphic 11" descr="Fireworks with solid fill">
            <a:extLst>
              <a:ext uri="{FF2B5EF4-FFF2-40B4-BE49-F238E27FC236}">
                <a16:creationId xmlns:a16="http://schemas.microsoft.com/office/drawing/2014/main" id="{ABC6EC5C-E8E9-A2E4-DCA5-E2D8054218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58723" y="2512646"/>
            <a:ext cx="914400" cy="914400"/>
          </a:xfrm>
          <a:prstGeom prst="rect">
            <a:avLst/>
          </a:prstGeom>
        </p:spPr>
      </p:pic>
      <p:pic>
        <p:nvPicPr>
          <p:cNvPr id="12" name="Graphic 11" descr="Fireworks with solid fill">
            <a:extLst>
              <a:ext uri="{FF2B5EF4-FFF2-40B4-BE49-F238E27FC236}">
                <a16:creationId xmlns:a16="http://schemas.microsoft.com/office/drawing/2014/main" id="{02E40F69-7904-5A55-DF4B-F537E4B20A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35492" y="2268415"/>
            <a:ext cx="914400" cy="914400"/>
          </a:xfrm>
          <a:prstGeom prst="rect">
            <a:avLst/>
          </a:prstGeom>
        </p:spPr>
      </p:pic>
      <p:pic>
        <p:nvPicPr>
          <p:cNvPr id="13" name="Graphic 11" descr="Fireworks with solid fill">
            <a:extLst>
              <a:ext uri="{FF2B5EF4-FFF2-40B4-BE49-F238E27FC236}">
                <a16:creationId xmlns:a16="http://schemas.microsoft.com/office/drawing/2014/main" id="{394EFA9A-D0C7-21B0-6475-FC210F24A4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152184" y="321603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4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096232-46FD-5AFF-274D-418422391F23}"/>
              </a:ext>
            </a:extLst>
          </p:cNvPr>
          <p:cNvSpPr/>
          <p:nvPr/>
        </p:nvSpPr>
        <p:spPr>
          <a:xfrm>
            <a:off x="-4120" y="5937421"/>
            <a:ext cx="12191999" cy="916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74BEAD-9A31-5D9E-8D70-B8BBCAF1F96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ea typeface="Lato Medium"/>
                <a:cs typeface="Lato Medium"/>
              </a:rPr>
              <a:t>QI Data Champions so far...</a:t>
            </a:r>
            <a:br>
              <a:rPr lang="en-US">
                <a:ea typeface="Lato Medium"/>
                <a:cs typeface="Lato Medium"/>
              </a:rPr>
            </a:br>
            <a:r>
              <a:rPr lang="en-US">
                <a:ea typeface="Lato Medium"/>
                <a:cs typeface="Lato Medium"/>
              </a:rPr>
              <a:t>PVB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38086-CF60-E5C2-D81F-C85293B51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21" y="1571301"/>
            <a:ext cx="3920512" cy="436571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a typeface="+mn-lt"/>
                <a:cs typeface="+mn-lt"/>
              </a:rPr>
              <a:t>Advocate Condell Medical Center   </a:t>
            </a:r>
            <a:endParaRPr lang="en-US" sz="1800">
              <a:ea typeface="Lato"/>
              <a:cs typeface="Lat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a typeface="+mn-lt"/>
                <a:cs typeface="+mn-lt"/>
              </a:rPr>
              <a:t>Abraham Lincoln Memorial Hospital   </a:t>
            </a:r>
            <a:endParaRPr lang="en-US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err="1">
                <a:ea typeface="+mn-lt"/>
                <a:cs typeface="+mn-lt"/>
              </a:rPr>
              <a:t>AdventHealth</a:t>
            </a:r>
            <a:r>
              <a:rPr lang="en-US" sz="1800">
                <a:ea typeface="+mn-lt"/>
                <a:cs typeface="+mn-lt"/>
              </a:rPr>
              <a:t> Glen Oaks Hospital  </a:t>
            </a:r>
            <a:endParaRPr lang="en-US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a typeface="+mn-lt"/>
                <a:cs typeface="+mn-lt"/>
              </a:rPr>
              <a:t>Advocate Aurora Good Shepherd Hospital   </a:t>
            </a:r>
            <a:endParaRPr lang="en-US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a typeface="+mn-lt"/>
                <a:cs typeface="+mn-lt"/>
              </a:rPr>
              <a:t>Advocate Christ Medical Center   </a:t>
            </a:r>
            <a:endParaRPr lang="en-US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a typeface="+mn-lt"/>
                <a:cs typeface="+mn-lt"/>
              </a:rPr>
              <a:t>Advocate Good Samaritan Hospital   </a:t>
            </a:r>
            <a:endParaRPr lang="en-US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a typeface="+mn-lt"/>
                <a:cs typeface="+mn-lt"/>
              </a:rPr>
              <a:t>Advocate Illinois Masonic Medical Center  </a:t>
            </a:r>
            <a:endParaRPr lang="en-US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a typeface="+mn-lt"/>
                <a:cs typeface="+mn-lt"/>
              </a:rPr>
              <a:t>Advocate Lutheran General Hospital   </a:t>
            </a:r>
            <a:endParaRPr lang="en-US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a typeface="+mn-lt"/>
                <a:cs typeface="+mn-lt"/>
              </a:rPr>
              <a:t>Alton Memorial Hospital  </a:t>
            </a:r>
            <a:endParaRPr lang="en-US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a typeface="+mn-lt"/>
                <a:cs typeface="+mn-lt"/>
              </a:rPr>
              <a:t>Ascension Mercy Medical Center   </a:t>
            </a:r>
            <a:endParaRPr lang="en-US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a typeface="+mn-lt"/>
                <a:cs typeface="+mn-lt"/>
              </a:rPr>
              <a:t>Ascension Resurrection Medical Center   </a:t>
            </a:r>
            <a:endParaRPr lang="en-US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a typeface="+mn-lt"/>
                <a:cs typeface="+mn-lt"/>
              </a:rPr>
              <a:t>Ascension Saints Mary and Elizabeth Medical Center   </a:t>
            </a:r>
            <a:endParaRPr lang="en-US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a typeface="+mn-lt"/>
                <a:cs typeface="+mn-lt"/>
              </a:rPr>
              <a:t>Barnes-Jewish Hospital   </a:t>
            </a:r>
            <a:endParaRPr lang="en-US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a typeface="+mn-lt"/>
                <a:cs typeface="+mn-lt"/>
              </a:rPr>
              <a:t>Carle Richland Memorial Hospital  </a:t>
            </a:r>
            <a:endParaRPr lang="en-US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a typeface="+mn-lt"/>
                <a:cs typeface="+mn-lt"/>
              </a:rPr>
              <a:t>Carle BroMenn Medical Center   </a:t>
            </a:r>
            <a:endParaRPr lang="en-US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7B7E5-B22E-3609-E6B3-035E9AFD8B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70314D-CB56-C04F-1DE2-0AF3DF17C999}"/>
              </a:ext>
            </a:extLst>
          </p:cNvPr>
          <p:cNvSpPr txBox="1"/>
          <p:nvPr/>
        </p:nvSpPr>
        <p:spPr>
          <a:xfrm>
            <a:off x="8176520" y="1568763"/>
            <a:ext cx="4123038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ＭＳ Ｐゴシック" charset="-128"/>
                <a:cs typeface="Arial"/>
              </a:rPr>
              <a:t>Northwestern Memorial Hospital  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ＭＳ Ｐゴシック" charset="-128"/>
              <a:cs typeface="Arial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ＭＳ Ｐゴシック" charset="-128"/>
                <a:cs typeface="Arial"/>
              </a:rPr>
              <a:t>OSF Little Company of Mary Hospital  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ＭＳ Ｐゴシック" charset="-128"/>
              <a:cs typeface="Arial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ＭＳ Ｐゴシック" charset="-128"/>
                <a:cs typeface="Arial"/>
              </a:rPr>
              <a:t>OSF St. Anthony Medical Center- Rockford  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ＭＳ Ｐゴシック" charset="-128"/>
              <a:cs typeface="Arial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ＭＳ Ｐゴシック" charset="-128"/>
                <a:cs typeface="Arial"/>
              </a:rPr>
              <a:t>OSF St. Francis Medical Center 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ＭＳ Ｐゴシック" charset="-128"/>
              <a:cs typeface="Arial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ＭＳ Ｐゴシック" charset="-128"/>
                <a:cs typeface="Arial"/>
              </a:rPr>
              <a:t>OSF St. James - John W. Albrecht Medical Center  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ＭＳ Ｐゴシック" charset="-128"/>
              <a:cs typeface="Arial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ＭＳ Ｐゴシック" charset="-128"/>
                <a:cs typeface="Arial"/>
              </a:rPr>
              <a:t>Palos Community Hospital 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ＭＳ Ｐゴシック" charset="-128"/>
              <a:cs typeface="Arial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ＭＳ Ｐゴシック" charset="-128"/>
                <a:cs typeface="Arial"/>
              </a:rPr>
              <a:t>Riverside Medical Center   Rush University Medical Center  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ＭＳ Ｐゴシック" charset="-128"/>
              <a:cs typeface="Arial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ＭＳ Ｐゴシック" charset="-128"/>
                <a:cs typeface="Arial"/>
              </a:rPr>
              <a:t>Rush-Copley Medical Center  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ＭＳ Ｐゴシック" charset="-128"/>
              <a:cs typeface="Arial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ＭＳ Ｐゴシック" charset="-128"/>
                <a:cs typeface="Arial"/>
              </a:rPr>
              <a:t>Silver Cross Hospital 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ＭＳ Ｐゴシック" charset="-128"/>
              <a:cs typeface="Arial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ＭＳ Ｐゴシック" charset="-128"/>
                <a:cs typeface="Arial"/>
              </a:rPr>
              <a:t>SSM Health Good Samaritan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ＭＳ Ｐゴシック" charset="-128"/>
              <a:cs typeface="Arial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ＭＳ Ｐゴシック" charset="-128"/>
                <a:cs typeface="Arial"/>
              </a:rPr>
              <a:t>SSM St. Mary's Hospital - St. Louis 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ＭＳ Ｐゴシック" charset="-128"/>
              <a:cs typeface="Arial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ＭＳ Ｐゴシック" charset="-128"/>
                <a:cs typeface="Arial"/>
              </a:rPr>
              <a:t>Stroger Hospital of Cook County  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ＭＳ Ｐゴシック" charset="-128"/>
              <a:cs typeface="Arial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ＭＳ Ｐゴシック" charset="-128"/>
                <a:cs typeface="Arial"/>
              </a:rPr>
              <a:t>University of Chicago Medical Center  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ＭＳ Ｐゴシック" charset="-128"/>
              <a:cs typeface="Arial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ＭＳ Ｐゴシック" charset="-128"/>
                <a:cs typeface="Arial"/>
              </a:rPr>
              <a:t>West Suburban Medical Center 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 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ＭＳ Ｐゴシック" charset="-128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DF5B8F-74B7-C2A5-4FC0-E06A5FE423E4}"/>
              </a:ext>
            </a:extLst>
          </p:cNvPr>
          <p:cNvSpPr txBox="1"/>
          <p:nvPr/>
        </p:nvSpPr>
        <p:spPr>
          <a:xfrm>
            <a:off x="3927816" y="1573427"/>
            <a:ext cx="4380470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ＭＳ Ｐゴシック" charset="-128"/>
                <a:cs typeface="Arial"/>
              </a:rPr>
              <a:t>CGH Medical Center   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ＭＳ Ｐゴシック" charset="-128"/>
                <a:cs typeface="Arial"/>
              </a:rPr>
              <a:t>Edward Hospital 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ＭＳ Ｐゴシック" charset="-128"/>
              <a:cs typeface="Arial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ＭＳ Ｐゴシック" charset="-128"/>
                <a:cs typeface="Arial"/>
              </a:rPr>
              <a:t>Elmhurst Hospital  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ＭＳ Ｐゴシック" charset="-128"/>
              <a:cs typeface="Arial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ＭＳ Ｐゴシック" charset="-128"/>
                <a:cs typeface="Arial"/>
              </a:rPr>
              <a:t>FHN Memorial Hospital  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ＭＳ Ｐゴシック" charset="-128"/>
              <a:cs typeface="Arial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ＭＳ Ｐゴシック" charset="-128"/>
                <a:cs typeface="Arial"/>
              </a:rPr>
              <a:t>Gibson Hospital  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ＭＳ Ｐゴシック"/>
              <a:cs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ＭＳ Ｐゴシック" charset="-128"/>
                <a:cs typeface="Arial"/>
              </a:rPr>
              <a:t>HSHS St. Francis Hospital - Litchfield   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+mn-lt"/>
                <a:cs typeface="Arial"/>
              </a:rPr>
              <a:t>Katherine Shaw Bethea (KSB) Hospital  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ＭＳ Ｐゴシック"/>
              <a:cs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+mn-lt"/>
                <a:cs typeface="Arial"/>
              </a:rPr>
              <a:t>Loyola University Medical Center  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ＭＳ Ｐゴシック" charset="-128"/>
              <a:cs typeface="Arial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+mn-lt"/>
                <a:cs typeface="Arial"/>
              </a:rPr>
              <a:t>MacNeal Hospital 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ＭＳ Ｐゴシック" charset="-128"/>
              <a:cs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+mn-lt"/>
                <a:cs typeface="Arial"/>
              </a:rPr>
              <a:t>Memorial Hospital of Carbondale 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ＭＳ Ｐゴシック" charset="-128"/>
              <a:cs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+mn-lt"/>
                <a:cs typeface="Arial"/>
              </a:rPr>
              <a:t>Morris Hospital and Health Care Centers  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ＭＳ Ｐゴシック" charset="-128"/>
              <a:cs typeface="Arial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+mn-lt"/>
                <a:cs typeface="Arial"/>
              </a:rPr>
              <a:t>NM Huntley Hospital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ＭＳ Ｐゴシック" charset="-128"/>
              <a:cs typeface="Arial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+mn-lt"/>
                <a:cs typeface="Arial"/>
              </a:rPr>
              <a:t>NM Lake Forest Hospital 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+mn-lt"/>
              <a:cs typeface="Arial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+mn-lt"/>
                <a:cs typeface="Arial"/>
              </a:rPr>
              <a:t>NM 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+mn-lt"/>
                <a:cs typeface="Arial"/>
              </a:rPr>
              <a:t>Delnor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+mn-lt"/>
                <a:cs typeface="Arial"/>
              </a:rPr>
              <a:t> Hospital 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ＭＳ Ｐゴシック"/>
              <a:cs typeface="Arial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+mn-lt"/>
                <a:cs typeface="Arial"/>
              </a:rPr>
              <a:t>NM Kishwaukee Hospital 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ＭＳ Ｐゴシック" charset="-128"/>
              <a:cs typeface="Arial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+mn-lt"/>
                <a:cs typeface="Arial"/>
              </a:rPr>
              <a:t>NorthShore University Health System - Evanston Hospital  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ＭＳ Ｐゴシック" charset="-128"/>
              <a:cs typeface="Arial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+mn-lt"/>
                <a:cs typeface="Arial"/>
              </a:rPr>
              <a:t>Northwest Community Hospital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ＭＳ Ｐゴシック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2775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999EBA-EEC3-1234-DAE5-985F06974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189" y="260741"/>
            <a:ext cx="10972800" cy="1325563"/>
          </a:xfrm>
        </p:spPr>
        <p:txBody>
          <a:bodyPr/>
          <a:lstStyle/>
          <a:p>
            <a:r>
              <a:rPr lang="en-US">
                <a:ea typeface="Lato Medium"/>
                <a:cs typeface="Lato Medium"/>
              </a:rPr>
              <a:t>QI Data Champions so far......BE </a:t>
            </a:r>
            <a:endParaRPr lang="en-US"/>
          </a:p>
        </p:txBody>
      </p:sp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8FE5F21B-1E18-74C3-2302-5519CEE9B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357" y="1397653"/>
            <a:ext cx="11943808" cy="5040268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AFE2DD-CA47-04D9-4665-2E75F212E0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45FD4-237E-926D-513C-F135A57B6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84900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4BEAD-9A31-5D9E-8D70-B8BBCAF1F96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ea typeface="Lato Medium"/>
                <a:cs typeface="Calibri"/>
              </a:rPr>
              <a:t>QI Data Champions so far...</a:t>
            </a:r>
            <a:br>
              <a:rPr lang="en-US">
                <a:ea typeface="Lato Medium"/>
                <a:cs typeface="Calibri"/>
              </a:rPr>
            </a:br>
            <a:r>
              <a:rPr lang="en-US">
                <a:ea typeface="Lato Medium"/>
                <a:cs typeface="Lato Medium"/>
              </a:rPr>
              <a:t>MNO-OB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38086-CF60-E5C2-D81F-C85293B51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5625"/>
            <a:ext cx="5049329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>
                <a:ea typeface="+mn-lt"/>
                <a:cs typeface="+mn-lt"/>
              </a:rPr>
              <a:t>Advocate BroMenn Medical Center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>
                <a:ea typeface="+mn-lt"/>
                <a:cs typeface="+mn-lt"/>
              </a:rPr>
              <a:t>Advocate Lutheran General Hospital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>
                <a:ea typeface="+mn-lt"/>
                <a:cs typeface="+mn-lt"/>
              </a:rPr>
              <a:t>Alton Memorial Hospital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>
                <a:ea typeface="+mn-lt"/>
                <a:cs typeface="+mn-lt"/>
              </a:rPr>
              <a:t>Ascension Saint Mary's - Kankakee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>
                <a:ea typeface="+mn-lt"/>
                <a:cs typeface="+mn-lt"/>
              </a:rPr>
              <a:t>Crawford Memorial Hospital </a:t>
            </a:r>
            <a:endParaRPr lang="en-US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>
                <a:ea typeface="+mn-lt"/>
                <a:cs typeface="+mn-lt"/>
              </a:rPr>
              <a:t>Decatur Memorial Hospital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>
                <a:ea typeface="+mn-lt"/>
                <a:cs typeface="+mn-lt"/>
              </a:rPr>
              <a:t>Edward Hospital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>
                <a:ea typeface="+mn-lt"/>
                <a:cs typeface="+mn-lt"/>
              </a:rPr>
              <a:t>Elmhurst Memorial Hospital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>
                <a:ea typeface="+mn-lt"/>
                <a:cs typeface="+mn-lt"/>
              </a:rPr>
              <a:t>Little Company of Mary Hospital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>
                <a:ea typeface="+mn-lt"/>
                <a:cs typeface="+mn-lt"/>
              </a:rPr>
              <a:t>Macneal Hospital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>
                <a:ea typeface="+mn-lt"/>
                <a:cs typeface="+mn-lt"/>
              </a:rPr>
              <a:t>Memorial Hospital of Carbondale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7B7E5-B22E-3609-E6B3-035E9AFD8B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D67FA-4924-C0E2-1F92-2E5044408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Illinois Perinatal Quality Collaborative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34FD366-2008-ADE7-F2E6-09EB5485F03D}"/>
              </a:ext>
            </a:extLst>
          </p:cNvPr>
          <p:cNvSpPr txBox="1">
            <a:spLocks/>
          </p:cNvSpPr>
          <p:nvPr/>
        </p:nvSpPr>
        <p:spPr>
          <a:xfrm>
            <a:off x="5865962" y="1877384"/>
            <a:ext cx="5049329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NM Huntley Hospital 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Morris Hospital 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NM Kishwaukee Hospital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NM Lake Forest Hospital 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Northwest Community Healthcare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Northwestern Memorial Hospital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OSF St Francis Medical Center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Palos Health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Riverside Medical Center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Rush Copley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West Suburban Medical Center</a:t>
            </a:r>
          </a:p>
        </p:txBody>
      </p:sp>
    </p:spTree>
    <p:extLst>
      <p:ext uri="{BB962C8B-B14F-4D97-AF65-F5344CB8AC3E}">
        <p14:creationId xmlns:p14="http://schemas.microsoft.com/office/powerpoint/2010/main" val="846345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ILPQC QI Awards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8576" y="3087127"/>
            <a:ext cx="8994847" cy="319053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>
                <a:ea typeface="Lato"/>
                <a:cs typeface="Lato"/>
              </a:rPr>
              <a:t>If your hospital  is recognized, please use the chat box to celebrate your team members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20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2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/>
              <a:t>ILPQC will follow up with award winners to request contact &amp; shipping information for certificates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2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/>
              <a:t>If you have any questions, comments, or concerns about your award status,  please  email info@ilpqc.org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Illinois Perinatal Quality Collaborative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4979" r="11262"/>
          <a:stretch/>
        </p:blipFill>
        <p:spPr>
          <a:xfrm rot="5400000">
            <a:off x="10176630" y="3832807"/>
            <a:ext cx="2375948" cy="14552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479535" y="3677944"/>
            <a:ext cx="2727472" cy="141346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21705" y="1690688"/>
            <a:ext cx="7748588" cy="134610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Thanks to everyone for all of your hard work and congratulations to the award winners!</a:t>
            </a:r>
          </a:p>
        </p:txBody>
      </p:sp>
    </p:spTree>
    <p:extLst>
      <p:ext uri="{BB962C8B-B14F-4D97-AF65-F5344CB8AC3E}">
        <p14:creationId xmlns:p14="http://schemas.microsoft.com/office/powerpoint/2010/main" val="93323199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1_Office Theme">
  <a:themeElements>
    <a:clrScheme name="ILPQC">
      <a:dk1>
        <a:srgbClr val="444C55"/>
      </a:dk1>
      <a:lt1>
        <a:srgbClr val="FFFFFF"/>
      </a:lt1>
      <a:dk2>
        <a:srgbClr val="79818A"/>
      </a:dk2>
      <a:lt2>
        <a:srgbClr val="F3F6FB"/>
      </a:lt2>
      <a:accent1>
        <a:srgbClr val="1C498B"/>
      </a:accent1>
      <a:accent2>
        <a:srgbClr val="F5668F"/>
      </a:accent2>
      <a:accent3>
        <a:srgbClr val="F58366"/>
      </a:accent3>
      <a:accent4>
        <a:srgbClr val="FDD702"/>
      </a:accent4>
      <a:accent5>
        <a:srgbClr val="6B95FD"/>
      </a:accent5>
      <a:accent6>
        <a:srgbClr val="A3B745"/>
      </a:accent6>
      <a:hlink>
        <a:srgbClr val="6B95FD"/>
      </a:hlink>
      <a:folHlink>
        <a:srgbClr val="6B95F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ILPQC">
      <a:dk1>
        <a:srgbClr val="444C55"/>
      </a:dk1>
      <a:lt1>
        <a:srgbClr val="FFFFFF"/>
      </a:lt1>
      <a:dk2>
        <a:srgbClr val="79818A"/>
      </a:dk2>
      <a:lt2>
        <a:srgbClr val="F3F6FB"/>
      </a:lt2>
      <a:accent1>
        <a:srgbClr val="1C498B"/>
      </a:accent1>
      <a:accent2>
        <a:srgbClr val="F5668F"/>
      </a:accent2>
      <a:accent3>
        <a:srgbClr val="F58366"/>
      </a:accent3>
      <a:accent4>
        <a:srgbClr val="FDD702"/>
      </a:accent4>
      <a:accent5>
        <a:srgbClr val="6B95FD"/>
      </a:accent5>
      <a:accent6>
        <a:srgbClr val="A3B745"/>
      </a:accent6>
      <a:hlink>
        <a:srgbClr val="6B95FD"/>
      </a:hlink>
      <a:folHlink>
        <a:srgbClr val="6B95F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1975</Words>
  <Application>Microsoft Office PowerPoint</Application>
  <PresentationFormat>Widescreen</PresentationFormat>
  <Paragraphs>291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1_Office Theme</vt:lpstr>
      <vt:lpstr>2_Office Theme</vt:lpstr>
      <vt:lpstr>ILPQC Awards Ceremony </vt:lpstr>
      <vt:lpstr>What is coming up next </vt:lpstr>
      <vt:lpstr>Congratulations ILPQC Storyboard  Excellence Award Winners!!</vt:lpstr>
      <vt:lpstr>Thank you to all hospitals who shared Storyboards!</vt:lpstr>
      <vt:lpstr>QI Data Champions Recognition</vt:lpstr>
      <vt:lpstr>QI Data Champions so far... PVB</vt:lpstr>
      <vt:lpstr>QI Data Champions so far......BE </vt:lpstr>
      <vt:lpstr>QI Data Champions so far... MNO-OB</vt:lpstr>
      <vt:lpstr>ILPQC QI Awards</vt:lpstr>
      <vt:lpstr>ILPQC QI Award Show</vt:lpstr>
      <vt:lpstr>PowerPoint Presentation</vt:lpstr>
      <vt:lpstr>Team Storyboard Session – Opportunity to Share and Networking Lunch</vt:lpstr>
      <vt:lpstr>Virtual Storyboard Session </vt:lpstr>
      <vt:lpstr>OB Storyboards</vt:lpstr>
      <vt:lpstr>Accessing the Storyboards</vt:lpstr>
      <vt:lpstr>Afternoon Schedule</vt:lpstr>
      <vt:lpstr>Next Steps (11:50-1:00)</vt:lpstr>
      <vt:lpstr>Breakout Sessions</vt:lpstr>
      <vt:lpstr>How to get to your Zoom  Breakout Session</vt:lpstr>
      <vt:lpstr>How to get back to the main  Zoom Session for the final speaker</vt:lpstr>
    </vt:vector>
  </TitlesOfParts>
  <Company>NorthShore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ILPQC Awards Ceremony </dc:title>
  <dc:creator>Alana Rivera</dc:creator>
  <cp:lastModifiedBy>Alana Rivera</cp:lastModifiedBy>
  <cp:revision>6</cp:revision>
  <dcterms:created xsi:type="dcterms:W3CDTF">2022-05-27T18:22:19Z</dcterms:created>
  <dcterms:modified xsi:type="dcterms:W3CDTF">2022-05-27T20:22:44Z</dcterms:modified>
</cp:coreProperties>
</file>